
<file path=[Content_Types].xml><?xml version="1.0" encoding="utf-8"?>
<Types xmlns="http://schemas.openxmlformats.org/package/2006/content-types">
  <Default Extension="bin" ContentType="image/unknown"/>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5"/>
  </p:notesMasterIdLst>
  <p:sldIdLst>
    <p:sldId id="301" r:id="rId3"/>
    <p:sldId id="318" r:id="rId4"/>
    <p:sldId id="290" r:id="rId5"/>
    <p:sldId id="287" r:id="rId6"/>
    <p:sldId id="291" r:id="rId7"/>
    <p:sldId id="292" r:id="rId8"/>
    <p:sldId id="288" r:id="rId9"/>
    <p:sldId id="289" r:id="rId10"/>
    <p:sldId id="286" r:id="rId11"/>
    <p:sldId id="293" r:id="rId12"/>
    <p:sldId id="294" r:id="rId13"/>
    <p:sldId id="295" r:id="rId14"/>
    <p:sldId id="302" r:id="rId15"/>
    <p:sldId id="305" r:id="rId16"/>
    <p:sldId id="303" r:id="rId17"/>
    <p:sldId id="304" r:id="rId18"/>
    <p:sldId id="306" r:id="rId19"/>
    <p:sldId id="307" r:id="rId20"/>
    <p:sldId id="308" r:id="rId21"/>
    <p:sldId id="309" r:id="rId22"/>
    <p:sldId id="310" r:id="rId23"/>
    <p:sldId id="311" r:id="rId24"/>
    <p:sldId id="313" r:id="rId25"/>
    <p:sldId id="319" r:id="rId26"/>
    <p:sldId id="314" r:id="rId27"/>
    <p:sldId id="315" r:id="rId28"/>
    <p:sldId id="316" r:id="rId29"/>
    <p:sldId id="317" r:id="rId30"/>
    <p:sldId id="340" r:id="rId31"/>
    <p:sldId id="341" r:id="rId32"/>
    <p:sldId id="268" r:id="rId33"/>
    <p:sldId id="343" r:id="rId34"/>
    <p:sldId id="344" r:id="rId35"/>
    <p:sldId id="262" r:id="rId36"/>
    <p:sldId id="263" r:id="rId37"/>
    <p:sldId id="345" r:id="rId38"/>
    <p:sldId id="270" r:id="rId39"/>
    <p:sldId id="327" r:id="rId40"/>
    <p:sldId id="337" r:id="rId41"/>
    <p:sldId id="346" r:id="rId42"/>
    <p:sldId id="296" r:id="rId43"/>
    <p:sldId id="298" r:id="rId44"/>
    <p:sldId id="297" r:id="rId45"/>
    <p:sldId id="299" r:id="rId46"/>
    <p:sldId id="300" r:id="rId47"/>
    <p:sldId id="312" r:id="rId48"/>
    <p:sldId id="348" r:id="rId49"/>
    <p:sldId id="349" r:id="rId50"/>
    <p:sldId id="350" r:id="rId51"/>
    <p:sldId id="351" r:id="rId52"/>
    <p:sldId id="353" r:id="rId53"/>
    <p:sldId id="347" r:id="rId5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1B5B15-2C54-3799-5B9B-006AA756D605}" v="4" dt="2025-10-08T12:18:26.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56" autoAdjust="0"/>
  </p:normalViewPr>
  <p:slideViewPr>
    <p:cSldViewPr snapToGrid="0" snapToObjects="1">
      <p:cViewPr varScale="1">
        <p:scale>
          <a:sx n="89" d="100"/>
          <a:sy n="89" d="100"/>
        </p:scale>
        <p:origin x="51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61"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wkins, Jessica" userId="S::jessica.hawkins@conehealth.com::ef34980c-1654-4eee-a524-0dc0bed12539" providerId="AD" clId="Web-{941B5B15-2C54-3799-5B9B-006AA756D605}"/>
    <pc:docChg chg="delSld modSld">
      <pc:chgData name="Hawkins, Jessica" userId="S::jessica.hawkins@conehealth.com::ef34980c-1654-4eee-a524-0dc0bed12539" providerId="AD" clId="Web-{941B5B15-2C54-3799-5B9B-006AA756D605}" dt="2025-10-08T12:18:26.458" v="3"/>
      <pc:docMkLst>
        <pc:docMk/>
      </pc:docMkLst>
      <pc:sldChg chg="del">
        <pc:chgData name="Hawkins, Jessica" userId="S::jessica.hawkins@conehealth.com::ef34980c-1654-4eee-a524-0dc0bed12539" providerId="AD" clId="Web-{941B5B15-2C54-3799-5B9B-006AA756D605}" dt="2025-10-08T12:17:58.958" v="0"/>
        <pc:sldMkLst>
          <pc:docMk/>
          <pc:sldMk cId="0" sldId="320"/>
        </pc:sldMkLst>
      </pc:sldChg>
      <pc:sldChg chg="del">
        <pc:chgData name="Hawkins, Jessica" userId="S::jessica.hawkins@conehealth.com::ef34980c-1654-4eee-a524-0dc0bed12539" providerId="AD" clId="Web-{941B5B15-2C54-3799-5B9B-006AA756D605}" dt="2025-10-08T12:18:09.880" v="1"/>
        <pc:sldMkLst>
          <pc:docMk/>
          <pc:sldMk cId="0" sldId="342"/>
        </pc:sldMkLst>
      </pc:sldChg>
      <pc:sldChg chg="del">
        <pc:chgData name="Hawkins, Jessica" userId="S::jessica.hawkins@conehealth.com::ef34980c-1654-4eee-a524-0dc0bed12539" providerId="AD" clId="Web-{941B5B15-2C54-3799-5B9B-006AA756D605}" dt="2025-10-08T12:18:16.192" v="2"/>
        <pc:sldMkLst>
          <pc:docMk/>
          <pc:sldMk cId="3483486797" sldId="352"/>
        </pc:sldMkLst>
      </pc:sldChg>
      <pc:sldChg chg="delSp">
        <pc:chgData name="Hawkins, Jessica" userId="S::jessica.hawkins@conehealth.com::ef34980c-1654-4eee-a524-0dc0bed12539" providerId="AD" clId="Web-{941B5B15-2C54-3799-5B9B-006AA756D605}" dt="2025-10-08T12:18:26.458" v="3"/>
        <pc:sldMkLst>
          <pc:docMk/>
          <pc:sldMk cId="3257387434" sldId="353"/>
        </pc:sldMkLst>
        <pc:spChg chg="del">
          <ac:chgData name="Hawkins, Jessica" userId="S::jessica.hawkins@conehealth.com::ef34980c-1654-4eee-a524-0dc0bed12539" providerId="AD" clId="Web-{941B5B15-2C54-3799-5B9B-006AA756D605}" dt="2025-10-08T12:18:26.458" v="3"/>
          <ac:spMkLst>
            <pc:docMk/>
            <pc:sldMk cId="3257387434" sldId="353"/>
            <ac:spMk id="2" creationId="{543C66A1-0370-2B3C-130B-4E51BC17402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C68F2-5D23-4670-A549-05CF527173B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2FB4841-53E2-4355-BF78-4F8C4A156677}">
      <dgm:prSet/>
      <dgm:spPr/>
      <dgm:t>
        <a:bodyPr/>
        <a:lstStyle/>
        <a:p>
          <a:r>
            <a:rPr lang="en-US"/>
            <a:t>Symptomatic</a:t>
          </a:r>
        </a:p>
      </dgm:t>
    </dgm:pt>
    <dgm:pt modelId="{F1E04DF0-95D3-4BCC-9D3F-462BD1002C1C}" type="parTrans" cxnId="{8EE1571C-22FF-451A-8D6D-240B450ACDFB}">
      <dgm:prSet/>
      <dgm:spPr/>
      <dgm:t>
        <a:bodyPr/>
        <a:lstStyle/>
        <a:p>
          <a:endParaRPr lang="en-US"/>
        </a:p>
      </dgm:t>
    </dgm:pt>
    <dgm:pt modelId="{B9D07ABE-EC99-49BA-997D-19C31C7BC199}" type="sibTrans" cxnId="{8EE1571C-22FF-451A-8D6D-240B450ACDFB}">
      <dgm:prSet/>
      <dgm:spPr/>
      <dgm:t>
        <a:bodyPr/>
        <a:lstStyle/>
        <a:p>
          <a:endParaRPr lang="en-US"/>
        </a:p>
      </dgm:t>
    </dgm:pt>
    <dgm:pt modelId="{7B0B7980-1118-45AE-AE2C-3BB579A7D698}">
      <dgm:prSet/>
      <dgm:spPr/>
      <dgm:t>
        <a:bodyPr/>
        <a:lstStyle/>
        <a:p>
          <a:r>
            <a:rPr lang="en-US"/>
            <a:t>Self referral : smart watches</a:t>
          </a:r>
        </a:p>
      </dgm:t>
    </dgm:pt>
    <dgm:pt modelId="{7DA97852-B86B-46B4-A8FE-E5CC1E8427A2}" type="parTrans" cxnId="{2C9E0E29-7FD4-46BF-9BAD-F3796CEEE0FA}">
      <dgm:prSet/>
      <dgm:spPr/>
      <dgm:t>
        <a:bodyPr/>
        <a:lstStyle/>
        <a:p>
          <a:endParaRPr lang="en-US"/>
        </a:p>
      </dgm:t>
    </dgm:pt>
    <dgm:pt modelId="{CD8C02E7-9C5B-4F64-9397-221C04ED0ED0}" type="sibTrans" cxnId="{2C9E0E29-7FD4-46BF-9BAD-F3796CEEE0FA}">
      <dgm:prSet/>
      <dgm:spPr/>
      <dgm:t>
        <a:bodyPr/>
        <a:lstStyle/>
        <a:p>
          <a:endParaRPr lang="en-US"/>
        </a:p>
      </dgm:t>
    </dgm:pt>
    <dgm:pt modelId="{C0AD4306-8C20-42E5-BFFE-4A4B9682781B}">
      <dgm:prSet/>
      <dgm:spPr/>
      <dgm:t>
        <a:bodyPr/>
        <a:lstStyle/>
        <a:p>
          <a:r>
            <a:rPr lang="en-US"/>
            <a:t>Atrial fibrillation</a:t>
          </a:r>
        </a:p>
      </dgm:t>
    </dgm:pt>
    <dgm:pt modelId="{D5084C1D-C6AF-43D7-838A-DC878CB131CE}" type="parTrans" cxnId="{DF311BF6-D194-4185-86C0-BF028357D047}">
      <dgm:prSet/>
      <dgm:spPr/>
      <dgm:t>
        <a:bodyPr/>
        <a:lstStyle/>
        <a:p>
          <a:endParaRPr lang="en-US"/>
        </a:p>
      </dgm:t>
    </dgm:pt>
    <dgm:pt modelId="{67CDAA92-DB30-4DC5-BDB7-5691495DD908}" type="sibTrans" cxnId="{DF311BF6-D194-4185-86C0-BF028357D047}">
      <dgm:prSet/>
      <dgm:spPr/>
      <dgm:t>
        <a:bodyPr/>
        <a:lstStyle/>
        <a:p>
          <a:endParaRPr lang="en-US"/>
        </a:p>
      </dgm:t>
    </dgm:pt>
    <dgm:pt modelId="{334D8FC6-2AA4-4C85-A9DF-4AECDAA85EF0}">
      <dgm:prSet/>
      <dgm:spPr/>
      <dgm:t>
        <a:bodyPr/>
        <a:lstStyle/>
        <a:p>
          <a:r>
            <a:rPr lang="en-US"/>
            <a:t>Refractory hypertension</a:t>
          </a:r>
        </a:p>
      </dgm:t>
    </dgm:pt>
    <dgm:pt modelId="{B2501045-60D8-4B46-916B-D11DEED16579}" type="parTrans" cxnId="{80D54EFF-A32E-4424-AD84-257D3A5170E9}">
      <dgm:prSet/>
      <dgm:spPr/>
      <dgm:t>
        <a:bodyPr/>
        <a:lstStyle/>
        <a:p>
          <a:endParaRPr lang="en-US"/>
        </a:p>
      </dgm:t>
    </dgm:pt>
    <dgm:pt modelId="{D638ECC1-D7A8-4194-AA70-EA9E3C5CC4F7}" type="sibTrans" cxnId="{80D54EFF-A32E-4424-AD84-257D3A5170E9}">
      <dgm:prSet/>
      <dgm:spPr/>
      <dgm:t>
        <a:bodyPr/>
        <a:lstStyle/>
        <a:p>
          <a:endParaRPr lang="en-US"/>
        </a:p>
      </dgm:t>
    </dgm:pt>
    <dgm:pt modelId="{1F6DCAE4-C722-49A9-AEC0-77F795470739}">
      <dgm:prSet/>
      <dgm:spPr/>
      <dgm:t>
        <a:bodyPr/>
        <a:lstStyle/>
        <a:p>
          <a:r>
            <a:rPr lang="en-US"/>
            <a:t>Nocturnal oximetry ?</a:t>
          </a:r>
        </a:p>
      </dgm:t>
    </dgm:pt>
    <dgm:pt modelId="{E2A830E5-9FF8-40FC-A408-5A9DEE1FB902}" type="parTrans" cxnId="{969BC544-B901-4891-A86B-AA4DA80B4F7C}">
      <dgm:prSet/>
      <dgm:spPr/>
      <dgm:t>
        <a:bodyPr/>
        <a:lstStyle/>
        <a:p>
          <a:endParaRPr lang="en-US"/>
        </a:p>
      </dgm:t>
    </dgm:pt>
    <dgm:pt modelId="{15EDE1CB-1EC0-426F-A21B-EC14CADE0A1B}" type="sibTrans" cxnId="{969BC544-B901-4891-A86B-AA4DA80B4F7C}">
      <dgm:prSet/>
      <dgm:spPr/>
      <dgm:t>
        <a:bodyPr/>
        <a:lstStyle/>
        <a:p>
          <a:endParaRPr lang="en-US"/>
        </a:p>
      </dgm:t>
    </dgm:pt>
    <dgm:pt modelId="{5579C73B-CD5F-4C85-9532-DE3BD5BDF427}" type="pres">
      <dgm:prSet presAssocID="{0E1C68F2-5D23-4670-A549-05CF527173BA}" presName="linear" presStyleCnt="0">
        <dgm:presLayoutVars>
          <dgm:animLvl val="lvl"/>
          <dgm:resizeHandles val="exact"/>
        </dgm:presLayoutVars>
      </dgm:prSet>
      <dgm:spPr/>
    </dgm:pt>
    <dgm:pt modelId="{9E812D78-50C5-4B68-94E2-9FDCB221D0C9}" type="pres">
      <dgm:prSet presAssocID="{32FB4841-53E2-4355-BF78-4F8C4A156677}" presName="parentText" presStyleLbl="node1" presStyleIdx="0" presStyleCnt="5">
        <dgm:presLayoutVars>
          <dgm:chMax val="0"/>
          <dgm:bulletEnabled val="1"/>
        </dgm:presLayoutVars>
      </dgm:prSet>
      <dgm:spPr/>
    </dgm:pt>
    <dgm:pt modelId="{3E449E8D-EE8B-481F-9DE2-DC60EB9657A1}" type="pres">
      <dgm:prSet presAssocID="{B9D07ABE-EC99-49BA-997D-19C31C7BC199}" presName="spacer" presStyleCnt="0"/>
      <dgm:spPr/>
    </dgm:pt>
    <dgm:pt modelId="{660941A7-3DDD-42C3-B164-DEDB58975ED9}" type="pres">
      <dgm:prSet presAssocID="{7B0B7980-1118-45AE-AE2C-3BB579A7D698}" presName="parentText" presStyleLbl="node1" presStyleIdx="1" presStyleCnt="5">
        <dgm:presLayoutVars>
          <dgm:chMax val="0"/>
          <dgm:bulletEnabled val="1"/>
        </dgm:presLayoutVars>
      </dgm:prSet>
      <dgm:spPr/>
    </dgm:pt>
    <dgm:pt modelId="{A9FA9F25-499D-4906-B692-2B493C8C16D2}" type="pres">
      <dgm:prSet presAssocID="{CD8C02E7-9C5B-4F64-9397-221C04ED0ED0}" presName="spacer" presStyleCnt="0"/>
      <dgm:spPr/>
    </dgm:pt>
    <dgm:pt modelId="{461592D2-E88E-43C8-B145-949FCFAE69B7}" type="pres">
      <dgm:prSet presAssocID="{C0AD4306-8C20-42E5-BFFE-4A4B9682781B}" presName="parentText" presStyleLbl="node1" presStyleIdx="2" presStyleCnt="5">
        <dgm:presLayoutVars>
          <dgm:chMax val="0"/>
          <dgm:bulletEnabled val="1"/>
        </dgm:presLayoutVars>
      </dgm:prSet>
      <dgm:spPr/>
    </dgm:pt>
    <dgm:pt modelId="{7D8C9533-B23C-4380-8CD4-E8BA4F1CA0F6}" type="pres">
      <dgm:prSet presAssocID="{67CDAA92-DB30-4DC5-BDB7-5691495DD908}" presName="spacer" presStyleCnt="0"/>
      <dgm:spPr/>
    </dgm:pt>
    <dgm:pt modelId="{5D0148FB-1BC9-4D4A-A61C-EED0B11045EA}" type="pres">
      <dgm:prSet presAssocID="{334D8FC6-2AA4-4C85-A9DF-4AECDAA85EF0}" presName="parentText" presStyleLbl="node1" presStyleIdx="3" presStyleCnt="5">
        <dgm:presLayoutVars>
          <dgm:chMax val="0"/>
          <dgm:bulletEnabled val="1"/>
        </dgm:presLayoutVars>
      </dgm:prSet>
      <dgm:spPr/>
    </dgm:pt>
    <dgm:pt modelId="{DFE47ED2-8E57-46B7-829F-A5B6F2A302CC}" type="pres">
      <dgm:prSet presAssocID="{D638ECC1-D7A8-4194-AA70-EA9E3C5CC4F7}" presName="spacer" presStyleCnt="0"/>
      <dgm:spPr/>
    </dgm:pt>
    <dgm:pt modelId="{762E7345-E5C5-42D2-B209-9BB4B2C59D46}" type="pres">
      <dgm:prSet presAssocID="{1F6DCAE4-C722-49A9-AEC0-77F795470739}" presName="parentText" presStyleLbl="node1" presStyleIdx="4" presStyleCnt="5">
        <dgm:presLayoutVars>
          <dgm:chMax val="0"/>
          <dgm:bulletEnabled val="1"/>
        </dgm:presLayoutVars>
      </dgm:prSet>
      <dgm:spPr/>
    </dgm:pt>
  </dgm:ptLst>
  <dgm:cxnLst>
    <dgm:cxn modelId="{8EE1571C-22FF-451A-8D6D-240B450ACDFB}" srcId="{0E1C68F2-5D23-4670-A549-05CF527173BA}" destId="{32FB4841-53E2-4355-BF78-4F8C4A156677}" srcOrd="0" destOrd="0" parTransId="{F1E04DF0-95D3-4BCC-9D3F-462BD1002C1C}" sibTransId="{B9D07ABE-EC99-49BA-997D-19C31C7BC199}"/>
    <dgm:cxn modelId="{2C9E0E29-7FD4-46BF-9BAD-F3796CEEE0FA}" srcId="{0E1C68F2-5D23-4670-A549-05CF527173BA}" destId="{7B0B7980-1118-45AE-AE2C-3BB579A7D698}" srcOrd="1" destOrd="0" parTransId="{7DA97852-B86B-46B4-A8FE-E5CC1E8427A2}" sibTransId="{CD8C02E7-9C5B-4F64-9397-221C04ED0ED0}"/>
    <dgm:cxn modelId="{A1FAF633-A14B-4D1E-B2CC-82FAD43CB3A0}" type="presOf" srcId="{32FB4841-53E2-4355-BF78-4F8C4A156677}" destId="{9E812D78-50C5-4B68-94E2-9FDCB221D0C9}" srcOrd="0" destOrd="0" presId="urn:microsoft.com/office/officeart/2005/8/layout/vList2"/>
    <dgm:cxn modelId="{969BC544-B901-4891-A86B-AA4DA80B4F7C}" srcId="{0E1C68F2-5D23-4670-A549-05CF527173BA}" destId="{1F6DCAE4-C722-49A9-AEC0-77F795470739}" srcOrd="4" destOrd="0" parTransId="{E2A830E5-9FF8-40FC-A408-5A9DEE1FB902}" sibTransId="{15EDE1CB-1EC0-426F-A21B-EC14CADE0A1B}"/>
    <dgm:cxn modelId="{A4FC8AAB-4A15-4889-B0CF-D9D1A0F0782D}" type="presOf" srcId="{C0AD4306-8C20-42E5-BFFE-4A4B9682781B}" destId="{461592D2-E88E-43C8-B145-949FCFAE69B7}" srcOrd="0" destOrd="0" presId="urn:microsoft.com/office/officeart/2005/8/layout/vList2"/>
    <dgm:cxn modelId="{F201F2B2-55BE-4BC0-A7B1-9CAE92C11B65}" type="presOf" srcId="{334D8FC6-2AA4-4C85-A9DF-4AECDAA85EF0}" destId="{5D0148FB-1BC9-4D4A-A61C-EED0B11045EA}" srcOrd="0" destOrd="0" presId="urn:microsoft.com/office/officeart/2005/8/layout/vList2"/>
    <dgm:cxn modelId="{0E3606D5-0134-4742-9D40-9AB5FB762FAF}" type="presOf" srcId="{7B0B7980-1118-45AE-AE2C-3BB579A7D698}" destId="{660941A7-3DDD-42C3-B164-DEDB58975ED9}" srcOrd="0" destOrd="0" presId="urn:microsoft.com/office/officeart/2005/8/layout/vList2"/>
    <dgm:cxn modelId="{2B6447DA-4AE0-4238-9495-16BDE96193A8}" type="presOf" srcId="{0E1C68F2-5D23-4670-A549-05CF527173BA}" destId="{5579C73B-CD5F-4C85-9532-DE3BD5BDF427}" srcOrd="0" destOrd="0" presId="urn:microsoft.com/office/officeart/2005/8/layout/vList2"/>
    <dgm:cxn modelId="{DF311BF6-D194-4185-86C0-BF028357D047}" srcId="{0E1C68F2-5D23-4670-A549-05CF527173BA}" destId="{C0AD4306-8C20-42E5-BFFE-4A4B9682781B}" srcOrd="2" destOrd="0" parTransId="{D5084C1D-C6AF-43D7-838A-DC878CB131CE}" sibTransId="{67CDAA92-DB30-4DC5-BDB7-5691495DD908}"/>
    <dgm:cxn modelId="{806E5BFE-76C5-41A8-A02C-135D50D7FDA2}" type="presOf" srcId="{1F6DCAE4-C722-49A9-AEC0-77F795470739}" destId="{762E7345-E5C5-42D2-B209-9BB4B2C59D46}" srcOrd="0" destOrd="0" presId="urn:microsoft.com/office/officeart/2005/8/layout/vList2"/>
    <dgm:cxn modelId="{80D54EFF-A32E-4424-AD84-257D3A5170E9}" srcId="{0E1C68F2-5D23-4670-A549-05CF527173BA}" destId="{334D8FC6-2AA4-4C85-A9DF-4AECDAA85EF0}" srcOrd="3" destOrd="0" parTransId="{B2501045-60D8-4B46-916B-D11DEED16579}" sibTransId="{D638ECC1-D7A8-4194-AA70-EA9E3C5CC4F7}"/>
    <dgm:cxn modelId="{A630C259-01D4-4009-B68D-07150A2546A1}" type="presParOf" srcId="{5579C73B-CD5F-4C85-9532-DE3BD5BDF427}" destId="{9E812D78-50C5-4B68-94E2-9FDCB221D0C9}" srcOrd="0" destOrd="0" presId="urn:microsoft.com/office/officeart/2005/8/layout/vList2"/>
    <dgm:cxn modelId="{955E601F-1893-4364-B440-8906ED784DD0}" type="presParOf" srcId="{5579C73B-CD5F-4C85-9532-DE3BD5BDF427}" destId="{3E449E8D-EE8B-481F-9DE2-DC60EB9657A1}" srcOrd="1" destOrd="0" presId="urn:microsoft.com/office/officeart/2005/8/layout/vList2"/>
    <dgm:cxn modelId="{236D5AA1-887E-4B87-B883-C65D62632850}" type="presParOf" srcId="{5579C73B-CD5F-4C85-9532-DE3BD5BDF427}" destId="{660941A7-3DDD-42C3-B164-DEDB58975ED9}" srcOrd="2" destOrd="0" presId="urn:microsoft.com/office/officeart/2005/8/layout/vList2"/>
    <dgm:cxn modelId="{618C536C-E9EB-4FA0-B0A7-0DD919F2C9EC}" type="presParOf" srcId="{5579C73B-CD5F-4C85-9532-DE3BD5BDF427}" destId="{A9FA9F25-499D-4906-B692-2B493C8C16D2}" srcOrd="3" destOrd="0" presId="urn:microsoft.com/office/officeart/2005/8/layout/vList2"/>
    <dgm:cxn modelId="{EBB15977-3C5C-431C-99D1-0ED7D54F7426}" type="presParOf" srcId="{5579C73B-CD5F-4C85-9532-DE3BD5BDF427}" destId="{461592D2-E88E-43C8-B145-949FCFAE69B7}" srcOrd="4" destOrd="0" presId="urn:microsoft.com/office/officeart/2005/8/layout/vList2"/>
    <dgm:cxn modelId="{8B5EB013-EBCF-4662-A746-7217BCCA90D7}" type="presParOf" srcId="{5579C73B-CD5F-4C85-9532-DE3BD5BDF427}" destId="{7D8C9533-B23C-4380-8CD4-E8BA4F1CA0F6}" srcOrd="5" destOrd="0" presId="urn:microsoft.com/office/officeart/2005/8/layout/vList2"/>
    <dgm:cxn modelId="{3A457D65-3972-440A-A2F3-FF1EF186DB41}" type="presParOf" srcId="{5579C73B-CD5F-4C85-9532-DE3BD5BDF427}" destId="{5D0148FB-1BC9-4D4A-A61C-EED0B11045EA}" srcOrd="6" destOrd="0" presId="urn:microsoft.com/office/officeart/2005/8/layout/vList2"/>
    <dgm:cxn modelId="{FA6A713C-C6EB-4802-BDDD-3EBB51A3A8CC}" type="presParOf" srcId="{5579C73B-CD5F-4C85-9532-DE3BD5BDF427}" destId="{DFE47ED2-8E57-46B7-829F-A5B6F2A302CC}" srcOrd="7" destOrd="0" presId="urn:microsoft.com/office/officeart/2005/8/layout/vList2"/>
    <dgm:cxn modelId="{4059BAFC-3CEA-424B-BC72-318DDD348CE1}" type="presParOf" srcId="{5579C73B-CD5F-4C85-9532-DE3BD5BDF427}" destId="{762E7345-E5C5-42D2-B209-9BB4B2C59D4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12D78-50C5-4B68-94E2-9FDCB221D0C9}">
      <dsp:nvSpPr>
        <dsp:cNvPr id="0" name=""/>
        <dsp:cNvSpPr/>
      </dsp:nvSpPr>
      <dsp:spPr>
        <a:xfrm>
          <a:off x="0" y="165045"/>
          <a:ext cx="6243639" cy="959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Symptomatic</a:t>
          </a:r>
        </a:p>
      </dsp:txBody>
      <dsp:txXfrm>
        <a:off x="46834" y="211879"/>
        <a:ext cx="6149971" cy="865732"/>
      </dsp:txXfrm>
    </dsp:sp>
    <dsp:sp modelId="{660941A7-3DDD-42C3-B164-DEDB58975ED9}">
      <dsp:nvSpPr>
        <dsp:cNvPr id="0" name=""/>
        <dsp:cNvSpPr/>
      </dsp:nvSpPr>
      <dsp:spPr>
        <a:xfrm>
          <a:off x="0" y="1239645"/>
          <a:ext cx="6243639" cy="959400"/>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Self referral : smart watches</a:t>
          </a:r>
        </a:p>
      </dsp:txBody>
      <dsp:txXfrm>
        <a:off x="46834" y="1286479"/>
        <a:ext cx="6149971" cy="865732"/>
      </dsp:txXfrm>
    </dsp:sp>
    <dsp:sp modelId="{461592D2-E88E-43C8-B145-949FCFAE69B7}">
      <dsp:nvSpPr>
        <dsp:cNvPr id="0" name=""/>
        <dsp:cNvSpPr/>
      </dsp:nvSpPr>
      <dsp:spPr>
        <a:xfrm>
          <a:off x="0" y="2314245"/>
          <a:ext cx="6243639" cy="95940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Atrial fibrillation</a:t>
          </a:r>
        </a:p>
      </dsp:txBody>
      <dsp:txXfrm>
        <a:off x="46834" y="2361079"/>
        <a:ext cx="6149971" cy="865732"/>
      </dsp:txXfrm>
    </dsp:sp>
    <dsp:sp modelId="{5D0148FB-1BC9-4D4A-A61C-EED0B11045EA}">
      <dsp:nvSpPr>
        <dsp:cNvPr id="0" name=""/>
        <dsp:cNvSpPr/>
      </dsp:nvSpPr>
      <dsp:spPr>
        <a:xfrm>
          <a:off x="0" y="3388845"/>
          <a:ext cx="6243639" cy="959400"/>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Refractory hypertension</a:t>
          </a:r>
        </a:p>
      </dsp:txBody>
      <dsp:txXfrm>
        <a:off x="46834" y="3435679"/>
        <a:ext cx="6149971" cy="865732"/>
      </dsp:txXfrm>
    </dsp:sp>
    <dsp:sp modelId="{762E7345-E5C5-42D2-B209-9BB4B2C59D46}">
      <dsp:nvSpPr>
        <dsp:cNvPr id="0" name=""/>
        <dsp:cNvSpPr/>
      </dsp:nvSpPr>
      <dsp:spPr>
        <a:xfrm>
          <a:off x="0" y="4463445"/>
          <a:ext cx="6243639" cy="95940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Nocturnal oximetry ?</a:t>
          </a:r>
        </a:p>
      </dsp:txBody>
      <dsp:txXfrm>
        <a:off x="46834" y="4510279"/>
        <a:ext cx="6149971" cy="8657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12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ejm.org/doi/full/10.1056/NEJMra2000348#r2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Initial Treatment Adjustments:</a:t>
            </a:r>
            <a:endParaRPr lang="en-US" dirty="0"/>
          </a:p>
          <a:p>
            <a:pPr lvl="1" fontAlgn="ctr"/>
            <a:r>
              <a:rPr lang="en-US" dirty="0"/>
              <a:t>Group B patients, previously on monotherapy, are now recommended for dual long-acting bronchodilator therapy (LABA/LAMA). </a:t>
            </a:r>
          </a:p>
          <a:p>
            <a:pPr lvl="1" fontAlgn="ctr"/>
            <a:r>
              <a:rPr lang="en-US" dirty="0"/>
              <a:t>For Group E, initial treatment is also recommended to be LABA/LAMA, with triple therapy (LABA/LAMA/ICS) considered for patients with blood eosinophil count ≥ 300 cells/µL. </a:t>
            </a:r>
          </a:p>
          <a:p>
            <a:pPr lvl="1"/>
            <a:r>
              <a:rPr lang="en-US" dirty="0"/>
              <a:t>The use of LABA/ICS combinations is no longer encouraged, as triple therapy (LABA/LAMA/ICS) is preferred when ICS is indicated.</a:t>
            </a:r>
          </a:p>
        </p:txBody>
      </p:sp>
    </p:spTree>
    <p:extLst>
      <p:ext uri="{BB962C8B-B14F-4D97-AF65-F5344CB8AC3E}">
        <p14:creationId xmlns:p14="http://schemas.microsoft.com/office/powerpoint/2010/main" val="28989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4063005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 is classified into 5 WHO groups. Group 1 (PAH) is treated with targeted therapies, while groups 2–5 focus on underlying causes. RHC remains gold standard for diagnosis. (Simonneau G et al., </a:t>
            </a:r>
            <a:r>
              <a:rPr lang="en-US" dirty="0" err="1"/>
              <a:t>Eur</a:t>
            </a:r>
            <a:r>
              <a:rPr lang="en-US" dirty="0"/>
              <a:t> Respir J 2022; McLaughlin VV, NEJM 2021). Rehab implications: safety monitoring, desaturation risk, and careful exercise prescription.</a:t>
            </a:r>
          </a:p>
          <a:p>
            <a:endParaRPr lang="en-US" dirty="0"/>
          </a:p>
        </p:txBody>
      </p:sp>
    </p:spTree>
    <p:extLst>
      <p:ext uri="{BB962C8B-B14F-4D97-AF65-F5344CB8AC3E}">
        <p14:creationId xmlns:p14="http://schemas.microsoft.com/office/powerpoint/2010/main" val="1324429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b="0" i="0" kern="1200" dirty="0">
                <a:solidFill>
                  <a:schemeClr val="tx1"/>
                </a:solidFill>
                <a:effectLst/>
                <a:latin typeface="+mn-lt"/>
                <a:ea typeface="+mn-ea"/>
                <a:cs typeface="+mn-cs"/>
              </a:rPr>
              <a:t>Current targeted therapy is aimed at correcting endothelial dysfunction</a:t>
            </a:r>
            <a:r>
              <a:rPr lang="en-US" sz="1200" b="1" i="0" u="none" strike="noStrike" kern="1200" baseline="30000" dirty="0">
                <a:solidFill>
                  <a:schemeClr val="tx1"/>
                </a:solidFill>
                <a:effectLst/>
                <a:latin typeface="+mn-lt"/>
                <a:ea typeface="+mn-ea"/>
                <a:cs typeface="+mn-cs"/>
                <a:hlinkClick r:id="rId3"/>
              </a:rPr>
              <a:t>27</a:t>
            </a:r>
            <a:r>
              <a:rPr lang="en-US" sz="1200" b="0" i="0" kern="1200" dirty="0">
                <a:solidFill>
                  <a:schemeClr val="tx1"/>
                </a:solidFill>
                <a:effectLst/>
                <a:latin typeface="+mn-lt"/>
                <a:ea typeface="+mn-ea"/>
                <a:cs typeface="+mn-cs"/>
              </a:rPr>
              <a:t> by inhibiting the endothelin pathway and enhancing the prostacyclin (PGI</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and NO pathways. Endothelin 1 (ET</a:t>
            </a:r>
            <a:r>
              <a:rPr lang="en-US" sz="1200" b="0" i="0" kern="1200" baseline="-25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which is increased in PAH, can bind to either the endothelin A (ET</a:t>
            </a:r>
            <a:r>
              <a:rPr lang="en-US" sz="1200" b="0" i="0" kern="1200" baseline="-250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receptor, causing vasoconstriction (of smooth-muscle cells) and cell proliferation, or the endothelin B (ET</a:t>
            </a:r>
            <a:r>
              <a:rPr lang="en-US" sz="1200" b="0" i="0" kern="1200" baseline="-250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receptor, causing vasodilatation and antiproliferation. Thus, there are dual ET</a:t>
            </a:r>
            <a:r>
              <a:rPr lang="en-US" sz="1200" b="0" i="0" kern="1200" baseline="-250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–ET</a:t>
            </a:r>
            <a:r>
              <a:rPr lang="en-US" sz="1200" b="0" i="0" kern="1200" baseline="-250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receptor antagonists (e.g., </a:t>
            </a:r>
            <a:r>
              <a:rPr lang="en-US" sz="1200" b="0" i="0" kern="1200" dirty="0" err="1">
                <a:solidFill>
                  <a:schemeClr val="tx1"/>
                </a:solidFill>
                <a:effectLst/>
                <a:latin typeface="+mn-lt"/>
                <a:ea typeface="+mn-ea"/>
                <a:cs typeface="+mn-cs"/>
              </a:rPr>
              <a:t>bosentan</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macitentan</a:t>
            </a:r>
            <a:r>
              <a:rPr lang="en-US" sz="1200" b="0" i="0" kern="1200" dirty="0">
                <a:solidFill>
                  <a:schemeClr val="tx1"/>
                </a:solidFill>
                <a:effectLst/>
                <a:latin typeface="+mn-lt"/>
                <a:ea typeface="+mn-ea"/>
                <a:cs typeface="+mn-cs"/>
              </a:rPr>
              <a:t>) or selective ET</a:t>
            </a:r>
            <a:r>
              <a:rPr lang="en-US" sz="1200" b="0" i="0" kern="1200" baseline="-250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receptor antagonists (e.g., </a:t>
            </a:r>
            <a:r>
              <a:rPr lang="en-US" sz="1200" b="0" i="0" kern="1200" dirty="0" err="1">
                <a:solidFill>
                  <a:schemeClr val="tx1"/>
                </a:solidFill>
                <a:effectLst/>
                <a:latin typeface="+mn-lt"/>
                <a:ea typeface="+mn-ea"/>
                <a:cs typeface="+mn-cs"/>
              </a:rPr>
              <a:t>ambrisentan</a:t>
            </a:r>
            <a:r>
              <a:rPr lang="en-US" sz="1200" b="0" i="0" kern="1200" dirty="0">
                <a:solidFill>
                  <a:schemeClr val="tx1"/>
                </a:solidFill>
                <a:effectLst/>
                <a:latin typeface="+mn-lt"/>
                <a:ea typeface="+mn-ea"/>
                <a:cs typeface="+mn-cs"/>
              </a:rPr>
              <a:t>), which leave the ET</a:t>
            </a:r>
            <a:r>
              <a:rPr lang="en-US" sz="1200" b="0" i="0" kern="1200" baseline="-250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receptor functional. The expression and function of the PGI</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and NO pathways are decreased in PAH, resulting, respectively, in diminished cyclic adenosine monophosphate (cAMP) and cyclic guanosine monophosphate (cGMP), which are second messengers responsible for vasodilatation and antiproliferation. Agents that increase cAMP include PGI</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analogues given intravenously (e.g., </a:t>
            </a:r>
            <a:r>
              <a:rPr lang="en-US" sz="1200" b="0" i="0" kern="1200" dirty="0" err="1">
                <a:solidFill>
                  <a:schemeClr val="tx1"/>
                </a:solidFill>
                <a:effectLst/>
                <a:latin typeface="+mn-lt"/>
                <a:ea typeface="+mn-ea"/>
                <a:cs typeface="+mn-cs"/>
              </a:rPr>
              <a:t>epoprostenol</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treprostinil</a:t>
            </a:r>
            <a:r>
              <a:rPr lang="en-US" sz="1200" b="0" i="0" kern="1200" dirty="0">
                <a:solidFill>
                  <a:schemeClr val="tx1"/>
                </a:solidFill>
                <a:effectLst/>
                <a:latin typeface="+mn-lt"/>
                <a:ea typeface="+mn-ea"/>
                <a:cs typeface="+mn-cs"/>
              </a:rPr>
              <a:t>), subcutaneously (e.g., </a:t>
            </a:r>
            <a:r>
              <a:rPr lang="en-US" sz="1200" b="0" i="0" kern="1200" dirty="0" err="1">
                <a:solidFill>
                  <a:schemeClr val="tx1"/>
                </a:solidFill>
                <a:effectLst/>
                <a:latin typeface="+mn-lt"/>
                <a:ea typeface="+mn-ea"/>
                <a:cs typeface="+mn-cs"/>
              </a:rPr>
              <a:t>treprostinil</a:t>
            </a:r>
            <a:r>
              <a:rPr lang="en-US" sz="1200" b="0" i="0" kern="1200" dirty="0">
                <a:solidFill>
                  <a:schemeClr val="tx1"/>
                </a:solidFill>
                <a:effectLst/>
                <a:latin typeface="+mn-lt"/>
                <a:ea typeface="+mn-ea"/>
                <a:cs typeface="+mn-cs"/>
              </a:rPr>
              <a:t>), by inhalation (e.g., </a:t>
            </a:r>
            <a:r>
              <a:rPr lang="en-US" sz="1200" b="0" i="0" kern="1200" dirty="0" err="1">
                <a:solidFill>
                  <a:schemeClr val="tx1"/>
                </a:solidFill>
                <a:effectLst/>
                <a:latin typeface="+mn-lt"/>
                <a:ea typeface="+mn-ea"/>
                <a:cs typeface="+mn-cs"/>
              </a:rPr>
              <a:t>iloprost</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treprostinil</a:t>
            </a:r>
            <a:r>
              <a:rPr lang="en-US" sz="1200" b="0" i="0" kern="1200" dirty="0">
                <a:solidFill>
                  <a:schemeClr val="tx1"/>
                </a:solidFill>
                <a:effectLst/>
                <a:latin typeface="+mn-lt"/>
                <a:ea typeface="+mn-ea"/>
                <a:cs typeface="+mn-cs"/>
              </a:rPr>
              <a:t>), orally (</a:t>
            </a:r>
            <a:r>
              <a:rPr lang="en-US" sz="1200" b="0" i="0" kern="1200" dirty="0" err="1">
                <a:solidFill>
                  <a:schemeClr val="tx1"/>
                </a:solidFill>
                <a:effectLst/>
                <a:latin typeface="+mn-lt"/>
                <a:ea typeface="+mn-ea"/>
                <a:cs typeface="+mn-cs"/>
              </a:rPr>
              <a:t>treprostinil</a:t>
            </a:r>
            <a:r>
              <a:rPr lang="en-US" sz="1200" b="0" i="0" kern="1200" dirty="0">
                <a:solidFill>
                  <a:schemeClr val="tx1"/>
                </a:solidFill>
                <a:effectLst/>
                <a:latin typeface="+mn-lt"/>
                <a:ea typeface="+mn-ea"/>
                <a:cs typeface="+mn-cs"/>
              </a:rPr>
              <a:t>), or with the use of oral PGI</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receptor (IP) agonists (e.g., </a:t>
            </a:r>
            <a:r>
              <a:rPr lang="en-US" sz="1200" b="0" i="0" kern="1200" dirty="0" err="1">
                <a:solidFill>
                  <a:schemeClr val="tx1"/>
                </a:solidFill>
                <a:effectLst/>
                <a:latin typeface="+mn-lt"/>
                <a:ea typeface="+mn-ea"/>
                <a:cs typeface="+mn-cs"/>
              </a:rPr>
              <a:t>selexipag</a:t>
            </a:r>
            <a:r>
              <a:rPr lang="en-US" sz="1200" b="0" i="0" kern="1200" dirty="0">
                <a:solidFill>
                  <a:schemeClr val="tx1"/>
                </a:solidFill>
                <a:effectLst/>
                <a:latin typeface="+mn-lt"/>
                <a:ea typeface="+mn-ea"/>
                <a:cs typeface="+mn-cs"/>
              </a:rPr>
              <a:t>). Increased cGMP release can be achieved with inhaled NO (used essentially in the cardiac catheterization laboratory or intensive care unit), which stimulates soluble guanylate cyclase (</a:t>
            </a:r>
            <a:r>
              <a:rPr lang="en-US" sz="1200" b="0" i="0" kern="1200" dirty="0" err="1">
                <a:solidFill>
                  <a:schemeClr val="tx1"/>
                </a:solidFill>
                <a:effectLst/>
                <a:latin typeface="+mn-lt"/>
                <a:ea typeface="+mn-ea"/>
                <a:cs typeface="+mn-cs"/>
              </a:rPr>
              <a:t>sGC</a:t>
            </a:r>
            <a:r>
              <a:rPr lang="en-US" sz="1200" b="0" i="0" kern="1200" dirty="0">
                <a:solidFill>
                  <a:schemeClr val="tx1"/>
                </a:solidFill>
                <a:effectLst/>
                <a:latin typeface="+mn-lt"/>
                <a:ea typeface="+mn-ea"/>
                <a:cs typeface="+mn-cs"/>
              </a:rPr>
              <a:t>), or by inhibiting phosphodiesterase type 5 (PDE5, which degrades cGMP into GMP) with the use of oral PDE5 inhibitors (sildenafil or tadalafil). Direct </a:t>
            </a:r>
            <a:r>
              <a:rPr lang="en-US" sz="1200" b="0" i="0" kern="1200" dirty="0" err="1">
                <a:solidFill>
                  <a:schemeClr val="tx1"/>
                </a:solidFill>
                <a:effectLst/>
                <a:latin typeface="+mn-lt"/>
                <a:ea typeface="+mn-ea"/>
                <a:cs typeface="+mn-cs"/>
              </a:rPr>
              <a:t>sGC</a:t>
            </a:r>
            <a:r>
              <a:rPr lang="en-US" sz="1200" b="0" i="0" kern="1200" dirty="0">
                <a:solidFill>
                  <a:schemeClr val="tx1"/>
                </a:solidFill>
                <a:effectLst/>
                <a:latin typeface="+mn-lt"/>
                <a:ea typeface="+mn-ea"/>
                <a:cs typeface="+mn-cs"/>
              </a:rPr>
              <a:t> stimulators (e.g., oral </a:t>
            </a:r>
            <a:r>
              <a:rPr lang="en-US" sz="1200" b="0" i="0" kern="1200" dirty="0" err="1">
                <a:solidFill>
                  <a:schemeClr val="tx1"/>
                </a:solidFill>
                <a:effectLst/>
                <a:latin typeface="+mn-lt"/>
                <a:ea typeface="+mn-ea"/>
                <a:cs typeface="+mn-cs"/>
              </a:rPr>
              <a:t>riociguat</a:t>
            </a:r>
            <a:r>
              <a:rPr lang="en-US" sz="1200" b="0" i="0" kern="1200" dirty="0">
                <a:solidFill>
                  <a:schemeClr val="tx1"/>
                </a:solidFill>
                <a:effectLst/>
                <a:latin typeface="+mn-lt"/>
                <a:ea typeface="+mn-ea"/>
                <a:cs typeface="+mn-cs"/>
              </a:rPr>
              <a:t>) can increase the release of cGMP independently of NO release. These drugs have been approved by the Food and Drug Administration for patients with PAH who have an </a:t>
            </a:r>
            <a:r>
              <a:rPr lang="en-US" sz="1200" b="0" i="0" kern="1200" dirty="0" err="1">
                <a:solidFill>
                  <a:schemeClr val="tx1"/>
                </a:solidFill>
                <a:effectLst/>
                <a:latin typeface="+mn-lt"/>
                <a:ea typeface="+mn-ea"/>
                <a:cs typeface="+mn-cs"/>
              </a:rPr>
              <a:t>mPAP</a:t>
            </a:r>
            <a:r>
              <a:rPr lang="en-US" sz="1200" b="0" i="0" kern="1200" dirty="0">
                <a:solidFill>
                  <a:schemeClr val="tx1"/>
                </a:solidFill>
                <a:effectLst/>
                <a:latin typeface="+mn-lt"/>
                <a:ea typeface="+mn-ea"/>
                <a:cs typeface="+mn-cs"/>
              </a:rPr>
              <a:t> of 25 mm Hg or higher.</a:t>
            </a:r>
            <a:endParaRPr lang="en-US" dirty="0"/>
          </a:p>
        </p:txBody>
      </p:sp>
    </p:spTree>
    <p:extLst>
      <p:ext uri="{BB962C8B-B14F-4D97-AF65-F5344CB8AC3E}">
        <p14:creationId xmlns:p14="http://schemas.microsoft.com/office/powerpoint/2010/main" val="2788142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b="0" i="0" kern="1200" dirty="0">
                <a:solidFill>
                  <a:schemeClr val="tx1"/>
                </a:solidFill>
                <a:effectLst/>
                <a:latin typeface="+mn-lt"/>
                <a:ea typeface="+mn-ea"/>
                <a:cs typeface="+mn-cs"/>
              </a:rPr>
              <a:t>Mutations in the </a:t>
            </a:r>
            <a:r>
              <a:rPr lang="en-US" sz="1200" b="0" i="1" kern="1200" dirty="0">
                <a:solidFill>
                  <a:schemeClr val="tx1"/>
                </a:solidFill>
                <a:effectLst/>
                <a:latin typeface="+mn-lt"/>
                <a:ea typeface="+mn-ea"/>
                <a:cs typeface="+mn-cs"/>
              </a:rPr>
              <a:t>BMPR2</a:t>
            </a:r>
            <a:r>
              <a:rPr lang="en-US" sz="1200" b="0" i="0" kern="1200" dirty="0">
                <a:solidFill>
                  <a:schemeClr val="tx1"/>
                </a:solidFill>
                <a:effectLst/>
                <a:latin typeface="+mn-lt"/>
                <a:ea typeface="+mn-ea"/>
                <a:cs typeface="+mn-cs"/>
              </a:rPr>
              <a:t> gene are the most common genetic cause of heritable PAH and are also found in a significant portion of idiopathic (IPAH) cases. Targeting this pathway involves several approaches aimed at restoring proper signaling to prevent or reverse the vascular remodeling</a:t>
            </a:r>
            <a:endParaRPr lang="en-US" dirty="0"/>
          </a:p>
        </p:txBody>
      </p:sp>
    </p:spTree>
    <p:extLst>
      <p:ext uri="{BB962C8B-B14F-4D97-AF65-F5344CB8AC3E}">
        <p14:creationId xmlns:p14="http://schemas.microsoft.com/office/powerpoint/2010/main" val="2104461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Several RCTs and meta-analyses (e.g., </a:t>
            </a:r>
            <a:r>
              <a:rPr lang="en-US" dirty="0" err="1"/>
              <a:t>Ehlken</a:t>
            </a:r>
            <a:r>
              <a:rPr lang="en-US" dirty="0"/>
              <a:t> N, </a:t>
            </a:r>
            <a:r>
              <a:rPr lang="en-US" dirty="0" err="1"/>
              <a:t>Eur</a:t>
            </a:r>
            <a:r>
              <a:rPr lang="en-US" dirty="0"/>
              <a:t> Heart J 2016; Babu AS, </a:t>
            </a:r>
            <a:r>
              <a:rPr lang="en-US" dirty="0" err="1"/>
              <a:t>Pulm</a:t>
            </a:r>
            <a:r>
              <a:rPr lang="en-US" dirty="0"/>
              <a:t> Circ 2022) confirm safety and benefit of supervised rehab in PH. Avoid unsupervised or overly vigorous training. Tele-rehab approaches being explored cautiously. Emphasis on multidisciplinary approach, psychosocial support, and gradual progression.</a:t>
            </a:r>
          </a:p>
          <a:p>
            <a:endParaRPr lang="en-US" dirty="0"/>
          </a:p>
        </p:txBody>
      </p:sp>
    </p:spTree>
    <p:extLst>
      <p:ext uri="{BB962C8B-B14F-4D97-AF65-F5344CB8AC3E}">
        <p14:creationId xmlns:p14="http://schemas.microsoft.com/office/powerpoint/2010/main" val="942084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1851702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12B8A14-884D-9FA1-2067-65A9208B2E60}"/>
              </a:ext>
            </a:extLst>
          </p:cNvPr>
          <p:cNvSpPr>
            <a:spLocks noGrp="1"/>
          </p:cNvSpPr>
          <p:nvPr>
            <p:ph type="dt" sz="half" idx="10"/>
          </p:nvPr>
        </p:nvSpPr>
        <p:spPr/>
        <p:txBody>
          <a:bodyPr/>
          <a:lstStyle>
            <a:lvl1pPr>
              <a:defRPr/>
            </a:lvl1pPr>
          </a:lstStyle>
          <a:p>
            <a:pPr>
              <a:defRPr/>
            </a:pPr>
            <a:fld id="{428AC67A-96BB-4511-99AA-455409F77D19}" type="datetimeFigureOut">
              <a:rPr lang="en-US"/>
              <a:pPr>
                <a:defRPr/>
              </a:pPr>
              <a:t>10/8/2025</a:t>
            </a:fld>
            <a:endParaRPr lang="en-US"/>
          </a:p>
        </p:txBody>
      </p:sp>
      <p:sp>
        <p:nvSpPr>
          <p:cNvPr id="5" name="Footer Placeholder 4">
            <a:extLst>
              <a:ext uri="{FF2B5EF4-FFF2-40B4-BE49-F238E27FC236}">
                <a16:creationId xmlns:a16="http://schemas.microsoft.com/office/drawing/2014/main" id="{728C819F-DDDB-2D7A-E2E7-AD482AEF45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521C75-0D4D-DFEB-7A5E-957B116BC327}"/>
              </a:ext>
            </a:extLst>
          </p:cNvPr>
          <p:cNvSpPr>
            <a:spLocks noGrp="1"/>
          </p:cNvSpPr>
          <p:nvPr>
            <p:ph type="sldNum" sz="quarter" idx="12"/>
          </p:nvPr>
        </p:nvSpPr>
        <p:spPr/>
        <p:txBody>
          <a:bodyPr/>
          <a:lstStyle>
            <a:lvl1pPr>
              <a:defRPr/>
            </a:lvl1pPr>
          </a:lstStyle>
          <a:p>
            <a:fld id="{21BCE4C2-DD44-4828-95B2-7C554CC45422}" type="slidenum">
              <a:rPr lang="en-US" altLang="en-US"/>
              <a:pPr/>
              <a:t>‹#›</a:t>
            </a:fld>
            <a:endParaRPr lang="en-US" altLang="en-US"/>
          </a:p>
        </p:txBody>
      </p:sp>
    </p:spTree>
    <p:extLst>
      <p:ext uri="{BB962C8B-B14F-4D97-AF65-F5344CB8AC3E}">
        <p14:creationId xmlns:p14="http://schemas.microsoft.com/office/powerpoint/2010/main" val="216098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738C2-AC11-1B75-5977-6713DBC1FEF7}"/>
              </a:ext>
            </a:extLst>
          </p:cNvPr>
          <p:cNvSpPr>
            <a:spLocks noGrp="1"/>
          </p:cNvSpPr>
          <p:nvPr>
            <p:ph type="dt" sz="half" idx="10"/>
          </p:nvPr>
        </p:nvSpPr>
        <p:spPr/>
        <p:txBody>
          <a:bodyPr/>
          <a:lstStyle>
            <a:lvl1pPr>
              <a:defRPr/>
            </a:lvl1pPr>
          </a:lstStyle>
          <a:p>
            <a:pPr>
              <a:defRPr/>
            </a:pPr>
            <a:fld id="{F27F2C3F-8501-49AB-9CC9-405D8665BADB}" type="datetimeFigureOut">
              <a:rPr lang="en-US"/>
              <a:pPr>
                <a:defRPr/>
              </a:pPr>
              <a:t>10/8/2025</a:t>
            </a:fld>
            <a:endParaRPr lang="en-US"/>
          </a:p>
        </p:txBody>
      </p:sp>
      <p:sp>
        <p:nvSpPr>
          <p:cNvPr id="5" name="Footer Placeholder 4">
            <a:extLst>
              <a:ext uri="{FF2B5EF4-FFF2-40B4-BE49-F238E27FC236}">
                <a16:creationId xmlns:a16="http://schemas.microsoft.com/office/drawing/2014/main" id="{D7974F20-A17A-78FB-D994-15327DCE7A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93A5F5-241C-15A4-EB97-9BB6651ED1D0}"/>
              </a:ext>
            </a:extLst>
          </p:cNvPr>
          <p:cNvSpPr>
            <a:spLocks noGrp="1"/>
          </p:cNvSpPr>
          <p:nvPr>
            <p:ph type="sldNum" sz="quarter" idx="12"/>
          </p:nvPr>
        </p:nvSpPr>
        <p:spPr/>
        <p:txBody>
          <a:bodyPr/>
          <a:lstStyle>
            <a:lvl1pPr>
              <a:defRPr/>
            </a:lvl1pPr>
          </a:lstStyle>
          <a:p>
            <a:fld id="{799D66BD-932F-48DF-9174-67E15366CDCC}" type="slidenum">
              <a:rPr lang="en-US" altLang="en-US"/>
              <a:pPr/>
              <a:t>‹#›</a:t>
            </a:fld>
            <a:endParaRPr lang="en-US" altLang="en-US"/>
          </a:p>
        </p:txBody>
      </p:sp>
    </p:spTree>
    <p:extLst>
      <p:ext uri="{BB962C8B-B14F-4D97-AF65-F5344CB8AC3E}">
        <p14:creationId xmlns:p14="http://schemas.microsoft.com/office/powerpoint/2010/main" val="3253995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2"/>
            <a:ext cx="10360501"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330E24-B655-E49A-CBD5-5652175E06CD}"/>
              </a:ext>
            </a:extLst>
          </p:cNvPr>
          <p:cNvSpPr>
            <a:spLocks noGrp="1"/>
          </p:cNvSpPr>
          <p:nvPr>
            <p:ph type="dt" sz="half" idx="10"/>
          </p:nvPr>
        </p:nvSpPr>
        <p:spPr/>
        <p:txBody>
          <a:bodyPr/>
          <a:lstStyle>
            <a:lvl1pPr>
              <a:defRPr/>
            </a:lvl1pPr>
          </a:lstStyle>
          <a:p>
            <a:pPr>
              <a:defRPr/>
            </a:pPr>
            <a:fld id="{95D857FC-ADD7-432F-8948-7929C6788E84}" type="datetimeFigureOut">
              <a:rPr lang="en-US"/>
              <a:pPr>
                <a:defRPr/>
              </a:pPr>
              <a:t>10/8/2025</a:t>
            </a:fld>
            <a:endParaRPr lang="en-US"/>
          </a:p>
        </p:txBody>
      </p:sp>
      <p:sp>
        <p:nvSpPr>
          <p:cNvPr id="5" name="Footer Placeholder 4">
            <a:extLst>
              <a:ext uri="{FF2B5EF4-FFF2-40B4-BE49-F238E27FC236}">
                <a16:creationId xmlns:a16="http://schemas.microsoft.com/office/drawing/2014/main" id="{DF2726DD-CFBC-118C-28B2-0F601E1DCF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FF5D43-0EAF-870A-8F49-4A317858B6D5}"/>
              </a:ext>
            </a:extLst>
          </p:cNvPr>
          <p:cNvSpPr>
            <a:spLocks noGrp="1"/>
          </p:cNvSpPr>
          <p:nvPr>
            <p:ph type="sldNum" sz="quarter" idx="12"/>
          </p:nvPr>
        </p:nvSpPr>
        <p:spPr/>
        <p:txBody>
          <a:bodyPr/>
          <a:lstStyle>
            <a:lvl1pPr>
              <a:defRPr/>
            </a:lvl1pPr>
          </a:lstStyle>
          <a:p>
            <a:fld id="{18408827-E50C-471C-80DC-4D30B77DC7C6}" type="slidenum">
              <a:rPr lang="en-US" altLang="en-US"/>
              <a:pPr/>
              <a:t>‹#›</a:t>
            </a:fld>
            <a:endParaRPr lang="en-US" altLang="en-US"/>
          </a:p>
        </p:txBody>
      </p:sp>
    </p:spTree>
    <p:extLst>
      <p:ext uri="{BB962C8B-B14F-4D97-AF65-F5344CB8AC3E}">
        <p14:creationId xmlns:p14="http://schemas.microsoft.com/office/powerpoint/2010/main" val="1428769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2"/>
            <a:ext cx="5383398"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2"/>
            <a:ext cx="5383398"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656D584-5753-B335-6A7B-4A35234D72AF}"/>
              </a:ext>
            </a:extLst>
          </p:cNvPr>
          <p:cNvSpPr>
            <a:spLocks noGrp="1"/>
          </p:cNvSpPr>
          <p:nvPr>
            <p:ph type="dt" sz="half" idx="10"/>
          </p:nvPr>
        </p:nvSpPr>
        <p:spPr/>
        <p:txBody>
          <a:bodyPr/>
          <a:lstStyle>
            <a:lvl1pPr>
              <a:defRPr/>
            </a:lvl1pPr>
          </a:lstStyle>
          <a:p>
            <a:pPr>
              <a:defRPr/>
            </a:pPr>
            <a:fld id="{89DC6BC1-F3C5-488A-8448-B89119D198D3}" type="datetimeFigureOut">
              <a:rPr lang="en-US"/>
              <a:pPr>
                <a:defRPr/>
              </a:pPr>
              <a:t>10/8/2025</a:t>
            </a:fld>
            <a:endParaRPr lang="en-US"/>
          </a:p>
        </p:txBody>
      </p:sp>
      <p:sp>
        <p:nvSpPr>
          <p:cNvPr id="6" name="Footer Placeholder 4">
            <a:extLst>
              <a:ext uri="{FF2B5EF4-FFF2-40B4-BE49-F238E27FC236}">
                <a16:creationId xmlns:a16="http://schemas.microsoft.com/office/drawing/2014/main" id="{91FC87D4-14FD-13BD-2800-BB3439C4BF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A0FF354-5E10-8AC6-9DC2-92F640430C22}"/>
              </a:ext>
            </a:extLst>
          </p:cNvPr>
          <p:cNvSpPr>
            <a:spLocks noGrp="1"/>
          </p:cNvSpPr>
          <p:nvPr>
            <p:ph type="sldNum" sz="quarter" idx="12"/>
          </p:nvPr>
        </p:nvSpPr>
        <p:spPr/>
        <p:txBody>
          <a:bodyPr/>
          <a:lstStyle>
            <a:lvl1pPr>
              <a:defRPr/>
            </a:lvl1pPr>
          </a:lstStyle>
          <a:p>
            <a:fld id="{6A68AC0A-A629-4411-8089-42B15245B8E0}" type="slidenum">
              <a:rPr lang="en-US" altLang="en-US"/>
              <a:pPr/>
              <a:t>‹#›</a:t>
            </a:fld>
            <a:endParaRPr lang="en-US" altLang="en-US"/>
          </a:p>
        </p:txBody>
      </p:sp>
    </p:spTree>
    <p:extLst>
      <p:ext uri="{BB962C8B-B14F-4D97-AF65-F5344CB8AC3E}">
        <p14:creationId xmlns:p14="http://schemas.microsoft.com/office/powerpoint/2010/main" val="542887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2" y="1535113"/>
            <a:ext cx="538551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2" y="2174875"/>
            <a:ext cx="538551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5" y="1535113"/>
            <a:ext cx="5387630"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5" y="2174875"/>
            <a:ext cx="5387630"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E1A83B0-29B2-5234-12C3-0925789513DA}"/>
              </a:ext>
            </a:extLst>
          </p:cNvPr>
          <p:cNvSpPr>
            <a:spLocks noGrp="1"/>
          </p:cNvSpPr>
          <p:nvPr>
            <p:ph type="dt" sz="half" idx="10"/>
          </p:nvPr>
        </p:nvSpPr>
        <p:spPr/>
        <p:txBody>
          <a:bodyPr/>
          <a:lstStyle>
            <a:lvl1pPr>
              <a:defRPr/>
            </a:lvl1pPr>
          </a:lstStyle>
          <a:p>
            <a:pPr>
              <a:defRPr/>
            </a:pPr>
            <a:fld id="{06FD1D4E-F277-4EBF-AD34-A8C12AC5EB4B}" type="datetimeFigureOut">
              <a:rPr lang="en-US"/>
              <a:pPr>
                <a:defRPr/>
              </a:pPr>
              <a:t>10/8/2025</a:t>
            </a:fld>
            <a:endParaRPr lang="en-US"/>
          </a:p>
        </p:txBody>
      </p:sp>
      <p:sp>
        <p:nvSpPr>
          <p:cNvPr id="8" name="Footer Placeholder 4">
            <a:extLst>
              <a:ext uri="{FF2B5EF4-FFF2-40B4-BE49-F238E27FC236}">
                <a16:creationId xmlns:a16="http://schemas.microsoft.com/office/drawing/2014/main" id="{5DB9EE23-88F4-376A-88E2-4EA97867E09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76177DF-E626-9CCA-B6FB-C2B218501569}"/>
              </a:ext>
            </a:extLst>
          </p:cNvPr>
          <p:cNvSpPr>
            <a:spLocks noGrp="1"/>
          </p:cNvSpPr>
          <p:nvPr>
            <p:ph type="sldNum" sz="quarter" idx="12"/>
          </p:nvPr>
        </p:nvSpPr>
        <p:spPr/>
        <p:txBody>
          <a:bodyPr/>
          <a:lstStyle>
            <a:lvl1pPr>
              <a:defRPr/>
            </a:lvl1pPr>
          </a:lstStyle>
          <a:p>
            <a:fld id="{CB3D911E-FA8E-4E1A-B752-F8812D200489}" type="slidenum">
              <a:rPr lang="en-US" altLang="en-US"/>
              <a:pPr/>
              <a:t>‹#›</a:t>
            </a:fld>
            <a:endParaRPr lang="en-US" altLang="en-US"/>
          </a:p>
        </p:txBody>
      </p:sp>
    </p:spTree>
    <p:extLst>
      <p:ext uri="{BB962C8B-B14F-4D97-AF65-F5344CB8AC3E}">
        <p14:creationId xmlns:p14="http://schemas.microsoft.com/office/powerpoint/2010/main" val="3851655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F39E390-8AE6-9A4C-83D8-F0DF2351352D}"/>
              </a:ext>
            </a:extLst>
          </p:cNvPr>
          <p:cNvSpPr>
            <a:spLocks noGrp="1"/>
          </p:cNvSpPr>
          <p:nvPr>
            <p:ph type="dt" sz="half" idx="10"/>
          </p:nvPr>
        </p:nvSpPr>
        <p:spPr/>
        <p:txBody>
          <a:bodyPr/>
          <a:lstStyle>
            <a:lvl1pPr>
              <a:defRPr/>
            </a:lvl1pPr>
          </a:lstStyle>
          <a:p>
            <a:pPr>
              <a:defRPr/>
            </a:pPr>
            <a:fld id="{914501E0-6D23-411B-B2B2-7BC4AC9F6BAF}" type="datetimeFigureOut">
              <a:rPr lang="en-US"/>
              <a:pPr>
                <a:defRPr/>
              </a:pPr>
              <a:t>10/8/2025</a:t>
            </a:fld>
            <a:endParaRPr lang="en-US"/>
          </a:p>
        </p:txBody>
      </p:sp>
      <p:sp>
        <p:nvSpPr>
          <p:cNvPr id="4" name="Footer Placeholder 4">
            <a:extLst>
              <a:ext uri="{FF2B5EF4-FFF2-40B4-BE49-F238E27FC236}">
                <a16:creationId xmlns:a16="http://schemas.microsoft.com/office/drawing/2014/main" id="{29570DA0-7E90-29CB-9E2E-BF044F88D88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1B25DE1-978A-F0F2-BA6D-A43D0D03510D}"/>
              </a:ext>
            </a:extLst>
          </p:cNvPr>
          <p:cNvSpPr>
            <a:spLocks noGrp="1"/>
          </p:cNvSpPr>
          <p:nvPr>
            <p:ph type="sldNum" sz="quarter" idx="12"/>
          </p:nvPr>
        </p:nvSpPr>
        <p:spPr/>
        <p:txBody>
          <a:bodyPr/>
          <a:lstStyle>
            <a:lvl1pPr>
              <a:defRPr/>
            </a:lvl1pPr>
          </a:lstStyle>
          <a:p>
            <a:fld id="{4D72B200-7A47-45BB-A6CE-93146BCFC5CC}" type="slidenum">
              <a:rPr lang="en-US" altLang="en-US"/>
              <a:pPr/>
              <a:t>‹#›</a:t>
            </a:fld>
            <a:endParaRPr lang="en-US" altLang="en-US"/>
          </a:p>
        </p:txBody>
      </p:sp>
    </p:spTree>
    <p:extLst>
      <p:ext uri="{BB962C8B-B14F-4D97-AF65-F5344CB8AC3E}">
        <p14:creationId xmlns:p14="http://schemas.microsoft.com/office/powerpoint/2010/main" val="1066660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32B4078-F901-1ED6-C320-912883AC355B}"/>
              </a:ext>
            </a:extLst>
          </p:cNvPr>
          <p:cNvSpPr>
            <a:spLocks noGrp="1"/>
          </p:cNvSpPr>
          <p:nvPr>
            <p:ph type="dt" sz="half" idx="10"/>
          </p:nvPr>
        </p:nvSpPr>
        <p:spPr/>
        <p:txBody>
          <a:bodyPr/>
          <a:lstStyle>
            <a:lvl1pPr>
              <a:defRPr/>
            </a:lvl1pPr>
          </a:lstStyle>
          <a:p>
            <a:pPr>
              <a:defRPr/>
            </a:pPr>
            <a:fld id="{EB5A6BDE-E432-4A04-9C88-FFF375B593E4}" type="datetimeFigureOut">
              <a:rPr lang="en-US"/>
              <a:pPr>
                <a:defRPr/>
              </a:pPr>
              <a:t>10/8/2025</a:t>
            </a:fld>
            <a:endParaRPr lang="en-US"/>
          </a:p>
        </p:txBody>
      </p:sp>
      <p:sp>
        <p:nvSpPr>
          <p:cNvPr id="3" name="Footer Placeholder 4">
            <a:extLst>
              <a:ext uri="{FF2B5EF4-FFF2-40B4-BE49-F238E27FC236}">
                <a16:creationId xmlns:a16="http://schemas.microsoft.com/office/drawing/2014/main" id="{131D6737-7959-4366-F913-0F2ADC42DF8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25B8597-0446-5062-1A69-761D1C65B0FB}"/>
              </a:ext>
            </a:extLst>
          </p:cNvPr>
          <p:cNvSpPr>
            <a:spLocks noGrp="1"/>
          </p:cNvSpPr>
          <p:nvPr>
            <p:ph type="sldNum" sz="quarter" idx="12"/>
          </p:nvPr>
        </p:nvSpPr>
        <p:spPr/>
        <p:txBody>
          <a:bodyPr/>
          <a:lstStyle>
            <a:lvl1pPr>
              <a:defRPr/>
            </a:lvl1pPr>
          </a:lstStyle>
          <a:p>
            <a:fld id="{EB14BE78-319E-4823-A6FD-30204D997F80}" type="slidenum">
              <a:rPr lang="en-US" altLang="en-US"/>
              <a:pPr/>
              <a:t>‹#›</a:t>
            </a:fld>
            <a:endParaRPr lang="en-US" altLang="en-US"/>
          </a:p>
        </p:txBody>
      </p:sp>
    </p:spTree>
    <p:extLst>
      <p:ext uri="{BB962C8B-B14F-4D97-AF65-F5344CB8AC3E}">
        <p14:creationId xmlns:p14="http://schemas.microsoft.com/office/powerpoint/2010/main" val="1727549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1999"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2"/>
            <a:ext cx="4010039"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FEF196C-6115-2537-27B6-4B0021161E88}"/>
              </a:ext>
            </a:extLst>
          </p:cNvPr>
          <p:cNvSpPr>
            <a:spLocks noGrp="1"/>
          </p:cNvSpPr>
          <p:nvPr>
            <p:ph type="dt" sz="half" idx="10"/>
          </p:nvPr>
        </p:nvSpPr>
        <p:spPr/>
        <p:txBody>
          <a:bodyPr/>
          <a:lstStyle>
            <a:lvl1pPr>
              <a:defRPr/>
            </a:lvl1pPr>
          </a:lstStyle>
          <a:p>
            <a:pPr>
              <a:defRPr/>
            </a:pPr>
            <a:fld id="{00565555-5448-4C4A-8EF0-BD6BA92FE945}" type="datetimeFigureOut">
              <a:rPr lang="en-US"/>
              <a:pPr>
                <a:defRPr/>
              </a:pPr>
              <a:t>10/8/2025</a:t>
            </a:fld>
            <a:endParaRPr lang="en-US"/>
          </a:p>
        </p:txBody>
      </p:sp>
      <p:sp>
        <p:nvSpPr>
          <p:cNvPr id="6" name="Footer Placeholder 4">
            <a:extLst>
              <a:ext uri="{FF2B5EF4-FFF2-40B4-BE49-F238E27FC236}">
                <a16:creationId xmlns:a16="http://schemas.microsoft.com/office/drawing/2014/main" id="{986C414D-9014-AABD-082D-F5BE0B297F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A9BAF3-9011-D881-17E9-2B74E5DE429D}"/>
              </a:ext>
            </a:extLst>
          </p:cNvPr>
          <p:cNvSpPr>
            <a:spLocks noGrp="1"/>
          </p:cNvSpPr>
          <p:nvPr>
            <p:ph type="sldNum" sz="quarter" idx="12"/>
          </p:nvPr>
        </p:nvSpPr>
        <p:spPr/>
        <p:txBody>
          <a:bodyPr/>
          <a:lstStyle>
            <a:lvl1pPr>
              <a:defRPr/>
            </a:lvl1pPr>
          </a:lstStyle>
          <a:p>
            <a:fld id="{6D1B6F40-A10F-4827-8B02-17A465410E39}" type="slidenum">
              <a:rPr lang="en-US" altLang="en-US"/>
              <a:pPr/>
              <a:t>‹#›</a:t>
            </a:fld>
            <a:endParaRPr lang="en-US" altLang="en-US"/>
          </a:p>
        </p:txBody>
      </p:sp>
    </p:spTree>
    <p:extLst>
      <p:ext uri="{BB962C8B-B14F-4D97-AF65-F5344CB8AC3E}">
        <p14:creationId xmlns:p14="http://schemas.microsoft.com/office/powerpoint/2010/main" val="267939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1999"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en-US" noProof="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D870DF2-4D32-FE89-7185-BAAFDBF5FD62}"/>
              </a:ext>
            </a:extLst>
          </p:cNvPr>
          <p:cNvSpPr>
            <a:spLocks noGrp="1"/>
          </p:cNvSpPr>
          <p:nvPr>
            <p:ph type="dt" sz="half" idx="10"/>
          </p:nvPr>
        </p:nvSpPr>
        <p:spPr/>
        <p:txBody>
          <a:bodyPr/>
          <a:lstStyle>
            <a:lvl1pPr>
              <a:defRPr/>
            </a:lvl1pPr>
          </a:lstStyle>
          <a:p>
            <a:pPr>
              <a:defRPr/>
            </a:pPr>
            <a:fld id="{CCC42184-3920-404C-9F5D-36F8FD992A2C}" type="datetimeFigureOut">
              <a:rPr lang="en-US"/>
              <a:pPr>
                <a:defRPr/>
              </a:pPr>
              <a:t>10/8/2025</a:t>
            </a:fld>
            <a:endParaRPr lang="en-US"/>
          </a:p>
        </p:txBody>
      </p:sp>
      <p:sp>
        <p:nvSpPr>
          <p:cNvPr id="6" name="Footer Placeholder 4">
            <a:extLst>
              <a:ext uri="{FF2B5EF4-FFF2-40B4-BE49-F238E27FC236}">
                <a16:creationId xmlns:a16="http://schemas.microsoft.com/office/drawing/2014/main" id="{81E77B49-BE29-3715-273E-82D11CA8AC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274777-909B-730C-B1D2-36EE67654411}"/>
              </a:ext>
            </a:extLst>
          </p:cNvPr>
          <p:cNvSpPr>
            <a:spLocks noGrp="1"/>
          </p:cNvSpPr>
          <p:nvPr>
            <p:ph type="sldNum" sz="quarter" idx="12"/>
          </p:nvPr>
        </p:nvSpPr>
        <p:spPr/>
        <p:txBody>
          <a:bodyPr/>
          <a:lstStyle>
            <a:lvl1pPr>
              <a:defRPr/>
            </a:lvl1pPr>
          </a:lstStyle>
          <a:p>
            <a:fld id="{5A6DC943-56AB-4A20-AA26-B680487AC631}" type="slidenum">
              <a:rPr lang="en-US" altLang="en-US"/>
              <a:pPr/>
              <a:t>‹#›</a:t>
            </a:fld>
            <a:endParaRPr lang="en-US" altLang="en-US"/>
          </a:p>
        </p:txBody>
      </p:sp>
    </p:spTree>
    <p:extLst>
      <p:ext uri="{BB962C8B-B14F-4D97-AF65-F5344CB8AC3E}">
        <p14:creationId xmlns:p14="http://schemas.microsoft.com/office/powerpoint/2010/main" val="2043018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C9E6C-752E-CB48-F9C6-CA8783B3FD35}"/>
              </a:ext>
            </a:extLst>
          </p:cNvPr>
          <p:cNvSpPr>
            <a:spLocks noGrp="1"/>
          </p:cNvSpPr>
          <p:nvPr>
            <p:ph type="dt" sz="half" idx="10"/>
          </p:nvPr>
        </p:nvSpPr>
        <p:spPr/>
        <p:txBody>
          <a:bodyPr/>
          <a:lstStyle>
            <a:lvl1pPr>
              <a:defRPr/>
            </a:lvl1pPr>
          </a:lstStyle>
          <a:p>
            <a:pPr>
              <a:defRPr/>
            </a:pPr>
            <a:fld id="{75661AC0-EE28-43D5-B62C-93408E596016}" type="datetimeFigureOut">
              <a:rPr lang="en-US"/>
              <a:pPr>
                <a:defRPr/>
              </a:pPr>
              <a:t>10/8/2025</a:t>
            </a:fld>
            <a:endParaRPr lang="en-US"/>
          </a:p>
        </p:txBody>
      </p:sp>
      <p:sp>
        <p:nvSpPr>
          <p:cNvPr id="5" name="Footer Placeholder 4">
            <a:extLst>
              <a:ext uri="{FF2B5EF4-FFF2-40B4-BE49-F238E27FC236}">
                <a16:creationId xmlns:a16="http://schemas.microsoft.com/office/drawing/2014/main" id="{C2DA3495-784A-B0E1-9C37-5E89701325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4BBE55-D6DB-EB0A-2266-23F4DBD93945}"/>
              </a:ext>
            </a:extLst>
          </p:cNvPr>
          <p:cNvSpPr>
            <a:spLocks noGrp="1"/>
          </p:cNvSpPr>
          <p:nvPr>
            <p:ph type="sldNum" sz="quarter" idx="12"/>
          </p:nvPr>
        </p:nvSpPr>
        <p:spPr/>
        <p:txBody>
          <a:bodyPr/>
          <a:lstStyle>
            <a:lvl1pPr>
              <a:defRPr/>
            </a:lvl1pPr>
          </a:lstStyle>
          <a:p>
            <a:fld id="{C0295581-5C46-4DE2-9271-AF62194605D4}" type="slidenum">
              <a:rPr lang="en-US" altLang="en-US"/>
              <a:pPr/>
              <a:t>‹#›</a:t>
            </a:fld>
            <a:endParaRPr lang="en-US" altLang="en-US"/>
          </a:p>
        </p:txBody>
      </p:sp>
    </p:spTree>
    <p:extLst>
      <p:ext uri="{BB962C8B-B14F-4D97-AF65-F5344CB8AC3E}">
        <p14:creationId xmlns:p14="http://schemas.microsoft.com/office/powerpoint/2010/main" val="1150425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B7C0D-6AB2-1051-FD95-322735FBA9C7}"/>
              </a:ext>
            </a:extLst>
          </p:cNvPr>
          <p:cNvSpPr>
            <a:spLocks noGrp="1"/>
          </p:cNvSpPr>
          <p:nvPr>
            <p:ph type="dt" sz="half" idx="10"/>
          </p:nvPr>
        </p:nvSpPr>
        <p:spPr/>
        <p:txBody>
          <a:bodyPr/>
          <a:lstStyle>
            <a:lvl1pPr>
              <a:defRPr/>
            </a:lvl1pPr>
          </a:lstStyle>
          <a:p>
            <a:pPr>
              <a:defRPr/>
            </a:pPr>
            <a:fld id="{A29901B4-B029-4637-95DC-D72FCB3A3412}" type="datetimeFigureOut">
              <a:rPr lang="en-US"/>
              <a:pPr>
                <a:defRPr/>
              </a:pPr>
              <a:t>10/8/2025</a:t>
            </a:fld>
            <a:endParaRPr lang="en-US"/>
          </a:p>
        </p:txBody>
      </p:sp>
      <p:sp>
        <p:nvSpPr>
          <p:cNvPr id="5" name="Footer Placeholder 4">
            <a:extLst>
              <a:ext uri="{FF2B5EF4-FFF2-40B4-BE49-F238E27FC236}">
                <a16:creationId xmlns:a16="http://schemas.microsoft.com/office/drawing/2014/main" id="{CFAB1A56-1B98-4DDB-F61B-17B78161C7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45EB46-F837-3BC1-93FB-E44FDA4D09F6}"/>
              </a:ext>
            </a:extLst>
          </p:cNvPr>
          <p:cNvSpPr>
            <a:spLocks noGrp="1"/>
          </p:cNvSpPr>
          <p:nvPr>
            <p:ph type="sldNum" sz="quarter" idx="12"/>
          </p:nvPr>
        </p:nvSpPr>
        <p:spPr/>
        <p:txBody>
          <a:bodyPr/>
          <a:lstStyle>
            <a:lvl1pPr>
              <a:defRPr/>
            </a:lvl1pPr>
          </a:lstStyle>
          <a:p>
            <a:fld id="{B8C65E3D-6EE6-41A5-A9B8-C9B725F32096}" type="slidenum">
              <a:rPr lang="en-US" altLang="en-US"/>
              <a:pPr/>
              <a:t>‹#›</a:t>
            </a:fld>
            <a:endParaRPr lang="en-US" altLang="en-US"/>
          </a:p>
        </p:txBody>
      </p:sp>
    </p:spTree>
    <p:extLst>
      <p:ext uri="{BB962C8B-B14F-4D97-AF65-F5344CB8AC3E}">
        <p14:creationId xmlns:p14="http://schemas.microsoft.com/office/powerpoint/2010/main" val="304769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827" y="274544"/>
            <a:ext cx="10969174"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46926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00E17-9D2F-C5F8-8993-2CE6F5E95A1C}"/>
              </a:ext>
            </a:extLst>
          </p:cNvPr>
          <p:cNvSpPr/>
          <p:nvPr/>
        </p:nvSpPr>
        <p:spPr>
          <a:xfrm>
            <a:off x="0" y="0"/>
            <a:ext cx="12188825"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sz="1799"/>
          </a:p>
        </p:txBody>
      </p:sp>
      <p:grpSp>
        <p:nvGrpSpPr>
          <p:cNvPr id="5" name="Group 7">
            <a:extLst>
              <a:ext uri="{FF2B5EF4-FFF2-40B4-BE49-F238E27FC236}">
                <a16:creationId xmlns:a16="http://schemas.microsoft.com/office/drawing/2014/main" id="{AB1A8EF8-AEED-E567-53D0-FA3317FC2888}"/>
              </a:ext>
            </a:extLst>
          </p:cNvPr>
          <p:cNvGrpSpPr>
            <a:grpSpLocks/>
          </p:cNvGrpSpPr>
          <p:nvPr/>
        </p:nvGrpSpPr>
        <p:grpSpPr bwMode="auto">
          <a:xfrm>
            <a:off x="0" y="1143000"/>
            <a:ext cx="12188825" cy="63500"/>
            <a:chOff x="507492" y="1501519"/>
            <a:chExt cx="8129016" cy="63125"/>
          </a:xfrm>
        </p:grpSpPr>
        <p:cxnSp>
          <p:nvCxnSpPr>
            <p:cNvPr id="6" name="Straight Connector 5">
              <a:extLst>
                <a:ext uri="{FF2B5EF4-FFF2-40B4-BE49-F238E27FC236}">
                  <a16:creationId xmlns:a16="http://schemas.microsoft.com/office/drawing/2014/main" id="{EAA0F04E-0B6F-10AC-16A6-78B98C3850E2}"/>
                </a:ext>
              </a:extLst>
            </p:cNvPr>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BAD014D-FEC7-C235-EEF5-4CA18A0CAA68}"/>
                </a:ext>
              </a:extLst>
            </p:cNvPr>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9573F133-E526-0E35-8416-D9A1CAFAEA7D}"/>
              </a:ext>
            </a:extLst>
          </p:cNvPr>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325536" y="0"/>
            <a:ext cx="1747069" cy="2292094"/>
          </a:xfrm>
          <a:prstGeom prst="rect">
            <a:avLst/>
          </a:prstGeom>
        </p:spPr>
      </p:pic>
      <p:grpSp>
        <p:nvGrpSpPr>
          <p:cNvPr id="9" name="Group 11">
            <a:extLst>
              <a:ext uri="{FF2B5EF4-FFF2-40B4-BE49-F238E27FC236}">
                <a16:creationId xmlns:a16="http://schemas.microsoft.com/office/drawing/2014/main" id="{B9E0A765-351C-96C7-E707-9BEC579DD9BA}"/>
              </a:ext>
            </a:extLst>
          </p:cNvPr>
          <p:cNvGrpSpPr>
            <a:grpSpLocks/>
          </p:cNvGrpSpPr>
          <p:nvPr/>
        </p:nvGrpSpPr>
        <p:grpSpPr bwMode="auto">
          <a:xfrm rot="10800000">
            <a:off x="0" y="5645150"/>
            <a:ext cx="12188825" cy="63500"/>
            <a:chOff x="507492" y="1501519"/>
            <a:chExt cx="8129016" cy="63125"/>
          </a:xfrm>
        </p:grpSpPr>
        <p:cxnSp>
          <p:nvCxnSpPr>
            <p:cNvPr id="10" name="Straight Connector 9">
              <a:extLst>
                <a:ext uri="{FF2B5EF4-FFF2-40B4-BE49-F238E27FC236}">
                  <a16:creationId xmlns:a16="http://schemas.microsoft.com/office/drawing/2014/main" id="{07DB3926-5409-7E1F-7EAE-BE03B1F5ACEF}"/>
                </a:ext>
              </a:extLst>
            </p:cNvPr>
            <p:cNvCxnSpPr/>
            <p:nvPr/>
          </p:nvCxnSpPr>
          <p:spPr>
            <a:xfrm>
              <a:off x="513137"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50B9AD-1809-8A91-824D-E7538C629198}"/>
                </a:ext>
              </a:extLst>
            </p:cNvPr>
            <p:cNvCxnSpPr/>
            <p:nvPr/>
          </p:nvCxnSpPr>
          <p:spPr>
            <a:xfrm>
              <a:off x="513137"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8B0B72F4-F752-9193-0232-7DE22C88AA55}"/>
              </a:ext>
            </a:extLst>
          </p:cNvPr>
          <p:cNvSpPr/>
          <p:nvPr/>
        </p:nvSpPr>
        <p:spPr>
          <a:xfrm>
            <a:off x="0" y="5778500"/>
            <a:ext cx="12188825" cy="107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sz="1799"/>
          </a:p>
        </p:txBody>
      </p:sp>
      <p:sp>
        <p:nvSpPr>
          <p:cNvPr id="2" name="Title 1"/>
          <p:cNvSpPr>
            <a:spLocks noGrp="1"/>
          </p:cNvSpPr>
          <p:nvPr>
            <p:ph type="ctrTitle"/>
          </p:nvPr>
        </p:nvSpPr>
        <p:spPr>
          <a:xfrm>
            <a:off x="1104613" y="2292097"/>
            <a:ext cx="5732558" cy="2219691"/>
          </a:xfrm>
        </p:spPr>
        <p:txBody>
          <a:bodyPr>
            <a:normAutofit/>
          </a:bodyPr>
          <a:lstStyle>
            <a:lvl1pPr algn="l">
              <a:defRPr sz="4399" cap="all" baseline="0"/>
            </a:lvl1pPr>
          </a:lstStyle>
          <a:p>
            <a:r>
              <a:rPr lang="en-US"/>
              <a:t>Click to edit Master title style</a:t>
            </a:r>
            <a:endParaRPr/>
          </a:p>
        </p:txBody>
      </p:sp>
      <p:sp>
        <p:nvSpPr>
          <p:cNvPr id="3" name="Subtitle 2"/>
          <p:cNvSpPr>
            <a:spLocks noGrp="1"/>
          </p:cNvSpPr>
          <p:nvPr>
            <p:ph type="subTitle" idx="1"/>
          </p:nvPr>
        </p:nvSpPr>
        <p:spPr>
          <a:xfrm>
            <a:off x="1104613" y="4511787"/>
            <a:ext cx="5732558" cy="955565"/>
          </a:xfrm>
        </p:spPr>
        <p:txBody>
          <a:bodyPr>
            <a:normAutofit/>
          </a:bodyPr>
          <a:lstStyle>
            <a:lvl1pPr marL="0" indent="0" algn="l">
              <a:spcBef>
                <a:spcPts val="0"/>
              </a:spcBef>
              <a:buNone/>
              <a:defRPr sz="17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79248" y="1310656"/>
            <a:ext cx="5209580" cy="4208604"/>
          </a:xfrm>
          <a:solidFill>
            <a:schemeClr val="tx1">
              <a:lumMod val="20000"/>
              <a:lumOff val="80000"/>
            </a:schemeClr>
          </a:solidFill>
        </p:spPr>
        <p:txBody>
          <a:bodyPr tIns="1005840"/>
          <a:lstStyle>
            <a:lvl1pPr marL="0" indent="0" algn="ctr">
              <a:buNone/>
              <a:defRPr/>
            </a:lvl1pPr>
          </a:lstStyle>
          <a:p>
            <a:pPr lvl="0"/>
            <a:r>
              <a:rPr lang="en-US" noProof="0"/>
              <a:t>Click icon to add picture</a:t>
            </a:r>
            <a:endParaRPr noProof="0"/>
          </a:p>
        </p:txBody>
      </p:sp>
    </p:spTree>
    <p:extLst>
      <p:ext uri="{BB962C8B-B14F-4D97-AF65-F5344CB8AC3E}">
        <p14:creationId xmlns:p14="http://schemas.microsoft.com/office/powerpoint/2010/main" val="230156088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E424406-72AE-1A32-8A3C-B628EDF82FA7}"/>
              </a:ext>
            </a:extLst>
          </p:cNvPr>
          <p:cNvSpPr>
            <a:spLocks noGrp="1"/>
          </p:cNvSpPr>
          <p:nvPr>
            <p:ph type="title"/>
          </p:nvPr>
        </p:nvSpPr>
        <p:spPr bwMode="auto">
          <a:xfrm>
            <a:off x="609441" y="274638"/>
            <a:ext cx="109699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0EE47E3-8623-29EF-D9C9-5CC580BCAAF2}"/>
              </a:ext>
            </a:extLst>
          </p:cNvPr>
          <p:cNvSpPr>
            <a:spLocks noGrp="1"/>
          </p:cNvSpPr>
          <p:nvPr>
            <p:ph type="body" idx="1"/>
          </p:nvPr>
        </p:nvSpPr>
        <p:spPr bwMode="auto">
          <a:xfrm>
            <a:off x="609441" y="1600202"/>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3D217A7-E088-1274-8E74-191F7A0CD352}"/>
              </a:ext>
            </a:extLst>
          </p:cNvPr>
          <p:cNvSpPr>
            <a:spLocks noGrp="1"/>
          </p:cNvSpPr>
          <p:nvPr>
            <p:ph type="dt" sz="half" idx="2"/>
          </p:nvPr>
        </p:nvSpPr>
        <p:spPr>
          <a:xfrm>
            <a:off x="609441" y="6356352"/>
            <a:ext cx="2844059"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A870941-A1A6-4224-B633-7DB2862C1423}" type="datetimeFigureOut">
              <a:rPr lang="en-US"/>
              <a:pPr>
                <a:defRPr/>
              </a:pPr>
              <a:t>10/8/2025</a:t>
            </a:fld>
            <a:endParaRPr lang="en-US"/>
          </a:p>
        </p:txBody>
      </p:sp>
      <p:sp>
        <p:nvSpPr>
          <p:cNvPr id="5" name="Footer Placeholder 4">
            <a:extLst>
              <a:ext uri="{FF2B5EF4-FFF2-40B4-BE49-F238E27FC236}">
                <a16:creationId xmlns:a16="http://schemas.microsoft.com/office/drawing/2014/main" id="{6D941751-5AE1-121A-0B02-E9CC9AA30720}"/>
              </a:ext>
            </a:extLst>
          </p:cNvPr>
          <p:cNvSpPr>
            <a:spLocks noGrp="1"/>
          </p:cNvSpPr>
          <p:nvPr>
            <p:ph type="ftr" sz="quarter" idx="3"/>
          </p:nvPr>
        </p:nvSpPr>
        <p:spPr>
          <a:xfrm>
            <a:off x="4164515" y="6356352"/>
            <a:ext cx="385979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449EEA83-A230-0F74-44AA-BC2517CEFD39}"/>
              </a:ext>
            </a:extLst>
          </p:cNvPr>
          <p:cNvSpPr>
            <a:spLocks noGrp="1"/>
          </p:cNvSpPr>
          <p:nvPr>
            <p:ph type="sldNum" sz="quarter" idx="4"/>
          </p:nvPr>
        </p:nvSpPr>
        <p:spPr>
          <a:xfrm>
            <a:off x="8735325" y="6356352"/>
            <a:ext cx="2844059"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FC2529D-64F3-4214-8EC5-0691A5D78265}" type="slidenum">
              <a:rPr lang="en-US" altLang="en-US"/>
              <a:pPr/>
              <a:t>‹#›</a:t>
            </a:fld>
            <a:endParaRPr lang="en-US" altLang="en-US"/>
          </a:p>
        </p:txBody>
      </p:sp>
    </p:spTree>
    <p:extLst>
      <p:ext uri="{BB962C8B-B14F-4D97-AF65-F5344CB8AC3E}">
        <p14:creationId xmlns:p14="http://schemas.microsoft.com/office/powerpoint/2010/main" val="139418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399" kern="1200">
          <a:solidFill>
            <a:schemeClr val="tx1"/>
          </a:solidFill>
          <a:latin typeface="+mj-lt"/>
          <a:ea typeface="+mj-ea"/>
          <a:cs typeface="+mj-cs"/>
        </a:defRPr>
      </a:lvl1pPr>
      <a:lvl2pPr algn="ctr" rtl="0" eaLnBrk="0" fontAlgn="base" hangingPunct="0">
        <a:spcBef>
          <a:spcPct val="0"/>
        </a:spcBef>
        <a:spcAft>
          <a:spcPct val="0"/>
        </a:spcAft>
        <a:defRPr sz="4399">
          <a:solidFill>
            <a:schemeClr val="tx1"/>
          </a:solidFill>
          <a:latin typeface="Calibri" pitchFamily="34" charset="0"/>
        </a:defRPr>
      </a:lvl2pPr>
      <a:lvl3pPr algn="ctr" rtl="0" eaLnBrk="0" fontAlgn="base" hangingPunct="0">
        <a:spcBef>
          <a:spcPct val="0"/>
        </a:spcBef>
        <a:spcAft>
          <a:spcPct val="0"/>
        </a:spcAft>
        <a:defRPr sz="4399">
          <a:solidFill>
            <a:schemeClr val="tx1"/>
          </a:solidFill>
          <a:latin typeface="Calibri" pitchFamily="34" charset="0"/>
        </a:defRPr>
      </a:lvl3pPr>
      <a:lvl4pPr algn="ctr" rtl="0" eaLnBrk="0" fontAlgn="base" hangingPunct="0">
        <a:spcBef>
          <a:spcPct val="0"/>
        </a:spcBef>
        <a:spcAft>
          <a:spcPct val="0"/>
        </a:spcAft>
        <a:defRPr sz="4399">
          <a:solidFill>
            <a:schemeClr val="tx1"/>
          </a:solidFill>
          <a:latin typeface="Calibri" pitchFamily="34" charset="0"/>
        </a:defRPr>
      </a:lvl4pPr>
      <a:lvl5pPr algn="ctr" rtl="0" eaLnBrk="0" fontAlgn="base" hangingPunct="0">
        <a:spcBef>
          <a:spcPct val="0"/>
        </a:spcBef>
        <a:spcAft>
          <a:spcPct val="0"/>
        </a:spcAft>
        <a:defRPr sz="4399">
          <a:solidFill>
            <a:schemeClr val="tx1"/>
          </a:solidFill>
          <a:latin typeface="Calibri" pitchFamily="34" charset="0"/>
        </a:defRPr>
      </a:lvl5pPr>
      <a:lvl6pPr marL="457063" algn="ctr" rtl="0" fontAlgn="base">
        <a:spcBef>
          <a:spcPct val="0"/>
        </a:spcBef>
        <a:spcAft>
          <a:spcPct val="0"/>
        </a:spcAft>
        <a:defRPr sz="4399">
          <a:solidFill>
            <a:schemeClr val="tx1"/>
          </a:solidFill>
          <a:latin typeface="Calibri" pitchFamily="34" charset="0"/>
        </a:defRPr>
      </a:lvl6pPr>
      <a:lvl7pPr marL="914126" algn="ctr" rtl="0" fontAlgn="base">
        <a:spcBef>
          <a:spcPct val="0"/>
        </a:spcBef>
        <a:spcAft>
          <a:spcPct val="0"/>
        </a:spcAft>
        <a:defRPr sz="4399">
          <a:solidFill>
            <a:schemeClr val="tx1"/>
          </a:solidFill>
          <a:latin typeface="Calibri" pitchFamily="34" charset="0"/>
        </a:defRPr>
      </a:lvl7pPr>
      <a:lvl8pPr marL="1371189" algn="ctr" rtl="0" fontAlgn="base">
        <a:spcBef>
          <a:spcPct val="0"/>
        </a:spcBef>
        <a:spcAft>
          <a:spcPct val="0"/>
        </a:spcAft>
        <a:defRPr sz="4399">
          <a:solidFill>
            <a:schemeClr val="tx1"/>
          </a:solidFill>
          <a:latin typeface="Calibri" pitchFamily="34" charset="0"/>
        </a:defRPr>
      </a:lvl8pPr>
      <a:lvl9pPr marL="1828251" algn="ctr" rtl="0" fontAlgn="base">
        <a:spcBef>
          <a:spcPct val="0"/>
        </a:spcBef>
        <a:spcAft>
          <a:spcPct val="0"/>
        </a:spcAft>
        <a:defRPr sz="4399">
          <a:solidFill>
            <a:schemeClr val="tx1"/>
          </a:solidFill>
          <a:latin typeface="Calibri" pitchFamily="34" charset="0"/>
        </a:defRPr>
      </a:lvl9pPr>
    </p:titleStyle>
    <p:bodyStyle>
      <a:lvl1pPr marL="342797" indent="-342797" algn="l" rtl="0" eaLnBrk="0" fontAlgn="base" hangingPunct="0">
        <a:spcBef>
          <a:spcPct val="20000"/>
        </a:spcBef>
        <a:spcAft>
          <a:spcPct val="0"/>
        </a:spcAft>
        <a:buFont typeface="Arial" panose="020B0604020202020204" pitchFamily="34" charset="0"/>
        <a:buChar char="•"/>
        <a:defRPr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panose="020B0604020202020204" pitchFamily="34" charset="0"/>
        <a:buChar char="–"/>
        <a:defRPr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panose="020B0604020202020204" pitchFamily="34" charset="0"/>
        <a:buChar char="•"/>
        <a:defRPr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panose="020B0604020202020204" pitchFamily="34" charset="0"/>
        <a:buChar char="–"/>
        <a:defRPr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bin"/><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google.com/search?sca_esv=0de90ea3502d1ebd&amp;rlz=1C1GCEA_enUS995US995&amp;cs=0&amp;q=ECG+sensors&amp;sa=X&amp;ved=2ahUKEwj8guKSuJOQAxWG1fACHZYfJWEQxccNegQIHBAB&amp;mstk=AUtExfB6lRBD3mNdO1O-yIXjp5QLBbh45vPD2-AAnawSsbTuRveQPCOqJMLcXeDTQkyf9P7Yuh6VfuIYrqGCWQuTYR4P5ka6ktqrRKuor4n2YWtr8spINTHMmzSwS0QIO1bbrey8-ftJ2ncGP6k7wIL7miIHg3A4CddgmyGOTinWKJMnK8vtjJOHlPsMeWtEC-ozXeiGO8VCwVbqd2K8ebzU7xMXbQ&amp;csui=3"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EF5F-AE5D-4AF8-9F40-C50EC735D483}"/>
              </a:ext>
            </a:extLst>
          </p:cNvPr>
          <p:cNvSpPr>
            <a:spLocks noGrp="1"/>
          </p:cNvSpPr>
          <p:nvPr>
            <p:ph type="ctrTitle"/>
          </p:nvPr>
        </p:nvSpPr>
        <p:spPr/>
        <p:txBody>
          <a:bodyPr/>
          <a:lstStyle/>
          <a:p>
            <a:r>
              <a:rPr lang="en-US" dirty="0"/>
              <a:t>PULMONARY  UPDATE </a:t>
            </a:r>
          </a:p>
        </p:txBody>
      </p:sp>
      <p:sp>
        <p:nvSpPr>
          <p:cNvPr id="3" name="Subtitle 2">
            <a:extLst>
              <a:ext uri="{FF2B5EF4-FFF2-40B4-BE49-F238E27FC236}">
                <a16:creationId xmlns:a16="http://schemas.microsoft.com/office/drawing/2014/main" id="{A273D376-3BB8-48E3-AEB9-9C13461C3498}"/>
              </a:ext>
            </a:extLst>
          </p:cNvPr>
          <p:cNvSpPr>
            <a:spLocks noGrp="1"/>
          </p:cNvSpPr>
          <p:nvPr>
            <p:ph type="subTitle" idx="1"/>
          </p:nvPr>
        </p:nvSpPr>
        <p:spPr/>
        <p:txBody>
          <a:bodyPr/>
          <a:lstStyle/>
          <a:p>
            <a:r>
              <a:rPr lang="en-US" dirty="0"/>
              <a:t>Rakesh Alva MD FCCP</a:t>
            </a:r>
          </a:p>
          <a:p>
            <a:r>
              <a:rPr lang="en-US" dirty="0" err="1"/>
              <a:t>LeBauer</a:t>
            </a:r>
            <a:r>
              <a:rPr lang="en-US" dirty="0"/>
              <a:t> Pulmonary, Critical care &amp; Sleep Medicine</a:t>
            </a:r>
          </a:p>
        </p:txBody>
      </p:sp>
    </p:spTree>
    <p:extLst>
      <p:ext uri="{BB962C8B-B14F-4D97-AF65-F5344CB8AC3E}">
        <p14:creationId xmlns:p14="http://schemas.microsoft.com/office/powerpoint/2010/main" val="345047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A8FE-6CEE-465E-9436-16878E771F34}"/>
              </a:ext>
            </a:extLst>
          </p:cNvPr>
          <p:cNvSpPr>
            <a:spLocks noGrp="1"/>
          </p:cNvSpPr>
          <p:nvPr>
            <p:ph type="title"/>
          </p:nvPr>
        </p:nvSpPr>
        <p:spPr>
          <a:xfrm>
            <a:off x="457199" y="274638"/>
            <a:ext cx="9643241" cy="1143000"/>
          </a:xfrm>
        </p:spPr>
        <p:txBody>
          <a:bodyPr>
            <a:normAutofit/>
          </a:bodyPr>
          <a:lstStyle/>
          <a:p>
            <a:r>
              <a:rPr lang="en-US" dirty="0"/>
              <a:t>REFRACTORY COPD: NEW TREATMENTS</a:t>
            </a:r>
          </a:p>
        </p:txBody>
      </p:sp>
      <p:sp>
        <p:nvSpPr>
          <p:cNvPr id="3" name="Content Placeholder 2">
            <a:extLst>
              <a:ext uri="{FF2B5EF4-FFF2-40B4-BE49-F238E27FC236}">
                <a16:creationId xmlns:a16="http://schemas.microsoft.com/office/drawing/2014/main" id="{A255164F-836C-4840-B283-C4CA746C74FE}"/>
              </a:ext>
            </a:extLst>
          </p:cNvPr>
          <p:cNvSpPr>
            <a:spLocks noGrp="1"/>
          </p:cNvSpPr>
          <p:nvPr>
            <p:ph sz="half" idx="1"/>
          </p:nvPr>
        </p:nvSpPr>
        <p:spPr>
          <a:xfrm>
            <a:off x="457199" y="1600200"/>
            <a:ext cx="5637211" cy="4525963"/>
          </a:xfrm>
        </p:spPr>
        <p:txBody>
          <a:bodyPr>
            <a:normAutofit fontScale="70000" lnSpcReduction="20000"/>
          </a:bodyPr>
          <a:lstStyle/>
          <a:p>
            <a:r>
              <a:rPr lang="en-US" dirty="0"/>
              <a:t>Add-on therapy for refractory COPD</a:t>
            </a:r>
          </a:p>
          <a:p>
            <a:r>
              <a:rPr lang="en-US" dirty="0"/>
              <a:t>For patients with COPD and peripheral eosinophilia (≥300 /</a:t>
            </a:r>
            <a:r>
              <a:rPr lang="en-US" dirty="0" err="1"/>
              <a:t>mcL</a:t>
            </a:r>
            <a:r>
              <a:rPr lang="en-US" dirty="0"/>
              <a:t>) who have recurrent exacerbations despite triple inhaled therapy &gt;&gt; addition of </a:t>
            </a:r>
            <a:r>
              <a:rPr lang="en-US" dirty="0" err="1"/>
              <a:t>dupilumab</a:t>
            </a:r>
            <a:r>
              <a:rPr lang="en-US" dirty="0"/>
              <a:t> or mepolizumab (Grade 2C).</a:t>
            </a:r>
          </a:p>
          <a:p>
            <a:r>
              <a:rPr lang="en-US" dirty="0"/>
              <a:t>anti-IL 5 monoclonal antibody mepolizumab (100 mg SQ monthly): reduction in moderate or severe exacerbations compared with placebo (0.80 versus 1.01 events per year), but no improvements in lung function or respiratory symptoms </a:t>
            </a:r>
          </a:p>
          <a:p>
            <a:r>
              <a:rPr lang="en-US" dirty="0"/>
              <a:t>Anti –IL 4 and IL-13 </a:t>
            </a:r>
            <a:r>
              <a:rPr lang="en-US" dirty="0" err="1"/>
              <a:t>dupilumab</a:t>
            </a:r>
            <a:r>
              <a:rPr lang="en-US" dirty="0"/>
              <a:t> : larger reduction in exacerbation rates and modest improvements in lung function and symptoms</a:t>
            </a:r>
          </a:p>
        </p:txBody>
      </p:sp>
      <p:pic>
        <p:nvPicPr>
          <p:cNvPr id="6" name="Content Placeholder 5">
            <a:extLst>
              <a:ext uri="{FF2B5EF4-FFF2-40B4-BE49-F238E27FC236}">
                <a16:creationId xmlns:a16="http://schemas.microsoft.com/office/drawing/2014/main" id="{B7F2E828-7C15-4183-ABA5-1D32E925E802}"/>
              </a:ext>
            </a:extLst>
          </p:cNvPr>
          <p:cNvPicPr>
            <a:picLocks noGrp="1" noChangeAspect="1"/>
          </p:cNvPicPr>
          <p:nvPr>
            <p:ph sz="half" idx="2"/>
          </p:nvPr>
        </p:nvPicPr>
        <p:blipFill>
          <a:blip r:embed="rId2"/>
          <a:stretch>
            <a:fillRect/>
          </a:stretch>
        </p:blipFill>
        <p:spPr>
          <a:xfrm>
            <a:off x="6094411" y="2767943"/>
            <a:ext cx="3638167" cy="2190476"/>
          </a:xfrm>
        </p:spPr>
      </p:pic>
    </p:spTree>
    <p:extLst>
      <p:ext uri="{BB962C8B-B14F-4D97-AF65-F5344CB8AC3E}">
        <p14:creationId xmlns:p14="http://schemas.microsoft.com/office/powerpoint/2010/main" val="689631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BF153-0D6B-4AFA-92F0-B1A433E82C7A}"/>
              </a:ext>
            </a:extLst>
          </p:cNvPr>
          <p:cNvSpPr>
            <a:spLocks noGrp="1"/>
          </p:cNvSpPr>
          <p:nvPr>
            <p:ph type="title"/>
          </p:nvPr>
        </p:nvSpPr>
        <p:spPr/>
        <p:txBody>
          <a:bodyPr/>
          <a:lstStyle/>
          <a:p>
            <a:r>
              <a:rPr lang="en-US" dirty="0"/>
              <a:t>REFRACTORY COPD</a:t>
            </a:r>
          </a:p>
        </p:txBody>
      </p:sp>
      <p:sp>
        <p:nvSpPr>
          <p:cNvPr id="3" name="Content Placeholder 2">
            <a:extLst>
              <a:ext uri="{FF2B5EF4-FFF2-40B4-BE49-F238E27FC236}">
                <a16:creationId xmlns:a16="http://schemas.microsoft.com/office/drawing/2014/main" id="{6849540C-0985-40F7-909D-F67EB3DFD061}"/>
              </a:ext>
            </a:extLst>
          </p:cNvPr>
          <p:cNvSpPr>
            <a:spLocks noGrp="1"/>
          </p:cNvSpPr>
          <p:nvPr>
            <p:ph idx="1"/>
          </p:nvPr>
        </p:nvSpPr>
        <p:spPr/>
        <p:txBody>
          <a:bodyPr>
            <a:normAutofit fontScale="85000" lnSpcReduction="20000"/>
          </a:bodyPr>
          <a:lstStyle/>
          <a:p>
            <a:r>
              <a:rPr lang="en-US" dirty="0"/>
              <a:t>For patients without peripheral eosinophilia who have recurrent exacerbations despite LAMA-LABA-ICS therapy, addition of one of the following agents (Grade 2C):</a:t>
            </a:r>
          </a:p>
          <a:p>
            <a:endParaRPr lang="en-US" dirty="0"/>
          </a:p>
          <a:p>
            <a:r>
              <a:rPr lang="en-US" dirty="0"/>
              <a:t>Long-term azithromycin (an oral macrolide antibiotic)</a:t>
            </a:r>
          </a:p>
          <a:p>
            <a:endParaRPr lang="en-US" dirty="0"/>
          </a:p>
          <a:p>
            <a:r>
              <a:rPr lang="en-US" dirty="0"/>
              <a:t>Roflumilast (an oral phosphodiesterase- [PDE]-4 inhibitor)</a:t>
            </a:r>
          </a:p>
          <a:p>
            <a:endParaRPr lang="en-US" dirty="0"/>
          </a:p>
          <a:p>
            <a:r>
              <a:rPr lang="en-US" dirty="0" err="1"/>
              <a:t>Ensifentrine</a:t>
            </a:r>
            <a:r>
              <a:rPr lang="en-US" dirty="0"/>
              <a:t> (a nebulized PDE-3/PDE-4 inhibitor)</a:t>
            </a:r>
          </a:p>
        </p:txBody>
      </p:sp>
    </p:spTree>
    <p:extLst>
      <p:ext uri="{BB962C8B-B14F-4D97-AF65-F5344CB8AC3E}">
        <p14:creationId xmlns:p14="http://schemas.microsoft.com/office/powerpoint/2010/main" val="3793897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000C9-90B3-46F4-A820-F6224BA86556}"/>
              </a:ext>
            </a:extLst>
          </p:cNvPr>
          <p:cNvSpPr>
            <a:spLocks noGrp="1"/>
          </p:cNvSpPr>
          <p:nvPr>
            <p:ph type="title"/>
          </p:nvPr>
        </p:nvSpPr>
        <p:spPr/>
        <p:txBody>
          <a:bodyPr/>
          <a:lstStyle/>
          <a:p>
            <a:r>
              <a:rPr lang="en-US" dirty="0"/>
              <a:t>ENSIFENTRINE</a:t>
            </a:r>
          </a:p>
        </p:txBody>
      </p:sp>
      <p:sp>
        <p:nvSpPr>
          <p:cNvPr id="3" name="Content Placeholder 2">
            <a:extLst>
              <a:ext uri="{FF2B5EF4-FFF2-40B4-BE49-F238E27FC236}">
                <a16:creationId xmlns:a16="http://schemas.microsoft.com/office/drawing/2014/main" id="{E4162E39-DA96-4E37-BD84-FD57FEBB12F9}"/>
              </a:ext>
            </a:extLst>
          </p:cNvPr>
          <p:cNvSpPr>
            <a:spLocks noGrp="1"/>
          </p:cNvSpPr>
          <p:nvPr>
            <p:ph sz="half" idx="1"/>
          </p:nvPr>
        </p:nvSpPr>
        <p:spPr/>
        <p:txBody>
          <a:bodyPr/>
          <a:lstStyle/>
          <a:p>
            <a:r>
              <a:rPr lang="en-US" dirty="0"/>
              <a:t>a nebulized PDE-3/PDE-4 inhibitor </a:t>
            </a:r>
          </a:p>
          <a:p>
            <a:r>
              <a:rPr lang="en-US" dirty="0"/>
              <a:t>dose 3 mg twice daily via jet nebulizer.</a:t>
            </a:r>
          </a:p>
          <a:p>
            <a:r>
              <a:rPr lang="en-US" dirty="0"/>
              <a:t>Availability, cost, and insurance coverage may be barriers</a:t>
            </a:r>
          </a:p>
          <a:p>
            <a:r>
              <a:rPr lang="en-US" dirty="0"/>
              <a:t>Well tolerated</a:t>
            </a:r>
          </a:p>
        </p:txBody>
      </p:sp>
      <p:pic>
        <p:nvPicPr>
          <p:cNvPr id="6" name="Content Placeholder 5">
            <a:extLst>
              <a:ext uri="{FF2B5EF4-FFF2-40B4-BE49-F238E27FC236}">
                <a16:creationId xmlns:a16="http://schemas.microsoft.com/office/drawing/2014/main" id="{D064E4B1-B6C4-421E-BB99-5E625FCFC488}"/>
              </a:ext>
            </a:extLst>
          </p:cNvPr>
          <p:cNvPicPr>
            <a:picLocks noGrp="1" noChangeAspect="1"/>
          </p:cNvPicPr>
          <p:nvPr>
            <p:ph sz="half" idx="2"/>
          </p:nvPr>
        </p:nvPicPr>
        <p:blipFill>
          <a:blip r:embed="rId2"/>
          <a:stretch>
            <a:fillRect/>
          </a:stretch>
        </p:blipFill>
        <p:spPr>
          <a:xfrm>
            <a:off x="4648200" y="1843881"/>
            <a:ext cx="4038600" cy="4038600"/>
          </a:xfrm>
        </p:spPr>
      </p:pic>
    </p:spTree>
    <p:extLst>
      <p:ext uri="{BB962C8B-B14F-4D97-AF65-F5344CB8AC3E}">
        <p14:creationId xmlns:p14="http://schemas.microsoft.com/office/powerpoint/2010/main" val="336353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6E15D1-EE71-48F5-AE0D-7CEB3FC3B78B}"/>
              </a:ext>
            </a:extLst>
          </p:cNvPr>
          <p:cNvSpPr>
            <a:spLocks noGrp="1"/>
          </p:cNvSpPr>
          <p:nvPr>
            <p:ph type="title"/>
          </p:nvPr>
        </p:nvSpPr>
        <p:spPr/>
        <p:txBody>
          <a:bodyPr>
            <a:normAutofit fontScale="90000"/>
          </a:bodyPr>
          <a:lstStyle/>
          <a:p>
            <a:r>
              <a:rPr lang="en-US" dirty="0"/>
              <a:t>INTERSTITIAL LUNG DISEASE UPDATE</a:t>
            </a:r>
          </a:p>
        </p:txBody>
      </p:sp>
      <p:sp>
        <p:nvSpPr>
          <p:cNvPr id="8" name="Content Placeholder 7">
            <a:extLst>
              <a:ext uri="{FF2B5EF4-FFF2-40B4-BE49-F238E27FC236}">
                <a16:creationId xmlns:a16="http://schemas.microsoft.com/office/drawing/2014/main" id="{02D439D7-F98A-4BB2-B642-1D4C5703BCBE}"/>
              </a:ext>
            </a:extLst>
          </p:cNvPr>
          <p:cNvSpPr>
            <a:spLocks noGrp="1"/>
          </p:cNvSpPr>
          <p:nvPr>
            <p:ph sz="half" idx="1"/>
          </p:nvPr>
        </p:nvSpPr>
        <p:spPr/>
        <p:txBody>
          <a:bodyPr/>
          <a:lstStyle/>
          <a:p>
            <a:r>
              <a:rPr lang="en-US" dirty="0">
                <a:solidFill>
                  <a:srgbClr val="000000"/>
                </a:solidFill>
                <a:latin typeface="Calibri Light"/>
              </a:rPr>
              <a:t>Diagnostic emphasis: HRCT pattern, multidisciplinary discussion, and early specialist referral.</a:t>
            </a:r>
          </a:p>
          <a:p>
            <a:r>
              <a:rPr lang="en-US" dirty="0">
                <a:solidFill>
                  <a:srgbClr val="000000"/>
                </a:solidFill>
                <a:latin typeface="Calibri Light"/>
              </a:rPr>
              <a:t>bilateral subpleural reticulation, traction bronchiectasis (arrowheads), and honeycombing (arrows).</a:t>
            </a:r>
          </a:p>
          <a:p>
            <a:endParaRPr lang="en-US" dirty="0"/>
          </a:p>
        </p:txBody>
      </p:sp>
      <p:pic>
        <p:nvPicPr>
          <p:cNvPr id="11" name="Content Placeholder 10">
            <a:extLst>
              <a:ext uri="{FF2B5EF4-FFF2-40B4-BE49-F238E27FC236}">
                <a16:creationId xmlns:a16="http://schemas.microsoft.com/office/drawing/2014/main" id="{8CDF81C2-BCA9-4905-9BB0-EF4DF0F64791}"/>
              </a:ext>
            </a:extLst>
          </p:cNvPr>
          <p:cNvPicPr>
            <a:picLocks noGrp="1" noChangeAspect="1"/>
          </p:cNvPicPr>
          <p:nvPr>
            <p:ph sz="half" idx="2"/>
          </p:nvPr>
        </p:nvPicPr>
        <p:blipFill>
          <a:blip r:embed="rId2"/>
          <a:stretch>
            <a:fillRect/>
          </a:stretch>
        </p:blipFill>
        <p:spPr>
          <a:xfrm>
            <a:off x="4648200" y="1417638"/>
            <a:ext cx="5662448" cy="4783465"/>
          </a:xfrm>
          <a:prstGeom prst="rect">
            <a:avLst/>
          </a:prstGeom>
        </p:spPr>
      </p:pic>
    </p:spTree>
    <p:extLst>
      <p:ext uri="{BB962C8B-B14F-4D97-AF65-F5344CB8AC3E}">
        <p14:creationId xmlns:p14="http://schemas.microsoft.com/office/powerpoint/2010/main" val="169151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D00B06-E66E-4B71-9772-AD54DC9A7BF0}"/>
              </a:ext>
            </a:extLst>
          </p:cNvPr>
          <p:cNvSpPr>
            <a:spLocks noGrp="1"/>
          </p:cNvSpPr>
          <p:nvPr>
            <p:ph type="title"/>
          </p:nvPr>
        </p:nvSpPr>
        <p:spPr/>
        <p:txBody>
          <a:bodyPr/>
          <a:lstStyle/>
          <a:p>
            <a:r>
              <a:rPr lang="en-US" dirty="0"/>
              <a:t>Oximetry in ILD</a:t>
            </a:r>
          </a:p>
        </p:txBody>
      </p:sp>
      <p:sp>
        <p:nvSpPr>
          <p:cNvPr id="6" name="Content Placeholder 5">
            <a:extLst>
              <a:ext uri="{FF2B5EF4-FFF2-40B4-BE49-F238E27FC236}">
                <a16:creationId xmlns:a16="http://schemas.microsoft.com/office/drawing/2014/main" id="{A1D28B22-8662-4219-9897-5FEA6E5B843E}"/>
              </a:ext>
            </a:extLst>
          </p:cNvPr>
          <p:cNvSpPr>
            <a:spLocks noGrp="1"/>
          </p:cNvSpPr>
          <p:nvPr>
            <p:ph idx="1"/>
          </p:nvPr>
        </p:nvSpPr>
        <p:spPr>
          <a:xfrm>
            <a:off x="457200" y="1600200"/>
            <a:ext cx="10200290" cy="4525963"/>
          </a:xfrm>
        </p:spPr>
        <p:txBody>
          <a:bodyPr>
            <a:normAutofit fontScale="85000" lnSpcReduction="10000"/>
          </a:bodyPr>
          <a:lstStyle/>
          <a:p>
            <a:r>
              <a:rPr lang="en-US" dirty="0"/>
              <a:t>6MWT prognosis: Pulse oximetry </a:t>
            </a:r>
            <a:r>
              <a:rPr lang="en-US" dirty="0" err="1"/>
              <a:t>desat</a:t>
            </a:r>
            <a:r>
              <a:rPr lang="en-US" dirty="0"/>
              <a:t> &lt; 88 % = median survival of 3.2 </a:t>
            </a:r>
            <a:r>
              <a:rPr lang="en-US" dirty="0" err="1"/>
              <a:t>yrs</a:t>
            </a:r>
            <a:r>
              <a:rPr lang="en-US" dirty="0"/>
              <a:t> , median survival of 6.6 </a:t>
            </a:r>
            <a:r>
              <a:rPr lang="en-US" dirty="0" err="1"/>
              <a:t>yrs</a:t>
            </a:r>
            <a:r>
              <a:rPr lang="en-US" dirty="0"/>
              <a:t> in those who did not </a:t>
            </a:r>
            <a:r>
              <a:rPr lang="en-US" dirty="0" err="1"/>
              <a:t>desat</a:t>
            </a:r>
            <a:r>
              <a:rPr lang="en-US" dirty="0"/>
              <a:t> &lt; 89 %</a:t>
            </a:r>
          </a:p>
          <a:p>
            <a:r>
              <a:rPr lang="en-US" dirty="0"/>
              <a:t>Key variables :</a:t>
            </a:r>
          </a:p>
          <a:p>
            <a:pPr lvl="1"/>
            <a:r>
              <a:rPr lang="en-US" dirty="0"/>
              <a:t>6MWD (distance)</a:t>
            </a:r>
          </a:p>
          <a:p>
            <a:pPr lvl="1"/>
            <a:r>
              <a:rPr lang="en-US" dirty="0"/>
              <a:t>Degree of hypoxia</a:t>
            </a:r>
          </a:p>
          <a:p>
            <a:r>
              <a:rPr lang="en-US" dirty="0"/>
              <a:t> long-term benefit of supplemental oxygen not established with isolated exertional hypoxia and preserved O2 sat at rest</a:t>
            </a:r>
          </a:p>
          <a:p>
            <a:pPr marL="457200" lvl="1" indent="0">
              <a:buNone/>
            </a:pPr>
            <a:r>
              <a:rPr lang="en-US" dirty="0"/>
              <a:t>	</a:t>
            </a:r>
            <a:r>
              <a:rPr lang="en-US" sz="2400" dirty="0"/>
              <a:t>Long-Term Oxygen Treatment Trial Research Group, Albert et al. A Randomized Trial of Long-Term Oxygen for COPD with Moderate Desaturation. N </a:t>
            </a:r>
            <a:r>
              <a:rPr lang="en-US" sz="2400" dirty="0" err="1"/>
              <a:t>Engl</a:t>
            </a:r>
            <a:r>
              <a:rPr lang="en-US" sz="2400" dirty="0"/>
              <a:t> J Med 2016; 375:1617.</a:t>
            </a:r>
          </a:p>
          <a:p>
            <a:r>
              <a:rPr lang="en-US" dirty="0"/>
              <a:t>Overnight oximetry : clinical suspicion of nocturnal hypoxemia and/or sleep-disordered breathing </a:t>
            </a:r>
          </a:p>
        </p:txBody>
      </p:sp>
    </p:spTree>
    <p:extLst>
      <p:ext uri="{BB962C8B-B14F-4D97-AF65-F5344CB8AC3E}">
        <p14:creationId xmlns:p14="http://schemas.microsoft.com/office/powerpoint/2010/main" val="1756088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E789-FB71-4F52-85DA-1DED3C3A0880}"/>
              </a:ext>
            </a:extLst>
          </p:cNvPr>
          <p:cNvSpPr>
            <a:spLocks noGrp="1"/>
          </p:cNvSpPr>
          <p:nvPr>
            <p:ph type="title"/>
          </p:nvPr>
        </p:nvSpPr>
        <p:spPr/>
        <p:txBody>
          <a:bodyPr/>
          <a:lstStyle/>
          <a:p>
            <a:r>
              <a:rPr lang="en-US" dirty="0"/>
              <a:t>ILD : OTHER LUNG FIBROSIS</a:t>
            </a:r>
          </a:p>
        </p:txBody>
      </p:sp>
      <p:sp>
        <p:nvSpPr>
          <p:cNvPr id="3" name="Content Placeholder 2">
            <a:extLst>
              <a:ext uri="{FF2B5EF4-FFF2-40B4-BE49-F238E27FC236}">
                <a16:creationId xmlns:a16="http://schemas.microsoft.com/office/drawing/2014/main" id="{FFFD826E-07E2-4461-885F-49C1CD7AFA26}"/>
              </a:ext>
            </a:extLst>
          </p:cNvPr>
          <p:cNvSpPr>
            <a:spLocks noGrp="1"/>
          </p:cNvSpPr>
          <p:nvPr>
            <p:ph idx="1"/>
          </p:nvPr>
        </p:nvSpPr>
        <p:spPr>
          <a:xfrm>
            <a:off x="457199" y="1600200"/>
            <a:ext cx="9863959" cy="4525963"/>
          </a:xfrm>
        </p:spPr>
        <p:txBody>
          <a:bodyPr>
            <a:normAutofit/>
          </a:bodyPr>
          <a:lstStyle/>
          <a:p>
            <a:r>
              <a:rPr lang="en-US" dirty="0">
                <a:solidFill>
                  <a:srgbClr val="000000"/>
                </a:solidFill>
                <a:latin typeface="Calibri Light"/>
              </a:rPr>
              <a:t>INBUILD STUDY : Progressive fibrosing phenotype concept beyond IPF; antifibrotics now used across fibrosing ILDs, </a:t>
            </a:r>
            <a:r>
              <a:rPr lang="en-US" dirty="0" err="1">
                <a:solidFill>
                  <a:srgbClr val="000000"/>
                </a:solidFill>
                <a:latin typeface="Calibri Light"/>
              </a:rPr>
              <a:t>nintedanib</a:t>
            </a:r>
            <a:r>
              <a:rPr lang="en-US" dirty="0">
                <a:solidFill>
                  <a:srgbClr val="000000"/>
                </a:solidFill>
                <a:latin typeface="Calibri Light"/>
              </a:rPr>
              <a:t> slows FVC decline </a:t>
            </a:r>
          </a:p>
          <a:p>
            <a:r>
              <a:rPr lang="en-US" dirty="0">
                <a:solidFill>
                  <a:srgbClr val="000000"/>
                </a:solidFill>
                <a:latin typeface="Calibri Light"/>
              </a:rPr>
              <a:t>ATS/ERS/JRS/ALAT 2022 guideline update: </a:t>
            </a:r>
          </a:p>
          <a:p>
            <a:pPr lvl="1"/>
            <a:r>
              <a:rPr lang="en-US" dirty="0">
                <a:solidFill>
                  <a:srgbClr val="000000"/>
                </a:solidFill>
                <a:latin typeface="Calibri Light"/>
              </a:rPr>
              <a:t>conditional recommendation for antifibrotics (</a:t>
            </a:r>
            <a:r>
              <a:rPr lang="en-US" dirty="0" err="1">
                <a:solidFill>
                  <a:srgbClr val="000000"/>
                </a:solidFill>
                <a:latin typeface="Calibri Light"/>
              </a:rPr>
              <a:t>nintedanib</a:t>
            </a:r>
            <a:r>
              <a:rPr lang="en-US" dirty="0">
                <a:solidFill>
                  <a:srgbClr val="000000"/>
                </a:solidFill>
                <a:latin typeface="Calibri Light"/>
              </a:rPr>
              <a:t>, pirfenidone).</a:t>
            </a:r>
          </a:p>
          <a:p>
            <a:pPr lvl="1"/>
            <a:r>
              <a:rPr lang="en-US" dirty="0" err="1">
                <a:solidFill>
                  <a:srgbClr val="000000"/>
                </a:solidFill>
                <a:latin typeface="Calibri Light"/>
              </a:rPr>
              <a:t>Pulm</a:t>
            </a:r>
            <a:r>
              <a:rPr lang="en-US" dirty="0">
                <a:solidFill>
                  <a:srgbClr val="000000"/>
                </a:solidFill>
                <a:latin typeface="Calibri Light"/>
              </a:rPr>
              <a:t> Rehab recommended </a:t>
            </a:r>
            <a:r>
              <a:rPr lang="en-US" dirty="0"/>
              <a:t>to improve quality of life and exercise capacity.</a:t>
            </a:r>
            <a:endParaRPr lang="en-US" dirty="0">
              <a:solidFill>
                <a:srgbClr val="000000"/>
              </a:solidFill>
              <a:latin typeface="Calibri Light"/>
            </a:endParaRPr>
          </a:p>
          <a:p>
            <a:endParaRPr lang="en-US" dirty="0"/>
          </a:p>
        </p:txBody>
      </p:sp>
    </p:spTree>
    <p:extLst>
      <p:ext uri="{BB962C8B-B14F-4D97-AF65-F5344CB8AC3E}">
        <p14:creationId xmlns:p14="http://schemas.microsoft.com/office/powerpoint/2010/main" val="1893850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26057A-E0B6-47A6-91B6-A0B8D631B5BC}"/>
              </a:ext>
            </a:extLst>
          </p:cNvPr>
          <p:cNvSpPr>
            <a:spLocks noGrp="1"/>
          </p:cNvSpPr>
          <p:nvPr>
            <p:ph type="title"/>
          </p:nvPr>
        </p:nvSpPr>
        <p:spPr/>
        <p:txBody>
          <a:bodyPr/>
          <a:lstStyle/>
          <a:p>
            <a:r>
              <a:rPr lang="en-US" dirty="0"/>
              <a:t>ILD &amp; PR</a:t>
            </a:r>
          </a:p>
        </p:txBody>
      </p:sp>
      <p:sp>
        <p:nvSpPr>
          <p:cNvPr id="5" name="Content Placeholder 4">
            <a:extLst>
              <a:ext uri="{FF2B5EF4-FFF2-40B4-BE49-F238E27FC236}">
                <a16:creationId xmlns:a16="http://schemas.microsoft.com/office/drawing/2014/main" id="{1A0D7F7E-6801-4814-BDA3-E17BE8F7800A}"/>
              </a:ext>
            </a:extLst>
          </p:cNvPr>
          <p:cNvSpPr>
            <a:spLocks noGrp="1"/>
          </p:cNvSpPr>
          <p:nvPr>
            <p:ph idx="1"/>
          </p:nvPr>
        </p:nvSpPr>
        <p:spPr>
          <a:xfrm>
            <a:off x="457199" y="1600200"/>
            <a:ext cx="9937531" cy="4525963"/>
          </a:xfrm>
        </p:spPr>
        <p:txBody>
          <a:bodyPr>
            <a:normAutofit fontScale="92500" lnSpcReduction="20000"/>
          </a:bodyPr>
          <a:lstStyle/>
          <a:p>
            <a:r>
              <a:rPr lang="en-US" dirty="0">
                <a:solidFill>
                  <a:srgbClr val="000000"/>
                </a:solidFill>
                <a:latin typeface="Calibri Light"/>
              </a:rPr>
              <a:t>Symptom burden: dyspnea, cough, exercise limitation — core rehab targets.</a:t>
            </a:r>
          </a:p>
          <a:p>
            <a:r>
              <a:rPr lang="en-US" dirty="0">
                <a:solidFill>
                  <a:srgbClr val="000000"/>
                </a:solidFill>
                <a:latin typeface="Calibri Light"/>
              </a:rPr>
              <a:t>Growing evidence base for including ILD patients in tailored PR programs (benefit for dyspnea, QoL).</a:t>
            </a:r>
          </a:p>
          <a:p>
            <a:r>
              <a:rPr lang="en-US" dirty="0">
                <a:solidFill>
                  <a:srgbClr val="000000"/>
                </a:solidFill>
                <a:latin typeface="Calibri Light"/>
              </a:rPr>
              <a:t>Implications:</a:t>
            </a:r>
          </a:p>
          <a:p>
            <a:pPr lvl="1">
              <a:defRPr sz="1800"/>
            </a:pPr>
            <a:r>
              <a:rPr lang="en-US" sz="2400" dirty="0">
                <a:solidFill>
                  <a:srgbClr val="000000"/>
                </a:solidFill>
                <a:latin typeface="Calibri Light"/>
              </a:rPr>
              <a:t>Tailor exercise to desaturation risk; include education on energy conservation and oxygen use.</a:t>
            </a:r>
          </a:p>
          <a:p>
            <a:pPr lvl="1">
              <a:defRPr sz="1800"/>
            </a:pPr>
            <a:r>
              <a:rPr lang="en-US" sz="2400" dirty="0">
                <a:solidFill>
                  <a:srgbClr val="000000"/>
                </a:solidFill>
                <a:latin typeface="Calibri Light"/>
              </a:rPr>
              <a:t>Close monitoring for exertional desaturation—use ambulatory oximetry and individualized pacing.</a:t>
            </a:r>
          </a:p>
          <a:p>
            <a:pPr lvl="1">
              <a:defRPr sz="1800"/>
            </a:pPr>
            <a:r>
              <a:rPr lang="en-US" sz="2400" dirty="0">
                <a:solidFill>
                  <a:srgbClr val="000000"/>
                </a:solidFill>
                <a:latin typeface="Calibri Light"/>
              </a:rPr>
              <a:t>Coordinate timing of antifibrotic treatment and PR; manage cough and breathlessness with multimodal strategies</a:t>
            </a:r>
            <a:r>
              <a:rPr lang="en-US" sz="2000" dirty="0">
                <a:solidFill>
                  <a:srgbClr val="000000"/>
                </a:solidFill>
                <a:latin typeface="Calibri Light"/>
              </a:rPr>
              <a:t>.</a:t>
            </a:r>
          </a:p>
          <a:p>
            <a:pPr lvl="1">
              <a:defRPr sz="1800"/>
            </a:pPr>
            <a:r>
              <a:rPr lang="en-US" sz="2000" dirty="0">
                <a:solidFill>
                  <a:srgbClr val="000000"/>
                </a:solidFill>
                <a:latin typeface="Calibri Light"/>
              </a:rPr>
              <a:t>Be aware of side effect profile of drugs –diarrhea, abdominal pain, photosensitivity</a:t>
            </a:r>
          </a:p>
          <a:p>
            <a:pPr lvl="1"/>
            <a:endParaRPr lang="en-US" dirty="0">
              <a:solidFill>
                <a:srgbClr val="000000"/>
              </a:solidFill>
              <a:latin typeface="Calibri Light"/>
            </a:endParaRPr>
          </a:p>
          <a:p>
            <a:endParaRPr lang="en-US" dirty="0"/>
          </a:p>
        </p:txBody>
      </p:sp>
    </p:spTree>
    <p:extLst>
      <p:ext uri="{BB962C8B-B14F-4D97-AF65-F5344CB8AC3E}">
        <p14:creationId xmlns:p14="http://schemas.microsoft.com/office/powerpoint/2010/main" val="3236399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8FF5B-8011-449A-9632-9D4FEAF56619}"/>
              </a:ext>
            </a:extLst>
          </p:cNvPr>
          <p:cNvSpPr>
            <a:spLocks noGrp="1"/>
          </p:cNvSpPr>
          <p:nvPr>
            <p:ph type="title"/>
          </p:nvPr>
        </p:nvSpPr>
        <p:spPr/>
        <p:txBody>
          <a:bodyPr/>
          <a:lstStyle/>
          <a:p>
            <a:r>
              <a:rPr lang="en-US" dirty="0"/>
              <a:t>ASTHMA : WHAT’S NEW</a:t>
            </a:r>
          </a:p>
        </p:txBody>
      </p:sp>
      <p:sp>
        <p:nvSpPr>
          <p:cNvPr id="3" name="Content Placeholder 2">
            <a:extLst>
              <a:ext uri="{FF2B5EF4-FFF2-40B4-BE49-F238E27FC236}">
                <a16:creationId xmlns:a16="http://schemas.microsoft.com/office/drawing/2014/main" id="{2DF0FB0D-F85C-43E4-88F5-258E2831DB92}"/>
              </a:ext>
            </a:extLst>
          </p:cNvPr>
          <p:cNvSpPr>
            <a:spLocks noGrp="1"/>
          </p:cNvSpPr>
          <p:nvPr>
            <p:ph sz="half" idx="1"/>
          </p:nvPr>
        </p:nvSpPr>
        <p:spPr>
          <a:xfrm>
            <a:off x="457200" y="1600200"/>
            <a:ext cx="5407572" cy="4525963"/>
          </a:xfrm>
        </p:spPr>
        <p:txBody>
          <a:bodyPr>
            <a:normAutofit fontScale="85000" lnSpcReduction="20000"/>
          </a:bodyPr>
          <a:lstStyle/>
          <a:p>
            <a:r>
              <a:rPr lang="en-US" dirty="0"/>
              <a:t> </a:t>
            </a:r>
            <a:r>
              <a:rPr lang="en-US" sz="2800" dirty="0"/>
              <a:t>Biologics targeting IL-5, IL-4/IL-13 pathways remain phenotype specific, while anti-TSLP (approved 2021) is broader acting.</a:t>
            </a:r>
          </a:p>
          <a:p>
            <a:r>
              <a:rPr lang="en-US" sz="2800" dirty="0"/>
              <a:t> Real-world registry studies (2023) show adherence and self-administration of biologics feasible in community practice.</a:t>
            </a:r>
          </a:p>
          <a:p>
            <a:pPr>
              <a:defRPr sz="1800"/>
            </a:pPr>
            <a:r>
              <a:rPr lang="en-US" sz="2800" dirty="0">
                <a:solidFill>
                  <a:srgbClr val="000000"/>
                </a:solidFill>
                <a:latin typeface="Calibri Light"/>
              </a:rPr>
              <a:t>Focus shifting to phenotype/endotype-guided biologic selection and reduction of exacerbations.</a:t>
            </a:r>
          </a:p>
          <a:p>
            <a:pPr>
              <a:defRPr sz="1800"/>
            </a:pPr>
            <a:r>
              <a:rPr lang="en-US" sz="2800" dirty="0">
                <a:solidFill>
                  <a:srgbClr val="000000"/>
                </a:solidFill>
                <a:latin typeface="Calibri Light"/>
              </a:rPr>
              <a:t>Self-administration options increased access (pre-filled pens).</a:t>
            </a:r>
          </a:p>
          <a:p>
            <a:endParaRPr lang="en-US" dirty="0"/>
          </a:p>
        </p:txBody>
      </p:sp>
      <p:pic>
        <p:nvPicPr>
          <p:cNvPr id="5" name="Content Placeholder 5">
            <a:extLst>
              <a:ext uri="{FF2B5EF4-FFF2-40B4-BE49-F238E27FC236}">
                <a16:creationId xmlns:a16="http://schemas.microsoft.com/office/drawing/2014/main" id="{539D8007-9574-4D6E-A83B-0220B6CDCBC1}"/>
              </a:ext>
            </a:extLst>
          </p:cNvPr>
          <p:cNvPicPr>
            <a:picLocks noGrp="1" noChangeAspect="1"/>
          </p:cNvPicPr>
          <p:nvPr>
            <p:ph sz="half" idx="2"/>
          </p:nvPr>
        </p:nvPicPr>
        <p:blipFill>
          <a:blip r:embed="rId2"/>
          <a:stretch>
            <a:fillRect/>
          </a:stretch>
        </p:blipFill>
        <p:spPr>
          <a:xfrm>
            <a:off x="6442841" y="1996966"/>
            <a:ext cx="4275747" cy="3457903"/>
          </a:xfrm>
        </p:spPr>
      </p:pic>
    </p:spTree>
    <p:extLst>
      <p:ext uri="{BB962C8B-B14F-4D97-AF65-F5344CB8AC3E}">
        <p14:creationId xmlns:p14="http://schemas.microsoft.com/office/powerpoint/2010/main" val="1363687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5363FC-2E6D-49E8-8E01-226D7DC5E344}"/>
              </a:ext>
            </a:extLst>
          </p:cNvPr>
          <p:cNvSpPr>
            <a:spLocks noGrp="1"/>
          </p:cNvSpPr>
          <p:nvPr>
            <p:ph type="title"/>
          </p:nvPr>
        </p:nvSpPr>
        <p:spPr/>
        <p:txBody>
          <a:bodyPr/>
          <a:lstStyle/>
          <a:p>
            <a:r>
              <a:rPr lang="en-US" dirty="0"/>
              <a:t>ASTHMA : REHAB IMPLICATIONS</a:t>
            </a:r>
          </a:p>
        </p:txBody>
      </p:sp>
      <p:sp>
        <p:nvSpPr>
          <p:cNvPr id="6" name="Content Placeholder 5">
            <a:extLst>
              <a:ext uri="{FF2B5EF4-FFF2-40B4-BE49-F238E27FC236}">
                <a16:creationId xmlns:a16="http://schemas.microsoft.com/office/drawing/2014/main" id="{9C6A0ACD-C6CA-4B19-84CD-5A20B93ED0B8}"/>
              </a:ext>
            </a:extLst>
          </p:cNvPr>
          <p:cNvSpPr>
            <a:spLocks noGrp="1"/>
          </p:cNvSpPr>
          <p:nvPr>
            <p:ph idx="1"/>
          </p:nvPr>
        </p:nvSpPr>
        <p:spPr/>
        <p:txBody>
          <a:bodyPr/>
          <a:lstStyle/>
          <a:p>
            <a:pPr>
              <a:defRPr sz="1800"/>
            </a:pPr>
            <a:r>
              <a:rPr lang="en-US" dirty="0">
                <a:solidFill>
                  <a:srgbClr val="000000"/>
                </a:solidFill>
                <a:latin typeface="Calibri Light"/>
              </a:rPr>
              <a:t>Assess exercise-induced bronchoconstriction and optimize pre-exercise bronchodilator use.</a:t>
            </a:r>
          </a:p>
          <a:p>
            <a:pPr>
              <a:defRPr sz="1800"/>
            </a:pPr>
            <a:r>
              <a:rPr lang="en-US" dirty="0">
                <a:solidFill>
                  <a:srgbClr val="000000"/>
                </a:solidFill>
                <a:latin typeface="Calibri Light"/>
              </a:rPr>
              <a:t>Education on trigger control, adherence, and action plans remains central.</a:t>
            </a:r>
          </a:p>
          <a:p>
            <a:pPr>
              <a:defRPr sz="1800"/>
            </a:pPr>
            <a:r>
              <a:rPr lang="en-US" dirty="0">
                <a:solidFill>
                  <a:srgbClr val="000000"/>
                </a:solidFill>
                <a:latin typeface="Calibri Light"/>
              </a:rPr>
              <a:t>Coordinate with prescribing team when patients start biologics — monitor functional gains over time.</a:t>
            </a:r>
          </a:p>
          <a:p>
            <a:endParaRPr lang="en-US" dirty="0"/>
          </a:p>
        </p:txBody>
      </p:sp>
    </p:spTree>
    <p:extLst>
      <p:ext uri="{BB962C8B-B14F-4D97-AF65-F5344CB8AC3E}">
        <p14:creationId xmlns:p14="http://schemas.microsoft.com/office/powerpoint/2010/main" val="157287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0A3FC-B02F-40C9-A952-F9B4D7897BD4}"/>
              </a:ext>
            </a:extLst>
          </p:cNvPr>
          <p:cNvSpPr>
            <a:spLocks noGrp="1"/>
          </p:cNvSpPr>
          <p:nvPr>
            <p:ph type="title"/>
          </p:nvPr>
        </p:nvSpPr>
        <p:spPr/>
        <p:txBody>
          <a:bodyPr/>
          <a:lstStyle/>
          <a:p>
            <a:r>
              <a:rPr lang="en-US" dirty="0"/>
              <a:t>LUNG CANCER SCREENING</a:t>
            </a:r>
          </a:p>
        </p:txBody>
      </p:sp>
      <p:sp>
        <p:nvSpPr>
          <p:cNvPr id="3" name="Content Placeholder 2">
            <a:extLst>
              <a:ext uri="{FF2B5EF4-FFF2-40B4-BE49-F238E27FC236}">
                <a16:creationId xmlns:a16="http://schemas.microsoft.com/office/drawing/2014/main" id="{F767A070-8878-46DC-BBC6-951EBEAB5178}"/>
              </a:ext>
            </a:extLst>
          </p:cNvPr>
          <p:cNvSpPr>
            <a:spLocks noGrp="1"/>
          </p:cNvSpPr>
          <p:nvPr>
            <p:ph idx="1"/>
          </p:nvPr>
        </p:nvSpPr>
        <p:spPr/>
        <p:txBody>
          <a:bodyPr/>
          <a:lstStyle/>
          <a:p>
            <a:r>
              <a:rPr lang="en-US" dirty="0">
                <a:solidFill>
                  <a:srgbClr val="000000"/>
                </a:solidFill>
                <a:latin typeface="Calibri Light"/>
              </a:rPr>
              <a:t>USPSTF 2021 expanded screening to 50–80 years with ≥20 pack-years — increased eligible population</a:t>
            </a:r>
          </a:p>
          <a:p>
            <a:r>
              <a:rPr lang="en-US" dirty="0">
                <a:solidFill>
                  <a:srgbClr val="000000"/>
                </a:solidFill>
                <a:latin typeface="Calibri Light"/>
              </a:rPr>
              <a:t>Programs should integrate smoking cessation, navigation, and equity-focused outreach.</a:t>
            </a:r>
          </a:p>
          <a:p>
            <a:endParaRPr lang="en-US" dirty="0"/>
          </a:p>
        </p:txBody>
      </p:sp>
    </p:spTree>
    <p:extLst>
      <p:ext uri="{BB962C8B-B14F-4D97-AF65-F5344CB8AC3E}">
        <p14:creationId xmlns:p14="http://schemas.microsoft.com/office/powerpoint/2010/main" val="333995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F427C-72EC-D530-DD94-952630F3B69C}"/>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52FCDEE3-5257-9D43-2920-3003D8481CEB}"/>
              </a:ext>
            </a:extLst>
          </p:cNvPr>
          <p:cNvSpPr>
            <a:spLocks noGrp="1"/>
          </p:cNvSpPr>
          <p:nvPr>
            <p:ph idx="1"/>
          </p:nvPr>
        </p:nvSpPr>
        <p:spPr/>
        <p:txBody>
          <a:bodyPr/>
          <a:lstStyle/>
          <a:p>
            <a:r>
              <a:rPr lang="en-US" dirty="0"/>
              <a:t>Discuss updates in pulmonary &amp; sleep medicine with emphasis on new treatments</a:t>
            </a:r>
          </a:p>
          <a:p>
            <a:r>
              <a:rPr lang="en-US" dirty="0"/>
              <a:t>Discuss implications for pulmonary rehab professionals</a:t>
            </a:r>
          </a:p>
          <a:p>
            <a:r>
              <a:rPr lang="en-US" dirty="0"/>
              <a:t>Update in pulmonary rehab</a:t>
            </a:r>
          </a:p>
          <a:p>
            <a:r>
              <a:rPr lang="en-US" dirty="0"/>
              <a:t>Artificial intelligence </a:t>
            </a:r>
          </a:p>
          <a:p>
            <a:endParaRPr lang="en-US" dirty="0"/>
          </a:p>
        </p:txBody>
      </p:sp>
    </p:spTree>
    <p:extLst>
      <p:ext uri="{BB962C8B-B14F-4D97-AF65-F5344CB8AC3E}">
        <p14:creationId xmlns:p14="http://schemas.microsoft.com/office/powerpoint/2010/main" val="2037282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DC339-3895-4ECA-B34A-C5AD8F2FCAEC}"/>
              </a:ext>
            </a:extLst>
          </p:cNvPr>
          <p:cNvSpPr>
            <a:spLocks noGrp="1"/>
          </p:cNvSpPr>
          <p:nvPr>
            <p:ph type="title"/>
          </p:nvPr>
        </p:nvSpPr>
        <p:spPr/>
        <p:txBody>
          <a:bodyPr/>
          <a:lstStyle/>
          <a:p>
            <a:r>
              <a:rPr lang="en-US" dirty="0"/>
              <a:t>LUNG CANCER : DIAGNOSIS</a:t>
            </a:r>
          </a:p>
        </p:txBody>
      </p:sp>
      <p:sp>
        <p:nvSpPr>
          <p:cNvPr id="4" name="Content Placeholder 3">
            <a:extLst>
              <a:ext uri="{FF2B5EF4-FFF2-40B4-BE49-F238E27FC236}">
                <a16:creationId xmlns:a16="http://schemas.microsoft.com/office/drawing/2014/main" id="{89DB8E37-6074-46F6-BE7B-61D426FAE35F}"/>
              </a:ext>
            </a:extLst>
          </p:cNvPr>
          <p:cNvSpPr>
            <a:spLocks noGrp="1"/>
          </p:cNvSpPr>
          <p:nvPr>
            <p:ph sz="half" idx="1"/>
          </p:nvPr>
        </p:nvSpPr>
        <p:spPr>
          <a:xfrm>
            <a:off x="457199" y="1600200"/>
            <a:ext cx="5257253" cy="4525963"/>
          </a:xfrm>
        </p:spPr>
        <p:txBody>
          <a:bodyPr/>
          <a:lstStyle/>
          <a:p>
            <a:r>
              <a:rPr lang="en-US" dirty="0"/>
              <a:t>Advanced Bronchoscopy: Robotic</a:t>
            </a:r>
          </a:p>
          <a:p>
            <a:r>
              <a:rPr lang="en-US" dirty="0"/>
              <a:t>possible to biopsy small, difficult-to-reach nodules in the peripheral lung</a:t>
            </a:r>
          </a:p>
          <a:p>
            <a:r>
              <a:rPr lang="en-US" dirty="0"/>
              <a:t>Integrated with mobile cone beam CT</a:t>
            </a:r>
          </a:p>
          <a:p>
            <a:r>
              <a:rPr lang="en-US" dirty="0"/>
              <a:t>Higher diagnostic yield , lower complication rates</a:t>
            </a:r>
          </a:p>
        </p:txBody>
      </p:sp>
      <p:pic>
        <p:nvPicPr>
          <p:cNvPr id="2050" name="Picture 2" descr="Ion system in a suite integrated with Cios Spin">
            <a:extLst>
              <a:ext uri="{FF2B5EF4-FFF2-40B4-BE49-F238E27FC236}">
                <a16:creationId xmlns:a16="http://schemas.microsoft.com/office/drawing/2014/main" id="{6140C2B6-7BA8-482E-8E07-8859429EEE2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11838" y="1857083"/>
            <a:ext cx="5445125" cy="401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555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F446E-1B70-4AB7-B959-FBA9418F04F3}"/>
              </a:ext>
            </a:extLst>
          </p:cNvPr>
          <p:cNvSpPr>
            <a:spLocks noGrp="1"/>
          </p:cNvSpPr>
          <p:nvPr>
            <p:ph type="title"/>
          </p:nvPr>
        </p:nvSpPr>
        <p:spPr/>
        <p:txBody>
          <a:bodyPr/>
          <a:lstStyle/>
          <a:p>
            <a:r>
              <a:rPr lang="en-US" dirty="0"/>
              <a:t>LUNG CANCER THERAPEUTICS</a:t>
            </a:r>
          </a:p>
        </p:txBody>
      </p:sp>
      <p:sp>
        <p:nvSpPr>
          <p:cNvPr id="3" name="Content Placeholder 2">
            <a:extLst>
              <a:ext uri="{FF2B5EF4-FFF2-40B4-BE49-F238E27FC236}">
                <a16:creationId xmlns:a16="http://schemas.microsoft.com/office/drawing/2014/main" id="{7613E416-B9A9-4CCD-ACA2-0951F08276D4}"/>
              </a:ext>
            </a:extLst>
          </p:cNvPr>
          <p:cNvSpPr>
            <a:spLocks noGrp="1"/>
          </p:cNvSpPr>
          <p:nvPr>
            <p:ph sz="half" idx="1"/>
          </p:nvPr>
        </p:nvSpPr>
        <p:spPr>
          <a:xfrm>
            <a:off x="457200" y="1600200"/>
            <a:ext cx="4903076" cy="4525963"/>
          </a:xfrm>
        </p:spPr>
        <p:txBody>
          <a:bodyPr>
            <a:normAutofit fontScale="92500" lnSpcReduction="10000"/>
          </a:bodyPr>
          <a:lstStyle/>
          <a:p>
            <a:r>
              <a:rPr lang="en-US" dirty="0">
                <a:solidFill>
                  <a:srgbClr val="000000"/>
                </a:solidFill>
                <a:latin typeface="Calibri Light"/>
              </a:rPr>
              <a:t>Neoadjuvant immunotherapy + chemo (</a:t>
            </a:r>
            <a:r>
              <a:rPr lang="en-US" dirty="0" err="1">
                <a:solidFill>
                  <a:srgbClr val="000000"/>
                </a:solidFill>
                <a:latin typeface="Calibri Light"/>
              </a:rPr>
              <a:t>CheckMate</a:t>
            </a:r>
            <a:r>
              <a:rPr lang="en-US" dirty="0">
                <a:solidFill>
                  <a:srgbClr val="000000"/>
                </a:solidFill>
                <a:latin typeface="Calibri Light"/>
              </a:rPr>
              <a:t> 816) improved pathological responses and event-free survival in </a:t>
            </a:r>
            <a:r>
              <a:rPr lang="en-US" dirty="0" err="1">
                <a:solidFill>
                  <a:srgbClr val="000000"/>
                </a:solidFill>
                <a:latin typeface="Calibri Light"/>
              </a:rPr>
              <a:t>resectable</a:t>
            </a:r>
            <a:r>
              <a:rPr lang="en-US" dirty="0">
                <a:solidFill>
                  <a:srgbClr val="000000"/>
                </a:solidFill>
                <a:latin typeface="Calibri Light"/>
              </a:rPr>
              <a:t> NSCLC</a:t>
            </a:r>
          </a:p>
          <a:p>
            <a:r>
              <a:rPr lang="en-US" dirty="0">
                <a:solidFill>
                  <a:srgbClr val="000000"/>
                </a:solidFill>
                <a:latin typeface="Calibri Light"/>
              </a:rPr>
              <a:t>Targeted therapies expanded </a:t>
            </a:r>
          </a:p>
          <a:p>
            <a:pPr lvl="1"/>
            <a:r>
              <a:rPr lang="en-US" dirty="0">
                <a:solidFill>
                  <a:srgbClr val="000000"/>
                </a:solidFill>
                <a:latin typeface="Calibri Light"/>
              </a:rPr>
              <a:t>EGFR : tumor cell growth</a:t>
            </a:r>
          </a:p>
          <a:p>
            <a:pPr lvl="1" fontAlgn="ctr"/>
            <a:r>
              <a:rPr lang="en-US" dirty="0"/>
              <a:t>Immune Checkpoint Inhibitors (e.g., PD-1/PD-L1) </a:t>
            </a:r>
            <a:endParaRPr lang="en-US" dirty="0">
              <a:solidFill>
                <a:srgbClr val="000000"/>
              </a:solidFill>
              <a:latin typeface="Calibri Light"/>
            </a:endParaRPr>
          </a:p>
          <a:p>
            <a:pPr lvl="1"/>
            <a:r>
              <a:rPr lang="en-US" dirty="0">
                <a:solidFill>
                  <a:srgbClr val="000000"/>
                </a:solidFill>
                <a:latin typeface="Calibri Light"/>
              </a:rPr>
              <a:t>KRAS G12C inhibitors: </a:t>
            </a:r>
            <a:r>
              <a:rPr lang="en-US" dirty="0" err="1">
                <a:solidFill>
                  <a:srgbClr val="000000"/>
                </a:solidFill>
                <a:latin typeface="Calibri Light"/>
              </a:rPr>
              <a:t>sotorasib</a:t>
            </a:r>
            <a:r>
              <a:rPr lang="en-US" dirty="0">
                <a:solidFill>
                  <a:srgbClr val="000000"/>
                </a:solidFill>
                <a:latin typeface="Calibri Light"/>
              </a:rPr>
              <a:t>, </a:t>
            </a:r>
            <a:r>
              <a:rPr lang="en-US" dirty="0" err="1">
                <a:solidFill>
                  <a:srgbClr val="000000"/>
                </a:solidFill>
                <a:latin typeface="Calibri Light"/>
              </a:rPr>
              <a:t>adagrasib</a:t>
            </a:r>
            <a:r>
              <a:rPr lang="en-US" dirty="0">
                <a:solidFill>
                  <a:srgbClr val="000000"/>
                </a:solidFill>
                <a:latin typeface="Calibri Light"/>
              </a:rPr>
              <a:t> with approvals in 2021–2023</a:t>
            </a:r>
            <a:endParaRPr lang="en-US" dirty="0"/>
          </a:p>
        </p:txBody>
      </p:sp>
      <p:pic>
        <p:nvPicPr>
          <p:cNvPr id="1026" name="Picture 2" descr="FDA Approves Pembrolizumab to Treat Non-Small Cell Lung Cancer - NCI">
            <a:extLst>
              <a:ext uri="{FF2B5EF4-FFF2-40B4-BE49-F238E27FC236}">
                <a16:creationId xmlns:a16="http://schemas.microsoft.com/office/drawing/2014/main" id="{E4FA8E81-C4EE-479E-B69A-F20C4A9532B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75288" y="1614011"/>
            <a:ext cx="5622925" cy="449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046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227D15-E253-4E46-AA54-E02787513622}"/>
              </a:ext>
            </a:extLst>
          </p:cNvPr>
          <p:cNvSpPr>
            <a:spLocks noGrp="1"/>
          </p:cNvSpPr>
          <p:nvPr>
            <p:ph type="title"/>
          </p:nvPr>
        </p:nvSpPr>
        <p:spPr/>
        <p:txBody>
          <a:bodyPr/>
          <a:lstStyle/>
          <a:p>
            <a:r>
              <a:rPr lang="en-US" dirty="0"/>
              <a:t>Lung Cancer : Rehab implications</a:t>
            </a:r>
          </a:p>
        </p:txBody>
      </p:sp>
      <p:sp>
        <p:nvSpPr>
          <p:cNvPr id="6" name="Content Placeholder 5">
            <a:extLst>
              <a:ext uri="{FF2B5EF4-FFF2-40B4-BE49-F238E27FC236}">
                <a16:creationId xmlns:a16="http://schemas.microsoft.com/office/drawing/2014/main" id="{C1E17F11-E6C8-44A9-A61E-EB4A0E3D1C9E}"/>
              </a:ext>
            </a:extLst>
          </p:cNvPr>
          <p:cNvSpPr>
            <a:spLocks noGrp="1"/>
          </p:cNvSpPr>
          <p:nvPr>
            <p:ph idx="1"/>
          </p:nvPr>
        </p:nvSpPr>
        <p:spPr/>
        <p:txBody>
          <a:bodyPr/>
          <a:lstStyle/>
          <a:p>
            <a:pPr>
              <a:defRPr sz="1800"/>
            </a:pPr>
            <a:r>
              <a:rPr lang="en-US" dirty="0">
                <a:solidFill>
                  <a:srgbClr val="000000"/>
                </a:solidFill>
                <a:latin typeface="Calibri Light"/>
              </a:rPr>
              <a:t>Prehab and perioperative optimization improve functional reserve; incorporate inspiratory muscle training when indicated.</a:t>
            </a:r>
          </a:p>
          <a:p>
            <a:pPr>
              <a:defRPr sz="1800"/>
            </a:pPr>
            <a:r>
              <a:rPr lang="en-US" dirty="0">
                <a:solidFill>
                  <a:srgbClr val="000000"/>
                </a:solidFill>
                <a:latin typeface="Calibri Light"/>
              </a:rPr>
              <a:t>Postoperative rehab: early mobilization, dyspnea management, and fatigue mitigation.</a:t>
            </a:r>
          </a:p>
          <a:p>
            <a:pPr>
              <a:defRPr sz="1800"/>
            </a:pPr>
            <a:r>
              <a:rPr lang="en-US" dirty="0">
                <a:solidFill>
                  <a:srgbClr val="000000"/>
                </a:solidFill>
                <a:latin typeface="Calibri Light"/>
              </a:rPr>
              <a:t>Coordinate with oncology for timing around neoadjuvant/adjuvant therapies and immunotherapy side-effect monitoring.</a:t>
            </a:r>
          </a:p>
          <a:p>
            <a:pPr>
              <a:defRPr sz="1800"/>
            </a:pPr>
            <a:r>
              <a:rPr lang="en-US" sz="1800" dirty="0">
                <a:solidFill>
                  <a:srgbClr val="000000"/>
                </a:solidFill>
                <a:latin typeface="Calibri Light"/>
              </a:rPr>
              <a:t>Survivorship : Rehab teams play a role in symptom management (dyspnea, neuropathy, deconditioning) and QoL restoration.</a:t>
            </a:r>
          </a:p>
          <a:p>
            <a:pPr>
              <a:defRPr sz="1800"/>
            </a:pPr>
            <a:endParaRPr lang="en-US" dirty="0">
              <a:solidFill>
                <a:srgbClr val="000000"/>
              </a:solidFill>
              <a:latin typeface="Calibri Light"/>
            </a:endParaRPr>
          </a:p>
          <a:p>
            <a:endParaRPr lang="en-US" dirty="0"/>
          </a:p>
        </p:txBody>
      </p:sp>
    </p:spTree>
    <p:extLst>
      <p:ext uri="{BB962C8B-B14F-4D97-AF65-F5344CB8AC3E}">
        <p14:creationId xmlns:p14="http://schemas.microsoft.com/office/powerpoint/2010/main" val="1280893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B2D93-D8BC-427F-A432-390EF72C537E}"/>
              </a:ext>
            </a:extLst>
          </p:cNvPr>
          <p:cNvSpPr>
            <a:spLocks noGrp="1"/>
          </p:cNvSpPr>
          <p:nvPr>
            <p:ph type="title"/>
          </p:nvPr>
        </p:nvSpPr>
        <p:spPr/>
        <p:txBody>
          <a:bodyPr/>
          <a:lstStyle/>
          <a:p>
            <a:r>
              <a:rPr lang="en-US" dirty="0"/>
              <a:t>LONG COVID </a:t>
            </a:r>
          </a:p>
        </p:txBody>
      </p:sp>
      <p:sp>
        <p:nvSpPr>
          <p:cNvPr id="3" name="Content Placeholder 2">
            <a:extLst>
              <a:ext uri="{FF2B5EF4-FFF2-40B4-BE49-F238E27FC236}">
                <a16:creationId xmlns:a16="http://schemas.microsoft.com/office/drawing/2014/main" id="{C5BEFB18-17C5-4B1B-AE6D-78AB32BC425E}"/>
              </a:ext>
            </a:extLst>
          </p:cNvPr>
          <p:cNvSpPr>
            <a:spLocks noGrp="1"/>
          </p:cNvSpPr>
          <p:nvPr>
            <p:ph idx="1"/>
          </p:nvPr>
        </p:nvSpPr>
        <p:spPr>
          <a:xfrm>
            <a:off x="457200" y="1600200"/>
            <a:ext cx="9913172" cy="4525963"/>
          </a:xfrm>
        </p:spPr>
        <p:txBody>
          <a:bodyPr>
            <a:normAutofit fontScale="85000" lnSpcReduction="10000"/>
          </a:bodyPr>
          <a:lstStyle/>
          <a:p>
            <a:r>
              <a:rPr lang="en-US" dirty="0">
                <a:solidFill>
                  <a:srgbClr val="000000"/>
                </a:solidFill>
                <a:latin typeface="Calibri Light"/>
              </a:rPr>
              <a:t>Post–COVID-19 condition (Long COVID): symptoms ≥2–3 months after acute infection, multi-system impact.</a:t>
            </a:r>
          </a:p>
          <a:p>
            <a:r>
              <a:rPr lang="en-US" dirty="0">
                <a:solidFill>
                  <a:srgbClr val="000000"/>
                </a:solidFill>
                <a:latin typeface="Calibri Light"/>
              </a:rPr>
              <a:t>Epidemiology evolving; substantial functional impairment in a subset of patients</a:t>
            </a:r>
          </a:p>
          <a:p>
            <a:r>
              <a:rPr lang="en-US" dirty="0">
                <a:solidFill>
                  <a:srgbClr val="000000"/>
                </a:solidFill>
                <a:latin typeface="Calibri Light"/>
              </a:rPr>
              <a:t>WHO living guidance and fact sheets define management and recommend early rehab referral</a:t>
            </a:r>
          </a:p>
          <a:p>
            <a:r>
              <a:rPr lang="en-US" dirty="0">
                <a:solidFill>
                  <a:srgbClr val="000000"/>
                </a:solidFill>
                <a:latin typeface="Calibri Light"/>
              </a:rPr>
              <a:t>individualized, cautious rehabilitation approach</a:t>
            </a:r>
          </a:p>
          <a:p>
            <a:r>
              <a:rPr lang="en-US" dirty="0">
                <a:solidFill>
                  <a:srgbClr val="000000"/>
                </a:solidFill>
                <a:latin typeface="Calibri Light"/>
              </a:rPr>
              <a:t>CBT and structured rehab can improve symptoms for some patients</a:t>
            </a:r>
          </a:p>
          <a:p>
            <a:r>
              <a:rPr lang="en-US" dirty="0">
                <a:solidFill>
                  <a:srgbClr val="000000"/>
                </a:solidFill>
                <a:latin typeface="Calibri Light"/>
              </a:rPr>
              <a:t>Key caution: screen for post-exertional symptom exacerbation (PESE/POTS) and tailor exercise pacing.</a:t>
            </a:r>
          </a:p>
          <a:p>
            <a:endParaRPr lang="en-US" dirty="0">
              <a:solidFill>
                <a:srgbClr val="000000"/>
              </a:solidFill>
              <a:latin typeface="Calibri Light"/>
            </a:endParaRPr>
          </a:p>
          <a:p>
            <a:endParaRPr lang="en-US" dirty="0"/>
          </a:p>
        </p:txBody>
      </p:sp>
    </p:spTree>
    <p:extLst>
      <p:ext uri="{BB962C8B-B14F-4D97-AF65-F5344CB8AC3E}">
        <p14:creationId xmlns:p14="http://schemas.microsoft.com/office/powerpoint/2010/main" val="1274369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2B60-7995-4CAE-B1C9-A9D993218265}"/>
              </a:ext>
            </a:extLst>
          </p:cNvPr>
          <p:cNvSpPr>
            <a:spLocks noGrp="1"/>
          </p:cNvSpPr>
          <p:nvPr>
            <p:ph type="title"/>
          </p:nvPr>
        </p:nvSpPr>
        <p:spPr>
          <a:xfrm>
            <a:off x="457200" y="274638"/>
            <a:ext cx="9676504" cy="1143000"/>
          </a:xfrm>
        </p:spPr>
        <p:txBody>
          <a:bodyPr>
            <a:normAutofit fontScale="90000"/>
          </a:bodyPr>
          <a:lstStyle/>
          <a:p>
            <a:r>
              <a:rPr lang="en-US" dirty="0"/>
              <a:t>LONG COVID: REHAB practical</a:t>
            </a:r>
            <a:br>
              <a:rPr lang="en-US" dirty="0"/>
            </a:br>
            <a:r>
              <a:rPr lang="en-US" dirty="0"/>
              <a:t>approach</a:t>
            </a:r>
          </a:p>
        </p:txBody>
      </p:sp>
      <p:sp>
        <p:nvSpPr>
          <p:cNvPr id="3" name="Content Placeholder 2">
            <a:extLst>
              <a:ext uri="{FF2B5EF4-FFF2-40B4-BE49-F238E27FC236}">
                <a16:creationId xmlns:a16="http://schemas.microsoft.com/office/drawing/2014/main" id="{585F22E6-A952-6F89-3BD3-0E9650A79D77}"/>
              </a:ext>
            </a:extLst>
          </p:cNvPr>
          <p:cNvSpPr>
            <a:spLocks noGrp="1"/>
          </p:cNvSpPr>
          <p:nvPr>
            <p:ph idx="1"/>
          </p:nvPr>
        </p:nvSpPr>
        <p:spPr/>
        <p:txBody>
          <a:bodyPr/>
          <a:lstStyle/>
          <a:p>
            <a:pPr>
              <a:defRPr sz="1800"/>
            </a:pPr>
            <a:r>
              <a:rPr lang="en-US" dirty="0">
                <a:solidFill>
                  <a:srgbClr val="000000"/>
                </a:solidFill>
                <a:latin typeface="Calibri Light"/>
              </a:rPr>
              <a:t>Perform multidomain assessment (physical, cognitive, autonomic, mental health).</a:t>
            </a:r>
          </a:p>
          <a:p>
            <a:pPr>
              <a:defRPr sz="1800"/>
            </a:pPr>
            <a:r>
              <a:rPr lang="en-US" dirty="0">
                <a:solidFill>
                  <a:srgbClr val="000000"/>
                </a:solidFill>
                <a:latin typeface="Calibri Light"/>
              </a:rPr>
              <a:t>Start with low-intensity, symptom-guided activity; emphasize pacing and energy conservation.</a:t>
            </a:r>
          </a:p>
          <a:p>
            <a:pPr>
              <a:defRPr sz="1800"/>
            </a:pPr>
            <a:r>
              <a:rPr lang="en-US" dirty="0">
                <a:solidFill>
                  <a:srgbClr val="000000"/>
                </a:solidFill>
                <a:latin typeface="Calibri Light"/>
              </a:rPr>
              <a:t>Use multidisciplinary teams and coordinate with specialists (cardiology, neurology, ENT) as needed.</a:t>
            </a:r>
          </a:p>
          <a:p>
            <a:endParaRPr lang="en-US" dirty="0"/>
          </a:p>
        </p:txBody>
      </p:sp>
    </p:spTree>
    <p:extLst>
      <p:ext uri="{BB962C8B-B14F-4D97-AF65-F5344CB8AC3E}">
        <p14:creationId xmlns:p14="http://schemas.microsoft.com/office/powerpoint/2010/main" val="890529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47976-6FEA-DD09-32F5-8025A44B2A23}"/>
              </a:ext>
            </a:extLst>
          </p:cNvPr>
          <p:cNvSpPr>
            <a:spLocks noGrp="1"/>
          </p:cNvSpPr>
          <p:nvPr>
            <p:ph type="title"/>
          </p:nvPr>
        </p:nvSpPr>
        <p:spPr>
          <a:xfrm>
            <a:off x="457200" y="274638"/>
            <a:ext cx="10569388" cy="1143000"/>
          </a:xfrm>
        </p:spPr>
        <p:txBody>
          <a:bodyPr/>
          <a:lstStyle/>
          <a:p>
            <a:r>
              <a:rPr lang="en-US" dirty="0"/>
              <a:t>PULMONARY HYPERTENSION : OVERVIEW</a:t>
            </a:r>
          </a:p>
        </p:txBody>
      </p:sp>
      <p:sp>
        <p:nvSpPr>
          <p:cNvPr id="5" name="Content Placeholder 4">
            <a:extLst>
              <a:ext uri="{FF2B5EF4-FFF2-40B4-BE49-F238E27FC236}">
                <a16:creationId xmlns:a16="http://schemas.microsoft.com/office/drawing/2014/main" id="{BC341636-53A8-EA92-79D2-65269F138DFC}"/>
              </a:ext>
            </a:extLst>
          </p:cNvPr>
          <p:cNvSpPr>
            <a:spLocks noGrp="1"/>
          </p:cNvSpPr>
          <p:nvPr>
            <p:ph sz="half" idx="1"/>
          </p:nvPr>
        </p:nvSpPr>
        <p:spPr/>
        <p:txBody>
          <a:bodyPr/>
          <a:lstStyle/>
          <a:p>
            <a:pPr>
              <a:defRPr sz="1800"/>
            </a:pPr>
            <a:r>
              <a:rPr lang="en-US" dirty="0">
                <a:solidFill>
                  <a:srgbClr val="000000"/>
                </a:solidFill>
                <a:latin typeface="Calibri Light"/>
              </a:rPr>
              <a:t>WHO Group 1 PAH distinguished from secondary PH groups (left heart disease, lung disease, CTEPH).</a:t>
            </a:r>
          </a:p>
          <a:p>
            <a:pPr>
              <a:defRPr sz="1800"/>
            </a:pPr>
            <a:r>
              <a:rPr lang="en-US" dirty="0">
                <a:solidFill>
                  <a:srgbClr val="000000"/>
                </a:solidFill>
                <a:latin typeface="Calibri Light"/>
              </a:rPr>
              <a:t>Diagnosis: echocardiography screening → right heart catheterization for confirmation.</a:t>
            </a:r>
          </a:p>
          <a:p>
            <a:pPr>
              <a:defRPr sz="1800"/>
            </a:pPr>
            <a:r>
              <a:rPr lang="en-US" sz="1800" dirty="0" err="1"/>
              <a:t>mPAP</a:t>
            </a:r>
            <a:r>
              <a:rPr lang="en-US" sz="1800" dirty="0"/>
              <a:t> of 25 mm Hg or higher</a:t>
            </a:r>
            <a:endParaRPr lang="en-US" dirty="0">
              <a:solidFill>
                <a:srgbClr val="000000"/>
              </a:solidFill>
              <a:latin typeface="Calibri Light"/>
            </a:endParaRPr>
          </a:p>
          <a:p>
            <a:pPr>
              <a:defRPr sz="1800"/>
            </a:pPr>
            <a:r>
              <a:rPr lang="en-US" dirty="0">
                <a:solidFill>
                  <a:srgbClr val="000000"/>
                </a:solidFill>
                <a:latin typeface="Calibri Light"/>
              </a:rPr>
              <a:t>Rehab professionals: recognize exertional dyspnea and fatigue as functional limitations.</a:t>
            </a:r>
          </a:p>
          <a:p>
            <a:endParaRPr lang="en-US" dirty="0"/>
          </a:p>
        </p:txBody>
      </p:sp>
      <p:pic>
        <p:nvPicPr>
          <p:cNvPr id="10" name="Content Placeholder 9">
            <a:extLst>
              <a:ext uri="{FF2B5EF4-FFF2-40B4-BE49-F238E27FC236}">
                <a16:creationId xmlns:a16="http://schemas.microsoft.com/office/drawing/2014/main" id="{53CC53F9-DD6B-DEB1-C951-855057A0A269}"/>
              </a:ext>
            </a:extLst>
          </p:cNvPr>
          <p:cNvPicPr>
            <a:picLocks noGrp="1" noChangeAspect="1"/>
          </p:cNvPicPr>
          <p:nvPr>
            <p:ph sz="half" idx="2"/>
          </p:nvPr>
        </p:nvPicPr>
        <p:blipFill>
          <a:blip r:embed="rId3"/>
          <a:stretch>
            <a:fillRect/>
          </a:stretch>
        </p:blipFill>
        <p:spPr>
          <a:xfrm>
            <a:off x="4905487" y="1417638"/>
            <a:ext cx="6121101" cy="5295134"/>
          </a:xfrm>
          <a:prstGeom prst="rect">
            <a:avLst/>
          </a:prstGeom>
        </p:spPr>
      </p:pic>
    </p:spTree>
    <p:extLst>
      <p:ext uri="{BB962C8B-B14F-4D97-AF65-F5344CB8AC3E}">
        <p14:creationId xmlns:p14="http://schemas.microsoft.com/office/powerpoint/2010/main" val="1050055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B3329C-B474-C424-D08C-A23C4CE47F5F}"/>
              </a:ext>
            </a:extLst>
          </p:cNvPr>
          <p:cNvSpPr>
            <a:spLocks noGrp="1"/>
          </p:cNvSpPr>
          <p:nvPr>
            <p:ph type="title"/>
          </p:nvPr>
        </p:nvSpPr>
        <p:spPr/>
        <p:txBody>
          <a:bodyPr/>
          <a:lstStyle/>
          <a:p>
            <a:r>
              <a:rPr lang="en-US" dirty="0"/>
              <a:t>PH : THERAPY TARGETS</a:t>
            </a:r>
          </a:p>
        </p:txBody>
      </p:sp>
      <p:pic>
        <p:nvPicPr>
          <p:cNvPr id="7" name="Content Placeholder 6">
            <a:extLst>
              <a:ext uri="{FF2B5EF4-FFF2-40B4-BE49-F238E27FC236}">
                <a16:creationId xmlns:a16="http://schemas.microsoft.com/office/drawing/2014/main" id="{B57BB0BA-9CBC-C53F-6AA7-C704292ACEDC}"/>
              </a:ext>
            </a:extLst>
          </p:cNvPr>
          <p:cNvPicPr>
            <a:picLocks noGrp="1" noChangeAspect="1"/>
          </p:cNvPicPr>
          <p:nvPr>
            <p:ph idx="1"/>
          </p:nvPr>
        </p:nvPicPr>
        <p:blipFill>
          <a:blip r:embed="rId3"/>
          <a:stretch>
            <a:fillRect/>
          </a:stretch>
        </p:blipFill>
        <p:spPr>
          <a:xfrm>
            <a:off x="996733" y="1600200"/>
            <a:ext cx="7150534" cy="4525963"/>
          </a:xfrm>
          <a:prstGeom prst="rect">
            <a:avLst/>
          </a:prstGeom>
        </p:spPr>
      </p:pic>
    </p:spTree>
    <p:extLst>
      <p:ext uri="{BB962C8B-B14F-4D97-AF65-F5344CB8AC3E}">
        <p14:creationId xmlns:p14="http://schemas.microsoft.com/office/powerpoint/2010/main" val="2653889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92D8-642E-4F28-3267-42E5F76AFD5D}"/>
              </a:ext>
            </a:extLst>
          </p:cNvPr>
          <p:cNvSpPr>
            <a:spLocks noGrp="1"/>
          </p:cNvSpPr>
          <p:nvPr>
            <p:ph type="title"/>
          </p:nvPr>
        </p:nvSpPr>
        <p:spPr/>
        <p:txBody>
          <a:bodyPr/>
          <a:lstStyle/>
          <a:p>
            <a:r>
              <a:rPr lang="en-US" dirty="0"/>
              <a:t>PH : THERAPY UPDATE</a:t>
            </a:r>
          </a:p>
        </p:txBody>
      </p:sp>
      <p:sp>
        <p:nvSpPr>
          <p:cNvPr id="3" name="Content Placeholder 2">
            <a:extLst>
              <a:ext uri="{FF2B5EF4-FFF2-40B4-BE49-F238E27FC236}">
                <a16:creationId xmlns:a16="http://schemas.microsoft.com/office/drawing/2014/main" id="{F2F444CE-04EF-8E02-58A2-AA5A674B00AD}"/>
              </a:ext>
            </a:extLst>
          </p:cNvPr>
          <p:cNvSpPr>
            <a:spLocks noGrp="1"/>
          </p:cNvSpPr>
          <p:nvPr>
            <p:ph idx="1"/>
          </p:nvPr>
        </p:nvSpPr>
        <p:spPr>
          <a:xfrm>
            <a:off x="457200" y="1600200"/>
            <a:ext cx="10225144" cy="4525963"/>
          </a:xfrm>
        </p:spPr>
        <p:txBody>
          <a:bodyPr>
            <a:normAutofit lnSpcReduction="10000"/>
          </a:bodyPr>
          <a:lstStyle/>
          <a:p>
            <a:r>
              <a:rPr lang="en-US" dirty="0"/>
              <a:t>ESC/ERS 2022 guideline: upfront combination therapy (ERA + PDE5i) for intermediate/high-risk patients, escalation with </a:t>
            </a:r>
            <a:r>
              <a:rPr lang="en-US" dirty="0" err="1"/>
              <a:t>prostacyclins</a:t>
            </a:r>
            <a:r>
              <a:rPr lang="en-US" dirty="0"/>
              <a:t> as needed.</a:t>
            </a:r>
          </a:p>
          <a:p>
            <a:r>
              <a:rPr lang="en-US" dirty="0">
                <a:solidFill>
                  <a:srgbClr val="000000"/>
                </a:solidFill>
                <a:latin typeface="Calibri Light"/>
              </a:rPr>
              <a:t>Novel pathway: BMPR2 modulation</a:t>
            </a:r>
          </a:p>
          <a:p>
            <a:pPr lvl="1"/>
            <a:r>
              <a:rPr lang="en-US" dirty="0"/>
              <a:t>Gene therapy</a:t>
            </a:r>
          </a:p>
          <a:p>
            <a:pPr lvl="1"/>
            <a:r>
              <a:rPr lang="en-US" dirty="0" err="1"/>
              <a:t>Sotatercept</a:t>
            </a:r>
            <a:r>
              <a:rPr lang="en-US" dirty="0"/>
              <a:t> (a first-in-class fusion protein binds the TGF-β ligand activin, restores balance of BMP/TGF-B pathway ) significantly improved 6MWD (~40 m) and reduced risk of clinical worsening in PAH.</a:t>
            </a:r>
          </a:p>
          <a:p>
            <a:pPr lvl="2"/>
            <a:r>
              <a:rPr lang="en-US" dirty="0"/>
              <a:t>STELLAR trial (Humbert M, NEJM 2023)</a:t>
            </a:r>
          </a:p>
          <a:p>
            <a:endParaRPr lang="en-US" dirty="0"/>
          </a:p>
          <a:p>
            <a:endParaRPr lang="en-US" dirty="0"/>
          </a:p>
        </p:txBody>
      </p:sp>
    </p:spTree>
    <p:extLst>
      <p:ext uri="{BB962C8B-B14F-4D97-AF65-F5344CB8AC3E}">
        <p14:creationId xmlns:p14="http://schemas.microsoft.com/office/powerpoint/2010/main" val="2648812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3F1B-BA9E-4263-B4ED-A4744A5E06C5}"/>
              </a:ext>
            </a:extLst>
          </p:cNvPr>
          <p:cNvSpPr>
            <a:spLocks noGrp="1"/>
          </p:cNvSpPr>
          <p:nvPr>
            <p:ph type="title"/>
          </p:nvPr>
        </p:nvSpPr>
        <p:spPr/>
        <p:txBody>
          <a:bodyPr/>
          <a:lstStyle/>
          <a:p>
            <a:r>
              <a:rPr lang="en-US" dirty="0"/>
              <a:t>PH : REHAB IMPLICATIONS</a:t>
            </a:r>
          </a:p>
        </p:txBody>
      </p:sp>
      <p:sp>
        <p:nvSpPr>
          <p:cNvPr id="3" name="Content Placeholder 2">
            <a:extLst>
              <a:ext uri="{FF2B5EF4-FFF2-40B4-BE49-F238E27FC236}">
                <a16:creationId xmlns:a16="http://schemas.microsoft.com/office/drawing/2014/main" id="{039B339F-1E55-6247-7D78-15B0B8D93A93}"/>
              </a:ext>
            </a:extLst>
          </p:cNvPr>
          <p:cNvSpPr>
            <a:spLocks noGrp="1"/>
          </p:cNvSpPr>
          <p:nvPr>
            <p:ph idx="1"/>
          </p:nvPr>
        </p:nvSpPr>
        <p:spPr>
          <a:xfrm>
            <a:off x="457200" y="1417638"/>
            <a:ext cx="8229600" cy="4708525"/>
          </a:xfrm>
        </p:spPr>
        <p:txBody>
          <a:bodyPr>
            <a:normAutofit/>
          </a:bodyPr>
          <a:lstStyle/>
          <a:p>
            <a:pPr>
              <a:defRPr sz="1800"/>
            </a:pPr>
            <a:r>
              <a:rPr lang="en-US" dirty="0">
                <a:solidFill>
                  <a:srgbClr val="000000"/>
                </a:solidFill>
                <a:latin typeface="Calibri Light"/>
              </a:rPr>
              <a:t>Exercise training shown to improve functional capacity and QoL in stable PAH (supervised programs).</a:t>
            </a:r>
          </a:p>
          <a:p>
            <a:pPr>
              <a:defRPr sz="1800"/>
            </a:pPr>
            <a:r>
              <a:rPr lang="en-US" dirty="0">
                <a:solidFill>
                  <a:srgbClr val="000000"/>
                </a:solidFill>
                <a:latin typeface="Calibri Light"/>
              </a:rPr>
              <a:t>Avoid high-intensity interval training; favor low-to-moderate endurance and strength training. </a:t>
            </a:r>
          </a:p>
          <a:p>
            <a:pPr>
              <a:defRPr sz="1800"/>
            </a:pPr>
            <a:r>
              <a:rPr lang="en-US" dirty="0">
                <a:solidFill>
                  <a:srgbClr val="000000"/>
                </a:solidFill>
                <a:latin typeface="Calibri Light"/>
              </a:rPr>
              <a:t>Close monitoring of oxygenation, heart rate, symptoms during sessions. Tele rehab not favored</a:t>
            </a:r>
          </a:p>
          <a:p>
            <a:pPr>
              <a:defRPr sz="1800"/>
            </a:pPr>
            <a:r>
              <a:rPr lang="en-US" dirty="0">
                <a:solidFill>
                  <a:srgbClr val="000000"/>
                </a:solidFill>
                <a:latin typeface="Calibri Light"/>
              </a:rPr>
              <a:t>Be aware of common side effects of drugs</a:t>
            </a:r>
          </a:p>
          <a:p>
            <a:pPr lvl="1"/>
            <a:r>
              <a:rPr lang="en-US" sz="1900" dirty="0"/>
              <a:t>headache and lightheadedness (</a:t>
            </a:r>
            <a:r>
              <a:rPr lang="en-US" sz="1900" dirty="0" err="1"/>
              <a:t>esp</a:t>
            </a:r>
            <a:r>
              <a:rPr lang="en-US" sz="1900" dirty="0"/>
              <a:t> start of treatment), </a:t>
            </a:r>
          </a:p>
          <a:p>
            <a:pPr lvl="1"/>
            <a:r>
              <a:rPr lang="en-US" sz="1900" dirty="0"/>
              <a:t>flushing and upper respiratory congestion, </a:t>
            </a:r>
          </a:p>
          <a:p>
            <a:pPr lvl="1"/>
            <a:r>
              <a:rPr lang="en-US" sz="1900" dirty="0"/>
              <a:t>hypotension </a:t>
            </a:r>
          </a:p>
          <a:p>
            <a:pPr lvl="1"/>
            <a:r>
              <a:rPr lang="en-US" sz="1900" dirty="0"/>
              <a:t>GI symptoms (e.g., bloating, nausea or vomiting, and diarrhea)</a:t>
            </a:r>
          </a:p>
          <a:p>
            <a:pPr lvl="1"/>
            <a:r>
              <a:rPr lang="en-US" sz="1900" dirty="0"/>
              <a:t>Fluid retention (e.g., pedal edema) –adjust diuretics. </a:t>
            </a:r>
          </a:p>
          <a:p>
            <a:pPr lvl="1"/>
            <a:r>
              <a:rPr lang="en-US" sz="1900" dirty="0"/>
              <a:t>cough (e.g., with inhaled </a:t>
            </a:r>
            <a:r>
              <a:rPr lang="en-US" sz="1900" dirty="0" err="1"/>
              <a:t>treprostinil</a:t>
            </a:r>
            <a:r>
              <a:rPr lang="en-US" sz="1900" dirty="0"/>
              <a:t>), elevation of aminotransferase levels (with </a:t>
            </a:r>
            <a:r>
              <a:rPr lang="en-US" sz="1900" dirty="0" err="1"/>
              <a:t>bosentan</a:t>
            </a:r>
            <a:r>
              <a:rPr lang="en-US" sz="1900" dirty="0"/>
              <a:t>) </a:t>
            </a:r>
          </a:p>
        </p:txBody>
      </p:sp>
    </p:spTree>
    <p:extLst>
      <p:ext uri="{BB962C8B-B14F-4D97-AF65-F5344CB8AC3E}">
        <p14:creationId xmlns:p14="http://schemas.microsoft.com/office/powerpoint/2010/main" val="2767927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person's body&#10;&#10;Description automatically generated">
            <a:extLst>
              <a:ext uri="{FF2B5EF4-FFF2-40B4-BE49-F238E27FC236}">
                <a16:creationId xmlns:a16="http://schemas.microsoft.com/office/drawing/2014/main" id="{30FFF06A-C777-05E4-99D1-C907AA9130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8917" y="644192"/>
            <a:ext cx="7450991" cy="5569616"/>
          </a:xfrm>
          <a:prstGeom prst="rect">
            <a:avLst/>
          </a:prstGeom>
        </p:spPr>
      </p:pic>
    </p:spTree>
    <p:extLst>
      <p:ext uri="{BB962C8B-B14F-4D97-AF65-F5344CB8AC3E}">
        <p14:creationId xmlns:p14="http://schemas.microsoft.com/office/powerpoint/2010/main" val="967126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CF9F-D271-4945-9962-DDB503007359}"/>
              </a:ext>
            </a:extLst>
          </p:cNvPr>
          <p:cNvSpPr>
            <a:spLocks noGrp="1"/>
          </p:cNvSpPr>
          <p:nvPr>
            <p:ph type="title"/>
          </p:nvPr>
        </p:nvSpPr>
        <p:spPr/>
        <p:txBody>
          <a:bodyPr>
            <a:normAutofit fontScale="90000"/>
          </a:bodyPr>
          <a:lstStyle/>
          <a:p>
            <a:r>
              <a:rPr lang="en-US" sz="3600" dirty="0"/>
              <a:t>GLOBAL INITIATIVE FOR CHRONIC OBSTRUCTIVE LUNG DISEASE (</a:t>
            </a:r>
            <a:r>
              <a:rPr lang="en-US" dirty="0"/>
              <a:t>GOLD) 2021</a:t>
            </a:r>
          </a:p>
        </p:txBody>
      </p:sp>
      <p:pic>
        <p:nvPicPr>
          <p:cNvPr id="5" name="Content Placeholder 4">
            <a:extLst>
              <a:ext uri="{FF2B5EF4-FFF2-40B4-BE49-F238E27FC236}">
                <a16:creationId xmlns:a16="http://schemas.microsoft.com/office/drawing/2014/main" id="{BDBE1FF0-D4B2-4B04-9EF7-1068F1B12ABB}"/>
              </a:ext>
            </a:extLst>
          </p:cNvPr>
          <p:cNvPicPr>
            <a:picLocks noGrp="1" noChangeAspect="1"/>
          </p:cNvPicPr>
          <p:nvPr>
            <p:ph idx="1"/>
          </p:nvPr>
        </p:nvPicPr>
        <p:blipFill>
          <a:blip r:embed="rId2"/>
          <a:stretch>
            <a:fillRect/>
          </a:stretch>
        </p:blipFill>
        <p:spPr>
          <a:xfrm>
            <a:off x="457200" y="1417638"/>
            <a:ext cx="8308428" cy="4972652"/>
          </a:xfrm>
        </p:spPr>
      </p:pic>
    </p:spTree>
    <p:extLst>
      <p:ext uri="{BB962C8B-B14F-4D97-AF65-F5344CB8AC3E}">
        <p14:creationId xmlns:p14="http://schemas.microsoft.com/office/powerpoint/2010/main" val="1777124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35B97-2D3B-A52D-2BA9-A803F7B7B0F8}"/>
              </a:ext>
            </a:extLst>
          </p:cNvPr>
          <p:cNvSpPr>
            <a:spLocks noGrp="1"/>
          </p:cNvSpPr>
          <p:nvPr>
            <p:ph type="title"/>
          </p:nvPr>
        </p:nvSpPr>
        <p:spPr>
          <a:xfrm>
            <a:off x="479269" y="1071414"/>
            <a:ext cx="3938662" cy="5581672"/>
          </a:xfrm>
        </p:spPr>
        <p:txBody>
          <a:bodyPr>
            <a:normAutofit/>
          </a:bodyPr>
          <a:lstStyle/>
          <a:p>
            <a:pPr algn="r"/>
            <a:r>
              <a:rPr lang="en-US" sz="7998" dirty="0"/>
              <a:t>OSA:</a:t>
            </a:r>
            <a:br>
              <a:rPr lang="en-US" sz="7998" dirty="0"/>
            </a:br>
            <a:r>
              <a:rPr lang="en-US" sz="7998" dirty="0"/>
              <a:t>WHEN TO TEST</a:t>
            </a:r>
          </a:p>
        </p:txBody>
      </p:sp>
      <p:graphicFrame>
        <p:nvGraphicFramePr>
          <p:cNvPr id="5" name="Content Placeholder 2">
            <a:extLst>
              <a:ext uri="{FF2B5EF4-FFF2-40B4-BE49-F238E27FC236}">
                <a16:creationId xmlns:a16="http://schemas.microsoft.com/office/drawing/2014/main" id="{069BE6A0-999D-5237-D08E-33283827B85F}"/>
              </a:ext>
            </a:extLst>
          </p:cNvPr>
          <p:cNvGraphicFramePr>
            <a:graphicFrameLocks noGrp="1"/>
          </p:cNvGraphicFramePr>
          <p:nvPr>
            <p:ph idx="1"/>
          </p:nvPr>
        </p:nvGraphicFramePr>
        <p:xfrm>
          <a:off x="5107204" y="1071415"/>
          <a:ext cx="6243639" cy="5587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5221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0"/>
            <a:ext cx="121857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66186"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57FB74-0F8F-40FA-BCEE-7CE4DC3FB104}"/>
              </a:ext>
            </a:extLst>
          </p:cNvPr>
          <p:cNvSpPr>
            <a:spLocks noGrp="1"/>
          </p:cNvSpPr>
          <p:nvPr>
            <p:ph type="title"/>
          </p:nvPr>
        </p:nvSpPr>
        <p:spPr>
          <a:xfrm>
            <a:off x="686655" y="1153572"/>
            <a:ext cx="3199566" cy="4461163"/>
          </a:xfrm>
        </p:spPr>
        <p:txBody>
          <a:bodyPr>
            <a:normAutofit/>
          </a:bodyPr>
          <a:lstStyle/>
          <a:p>
            <a:r>
              <a:rPr lang="en-US" dirty="0">
                <a:solidFill>
                  <a:srgbClr val="FFFFFF"/>
                </a:solidFill>
              </a:rPr>
              <a:t>Smart watch &amp; OSA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48435" y="2455479"/>
            <a:ext cx="4082370"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448CDB7-7500-40D8-8710-B6E18EFEEC4E}"/>
              </a:ext>
            </a:extLst>
          </p:cNvPr>
          <p:cNvSpPr>
            <a:spLocks noGrp="1"/>
          </p:cNvSpPr>
          <p:nvPr>
            <p:ph idx="1"/>
          </p:nvPr>
        </p:nvSpPr>
        <p:spPr>
          <a:xfrm>
            <a:off x="4446149" y="591344"/>
            <a:ext cx="6904693" cy="5585619"/>
          </a:xfrm>
        </p:spPr>
        <p:txBody>
          <a:bodyPr anchor="ctr">
            <a:normAutofit/>
          </a:bodyPr>
          <a:lstStyle/>
          <a:p>
            <a:pPr>
              <a:lnSpc>
                <a:spcPct val="90000"/>
              </a:lnSpc>
            </a:pPr>
            <a:r>
              <a:rPr lang="en-US" sz="3000"/>
              <a:t>track sleep quality and vital signs, serving as early indicators of sleep apnea</a:t>
            </a:r>
          </a:p>
          <a:p>
            <a:pPr>
              <a:lnSpc>
                <a:spcPct val="90000"/>
              </a:lnSpc>
            </a:pPr>
            <a:r>
              <a:rPr lang="en-US" sz="3000" b="1"/>
              <a:t>Variability in Features</a:t>
            </a:r>
            <a:r>
              <a:rPr lang="en-US" sz="3000"/>
              <a:t>: some offer advanced features like O2 sat and snoring . Others &gt;&gt; HR, RR, Body position</a:t>
            </a:r>
          </a:p>
          <a:p>
            <a:pPr>
              <a:lnSpc>
                <a:spcPct val="90000"/>
              </a:lnSpc>
            </a:pPr>
            <a:r>
              <a:rPr lang="en-US" sz="3000" b="1"/>
              <a:t>Brands Matter</a:t>
            </a:r>
            <a:r>
              <a:rPr lang="en-US" sz="3000"/>
              <a:t>: Apple Watch, Garmin, and Fitbit </a:t>
            </a:r>
          </a:p>
          <a:p>
            <a:pPr>
              <a:lnSpc>
                <a:spcPct val="90000"/>
              </a:lnSpc>
            </a:pPr>
            <a:r>
              <a:rPr lang="en-US" sz="3000"/>
              <a:t>Samsung Galaxy Watch sleep apnea feature receives FDA authorization : Feb 2024</a:t>
            </a:r>
          </a:p>
          <a:p>
            <a:pPr>
              <a:lnSpc>
                <a:spcPct val="90000"/>
              </a:lnSpc>
            </a:pPr>
            <a:r>
              <a:rPr lang="en-US" sz="3000"/>
              <a:t>Sleep apnea notification feature in Apple watch series 9/10 &amp; Ultra 2</a:t>
            </a:r>
          </a:p>
          <a:p>
            <a:pPr marL="0" indent="0">
              <a:lnSpc>
                <a:spcPct val="90000"/>
              </a:lnSpc>
              <a:buNone/>
            </a:pPr>
            <a:endParaRPr lang="en-US" sz="3000"/>
          </a:p>
          <a:p>
            <a:pPr>
              <a:lnSpc>
                <a:spcPct val="90000"/>
              </a:lnSpc>
            </a:pPr>
            <a:endParaRPr lang="en-US" sz="3000"/>
          </a:p>
        </p:txBody>
      </p:sp>
    </p:spTree>
    <p:extLst>
      <p:ext uri="{BB962C8B-B14F-4D97-AF65-F5344CB8AC3E}">
        <p14:creationId xmlns:p14="http://schemas.microsoft.com/office/powerpoint/2010/main" val="4220052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0276CF6F-93FD-8683-3741-BB1C2179694C}"/>
              </a:ext>
            </a:extLst>
          </p:cNvPr>
          <p:cNvSpPr>
            <a:spLocks noGrp="1"/>
          </p:cNvSpPr>
          <p:nvPr>
            <p:ph type="title"/>
          </p:nvPr>
        </p:nvSpPr>
        <p:spPr>
          <a:xfrm>
            <a:off x="638715" y="639920"/>
            <a:ext cx="3570880" cy="3572585"/>
          </a:xfrm>
        </p:spPr>
        <p:txBody>
          <a:bodyPr vert="horz" lIns="91416" tIns="45708" rIns="91416" bIns="45708" rtlCol="0" anchor="b">
            <a:normAutofit/>
          </a:bodyPr>
          <a:lstStyle/>
          <a:p>
            <a:pPr algn="l" eaLnBrk="1" hangingPunct="1">
              <a:lnSpc>
                <a:spcPct val="90000"/>
              </a:lnSpc>
              <a:defRPr/>
            </a:pPr>
            <a:r>
              <a:rPr lang="en-US" altLang="en-US" sz="5098"/>
              <a:t>NOCTURNAL OXIMETRY PATTERNS : COPD</a:t>
            </a:r>
          </a:p>
        </p:txBody>
      </p:sp>
      <p:pic>
        <p:nvPicPr>
          <p:cNvPr id="45059" name="Content Placeholder 3">
            <a:extLst>
              <a:ext uri="{FF2B5EF4-FFF2-40B4-BE49-F238E27FC236}">
                <a16:creationId xmlns:a16="http://schemas.microsoft.com/office/drawing/2014/main" id="{BC27DD1B-2E31-D367-3ED6-7982EF76F5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9162" y="640806"/>
            <a:ext cx="5720580" cy="5548963"/>
          </a:xfrm>
          <a:prstGeom prst="rect">
            <a:avLst/>
          </a:prstGeom>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D6F5AB1-A016-8436-3DD4-295902CB3BFB}"/>
              </a:ext>
            </a:extLst>
          </p:cNvPr>
          <p:cNvSpPr>
            <a:spLocks noGrp="1"/>
          </p:cNvSpPr>
          <p:nvPr>
            <p:ph type="title"/>
          </p:nvPr>
        </p:nvSpPr>
        <p:spPr>
          <a:xfrm>
            <a:off x="638715" y="639920"/>
            <a:ext cx="3570880" cy="3572585"/>
          </a:xfrm>
        </p:spPr>
        <p:txBody>
          <a:bodyPr vert="horz" lIns="91416" tIns="45708" rIns="91416" bIns="45708" rtlCol="0" anchor="b">
            <a:normAutofit/>
          </a:bodyPr>
          <a:lstStyle/>
          <a:p>
            <a:pPr algn="l" eaLnBrk="1" hangingPunct="1">
              <a:lnSpc>
                <a:spcPct val="90000"/>
              </a:lnSpc>
              <a:defRPr/>
            </a:pPr>
            <a:r>
              <a:rPr lang="en-US" altLang="en-US" sz="5098"/>
              <a:t>NOCTURNAL OXIMETRY PATTERNS : OSA</a:t>
            </a:r>
          </a:p>
        </p:txBody>
      </p:sp>
      <p:pic>
        <p:nvPicPr>
          <p:cNvPr id="46083" name="Content Placeholder 3">
            <a:extLst>
              <a:ext uri="{FF2B5EF4-FFF2-40B4-BE49-F238E27FC236}">
                <a16:creationId xmlns:a16="http://schemas.microsoft.com/office/drawing/2014/main" id="{28C44C3E-F6FC-BF5C-58D8-3A818D3BCF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3084" y="1440801"/>
            <a:ext cx="7212737" cy="3948973"/>
          </a:xfrm>
          <a:prstGeom prst="rect">
            <a:avLst/>
          </a:prstGeom>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6EFFB-F8D4-458A-B6BB-944CCB4967CC}"/>
              </a:ext>
            </a:extLst>
          </p:cNvPr>
          <p:cNvSpPr>
            <a:spLocks noGrp="1"/>
          </p:cNvSpPr>
          <p:nvPr>
            <p:ph type="title"/>
          </p:nvPr>
        </p:nvSpPr>
        <p:spPr>
          <a:xfrm>
            <a:off x="699531" y="353961"/>
            <a:ext cx="7089453" cy="898347"/>
          </a:xfrm>
        </p:spPr>
        <p:txBody>
          <a:bodyPr vert="horz" lIns="91416" tIns="45708" rIns="91416" bIns="45708" rtlCol="0" anchor="ctr">
            <a:normAutofit/>
          </a:bodyPr>
          <a:lstStyle/>
          <a:p>
            <a:r>
              <a:rPr lang="en-US" sz="3999">
                <a:solidFill>
                  <a:srgbClr val="FFFFFF"/>
                </a:solidFill>
              </a:rPr>
              <a:t>HSAT device components</a:t>
            </a:r>
          </a:p>
        </p:txBody>
      </p:sp>
      <p:pic>
        <p:nvPicPr>
          <p:cNvPr id="5" name="Picture 4">
            <a:extLst>
              <a:ext uri="{FF2B5EF4-FFF2-40B4-BE49-F238E27FC236}">
                <a16:creationId xmlns:a16="http://schemas.microsoft.com/office/drawing/2014/main" id="{CFA8CB4F-9E34-42AB-98F2-9F3CC9934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561" y="2357294"/>
            <a:ext cx="5129752" cy="3645508"/>
          </a:xfrm>
          <a:prstGeom prst="rect">
            <a:avLst/>
          </a:prstGeom>
        </p:spPr>
      </p:pic>
      <p:pic>
        <p:nvPicPr>
          <p:cNvPr id="4" name="Content Placeholder 3">
            <a:extLst>
              <a:ext uri="{FF2B5EF4-FFF2-40B4-BE49-F238E27FC236}">
                <a16:creationId xmlns:a16="http://schemas.microsoft.com/office/drawing/2014/main" id="{0D7B68A1-7D53-4311-8A64-B11AD2DA85F7}"/>
              </a:ext>
            </a:extLst>
          </p:cNvPr>
          <p:cNvPicPr>
            <a:picLocks noGrp="1" noChangeAspect="1"/>
          </p:cNvPicPr>
          <p:nvPr>
            <p:ph idx="1"/>
          </p:nvPr>
        </p:nvPicPr>
        <p:blipFill>
          <a:blip r:embed="rId3"/>
          <a:stretch>
            <a:fillRect/>
          </a:stretch>
        </p:blipFill>
        <p:spPr>
          <a:xfrm>
            <a:off x="6343513" y="2288886"/>
            <a:ext cx="5129751" cy="3855278"/>
          </a:xfrm>
          <a:prstGeom prst="rect">
            <a:avLst/>
          </a:prstGeom>
        </p:spPr>
      </p:pic>
    </p:spTree>
    <p:extLst>
      <p:ext uri="{BB962C8B-B14F-4D97-AF65-F5344CB8AC3E}">
        <p14:creationId xmlns:p14="http://schemas.microsoft.com/office/powerpoint/2010/main" val="1799093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3ACF-5486-4C34-A7B8-98B163E9F009}"/>
              </a:ext>
            </a:extLst>
          </p:cNvPr>
          <p:cNvSpPr>
            <a:spLocks noGrp="1"/>
          </p:cNvSpPr>
          <p:nvPr>
            <p:ph type="title"/>
          </p:nvPr>
        </p:nvSpPr>
        <p:spPr>
          <a:xfrm>
            <a:off x="699531" y="353961"/>
            <a:ext cx="7089453" cy="898347"/>
          </a:xfrm>
        </p:spPr>
        <p:txBody>
          <a:bodyPr vert="horz" lIns="91416" tIns="45708" rIns="91416" bIns="45708" rtlCol="0" anchor="ctr">
            <a:normAutofit/>
          </a:bodyPr>
          <a:lstStyle/>
          <a:p>
            <a:r>
              <a:rPr lang="en-US" sz="3999">
                <a:solidFill>
                  <a:srgbClr val="FFFFFF"/>
                </a:solidFill>
              </a:rPr>
              <a:t>WATCHPAT</a:t>
            </a:r>
          </a:p>
        </p:txBody>
      </p:sp>
      <p:pic>
        <p:nvPicPr>
          <p:cNvPr id="7" name="Content Placeholder 6">
            <a:extLst>
              <a:ext uri="{FF2B5EF4-FFF2-40B4-BE49-F238E27FC236}">
                <a16:creationId xmlns:a16="http://schemas.microsoft.com/office/drawing/2014/main" id="{42456A0B-0049-4E54-B84C-1F5752985A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561" y="3051503"/>
            <a:ext cx="5129752" cy="2257090"/>
          </a:xfrm>
          <a:prstGeom prst="rect">
            <a:avLst/>
          </a:prstGeom>
        </p:spPr>
      </p:pic>
      <p:pic>
        <p:nvPicPr>
          <p:cNvPr id="9" name="Picture 8">
            <a:extLst>
              <a:ext uri="{FF2B5EF4-FFF2-40B4-BE49-F238E27FC236}">
                <a16:creationId xmlns:a16="http://schemas.microsoft.com/office/drawing/2014/main" id="{DEC3AC20-2D6E-47C0-9EC6-280079D72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513" y="2218131"/>
            <a:ext cx="3996790" cy="3996790"/>
          </a:xfrm>
          <a:prstGeom prst="rect">
            <a:avLst/>
          </a:prstGeom>
        </p:spPr>
      </p:pic>
    </p:spTree>
    <p:extLst>
      <p:ext uri="{BB962C8B-B14F-4D97-AF65-F5344CB8AC3E}">
        <p14:creationId xmlns:p14="http://schemas.microsoft.com/office/powerpoint/2010/main" val="171406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2A59E22-4FC3-EDE5-162B-68865A804BC4}"/>
              </a:ext>
            </a:extLst>
          </p:cNvPr>
          <p:cNvSpPr>
            <a:spLocks noGrp="1"/>
          </p:cNvSpPr>
          <p:nvPr>
            <p:ph type="title"/>
          </p:nvPr>
        </p:nvSpPr>
        <p:spPr>
          <a:xfrm>
            <a:off x="609441" y="893"/>
            <a:ext cx="10969943" cy="1437808"/>
          </a:xfrm>
        </p:spPr>
        <p:txBody>
          <a:bodyPr/>
          <a:lstStyle/>
          <a:p>
            <a:pPr eaLnBrk="1" hangingPunct="1"/>
            <a:r>
              <a:rPr lang="en-US" altLang="en-US" dirty="0"/>
              <a:t>DEVICE SELECTION :Mandibular advancement splint vs Tongue retaining</a:t>
            </a:r>
          </a:p>
        </p:txBody>
      </p:sp>
      <p:pic>
        <p:nvPicPr>
          <p:cNvPr id="25603" name="Content Placeholder 3">
            <a:extLst>
              <a:ext uri="{FF2B5EF4-FFF2-40B4-BE49-F238E27FC236}">
                <a16:creationId xmlns:a16="http://schemas.microsoft.com/office/drawing/2014/main" id="{57DFE699-F3D7-456F-2E18-C722EA127CD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33044" y="1219776"/>
            <a:ext cx="7770376" cy="5408791"/>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2F3E-B18F-74F5-7C2C-D7AA4C414B00}"/>
              </a:ext>
            </a:extLst>
          </p:cNvPr>
          <p:cNvSpPr>
            <a:spLocks noGrp="1"/>
          </p:cNvSpPr>
          <p:nvPr>
            <p:ph type="title"/>
          </p:nvPr>
        </p:nvSpPr>
        <p:spPr>
          <a:xfrm>
            <a:off x="1904503" y="89771"/>
            <a:ext cx="8227457" cy="1323630"/>
          </a:xfrm>
          <a:solidFill>
            <a:schemeClr val="accent1">
              <a:lumMod val="60000"/>
              <a:lumOff val="40000"/>
            </a:schemeClr>
          </a:solidFill>
        </p:spPr>
        <p:txBody>
          <a:bodyPr rtlCol="0">
            <a:normAutofit fontScale="90000"/>
          </a:bodyPr>
          <a:lstStyle/>
          <a:p>
            <a:pPr>
              <a:defRPr/>
            </a:pPr>
            <a:r>
              <a:rPr lang="en-US" dirty="0"/>
              <a:t>Hypoglossal Nerve Stimulation Devices</a:t>
            </a:r>
          </a:p>
        </p:txBody>
      </p:sp>
      <p:pic>
        <p:nvPicPr>
          <p:cNvPr id="29699" name="Picture 2">
            <a:extLst>
              <a:ext uri="{FF2B5EF4-FFF2-40B4-BE49-F238E27FC236}">
                <a16:creationId xmlns:a16="http://schemas.microsoft.com/office/drawing/2014/main" id="{688BC1E4-A4E0-D4C6-E0B9-776802C51A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47314" y="1448318"/>
            <a:ext cx="7541835" cy="505804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897A5-BFBD-87B2-5C87-D9B18A798C13}"/>
              </a:ext>
            </a:extLst>
          </p:cNvPr>
          <p:cNvSpPr>
            <a:spLocks noGrp="1"/>
          </p:cNvSpPr>
          <p:nvPr>
            <p:ph type="title"/>
          </p:nvPr>
        </p:nvSpPr>
        <p:spPr>
          <a:xfrm>
            <a:off x="837981" y="365923"/>
            <a:ext cx="10512862" cy="1859916"/>
          </a:xfrm>
        </p:spPr>
        <p:txBody>
          <a:bodyPr vert="horz" lIns="91416" tIns="45708" rIns="91416" bIns="45708" rtlCol="0" anchor="ctr">
            <a:normAutofit/>
          </a:bodyPr>
          <a:lstStyle/>
          <a:p>
            <a:pPr algn="l" eaLnBrk="1" hangingPunct="1">
              <a:lnSpc>
                <a:spcPct val="90000"/>
              </a:lnSpc>
            </a:pPr>
            <a:r>
              <a:rPr lang="en-US" sz="5198"/>
              <a:t>HNS CRITERIA</a:t>
            </a:r>
          </a:p>
        </p:txBody>
      </p:sp>
      <p:pic>
        <p:nvPicPr>
          <p:cNvPr id="5" name="Content Placeholder 4">
            <a:extLst>
              <a:ext uri="{FF2B5EF4-FFF2-40B4-BE49-F238E27FC236}">
                <a16:creationId xmlns:a16="http://schemas.microsoft.com/office/drawing/2014/main" id="{610A9A4A-76F8-1894-8499-4A6F248749F2}"/>
              </a:ext>
            </a:extLst>
          </p:cNvPr>
          <p:cNvPicPr>
            <a:picLocks noChangeAspect="1"/>
          </p:cNvPicPr>
          <p:nvPr/>
        </p:nvPicPr>
        <p:blipFill>
          <a:blip r:embed="rId2"/>
          <a:stretch>
            <a:fillRect/>
          </a:stretch>
        </p:blipFill>
        <p:spPr>
          <a:xfrm>
            <a:off x="474828" y="1642654"/>
            <a:ext cx="5239459" cy="4660639"/>
          </a:xfrm>
          <a:prstGeom prst="rect">
            <a:avLst/>
          </a:prstGeom>
        </p:spPr>
      </p:pic>
      <p:pic>
        <p:nvPicPr>
          <p:cNvPr id="4" name="Content Placeholder 3" descr="A device next to a phone&#10;&#10;Description automatically generated">
            <a:extLst>
              <a:ext uri="{FF2B5EF4-FFF2-40B4-BE49-F238E27FC236}">
                <a16:creationId xmlns:a16="http://schemas.microsoft.com/office/drawing/2014/main" id="{AD557084-BFB0-6E83-DBBB-6C47445B1D8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80895" y="2433453"/>
            <a:ext cx="5826743" cy="3801949"/>
          </a:xfrm>
          <a:prstGeom prst="rect">
            <a:avLst/>
          </a:prstGeom>
        </p:spPr>
      </p:pic>
    </p:spTree>
    <p:extLst>
      <p:ext uri="{BB962C8B-B14F-4D97-AF65-F5344CB8AC3E}">
        <p14:creationId xmlns:p14="http://schemas.microsoft.com/office/powerpoint/2010/main" val="3873365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C4118-6FF6-9B05-E7F8-A178469B960D}"/>
              </a:ext>
            </a:extLst>
          </p:cNvPr>
          <p:cNvSpPr>
            <a:spLocks noGrp="1"/>
          </p:cNvSpPr>
          <p:nvPr>
            <p:ph type="title"/>
          </p:nvPr>
        </p:nvSpPr>
        <p:spPr>
          <a:xfrm>
            <a:off x="8134211" y="540920"/>
            <a:ext cx="3227294" cy="2135311"/>
          </a:xfrm>
        </p:spPr>
        <p:txBody>
          <a:bodyPr anchor="b">
            <a:normAutofit fontScale="90000"/>
          </a:bodyPr>
          <a:lstStyle/>
          <a:p>
            <a:r>
              <a:rPr lang="en-US" sz="4799" dirty="0"/>
              <a:t>TIRZEPATIDE FOR RX OF OSA</a:t>
            </a:r>
          </a:p>
        </p:txBody>
      </p:sp>
      <p:pic>
        <p:nvPicPr>
          <p:cNvPr id="5" name="Content Placeholder 4" descr="A group of graphs showing different stages of weight loss&#10;&#10;Description automatically generated">
            <a:extLst>
              <a:ext uri="{FF2B5EF4-FFF2-40B4-BE49-F238E27FC236}">
                <a16:creationId xmlns:a16="http://schemas.microsoft.com/office/drawing/2014/main" id="{378F317A-9C90-9144-8C34-6013B3B63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97" y="714051"/>
            <a:ext cx="7351359" cy="5403250"/>
          </a:xfrm>
          <a:prstGeom prst="rect">
            <a:avLst/>
          </a:prstGeom>
        </p:spPr>
      </p:pic>
      <p:sp>
        <p:nvSpPr>
          <p:cNvPr id="9" name="Content Placeholder 8">
            <a:extLst>
              <a:ext uri="{FF2B5EF4-FFF2-40B4-BE49-F238E27FC236}">
                <a16:creationId xmlns:a16="http://schemas.microsoft.com/office/drawing/2014/main" id="{AFBDA1D2-84E8-FDD2-7270-D41481E0E8B1}"/>
              </a:ext>
            </a:extLst>
          </p:cNvPr>
          <p:cNvSpPr>
            <a:spLocks noGrp="1"/>
          </p:cNvSpPr>
          <p:nvPr>
            <p:ph idx="1"/>
          </p:nvPr>
        </p:nvSpPr>
        <p:spPr>
          <a:xfrm>
            <a:off x="8134211" y="2880595"/>
            <a:ext cx="2823335" cy="3094639"/>
          </a:xfrm>
        </p:spPr>
        <p:txBody>
          <a:bodyPr anchor="t">
            <a:normAutofit/>
          </a:bodyPr>
          <a:lstStyle/>
          <a:p>
            <a:r>
              <a:rPr lang="en-US" sz="2399" dirty="0"/>
              <a:t>Change in AHI &amp; Body weight</a:t>
            </a:r>
          </a:p>
          <a:p>
            <a:r>
              <a:rPr lang="en-US" sz="2399" dirty="0"/>
              <a:t>Malhotra et al NEJM June 2024</a:t>
            </a:r>
          </a:p>
        </p:txBody>
      </p:sp>
    </p:spTree>
    <p:extLst>
      <p:ext uri="{BB962C8B-B14F-4D97-AF65-F5344CB8AC3E}">
        <p14:creationId xmlns:p14="http://schemas.microsoft.com/office/powerpoint/2010/main" val="35789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C560-0BB1-4261-A903-DCF359BB6CFE}"/>
              </a:ext>
            </a:extLst>
          </p:cNvPr>
          <p:cNvSpPr>
            <a:spLocks noGrp="1"/>
          </p:cNvSpPr>
          <p:nvPr>
            <p:ph type="title"/>
          </p:nvPr>
        </p:nvSpPr>
        <p:spPr/>
        <p:txBody>
          <a:bodyPr>
            <a:normAutofit/>
          </a:bodyPr>
          <a:lstStyle/>
          <a:p>
            <a:r>
              <a:rPr lang="en-US" dirty="0"/>
              <a:t>2023 GOLD Guidelines</a:t>
            </a:r>
          </a:p>
        </p:txBody>
      </p:sp>
      <p:sp>
        <p:nvSpPr>
          <p:cNvPr id="3" name="Content Placeholder 2">
            <a:extLst>
              <a:ext uri="{FF2B5EF4-FFF2-40B4-BE49-F238E27FC236}">
                <a16:creationId xmlns:a16="http://schemas.microsoft.com/office/drawing/2014/main" id="{BD3D4F6D-22B9-4F48-8A5B-FADD89826455}"/>
              </a:ext>
            </a:extLst>
          </p:cNvPr>
          <p:cNvSpPr>
            <a:spLocks noGrp="1"/>
          </p:cNvSpPr>
          <p:nvPr>
            <p:ph idx="1"/>
          </p:nvPr>
        </p:nvSpPr>
        <p:spPr/>
        <p:txBody>
          <a:bodyPr/>
          <a:lstStyle/>
          <a:p>
            <a:r>
              <a:rPr lang="en-US" dirty="0"/>
              <a:t>ABE grouping: The old ABCD tool was replaced with an ABE grouping, where Group E includes patients with a history of more than two moderate exacerbations or one severe (hospitalization-requiring) exacerbation in the past year, regardless of symptom burden. </a:t>
            </a:r>
          </a:p>
          <a:p>
            <a:endParaRPr lang="en-US" dirty="0"/>
          </a:p>
        </p:txBody>
      </p:sp>
    </p:spTree>
    <p:extLst>
      <p:ext uri="{BB962C8B-B14F-4D97-AF65-F5344CB8AC3E}">
        <p14:creationId xmlns:p14="http://schemas.microsoft.com/office/powerpoint/2010/main" val="1716145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9763-A78E-6466-B5E4-F7CB2A2A0723}"/>
              </a:ext>
            </a:extLst>
          </p:cNvPr>
          <p:cNvSpPr>
            <a:spLocks noGrp="1"/>
          </p:cNvSpPr>
          <p:nvPr>
            <p:ph type="title"/>
          </p:nvPr>
        </p:nvSpPr>
        <p:spPr/>
        <p:txBody>
          <a:bodyPr/>
          <a:lstStyle/>
          <a:p>
            <a:r>
              <a:rPr lang="en-US" dirty="0"/>
              <a:t>OSA: Rehab implications</a:t>
            </a:r>
          </a:p>
        </p:txBody>
      </p:sp>
      <p:sp>
        <p:nvSpPr>
          <p:cNvPr id="3" name="Content Placeholder 2">
            <a:extLst>
              <a:ext uri="{FF2B5EF4-FFF2-40B4-BE49-F238E27FC236}">
                <a16:creationId xmlns:a16="http://schemas.microsoft.com/office/drawing/2014/main" id="{82E6323B-F315-149A-BBCC-2A6DD5FF09D5}"/>
              </a:ext>
            </a:extLst>
          </p:cNvPr>
          <p:cNvSpPr>
            <a:spLocks noGrp="1"/>
          </p:cNvSpPr>
          <p:nvPr>
            <p:ph idx="1"/>
          </p:nvPr>
        </p:nvSpPr>
        <p:spPr/>
        <p:txBody>
          <a:bodyPr/>
          <a:lstStyle/>
          <a:p>
            <a:pPr>
              <a:defRPr sz="1800"/>
            </a:pPr>
            <a:r>
              <a:rPr lang="en-US" dirty="0">
                <a:solidFill>
                  <a:srgbClr val="000000"/>
                </a:solidFill>
                <a:latin typeface="Calibri Light"/>
              </a:rPr>
              <a:t>Screen cardiopulmonary rehab patients for OSA symptoms (STOP-BANG, ESS).</a:t>
            </a:r>
          </a:p>
          <a:p>
            <a:pPr>
              <a:defRPr sz="1800"/>
            </a:pPr>
            <a:r>
              <a:rPr lang="en-US" dirty="0">
                <a:solidFill>
                  <a:srgbClr val="000000"/>
                </a:solidFill>
                <a:latin typeface="Calibri Light"/>
              </a:rPr>
              <a:t>Incorporate OSA education, weight management, and CPAP adherence coaching into rehab programs.</a:t>
            </a:r>
          </a:p>
          <a:p>
            <a:pPr>
              <a:defRPr sz="1800"/>
            </a:pPr>
            <a:r>
              <a:rPr lang="en-US" dirty="0">
                <a:solidFill>
                  <a:srgbClr val="000000"/>
                </a:solidFill>
                <a:latin typeface="Calibri Light"/>
              </a:rPr>
              <a:t>Coordinate with sleep medicine for HSAT, PAP titration, and monitoring.</a:t>
            </a:r>
          </a:p>
          <a:p>
            <a:endParaRPr lang="en-US" dirty="0"/>
          </a:p>
        </p:txBody>
      </p:sp>
    </p:spTree>
    <p:extLst>
      <p:ext uri="{BB962C8B-B14F-4D97-AF65-F5344CB8AC3E}">
        <p14:creationId xmlns:p14="http://schemas.microsoft.com/office/powerpoint/2010/main" val="3352543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B506-314E-44D0-BDF7-747757A41048}"/>
              </a:ext>
            </a:extLst>
          </p:cNvPr>
          <p:cNvSpPr>
            <a:spLocks noGrp="1"/>
          </p:cNvSpPr>
          <p:nvPr>
            <p:ph type="title"/>
          </p:nvPr>
        </p:nvSpPr>
        <p:spPr/>
        <p:txBody>
          <a:bodyPr>
            <a:normAutofit fontScale="90000"/>
          </a:bodyPr>
          <a:lstStyle/>
          <a:p>
            <a:r>
              <a:rPr lang="en-US" dirty="0"/>
              <a:t>ATS PULMONARY REHAB GUIDELINES 2023</a:t>
            </a:r>
          </a:p>
        </p:txBody>
      </p:sp>
      <p:sp>
        <p:nvSpPr>
          <p:cNvPr id="3" name="Content Placeholder 2">
            <a:extLst>
              <a:ext uri="{FF2B5EF4-FFF2-40B4-BE49-F238E27FC236}">
                <a16:creationId xmlns:a16="http://schemas.microsoft.com/office/drawing/2014/main" id="{5F5B5E44-CFE8-4DF9-A5B5-C0030DEA2859}"/>
              </a:ext>
            </a:extLst>
          </p:cNvPr>
          <p:cNvSpPr>
            <a:spLocks noGrp="1"/>
          </p:cNvSpPr>
          <p:nvPr>
            <p:ph idx="1"/>
          </p:nvPr>
        </p:nvSpPr>
        <p:spPr/>
        <p:txBody>
          <a:bodyPr>
            <a:normAutofit fontScale="70000" lnSpcReduction="20000"/>
          </a:bodyPr>
          <a:lstStyle/>
          <a:p>
            <a:r>
              <a:rPr lang="en-US" dirty="0"/>
              <a:t>Strong recommendation:</a:t>
            </a:r>
          </a:p>
          <a:p>
            <a:pPr lvl="1"/>
            <a:r>
              <a:rPr lang="en-US" dirty="0"/>
              <a:t>Stable COPD</a:t>
            </a:r>
          </a:p>
          <a:p>
            <a:pPr lvl="1"/>
            <a:r>
              <a:rPr lang="en-US" dirty="0"/>
              <a:t>Post hospitalization for COPD</a:t>
            </a:r>
          </a:p>
          <a:p>
            <a:pPr lvl="1"/>
            <a:r>
              <a:rPr lang="en-US" dirty="0"/>
              <a:t>ILD</a:t>
            </a:r>
          </a:p>
          <a:p>
            <a:pPr lvl="1"/>
            <a:r>
              <a:rPr lang="en-US" dirty="0"/>
              <a:t>Delivery model : offer a choice between center based vs </a:t>
            </a:r>
            <a:r>
              <a:rPr lang="en-US" dirty="0" err="1"/>
              <a:t>telerehab</a:t>
            </a:r>
            <a:endParaRPr lang="en-US" dirty="0"/>
          </a:p>
          <a:p>
            <a:pPr lvl="1"/>
            <a:endParaRPr lang="en-US" dirty="0"/>
          </a:p>
          <a:p>
            <a:pPr lvl="1"/>
            <a:endParaRPr lang="en-US" dirty="0"/>
          </a:p>
          <a:p>
            <a:r>
              <a:rPr lang="en-US" dirty="0"/>
              <a:t>Conditional :</a:t>
            </a:r>
          </a:p>
          <a:p>
            <a:pPr lvl="1"/>
            <a:r>
              <a:rPr lang="en-US" dirty="0"/>
              <a:t>Pulmonary hypertension (PH)</a:t>
            </a:r>
          </a:p>
          <a:p>
            <a:pPr lvl="1"/>
            <a:r>
              <a:rPr lang="en-US" dirty="0"/>
              <a:t>Maintenance program for COPD</a:t>
            </a:r>
          </a:p>
          <a:p>
            <a:pPr marL="457200" lvl="1" indent="0">
              <a:buNone/>
            </a:pPr>
            <a:r>
              <a:rPr lang="en-US" dirty="0"/>
              <a:t>																																													</a:t>
            </a:r>
            <a:br>
              <a:rPr lang="en-US" dirty="0"/>
            </a:br>
            <a:r>
              <a:rPr lang="en-US" dirty="0"/>
              <a:t>			</a:t>
            </a:r>
            <a:br>
              <a:rPr lang="en-US" dirty="0"/>
            </a:br>
            <a:endParaRPr lang="en-US" dirty="0"/>
          </a:p>
        </p:txBody>
      </p:sp>
    </p:spTree>
    <p:extLst>
      <p:ext uri="{BB962C8B-B14F-4D97-AF65-F5344CB8AC3E}">
        <p14:creationId xmlns:p14="http://schemas.microsoft.com/office/powerpoint/2010/main" val="1524281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8E97-EEAF-46E6-8B9A-70E12FF321D3}"/>
              </a:ext>
            </a:extLst>
          </p:cNvPr>
          <p:cNvSpPr>
            <a:spLocks noGrp="1"/>
          </p:cNvSpPr>
          <p:nvPr>
            <p:ph type="title"/>
          </p:nvPr>
        </p:nvSpPr>
        <p:spPr/>
        <p:txBody>
          <a:bodyPr/>
          <a:lstStyle/>
          <a:p>
            <a:r>
              <a:rPr lang="en-US" dirty="0"/>
              <a:t>PR program : CORE COMPONENTS</a:t>
            </a:r>
          </a:p>
        </p:txBody>
      </p:sp>
      <p:sp>
        <p:nvSpPr>
          <p:cNvPr id="3" name="Content Placeholder 2">
            <a:extLst>
              <a:ext uri="{FF2B5EF4-FFF2-40B4-BE49-F238E27FC236}">
                <a16:creationId xmlns:a16="http://schemas.microsoft.com/office/drawing/2014/main" id="{23302A91-1DFA-46A6-A058-3CB38513BF94}"/>
              </a:ext>
            </a:extLst>
          </p:cNvPr>
          <p:cNvSpPr>
            <a:spLocks noGrp="1"/>
          </p:cNvSpPr>
          <p:nvPr>
            <p:ph idx="1"/>
          </p:nvPr>
        </p:nvSpPr>
        <p:spPr/>
        <p:txBody>
          <a:bodyPr/>
          <a:lstStyle/>
          <a:p>
            <a:r>
              <a:rPr lang="en-US" dirty="0"/>
              <a:t>Exercise training</a:t>
            </a:r>
          </a:p>
          <a:p>
            <a:r>
              <a:rPr lang="en-US" dirty="0"/>
              <a:t>Self management education</a:t>
            </a:r>
          </a:p>
          <a:p>
            <a:r>
              <a:rPr lang="en-US" dirty="0"/>
              <a:t>Psychosocial support</a:t>
            </a:r>
          </a:p>
          <a:p>
            <a:r>
              <a:rPr lang="en-US" dirty="0"/>
              <a:t>Multidisciplinary team</a:t>
            </a:r>
          </a:p>
        </p:txBody>
      </p:sp>
    </p:spTree>
    <p:extLst>
      <p:ext uri="{BB962C8B-B14F-4D97-AF65-F5344CB8AC3E}">
        <p14:creationId xmlns:p14="http://schemas.microsoft.com/office/powerpoint/2010/main" val="901367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F94F4-652C-4FEF-B19C-F1E83C9474FF}"/>
              </a:ext>
            </a:extLst>
          </p:cNvPr>
          <p:cNvSpPr>
            <a:spLocks noGrp="1"/>
          </p:cNvSpPr>
          <p:nvPr>
            <p:ph type="title"/>
          </p:nvPr>
        </p:nvSpPr>
        <p:spPr/>
        <p:txBody>
          <a:bodyPr/>
          <a:lstStyle/>
          <a:p>
            <a:r>
              <a:rPr lang="en-US" dirty="0"/>
              <a:t>PR GUIDELINES : SIGNIFICANCE</a:t>
            </a:r>
          </a:p>
        </p:txBody>
      </p:sp>
      <p:sp>
        <p:nvSpPr>
          <p:cNvPr id="3" name="Content Placeholder 2">
            <a:extLst>
              <a:ext uri="{FF2B5EF4-FFF2-40B4-BE49-F238E27FC236}">
                <a16:creationId xmlns:a16="http://schemas.microsoft.com/office/drawing/2014/main" id="{9776511E-4167-487B-BFA2-597126F8091C}"/>
              </a:ext>
            </a:extLst>
          </p:cNvPr>
          <p:cNvSpPr>
            <a:spLocks noGrp="1"/>
          </p:cNvSpPr>
          <p:nvPr>
            <p:ph idx="1"/>
          </p:nvPr>
        </p:nvSpPr>
        <p:spPr>
          <a:xfrm>
            <a:off x="457200" y="1600200"/>
            <a:ext cx="10347434" cy="4525963"/>
          </a:xfrm>
        </p:spPr>
        <p:txBody>
          <a:bodyPr/>
          <a:lstStyle/>
          <a:p>
            <a:r>
              <a:rPr lang="en-US" dirty="0"/>
              <a:t>Expands eligibility: includes ILD &amp; PH</a:t>
            </a:r>
          </a:p>
          <a:p>
            <a:r>
              <a:rPr lang="en-US" dirty="0"/>
              <a:t>Access ; PR is underutilized , issues related to access, referral &amp; reimbursement</a:t>
            </a:r>
          </a:p>
          <a:p>
            <a:r>
              <a:rPr lang="en-US" dirty="0" err="1"/>
              <a:t>Telerehab</a:t>
            </a:r>
            <a:r>
              <a:rPr lang="en-US" dirty="0"/>
              <a:t> : strong recommendation , effective delivery model, overcomes geographical barriers</a:t>
            </a:r>
          </a:p>
          <a:p>
            <a:r>
              <a:rPr lang="en-US" dirty="0"/>
              <a:t>Standardization: PR delivery</a:t>
            </a:r>
          </a:p>
          <a:p>
            <a:endParaRPr lang="en-US" dirty="0"/>
          </a:p>
        </p:txBody>
      </p:sp>
    </p:spTree>
    <p:extLst>
      <p:ext uri="{BB962C8B-B14F-4D97-AF65-F5344CB8AC3E}">
        <p14:creationId xmlns:p14="http://schemas.microsoft.com/office/powerpoint/2010/main" val="2455202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8964-40FE-41FC-BF57-D0C6C9ECEE09}"/>
              </a:ext>
            </a:extLst>
          </p:cNvPr>
          <p:cNvSpPr>
            <a:spLocks noGrp="1"/>
          </p:cNvSpPr>
          <p:nvPr>
            <p:ph type="title"/>
          </p:nvPr>
        </p:nvSpPr>
        <p:spPr/>
        <p:txBody>
          <a:bodyPr/>
          <a:lstStyle/>
          <a:p>
            <a:r>
              <a:rPr lang="en-US" dirty="0"/>
              <a:t>COMPARISON</a:t>
            </a:r>
          </a:p>
        </p:txBody>
      </p:sp>
      <p:sp>
        <p:nvSpPr>
          <p:cNvPr id="3" name="Text Placeholder 2">
            <a:extLst>
              <a:ext uri="{FF2B5EF4-FFF2-40B4-BE49-F238E27FC236}">
                <a16:creationId xmlns:a16="http://schemas.microsoft.com/office/drawing/2014/main" id="{28169116-FEE2-4406-ABCC-6C0B929A6723}"/>
              </a:ext>
            </a:extLst>
          </p:cNvPr>
          <p:cNvSpPr>
            <a:spLocks noGrp="1"/>
          </p:cNvSpPr>
          <p:nvPr>
            <p:ph type="body" idx="1"/>
          </p:nvPr>
        </p:nvSpPr>
        <p:spPr/>
        <p:txBody>
          <a:bodyPr/>
          <a:lstStyle/>
          <a:p>
            <a:r>
              <a:rPr lang="en-US" dirty="0"/>
              <a:t>Center Based PR</a:t>
            </a:r>
          </a:p>
        </p:txBody>
      </p:sp>
      <p:sp>
        <p:nvSpPr>
          <p:cNvPr id="4" name="Content Placeholder 3">
            <a:extLst>
              <a:ext uri="{FF2B5EF4-FFF2-40B4-BE49-F238E27FC236}">
                <a16:creationId xmlns:a16="http://schemas.microsoft.com/office/drawing/2014/main" id="{26D03956-936A-4BF4-A9D2-609E8958FAC0}"/>
              </a:ext>
            </a:extLst>
          </p:cNvPr>
          <p:cNvSpPr>
            <a:spLocks noGrp="1"/>
          </p:cNvSpPr>
          <p:nvPr>
            <p:ph sz="half" idx="2"/>
          </p:nvPr>
        </p:nvSpPr>
        <p:spPr>
          <a:xfrm>
            <a:off x="457199" y="2174875"/>
            <a:ext cx="4755931" cy="3951288"/>
          </a:xfrm>
        </p:spPr>
        <p:txBody>
          <a:bodyPr>
            <a:normAutofit fontScale="92500"/>
          </a:bodyPr>
          <a:lstStyle/>
          <a:p>
            <a:r>
              <a:rPr lang="en-US" dirty="0"/>
              <a:t>Setting : clinic, hospital, or rehab center.</a:t>
            </a:r>
          </a:p>
          <a:p>
            <a:r>
              <a:rPr lang="en-US" dirty="0"/>
              <a:t>Involves face-to-face, in-person sessions.</a:t>
            </a:r>
          </a:p>
          <a:p>
            <a:r>
              <a:rPr lang="en-US" dirty="0"/>
              <a:t>Supervision: in person, multi disc team, + equipment /emergency care</a:t>
            </a:r>
          </a:p>
          <a:p>
            <a:r>
              <a:rPr lang="en-US" dirty="0"/>
              <a:t>Outcomes: “gold standard”, exercise capacity, DOE &amp; QOL</a:t>
            </a:r>
          </a:p>
          <a:p>
            <a:r>
              <a:rPr lang="en-US" dirty="0"/>
              <a:t>Program </a:t>
            </a:r>
            <a:r>
              <a:rPr lang="en-US" dirty="0" err="1"/>
              <a:t>completetion</a:t>
            </a:r>
            <a:r>
              <a:rPr lang="en-US" dirty="0"/>
              <a:t> : lower rates</a:t>
            </a:r>
          </a:p>
          <a:p>
            <a:endParaRPr lang="en-US" dirty="0"/>
          </a:p>
        </p:txBody>
      </p:sp>
      <p:sp>
        <p:nvSpPr>
          <p:cNvPr id="5" name="Text Placeholder 4">
            <a:extLst>
              <a:ext uri="{FF2B5EF4-FFF2-40B4-BE49-F238E27FC236}">
                <a16:creationId xmlns:a16="http://schemas.microsoft.com/office/drawing/2014/main" id="{DF4A1E0C-A432-4A22-8AE7-0731154A3BB3}"/>
              </a:ext>
            </a:extLst>
          </p:cNvPr>
          <p:cNvSpPr>
            <a:spLocks noGrp="1"/>
          </p:cNvSpPr>
          <p:nvPr>
            <p:ph type="body" sz="quarter" idx="3"/>
          </p:nvPr>
        </p:nvSpPr>
        <p:spPr>
          <a:xfrm>
            <a:off x="5959365" y="1535113"/>
            <a:ext cx="4445875" cy="639762"/>
          </a:xfrm>
        </p:spPr>
        <p:txBody>
          <a:bodyPr/>
          <a:lstStyle/>
          <a:p>
            <a:r>
              <a:rPr lang="en-US" dirty="0" err="1"/>
              <a:t>Telerehab</a:t>
            </a:r>
            <a:endParaRPr lang="en-US" dirty="0"/>
          </a:p>
        </p:txBody>
      </p:sp>
      <p:sp>
        <p:nvSpPr>
          <p:cNvPr id="6" name="Content Placeholder 5">
            <a:extLst>
              <a:ext uri="{FF2B5EF4-FFF2-40B4-BE49-F238E27FC236}">
                <a16:creationId xmlns:a16="http://schemas.microsoft.com/office/drawing/2014/main" id="{DECF1999-BFC3-46C6-AC7E-393A90FF5FE4}"/>
              </a:ext>
            </a:extLst>
          </p:cNvPr>
          <p:cNvSpPr>
            <a:spLocks noGrp="1"/>
          </p:cNvSpPr>
          <p:nvPr>
            <p:ph sz="quarter" idx="4"/>
          </p:nvPr>
        </p:nvSpPr>
        <p:spPr>
          <a:xfrm>
            <a:off x="5959365" y="2292349"/>
            <a:ext cx="4445875" cy="3833813"/>
          </a:xfrm>
        </p:spPr>
        <p:txBody>
          <a:bodyPr>
            <a:normAutofit fontScale="92500"/>
          </a:bodyPr>
          <a:lstStyle/>
          <a:p>
            <a:r>
              <a:rPr lang="en-US" dirty="0" err="1"/>
              <a:t>Remote,from</a:t>
            </a:r>
            <a:r>
              <a:rPr lang="en-US" dirty="0"/>
              <a:t> patient's home.</a:t>
            </a:r>
          </a:p>
          <a:p>
            <a:r>
              <a:rPr lang="en-US" dirty="0"/>
              <a:t>via video conf, telephone, or mobile apps</a:t>
            </a:r>
          </a:p>
          <a:p>
            <a:r>
              <a:rPr lang="en-US" dirty="0"/>
              <a:t>Remote: real time video vs phone check ins, remote monitoring vs unsupervised</a:t>
            </a:r>
          </a:p>
          <a:p>
            <a:r>
              <a:rPr lang="en-US" dirty="0"/>
              <a:t>Comparable , 6MW &amp; QOL outcomes</a:t>
            </a:r>
          </a:p>
          <a:p>
            <a:r>
              <a:rPr lang="en-US" dirty="0"/>
              <a:t>Higher rates</a:t>
            </a:r>
          </a:p>
        </p:txBody>
      </p:sp>
    </p:spTree>
    <p:extLst>
      <p:ext uri="{BB962C8B-B14F-4D97-AF65-F5344CB8AC3E}">
        <p14:creationId xmlns:p14="http://schemas.microsoft.com/office/powerpoint/2010/main" val="3501897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6B17D-B305-41C8-BCF4-D6AD8D36ADEB}"/>
              </a:ext>
            </a:extLst>
          </p:cNvPr>
          <p:cNvSpPr>
            <a:spLocks noGrp="1"/>
          </p:cNvSpPr>
          <p:nvPr>
            <p:ph type="title"/>
          </p:nvPr>
        </p:nvSpPr>
        <p:spPr>
          <a:xfrm>
            <a:off x="457199" y="274638"/>
            <a:ext cx="10599683" cy="366493"/>
          </a:xfrm>
        </p:spPr>
        <p:txBody>
          <a:bodyPr>
            <a:normAutofit fontScale="90000"/>
          </a:bodyPr>
          <a:lstStyle/>
          <a:p>
            <a:r>
              <a:rPr lang="en-US" dirty="0"/>
              <a:t>COMPARISON</a:t>
            </a:r>
          </a:p>
        </p:txBody>
      </p:sp>
      <p:sp>
        <p:nvSpPr>
          <p:cNvPr id="3" name="Text Placeholder 2">
            <a:extLst>
              <a:ext uri="{FF2B5EF4-FFF2-40B4-BE49-F238E27FC236}">
                <a16:creationId xmlns:a16="http://schemas.microsoft.com/office/drawing/2014/main" id="{4E8933F8-863D-4E63-A74F-924D4BB1E457}"/>
              </a:ext>
            </a:extLst>
          </p:cNvPr>
          <p:cNvSpPr>
            <a:spLocks noGrp="1"/>
          </p:cNvSpPr>
          <p:nvPr>
            <p:ph type="body" idx="1"/>
          </p:nvPr>
        </p:nvSpPr>
        <p:spPr>
          <a:xfrm>
            <a:off x="457200" y="903890"/>
            <a:ext cx="4040188" cy="515007"/>
          </a:xfrm>
        </p:spPr>
        <p:txBody>
          <a:bodyPr/>
          <a:lstStyle/>
          <a:p>
            <a:r>
              <a:rPr lang="en-US" dirty="0"/>
              <a:t>Center based PR</a:t>
            </a:r>
          </a:p>
        </p:txBody>
      </p:sp>
      <p:sp>
        <p:nvSpPr>
          <p:cNvPr id="4" name="Content Placeholder 3">
            <a:extLst>
              <a:ext uri="{FF2B5EF4-FFF2-40B4-BE49-F238E27FC236}">
                <a16:creationId xmlns:a16="http://schemas.microsoft.com/office/drawing/2014/main" id="{89EF74AC-D01D-4A9B-9EF5-40BAE128FDA4}"/>
              </a:ext>
            </a:extLst>
          </p:cNvPr>
          <p:cNvSpPr>
            <a:spLocks noGrp="1"/>
          </p:cNvSpPr>
          <p:nvPr>
            <p:ph sz="half" idx="2"/>
          </p:nvPr>
        </p:nvSpPr>
        <p:spPr>
          <a:xfrm>
            <a:off x="457200" y="1492469"/>
            <a:ext cx="4040188" cy="4633694"/>
          </a:xfrm>
        </p:spPr>
        <p:txBody>
          <a:bodyPr/>
          <a:lstStyle/>
          <a:p>
            <a:r>
              <a:rPr lang="en-US" dirty="0"/>
              <a:t>Access: distance, location, transport, fixed scheduling</a:t>
            </a:r>
          </a:p>
          <a:p>
            <a:r>
              <a:rPr lang="en-US" dirty="0"/>
              <a:t>Equipment : on site treadmills, bikes</a:t>
            </a:r>
          </a:p>
          <a:p>
            <a:r>
              <a:rPr lang="en-US" dirty="0"/>
              <a:t>Patient selection: complex medical needs, severe disease, structured env</a:t>
            </a:r>
          </a:p>
          <a:p>
            <a:r>
              <a:rPr lang="en-US" dirty="0"/>
              <a:t>Hybrid model : maximizes access &amp; benefits !</a:t>
            </a:r>
          </a:p>
        </p:txBody>
      </p:sp>
      <p:sp>
        <p:nvSpPr>
          <p:cNvPr id="5" name="Text Placeholder 4">
            <a:extLst>
              <a:ext uri="{FF2B5EF4-FFF2-40B4-BE49-F238E27FC236}">
                <a16:creationId xmlns:a16="http://schemas.microsoft.com/office/drawing/2014/main" id="{3DECBE4F-B2A5-401F-9F36-3B17738A1FCA}"/>
              </a:ext>
            </a:extLst>
          </p:cNvPr>
          <p:cNvSpPr>
            <a:spLocks noGrp="1"/>
          </p:cNvSpPr>
          <p:nvPr>
            <p:ph type="body" sz="quarter" idx="3"/>
          </p:nvPr>
        </p:nvSpPr>
        <p:spPr>
          <a:xfrm>
            <a:off x="4645025" y="903890"/>
            <a:ext cx="4041775" cy="515007"/>
          </a:xfrm>
        </p:spPr>
        <p:txBody>
          <a:bodyPr/>
          <a:lstStyle/>
          <a:p>
            <a:r>
              <a:rPr lang="en-US" dirty="0" err="1"/>
              <a:t>Telerehab</a:t>
            </a:r>
            <a:endParaRPr lang="en-US" dirty="0"/>
          </a:p>
        </p:txBody>
      </p:sp>
      <p:sp>
        <p:nvSpPr>
          <p:cNvPr id="6" name="Content Placeholder 5">
            <a:extLst>
              <a:ext uri="{FF2B5EF4-FFF2-40B4-BE49-F238E27FC236}">
                <a16:creationId xmlns:a16="http://schemas.microsoft.com/office/drawing/2014/main" id="{AFB523D6-64C5-48F9-BADE-C377973ADDC9}"/>
              </a:ext>
            </a:extLst>
          </p:cNvPr>
          <p:cNvSpPr>
            <a:spLocks noGrp="1"/>
          </p:cNvSpPr>
          <p:nvPr>
            <p:ph sz="quarter" idx="4"/>
          </p:nvPr>
        </p:nvSpPr>
        <p:spPr>
          <a:xfrm>
            <a:off x="4645025" y="1492469"/>
            <a:ext cx="4041775" cy="4633694"/>
          </a:xfrm>
        </p:spPr>
        <p:txBody>
          <a:bodyPr/>
          <a:lstStyle/>
          <a:p>
            <a:r>
              <a:rPr lang="en-US" dirty="0"/>
              <a:t>Improves access, no transport, flexible schedule</a:t>
            </a:r>
          </a:p>
          <a:p>
            <a:r>
              <a:rPr lang="en-US" dirty="0"/>
              <a:t>Use own, bands , tablet. Needs reliable internet </a:t>
            </a:r>
          </a:p>
          <a:p>
            <a:r>
              <a:rPr lang="en-US" dirty="0"/>
              <a:t>For stable resp disease, comfort with technology</a:t>
            </a:r>
          </a:p>
        </p:txBody>
      </p:sp>
    </p:spTree>
    <p:extLst>
      <p:ext uri="{BB962C8B-B14F-4D97-AF65-F5344CB8AC3E}">
        <p14:creationId xmlns:p14="http://schemas.microsoft.com/office/powerpoint/2010/main" val="2155859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0BE43D9-4FA0-4AB8-9DFA-4A3CE016090E}"/>
              </a:ext>
            </a:extLst>
          </p:cNvPr>
          <p:cNvSpPr>
            <a:spLocks noGrp="1"/>
          </p:cNvSpPr>
          <p:nvPr>
            <p:ph type="title"/>
          </p:nvPr>
        </p:nvSpPr>
        <p:spPr>
          <a:xfrm>
            <a:off x="457200" y="274638"/>
            <a:ext cx="9737834" cy="1143000"/>
          </a:xfrm>
        </p:spPr>
        <p:txBody>
          <a:bodyPr>
            <a:normAutofit/>
          </a:bodyPr>
          <a:lstStyle/>
          <a:p>
            <a:r>
              <a:rPr lang="en-US" dirty="0"/>
              <a:t>CARDIOPULMONARY REHAB UPDATE</a:t>
            </a:r>
          </a:p>
        </p:txBody>
      </p:sp>
      <p:sp>
        <p:nvSpPr>
          <p:cNvPr id="8" name="Content Placeholder 7">
            <a:extLst>
              <a:ext uri="{FF2B5EF4-FFF2-40B4-BE49-F238E27FC236}">
                <a16:creationId xmlns:a16="http://schemas.microsoft.com/office/drawing/2014/main" id="{417177F9-E57E-4C9C-9567-47C4D39DD9AC}"/>
              </a:ext>
            </a:extLst>
          </p:cNvPr>
          <p:cNvSpPr>
            <a:spLocks noGrp="1"/>
          </p:cNvSpPr>
          <p:nvPr>
            <p:ph idx="1"/>
          </p:nvPr>
        </p:nvSpPr>
        <p:spPr>
          <a:xfrm>
            <a:off x="2138855" y="1600200"/>
            <a:ext cx="8229600" cy="4525963"/>
          </a:xfrm>
        </p:spPr>
        <p:txBody>
          <a:bodyPr/>
          <a:lstStyle/>
          <a:p>
            <a:pPr>
              <a:defRPr sz="1800"/>
            </a:pPr>
            <a:r>
              <a:rPr lang="en-US" dirty="0">
                <a:solidFill>
                  <a:srgbClr val="000000"/>
                </a:solidFill>
                <a:latin typeface="Calibri Light"/>
              </a:rPr>
              <a:t>Use standardized outcome measures (6MWT, ISWT, patient-reported outcomes) and document functional trajectories.</a:t>
            </a:r>
          </a:p>
          <a:p>
            <a:pPr>
              <a:defRPr sz="1800"/>
            </a:pPr>
            <a:r>
              <a:rPr lang="en-US" dirty="0">
                <a:solidFill>
                  <a:srgbClr val="000000"/>
                </a:solidFill>
                <a:latin typeface="Calibri Light"/>
              </a:rPr>
              <a:t>Integrate cognitive, nutritional, and psychological support where needed (esp. Long COVID).</a:t>
            </a:r>
          </a:p>
          <a:p>
            <a:pPr>
              <a:defRPr sz="1800"/>
            </a:pPr>
            <a:r>
              <a:rPr lang="en-US" dirty="0">
                <a:solidFill>
                  <a:srgbClr val="000000"/>
                </a:solidFill>
                <a:latin typeface="Calibri Light"/>
              </a:rPr>
              <a:t>Leverage technology (wearables, remote monitoring) cautiously — validate against clinic measures.</a:t>
            </a:r>
          </a:p>
          <a:p>
            <a:pPr>
              <a:defRPr sz="1800"/>
            </a:pPr>
            <a:r>
              <a:rPr lang="en-US" dirty="0">
                <a:solidFill>
                  <a:srgbClr val="000000"/>
                </a:solidFill>
                <a:latin typeface="Calibri Light"/>
              </a:rPr>
              <a:t>Implementation tips:</a:t>
            </a:r>
          </a:p>
          <a:p>
            <a:pPr lvl="1">
              <a:defRPr sz="1800"/>
            </a:pPr>
            <a:r>
              <a:rPr lang="en-US" sz="1800" dirty="0">
                <a:solidFill>
                  <a:srgbClr val="000000"/>
                </a:solidFill>
                <a:latin typeface="Calibri Light"/>
              </a:rPr>
              <a:t>Screen referrals early; create rapid-access pathways post-exacerbation or surgery.</a:t>
            </a:r>
          </a:p>
          <a:p>
            <a:pPr lvl="1">
              <a:defRPr sz="1800"/>
            </a:pPr>
            <a:r>
              <a:rPr lang="en-US" sz="1800" dirty="0">
                <a:solidFill>
                  <a:srgbClr val="000000"/>
                </a:solidFill>
                <a:latin typeface="Calibri Light"/>
              </a:rPr>
              <a:t>Train staff in safe Long COVID management (energy pacing, autonomic dysfunction awareness).</a:t>
            </a:r>
          </a:p>
          <a:p>
            <a:pPr lvl="1">
              <a:defRPr sz="1800"/>
            </a:pPr>
            <a:r>
              <a:rPr lang="en-US" sz="1800" dirty="0">
                <a:solidFill>
                  <a:srgbClr val="000000"/>
                </a:solidFill>
                <a:latin typeface="Calibri Light"/>
              </a:rPr>
              <a:t>Collect program-level data to demonstrate value and support reimbursement.</a:t>
            </a:r>
          </a:p>
          <a:p>
            <a:pPr>
              <a:defRPr sz="1800"/>
            </a:pPr>
            <a:endParaRPr lang="en-US" dirty="0">
              <a:solidFill>
                <a:srgbClr val="000000"/>
              </a:solidFill>
              <a:latin typeface="Calibri Light"/>
            </a:endParaRPr>
          </a:p>
          <a:p>
            <a:endParaRPr lang="en-US" dirty="0"/>
          </a:p>
        </p:txBody>
      </p:sp>
    </p:spTree>
    <p:extLst>
      <p:ext uri="{BB962C8B-B14F-4D97-AF65-F5344CB8AC3E}">
        <p14:creationId xmlns:p14="http://schemas.microsoft.com/office/powerpoint/2010/main" val="403174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DE73-42A8-D623-1F35-35B9FF65755F}"/>
              </a:ext>
            </a:extLst>
          </p:cNvPr>
          <p:cNvSpPr>
            <a:spLocks noGrp="1"/>
          </p:cNvSpPr>
          <p:nvPr>
            <p:ph type="title"/>
          </p:nvPr>
        </p:nvSpPr>
        <p:spPr/>
        <p:txBody>
          <a:bodyPr/>
          <a:lstStyle/>
          <a:p>
            <a:r>
              <a:rPr lang="en-US" dirty="0"/>
              <a:t>ARTIFICIAL INTELLIGENCE</a:t>
            </a:r>
          </a:p>
        </p:txBody>
      </p:sp>
      <p:sp>
        <p:nvSpPr>
          <p:cNvPr id="3" name="Content Placeholder 2">
            <a:extLst>
              <a:ext uri="{FF2B5EF4-FFF2-40B4-BE49-F238E27FC236}">
                <a16:creationId xmlns:a16="http://schemas.microsoft.com/office/drawing/2014/main" id="{A483AF4D-C64B-BA9E-6473-6225D74EE52B}"/>
              </a:ext>
            </a:extLst>
          </p:cNvPr>
          <p:cNvSpPr>
            <a:spLocks noGrp="1"/>
          </p:cNvSpPr>
          <p:nvPr>
            <p:ph idx="1"/>
          </p:nvPr>
        </p:nvSpPr>
        <p:spPr>
          <a:xfrm>
            <a:off x="457199" y="1600200"/>
            <a:ext cx="10741511" cy="4525963"/>
          </a:xfrm>
        </p:spPr>
        <p:txBody>
          <a:bodyPr/>
          <a:lstStyle/>
          <a:p>
            <a:r>
              <a:rPr lang="en-US" b="1" dirty="0"/>
              <a:t>Machine Learning (ML)</a:t>
            </a:r>
            <a:r>
              <a:rPr lang="en-US" dirty="0"/>
              <a:t> and Deep Learning (DL): AI models are trained using large datasets to identify patterns in medical images and patient data. </a:t>
            </a:r>
          </a:p>
          <a:p>
            <a:r>
              <a:rPr lang="en-US" b="1" dirty="0"/>
              <a:t>Natural Language Processing (NLP)</a:t>
            </a:r>
            <a:r>
              <a:rPr lang="en-US" dirty="0"/>
              <a:t>: analyze text from medical records to identify lung nodules or other clinical information. </a:t>
            </a:r>
          </a:p>
          <a:p>
            <a:endParaRPr lang="en-US" dirty="0"/>
          </a:p>
          <a:p>
            <a:endParaRPr lang="en-US" dirty="0"/>
          </a:p>
        </p:txBody>
      </p:sp>
    </p:spTree>
    <p:extLst>
      <p:ext uri="{BB962C8B-B14F-4D97-AF65-F5344CB8AC3E}">
        <p14:creationId xmlns:p14="http://schemas.microsoft.com/office/powerpoint/2010/main" val="24413264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117742-0182-0983-534C-73E8AD0CEADF}"/>
              </a:ext>
            </a:extLst>
          </p:cNvPr>
          <p:cNvSpPr>
            <a:spLocks noGrp="1"/>
          </p:cNvSpPr>
          <p:nvPr>
            <p:ph type="title"/>
          </p:nvPr>
        </p:nvSpPr>
        <p:spPr>
          <a:xfrm>
            <a:off x="457199" y="274638"/>
            <a:ext cx="10467191" cy="1143000"/>
          </a:xfrm>
        </p:spPr>
        <p:txBody>
          <a:bodyPr/>
          <a:lstStyle/>
          <a:p>
            <a:r>
              <a:rPr lang="en-US" dirty="0"/>
              <a:t>AI APPLICATIONS</a:t>
            </a:r>
          </a:p>
        </p:txBody>
      </p:sp>
      <p:sp>
        <p:nvSpPr>
          <p:cNvPr id="5" name="Content Placeholder 4">
            <a:extLst>
              <a:ext uri="{FF2B5EF4-FFF2-40B4-BE49-F238E27FC236}">
                <a16:creationId xmlns:a16="http://schemas.microsoft.com/office/drawing/2014/main" id="{FE5CE048-99B4-CBA7-4D80-C8EDBED06EE2}"/>
              </a:ext>
            </a:extLst>
          </p:cNvPr>
          <p:cNvSpPr>
            <a:spLocks noGrp="1"/>
          </p:cNvSpPr>
          <p:nvPr>
            <p:ph sz="half" idx="1"/>
          </p:nvPr>
        </p:nvSpPr>
        <p:spPr>
          <a:xfrm>
            <a:off x="457200" y="1600200"/>
            <a:ext cx="5082988" cy="4525963"/>
          </a:xfrm>
        </p:spPr>
        <p:txBody>
          <a:bodyPr>
            <a:normAutofit fontScale="85000" lnSpcReduction="20000"/>
          </a:bodyPr>
          <a:lstStyle/>
          <a:p>
            <a:r>
              <a:rPr lang="en-US" dirty="0"/>
              <a:t>Diagnosis &amp; Screening :</a:t>
            </a:r>
          </a:p>
          <a:p>
            <a:r>
              <a:rPr lang="en-US" b="1" dirty="0"/>
              <a:t>Radiological Imaging</a:t>
            </a:r>
            <a:r>
              <a:rPr lang="en-US" dirty="0"/>
              <a:t>:  </a:t>
            </a:r>
            <a:r>
              <a:rPr lang="en-US" dirty="0">
                <a:solidFill>
                  <a:srgbClr val="000000"/>
                </a:solidFill>
                <a:latin typeface="Calibri Light"/>
              </a:rPr>
              <a:t>CT pattern recognition for ILD, lung nodules, PE</a:t>
            </a:r>
            <a:r>
              <a:rPr lang="en-US" dirty="0"/>
              <a:t>. </a:t>
            </a:r>
          </a:p>
          <a:p>
            <a:r>
              <a:rPr lang="en-US" b="1" dirty="0"/>
              <a:t>Early Disease Detection</a:t>
            </a:r>
            <a:r>
              <a:rPr lang="en-US" dirty="0"/>
              <a:t>: AI-driven screening for lung cancer and COPD using imaging and patient data</a:t>
            </a:r>
          </a:p>
          <a:p>
            <a:r>
              <a:rPr lang="en-US" b="1" dirty="0"/>
              <a:t>Diagnostic Procedures</a:t>
            </a:r>
            <a:r>
              <a:rPr lang="en-US" dirty="0"/>
              <a:t>:  use in navigational and virtual bronchoscopy to improve procedure planning</a:t>
            </a:r>
          </a:p>
          <a:p>
            <a:endParaRPr lang="en-US" dirty="0"/>
          </a:p>
        </p:txBody>
      </p:sp>
      <p:sp>
        <p:nvSpPr>
          <p:cNvPr id="6" name="Content Placeholder 5">
            <a:extLst>
              <a:ext uri="{FF2B5EF4-FFF2-40B4-BE49-F238E27FC236}">
                <a16:creationId xmlns:a16="http://schemas.microsoft.com/office/drawing/2014/main" id="{75828380-2567-38F7-6181-4C7427584D03}"/>
              </a:ext>
            </a:extLst>
          </p:cNvPr>
          <p:cNvSpPr>
            <a:spLocks noGrp="1"/>
          </p:cNvSpPr>
          <p:nvPr>
            <p:ph sz="half" idx="2"/>
          </p:nvPr>
        </p:nvSpPr>
        <p:spPr>
          <a:xfrm>
            <a:off x="5658522" y="1600200"/>
            <a:ext cx="5265869" cy="4525963"/>
          </a:xfrm>
        </p:spPr>
        <p:txBody>
          <a:bodyPr>
            <a:normAutofit fontScale="85000" lnSpcReduction="20000"/>
          </a:bodyPr>
          <a:lstStyle/>
          <a:p>
            <a:r>
              <a:rPr lang="en-US" dirty="0"/>
              <a:t>Treatment &amp; Management</a:t>
            </a:r>
          </a:p>
          <a:p>
            <a:r>
              <a:rPr lang="en-US" b="1" dirty="0"/>
              <a:t>Predictive Analytics</a:t>
            </a:r>
            <a:r>
              <a:rPr lang="en-US" dirty="0"/>
              <a:t>: Forecasting medical events, complications, and mortality based on patient records </a:t>
            </a:r>
            <a:r>
              <a:rPr lang="en-US" dirty="0" err="1"/>
              <a:t>eg</a:t>
            </a:r>
            <a:r>
              <a:rPr lang="en-US" dirty="0"/>
              <a:t> sepsis, ARDS </a:t>
            </a:r>
          </a:p>
          <a:p>
            <a:r>
              <a:rPr lang="en-US" b="1" dirty="0"/>
              <a:t>Smart Weaning</a:t>
            </a:r>
            <a:r>
              <a:rPr lang="en-US" dirty="0"/>
              <a:t>: AI-controlled ventilation that adjusts support to a patient's specific respiratory needs, shortening ventilation time and reducing complications. </a:t>
            </a:r>
          </a:p>
          <a:p>
            <a:r>
              <a:rPr lang="en-US" b="1" dirty="0"/>
              <a:t>Drug Discovery</a:t>
            </a:r>
            <a:r>
              <a:rPr lang="en-US" dirty="0"/>
              <a:t>: AI's role in analyzing genomic and clinical trial data to find and predict the efficacy of new drugs</a:t>
            </a:r>
          </a:p>
        </p:txBody>
      </p:sp>
    </p:spTree>
    <p:extLst>
      <p:ext uri="{BB962C8B-B14F-4D97-AF65-F5344CB8AC3E}">
        <p14:creationId xmlns:p14="http://schemas.microsoft.com/office/powerpoint/2010/main" val="40493518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F9F4-95D7-DCB9-1266-D78DEE3CEE58}"/>
              </a:ext>
            </a:extLst>
          </p:cNvPr>
          <p:cNvSpPr>
            <a:spLocks noGrp="1"/>
          </p:cNvSpPr>
          <p:nvPr>
            <p:ph type="title"/>
          </p:nvPr>
        </p:nvSpPr>
        <p:spPr/>
        <p:txBody>
          <a:bodyPr/>
          <a:lstStyle/>
          <a:p>
            <a:r>
              <a:rPr lang="en-US" dirty="0"/>
              <a:t>AI : SLEEP</a:t>
            </a:r>
          </a:p>
        </p:txBody>
      </p:sp>
      <p:sp>
        <p:nvSpPr>
          <p:cNvPr id="5" name="Content Placeholder 4">
            <a:extLst>
              <a:ext uri="{FF2B5EF4-FFF2-40B4-BE49-F238E27FC236}">
                <a16:creationId xmlns:a16="http://schemas.microsoft.com/office/drawing/2014/main" id="{88A28781-FF32-A874-585E-28BD2CBE080D}"/>
              </a:ext>
            </a:extLst>
          </p:cNvPr>
          <p:cNvSpPr>
            <a:spLocks noGrp="1"/>
          </p:cNvSpPr>
          <p:nvPr>
            <p:ph idx="1"/>
          </p:nvPr>
        </p:nvSpPr>
        <p:spPr/>
        <p:txBody>
          <a:bodyPr/>
          <a:lstStyle/>
          <a:p>
            <a:pPr>
              <a:defRPr sz="1800"/>
            </a:pPr>
            <a:r>
              <a:rPr lang="en-US" dirty="0">
                <a:solidFill>
                  <a:srgbClr val="000000"/>
                </a:solidFill>
                <a:latin typeface="Calibri Light"/>
              </a:rPr>
              <a:t>Automated scoring of sleep studies with deep learning algorithms approved for clinical use.</a:t>
            </a:r>
          </a:p>
          <a:p>
            <a:pPr>
              <a:defRPr sz="1800"/>
            </a:pPr>
            <a:r>
              <a:rPr lang="en-US" dirty="0">
                <a:solidFill>
                  <a:srgbClr val="000000"/>
                </a:solidFill>
                <a:latin typeface="Calibri Light"/>
              </a:rPr>
              <a:t>AI-based </a:t>
            </a:r>
            <a:r>
              <a:rPr lang="en-US" dirty="0"/>
              <a:t>Predictive algorithms can identify patients at risk for PAP nonadherence, enabling targeted coaching</a:t>
            </a:r>
          </a:p>
          <a:p>
            <a:pPr>
              <a:defRPr sz="1800"/>
            </a:pPr>
            <a:r>
              <a:rPr lang="en-US" dirty="0">
                <a:solidFill>
                  <a:srgbClr val="000000"/>
                </a:solidFill>
                <a:latin typeface="Calibri Light"/>
              </a:rPr>
              <a:t>Integration of wearable and consumer sleep technology into clinical workflows.</a:t>
            </a:r>
          </a:p>
          <a:p>
            <a:endParaRPr lang="en-US" dirty="0"/>
          </a:p>
        </p:txBody>
      </p:sp>
    </p:spTree>
    <p:extLst>
      <p:ext uri="{BB962C8B-B14F-4D97-AF65-F5344CB8AC3E}">
        <p14:creationId xmlns:p14="http://schemas.microsoft.com/office/powerpoint/2010/main" val="1424921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A2F64-CAFE-4C70-AEA5-E0202CCAF4BC}"/>
              </a:ext>
            </a:extLst>
          </p:cNvPr>
          <p:cNvSpPr>
            <a:spLocks noGrp="1"/>
          </p:cNvSpPr>
          <p:nvPr>
            <p:ph type="title"/>
          </p:nvPr>
        </p:nvSpPr>
        <p:spPr/>
        <p:txBody>
          <a:bodyPr/>
          <a:lstStyle/>
          <a:p>
            <a:r>
              <a:rPr lang="en-US" dirty="0"/>
              <a:t>ABE grouping</a:t>
            </a:r>
          </a:p>
        </p:txBody>
      </p:sp>
      <p:pic>
        <p:nvPicPr>
          <p:cNvPr id="9" name="Content Placeholder 8">
            <a:extLst>
              <a:ext uri="{FF2B5EF4-FFF2-40B4-BE49-F238E27FC236}">
                <a16:creationId xmlns:a16="http://schemas.microsoft.com/office/drawing/2014/main" id="{BCD441BE-F1EC-4193-846E-E9E41C7C4863}"/>
              </a:ext>
            </a:extLst>
          </p:cNvPr>
          <p:cNvPicPr>
            <a:picLocks noGrp="1" noChangeAspect="1"/>
          </p:cNvPicPr>
          <p:nvPr>
            <p:ph idx="1"/>
          </p:nvPr>
        </p:nvPicPr>
        <p:blipFill>
          <a:blip r:embed="rId2"/>
          <a:stretch>
            <a:fillRect/>
          </a:stretch>
        </p:blipFill>
        <p:spPr>
          <a:xfrm>
            <a:off x="1177159" y="1492469"/>
            <a:ext cx="6789682" cy="4529959"/>
          </a:xfrm>
        </p:spPr>
      </p:pic>
    </p:spTree>
    <p:extLst>
      <p:ext uri="{BB962C8B-B14F-4D97-AF65-F5344CB8AC3E}">
        <p14:creationId xmlns:p14="http://schemas.microsoft.com/office/powerpoint/2010/main" val="2208285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219474-DCB8-9D86-9D6F-0A819C4A8556}"/>
              </a:ext>
            </a:extLst>
          </p:cNvPr>
          <p:cNvSpPr>
            <a:spLocks noGrp="1"/>
          </p:cNvSpPr>
          <p:nvPr>
            <p:ph type="title"/>
          </p:nvPr>
        </p:nvSpPr>
        <p:spPr/>
        <p:txBody>
          <a:bodyPr/>
          <a:lstStyle/>
          <a:p>
            <a:r>
              <a:rPr lang="en-US" dirty="0"/>
              <a:t>AI : REHAB IMPLICATIONS</a:t>
            </a:r>
          </a:p>
        </p:txBody>
      </p:sp>
      <p:sp>
        <p:nvSpPr>
          <p:cNvPr id="6" name="Content Placeholder 5">
            <a:extLst>
              <a:ext uri="{FF2B5EF4-FFF2-40B4-BE49-F238E27FC236}">
                <a16:creationId xmlns:a16="http://schemas.microsoft.com/office/drawing/2014/main" id="{0537875A-8C72-1D6B-FCDB-47732A471D1C}"/>
              </a:ext>
            </a:extLst>
          </p:cNvPr>
          <p:cNvSpPr>
            <a:spLocks noGrp="1"/>
          </p:cNvSpPr>
          <p:nvPr>
            <p:ph idx="1"/>
          </p:nvPr>
        </p:nvSpPr>
        <p:spPr>
          <a:xfrm>
            <a:off x="457200" y="1600200"/>
            <a:ext cx="9547412" cy="4525963"/>
          </a:xfrm>
        </p:spPr>
        <p:txBody>
          <a:bodyPr>
            <a:normAutofit fontScale="70000" lnSpcReduction="20000"/>
          </a:bodyPr>
          <a:lstStyle/>
          <a:p>
            <a:r>
              <a:rPr lang="en-US" sz="2900" dirty="0"/>
              <a:t>Personalized Exercise Prescription: AI algorithms analyze data from wearables (like accelerometers and </a:t>
            </a:r>
            <a:r>
              <a:rPr lang="en-US" sz="2900" dirty="0">
                <a:hlinkClick r:id="rId2"/>
              </a:rPr>
              <a:t>ECG sensors</a:t>
            </a:r>
            <a:r>
              <a:rPr lang="en-US" sz="2900" dirty="0"/>
              <a:t>), functional capacity, and patient responses to create tailored, weekly exercise targets for step count, calorie expenditure, and moderate to vigorous physical activity. </a:t>
            </a:r>
          </a:p>
          <a:p>
            <a:r>
              <a:rPr lang="en-US" sz="2900" dirty="0"/>
              <a:t>Remote Monitoring: Wearable devices integrated with ML models can track functional capacity over time, predict walking distance and other key indicators, and allow for remote, home-based rehabilitation programs. </a:t>
            </a:r>
          </a:p>
          <a:p>
            <a:r>
              <a:rPr lang="en-US" sz="2900" dirty="0"/>
              <a:t>Automated Monitoring: Non-invasive methods using </a:t>
            </a:r>
            <a:r>
              <a:rPr lang="en-US" sz="2900" dirty="0" err="1"/>
              <a:t>WiFi</a:t>
            </a:r>
            <a:r>
              <a:rPr lang="en-US" sz="2900" dirty="0"/>
              <a:t> signals can estimate respiratory rate, while AI can enhance the accuracy of devices like pulse oximeters to monitor oxygen saturation levels, reflecting overall cardiopulmonary health</a:t>
            </a:r>
          </a:p>
          <a:p>
            <a:r>
              <a:rPr lang="en-US" sz="2900" dirty="0"/>
              <a:t>Smart Inhalers: AI-powered smart inhalers track usage, technique, and peak flow, providing immediate feedback to patients and improving treatment adherence for conditions like asthma and COPD</a:t>
            </a:r>
          </a:p>
          <a:p>
            <a:endParaRPr lang="en-US" sz="2900" dirty="0"/>
          </a:p>
          <a:p>
            <a:pPr>
              <a:defRPr sz="1800"/>
            </a:pPr>
            <a:r>
              <a:rPr lang="en-US" sz="2900" dirty="0">
                <a:solidFill>
                  <a:srgbClr val="000000"/>
                </a:solidFill>
                <a:latin typeface="Calibri Light"/>
              </a:rPr>
              <a:t>Ethical/practical concerns: bias, data privacy, need for clinician oversight.</a:t>
            </a:r>
          </a:p>
          <a:p>
            <a:endParaRPr lang="en-US" dirty="0"/>
          </a:p>
          <a:p>
            <a:endParaRPr lang="en-US" dirty="0"/>
          </a:p>
        </p:txBody>
      </p:sp>
    </p:spTree>
    <p:extLst>
      <p:ext uri="{BB962C8B-B14F-4D97-AF65-F5344CB8AC3E}">
        <p14:creationId xmlns:p14="http://schemas.microsoft.com/office/powerpoint/2010/main" val="4266923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9539" y="0"/>
            <a:ext cx="7419285"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B297183-F37E-F2ED-D67E-72833E685B33}"/>
              </a:ext>
            </a:extLst>
          </p:cNvPr>
          <p:cNvPicPr>
            <a:picLocks noChangeAspect="1"/>
          </p:cNvPicPr>
          <p:nvPr/>
        </p:nvPicPr>
        <p:blipFill>
          <a:blip r:embed="rId3"/>
          <a:srcRect r="-1" b="5769"/>
          <a:stretch>
            <a:fillRect/>
          </a:stretch>
        </p:blipFill>
        <p:spPr>
          <a:xfrm>
            <a:off x="20" y="10"/>
            <a:ext cx="6899913"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8" name="Content Placeholder 7">
            <a:extLst>
              <a:ext uri="{FF2B5EF4-FFF2-40B4-BE49-F238E27FC236}">
                <a16:creationId xmlns:a16="http://schemas.microsoft.com/office/drawing/2014/main" id="{BA725225-26C0-9FAF-BFE3-F1C1D94A7786}"/>
              </a:ext>
            </a:extLst>
          </p:cNvPr>
          <p:cNvSpPr>
            <a:spLocks noGrp="1"/>
          </p:cNvSpPr>
          <p:nvPr>
            <p:ph idx="1"/>
          </p:nvPr>
        </p:nvSpPr>
        <p:spPr>
          <a:xfrm>
            <a:off x="7318558" y="2194102"/>
            <a:ext cx="4138935" cy="3908586"/>
          </a:xfrm>
        </p:spPr>
        <p:txBody>
          <a:bodyPr>
            <a:normAutofit/>
          </a:bodyPr>
          <a:lstStyle/>
          <a:p>
            <a:r>
              <a:rPr lang="en-US" dirty="0"/>
              <a:t>“And that is the original processor!”</a:t>
            </a:r>
          </a:p>
        </p:txBody>
      </p:sp>
    </p:spTree>
    <p:extLst>
      <p:ext uri="{BB962C8B-B14F-4D97-AF65-F5344CB8AC3E}">
        <p14:creationId xmlns:p14="http://schemas.microsoft.com/office/powerpoint/2010/main" val="32573874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descr="QUESTIONS.jpg"/>
          <p:cNvPicPr preferRelativeResize="0">
            <a:picLocks noGrp="1"/>
          </p:cNvPicPr>
          <p:nvPr>
            <p:ph idx="1"/>
          </p:nvPr>
        </p:nvPicPr>
        <p:blipFill>
          <a:blip r:embed="rId2" cstate="print"/>
          <a:stretch>
            <a:fillRect/>
          </a:stretch>
        </p:blipFill>
        <p:spPr>
          <a:xfrm>
            <a:off x="3580467" y="1829217"/>
            <a:ext cx="5561151" cy="3885188"/>
          </a:xfrm>
        </p:spPr>
      </p:pic>
    </p:spTree>
    <p:extLst>
      <p:ext uri="{BB962C8B-B14F-4D97-AF65-F5344CB8AC3E}">
        <p14:creationId xmlns:p14="http://schemas.microsoft.com/office/powerpoint/2010/main" val="369656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F9F61-73A5-4CD2-9D45-2DD5FA463F06}"/>
              </a:ext>
            </a:extLst>
          </p:cNvPr>
          <p:cNvSpPr>
            <a:spLocks noGrp="1"/>
          </p:cNvSpPr>
          <p:nvPr>
            <p:ph type="title"/>
          </p:nvPr>
        </p:nvSpPr>
        <p:spPr/>
        <p:txBody>
          <a:bodyPr/>
          <a:lstStyle/>
          <a:p>
            <a:r>
              <a:rPr lang="en-US" dirty="0"/>
              <a:t>GOLD 2023 : Initial treatment</a:t>
            </a:r>
          </a:p>
        </p:txBody>
      </p:sp>
      <p:pic>
        <p:nvPicPr>
          <p:cNvPr id="5" name="Content Placeholder 4">
            <a:extLst>
              <a:ext uri="{FF2B5EF4-FFF2-40B4-BE49-F238E27FC236}">
                <a16:creationId xmlns:a16="http://schemas.microsoft.com/office/drawing/2014/main" id="{D1747F53-E96D-489D-B1DE-CCEFF17ED59D}"/>
              </a:ext>
            </a:extLst>
          </p:cNvPr>
          <p:cNvPicPr>
            <a:picLocks noGrp="1" noChangeAspect="1"/>
          </p:cNvPicPr>
          <p:nvPr>
            <p:ph idx="1"/>
          </p:nvPr>
        </p:nvPicPr>
        <p:blipFill>
          <a:blip r:embed="rId3"/>
          <a:stretch>
            <a:fillRect/>
          </a:stretch>
        </p:blipFill>
        <p:spPr>
          <a:xfrm>
            <a:off x="457200" y="1417638"/>
            <a:ext cx="8707821" cy="4867548"/>
          </a:xfrm>
        </p:spPr>
      </p:pic>
    </p:spTree>
    <p:extLst>
      <p:ext uri="{BB962C8B-B14F-4D97-AF65-F5344CB8AC3E}">
        <p14:creationId xmlns:p14="http://schemas.microsoft.com/office/powerpoint/2010/main" val="2044943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D686-ECC5-49B5-B97E-1A5DCDF9F253}"/>
              </a:ext>
            </a:extLst>
          </p:cNvPr>
          <p:cNvSpPr>
            <a:spLocks noGrp="1"/>
          </p:cNvSpPr>
          <p:nvPr>
            <p:ph type="title"/>
          </p:nvPr>
        </p:nvSpPr>
        <p:spPr/>
        <p:txBody>
          <a:bodyPr/>
          <a:lstStyle/>
          <a:p>
            <a:r>
              <a:rPr lang="en-US" dirty="0"/>
              <a:t>GOLD 2023</a:t>
            </a:r>
          </a:p>
        </p:txBody>
      </p:sp>
      <p:sp>
        <p:nvSpPr>
          <p:cNvPr id="3" name="Content Placeholder 2">
            <a:extLst>
              <a:ext uri="{FF2B5EF4-FFF2-40B4-BE49-F238E27FC236}">
                <a16:creationId xmlns:a16="http://schemas.microsoft.com/office/drawing/2014/main" id="{97F1FC04-E6B0-4AC6-8C36-7BBA2F90E2A9}"/>
              </a:ext>
            </a:extLst>
          </p:cNvPr>
          <p:cNvSpPr>
            <a:spLocks noGrp="1"/>
          </p:cNvSpPr>
          <p:nvPr>
            <p:ph idx="1"/>
          </p:nvPr>
        </p:nvSpPr>
        <p:spPr/>
        <p:txBody>
          <a:bodyPr>
            <a:normAutofit fontScale="92500" lnSpcReduction="10000"/>
          </a:bodyPr>
          <a:lstStyle/>
          <a:p>
            <a:r>
              <a:rPr lang="en-US" b="1" dirty="0"/>
              <a:t>Initial Treatment Adjustments:</a:t>
            </a:r>
            <a:endParaRPr lang="en-US" dirty="0"/>
          </a:p>
          <a:p>
            <a:pPr lvl="1" fontAlgn="ctr"/>
            <a:r>
              <a:rPr lang="en-US" dirty="0"/>
              <a:t>Group B patients, previously on monotherapy, are now recommended for dual long-acting bronchodilator therapy (LABA/LAMA). </a:t>
            </a:r>
          </a:p>
          <a:p>
            <a:pPr lvl="1" fontAlgn="ctr"/>
            <a:r>
              <a:rPr lang="en-US" dirty="0"/>
              <a:t>For Group E, initial treatment is also recommended to be LABA/LAMA, with triple therapy (LABA/LAMA/ICS) considered for patients with blood eosinophil count ≥ 300 cells/µL. </a:t>
            </a:r>
          </a:p>
          <a:p>
            <a:pPr lvl="1"/>
            <a:r>
              <a:rPr lang="en-US" dirty="0"/>
              <a:t>The use of LABA/ICS combinations is no longer encouraged, as triple therapy (LABA/LAMA/ICS) is preferred when ICS is indicated. </a:t>
            </a:r>
          </a:p>
          <a:p>
            <a:endParaRPr lang="en-US" dirty="0"/>
          </a:p>
        </p:txBody>
      </p:sp>
    </p:spTree>
    <p:extLst>
      <p:ext uri="{BB962C8B-B14F-4D97-AF65-F5344CB8AC3E}">
        <p14:creationId xmlns:p14="http://schemas.microsoft.com/office/powerpoint/2010/main" val="1542500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4EDBB-2F29-44C2-BCDB-C093A6A6F468}"/>
              </a:ext>
            </a:extLst>
          </p:cNvPr>
          <p:cNvSpPr>
            <a:spLocks noGrp="1"/>
          </p:cNvSpPr>
          <p:nvPr>
            <p:ph type="title"/>
          </p:nvPr>
        </p:nvSpPr>
        <p:spPr/>
        <p:txBody>
          <a:bodyPr/>
          <a:lstStyle/>
          <a:p>
            <a:r>
              <a:rPr lang="en-US" dirty="0"/>
              <a:t>GOLD :2023</a:t>
            </a:r>
          </a:p>
        </p:txBody>
      </p:sp>
      <p:sp>
        <p:nvSpPr>
          <p:cNvPr id="3" name="Content Placeholder 2">
            <a:extLst>
              <a:ext uri="{FF2B5EF4-FFF2-40B4-BE49-F238E27FC236}">
                <a16:creationId xmlns:a16="http://schemas.microsoft.com/office/drawing/2014/main" id="{95332DFE-79A4-4EC3-94D1-D65E98A52FFA}"/>
              </a:ext>
            </a:extLst>
          </p:cNvPr>
          <p:cNvSpPr>
            <a:spLocks noGrp="1"/>
          </p:cNvSpPr>
          <p:nvPr>
            <p:ph idx="1"/>
          </p:nvPr>
        </p:nvSpPr>
        <p:spPr/>
        <p:txBody>
          <a:bodyPr>
            <a:normAutofit fontScale="62500" lnSpcReduction="20000"/>
          </a:bodyPr>
          <a:lstStyle/>
          <a:p>
            <a:r>
              <a:rPr lang="en-US" b="1" dirty="0"/>
              <a:t>Mortality as a Treatment Goal:</a:t>
            </a:r>
            <a:endParaRPr lang="en-US" dirty="0"/>
          </a:p>
          <a:p>
            <a:pPr lvl="1" fontAlgn="ctr"/>
            <a:r>
              <a:rPr lang="en-US" dirty="0"/>
              <a:t>A new section was added: therapeutic interventions to reduce COPD mortality. </a:t>
            </a:r>
          </a:p>
          <a:p>
            <a:pPr lvl="1" fontAlgn="ctr"/>
            <a:r>
              <a:rPr lang="en-US" dirty="0"/>
              <a:t>Evidence supporting the reduction of mortality with triple therapy in moderate-to-very-severe COPD patients with a history of exacerbations </a:t>
            </a:r>
          </a:p>
          <a:p>
            <a:pPr lvl="1" fontAlgn="ctr"/>
            <a:endParaRPr lang="en-US" b="1" dirty="0"/>
          </a:p>
          <a:p>
            <a:pPr fontAlgn="ctr"/>
            <a:r>
              <a:rPr lang="en-US" b="1" dirty="0"/>
              <a:t>Non-Pharmacological Interventions:</a:t>
            </a:r>
            <a:endParaRPr lang="en-US" dirty="0"/>
          </a:p>
          <a:p>
            <a:pPr lvl="1" fontAlgn="ctr"/>
            <a:r>
              <a:rPr lang="en-US" dirty="0"/>
              <a:t>stress impact of pulmonary rehabilitation and long-term oxygen therapy, on mortality. </a:t>
            </a:r>
          </a:p>
          <a:p>
            <a:pPr lvl="1" fontAlgn="ctr"/>
            <a:r>
              <a:rPr lang="en-US" dirty="0"/>
              <a:t>Comorbidity management &amp; vaccines</a:t>
            </a:r>
          </a:p>
          <a:p>
            <a:r>
              <a:rPr lang="en-US" b="1" dirty="0"/>
              <a:t>Follow-up Treatment:</a:t>
            </a:r>
            <a:endParaRPr lang="en-US" dirty="0"/>
          </a:p>
          <a:p>
            <a:pPr lvl="1" fontAlgn="ctr"/>
            <a:r>
              <a:rPr lang="en-US" dirty="0"/>
              <a:t>Follow-up is guided by "treatable traits" of either dyspnea or exacerbations. </a:t>
            </a:r>
          </a:p>
          <a:p>
            <a:pPr lvl="1" fontAlgn="ctr"/>
            <a:r>
              <a:rPr lang="en-US" dirty="0"/>
              <a:t>For dyspnea, increasing to a LABA/LAMA combination is recommended. </a:t>
            </a:r>
          </a:p>
          <a:p>
            <a:pPr lvl="1"/>
            <a:r>
              <a:rPr lang="en-US" dirty="0"/>
              <a:t>For exacerbations, the blood eosinophil count guides treatment: LABA/LAMA for &lt;300 cells/µL and triple therapy for ≥300 cells/µL. </a:t>
            </a:r>
          </a:p>
          <a:p>
            <a:endParaRPr lang="en-US" dirty="0"/>
          </a:p>
        </p:txBody>
      </p:sp>
    </p:spTree>
    <p:extLst>
      <p:ext uri="{BB962C8B-B14F-4D97-AF65-F5344CB8AC3E}">
        <p14:creationId xmlns:p14="http://schemas.microsoft.com/office/powerpoint/2010/main" val="3404175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9792-C862-4667-A23B-37DB36827461}"/>
              </a:ext>
            </a:extLst>
          </p:cNvPr>
          <p:cNvSpPr>
            <a:spLocks noGrp="1"/>
          </p:cNvSpPr>
          <p:nvPr>
            <p:ph type="title"/>
          </p:nvPr>
        </p:nvSpPr>
        <p:spPr/>
        <p:txBody>
          <a:bodyPr/>
          <a:lstStyle/>
          <a:p>
            <a:r>
              <a:rPr lang="en-US" dirty="0"/>
              <a:t>GOLD 2025</a:t>
            </a:r>
          </a:p>
        </p:txBody>
      </p:sp>
      <p:pic>
        <p:nvPicPr>
          <p:cNvPr id="5" name="Content Placeholder 4">
            <a:extLst>
              <a:ext uri="{FF2B5EF4-FFF2-40B4-BE49-F238E27FC236}">
                <a16:creationId xmlns:a16="http://schemas.microsoft.com/office/drawing/2014/main" id="{655A2906-31B4-4C96-B0D4-1EB18ECE0842}"/>
              </a:ext>
            </a:extLst>
          </p:cNvPr>
          <p:cNvPicPr>
            <a:picLocks noGrp="1" noChangeAspect="1"/>
          </p:cNvPicPr>
          <p:nvPr>
            <p:ph idx="1"/>
          </p:nvPr>
        </p:nvPicPr>
        <p:blipFill>
          <a:blip r:embed="rId2"/>
          <a:stretch>
            <a:fillRect/>
          </a:stretch>
        </p:blipFill>
        <p:spPr>
          <a:xfrm>
            <a:off x="1344706" y="1249472"/>
            <a:ext cx="8704729" cy="5165724"/>
          </a:xfrm>
        </p:spPr>
      </p:pic>
    </p:spTree>
    <p:extLst>
      <p:ext uri="{BB962C8B-B14F-4D97-AF65-F5344CB8AC3E}">
        <p14:creationId xmlns:p14="http://schemas.microsoft.com/office/powerpoint/2010/main" val="770859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3011</Words>
  <Application>Microsoft Office PowerPoint</Application>
  <PresentationFormat>Custom</PresentationFormat>
  <Paragraphs>250</Paragraphs>
  <Slides>52</Slides>
  <Notes>7</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Office Theme</vt:lpstr>
      <vt:lpstr>1_Office Theme</vt:lpstr>
      <vt:lpstr>PULMONARY  UPDATE </vt:lpstr>
      <vt:lpstr>OBJECTIVES</vt:lpstr>
      <vt:lpstr>GLOBAL INITIATIVE FOR CHRONIC OBSTRUCTIVE LUNG DISEASE (GOLD) 2021</vt:lpstr>
      <vt:lpstr>2023 GOLD Guidelines</vt:lpstr>
      <vt:lpstr>ABE grouping</vt:lpstr>
      <vt:lpstr>GOLD 2023 : Initial treatment</vt:lpstr>
      <vt:lpstr>GOLD 2023</vt:lpstr>
      <vt:lpstr>GOLD :2023</vt:lpstr>
      <vt:lpstr>GOLD 2025</vt:lpstr>
      <vt:lpstr>REFRACTORY COPD: NEW TREATMENTS</vt:lpstr>
      <vt:lpstr>REFRACTORY COPD</vt:lpstr>
      <vt:lpstr>ENSIFENTRINE</vt:lpstr>
      <vt:lpstr>INTERSTITIAL LUNG DISEASE UPDATE</vt:lpstr>
      <vt:lpstr>Oximetry in ILD</vt:lpstr>
      <vt:lpstr>ILD : OTHER LUNG FIBROSIS</vt:lpstr>
      <vt:lpstr>ILD &amp; PR</vt:lpstr>
      <vt:lpstr>ASTHMA : WHAT’S NEW</vt:lpstr>
      <vt:lpstr>ASTHMA : REHAB IMPLICATIONS</vt:lpstr>
      <vt:lpstr>LUNG CANCER SCREENING</vt:lpstr>
      <vt:lpstr>LUNG CANCER : DIAGNOSIS</vt:lpstr>
      <vt:lpstr>LUNG CANCER THERAPEUTICS</vt:lpstr>
      <vt:lpstr>Lung Cancer : Rehab implications</vt:lpstr>
      <vt:lpstr>LONG COVID </vt:lpstr>
      <vt:lpstr>LONG COVID: REHAB practical approach</vt:lpstr>
      <vt:lpstr>PULMONARY HYPERTENSION : OVERVIEW</vt:lpstr>
      <vt:lpstr>PH : THERAPY TARGETS</vt:lpstr>
      <vt:lpstr>PH : THERAPY UPDATE</vt:lpstr>
      <vt:lpstr>PH : REHAB IMPLICATIONS</vt:lpstr>
      <vt:lpstr>PowerPoint Presentation</vt:lpstr>
      <vt:lpstr>OSA: WHEN TO TEST</vt:lpstr>
      <vt:lpstr>Smart watch &amp; OSA</vt:lpstr>
      <vt:lpstr>NOCTURNAL OXIMETRY PATTERNS : COPD</vt:lpstr>
      <vt:lpstr>NOCTURNAL OXIMETRY PATTERNS : OSA</vt:lpstr>
      <vt:lpstr>HSAT device components</vt:lpstr>
      <vt:lpstr>WATCHPAT</vt:lpstr>
      <vt:lpstr>DEVICE SELECTION :Mandibular advancement splint vs Tongue retaining</vt:lpstr>
      <vt:lpstr>Hypoglossal Nerve Stimulation Devices</vt:lpstr>
      <vt:lpstr>HNS CRITERIA</vt:lpstr>
      <vt:lpstr>TIRZEPATIDE FOR RX OF OSA</vt:lpstr>
      <vt:lpstr>OSA: Rehab implications</vt:lpstr>
      <vt:lpstr>ATS PULMONARY REHAB GUIDELINES 2023</vt:lpstr>
      <vt:lpstr>PR program : CORE COMPONENTS</vt:lpstr>
      <vt:lpstr>PR GUIDELINES : SIGNIFICANCE</vt:lpstr>
      <vt:lpstr>COMPARISON</vt:lpstr>
      <vt:lpstr>COMPARISON</vt:lpstr>
      <vt:lpstr>CARDIOPULMONARY REHAB UPDATE</vt:lpstr>
      <vt:lpstr>ARTIFICIAL INTELLIGENCE</vt:lpstr>
      <vt:lpstr>AI APPLICATIONS</vt:lpstr>
      <vt:lpstr>AI : SLEEP</vt:lpstr>
      <vt:lpstr>AI : REHAB IMPLICATIONS</vt:lpstr>
      <vt:lpstr>PowerPoint Presentation</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Pulmonary Update 2025</dc:title>
  <dc:subject/>
  <dc:creator>wlpccm6c107fc1</dc:creator>
  <cp:keywords/>
  <dc:description>generated using python-pptx</dc:description>
  <cp:lastModifiedBy>Alva, Rakesh</cp:lastModifiedBy>
  <cp:revision>31</cp:revision>
  <dcterms:created xsi:type="dcterms:W3CDTF">2013-01-27T09:14:16Z</dcterms:created>
  <dcterms:modified xsi:type="dcterms:W3CDTF">2025-10-08T12:18:30Z</dcterms:modified>
  <cp:category/>
</cp:coreProperties>
</file>