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7" r:id="rId4"/>
    <p:sldId id="268" r:id="rId5"/>
    <p:sldId id="262" r:id="rId6"/>
    <p:sldId id="264" r:id="rId7"/>
    <p:sldId id="272" r:id="rId8"/>
    <p:sldId id="270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3124" autoAdjust="0"/>
  </p:normalViewPr>
  <p:slideViewPr>
    <p:cSldViewPr>
      <p:cViewPr>
        <p:scale>
          <a:sx n="60" d="100"/>
          <a:sy n="60" d="100"/>
        </p:scale>
        <p:origin x="1140" y="6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Relationship Id="rId4" Type="http://schemas.openxmlformats.org/officeDocument/2006/relationships/image" Target="../media/image6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image" Target="../media/image6.jpg"/><Relationship Id="rId4" Type="http://schemas.openxmlformats.org/officeDocument/2006/relationships/image" Target="../media/image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CAAD6C-C8EE-4906-8F6C-5507EFEFE1E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3E132D-E01D-4BF8-9488-B5A83DDE1C41}">
      <dgm:prSet/>
      <dgm:spPr/>
      <dgm:t>
        <a:bodyPr/>
        <a:lstStyle/>
        <a:p>
          <a:pPr rtl="0"/>
          <a:r>
            <a:rPr lang="en-US" b="0" dirty="0"/>
            <a:t>Education for healthy living</a:t>
          </a:r>
        </a:p>
      </dgm:t>
    </dgm:pt>
    <dgm:pt modelId="{E50138F7-04E9-4DAE-892D-B1F0F1B24E7A}" type="parTrans" cxnId="{C7545010-6D5C-4FEC-AE77-3BC686EACF7C}">
      <dgm:prSet/>
      <dgm:spPr/>
      <dgm:t>
        <a:bodyPr/>
        <a:lstStyle/>
        <a:p>
          <a:endParaRPr lang="en-US"/>
        </a:p>
      </dgm:t>
    </dgm:pt>
    <dgm:pt modelId="{B27B5234-4601-4B99-8068-7D3F04ACF198}" type="sibTrans" cxnId="{C7545010-6D5C-4FEC-AE77-3BC686EACF7C}">
      <dgm:prSet/>
      <dgm:spPr/>
      <dgm:t>
        <a:bodyPr/>
        <a:lstStyle/>
        <a:p>
          <a:endParaRPr lang="en-US"/>
        </a:p>
      </dgm:t>
    </dgm:pt>
    <dgm:pt modelId="{7F53C886-D095-4A79-B0E7-0C49F5E8955B}">
      <dgm:prSet/>
      <dgm:spPr/>
      <dgm:t>
        <a:bodyPr/>
        <a:lstStyle/>
        <a:p>
          <a:pPr rtl="0"/>
          <a:r>
            <a:rPr lang="en-US" dirty="0"/>
            <a:t>Exercise guidance and training</a:t>
          </a:r>
        </a:p>
      </dgm:t>
    </dgm:pt>
    <dgm:pt modelId="{BA58DA82-0C3C-4502-BA07-2E6B4801BC2A}" type="parTrans" cxnId="{711C69B0-0E98-47BF-A132-119F15362A87}">
      <dgm:prSet/>
      <dgm:spPr/>
      <dgm:t>
        <a:bodyPr/>
        <a:lstStyle/>
        <a:p>
          <a:endParaRPr lang="en-US"/>
        </a:p>
      </dgm:t>
    </dgm:pt>
    <dgm:pt modelId="{D0411471-2C17-4760-AFF3-13538325391C}" type="sibTrans" cxnId="{711C69B0-0E98-47BF-A132-119F15362A87}">
      <dgm:prSet/>
      <dgm:spPr/>
      <dgm:t>
        <a:bodyPr/>
        <a:lstStyle/>
        <a:p>
          <a:endParaRPr lang="en-US"/>
        </a:p>
      </dgm:t>
    </dgm:pt>
    <dgm:pt modelId="{E4406CB0-C7C2-471C-929B-39C03CD717A3}">
      <dgm:prSet/>
      <dgm:spPr/>
      <dgm:t>
        <a:bodyPr/>
        <a:lstStyle/>
        <a:p>
          <a:pPr rtl="0"/>
          <a:r>
            <a:rPr lang="en-US" dirty="0"/>
            <a:t>Counseling to reduce stress</a:t>
          </a:r>
        </a:p>
      </dgm:t>
    </dgm:pt>
    <dgm:pt modelId="{501275AC-F012-4E3B-AA63-7AD60399D75B}" type="parTrans" cxnId="{84C486C5-EEFB-4ACB-873C-63F5CD538AC8}">
      <dgm:prSet/>
      <dgm:spPr/>
      <dgm:t>
        <a:bodyPr/>
        <a:lstStyle/>
        <a:p>
          <a:endParaRPr lang="en-US"/>
        </a:p>
      </dgm:t>
    </dgm:pt>
    <dgm:pt modelId="{873C2546-C20A-4C77-A129-8A6B7FB6C27E}" type="sibTrans" cxnId="{84C486C5-EEFB-4ACB-873C-63F5CD538AC8}">
      <dgm:prSet/>
      <dgm:spPr/>
      <dgm:t>
        <a:bodyPr/>
        <a:lstStyle/>
        <a:p>
          <a:endParaRPr lang="en-US"/>
        </a:p>
      </dgm:t>
    </dgm:pt>
    <dgm:pt modelId="{B606964A-AA29-4CBD-9F88-A861E20D0194}" type="pres">
      <dgm:prSet presAssocID="{16CAAD6C-C8EE-4906-8F6C-5507EFEFE1ED}" presName="compositeShape" presStyleCnt="0">
        <dgm:presLayoutVars>
          <dgm:chMax val="7"/>
          <dgm:dir/>
          <dgm:resizeHandles val="exact"/>
        </dgm:presLayoutVars>
      </dgm:prSet>
      <dgm:spPr/>
    </dgm:pt>
    <dgm:pt modelId="{4DE5C34C-3834-4CA5-BF69-E305A82B4F42}" type="pres">
      <dgm:prSet presAssocID="{7F53C886-D095-4A79-B0E7-0C49F5E8955B}" presName="circ1" presStyleLbl="vennNode1" presStyleIdx="0" presStyleCnt="3"/>
      <dgm:spPr/>
    </dgm:pt>
    <dgm:pt modelId="{5B73ADE9-F7CF-4E32-AEDD-C9B235EA01DF}" type="pres">
      <dgm:prSet presAssocID="{7F53C886-D095-4A79-B0E7-0C49F5E8955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3BCB36A-F360-4233-86DC-121D29B4D251}" type="pres">
      <dgm:prSet presAssocID="{E4406CB0-C7C2-471C-929B-39C03CD717A3}" presName="circ2" presStyleLbl="vennNode1" presStyleIdx="1" presStyleCnt="3"/>
      <dgm:spPr/>
    </dgm:pt>
    <dgm:pt modelId="{ED539506-A911-4CBA-9947-3DDB16567E77}" type="pres">
      <dgm:prSet presAssocID="{E4406CB0-C7C2-471C-929B-39C03CD717A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A2D76C2-74BE-4061-AE10-41CC4FB4969D}" type="pres">
      <dgm:prSet presAssocID="{4A3E132D-E01D-4BF8-9488-B5A83DDE1C41}" presName="circ3" presStyleLbl="vennNode1" presStyleIdx="2" presStyleCnt="3"/>
      <dgm:spPr/>
    </dgm:pt>
    <dgm:pt modelId="{E9EC9500-BB23-42AC-94D8-EF6825CBFA32}" type="pres">
      <dgm:prSet presAssocID="{4A3E132D-E01D-4BF8-9488-B5A83DDE1C4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C7545010-6D5C-4FEC-AE77-3BC686EACF7C}" srcId="{16CAAD6C-C8EE-4906-8F6C-5507EFEFE1ED}" destId="{4A3E132D-E01D-4BF8-9488-B5A83DDE1C41}" srcOrd="2" destOrd="0" parTransId="{E50138F7-04E9-4DAE-892D-B1F0F1B24E7A}" sibTransId="{B27B5234-4601-4B99-8068-7D3F04ACF198}"/>
    <dgm:cxn modelId="{5BC8476B-43D0-4CAB-BD00-18A8C4F8652C}" type="presOf" srcId="{4A3E132D-E01D-4BF8-9488-B5A83DDE1C41}" destId="{E9EC9500-BB23-42AC-94D8-EF6825CBFA32}" srcOrd="1" destOrd="0" presId="urn:microsoft.com/office/officeart/2005/8/layout/venn1"/>
    <dgm:cxn modelId="{515B2850-B81A-4975-9738-C8D56E38CC47}" type="presOf" srcId="{16CAAD6C-C8EE-4906-8F6C-5507EFEFE1ED}" destId="{B606964A-AA29-4CBD-9F88-A861E20D0194}" srcOrd="0" destOrd="0" presId="urn:microsoft.com/office/officeart/2005/8/layout/venn1"/>
    <dgm:cxn modelId="{5D79627F-98F0-4625-8A7A-1FEA3D259D35}" type="presOf" srcId="{E4406CB0-C7C2-471C-929B-39C03CD717A3}" destId="{23BCB36A-F360-4233-86DC-121D29B4D251}" srcOrd="0" destOrd="0" presId="urn:microsoft.com/office/officeart/2005/8/layout/venn1"/>
    <dgm:cxn modelId="{CDCC3E84-90AD-4067-819B-37108FF37564}" type="presOf" srcId="{7F53C886-D095-4A79-B0E7-0C49F5E8955B}" destId="{4DE5C34C-3834-4CA5-BF69-E305A82B4F42}" srcOrd="0" destOrd="0" presId="urn:microsoft.com/office/officeart/2005/8/layout/venn1"/>
    <dgm:cxn modelId="{CD30B68E-11B1-42A5-BB92-CF5EB3418FE7}" type="presOf" srcId="{E4406CB0-C7C2-471C-929B-39C03CD717A3}" destId="{ED539506-A911-4CBA-9947-3DDB16567E77}" srcOrd="1" destOrd="0" presId="urn:microsoft.com/office/officeart/2005/8/layout/venn1"/>
    <dgm:cxn modelId="{E1AAD4AB-514A-4C43-B2DB-D29EAF8C85B3}" type="presOf" srcId="{4A3E132D-E01D-4BF8-9488-B5A83DDE1C41}" destId="{4A2D76C2-74BE-4061-AE10-41CC4FB4969D}" srcOrd="0" destOrd="0" presId="urn:microsoft.com/office/officeart/2005/8/layout/venn1"/>
    <dgm:cxn modelId="{711C69B0-0E98-47BF-A132-119F15362A87}" srcId="{16CAAD6C-C8EE-4906-8F6C-5507EFEFE1ED}" destId="{7F53C886-D095-4A79-B0E7-0C49F5E8955B}" srcOrd="0" destOrd="0" parTransId="{BA58DA82-0C3C-4502-BA07-2E6B4801BC2A}" sibTransId="{D0411471-2C17-4760-AFF3-13538325391C}"/>
    <dgm:cxn modelId="{84C486C5-EEFB-4ACB-873C-63F5CD538AC8}" srcId="{16CAAD6C-C8EE-4906-8F6C-5507EFEFE1ED}" destId="{E4406CB0-C7C2-471C-929B-39C03CD717A3}" srcOrd="1" destOrd="0" parTransId="{501275AC-F012-4E3B-AA63-7AD60399D75B}" sibTransId="{873C2546-C20A-4C77-A129-8A6B7FB6C27E}"/>
    <dgm:cxn modelId="{486D65DF-A904-4E7C-81BA-E4D901B4F728}" type="presOf" srcId="{7F53C886-D095-4A79-B0E7-0C49F5E8955B}" destId="{5B73ADE9-F7CF-4E32-AEDD-C9B235EA01DF}" srcOrd="1" destOrd="0" presId="urn:microsoft.com/office/officeart/2005/8/layout/venn1"/>
    <dgm:cxn modelId="{4599C653-AD10-498A-8E6A-52918CD02487}" type="presParOf" srcId="{B606964A-AA29-4CBD-9F88-A861E20D0194}" destId="{4DE5C34C-3834-4CA5-BF69-E305A82B4F42}" srcOrd="0" destOrd="0" presId="urn:microsoft.com/office/officeart/2005/8/layout/venn1"/>
    <dgm:cxn modelId="{4FD093A7-903E-45F0-9B1D-C031755E71BC}" type="presParOf" srcId="{B606964A-AA29-4CBD-9F88-A861E20D0194}" destId="{5B73ADE9-F7CF-4E32-AEDD-C9B235EA01DF}" srcOrd="1" destOrd="0" presId="urn:microsoft.com/office/officeart/2005/8/layout/venn1"/>
    <dgm:cxn modelId="{7F1BF1B9-964D-455A-B842-8A2AA4D935A0}" type="presParOf" srcId="{B606964A-AA29-4CBD-9F88-A861E20D0194}" destId="{23BCB36A-F360-4233-86DC-121D29B4D251}" srcOrd="2" destOrd="0" presId="urn:microsoft.com/office/officeart/2005/8/layout/venn1"/>
    <dgm:cxn modelId="{A91C91FA-B375-493B-998A-5FFBCC0416DD}" type="presParOf" srcId="{B606964A-AA29-4CBD-9F88-A861E20D0194}" destId="{ED539506-A911-4CBA-9947-3DDB16567E77}" srcOrd="3" destOrd="0" presId="urn:microsoft.com/office/officeart/2005/8/layout/venn1"/>
    <dgm:cxn modelId="{02111AEA-0771-495C-B0F8-79E2F44B65B6}" type="presParOf" srcId="{B606964A-AA29-4CBD-9F88-A861E20D0194}" destId="{4A2D76C2-74BE-4061-AE10-41CC4FB4969D}" srcOrd="4" destOrd="0" presId="urn:microsoft.com/office/officeart/2005/8/layout/venn1"/>
    <dgm:cxn modelId="{2CFDFE12-36E8-4757-829A-342006372FBB}" type="presParOf" srcId="{B606964A-AA29-4CBD-9F88-A861E20D0194}" destId="{E9EC9500-BB23-42AC-94D8-EF6825CBFA3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1A651B-998D-43D9-82A0-5DDD1C0D5654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D678E5-BF2A-41BB-91CE-0C3F1B3A61BC}">
      <dgm:prSet/>
      <dgm:spPr/>
      <dgm:t>
        <a:bodyPr/>
        <a:lstStyle/>
        <a:p>
          <a:pPr rtl="0"/>
          <a:r>
            <a:rPr lang="en-US" dirty="0"/>
            <a:t>Counselors</a:t>
          </a:r>
        </a:p>
      </dgm:t>
    </dgm:pt>
    <dgm:pt modelId="{89EA2A09-EC94-4F64-8C6F-9492C15FF386}" type="parTrans" cxnId="{4C641E18-BE67-48E9-A2E6-0C532782D51F}">
      <dgm:prSet/>
      <dgm:spPr/>
      <dgm:t>
        <a:bodyPr/>
        <a:lstStyle/>
        <a:p>
          <a:endParaRPr lang="en-US"/>
        </a:p>
      </dgm:t>
    </dgm:pt>
    <dgm:pt modelId="{7929480C-5326-45CC-A477-087DF94F654D}" type="sibTrans" cxnId="{4C641E18-BE67-48E9-A2E6-0C532782D51F}">
      <dgm:prSet/>
      <dgm:spPr/>
      <dgm:t>
        <a:bodyPr/>
        <a:lstStyle/>
        <a:p>
          <a:endParaRPr lang="en-US"/>
        </a:p>
      </dgm:t>
    </dgm:pt>
    <dgm:pt modelId="{85CDD8AE-801D-49D3-9199-0B3610F5A0BC}">
      <dgm:prSet/>
      <dgm:spPr/>
      <dgm:t>
        <a:bodyPr/>
        <a:lstStyle/>
        <a:p>
          <a:pPr rtl="0"/>
          <a:r>
            <a:rPr lang="en-US" dirty="0"/>
            <a:t>Exercise Physiologists &amp; Nurses</a:t>
          </a:r>
        </a:p>
      </dgm:t>
    </dgm:pt>
    <dgm:pt modelId="{616E0D81-6806-4FF0-8C1F-8D068BF66461}" type="parTrans" cxnId="{B4E6C3AD-4F31-4163-A5D9-BF297414E6BB}">
      <dgm:prSet/>
      <dgm:spPr/>
      <dgm:t>
        <a:bodyPr/>
        <a:lstStyle/>
        <a:p>
          <a:endParaRPr lang="en-US"/>
        </a:p>
      </dgm:t>
    </dgm:pt>
    <dgm:pt modelId="{BEA05AE3-6D4B-491A-AFF8-34A845B4659B}" type="sibTrans" cxnId="{B4E6C3AD-4F31-4163-A5D9-BF297414E6BB}">
      <dgm:prSet/>
      <dgm:spPr/>
      <dgm:t>
        <a:bodyPr/>
        <a:lstStyle/>
        <a:p>
          <a:endParaRPr lang="en-US"/>
        </a:p>
      </dgm:t>
    </dgm:pt>
    <dgm:pt modelId="{CD805C73-976E-4638-AB16-6CFE34C67250}">
      <dgm:prSet/>
      <dgm:spPr/>
      <dgm:t>
        <a:bodyPr/>
        <a:lstStyle/>
        <a:p>
          <a:pPr rtl="0"/>
          <a:r>
            <a:rPr lang="en-US" dirty="0"/>
            <a:t>PTs &amp; RTs</a:t>
          </a:r>
        </a:p>
      </dgm:t>
    </dgm:pt>
    <dgm:pt modelId="{A3BF3190-9689-4927-8882-5FD1C88299F8}" type="parTrans" cxnId="{7534C78E-4CF8-400B-A1FB-0643E5CC33D5}">
      <dgm:prSet/>
      <dgm:spPr/>
      <dgm:t>
        <a:bodyPr/>
        <a:lstStyle/>
        <a:p>
          <a:endParaRPr lang="en-US"/>
        </a:p>
      </dgm:t>
    </dgm:pt>
    <dgm:pt modelId="{831DEA7F-6A09-44BD-9289-DBFB15BB8C89}" type="sibTrans" cxnId="{7534C78E-4CF8-400B-A1FB-0643E5CC33D5}">
      <dgm:prSet/>
      <dgm:spPr/>
      <dgm:t>
        <a:bodyPr/>
        <a:lstStyle/>
        <a:p>
          <a:endParaRPr lang="en-US"/>
        </a:p>
      </dgm:t>
    </dgm:pt>
    <dgm:pt modelId="{B5E691EB-8B0D-41D0-BF2D-B79229B10C00}">
      <dgm:prSet/>
      <dgm:spPr/>
      <dgm:t>
        <a:bodyPr/>
        <a:lstStyle/>
        <a:p>
          <a:pPr rtl="0"/>
          <a:r>
            <a:rPr lang="en-US"/>
            <a:t>Dieticians</a:t>
          </a:r>
        </a:p>
      </dgm:t>
    </dgm:pt>
    <dgm:pt modelId="{9E7B494E-2468-4297-B3DB-EFBF067A56DF}" type="parTrans" cxnId="{CF03F756-D7CD-4AD6-BE48-5CC9156A20B0}">
      <dgm:prSet/>
      <dgm:spPr/>
      <dgm:t>
        <a:bodyPr/>
        <a:lstStyle/>
        <a:p>
          <a:endParaRPr lang="en-US"/>
        </a:p>
      </dgm:t>
    </dgm:pt>
    <dgm:pt modelId="{133E6F08-4DB2-4AF9-8F28-6A76F0A4E0A5}" type="sibTrans" cxnId="{CF03F756-D7CD-4AD6-BE48-5CC9156A20B0}">
      <dgm:prSet/>
      <dgm:spPr/>
      <dgm:t>
        <a:bodyPr/>
        <a:lstStyle/>
        <a:p>
          <a:endParaRPr lang="en-US"/>
        </a:p>
      </dgm:t>
    </dgm:pt>
    <dgm:pt modelId="{B3DF952C-91ED-4A90-8FF4-2F390147E490}">
      <dgm:prSet/>
      <dgm:spPr/>
      <dgm:t>
        <a:bodyPr/>
        <a:lstStyle/>
        <a:p>
          <a:endParaRPr lang="en-US"/>
        </a:p>
      </dgm:t>
    </dgm:pt>
    <dgm:pt modelId="{CEEE582F-A55F-42F6-A10F-9AC2D615E6D1}" type="parTrans" cxnId="{BB04ECC3-FA89-4691-AF0F-668E61184E3C}">
      <dgm:prSet/>
      <dgm:spPr/>
      <dgm:t>
        <a:bodyPr/>
        <a:lstStyle/>
        <a:p>
          <a:endParaRPr lang="en-US"/>
        </a:p>
      </dgm:t>
    </dgm:pt>
    <dgm:pt modelId="{D95BBC9E-BF33-4607-94B6-3473114FF178}" type="sibTrans" cxnId="{BB04ECC3-FA89-4691-AF0F-668E61184E3C}">
      <dgm:prSet/>
      <dgm:spPr/>
      <dgm:t>
        <a:bodyPr/>
        <a:lstStyle/>
        <a:p>
          <a:endParaRPr lang="en-US"/>
        </a:p>
      </dgm:t>
    </dgm:pt>
    <dgm:pt modelId="{91C1B69A-1101-4B50-92B6-1261888BE582}" type="pres">
      <dgm:prSet presAssocID="{BA1A651B-998D-43D9-82A0-5DDD1C0D5654}" presName="matrix" presStyleCnt="0">
        <dgm:presLayoutVars>
          <dgm:chMax val="1"/>
          <dgm:dir/>
          <dgm:resizeHandles val="exact"/>
        </dgm:presLayoutVars>
      </dgm:prSet>
      <dgm:spPr/>
    </dgm:pt>
    <dgm:pt modelId="{9D2F1634-C59A-425E-B828-BBF487A8D721}" type="pres">
      <dgm:prSet presAssocID="{BA1A651B-998D-43D9-82A0-5DDD1C0D5654}" presName="diamond" presStyleLbl="bgShp" presStyleIdx="0" presStyleCnt="1"/>
      <dgm:spPr/>
    </dgm:pt>
    <dgm:pt modelId="{8BCCC0FA-1CF0-42F2-B49C-BF1CF0999844}" type="pres">
      <dgm:prSet presAssocID="{BA1A651B-998D-43D9-82A0-5DDD1C0D5654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071751D-BFE4-475E-92B9-1803720A05DD}" type="pres">
      <dgm:prSet presAssocID="{BA1A651B-998D-43D9-82A0-5DDD1C0D5654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A44B9E7-AC94-4F78-9371-CFBD1C620D21}" type="pres">
      <dgm:prSet presAssocID="{BA1A651B-998D-43D9-82A0-5DDD1C0D5654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69DFAAB-EED9-4873-B07A-F4EC70C30288}" type="pres">
      <dgm:prSet presAssocID="{BA1A651B-998D-43D9-82A0-5DDD1C0D5654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C641E18-BE67-48E9-A2E6-0C532782D51F}" srcId="{BA1A651B-998D-43D9-82A0-5DDD1C0D5654}" destId="{A6D678E5-BF2A-41BB-91CE-0C3F1B3A61BC}" srcOrd="0" destOrd="0" parTransId="{89EA2A09-EC94-4F64-8C6F-9492C15FF386}" sibTransId="{7929480C-5326-45CC-A477-087DF94F654D}"/>
    <dgm:cxn modelId="{CC850D21-EBA7-4DAD-8123-71BDE17FD574}" type="presOf" srcId="{CD805C73-976E-4638-AB16-6CFE34C67250}" destId="{3A44B9E7-AC94-4F78-9371-CFBD1C620D21}" srcOrd="0" destOrd="0" presId="urn:microsoft.com/office/officeart/2005/8/layout/matrix3"/>
    <dgm:cxn modelId="{ADECF828-AF7D-4802-BD43-DDC99EB6C33D}" type="presOf" srcId="{85CDD8AE-801D-49D3-9199-0B3610F5A0BC}" destId="{F071751D-BFE4-475E-92B9-1803720A05DD}" srcOrd="0" destOrd="0" presId="urn:microsoft.com/office/officeart/2005/8/layout/matrix3"/>
    <dgm:cxn modelId="{DE6DFF52-1241-4FFC-B406-A751FD13F912}" type="presOf" srcId="{B5E691EB-8B0D-41D0-BF2D-B79229B10C00}" destId="{769DFAAB-EED9-4873-B07A-F4EC70C30288}" srcOrd="0" destOrd="0" presId="urn:microsoft.com/office/officeart/2005/8/layout/matrix3"/>
    <dgm:cxn modelId="{CF03F756-D7CD-4AD6-BE48-5CC9156A20B0}" srcId="{BA1A651B-998D-43D9-82A0-5DDD1C0D5654}" destId="{B5E691EB-8B0D-41D0-BF2D-B79229B10C00}" srcOrd="3" destOrd="0" parTransId="{9E7B494E-2468-4297-B3DB-EFBF067A56DF}" sibTransId="{133E6F08-4DB2-4AF9-8F28-6A76F0A4E0A5}"/>
    <dgm:cxn modelId="{7534C78E-4CF8-400B-A1FB-0643E5CC33D5}" srcId="{BA1A651B-998D-43D9-82A0-5DDD1C0D5654}" destId="{CD805C73-976E-4638-AB16-6CFE34C67250}" srcOrd="2" destOrd="0" parTransId="{A3BF3190-9689-4927-8882-5FD1C88299F8}" sibTransId="{831DEA7F-6A09-44BD-9289-DBFB15BB8C89}"/>
    <dgm:cxn modelId="{EE936D93-3CC7-4B95-9424-6294D35A8E45}" type="presOf" srcId="{A6D678E5-BF2A-41BB-91CE-0C3F1B3A61BC}" destId="{8BCCC0FA-1CF0-42F2-B49C-BF1CF0999844}" srcOrd="0" destOrd="0" presId="urn:microsoft.com/office/officeart/2005/8/layout/matrix3"/>
    <dgm:cxn modelId="{B4E6C3AD-4F31-4163-A5D9-BF297414E6BB}" srcId="{BA1A651B-998D-43D9-82A0-5DDD1C0D5654}" destId="{85CDD8AE-801D-49D3-9199-0B3610F5A0BC}" srcOrd="1" destOrd="0" parTransId="{616E0D81-6806-4FF0-8C1F-8D068BF66461}" sibTransId="{BEA05AE3-6D4B-491A-AFF8-34A845B4659B}"/>
    <dgm:cxn modelId="{636949AF-9A52-4830-AF86-CF11B89809D0}" type="presOf" srcId="{BA1A651B-998D-43D9-82A0-5DDD1C0D5654}" destId="{91C1B69A-1101-4B50-92B6-1261888BE582}" srcOrd="0" destOrd="0" presId="urn:microsoft.com/office/officeart/2005/8/layout/matrix3"/>
    <dgm:cxn modelId="{BB04ECC3-FA89-4691-AF0F-668E61184E3C}" srcId="{BA1A651B-998D-43D9-82A0-5DDD1C0D5654}" destId="{B3DF952C-91ED-4A90-8FF4-2F390147E490}" srcOrd="4" destOrd="0" parTransId="{CEEE582F-A55F-42F6-A10F-9AC2D615E6D1}" sibTransId="{D95BBC9E-BF33-4607-94B6-3473114FF178}"/>
    <dgm:cxn modelId="{D32C9CA2-4367-43EB-8A3D-D2E81BF6A3CC}" type="presParOf" srcId="{91C1B69A-1101-4B50-92B6-1261888BE582}" destId="{9D2F1634-C59A-425E-B828-BBF487A8D721}" srcOrd="0" destOrd="0" presId="urn:microsoft.com/office/officeart/2005/8/layout/matrix3"/>
    <dgm:cxn modelId="{FB0DDA43-AFA7-4EEA-B3E5-133267D6FE0D}" type="presParOf" srcId="{91C1B69A-1101-4B50-92B6-1261888BE582}" destId="{8BCCC0FA-1CF0-42F2-B49C-BF1CF0999844}" srcOrd="1" destOrd="0" presId="urn:microsoft.com/office/officeart/2005/8/layout/matrix3"/>
    <dgm:cxn modelId="{8AD7D5AD-8BA9-42B9-8BA7-8A0E9F360056}" type="presParOf" srcId="{91C1B69A-1101-4B50-92B6-1261888BE582}" destId="{F071751D-BFE4-475E-92B9-1803720A05DD}" srcOrd="2" destOrd="0" presId="urn:microsoft.com/office/officeart/2005/8/layout/matrix3"/>
    <dgm:cxn modelId="{B1E2B0F8-F8CE-429A-98F2-021A084F7624}" type="presParOf" srcId="{91C1B69A-1101-4B50-92B6-1261888BE582}" destId="{3A44B9E7-AC94-4F78-9371-CFBD1C620D21}" srcOrd="3" destOrd="0" presId="urn:microsoft.com/office/officeart/2005/8/layout/matrix3"/>
    <dgm:cxn modelId="{0C0B1D8E-0D2E-4EF6-9FB2-81BF62D196B0}" type="presParOf" srcId="{91C1B69A-1101-4B50-92B6-1261888BE582}" destId="{769DFAAB-EED9-4873-B07A-F4EC70C3028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EA360C-1B65-49E0-BD1B-F669D21CF123}" type="doc">
      <dgm:prSet loTypeId="urn:microsoft.com/office/officeart/2011/layout/Picture Frame" loCatId="pictur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CB504C-4D52-4311-8F66-0E6C09275A8C}">
      <dgm:prSet phldrT="[Text]"/>
      <dgm:spPr/>
      <dgm:t>
        <a:bodyPr/>
        <a:lstStyle/>
        <a:p>
          <a:r>
            <a:rPr lang="en-US" dirty="0"/>
            <a:t>Vitals Check</a:t>
          </a:r>
        </a:p>
      </dgm:t>
    </dgm:pt>
    <dgm:pt modelId="{6F896D3B-D55D-4BB8-86AE-73314C5B214C}" type="parTrans" cxnId="{3D7C23FB-8BB5-43DC-A8BE-980BAB063821}">
      <dgm:prSet/>
      <dgm:spPr/>
      <dgm:t>
        <a:bodyPr/>
        <a:lstStyle/>
        <a:p>
          <a:endParaRPr lang="en-US"/>
        </a:p>
      </dgm:t>
    </dgm:pt>
    <dgm:pt modelId="{D2C74FEB-2E10-4DE0-97FE-1AC6E1FC7A55}" type="sibTrans" cxnId="{3D7C23FB-8BB5-43DC-A8BE-980BAB063821}">
      <dgm:prSet/>
      <dgm:spPr/>
      <dgm:t>
        <a:bodyPr/>
        <a:lstStyle/>
        <a:p>
          <a:endParaRPr lang="en-US"/>
        </a:p>
      </dgm:t>
    </dgm:pt>
    <dgm:pt modelId="{5D3899D0-FF02-4060-BD04-94C6CD8438EA}">
      <dgm:prSet phldrT="[Text]"/>
      <dgm:spPr/>
      <dgm:t>
        <a:bodyPr/>
        <a:lstStyle/>
        <a:p>
          <a:r>
            <a:rPr lang="en-US" dirty="0"/>
            <a:t>Group exercise</a:t>
          </a:r>
        </a:p>
      </dgm:t>
    </dgm:pt>
    <dgm:pt modelId="{25D52F58-F896-4617-92F7-CE347D4B7EFD}" type="parTrans" cxnId="{99C03018-4538-4CC3-89FF-6595E4DA45EF}">
      <dgm:prSet/>
      <dgm:spPr/>
      <dgm:t>
        <a:bodyPr/>
        <a:lstStyle/>
        <a:p>
          <a:endParaRPr lang="en-US"/>
        </a:p>
      </dgm:t>
    </dgm:pt>
    <dgm:pt modelId="{025611BD-F5D4-45F6-8771-D095FF0DD00D}" type="sibTrans" cxnId="{99C03018-4538-4CC3-89FF-6595E4DA45EF}">
      <dgm:prSet/>
      <dgm:spPr/>
      <dgm:t>
        <a:bodyPr/>
        <a:lstStyle/>
        <a:p>
          <a:endParaRPr lang="en-US"/>
        </a:p>
      </dgm:t>
    </dgm:pt>
    <dgm:pt modelId="{75DD6484-242C-4AB0-9997-F7215FCE6A60}">
      <dgm:prSet phldrT="[Text]"/>
      <dgm:spPr/>
      <dgm:t>
        <a:bodyPr/>
        <a:lstStyle/>
        <a:p>
          <a:r>
            <a:rPr lang="en-US" dirty="0"/>
            <a:t>Meditation &amp; Yoga	</a:t>
          </a:r>
        </a:p>
      </dgm:t>
    </dgm:pt>
    <dgm:pt modelId="{7CD3D684-A670-4CDA-A8E9-76DDE1A0855F}" type="parTrans" cxnId="{E9AB0B48-4B8C-469A-A4CF-5287C403CC13}">
      <dgm:prSet/>
      <dgm:spPr/>
      <dgm:t>
        <a:bodyPr/>
        <a:lstStyle/>
        <a:p>
          <a:endParaRPr lang="en-US"/>
        </a:p>
      </dgm:t>
    </dgm:pt>
    <dgm:pt modelId="{42B3AA7A-6276-47A6-BBB9-2D3788D2AF32}" type="sibTrans" cxnId="{E9AB0B48-4B8C-469A-A4CF-5287C403CC13}">
      <dgm:prSet/>
      <dgm:spPr/>
      <dgm:t>
        <a:bodyPr/>
        <a:lstStyle/>
        <a:p>
          <a:endParaRPr lang="en-US"/>
        </a:p>
      </dgm:t>
    </dgm:pt>
    <dgm:pt modelId="{51218EB0-9AED-44FF-BD5F-62254AB82050}">
      <dgm:prSet phldrT="[Text]"/>
      <dgm:spPr/>
      <dgm:t>
        <a:bodyPr/>
        <a:lstStyle/>
        <a:p>
          <a:r>
            <a:rPr lang="en-US" dirty="0"/>
            <a:t>Warm up / Cool down</a:t>
          </a:r>
        </a:p>
      </dgm:t>
    </dgm:pt>
    <dgm:pt modelId="{D7733EF4-0890-4178-A7DE-A7BD7C3B1BFA}" type="sibTrans" cxnId="{ED4B8F70-6406-4DE9-8279-26FC9CB39365}">
      <dgm:prSet/>
      <dgm:spPr/>
      <dgm:t>
        <a:bodyPr/>
        <a:lstStyle/>
        <a:p>
          <a:endParaRPr lang="en-US"/>
        </a:p>
      </dgm:t>
    </dgm:pt>
    <dgm:pt modelId="{D54B3F5B-9731-4FF5-AE35-E3D01930866C}" type="parTrans" cxnId="{ED4B8F70-6406-4DE9-8279-26FC9CB39365}">
      <dgm:prSet/>
      <dgm:spPr/>
      <dgm:t>
        <a:bodyPr/>
        <a:lstStyle/>
        <a:p>
          <a:endParaRPr lang="en-US"/>
        </a:p>
      </dgm:t>
    </dgm:pt>
    <dgm:pt modelId="{26F6D5C7-5D92-42FB-B86B-272CC1532E81}" type="pres">
      <dgm:prSet presAssocID="{4EEA360C-1B65-49E0-BD1B-F669D21CF123}" presName="Name0" presStyleCnt="0">
        <dgm:presLayoutVars>
          <dgm:chMax/>
          <dgm:chPref/>
          <dgm:dir/>
        </dgm:presLayoutVars>
      </dgm:prSet>
      <dgm:spPr/>
    </dgm:pt>
    <dgm:pt modelId="{BAB30BC4-66A0-49A3-A777-D075901D7665}" type="pres">
      <dgm:prSet presAssocID="{D7CB504C-4D52-4311-8F66-0E6C09275A8C}" presName="composite" presStyleCnt="0"/>
      <dgm:spPr/>
    </dgm:pt>
    <dgm:pt modelId="{5A78A156-5D52-4E79-9119-EBC924B0CBA7}" type="pres">
      <dgm:prSet presAssocID="{D7CB504C-4D52-4311-8F66-0E6C09275A8C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3F22B4EB-CCA8-49B8-912D-00CC5CC63D38}" type="pres">
      <dgm:prSet presAssocID="{D7CB504C-4D52-4311-8F66-0E6C09275A8C}" presName="Accent1" presStyleLbl="parChTrans1D1" presStyleIdx="0" presStyleCnt="4"/>
      <dgm:spPr/>
    </dgm:pt>
    <dgm:pt modelId="{A2F0F1F8-ACA8-43E0-A227-F8613F873A4A}" type="pres">
      <dgm:prSet presAssocID="{D7CB504C-4D52-4311-8F66-0E6C09275A8C}" presName="Image" presStyleLbl="align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22005FBE-C075-4C1E-9567-6336D91AEEEC}" type="pres">
      <dgm:prSet presAssocID="{D2C74FEB-2E10-4DE0-97FE-1AC6E1FC7A55}" presName="sibTrans" presStyleCnt="0"/>
      <dgm:spPr/>
    </dgm:pt>
    <dgm:pt modelId="{EA745FEC-1631-4476-A14D-ADDA832B2CC3}" type="pres">
      <dgm:prSet presAssocID="{51218EB0-9AED-44FF-BD5F-62254AB82050}" presName="composite" presStyleCnt="0"/>
      <dgm:spPr/>
    </dgm:pt>
    <dgm:pt modelId="{DACEA8EE-F142-4EDB-AE0C-8CCE6A46CB75}" type="pres">
      <dgm:prSet presAssocID="{51218EB0-9AED-44FF-BD5F-62254AB82050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2E0F394B-0122-4435-917E-C3E14C56968E}" type="pres">
      <dgm:prSet presAssocID="{51218EB0-9AED-44FF-BD5F-62254AB82050}" presName="Accent1" presStyleLbl="parChTrans1D1" presStyleIdx="1" presStyleCnt="4"/>
      <dgm:spPr/>
    </dgm:pt>
    <dgm:pt modelId="{F180B543-993A-4348-8411-B20D94C23D6F}" type="pres">
      <dgm:prSet presAssocID="{51218EB0-9AED-44FF-BD5F-62254AB82050}" presName="Image" presStyleLbl="align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0F72807D-93BB-40FB-B9A1-699FD9D129E4}" type="pres">
      <dgm:prSet presAssocID="{D7733EF4-0890-4178-A7DE-A7BD7C3B1BFA}" presName="sibTrans" presStyleCnt="0"/>
      <dgm:spPr/>
    </dgm:pt>
    <dgm:pt modelId="{7500DE19-DD4F-40EC-AE62-BC14EA58B52C}" type="pres">
      <dgm:prSet presAssocID="{5D3899D0-FF02-4060-BD04-94C6CD8438EA}" presName="composite" presStyleCnt="0"/>
      <dgm:spPr/>
    </dgm:pt>
    <dgm:pt modelId="{F6B7F911-C41B-4C5A-819E-6E3A75A794AC}" type="pres">
      <dgm:prSet presAssocID="{5D3899D0-FF02-4060-BD04-94C6CD8438EA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AF7A65B3-3552-4BD1-8204-8F925C99ADF1}" type="pres">
      <dgm:prSet presAssocID="{5D3899D0-FF02-4060-BD04-94C6CD8438EA}" presName="Accent1" presStyleLbl="parChTrans1D1" presStyleIdx="2" presStyleCnt="4"/>
      <dgm:spPr/>
    </dgm:pt>
    <dgm:pt modelId="{F21F3BC0-9C9F-4D15-94FE-4D3D72E3687F}" type="pres">
      <dgm:prSet presAssocID="{5D3899D0-FF02-4060-BD04-94C6CD8438EA}" presName="Image" presStyleLbl="align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24039881-5A69-4A85-B373-1BA6D7B6D86C}" type="pres">
      <dgm:prSet presAssocID="{025611BD-F5D4-45F6-8771-D095FF0DD00D}" presName="sibTrans" presStyleCnt="0"/>
      <dgm:spPr/>
    </dgm:pt>
    <dgm:pt modelId="{8FF96F6D-4DCE-4749-AB76-A627E92273DD}" type="pres">
      <dgm:prSet presAssocID="{75DD6484-242C-4AB0-9997-F7215FCE6A60}" presName="composite" presStyleCnt="0"/>
      <dgm:spPr/>
    </dgm:pt>
    <dgm:pt modelId="{D52B1598-4265-4755-ABE3-6E1758528356}" type="pres">
      <dgm:prSet presAssocID="{75DD6484-242C-4AB0-9997-F7215FCE6A60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216E6E8C-AEB2-4285-8BBE-6341F27D1943}" type="pres">
      <dgm:prSet presAssocID="{75DD6484-242C-4AB0-9997-F7215FCE6A60}" presName="Accent1" presStyleLbl="parChTrans1D1" presStyleIdx="3" presStyleCnt="4"/>
      <dgm:spPr/>
    </dgm:pt>
    <dgm:pt modelId="{CD65769F-9F80-414A-ADCD-C086B8B4B621}" type="pres">
      <dgm:prSet presAssocID="{75DD6484-242C-4AB0-9997-F7215FCE6A60}" presName="Image" presStyleLbl="align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99C03018-4538-4CC3-89FF-6595E4DA45EF}" srcId="{4EEA360C-1B65-49E0-BD1B-F669D21CF123}" destId="{5D3899D0-FF02-4060-BD04-94C6CD8438EA}" srcOrd="2" destOrd="0" parTransId="{25D52F58-F896-4617-92F7-CE347D4B7EFD}" sibTransId="{025611BD-F5D4-45F6-8771-D095FF0DD00D}"/>
    <dgm:cxn modelId="{B021B843-601F-4CDF-AA72-ABE2F2D3C242}" type="presOf" srcId="{75DD6484-242C-4AB0-9997-F7215FCE6A60}" destId="{D52B1598-4265-4755-ABE3-6E1758528356}" srcOrd="0" destOrd="0" presId="urn:microsoft.com/office/officeart/2011/layout/Picture Frame"/>
    <dgm:cxn modelId="{DF569D66-9E9B-4DC7-85DD-9A7A12C252C8}" type="presOf" srcId="{5D3899D0-FF02-4060-BD04-94C6CD8438EA}" destId="{F6B7F911-C41B-4C5A-819E-6E3A75A794AC}" srcOrd="0" destOrd="0" presId="urn:microsoft.com/office/officeart/2011/layout/Picture Frame"/>
    <dgm:cxn modelId="{E9AB0B48-4B8C-469A-A4CF-5287C403CC13}" srcId="{4EEA360C-1B65-49E0-BD1B-F669D21CF123}" destId="{75DD6484-242C-4AB0-9997-F7215FCE6A60}" srcOrd="3" destOrd="0" parTransId="{7CD3D684-A670-4CDA-A8E9-76DDE1A0855F}" sibTransId="{42B3AA7A-6276-47A6-BBB9-2D3788D2AF32}"/>
    <dgm:cxn modelId="{ED4B8F70-6406-4DE9-8279-26FC9CB39365}" srcId="{4EEA360C-1B65-49E0-BD1B-F669D21CF123}" destId="{51218EB0-9AED-44FF-BD5F-62254AB82050}" srcOrd="1" destOrd="0" parTransId="{D54B3F5B-9731-4FF5-AE35-E3D01930866C}" sibTransId="{D7733EF4-0890-4178-A7DE-A7BD7C3B1BFA}"/>
    <dgm:cxn modelId="{42FBC37D-8235-4B08-932B-92612E6BD6E8}" type="presOf" srcId="{51218EB0-9AED-44FF-BD5F-62254AB82050}" destId="{DACEA8EE-F142-4EDB-AE0C-8CCE6A46CB75}" srcOrd="0" destOrd="0" presId="urn:microsoft.com/office/officeart/2011/layout/Picture Frame"/>
    <dgm:cxn modelId="{C88463D0-2EC0-4A75-95DA-4875F3CF92AC}" type="presOf" srcId="{D7CB504C-4D52-4311-8F66-0E6C09275A8C}" destId="{5A78A156-5D52-4E79-9119-EBC924B0CBA7}" srcOrd="0" destOrd="0" presId="urn:microsoft.com/office/officeart/2011/layout/Picture Frame"/>
    <dgm:cxn modelId="{21225BD2-091C-4E79-A8D6-219F59017AF9}" type="presOf" srcId="{4EEA360C-1B65-49E0-BD1B-F669D21CF123}" destId="{26F6D5C7-5D92-42FB-B86B-272CC1532E81}" srcOrd="0" destOrd="0" presId="urn:microsoft.com/office/officeart/2011/layout/Picture Frame"/>
    <dgm:cxn modelId="{3D7C23FB-8BB5-43DC-A8BE-980BAB063821}" srcId="{4EEA360C-1B65-49E0-BD1B-F669D21CF123}" destId="{D7CB504C-4D52-4311-8F66-0E6C09275A8C}" srcOrd="0" destOrd="0" parTransId="{6F896D3B-D55D-4BB8-86AE-73314C5B214C}" sibTransId="{D2C74FEB-2E10-4DE0-97FE-1AC6E1FC7A55}"/>
    <dgm:cxn modelId="{2F7DDD94-54B2-472D-AE4D-A8B5411E3201}" type="presParOf" srcId="{26F6D5C7-5D92-42FB-B86B-272CC1532E81}" destId="{BAB30BC4-66A0-49A3-A777-D075901D7665}" srcOrd="0" destOrd="0" presId="urn:microsoft.com/office/officeart/2011/layout/Picture Frame"/>
    <dgm:cxn modelId="{7A89395F-D2E6-4FAE-890F-46794D9AD913}" type="presParOf" srcId="{BAB30BC4-66A0-49A3-A777-D075901D7665}" destId="{5A78A156-5D52-4E79-9119-EBC924B0CBA7}" srcOrd="0" destOrd="0" presId="urn:microsoft.com/office/officeart/2011/layout/Picture Frame"/>
    <dgm:cxn modelId="{0F720C91-7488-404B-B0E5-907B526A2AE3}" type="presParOf" srcId="{BAB30BC4-66A0-49A3-A777-D075901D7665}" destId="{3F22B4EB-CCA8-49B8-912D-00CC5CC63D38}" srcOrd="1" destOrd="0" presId="urn:microsoft.com/office/officeart/2011/layout/Picture Frame"/>
    <dgm:cxn modelId="{1BA65937-EA34-4EC4-80DD-AB04B8277862}" type="presParOf" srcId="{BAB30BC4-66A0-49A3-A777-D075901D7665}" destId="{A2F0F1F8-ACA8-43E0-A227-F8613F873A4A}" srcOrd="2" destOrd="0" presId="urn:microsoft.com/office/officeart/2011/layout/Picture Frame"/>
    <dgm:cxn modelId="{04B73460-C039-4556-B9D2-97FFDFD753E8}" type="presParOf" srcId="{26F6D5C7-5D92-42FB-B86B-272CC1532E81}" destId="{22005FBE-C075-4C1E-9567-6336D91AEEEC}" srcOrd="1" destOrd="0" presId="urn:microsoft.com/office/officeart/2011/layout/Picture Frame"/>
    <dgm:cxn modelId="{97003B7D-F8E1-40B2-AC06-0408088C1B87}" type="presParOf" srcId="{26F6D5C7-5D92-42FB-B86B-272CC1532E81}" destId="{EA745FEC-1631-4476-A14D-ADDA832B2CC3}" srcOrd="2" destOrd="0" presId="urn:microsoft.com/office/officeart/2011/layout/Picture Frame"/>
    <dgm:cxn modelId="{7F626B33-DD99-4BF4-84B3-EF97F2989443}" type="presParOf" srcId="{EA745FEC-1631-4476-A14D-ADDA832B2CC3}" destId="{DACEA8EE-F142-4EDB-AE0C-8CCE6A46CB75}" srcOrd="0" destOrd="0" presId="urn:microsoft.com/office/officeart/2011/layout/Picture Frame"/>
    <dgm:cxn modelId="{DCC7E0A7-D2C1-4FD0-AB4F-530B7AC9A3A3}" type="presParOf" srcId="{EA745FEC-1631-4476-A14D-ADDA832B2CC3}" destId="{2E0F394B-0122-4435-917E-C3E14C56968E}" srcOrd="1" destOrd="0" presId="urn:microsoft.com/office/officeart/2011/layout/Picture Frame"/>
    <dgm:cxn modelId="{76379DAD-24E1-4A35-A017-17545E42511C}" type="presParOf" srcId="{EA745FEC-1631-4476-A14D-ADDA832B2CC3}" destId="{F180B543-993A-4348-8411-B20D94C23D6F}" srcOrd="2" destOrd="0" presId="urn:microsoft.com/office/officeart/2011/layout/Picture Frame"/>
    <dgm:cxn modelId="{BF570138-3BC0-4F0D-951C-1F72C18CE53F}" type="presParOf" srcId="{26F6D5C7-5D92-42FB-B86B-272CC1532E81}" destId="{0F72807D-93BB-40FB-B9A1-699FD9D129E4}" srcOrd="3" destOrd="0" presId="urn:microsoft.com/office/officeart/2011/layout/Picture Frame"/>
    <dgm:cxn modelId="{79D9767E-07A5-40D9-968C-69F03580CC15}" type="presParOf" srcId="{26F6D5C7-5D92-42FB-B86B-272CC1532E81}" destId="{7500DE19-DD4F-40EC-AE62-BC14EA58B52C}" srcOrd="4" destOrd="0" presId="urn:microsoft.com/office/officeart/2011/layout/Picture Frame"/>
    <dgm:cxn modelId="{1BE26A25-589E-43F0-AAC9-2AC453212973}" type="presParOf" srcId="{7500DE19-DD4F-40EC-AE62-BC14EA58B52C}" destId="{F6B7F911-C41B-4C5A-819E-6E3A75A794AC}" srcOrd="0" destOrd="0" presId="urn:microsoft.com/office/officeart/2011/layout/Picture Frame"/>
    <dgm:cxn modelId="{2317902A-A417-4749-AC9B-4BBCDBAF38E3}" type="presParOf" srcId="{7500DE19-DD4F-40EC-AE62-BC14EA58B52C}" destId="{AF7A65B3-3552-4BD1-8204-8F925C99ADF1}" srcOrd="1" destOrd="0" presId="urn:microsoft.com/office/officeart/2011/layout/Picture Frame"/>
    <dgm:cxn modelId="{CB678A79-ABC9-48A8-812E-CD21975E668E}" type="presParOf" srcId="{7500DE19-DD4F-40EC-AE62-BC14EA58B52C}" destId="{F21F3BC0-9C9F-4D15-94FE-4D3D72E3687F}" srcOrd="2" destOrd="0" presId="urn:microsoft.com/office/officeart/2011/layout/Picture Frame"/>
    <dgm:cxn modelId="{9E5EED52-F2C9-443D-8A6A-93F99780D6BC}" type="presParOf" srcId="{26F6D5C7-5D92-42FB-B86B-272CC1532E81}" destId="{24039881-5A69-4A85-B373-1BA6D7B6D86C}" srcOrd="5" destOrd="0" presId="urn:microsoft.com/office/officeart/2011/layout/Picture Frame"/>
    <dgm:cxn modelId="{1BA5B6F3-F474-45AA-8CD8-B8F55C0E1729}" type="presParOf" srcId="{26F6D5C7-5D92-42FB-B86B-272CC1532E81}" destId="{8FF96F6D-4DCE-4749-AB76-A627E92273DD}" srcOrd="6" destOrd="0" presId="urn:microsoft.com/office/officeart/2011/layout/Picture Frame"/>
    <dgm:cxn modelId="{D51AE6A6-FE9D-4E9E-A682-6CC564CCE0F2}" type="presParOf" srcId="{8FF96F6D-4DCE-4749-AB76-A627E92273DD}" destId="{D52B1598-4265-4755-ABE3-6E1758528356}" srcOrd="0" destOrd="0" presId="urn:microsoft.com/office/officeart/2011/layout/Picture Frame"/>
    <dgm:cxn modelId="{23156DBE-2D81-4EC5-BEE8-45FABEB426AF}" type="presParOf" srcId="{8FF96F6D-4DCE-4749-AB76-A627E92273DD}" destId="{216E6E8C-AEB2-4285-8BBE-6341F27D1943}" srcOrd="1" destOrd="0" presId="urn:microsoft.com/office/officeart/2011/layout/Picture Frame"/>
    <dgm:cxn modelId="{B4E29DA5-1B05-48A6-A69B-5B80976A047A}" type="presParOf" srcId="{8FF96F6D-4DCE-4749-AB76-A627E92273DD}" destId="{CD65769F-9F80-414A-ADCD-C086B8B4B621}" srcOrd="2" destOrd="0" presId="urn:microsoft.com/office/officeart/2011/layout/Picture Fram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E5C34C-3834-4CA5-BF69-E305A82B4F42}">
      <dsp:nvSpPr>
        <dsp:cNvPr id="0" name=""/>
        <dsp:cNvSpPr/>
      </dsp:nvSpPr>
      <dsp:spPr>
        <a:xfrm>
          <a:off x="3276599" y="61912"/>
          <a:ext cx="2971800" cy="29718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Exercise guidance and training</a:t>
          </a:r>
        </a:p>
      </dsp:txBody>
      <dsp:txXfrm>
        <a:off x="3672839" y="581977"/>
        <a:ext cx="2179320" cy="1337310"/>
      </dsp:txXfrm>
    </dsp:sp>
    <dsp:sp modelId="{23BCB36A-F360-4233-86DC-121D29B4D251}">
      <dsp:nvSpPr>
        <dsp:cNvPr id="0" name=""/>
        <dsp:cNvSpPr/>
      </dsp:nvSpPr>
      <dsp:spPr>
        <a:xfrm>
          <a:off x="4348924" y="1919287"/>
          <a:ext cx="2971800" cy="29718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Counseling to reduce stress</a:t>
          </a:r>
        </a:p>
      </dsp:txBody>
      <dsp:txXfrm>
        <a:off x="5257800" y="2687002"/>
        <a:ext cx="1783080" cy="1634490"/>
      </dsp:txXfrm>
    </dsp:sp>
    <dsp:sp modelId="{4A2D76C2-74BE-4061-AE10-41CC4FB4969D}">
      <dsp:nvSpPr>
        <dsp:cNvPr id="0" name=""/>
        <dsp:cNvSpPr/>
      </dsp:nvSpPr>
      <dsp:spPr>
        <a:xfrm>
          <a:off x="2204275" y="1919287"/>
          <a:ext cx="2971800" cy="29718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kern="1200" dirty="0"/>
            <a:t>Education for healthy living</a:t>
          </a:r>
        </a:p>
      </dsp:txBody>
      <dsp:txXfrm>
        <a:off x="2484119" y="2687002"/>
        <a:ext cx="1783080" cy="16344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2F1634-C59A-425E-B828-BBF487A8D721}">
      <dsp:nvSpPr>
        <dsp:cNvPr id="0" name=""/>
        <dsp:cNvSpPr/>
      </dsp:nvSpPr>
      <dsp:spPr>
        <a:xfrm>
          <a:off x="112712" y="0"/>
          <a:ext cx="4575175" cy="4575175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CCC0FA-1CF0-42F2-B49C-BF1CF0999844}">
      <dsp:nvSpPr>
        <dsp:cNvPr id="0" name=""/>
        <dsp:cNvSpPr/>
      </dsp:nvSpPr>
      <dsp:spPr>
        <a:xfrm>
          <a:off x="547354" y="434641"/>
          <a:ext cx="1784318" cy="17843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Counselors</a:t>
          </a:r>
        </a:p>
      </dsp:txBody>
      <dsp:txXfrm>
        <a:off x="634457" y="521744"/>
        <a:ext cx="1610112" cy="1610112"/>
      </dsp:txXfrm>
    </dsp:sp>
    <dsp:sp modelId="{F071751D-BFE4-475E-92B9-1803720A05DD}">
      <dsp:nvSpPr>
        <dsp:cNvPr id="0" name=""/>
        <dsp:cNvSpPr/>
      </dsp:nvSpPr>
      <dsp:spPr>
        <a:xfrm>
          <a:off x="2468927" y="434641"/>
          <a:ext cx="1784318" cy="17843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Exercise Physiologists &amp; Nurses</a:t>
          </a:r>
        </a:p>
      </dsp:txBody>
      <dsp:txXfrm>
        <a:off x="2556030" y="521744"/>
        <a:ext cx="1610112" cy="1610112"/>
      </dsp:txXfrm>
    </dsp:sp>
    <dsp:sp modelId="{3A44B9E7-AC94-4F78-9371-CFBD1C620D21}">
      <dsp:nvSpPr>
        <dsp:cNvPr id="0" name=""/>
        <dsp:cNvSpPr/>
      </dsp:nvSpPr>
      <dsp:spPr>
        <a:xfrm>
          <a:off x="547354" y="2356215"/>
          <a:ext cx="1784318" cy="17843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PTs &amp; RTs</a:t>
          </a:r>
        </a:p>
      </dsp:txBody>
      <dsp:txXfrm>
        <a:off x="634457" y="2443318"/>
        <a:ext cx="1610112" cy="1610112"/>
      </dsp:txXfrm>
    </dsp:sp>
    <dsp:sp modelId="{769DFAAB-EED9-4873-B07A-F4EC70C30288}">
      <dsp:nvSpPr>
        <dsp:cNvPr id="0" name=""/>
        <dsp:cNvSpPr/>
      </dsp:nvSpPr>
      <dsp:spPr>
        <a:xfrm>
          <a:off x="2468927" y="2356215"/>
          <a:ext cx="1784318" cy="17843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Dieticians</a:t>
          </a:r>
        </a:p>
      </dsp:txBody>
      <dsp:txXfrm>
        <a:off x="2556030" y="2443318"/>
        <a:ext cx="1610112" cy="16101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5769F-9F80-414A-ADCD-C086B8B4B621}">
      <dsp:nvSpPr>
        <dsp:cNvPr id="0" name=""/>
        <dsp:cNvSpPr/>
      </dsp:nvSpPr>
      <dsp:spPr>
        <a:xfrm>
          <a:off x="5138920" y="2972867"/>
          <a:ext cx="3555112" cy="21945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21F3BC0-9C9F-4D15-94FE-4D3D72E3687F}">
      <dsp:nvSpPr>
        <dsp:cNvPr id="0" name=""/>
        <dsp:cNvSpPr/>
      </dsp:nvSpPr>
      <dsp:spPr>
        <a:xfrm>
          <a:off x="878607" y="2972867"/>
          <a:ext cx="3555112" cy="219455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180B543-993A-4348-8411-B20D94C23D6F}">
      <dsp:nvSpPr>
        <dsp:cNvPr id="0" name=""/>
        <dsp:cNvSpPr/>
      </dsp:nvSpPr>
      <dsp:spPr>
        <a:xfrm>
          <a:off x="5138920" y="23005"/>
          <a:ext cx="3555112" cy="21945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2F0F1F8-ACA8-43E0-A227-F8613F873A4A}">
      <dsp:nvSpPr>
        <dsp:cNvPr id="0" name=""/>
        <dsp:cNvSpPr/>
      </dsp:nvSpPr>
      <dsp:spPr>
        <a:xfrm>
          <a:off x="878607" y="23005"/>
          <a:ext cx="3555112" cy="2194551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A78A156-5D52-4E79-9119-EBC924B0CBA7}">
      <dsp:nvSpPr>
        <dsp:cNvPr id="0" name=""/>
        <dsp:cNvSpPr/>
      </dsp:nvSpPr>
      <dsp:spPr>
        <a:xfrm>
          <a:off x="602366" y="2204723"/>
          <a:ext cx="3547833" cy="375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0" rIns="95250" bIns="0" numCol="1" spcCol="1270" anchor="b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Vitals Check</a:t>
          </a:r>
        </a:p>
      </dsp:txBody>
      <dsp:txXfrm>
        <a:off x="602366" y="2204723"/>
        <a:ext cx="3547833" cy="375512"/>
      </dsp:txXfrm>
    </dsp:sp>
    <dsp:sp modelId="{3F22B4EB-CCA8-49B8-912D-00CC5CC63D38}">
      <dsp:nvSpPr>
        <dsp:cNvPr id="0" name=""/>
        <dsp:cNvSpPr/>
      </dsp:nvSpPr>
      <dsp:spPr>
        <a:xfrm>
          <a:off x="602366" y="306371"/>
          <a:ext cx="3553963" cy="2283360"/>
        </a:xfrm>
        <a:prstGeom prst="rect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CEA8EE-F142-4EDB-AE0C-8CCE6A46CB75}">
      <dsp:nvSpPr>
        <dsp:cNvPr id="0" name=""/>
        <dsp:cNvSpPr/>
      </dsp:nvSpPr>
      <dsp:spPr>
        <a:xfrm>
          <a:off x="4862679" y="2204723"/>
          <a:ext cx="3547833" cy="375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0" rIns="95250" bIns="0" numCol="1" spcCol="1270" anchor="b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Warm up / Cool down</a:t>
          </a:r>
        </a:p>
      </dsp:txBody>
      <dsp:txXfrm>
        <a:off x="4862679" y="2204723"/>
        <a:ext cx="3547833" cy="375512"/>
      </dsp:txXfrm>
    </dsp:sp>
    <dsp:sp modelId="{2E0F394B-0122-4435-917E-C3E14C56968E}">
      <dsp:nvSpPr>
        <dsp:cNvPr id="0" name=""/>
        <dsp:cNvSpPr/>
      </dsp:nvSpPr>
      <dsp:spPr>
        <a:xfrm>
          <a:off x="4862679" y="306371"/>
          <a:ext cx="3553963" cy="2283360"/>
        </a:xfrm>
        <a:prstGeom prst="rect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B7F911-C41B-4C5A-819E-6E3A75A794AC}">
      <dsp:nvSpPr>
        <dsp:cNvPr id="0" name=""/>
        <dsp:cNvSpPr/>
      </dsp:nvSpPr>
      <dsp:spPr>
        <a:xfrm>
          <a:off x="602366" y="5154585"/>
          <a:ext cx="3547833" cy="375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0" rIns="95250" bIns="0" numCol="1" spcCol="1270" anchor="b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Group exercise</a:t>
          </a:r>
        </a:p>
      </dsp:txBody>
      <dsp:txXfrm>
        <a:off x="602366" y="5154585"/>
        <a:ext cx="3547833" cy="375512"/>
      </dsp:txXfrm>
    </dsp:sp>
    <dsp:sp modelId="{AF7A65B3-3552-4BD1-8204-8F925C99ADF1}">
      <dsp:nvSpPr>
        <dsp:cNvPr id="0" name=""/>
        <dsp:cNvSpPr/>
      </dsp:nvSpPr>
      <dsp:spPr>
        <a:xfrm>
          <a:off x="602366" y="3256234"/>
          <a:ext cx="3553963" cy="2283360"/>
        </a:xfrm>
        <a:prstGeom prst="rect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B1598-4265-4755-ABE3-6E1758528356}">
      <dsp:nvSpPr>
        <dsp:cNvPr id="0" name=""/>
        <dsp:cNvSpPr/>
      </dsp:nvSpPr>
      <dsp:spPr>
        <a:xfrm>
          <a:off x="4862679" y="5154585"/>
          <a:ext cx="3547833" cy="375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0" rIns="95250" bIns="0" numCol="1" spcCol="1270" anchor="b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Meditation &amp; Yoga	</a:t>
          </a:r>
        </a:p>
      </dsp:txBody>
      <dsp:txXfrm>
        <a:off x="4862679" y="5154585"/>
        <a:ext cx="3547833" cy="375512"/>
      </dsp:txXfrm>
    </dsp:sp>
    <dsp:sp modelId="{216E6E8C-AEB2-4285-8BBE-6341F27D1943}">
      <dsp:nvSpPr>
        <dsp:cNvPr id="0" name=""/>
        <dsp:cNvSpPr/>
      </dsp:nvSpPr>
      <dsp:spPr>
        <a:xfrm>
          <a:off x="4862679" y="3256234"/>
          <a:ext cx="3553963" cy="2283360"/>
        </a:xfrm>
        <a:prstGeom prst="rect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Picture Frame">
  <dgm:title val="Picture Frame"/>
  <dgm:desc val="Use to show pictures and the corresponding Level 1 text, both displayed in an offset frame. Works best with Level 1 text only."/>
  <dgm:catLst>
    <dgm:cat type="picture" pri="6500"/>
    <dgm:cat type="officeonline" pri="10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4927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Text" refType="w" fact="0"/>
              <dgm:constr type="t" for="ch" forName="ParentText" refType="h" fact="0.85"/>
              <dgm:constr type="w" for="ch" forName="ParentText" refType="w" fact="0.926"/>
              <dgm:constr type="h" for="ch" forName="ParentText" refType="h" fact="0.1463"/>
              <dgm:constr type="l" for="ch" forName="Accent1" refType="w" fact="0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.0721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if>
          <dgm:else name="Name6">
            <dgm:constrLst>
              <dgm:constr type="l" for="ch" forName="ParentText" refType="w" fact="0.0837"/>
              <dgm:constr type="t" for="ch" forName="ParentText" refType="h" fact="0.84"/>
              <dgm:constr type="w" for="ch" forName="ParentText" refType="w" fact="0.9163"/>
              <dgm:constr type="h" for="ch" forName="ParentText" refType="h" fact="0.1463"/>
              <dgm:constr type="l" for="ch" forName="Accent1" refType="w" fact="0.0724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else>
        </dgm:choos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l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Accent1" styleLbl="parChTrans1D1">
          <dgm:alg type="sp"/>
          <dgm:shape xmlns:r="http://schemas.openxmlformats.org/officeDocument/2006/relationships" type="rect" r:blip="" zOrderOff="10">
            <dgm:adjLst/>
          </dgm:shape>
          <dgm:presOf/>
        </dgm:layoutNode>
        <dgm:layoutNode name="Image" styleLbl="alignImgPlace1">
          <dgm:alg type="sp"/>
          <dgm:shape xmlns:r="http://schemas.openxmlformats.org/officeDocument/2006/relationships" type="rect" r:blip="" zOrderOff="-15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B725B-653D-4166-A8E9-72A38A1847CF}" type="datetimeFigureOut">
              <a:rPr lang="en-US"/>
              <a:t>9/22/2019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61E8E-D392-497B-BB21-122DD7C27CF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835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F64CD-0576-4A9A-BD06-7889D6E60BDC}" type="datetimeFigureOut">
              <a:rPr lang="en-US"/>
              <a:t>9/22/2019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5D449-B875-4B8D-8E66-224D27E54C9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997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icare.gov/coverage/cardiac-rehabilitation-programs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***You can</a:t>
            </a:r>
            <a:r>
              <a:rPr lang="en-US" baseline="0" dirty="0"/>
              <a:t> place your name and organization on the title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35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none" dirty="0">
                <a:effectLst/>
                <a:hlinkClick r:id="rId3" tooltip="&lt;p&gt;A medical procedure used to open a blocked artery.&lt;/p&gt;&#10;"/>
              </a:rPr>
              <a:t>Angioplasty</a:t>
            </a:r>
            <a:r>
              <a:rPr lang="en-US" u="none" dirty="0"/>
              <a:t> -</a:t>
            </a:r>
            <a:r>
              <a:rPr lang="en-US" u="none" baseline="0" dirty="0"/>
              <a:t> </a:t>
            </a:r>
            <a:r>
              <a:rPr lang="en-US" u="none" dirty="0"/>
              <a:t>medical procedure used to open a blocked artery</a:t>
            </a:r>
          </a:p>
          <a:p>
            <a:r>
              <a:rPr lang="en-US" u="none" dirty="0">
                <a:effectLst/>
                <a:hlinkClick r:id="rId3" tooltip="&lt;p&gt;A device used to keep an artery open.&lt;/p&gt;&#10;"/>
              </a:rPr>
              <a:t>Coronary stent</a:t>
            </a:r>
            <a:r>
              <a:rPr lang="en-US" u="none" dirty="0"/>
              <a:t> -</a:t>
            </a:r>
            <a:r>
              <a:rPr lang="en-US" u="none" baseline="0" dirty="0"/>
              <a:t> </a:t>
            </a:r>
            <a:r>
              <a:rPr lang="en-US" u="none" dirty="0"/>
              <a:t>procedure used to keep an artery open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047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96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Hospitals often require different certifications for hiring staff: ACSM Certified Exercise Physiologist for EPs </a:t>
            </a:r>
          </a:p>
          <a:p>
            <a:endParaRPr lang="en-US" dirty="0"/>
          </a:p>
          <a:p>
            <a:r>
              <a:rPr lang="en-US" dirty="0"/>
              <a:t>ACSM, AACVPR and CEPA provide members with CE opportunities and extra certifications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428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*Numbers </a:t>
            </a:r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listed are for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cardiac rehab patients --- for pulmonary patients you can add another stat or take this out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**Low participation numbers in both CR &amp; PR programs = high growth potential as a health care field and job source. 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68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1)</a:t>
            </a:r>
            <a:r>
              <a:rPr lang="en-US" baseline="0" dirty="0"/>
              <a:t> Vitals check</a:t>
            </a:r>
            <a:endParaRPr lang="en-US" dirty="0"/>
          </a:p>
          <a:p>
            <a:r>
              <a:rPr lang="en-US" dirty="0"/>
              <a:t>2) Group warm</a:t>
            </a:r>
            <a:r>
              <a:rPr lang="en-US" baseline="0" dirty="0"/>
              <a:t> up</a:t>
            </a:r>
          </a:p>
          <a:p>
            <a:r>
              <a:rPr lang="en-US" dirty="0"/>
              <a:t>3) Group exercise,</a:t>
            </a:r>
            <a:r>
              <a:rPr lang="en-US" baseline="0" dirty="0"/>
              <a:t> monitored by EPs and RNs (discuss types of exercise that patients can do) </a:t>
            </a:r>
          </a:p>
          <a:p>
            <a:r>
              <a:rPr lang="en-US" baseline="0" dirty="0"/>
              <a:t>4) Special days can include cooking lessons, lectures, or quiet practices (yoga, meditation, </a:t>
            </a:r>
            <a:r>
              <a:rPr lang="en-US" baseline="0" dirty="0" err="1"/>
              <a:t>etc</a:t>
            </a:r>
            <a:r>
              <a:rPr lang="en-US" baseline="0" dirty="0"/>
              <a:t>) </a:t>
            </a:r>
          </a:p>
          <a:p>
            <a:r>
              <a:rPr lang="en-US" baseline="0" dirty="0"/>
              <a:t>5) Vitals recheck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759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Feel free to add more notes here:</a:t>
            </a:r>
          </a:p>
          <a:p>
            <a:endParaRPr lang="en-US" dirty="0"/>
          </a:p>
          <a:p>
            <a:r>
              <a:rPr lang="en-US" b="1" i="1" dirty="0"/>
              <a:t>*Student</a:t>
            </a:r>
            <a:r>
              <a:rPr lang="en-US" b="1" i="1" baseline="0" dirty="0"/>
              <a:t> opportunities: chance to present poster at annual Symposium; connections to internships, jobs. 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85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/>
              <a:t>Add your contact info</a:t>
            </a:r>
            <a:r>
              <a:rPr lang="en-US" b="1" i="1" baseline="0" dirty="0"/>
              <a:t> or your organization’s info (if desired) into the red text box 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04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82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7" name="Picture 6" descr="EKG lin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9/22/2019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Rectangle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9/22/2019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9/22/2019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Rectangle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9/22/2019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9/22/2019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9/22/2019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9/22/2019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Rectangle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 descr="Rectangle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Rectangle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 descr="Rectangle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 descr="Red bar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7800" y="6465885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9/22/2019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pr.org/sections/health-shots/2016/07/18/485871530/cardiac-rehab-works-great-so-why-don-t-people-do-it" TargetMode="External"/><Relationship Id="rId3" Type="http://schemas.openxmlformats.org/officeDocument/2006/relationships/hyperlink" Target="http://www.anmedhealth.org/Services/Heart-Vascular-" TargetMode="External"/><Relationship Id="rId7" Type="http://schemas.openxmlformats.org/officeDocument/2006/relationships/hyperlink" Target="https://www.medicare.gov/coverage/cardiac-rehabilitation-program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bhf.org.uk/informationsupport/heart-matters-magazine/wellbeing/cardiac-rehab" TargetMode="External"/><Relationship Id="rId5" Type="http://schemas.openxmlformats.org/officeDocument/2006/relationships/hyperlink" Target="http://www.auroramed.com/blog/entry/smart-ways-to-exercise-after-a-heart-attack" TargetMode="External"/><Relationship Id="rId4" Type="http://schemas.openxmlformats.org/officeDocument/2006/relationships/hyperlink" Target="http://anmedhealth.org/Services/Heart-Vascular-Care/Cardiac-Rehabilitati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326775" cy="3177380"/>
          </a:xfrm>
        </p:spPr>
        <p:txBody>
          <a:bodyPr/>
          <a:lstStyle/>
          <a:p>
            <a:r>
              <a:rPr lang="en-US" dirty="0"/>
              <a:t>Cardiac &amp; Pulmonary Rehabilitation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4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9220"/>
            <a:ext cx="10591800" cy="1325563"/>
          </a:xfrm>
        </p:spPr>
        <p:txBody>
          <a:bodyPr/>
          <a:lstStyle/>
          <a:p>
            <a:r>
              <a:rPr lang="en-US" dirty="0"/>
              <a:t>Beyond Just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9144000" cy="457200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Medically supervised programs designed to improve cardiovascular  and/or pulmonary health</a:t>
            </a:r>
          </a:p>
          <a:p>
            <a:pPr lvl="1"/>
            <a:r>
              <a:rPr lang="en-US" dirty="0"/>
              <a:t>Cardiac: Patients who have had a heart attack, heart failure (stable), bypass surgery, current angina (stable), valve repair/replacement, angioplasty, stent, heart or heart-lung transplant</a:t>
            </a:r>
          </a:p>
          <a:p>
            <a:pPr lvl="1"/>
            <a:r>
              <a:rPr lang="en-US" dirty="0"/>
              <a:t>Pulmonary: Chronic obstructive pulmonary disease (COPD), pulmonary hypertension and fibrosis, sarcoidosis, asthma, lung transplant, heart failure</a:t>
            </a:r>
          </a:p>
          <a:p>
            <a:pPr lvl="1"/>
            <a:endParaRPr lang="en-US" dirty="0"/>
          </a:p>
          <a:p>
            <a:r>
              <a:rPr lang="en-US" dirty="0"/>
              <a:t>Team Effort – Patients participate in group exercise with team of clinically trained staff </a:t>
            </a:r>
          </a:p>
          <a:p>
            <a:r>
              <a:rPr lang="en-US" dirty="0"/>
              <a:t>Exercise prescription – One is written for each patient so that they can safely progress through exercise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77400" y="18288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173" y="2819400"/>
            <a:ext cx="232410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96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Recovery through a multi-faceted approach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16283709"/>
              </p:ext>
            </p:extLst>
          </p:nvPr>
        </p:nvGraphicFramePr>
        <p:xfrm>
          <a:off x="1600200" y="1752601"/>
          <a:ext cx="9525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9183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works in Cardiac &amp; Pulmonary Rehab?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68354924"/>
              </p:ext>
            </p:extLst>
          </p:nvPr>
        </p:nvGraphicFramePr>
        <p:xfrm>
          <a:off x="1066800" y="1825624"/>
          <a:ext cx="4800600" cy="4575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5892" y="3044823"/>
            <a:ext cx="4800600" cy="213677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dirty="0"/>
              <a:t>You may receive additional training/specialty certifications that help you to work with special populations </a:t>
            </a:r>
          </a:p>
          <a:p>
            <a:pPr lvl="1" algn="ctr"/>
            <a:r>
              <a:rPr lang="en-US" dirty="0"/>
              <a:t>I.e. Cancer patients, Pediatrics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5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24200" y="5791200"/>
            <a:ext cx="5410200" cy="990632"/>
          </a:xfrm>
        </p:spPr>
        <p:txBody>
          <a:bodyPr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i="1" u="sng" dirty="0">
                <a:solidFill>
                  <a:srgbClr val="FF0000"/>
                </a:solidFill>
              </a:rPr>
              <a:t>Only 19-34% of patients participate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 Stats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988347"/>
            <a:ext cx="6019800" cy="4412485"/>
          </a:xfrm>
        </p:spPr>
        <p:txBody>
          <a:bodyPr/>
          <a:lstStyle/>
          <a:p>
            <a:r>
              <a:rPr lang="en-US" dirty="0"/>
              <a:t>20-30% 	   in hospital readmissions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40% 	        in second cardiac event</a:t>
            </a:r>
          </a:p>
          <a:p>
            <a:endParaRPr lang="en-US" dirty="0"/>
          </a:p>
          <a:p>
            <a:r>
              <a:rPr lang="en-US" dirty="0"/>
              <a:t>47%         in mortality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86600" y="381001"/>
            <a:ext cx="4800600" cy="762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8400" y="1706565"/>
            <a:ext cx="5638800" cy="469426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Ability to perform daily activities</a:t>
            </a:r>
          </a:p>
          <a:p>
            <a:r>
              <a:rPr lang="en-US" dirty="0"/>
              <a:t>Improved psychosocial symptoms     and quality of life</a:t>
            </a:r>
          </a:p>
          <a:p>
            <a:r>
              <a:rPr lang="en-US" dirty="0"/>
              <a:t>Improved health factors (blood pressure, lipids, exercise ability) </a:t>
            </a:r>
          </a:p>
        </p:txBody>
      </p:sp>
      <p:sp>
        <p:nvSpPr>
          <p:cNvPr id="7" name="Down Arrow 6"/>
          <p:cNvSpPr/>
          <p:nvPr/>
        </p:nvSpPr>
        <p:spPr>
          <a:xfrm>
            <a:off x="1793128" y="2028258"/>
            <a:ext cx="484632" cy="8669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1317046" y="5028615"/>
            <a:ext cx="484632" cy="7625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1342076" y="3613451"/>
            <a:ext cx="484632" cy="8664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>
            <a:off x="10771322" y="2282801"/>
            <a:ext cx="1197554" cy="2895602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67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Day in the Life 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622940046"/>
              </p:ext>
            </p:extLst>
          </p:nvPr>
        </p:nvGraphicFramePr>
        <p:xfrm>
          <a:off x="1295400" y="1295400"/>
          <a:ext cx="92964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0186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NCCRA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committed to improving the quality of life for our patients and their families through education, prevention, rehabilitation, research and disease management</a:t>
            </a:r>
          </a:p>
          <a:p>
            <a:r>
              <a:rPr lang="en-US" dirty="0"/>
              <a:t>Several student opportunities </a:t>
            </a:r>
          </a:p>
          <a:p>
            <a:r>
              <a:rPr lang="en-US" dirty="0"/>
              <a:t>Connects CR &amp; PR programs all across North Carolina 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b="1" dirty="0"/>
              <a:t>NCCRAonline.org </a:t>
            </a:r>
          </a:p>
        </p:txBody>
      </p:sp>
      <p:pic>
        <p:nvPicPr>
          <p:cNvPr id="4" name="Picture 3" descr="C:\Users\walker02\AppData\Local\Microsoft\Windows\Temporary Internet Files\Content.Outlook\UHBQTDRG\NCCRA_Logo_small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81"/>
          <a:stretch/>
        </p:blipFill>
        <p:spPr bwMode="auto">
          <a:xfrm>
            <a:off x="7086600" y="314326"/>
            <a:ext cx="1600200" cy="981074"/>
          </a:xfrm>
          <a:prstGeom prst="flowChartProcess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7963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77200" y="814387"/>
            <a:ext cx="3962400" cy="397031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endParaRPr lang="en-US" b="1" dirty="0"/>
          </a:p>
          <a:p>
            <a:r>
              <a:rPr lang="en-US" b="1" dirty="0"/>
              <a:t>Place your contact info here: </a:t>
            </a:r>
          </a:p>
          <a:p>
            <a:endParaRPr lang="en-US" b="1" dirty="0"/>
          </a:p>
          <a:p>
            <a:r>
              <a:rPr lang="en-US" b="1" dirty="0"/>
              <a:t>*</a:t>
            </a:r>
          </a:p>
          <a:p>
            <a:endParaRPr lang="en-US" b="1" dirty="0"/>
          </a:p>
          <a:p>
            <a:r>
              <a:rPr lang="en-US" b="1" dirty="0"/>
              <a:t>*</a:t>
            </a:r>
          </a:p>
          <a:p>
            <a:endParaRPr lang="en-US" b="1" dirty="0"/>
          </a:p>
          <a:p>
            <a:r>
              <a:rPr lang="en-US" b="1" dirty="0"/>
              <a:t>*</a:t>
            </a:r>
          </a:p>
          <a:p>
            <a:endParaRPr lang="en-US" b="1" dirty="0"/>
          </a:p>
          <a:p>
            <a:r>
              <a:rPr lang="en-US" b="1" dirty="0"/>
              <a:t>*</a:t>
            </a:r>
          </a:p>
          <a:p>
            <a:endParaRPr lang="en-US" b="1" dirty="0"/>
          </a:p>
          <a:p>
            <a:r>
              <a:rPr lang="en-US" b="1" dirty="0"/>
              <a:t>*</a:t>
            </a:r>
          </a:p>
          <a:p>
            <a:endParaRPr lang="en-US" b="1" dirty="0"/>
          </a:p>
          <a:p>
            <a:r>
              <a:rPr lang="en-US" b="1" dirty="0"/>
              <a:t>*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9" y="814387"/>
            <a:ext cx="7900261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15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1676400"/>
            <a:ext cx="118872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i="1" dirty="0"/>
          </a:p>
          <a:p>
            <a:r>
              <a:rPr lang="en-US" i="1" dirty="0"/>
              <a:t>Cardiac Rehabilitation: Putting More Patients on the Road to Recovery</a:t>
            </a:r>
            <a:r>
              <a:rPr lang="en-US" dirty="0"/>
              <a:t>. </a:t>
            </a:r>
            <a:r>
              <a:rPr lang="en-US" i="1" dirty="0"/>
              <a:t>Cardiac Rehabilitation: Putting More Patients on the Road to Recovery</a:t>
            </a:r>
            <a:r>
              <a:rPr lang="en-US" dirty="0"/>
              <a:t>, American Heart Association, 2017. </a:t>
            </a:r>
          </a:p>
          <a:p>
            <a:endParaRPr lang="en-US" dirty="0"/>
          </a:p>
          <a:p>
            <a:r>
              <a:rPr lang="en-US" dirty="0"/>
              <a:t>Photograph of Group Exercise. </a:t>
            </a:r>
            <a:r>
              <a:rPr lang="en-US" i="1" dirty="0" err="1"/>
              <a:t>Anmed</a:t>
            </a:r>
            <a:r>
              <a:rPr lang="en-US" i="1" dirty="0"/>
              <a:t> Health Cardiac Rehabilitation</a:t>
            </a:r>
            <a:r>
              <a:rPr lang="en-US" dirty="0"/>
              <a:t>,</a:t>
            </a:r>
          </a:p>
          <a:p>
            <a:r>
              <a:rPr lang="en-US" dirty="0"/>
              <a:t>	 </a:t>
            </a:r>
            <a:r>
              <a:rPr lang="en-US" i="1" u="sng" dirty="0">
                <a:solidFill>
                  <a:srgbClr val="002060"/>
                </a:solidFill>
                <a:hlinkClick r:id="rId3"/>
              </a:rPr>
              <a:t>www.</a:t>
            </a:r>
            <a:r>
              <a:rPr lang="en-US" dirty="0">
                <a:hlinkClick r:id="rId3"/>
              </a:rPr>
              <a:t>anmedhealth.org/Services/Heart-Vascular-</a:t>
            </a:r>
            <a:r>
              <a:rPr lang="en-US" dirty="0">
                <a:hlinkClick r:id="rId4"/>
              </a:rPr>
              <a:t>Care/Cardiac-Rehabilitation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Photograph of Yoga/Meditation. </a:t>
            </a:r>
            <a:r>
              <a:rPr lang="en-US" i="1" dirty="0"/>
              <a:t>Medical Center of Aurora, </a:t>
            </a:r>
            <a:r>
              <a:rPr lang="en-US" dirty="0"/>
              <a:t>6 Jul. 2018,</a:t>
            </a:r>
          </a:p>
          <a:p>
            <a:r>
              <a:rPr lang="en-US" dirty="0"/>
              <a:t>	 </a:t>
            </a:r>
            <a:r>
              <a:rPr lang="en-US" dirty="0">
                <a:hlinkClick r:id="rId5"/>
              </a:rPr>
              <a:t>www.auroramed.com/blog/entry/smart-ways-to-exercise-after-a-heart-attack</a:t>
            </a:r>
            <a:r>
              <a:rPr lang="en-US" dirty="0"/>
              <a:t> </a:t>
            </a:r>
          </a:p>
          <a:p>
            <a:r>
              <a:rPr lang="en-US" dirty="0"/>
              <a:t>Photograph of Warm Up. </a:t>
            </a:r>
            <a:r>
              <a:rPr lang="en-US" i="1" dirty="0"/>
              <a:t>British Heart Foundation,</a:t>
            </a:r>
          </a:p>
          <a:p>
            <a:r>
              <a:rPr lang="en-US" i="1" dirty="0"/>
              <a:t>	 </a:t>
            </a:r>
            <a:r>
              <a:rPr lang="en-US" dirty="0">
                <a:hlinkClick r:id="rId6"/>
              </a:rPr>
              <a:t>www.bhf.org.uk/informationsupport/heart-matters-magazine/wellbeing/cardiac-rehab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“Your Medicare Coverage; Cardiac Rehab Programs.” Medicare.org, Medicare,</a:t>
            </a:r>
          </a:p>
          <a:p>
            <a:r>
              <a:rPr lang="en-US" dirty="0"/>
              <a:t>	 </a:t>
            </a:r>
            <a:r>
              <a:rPr lang="en-US" dirty="0">
                <a:hlinkClick r:id="rId7"/>
              </a:rPr>
              <a:t>https://www.medicare.gov/coverage/cardiac-rehabilitation-programs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Ying, Francis. Photograph of Vital signs. </a:t>
            </a:r>
            <a:r>
              <a:rPr lang="en-US" i="1" dirty="0"/>
              <a:t>National Public Radio, </a:t>
            </a:r>
            <a:r>
              <a:rPr lang="en-US" dirty="0"/>
              <a:t>Kaiser Health News, 18 Jul. 2016,</a:t>
            </a:r>
          </a:p>
          <a:p>
            <a:r>
              <a:rPr lang="en-US" dirty="0"/>
              <a:t>	 </a:t>
            </a:r>
            <a:r>
              <a:rPr lang="en-US" dirty="0">
                <a:hlinkClick r:id="rId8"/>
              </a:rPr>
              <a:t>www.npr.org/sections/health-shots/2016/07/18/485871530/cardiac-rehab-works-great-so-why-don-t</a:t>
            </a:r>
          </a:p>
          <a:p>
            <a:r>
              <a:rPr lang="en-US" dirty="0">
                <a:hlinkClick r:id="rId8"/>
              </a:rPr>
              <a:t>-people-do-it</a:t>
            </a:r>
            <a:r>
              <a:rPr lang="en-US" dirty="0"/>
              <a:t>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10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edical Design 16x9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41.potx" id="{D7485564-6666-4DDB-B0D3-55F6E694D6E5}" vid="{6E950D30-6FC6-4411-BCFF-468AD9ECA787}"/>
    </a:ext>
  </a:extLst>
</a:theme>
</file>

<file path=ppt/theme/theme2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Medical design presentation (widescreen)</Template>
  <TotalTime>33958</TotalTime>
  <Words>522</Words>
  <Application>Microsoft Office PowerPoint</Application>
  <PresentationFormat>Widescreen</PresentationFormat>
  <Paragraphs>104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Franklin Gothic Medium</vt:lpstr>
      <vt:lpstr>Medical Design 16x9</vt:lpstr>
      <vt:lpstr>Cardiac &amp; Pulmonary Rehabilitation</vt:lpstr>
      <vt:lpstr>Beyond Just Exercise</vt:lpstr>
      <vt:lpstr>Recovery through a multi-faceted approach</vt:lpstr>
      <vt:lpstr>Who works in Cardiac &amp; Pulmonary Rehab? </vt:lpstr>
      <vt:lpstr>Success Stats</vt:lpstr>
      <vt:lpstr>A Day in the Life </vt:lpstr>
      <vt:lpstr>NCCRA </vt:lpstr>
      <vt:lpstr>PowerPoint Presentation</vt:lpstr>
      <vt:lpstr>References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Cardiac &amp; Pulmonary Rehabilitation</dc:title>
  <dc:creator>Bridget</dc:creator>
  <cp:lastModifiedBy>Bridget</cp:lastModifiedBy>
  <cp:revision>62</cp:revision>
  <dcterms:created xsi:type="dcterms:W3CDTF">2019-02-24T19:28:47Z</dcterms:created>
  <dcterms:modified xsi:type="dcterms:W3CDTF">2019-09-24T00:05:24Z</dcterms:modified>
</cp:coreProperties>
</file>