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2699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nstantia"/>
      </a:defRPr>
    </a:lvl1pPr>
    <a:lvl2pPr indent="228600" latinLnBrk="0">
      <a:defRPr sz="1200">
        <a:latin typeface="+mn-lt"/>
        <a:ea typeface="+mn-ea"/>
        <a:cs typeface="+mn-cs"/>
        <a:sym typeface="Constantia"/>
      </a:defRPr>
    </a:lvl2pPr>
    <a:lvl3pPr indent="457200" latinLnBrk="0">
      <a:defRPr sz="1200">
        <a:latin typeface="+mn-lt"/>
        <a:ea typeface="+mn-ea"/>
        <a:cs typeface="+mn-cs"/>
        <a:sym typeface="Constantia"/>
      </a:defRPr>
    </a:lvl3pPr>
    <a:lvl4pPr indent="685800" latinLnBrk="0">
      <a:defRPr sz="1200">
        <a:latin typeface="+mn-lt"/>
        <a:ea typeface="+mn-ea"/>
        <a:cs typeface="+mn-cs"/>
        <a:sym typeface="Constantia"/>
      </a:defRPr>
    </a:lvl4pPr>
    <a:lvl5pPr indent="914400" latinLnBrk="0">
      <a:defRPr sz="1200">
        <a:latin typeface="+mn-lt"/>
        <a:ea typeface="+mn-ea"/>
        <a:cs typeface="+mn-cs"/>
        <a:sym typeface="Constantia"/>
      </a:defRPr>
    </a:lvl5pPr>
    <a:lvl6pPr indent="1143000" latinLnBrk="0">
      <a:defRPr sz="1200">
        <a:latin typeface="+mn-lt"/>
        <a:ea typeface="+mn-ea"/>
        <a:cs typeface="+mn-cs"/>
        <a:sym typeface="Constantia"/>
      </a:defRPr>
    </a:lvl6pPr>
    <a:lvl7pPr indent="1371600" latinLnBrk="0">
      <a:defRPr sz="1200">
        <a:latin typeface="+mn-lt"/>
        <a:ea typeface="+mn-ea"/>
        <a:cs typeface="+mn-cs"/>
        <a:sym typeface="Constantia"/>
      </a:defRPr>
    </a:lvl7pPr>
    <a:lvl8pPr indent="1600200" latinLnBrk="0">
      <a:defRPr sz="1200">
        <a:latin typeface="+mn-lt"/>
        <a:ea typeface="+mn-ea"/>
        <a:cs typeface="+mn-cs"/>
        <a:sym typeface="Constantia"/>
      </a:defRPr>
    </a:lvl8pPr>
    <a:lvl9pPr indent="1828800" latinLnBrk="0">
      <a:defRPr sz="1200">
        <a:latin typeface="+mn-lt"/>
        <a:ea typeface="+mn-ea"/>
        <a:cs typeface="+mn-cs"/>
        <a:sym typeface="Constant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Patients should be careful taking equipment home from the hospital because their home units may not produce sufficient flow/drive pressure. Hospital based equipment is designed to run on specific FLOW RATES not pressures.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Efficient - Gives a large dose of medication, Steady dose delivery,</a:t>
            </a:r>
          </a:p>
          <a:p>
            <a:endParaRPr/>
          </a:p>
          <a:p>
            <a:r>
              <a:t>Versatile - Can give a large variety of medications from the same device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Convenient - Small, Portable, able to be used in a variety of situations</a:t>
            </a:r>
          </a:p>
          <a:p>
            <a:endParaRPr/>
          </a:p>
          <a:p>
            <a:r>
              <a:t>Efficient - Provides proper particle size, works well with most patients</a:t>
            </a:r>
          </a:p>
          <a:p>
            <a:endParaRPr/>
          </a:p>
          <a:p>
            <a:r>
              <a:t>Versatile - Used in a large variety of different medications and can support many different medication types.</a:t>
            </a:r>
          </a:p>
          <a:p>
            <a:endParaRPr/>
          </a:p>
          <a:p>
            <a:r>
              <a:t>Propellant based - Propellants don’t like extreme temperature changes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Convenient - Small, Portable , Keeps Track of Doses Remaining, No Timing Necessary</a:t>
            </a:r>
          </a:p>
          <a:p>
            <a:endParaRPr/>
          </a:p>
          <a:p>
            <a:r>
              <a:t>Versatile - Can be used in diverse environments, Can be used for various medications/medication types.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r">
              <a:defRPr sz="5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3400" y="3228536"/>
            <a:ext cx="7854696" cy="17526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914400"/>
            <a:ext cx="2057400" cy="52117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6019800" cy="521176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2"/>
          <p:cNvSpPr/>
          <p:nvPr/>
        </p:nvSpPr>
        <p:spPr>
          <a:xfrm>
            <a:off x="499273" y="5944935"/>
            <a:ext cx="4940625" cy="921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19" name="Freeform 11"/>
          <p:cNvSpPr/>
          <p:nvPr/>
        </p:nvSpPr>
        <p:spPr>
          <a:xfrm>
            <a:off x="485717" y="5939011"/>
            <a:ext cx="3690452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20" name="Right Triangle 13"/>
          <p:cNvSpPr/>
          <p:nvPr/>
        </p:nvSpPr>
        <p:spPr>
          <a:xfrm>
            <a:off x="-6043" y="5791253"/>
            <a:ext cx="3402316" cy="108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21" name="Straight Connector 14"/>
          <p:cNvSpPr/>
          <p:nvPr/>
        </p:nvSpPr>
        <p:spPr>
          <a:xfrm>
            <a:off x="-9238" y="5787737"/>
            <a:ext cx="3405511" cy="1084384"/>
          </a:xfrm>
          <a:prstGeom prst="line">
            <a:avLst/>
          </a:prstGeom>
          <a:ln w="12065">
            <a:solidFill>
              <a:srgbClr val="5699AD"/>
            </a:solidFill>
            <a:miter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81327"/>
            <a:ext cx="8229600" cy="4525964"/>
          </a:xfrm>
          <a:prstGeom prst="rect">
            <a:avLst/>
          </a:prstGeom>
        </p:spPr>
        <p:txBody>
          <a:bodyPr/>
          <a:lstStyle>
            <a:lvl1pPr marL="365759" indent="-256031"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1548" indent="-268356">
              <a:spcBef>
                <a:spcPts val="400"/>
              </a:spcBef>
              <a:buClr>
                <a:srgbClr val="2DA2BF"/>
              </a:buClr>
              <a:buSzPct val="100000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850" indent="-293914">
              <a:spcBef>
                <a:spcPts val="400"/>
              </a:spcBef>
              <a:buClr>
                <a:srgbClr val="2DA2BF"/>
              </a:buClr>
              <a:buSzPct val="100000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2" indent="-324852">
              <a:spcBef>
                <a:spcPts val="400"/>
              </a:spcBef>
              <a:buClr>
                <a:srgbClr val="2DA2BF"/>
              </a:buClr>
              <a:buSzPct val="100000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indent="-342900">
              <a:spcBef>
                <a:spcPts val="400"/>
              </a:spcBef>
              <a:buClr>
                <a:srgbClr val="2DA2BF"/>
              </a:buClr>
              <a:buSzPct val="100000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4100" b="1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60932" y="6521737"/>
            <a:ext cx="252101" cy="25133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0351" y="1316736"/>
            <a:ext cx="7772401" cy="1362456"/>
          </a:xfrm>
          <a:prstGeom prst="rect">
            <a:avLst/>
          </a:prstGeom>
        </p:spPr>
        <p:txBody>
          <a:bodyPr/>
          <a:lstStyle>
            <a:lvl1pPr>
              <a:defRPr sz="5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704663"/>
            <a:ext cx="7772401" cy="15097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20084"/>
            <a:ext cx="4038600" cy="4434842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855247"/>
            <a:ext cx="4040188" cy="65935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5" y="1859757"/>
            <a:ext cx="4041775" cy="65484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>
                <a:solidFill>
                  <a:srgbClr val="04617B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nip and Round Single Corner Rectangle 8"/>
          <p:cNvSpPr/>
          <p:nvPr/>
        </p:nvSpPr>
        <p:spPr>
          <a:xfrm rot="420000" flipV="1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Right Triangle 11"/>
          <p:cNvSpPr/>
          <p:nvPr/>
        </p:nvSpPr>
        <p:spPr>
          <a:xfrm rot="420000" flipV="1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9" cy="158262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828785"/>
            <a:ext cx="2209800" cy="2179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None/>
              <a:defRPr sz="1300"/>
            </a:lvl1pPr>
            <a:lvl2pPr>
              <a:spcBef>
                <a:spcPts val="200"/>
              </a:spcBef>
              <a:buClrTx/>
              <a:defRPr sz="1300"/>
            </a:lvl2pPr>
            <a:lvl3pPr marL="988466" indent="-320954">
              <a:spcBef>
                <a:spcPts val="200"/>
              </a:spcBef>
              <a:buClrTx/>
              <a:defRPr sz="1300"/>
            </a:lvl3pPr>
            <a:lvl4pPr marL="1282191" indent="-303783">
              <a:spcBef>
                <a:spcPts val="200"/>
              </a:spcBef>
              <a:buClrTx/>
              <a:defRPr sz="1300"/>
            </a:lvl4pPr>
            <a:lvl5pPr marL="1556511" indent="-303783">
              <a:spcBef>
                <a:spcPts val="200"/>
              </a:spcBef>
              <a:buClrTx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half" idx="13"/>
          </p:nvPr>
        </p:nvSpPr>
        <p:spPr>
          <a:xfrm rot="420000">
            <a:off x="3485793" y="1199516"/>
            <a:ext cx="4617721" cy="3931922"/>
          </a:xfrm>
          <a:prstGeom prst="rect">
            <a:avLst/>
          </a:prstGeom>
          <a:ln w="3175" cap="rnd">
            <a:solidFill>
              <a:srgbClr val="C0C0C0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Freeform 10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Freeform 7"/>
          <p:cNvSpPr/>
          <p:nvPr/>
        </p:nvSpPr>
        <p:spPr>
          <a:xfrm>
            <a:off x="4381500" y="-7145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Freeform 11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12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38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21700" y="6518275"/>
            <a:ext cx="165101" cy="203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4617B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9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1pPr>
      <a:lvl2pPr marL="660654" marR="0" indent="-26746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2pPr>
      <a:lvl3pPr marL="973182" marR="0" indent="-30567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7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3pPr>
      <a:lvl4pPr marL="125181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4pPr>
      <a:lvl5pPr marL="1526133" marR="0" indent="-2734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6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5pPr>
      <a:lvl6pPr marL="1830832" marR="0" indent="-30378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6pPr>
      <a:lvl7pPr marL="203453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80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7pPr>
      <a:lvl8pPr marL="2308860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8pPr>
      <a:lvl9pPr marL="2625634" marR="0" indent="-33963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onstant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</p:spPr>
        <p:txBody>
          <a:bodyPr/>
          <a:lstStyle>
            <a:lvl1pPr algn="ctr" defTabSz="685800">
              <a:defRPr sz="4200">
                <a:effectLst>
                  <a:outerShdw blurRad="28575" dist="19050" dir="54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t>Unlocking the Secrets to Maximize Pulmonary Medications</a:t>
            </a:r>
          </a:p>
        </p:txBody>
      </p:sp>
      <p:sp>
        <p:nvSpPr>
          <p:cNvPr id="134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31876" y="4198697"/>
            <a:ext cx="7854696" cy="1288051"/>
          </a:xfrm>
          <a:prstGeom prst="rect">
            <a:avLst/>
          </a:prstGeom>
        </p:spPr>
        <p:txBody>
          <a:bodyPr/>
          <a:lstStyle/>
          <a:p>
            <a:pPr marR="40233" algn="ctr" defTabSz="804672">
              <a:spcBef>
                <a:spcPts val="500"/>
              </a:spcBef>
              <a:defRPr sz="2288"/>
            </a:pPr>
            <a:r>
              <a:t>Jason Elder BS, RRT/RCP</a:t>
            </a:r>
          </a:p>
          <a:p>
            <a:pPr marR="40233" algn="ctr" defTabSz="804672">
              <a:spcBef>
                <a:spcPts val="500"/>
              </a:spcBef>
              <a:defRPr sz="2288"/>
            </a:pPr>
            <a:r>
              <a:t>Respiratory Therapy Director of Clinical Education</a:t>
            </a:r>
          </a:p>
          <a:p>
            <a:pPr marR="40233" algn="ctr" defTabSz="804672">
              <a:spcBef>
                <a:spcPts val="500"/>
              </a:spcBef>
              <a:defRPr sz="2288"/>
            </a:pPr>
            <a:r>
              <a:t>Catawba Valley Community College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ize Can Be an Iss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 b="1"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Size Can Be an Issue</a:t>
            </a:r>
          </a:p>
        </p:txBody>
      </p:sp>
      <p:sp>
        <p:nvSpPr>
          <p:cNvPr id="163" name="Micron – one millionth of a met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787" indent="-248351" defTabSz="886968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3492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Micron – one millionth of a meter.</a:t>
            </a:r>
          </a:p>
          <a:p>
            <a:pPr marL="354787" indent="-248351" defTabSz="886968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3492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Most aerosol generators produce particles in the 1-5 micron range.</a:t>
            </a:r>
          </a:p>
          <a:p>
            <a:pPr marL="354787" indent="-248351" defTabSz="886968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3492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&lt;0.5 microns are so stable they may be exhaled out.</a:t>
            </a:r>
          </a:p>
          <a:p>
            <a:pPr marL="354787" indent="-248351" defTabSz="886968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3492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Neb design, and gas flow rates affect particle size</a:t>
            </a:r>
            <a:r>
              <a:rPr sz="2619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halation Route Pros and C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 b="1">
                <a:effectLst>
                  <a:outerShdw blurRad="33528" dist="22352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Inhalation Route Pros and Cons</a:t>
            </a:r>
          </a:p>
        </p:txBody>
      </p:sp>
      <p:sp>
        <p:nvSpPr>
          <p:cNvPr id="168" name="Pro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1791" lvl="1" indent="-228600"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•"/>
              <a:defRPr sz="32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Pros:</a:t>
            </a:r>
            <a:endParaRPr sz="2300"/>
          </a:p>
          <a:p>
            <a:pPr marL="1143000" lvl="3" indent="-228600">
              <a:spcBef>
                <a:spcPts val="300"/>
              </a:spcBef>
              <a:buClr>
                <a:srgbClr val="0096FF"/>
              </a:buClr>
              <a:buSzPct val="100000"/>
              <a:buChar char="‣"/>
              <a:defRPr sz="28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Quick acting</a:t>
            </a:r>
            <a:endParaRPr sz="2100"/>
          </a:p>
          <a:p>
            <a:pPr marL="1143000" lvl="3" indent="-228600">
              <a:spcBef>
                <a:spcPts val="300"/>
              </a:spcBef>
              <a:buClr>
                <a:srgbClr val="0096FF"/>
              </a:buClr>
              <a:buSzPct val="100000"/>
              <a:buChar char="‣"/>
              <a:defRPr sz="28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Minimizes systemic absorption</a:t>
            </a:r>
          </a:p>
          <a:p>
            <a:pPr marL="1143000" lvl="3" indent="-228600">
              <a:spcBef>
                <a:spcPts val="300"/>
              </a:spcBef>
              <a:buClr>
                <a:srgbClr val="0096FF"/>
              </a:buClr>
              <a:buSzPct val="100000"/>
              <a:buChar char="‣"/>
              <a:defRPr sz="28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Less dosage of some drugs</a:t>
            </a:r>
            <a:endParaRPr sz="2100"/>
          </a:p>
          <a:p>
            <a:pPr marL="621791" lvl="1" indent="-228600"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•"/>
              <a:defRPr sz="32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Cons:</a:t>
            </a:r>
            <a:endParaRPr sz="2300"/>
          </a:p>
          <a:p>
            <a:pPr marL="1143000" lvl="3" indent="-228600">
              <a:spcBef>
                <a:spcPts val="300"/>
              </a:spcBef>
              <a:buClr>
                <a:srgbClr val="0096FF"/>
              </a:buClr>
              <a:buSzPct val="100000"/>
              <a:buChar char="‣"/>
              <a:defRPr sz="28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Technique, compliance, equipment, maintenance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mmon Types of Med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77823">
              <a:defRPr sz="4800"/>
            </a:lvl1pPr>
          </a:lstStyle>
          <a:p>
            <a:r>
              <a:t>Common Types of Medications</a:t>
            </a:r>
          </a:p>
        </p:txBody>
      </p:sp>
      <p:sp>
        <p:nvSpPr>
          <p:cNvPr id="171" name="Bronchodilato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576" indent="-271576" defTabSz="905255">
              <a:defRPr sz="2574"/>
            </a:pPr>
            <a:r>
              <a:t>Bronchodilators</a:t>
            </a:r>
          </a:p>
          <a:p>
            <a:pPr marL="660836" lvl="1" indent="-271576" defTabSz="905255">
              <a:buSzPct val="95000"/>
              <a:buChar char="❖"/>
              <a:defRPr sz="2574"/>
            </a:pPr>
            <a:r>
              <a:t>Beta Adrenergic</a:t>
            </a:r>
          </a:p>
          <a:p>
            <a:pPr marL="932413" lvl="2" indent="-271576" defTabSz="905255">
              <a:buSzPct val="95000"/>
              <a:buChar char="‣"/>
              <a:defRPr sz="2574"/>
            </a:pPr>
            <a:r>
              <a:t>Short Acting (Albuterol, Xopenex)</a:t>
            </a:r>
          </a:p>
          <a:p>
            <a:pPr marL="932413" lvl="2" indent="-271576" defTabSz="905255">
              <a:buSzPct val="95000"/>
              <a:buChar char="‣"/>
              <a:defRPr sz="2574"/>
            </a:pPr>
            <a:r>
              <a:t>Long Acting (Formoterol, Arformoterol, Serevent)</a:t>
            </a:r>
          </a:p>
          <a:p>
            <a:pPr marL="660836" lvl="1" indent="-271576" defTabSz="905255">
              <a:buSzPct val="95000"/>
              <a:buChar char="❖"/>
              <a:defRPr sz="2574"/>
            </a:pPr>
            <a:r>
              <a:t>Anticholinergics (Atrovent, Spiriva)</a:t>
            </a:r>
          </a:p>
          <a:p>
            <a:pPr marL="271576" indent="-271576" defTabSz="905255">
              <a:defRPr sz="2574"/>
            </a:pPr>
            <a:r>
              <a:t>Corticosteroids (Budesonide, Fluticisone)</a:t>
            </a:r>
          </a:p>
          <a:p>
            <a:pPr marL="271576" indent="-271576" defTabSz="905255">
              <a:buChar char="•"/>
              <a:defRPr sz="2574"/>
            </a:pPr>
            <a:r>
              <a:t>Combination Medications (Advair, Symbicort, Dulera, Breo)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chnical Aspe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 b="1"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Technical Aspects</a:t>
            </a:r>
          </a:p>
        </p:txBody>
      </p:sp>
      <p:sp>
        <p:nvSpPr>
          <p:cNvPr id="174" name="Stability – Tendency of the aerosol to remain in suspension. Want the drug to rain out in the lungs, 10 second breath hol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1129" indent="-245790" defTabSz="877823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2688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Stability – Tendency of the aerosol to remain in suspension. Want the drug to rain out in the lungs, 10 second breath hold.</a:t>
            </a:r>
          </a:p>
          <a:p>
            <a:pPr marL="351129" indent="-245790" defTabSz="877823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2688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Penetration – Size of particles, patient breathing pattern, disease state.</a:t>
            </a:r>
          </a:p>
          <a:p>
            <a:pPr marL="351129" indent="-245790" defTabSz="877823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2688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Deposition – Where the particles fall out of suspension.</a:t>
            </a:r>
          </a:p>
          <a:p>
            <a:pPr marL="351129" indent="-245790" defTabSz="877823">
              <a:spcBef>
                <a:spcPts val="300"/>
              </a:spcBef>
              <a:buClr>
                <a:srgbClr val="2DA2BF"/>
              </a:buClr>
              <a:buSzPct val="68000"/>
              <a:buChar char=""/>
              <a:defRPr sz="2688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Inertial impaction – When the particle hits something, it will impact.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ypes of De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Types of Devices</a:t>
            </a:r>
          </a:p>
        </p:txBody>
      </p:sp>
      <p:sp>
        <p:nvSpPr>
          <p:cNvPr id="177" name="Nebulizer…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08415"/>
          </a:xfrm>
          <a:prstGeom prst="rect">
            <a:avLst/>
          </a:prstGeom>
        </p:spPr>
        <p:txBody>
          <a:bodyPr/>
          <a:lstStyle/>
          <a:p>
            <a:r>
              <a:t>Nebulizer</a:t>
            </a:r>
          </a:p>
          <a:p>
            <a:pPr marL="667512" lvl="1" indent="-274320">
              <a:buSzPct val="95000"/>
              <a:buChar char="❖"/>
            </a:pPr>
            <a:r>
              <a:t>Pros:</a:t>
            </a:r>
          </a:p>
          <a:p>
            <a:pPr marL="941831" lvl="2" indent="-274319">
              <a:buSzPct val="95000"/>
              <a:buChar char="❖"/>
            </a:pPr>
            <a:r>
              <a:t>Efficient</a:t>
            </a:r>
          </a:p>
          <a:p>
            <a:pPr marL="941831" lvl="2" indent="-274319">
              <a:buSzPct val="95000"/>
              <a:buChar char="❖"/>
            </a:pPr>
            <a:r>
              <a:t>Versatile</a:t>
            </a:r>
          </a:p>
          <a:p>
            <a:pPr marL="667512" lvl="1" indent="-274320">
              <a:buSzPct val="95000"/>
              <a:buChar char="❖"/>
            </a:pPr>
            <a:r>
              <a:t>Cons:</a:t>
            </a:r>
          </a:p>
          <a:p>
            <a:pPr marL="941831" lvl="2" indent="-274319">
              <a:buSzPct val="95000"/>
              <a:buChar char="❖"/>
            </a:pPr>
            <a:r>
              <a:t>Not very portable</a:t>
            </a:r>
          </a:p>
          <a:p>
            <a:pPr marL="941831" lvl="2" indent="-274319">
              <a:buSzPct val="95000"/>
              <a:buChar char="❖"/>
            </a:pPr>
            <a:r>
              <a:t>Requires power source (gas or electric)</a:t>
            </a:r>
          </a:p>
          <a:p>
            <a:pPr marL="941831" lvl="2" indent="-274319">
              <a:buSzPct val="95000"/>
              <a:buChar char="❖"/>
            </a:pPr>
            <a:r>
              <a:t>Patient must be able to take a good breath with a hold (5-10 seconds)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ypes of De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Types of Devices</a:t>
            </a:r>
          </a:p>
        </p:txBody>
      </p:sp>
      <p:sp>
        <p:nvSpPr>
          <p:cNvPr id="182" name="Metered Dose Inhaler (MDI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868680">
              <a:spcBef>
                <a:spcPts val="500"/>
              </a:spcBef>
              <a:defRPr sz="2470"/>
            </a:pPr>
            <a:r>
              <a:t>Metered Dose Inhaler (MDI)</a:t>
            </a:r>
          </a:p>
          <a:p>
            <a:pPr marL="634136" lvl="1" indent="-260604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Pros: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Convenient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Efficient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Versatile</a:t>
            </a:r>
          </a:p>
          <a:p>
            <a:pPr marL="634136" lvl="1" indent="-260604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Cons: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Propellant Based (HFA, Respimat)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Patient must be able to follow directions</a:t>
            </a:r>
          </a:p>
          <a:p>
            <a:pPr marL="894740" lvl="2" indent="-260603" defTabSz="868680">
              <a:spcBef>
                <a:spcPts val="500"/>
              </a:spcBef>
              <a:buSzPct val="95000"/>
              <a:buChar char="❖"/>
              <a:defRPr sz="2470"/>
            </a:pPr>
            <a:r>
              <a:t>Should ALWAYS be used with a Spacer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ypes of De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Types of Devices</a:t>
            </a:r>
          </a:p>
        </p:txBody>
      </p:sp>
      <p:sp>
        <p:nvSpPr>
          <p:cNvPr id="187" name="Dry Powder Inhalers (DPI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Dry Powder Inhalers (DPI)</a:t>
            </a:r>
          </a:p>
          <a:p>
            <a:pPr marL="667512" lvl="1" indent="-274320">
              <a:buSzPct val="95000"/>
              <a:buChar char="❖"/>
            </a:pPr>
            <a:r>
              <a:t>Pros:</a:t>
            </a:r>
          </a:p>
          <a:p>
            <a:pPr marL="941831" lvl="2" indent="-274319">
              <a:buSzPct val="95000"/>
              <a:buChar char="❖"/>
            </a:pPr>
            <a:r>
              <a:t>Convenient</a:t>
            </a:r>
          </a:p>
          <a:p>
            <a:pPr marL="941831" lvl="2" indent="-274319">
              <a:buSzPct val="95000"/>
              <a:buChar char="❖"/>
            </a:pPr>
            <a:r>
              <a:t>Versatile</a:t>
            </a:r>
          </a:p>
          <a:p>
            <a:pPr marL="667512" lvl="1" indent="-274320">
              <a:buSzPct val="95000"/>
              <a:buChar char="❖"/>
            </a:pPr>
            <a:r>
              <a:t>Cons:</a:t>
            </a:r>
          </a:p>
          <a:p>
            <a:pPr marL="941831" lvl="2" indent="-274319">
              <a:buSzPct val="95000"/>
              <a:buChar char="❖"/>
            </a:pPr>
            <a:r>
              <a:t>Maintenance use only</a:t>
            </a:r>
          </a:p>
          <a:p>
            <a:pPr marL="941831" lvl="2" indent="-274319">
              <a:buSzPct val="95000"/>
              <a:buChar char="❖"/>
            </a:pPr>
            <a:r>
              <a:t>Patient must be able to follow directions</a:t>
            </a:r>
          </a:p>
          <a:p>
            <a:pPr marL="941831" lvl="2" indent="-274319">
              <a:buSzPct val="95000"/>
              <a:buChar char="❖"/>
            </a:pPr>
            <a:r>
              <a:t>Patient must be able to generate &gt; 50LPM flow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ducation and Take Away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4550"/>
            </a:lvl1pPr>
          </a:lstStyle>
          <a:p>
            <a:r>
              <a:t>Education and Take Away Points</a:t>
            </a:r>
          </a:p>
        </p:txBody>
      </p:sp>
      <p:sp>
        <p:nvSpPr>
          <p:cNvPr id="192" name="Education is one of the most important factors with ANY medication and unfortunately is also one of the largest items missing.…"/>
          <p:cNvSpPr txBox="1">
            <a:spLocks noGrp="1"/>
          </p:cNvSpPr>
          <p:nvPr>
            <p:ph type="body" idx="1"/>
          </p:nvPr>
        </p:nvSpPr>
        <p:spPr>
          <a:xfrm>
            <a:off x="308181" y="1935479"/>
            <a:ext cx="8527638" cy="4592116"/>
          </a:xfrm>
          <a:prstGeom prst="rect">
            <a:avLst/>
          </a:prstGeom>
        </p:spPr>
        <p:txBody>
          <a:bodyPr/>
          <a:lstStyle/>
          <a:p>
            <a:r>
              <a:t>Education is one of the most important factors with ANY medication and unfortunately is also one of the largest items missing.</a:t>
            </a:r>
          </a:p>
          <a:p>
            <a:r>
              <a:t>We have the privilege of being the key that fits this lock.</a:t>
            </a:r>
          </a:p>
          <a:p>
            <a:r>
              <a:t>We see the patients in a setting that allows us the the unique opportunity to be that key.</a:t>
            </a:r>
          </a:p>
          <a:p>
            <a:r>
              <a:t>Knowing and understanding this information and these devices allows us to be the difference to patients.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43713"/>
          </a:xfrm>
          <a:prstGeom prst="rect">
            <a:avLst/>
          </a:prstGeom>
        </p:spPr>
        <p:txBody>
          <a:bodyPr/>
          <a:lstStyle>
            <a:lvl1pPr algn="ctr" defTabSz="905255">
              <a:defRPr sz="4455"/>
            </a:lvl1pPr>
          </a:lstStyle>
          <a:p>
            <a:r>
              <a:t>We help put the pieces together</a:t>
            </a:r>
          </a:p>
        </p:txBody>
      </p:sp>
      <p:pic>
        <p:nvPicPr>
          <p:cNvPr id="195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752600"/>
            <a:ext cx="8610600" cy="480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267.JPG" descr="IMG_2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le 3"/>
          <p:cNvSpPr txBox="1">
            <a:spLocks noGrp="1"/>
          </p:cNvSpPr>
          <p:nvPr>
            <p:ph type="title"/>
          </p:nvPr>
        </p:nvSpPr>
        <p:spPr>
          <a:xfrm>
            <a:off x="1010075" y="85728"/>
            <a:ext cx="7714825" cy="85565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3F928"/>
                </a:solidFill>
              </a:defRPr>
            </a:lvl1pPr>
          </a:lstStyle>
          <a:p>
            <a:r>
              <a:t>Any 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isclos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Disclosures</a:t>
            </a:r>
          </a:p>
        </p:txBody>
      </p:sp>
      <p:sp>
        <p:nvSpPr>
          <p:cNvPr id="137" name="I am a married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 am a married.</a:t>
            </a:r>
          </a:p>
          <a:p>
            <a:r>
              <a:t>I am a parent.</a:t>
            </a:r>
          </a:p>
          <a:p>
            <a:r>
              <a:t>Monetarily I have none to make.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Objectives</a:t>
            </a:r>
          </a:p>
        </p:txBody>
      </p:sp>
      <p:sp>
        <p:nvSpPr>
          <p:cNvPr id="140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61772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t>Understand the role of various pulmonary medications.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t>Understand how to different medications work on the body.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t>Understand the differences in the delivery devices.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t>Understand when to use the medication types and device types for each patient.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t>Understand the need for proper education in regards to medications within your setting.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Are you paying attention?</a:t>
            </a:r>
          </a:p>
        </p:txBody>
      </p:sp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539082"/>
            <a:ext cx="5181599" cy="5181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asics 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Basics Review</a:t>
            </a:r>
          </a:p>
        </p:txBody>
      </p:sp>
      <p:sp>
        <p:nvSpPr>
          <p:cNvPr id="146" name="Two main systems that affect 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main systems that affect us</a:t>
            </a:r>
          </a:p>
          <a:p>
            <a:pPr marL="667512" lvl="1" indent="-274320">
              <a:buSzPct val="95000"/>
              <a:buChar char="❖"/>
            </a:pPr>
            <a:r>
              <a:t>Sympathetic Nervous System (Fight or Flight)</a:t>
            </a:r>
          </a:p>
          <a:p>
            <a:pPr marL="667512" lvl="1" indent="-274320">
              <a:buSzPct val="95000"/>
              <a:buChar char="❖"/>
            </a:pPr>
            <a:r>
              <a:t>Parasympathetic Nervous System (Rest and Digest)</a:t>
            </a:r>
          </a:p>
          <a:p>
            <a:pPr>
              <a:buSzPct val="100000"/>
              <a:buChar char="•"/>
            </a:pPr>
            <a:r>
              <a:t>Medications can work to stimulate a system or to suppress a system.</a:t>
            </a:r>
          </a:p>
          <a:p>
            <a:pPr>
              <a:buSzPct val="100000"/>
              <a:buChar char="•"/>
            </a:pPr>
            <a:r>
              <a:t>These 2 systems work in tandem so effects can be caused from either side.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73556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Basic Review: Receptors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617721"/>
          </a:xfrm>
          <a:prstGeom prst="rect">
            <a:avLst/>
          </a:prstGeom>
        </p:spPr>
        <p:txBody>
          <a:bodyPr/>
          <a:lstStyle/>
          <a:p>
            <a:pPr marL="266090" indent="-266090" defTabSz="886968">
              <a:lnSpc>
                <a:spcPct val="90000"/>
              </a:lnSpc>
              <a:defRPr sz="2522"/>
            </a:pPr>
            <a:r>
              <a:t>Alpha receptors</a:t>
            </a:r>
          </a:p>
          <a:p>
            <a:pPr marL="620877" lvl="1" indent="-239481" defTabSz="88696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328"/>
            </a:pPr>
            <a:r>
              <a:t>Found in smooth muscle of blood vessels</a:t>
            </a:r>
          </a:p>
          <a:p>
            <a:pPr marL="620877" lvl="1" indent="-239481" defTabSz="88696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328"/>
            </a:pPr>
            <a:r>
              <a:t>Causes vasoconstriction</a:t>
            </a:r>
          </a:p>
          <a:p>
            <a:pPr marL="266090" indent="-266090" defTabSz="886968">
              <a:lnSpc>
                <a:spcPct val="90000"/>
              </a:lnSpc>
              <a:defRPr sz="2522"/>
            </a:pPr>
            <a:r>
              <a:t>Beta receptors:</a:t>
            </a:r>
          </a:p>
          <a:p>
            <a:pPr marL="620877" lvl="1" indent="-239481" defTabSz="88696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328"/>
            </a:pPr>
            <a:r>
              <a:t>Beta</a:t>
            </a:r>
            <a:r>
              <a:rPr baseline="-25587"/>
              <a:t>1</a:t>
            </a:r>
            <a:r>
              <a:t> </a:t>
            </a:r>
          </a:p>
          <a:p>
            <a:pPr marL="886968" lvl="2" indent="-239481" defTabSz="88696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37"/>
            </a:pPr>
            <a:r>
              <a:t>Found in Cardiac muscle</a:t>
            </a:r>
          </a:p>
          <a:p>
            <a:pPr marL="886968" lvl="2" indent="-239481" defTabSz="88696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37"/>
            </a:pPr>
            <a:r>
              <a:t>Stimulation =      chronotropic, dromotropic &amp; inotropic actions</a:t>
            </a:r>
          </a:p>
          <a:p>
            <a:pPr marL="620877" lvl="1" indent="-239481" defTabSz="88696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defRPr sz="2328"/>
            </a:pPr>
            <a:r>
              <a:t>Beta</a:t>
            </a:r>
            <a:r>
              <a:rPr baseline="-25587"/>
              <a:t>2</a:t>
            </a:r>
            <a:r>
              <a:t> </a:t>
            </a:r>
          </a:p>
          <a:p>
            <a:pPr marL="886968" lvl="2" indent="-239481" defTabSz="88696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37"/>
            </a:pPr>
            <a:r>
              <a:t>Found within smooth muscles of the airways and certain blood vessels</a:t>
            </a:r>
          </a:p>
          <a:p>
            <a:pPr marL="886968" lvl="2" indent="-239481" defTabSz="886968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defRPr sz="2037"/>
            </a:pPr>
            <a:r>
              <a:t>Stimulation = vasodilation and bronchdilation</a:t>
            </a:r>
          </a:p>
        </p:txBody>
      </p:sp>
      <p:sp>
        <p:nvSpPr>
          <p:cNvPr id="150" name="Down Arrow 3"/>
          <p:cNvSpPr/>
          <p:nvPr/>
        </p:nvSpPr>
        <p:spPr>
          <a:xfrm flipV="1">
            <a:off x="3124200" y="4572000"/>
            <a:ext cx="208807" cy="40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963"/>
                </a:moveTo>
                <a:lnTo>
                  <a:pt x="5400" y="159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63"/>
                </a:lnTo>
                <a:lnTo>
                  <a:pt x="21600" y="15963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B519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animBg="1" advAuto="0"/>
      <p:bldP spid="15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457200"/>
            <a:ext cx="8686800" cy="627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"/>
          <p:cNvSpPr/>
          <p:nvPr/>
        </p:nvSpPr>
        <p:spPr>
          <a:xfrm>
            <a:off x="215900" y="1676400"/>
            <a:ext cx="2923580" cy="1341388"/>
          </a:xfrm>
          <a:prstGeom prst="rect">
            <a:avLst/>
          </a:prstGeom>
          <a:ln w="25400">
            <a:solidFill>
              <a:srgbClr val="F71524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5842000" y="1676400"/>
            <a:ext cx="2923580" cy="1341388"/>
          </a:xfrm>
          <a:prstGeom prst="rect">
            <a:avLst/>
          </a:prstGeom>
          <a:ln w="25400">
            <a:solidFill>
              <a:srgbClr val="F71524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racheobronchial Tree"/>
          <p:cNvSpPr txBox="1">
            <a:spLocks noGrp="1"/>
          </p:cNvSpPr>
          <p:nvPr>
            <p:ph type="title"/>
          </p:nvPr>
        </p:nvSpPr>
        <p:spPr>
          <a:xfrm>
            <a:off x="457200" y="14717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5400" b="1"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Tracheobronchial Tree</a:t>
            </a:r>
          </a:p>
        </p:txBody>
      </p:sp>
      <p:sp>
        <p:nvSpPr>
          <p:cNvPr id="157" name="16 generations of conducting airways starting with…"/>
          <p:cNvSpPr txBox="1">
            <a:spLocks noGrp="1"/>
          </p:cNvSpPr>
          <p:nvPr>
            <p:ph type="body" idx="1"/>
          </p:nvPr>
        </p:nvSpPr>
        <p:spPr>
          <a:xfrm>
            <a:off x="457200" y="1489948"/>
            <a:ext cx="8229600" cy="4974938"/>
          </a:xfrm>
          <a:prstGeom prst="rect">
            <a:avLst/>
          </a:prstGeom>
        </p:spPr>
        <p:txBody>
          <a:bodyPr/>
          <a:lstStyle/>
          <a:p>
            <a:pPr marL="365759" indent="-256031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3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16 generations of conducting airways starting with</a:t>
            </a:r>
            <a:endParaRPr sz="22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Gereation 0 – trachea</a:t>
            </a:r>
            <a:endParaRPr sz="19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1 – Main stem </a:t>
            </a:r>
            <a:endParaRPr sz="19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2 – Lobar Bronchi</a:t>
            </a:r>
            <a:endParaRPr sz="19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3 – Segmental Bronchi</a:t>
            </a:r>
            <a:endParaRPr sz="19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4-9 – Subsegmental bronchi</a:t>
            </a:r>
            <a:endParaRPr sz="30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5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10-15 – Bronchioles</a:t>
            </a:r>
            <a:endParaRPr sz="19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5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16-19 – Terminal bronioles</a:t>
            </a:r>
            <a:endParaRPr sz="3000"/>
          </a:p>
          <a:p>
            <a:pPr marL="621791" lvl="1" indent="-228600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SzPct val="100000"/>
              <a:buFont typeface="Verdana"/>
              <a:buChar char="◦"/>
              <a:defRPr sz="25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Generations 20-28 – beginning of gas exchanging function (respiratory bronchioles, alveolar ducts, alveolar sacs)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article Size and De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Particle Size and Deposition</a:t>
            </a:r>
          </a:p>
        </p:txBody>
      </p:sp>
      <p:sp>
        <p:nvSpPr>
          <p:cNvPr id="160" name="Nose - &gt;10 micr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256031"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36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Nose - &gt;10 microns</a:t>
            </a:r>
          </a:p>
          <a:p>
            <a:pPr marL="365759" indent="-256031"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36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Mouth - &gt;15 microns</a:t>
            </a:r>
          </a:p>
          <a:p>
            <a:pPr marL="365759" indent="-256031"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36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First 6 generations of the airway – 5-10 microns.</a:t>
            </a:r>
          </a:p>
          <a:p>
            <a:pPr marL="365759" indent="-256031">
              <a:spcBef>
                <a:spcPts val="400"/>
              </a:spcBef>
              <a:buClr>
                <a:srgbClr val="2DA2BF"/>
              </a:buClr>
              <a:buSzPct val="68000"/>
              <a:buChar char=""/>
              <a:defRPr sz="36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Last 5-6 generations – 1-5 microns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Flow">
      <a:majorFont>
        <a:latin typeface="Helvetica"/>
        <a:ea typeface="Helvetica"/>
        <a:cs typeface="Helvetica"/>
      </a:majorFont>
      <a:minorFont>
        <a:latin typeface="Constantia"/>
        <a:ea typeface="Constantia"/>
        <a:cs typeface="Constantia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32544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032544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(4:3)</PresentationFormat>
  <Paragraphs>121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Unlocking the Secrets to Maximize Pulmonary Medications</vt:lpstr>
      <vt:lpstr>Disclosures</vt:lpstr>
      <vt:lpstr>Objectives</vt:lpstr>
      <vt:lpstr>Are you paying attention?</vt:lpstr>
      <vt:lpstr>Basics Review</vt:lpstr>
      <vt:lpstr>Basic Review: Receptors</vt:lpstr>
      <vt:lpstr>PowerPoint Presentation</vt:lpstr>
      <vt:lpstr>Tracheobronchial Tree</vt:lpstr>
      <vt:lpstr>Particle Size and Deposition</vt:lpstr>
      <vt:lpstr>Size Can Be an Issue</vt:lpstr>
      <vt:lpstr>Inhalation Route Pros and Cons</vt:lpstr>
      <vt:lpstr>Common Types of Medications</vt:lpstr>
      <vt:lpstr>Technical Aspects</vt:lpstr>
      <vt:lpstr>Types of Devices</vt:lpstr>
      <vt:lpstr>Types of Devices</vt:lpstr>
      <vt:lpstr>Types of Devices</vt:lpstr>
      <vt:lpstr>Education and Take Away Points</vt:lpstr>
      <vt:lpstr>We help put the pieces together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the Secrets to Maximize Pulmonary Medications</dc:title>
  <dc:creator>Jennifer Simmons</dc:creator>
  <cp:lastModifiedBy>Jennifer Simmons</cp:lastModifiedBy>
  <cp:revision>1</cp:revision>
  <dcterms:modified xsi:type="dcterms:W3CDTF">2018-10-01T09:48:58Z</dcterms:modified>
</cp:coreProperties>
</file>