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25"/>
  </p:notesMasterIdLst>
  <p:handoutMasterIdLst>
    <p:handoutMasterId r:id="rId26"/>
  </p:handoutMasterIdLst>
  <p:sldIdLst>
    <p:sldId id="257" r:id="rId2"/>
    <p:sldId id="269" r:id="rId3"/>
    <p:sldId id="270" r:id="rId4"/>
    <p:sldId id="271" r:id="rId5"/>
    <p:sldId id="273" r:id="rId6"/>
    <p:sldId id="274" r:id="rId7"/>
    <p:sldId id="275" r:id="rId8"/>
    <p:sldId id="276" r:id="rId9"/>
    <p:sldId id="277" r:id="rId10"/>
    <p:sldId id="278" r:id="rId11"/>
    <p:sldId id="279" r:id="rId12"/>
    <p:sldId id="281" r:id="rId13"/>
    <p:sldId id="283" r:id="rId14"/>
    <p:sldId id="285" r:id="rId15"/>
    <p:sldId id="286" r:id="rId16"/>
    <p:sldId id="287" r:id="rId17"/>
    <p:sldId id="288" r:id="rId18"/>
    <p:sldId id="289" r:id="rId19"/>
    <p:sldId id="291" r:id="rId20"/>
    <p:sldId id="292" r:id="rId21"/>
    <p:sldId id="293" r:id="rId22"/>
    <p:sldId id="290" r:id="rId23"/>
    <p:sldId id="268" r:id="rId24"/>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31"/>
    <p:restoredTop sz="94646"/>
  </p:normalViewPr>
  <p:slideViewPr>
    <p:cSldViewPr>
      <p:cViewPr varScale="1">
        <p:scale>
          <a:sx n="82" d="100"/>
          <a:sy n="82" d="100"/>
        </p:scale>
        <p:origin x="1253"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F4CBC376-739F-4B85-9D93-6A74D5A2CD21}" type="datetimeFigureOut">
              <a:rPr lang="en-US" smtClean="0"/>
              <a:pPr/>
              <a:t>10/10/2018</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7DD25CFF-7BE2-4B94-B8BA-5764F4735248}" type="slidenum">
              <a:rPr lang="en-US" smtClean="0"/>
              <a:pPr/>
              <a:t>‹#›</a:t>
            </a:fld>
            <a:endParaRPr lang="en-US"/>
          </a:p>
        </p:txBody>
      </p:sp>
    </p:spTree>
    <p:extLst>
      <p:ext uri="{BB962C8B-B14F-4D97-AF65-F5344CB8AC3E}">
        <p14:creationId xmlns:p14="http://schemas.microsoft.com/office/powerpoint/2010/main" val="3418097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79F49AED-2701-4563-8C53-40795C402EBA}" type="datetimeFigureOut">
              <a:rPr lang="en-US" smtClean="0"/>
              <a:pPr/>
              <a:t>10/10/2018</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26A2E7E2-C79F-43C9-B2C6-59CA0DFC87FF}" type="slidenum">
              <a:rPr lang="en-US" smtClean="0"/>
              <a:pPr/>
              <a:t>‹#›</a:t>
            </a:fld>
            <a:endParaRPr lang="en-US"/>
          </a:p>
        </p:txBody>
      </p:sp>
    </p:spTree>
    <p:extLst>
      <p:ext uri="{BB962C8B-B14F-4D97-AF65-F5344CB8AC3E}">
        <p14:creationId xmlns:p14="http://schemas.microsoft.com/office/powerpoint/2010/main" val="2600296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10/10/2018 3:02 PM</a:t>
            </a:fld>
            <a:endParaRPr lang="en-US" dirty="0"/>
          </a:p>
        </p:txBody>
      </p:sp>
      <p:sp>
        <p:nvSpPr>
          <p:cNvPr id="6" name="Footer Placeholder 5"/>
          <p:cNvSpPr>
            <a:spLocks noGrp="1"/>
          </p:cNvSpPr>
          <p:nvPr>
            <p:ph type="ftr" sz="quarter" idx="12"/>
          </p:nvPr>
        </p:nvSpPr>
        <p:spPr>
          <a:xfrm>
            <a:off x="0" y="6513910"/>
            <a:ext cx="8229600" cy="3429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8229599" y="6513910"/>
            <a:ext cx="912284" cy="3429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10/10/2018 3:02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baseline="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pic>
        <p:nvPicPr>
          <p:cNvPr id="4" name="Picture 4" descr="UNCC_Logo_whiteTPBG"/>
          <p:cNvPicPr>
            <a:picLocks noChangeAspect="1" noChangeArrowheads="1"/>
          </p:cNvPicPr>
          <p:nvPr userDrawn="1"/>
        </p:nvPicPr>
        <p:blipFill>
          <a:blip r:embed="rId3"/>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pic>
        <p:nvPicPr>
          <p:cNvPr id="5" name="Picture 4" descr="Swirl.png"/>
          <p:cNvPicPr>
            <a:picLocks noChangeAspect="1"/>
          </p:cNvPicPr>
          <p:nvPr userDrawn="1"/>
        </p:nvPicPr>
        <p:blipFill>
          <a:blip r:embed="rId3"/>
          <a:stretch>
            <a:fillRect/>
          </a:stretch>
        </p:blipFill>
        <p:spPr>
          <a:xfrm>
            <a:off x="0" y="1295400"/>
            <a:ext cx="9144000" cy="320268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pic>
        <p:nvPicPr>
          <p:cNvPr id="6" name="Picture 4" descr="UNCC_Logo_whiteTPBG"/>
          <p:cNvPicPr>
            <a:picLocks noChangeAspect="1" noChangeArrowheads="1"/>
          </p:cNvPicPr>
          <p:nvPr userDrawn="1"/>
        </p:nvPicPr>
        <p:blipFill>
          <a:blip r:embed="rId4"/>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4" descr="UNCC_Logo_whiteTPBG"/>
          <p:cNvPicPr>
            <a:picLocks noChangeAspect="1" noChangeArrowheads="1"/>
          </p:cNvPicPr>
          <p:nvPr userDrawn="1"/>
        </p:nvPicPr>
        <p:blipFill>
          <a:blip r:embed="rId2"/>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4" descr="UNCC_Logo_whiteTPBG"/>
          <p:cNvPicPr>
            <a:picLocks noChangeAspect="1" noChangeArrowheads="1"/>
          </p:cNvPicPr>
          <p:nvPr userDrawn="1"/>
        </p:nvPicPr>
        <p:blipFill>
          <a:blip r:embed="rId2"/>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5" name="Picture 4" descr="UNCC_Logo_whiteTPBG"/>
          <p:cNvPicPr>
            <a:picLocks noChangeAspect="1" noChangeArrowheads="1"/>
          </p:cNvPicPr>
          <p:nvPr userDrawn="1"/>
        </p:nvPicPr>
        <p:blipFill>
          <a:blip r:embed="rId2"/>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3" name="Picture 4" descr="UNCC_Logo_whiteTPBG"/>
          <p:cNvPicPr>
            <a:picLocks noChangeAspect="1" noChangeArrowheads="1"/>
          </p:cNvPicPr>
          <p:nvPr userDrawn="1"/>
        </p:nvPicPr>
        <p:blipFill>
          <a:blip r:embed="rId2"/>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4" descr="UNCC_Logo_whiteTPBG"/>
          <p:cNvPicPr>
            <a:picLocks noChangeAspect="1" noChangeArrowheads="1"/>
          </p:cNvPicPr>
          <p:nvPr userDrawn="1"/>
        </p:nvPicPr>
        <p:blipFill>
          <a:blip r:embed="rId2"/>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9" r:id="rId6"/>
    <p:sldLayoutId id="2147483670" r:id="rId7"/>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0"/>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1"/>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hyperlink" Target="https://doi.org/10.1183/13993003.00791-2016" TargetMode="External"/><Relationship Id="rId2" Type="http://schemas.openxmlformats.org/officeDocument/2006/relationships/hyperlink" Target="https://doi.org/10.1155/2012/824091" TargetMode="Externa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0"/>
            <a:ext cx="7681913" cy="1523495"/>
          </a:xfrm>
        </p:spPr>
        <p:txBody>
          <a:bodyPr/>
          <a:lstStyle/>
          <a:p>
            <a:r>
              <a:rPr lang="en-US" sz="6600" b="1" dirty="0"/>
              <a:t>Pulmonary CSI: </a:t>
            </a:r>
            <a:br>
              <a:rPr lang="en-US" sz="6600" b="1" dirty="0"/>
            </a:br>
            <a:r>
              <a:rPr lang="en-US" sz="6600" b="1" dirty="0"/>
              <a:t>Following the Evidence</a:t>
            </a:r>
          </a:p>
        </p:txBody>
      </p:sp>
      <p:sp>
        <p:nvSpPr>
          <p:cNvPr id="3" name="Subtitle 2"/>
          <p:cNvSpPr>
            <a:spLocks noGrp="1"/>
          </p:cNvSpPr>
          <p:nvPr>
            <p:ph type="subTitle" idx="1"/>
          </p:nvPr>
        </p:nvSpPr>
        <p:spPr>
          <a:xfrm>
            <a:off x="457200" y="4800600"/>
            <a:ext cx="5715000" cy="1370012"/>
          </a:xfrm>
        </p:spPr>
        <p:txBody>
          <a:bodyPr>
            <a:normAutofit fontScale="92500" lnSpcReduction="20000"/>
          </a:bodyPr>
          <a:lstStyle/>
          <a:p>
            <a:r>
              <a:rPr lang="en-US" dirty="0"/>
              <a:t>Dr. Kimberly Clark</a:t>
            </a:r>
          </a:p>
          <a:p>
            <a:r>
              <a:rPr lang="en-US" dirty="0"/>
              <a:t>Clinical Associate Professor </a:t>
            </a:r>
          </a:p>
          <a:p>
            <a:r>
              <a:rPr lang="en-US" dirty="0"/>
              <a:t>MSRC Program Director</a:t>
            </a:r>
            <a:br>
              <a:rPr lang="en-US" dirty="0"/>
            </a:br>
            <a:r>
              <a:rPr lang="en-US" dirty="0"/>
              <a:t>Department of Kinesiology</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592CA-5A40-5948-ADCA-A660AF479E43}"/>
              </a:ext>
            </a:extLst>
          </p:cNvPr>
          <p:cNvSpPr>
            <a:spLocks noGrp="1"/>
          </p:cNvSpPr>
          <p:nvPr>
            <p:ph type="title"/>
          </p:nvPr>
        </p:nvSpPr>
        <p:spPr/>
        <p:txBody>
          <a:bodyPr/>
          <a:lstStyle/>
          <a:p>
            <a:r>
              <a:rPr lang="en-US" dirty="0"/>
              <a:t>Pulmonary Function Tests</a:t>
            </a:r>
          </a:p>
        </p:txBody>
      </p:sp>
      <p:graphicFrame>
        <p:nvGraphicFramePr>
          <p:cNvPr id="6" name="Content Placeholder 5">
            <a:extLst>
              <a:ext uri="{FF2B5EF4-FFF2-40B4-BE49-F238E27FC236}">
                <a16:creationId xmlns:a16="http://schemas.microsoft.com/office/drawing/2014/main" id="{28641843-397A-4444-A1BF-0272DE832F0D}"/>
              </a:ext>
            </a:extLst>
          </p:cNvPr>
          <p:cNvGraphicFramePr>
            <a:graphicFrameLocks noGrp="1"/>
          </p:cNvGraphicFramePr>
          <p:nvPr>
            <p:ph idx="1"/>
            <p:extLst>
              <p:ext uri="{D42A27DB-BD31-4B8C-83A1-F6EECF244321}">
                <p14:modId xmlns:p14="http://schemas.microsoft.com/office/powerpoint/2010/main" val="3900547544"/>
              </p:ext>
            </p:extLst>
          </p:nvPr>
        </p:nvGraphicFramePr>
        <p:xfrm>
          <a:off x="266699" y="1447800"/>
          <a:ext cx="8610601" cy="3880685"/>
        </p:xfrm>
        <a:graphic>
          <a:graphicData uri="http://schemas.openxmlformats.org/drawingml/2006/table">
            <a:tbl>
              <a:tblPr firstRow="1" bandRow="1">
                <a:tableStyleId>{5C22544A-7EE6-4342-B048-85BDC9FD1C3A}</a:tableStyleId>
              </a:tblPr>
              <a:tblGrid>
                <a:gridCol w="2171701">
                  <a:extLst>
                    <a:ext uri="{9D8B030D-6E8A-4147-A177-3AD203B41FA5}">
                      <a16:colId xmlns:a16="http://schemas.microsoft.com/office/drawing/2014/main" val="437371466"/>
                    </a:ext>
                  </a:extLst>
                </a:gridCol>
                <a:gridCol w="1066800">
                  <a:extLst>
                    <a:ext uri="{9D8B030D-6E8A-4147-A177-3AD203B41FA5}">
                      <a16:colId xmlns:a16="http://schemas.microsoft.com/office/drawing/2014/main" val="2450293223"/>
                    </a:ext>
                  </a:extLst>
                </a:gridCol>
                <a:gridCol w="1333498">
                  <a:extLst>
                    <a:ext uri="{9D8B030D-6E8A-4147-A177-3AD203B41FA5}">
                      <a16:colId xmlns:a16="http://schemas.microsoft.com/office/drawing/2014/main" val="4204908219"/>
                    </a:ext>
                  </a:extLst>
                </a:gridCol>
                <a:gridCol w="876302">
                  <a:extLst>
                    <a:ext uri="{9D8B030D-6E8A-4147-A177-3AD203B41FA5}">
                      <a16:colId xmlns:a16="http://schemas.microsoft.com/office/drawing/2014/main" val="1293216372"/>
                    </a:ext>
                  </a:extLst>
                </a:gridCol>
                <a:gridCol w="1219200">
                  <a:extLst>
                    <a:ext uri="{9D8B030D-6E8A-4147-A177-3AD203B41FA5}">
                      <a16:colId xmlns:a16="http://schemas.microsoft.com/office/drawing/2014/main" val="2678317249"/>
                    </a:ext>
                  </a:extLst>
                </a:gridCol>
                <a:gridCol w="800098">
                  <a:extLst>
                    <a:ext uri="{9D8B030D-6E8A-4147-A177-3AD203B41FA5}">
                      <a16:colId xmlns:a16="http://schemas.microsoft.com/office/drawing/2014/main" val="3528425625"/>
                    </a:ext>
                  </a:extLst>
                </a:gridCol>
                <a:gridCol w="1143002">
                  <a:extLst>
                    <a:ext uri="{9D8B030D-6E8A-4147-A177-3AD203B41FA5}">
                      <a16:colId xmlns:a16="http://schemas.microsoft.com/office/drawing/2014/main" val="3082197108"/>
                    </a:ext>
                  </a:extLst>
                </a:gridCol>
              </a:tblGrid>
              <a:tr h="433606">
                <a:tc>
                  <a:txBody>
                    <a:bodyPr/>
                    <a:lstStyle/>
                    <a:p>
                      <a:endParaRPr lang="en-US" sz="2400" dirty="0"/>
                    </a:p>
                  </a:txBody>
                  <a:tcPr/>
                </a:tc>
                <a:tc>
                  <a:txBody>
                    <a:bodyPr/>
                    <a:lstStyle/>
                    <a:p>
                      <a:endParaRPr lang="en-US" sz="2400"/>
                    </a:p>
                  </a:txBody>
                  <a:tcPr/>
                </a:tc>
                <a:tc gridSpan="2">
                  <a:txBody>
                    <a:bodyPr/>
                    <a:lstStyle/>
                    <a:p>
                      <a:pPr algn="ctr"/>
                      <a:r>
                        <a:rPr lang="en-US" sz="2400" dirty="0">
                          <a:solidFill>
                            <a:schemeClr val="bg1"/>
                          </a:solidFill>
                        </a:rPr>
                        <a:t>Pre</a:t>
                      </a:r>
                    </a:p>
                  </a:txBody>
                  <a:tcPr/>
                </a:tc>
                <a:tc hMerge="1">
                  <a:txBody>
                    <a:bodyPr/>
                    <a:lstStyle/>
                    <a:p>
                      <a:endParaRPr lang="en-US" sz="2400" dirty="0"/>
                    </a:p>
                  </a:txBody>
                  <a:tcPr/>
                </a:tc>
                <a:tc gridSpan="2">
                  <a:txBody>
                    <a:bodyPr/>
                    <a:lstStyle/>
                    <a:p>
                      <a:pPr algn="ctr"/>
                      <a:r>
                        <a:rPr lang="en-US" sz="2400" dirty="0">
                          <a:solidFill>
                            <a:schemeClr val="bg1"/>
                          </a:solidFill>
                        </a:rPr>
                        <a:t>Post</a:t>
                      </a:r>
                    </a:p>
                  </a:txBody>
                  <a:tcPr/>
                </a:tc>
                <a:tc hMerge="1">
                  <a:txBody>
                    <a:bodyPr/>
                    <a:lstStyle/>
                    <a:p>
                      <a:endParaRPr lang="en-US" sz="2400" dirty="0"/>
                    </a:p>
                  </a:txBody>
                  <a:tcPr/>
                </a:tc>
                <a:tc>
                  <a:txBody>
                    <a:bodyPr/>
                    <a:lstStyle/>
                    <a:p>
                      <a:endParaRPr lang="en-US" sz="2400"/>
                    </a:p>
                  </a:txBody>
                  <a:tcPr/>
                </a:tc>
                <a:extLst>
                  <a:ext uri="{0D108BD9-81ED-4DB2-BD59-A6C34878D82A}">
                    <a16:rowId xmlns:a16="http://schemas.microsoft.com/office/drawing/2014/main" val="858645819"/>
                  </a:ext>
                </a:extLst>
              </a:tr>
              <a:tr h="433606">
                <a:tc>
                  <a:txBody>
                    <a:bodyPr/>
                    <a:lstStyle/>
                    <a:p>
                      <a:endParaRPr lang="en-US" sz="2400"/>
                    </a:p>
                  </a:txBody>
                  <a:tcPr/>
                </a:tc>
                <a:tc>
                  <a:txBody>
                    <a:bodyPr/>
                    <a:lstStyle/>
                    <a:p>
                      <a:pPr marL="0" marR="0" algn="ctr">
                        <a:spcBef>
                          <a:spcPts val="0"/>
                        </a:spcBef>
                        <a:spcAft>
                          <a:spcPts val="0"/>
                        </a:spcAft>
                      </a:pPr>
                      <a:r>
                        <a:rPr lang="en-US" sz="2400" b="1" u="none" dirty="0" err="1">
                          <a:effectLst/>
                          <a:latin typeface="+mn-lt"/>
                          <a:ea typeface="Times New Roman" panose="02020603050405020304" pitchFamily="18" charset="0"/>
                          <a:cs typeface="Times New Roman" panose="02020603050405020304" pitchFamily="18" charset="0"/>
                        </a:rPr>
                        <a:t>Pred</a:t>
                      </a:r>
                      <a:endParaRPr lang="en-US" sz="2400" u="none" dirty="0">
                        <a:effectLst/>
                        <a:latin typeface="+mn-lt"/>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2400" b="1" u="none" dirty="0" err="1">
                          <a:effectLst/>
                          <a:latin typeface="+mn-lt"/>
                          <a:ea typeface="Times New Roman" panose="02020603050405020304" pitchFamily="18" charset="0"/>
                          <a:cs typeface="Times New Roman" panose="02020603050405020304" pitchFamily="18" charset="0"/>
                        </a:rPr>
                        <a:t>Meas</a:t>
                      </a:r>
                      <a:endParaRPr lang="en-US" sz="2400" u="none" dirty="0">
                        <a:effectLst/>
                        <a:latin typeface="+mn-lt"/>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2400" b="1" u="none" dirty="0">
                          <a:effectLst/>
                          <a:latin typeface="+mn-lt"/>
                          <a:ea typeface="Times New Roman" panose="02020603050405020304" pitchFamily="18" charset="0"/>
                          <a:cs typeface="Times New Roman" panose="02020603050405020304" pitchFamily="18" charset="0"/>
                        </a:rPr>
                        <a:t>%</a:t>
                      </a:r>
                      <a:endParaRPr lang="en-US" sz="2400" u="none" dirty="0">
                        <a:effectLst/>
                        <a:latin typeface="+mn-lt"/>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2400" b="1" u="none" dirty="0" err="1">
                          <a:effectLst/>
                          <a:latin typeface="+mn-lt"/>
                          <a:ea typeface="Times New Roman" panose="02020603050405020304" pitchFamily="18" charset="0"/>
                          <a:cs typeface="Times New Roman" panose="02020603050405020304" pitchFamily="18" charset="0"/>
                        </a:rPr>
                        <a:t>Meas</a:t>
                      </a:r>
                      <a:endParaRPr lang="en-US" sz="2400" u="none" dirty="0">
                        <a:effectLst/>
                        <a:latin typeface="+mn-lt"/>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2400" b="1" u="none" dirty="0">
                          <a:effectLst/>
                          <a:latin typeface="+mn-lt"/>
                          <a:ea typeface="Times New Roman" panose="02020603050405020304" pitchFamily="18" charset="0"/>
                          <a:cs typeface="Times New Roman" panose="02020603050405020304" pitchFamily="18" charset="0"/>
                        </a:rPr>
                        <a:t>%</a:t>
                      </a:r>
                      <a:endParaRPr lang="en-US" sz="2400" u="none" dirty="0">
                        <a:effectLst/>
                        <a:latin typeface="+mn-lt"/>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2400" b="1" u="none" dirty="0">
                          <a:effectLst/>
                          <a:latin typeface="+mn-lt"/>
                          <a:ea typeface="Times New Roman" panose="02020603050405020304" pitchFamily="18" charset="0"/>
                          <a:cs typeface="Times New Roman" panose="02020603050405020304" pitchFamily="18" charset="0"/>
                        </a:rPr>
                        <a:t>% change</a:t>
                      </a:r>
                      <a:endParaRPr lang="en-US" sz="2400" u="none" dirty="0">
                        <a:effectLst/>
                        <a:latin typeface="+mn-lt"/>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170519496"/>
                  </a:ext>
                </a:extLst>
              </a:tr>
              <a:tr h="534583">
                <a:tc>
                  <a:txBody>
                    <a:bodyPr/>
                    <a:lstStyle/>
                    <a:p>
                      <a:pPr algn="ctr"/>
                      <a:r>
                        <a:rPr lang="en-US" sz="2400" b="1" dirty="0"/>
                        <a:t>FVC (L)</a:t>
                      </a:r>
                      <a:endParaRPr lang="en-US" sz="2400" dirty="0">
                        <a:solidFill>
                          <a:schemeClr val="bg1"/>
                        </a:solidFill>
                      </a:endParaRPr>
                    </a:p>
                  </a:txBody>
                  <a:tcPr/>
                </a:tc>
                <a:tc>
                  <a:txBody>
                    <a:bodyPr/>
                    <a:lstStyle/>
                    <a:p>
                      <a:pPr marL="0" marR="0" algn="ctr">
                        <a:spcBef>
                          <a:spcPts val="0"/>
                        </a:spcBef>
                        <a:spcAft>
                          <a:spcPts val="0"/>
                        </a:spcAft>
                      </a:pPr>
                      <a:r>
                        <a:rPr lang="en-US" sz="2400" dirty="0">
                          <a:effectLst/>
                          <a:latin typeface="+mn-lt"/>
                          <a:ea typeface="Times New Roman" panose="02020603050405020304" pitchFamily="18" charset="0"/>
                          <a:cs typeface="Times New Roman" panose="02020603050405020304" pitchFamily="18" charset="0"/>
                        </a:rPr>
                        <a:t>3.10</a:t>
                      </a:r>
                      <a:endParaRPr lang="en-US" sz="2400" dirty="0">
                        <a:effectLst/>
                        <a:latin typeface="+mn-lt"/>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2400" dirty="0">
                          <a:effectLst/>
                          <a:latin typeface="+mn-lt"/>
                          <a:ea typeface="Times New Roman" panose="02020603050405020304" pitchFamily="18" charset="0"/>
                          <a:cs typeface="Times New Roman" panose="02020603050405020304" pitchFamily="18" charset="0"/>
                        </a:rPr>
                        <a:t>2.00</a:t>
                      </a:r>
                      <a:endParaRPr lang="en-US" sz="2400" dirty="0">
                        <a:effectLst/>
                        <a:latin typeface="+mn-lt"/>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2400" dirty="0">
                          <a:effectLst/>
                          <a:latin typeface="+mn-lt"/>
                          <a:ea typeface="Times New Roman" panose="02020603050405020304" pitchFamily="18" charset="0"/>
                          <a:cs typeface="Times New Roman" panose="02020603050405020304" pitchFamily="18" charset="0"/>
                        </a:rPr>
                        <a:t>65</a:t>
                      </a:r>
                      <a:endParaRPr lang="en-US" sz="2400" dirty="0">
                        <a:effectLst/>
                        <a:latin typeface="+mn-lt"/>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2400" dirty="0">
                          <a:effectLst/>
                          <a:latin typeface="+mn-lt"/>
                          <a:ea typeface="Times New Roman" panose="02020603050405020304" pitchFamily="18" charset="0"/>
                          <a:cs typeface="Times New Roman" panose="02020603050405020304" pitchFamily="18" charset="0"/>
                        </a:rPr>
                        <a:t>2.10</a:t>
                      </a:r>
                      <a:endParaRPr lang="en-US" sz="2400" dirty="0">
                        <a:effectLst/>
                        <a:latin typeface="+mn-lt"/>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2400" dirty="0">
                          <a:effectLst/>
                          <a:latin typeface="+mn-lt"/>
                          <a:ea typeface="Times New Roman" panose="02020603050405020304" pitchFamily="18" charset="0"/>
                          <a:cs typeface="Times New Roman" panose="02020603050405020304" pitchFamily="18" charset="0"/>
                        </a:rPr>
                        <a:t>68</a:t>
                      </a:r>
                      <a:endParaRPr lang="en-US" sz="2400" dirty="0">
                        <a:effectLst/>
                        <a:latin typeface="+mn-lt"/>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2400" dirty="0">
                          <a:effectLst/>
                          <a:latin typeface="+mn-lt"/>
                          <a:ea typeface="Times New Roman" panose="02020603050405020304" pitchFamily="18" charset="0"/>
                          <a:cs typeface="Times New Roman" panose="02020603050405020304" pitchFamily="18" charset="0"/>
                        </a:rPr>
                        <a:t>5</a:t>
                      </a:r>
                      <a:endParaRPr lang="en-US" sz="2400" dirty="0">
                        <a:effectLst/>
                        <a:latin typeface="+mn-lt"/>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380550415"/>
                  </a:ext>
                </a:extLst>
              </a:tr>
              <a:tr h="534583">
                <a:tc>
                  <a:txBody>
                    <a:bodyPr/>
                    <a:lstStyle/>
                    <a:p>
                      <a:pPr algn="ctr"/>
                      <a:r>
                        <a:rPr lang="en-US" sz="2400" b="1" dirty="0"/>
                        <a:t>FEV1 (L)</a:t>
                      </a:r>
                      <a:endParaRPr lang="en-US" sz="2400" dirty="0">
                        <a:solidFill>
                          <a:schemeClr val="bg1"/>
                        </a:solidFill>
                      </a:endParaRPr>
                    </a:p>
                  </a:txBody>
                  <a:tcPr/>
                </a:tc>
                <a:tc>
                  <a:txBody>
                    <a:bodyPr/>
                    <a:lstStyle/>
                    <a:p>
                      <a:pPr marL="0" marR="0" algn="ctr">
                        <a:spcBef>
                          <a:spcPts val="0"/>
                        </a:spcBef>
                        <a:spcAft>
                          <a:spcPts val="0"/>
                        </a:spcAft>
                      </a:pPr>
                      <a:r>
                        <a:rPr lang="en-US" sz="2400" dirty="0">
                          <a:effectLst/>
                          <a:latin typeface="+mn-lt"/>
                          <a:ea typeface="Times New Roman" panose="02020603050405020304" pitchFamily="18" charset="0"/>
                          <a:cs typeface="Times New Roman" panose="02020603050405020304" pitchFamily="18" charset="0"/>
                        </a:rPr>
                        <a:t>2.35</a:t>
                      </a:r>
                      <a:endParaRPr lang="en-US" sz="2400" dirty="0">
                        <a:effectLst/>
                        <a:latin typeface="+mn-lt"/>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2400" dirty="0">
                          <a:effectLst/>
                          <a:latin typeface="+mn-lt"/>
                          <a:ea typeface="Times New Roman" panose="02020603050405020304" pitchFamily="18" charset="0"/>
                          <a:cs typeface="Times New Roman" panose="02020603050405020304" pitchFamily="18" charset="0"/>
                        </a:rPr>
                        <a:t>0.60</a:t>
                      </a:r>
                      <a:endParaRPr lang="en-US" sz="2400" dirty="0">
                        <a:effectLst/>
                        <a:latin typeface="+mn-lt"/>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2400" dirty="0">
                          <a:effectLst/>
                          <a:latin typeface="+mn-lt"/>
                          <a:ea typeface="Times New Roman" panose="02020603050405020304" pitchFamily="18" charset="0"/>
                          <a:cs typeface="Times New Roman" panose="02020603050405020304" pitchFamily="18" charset="0"/>
                        </a:rPr>
                        <a:t>26</a:t>
                      </a:r>
                      <a:endParaRPr lang="en-US" sz="2400" dirty="0">
                        <a:effectLst/>
                        <a:latin typeface="+mn-lt"/>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2400" dirty="0">
                          <a:effectLst/>
                          <a:latin typeface="+mn-lt"/>
                          <a:ea typeface="Times New Roman" panose="02020603050405020304" pitchFamily="18" charset="0"/>
                          <a:cs typeface="Times New Roman" panose="02020603050405020304" pitchFamily="18" charset="0"/>
                        </a:rPr>
                        <a:t>0.65</a:t>
                      </a:r>
                      <a:endParaRPr lang="en-US" sz="2400" dirty="0">
                        <a:effectLst/>
                        <a:latin typeface="+mn-lt"/>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2400" dirty="0">
                          <a:effectLst/>
                          <a:latin typeface="+mn-lt"/>
                          <a:ea typeface="Times New Roman" panose="02020603050405020304" pitchFamily="18" charset="0"/>
                          <a:cs typeface="Times New Roman" panose="02020603050405020304" pitchFamily="18" charset="0"/>
                        </a:rPr>
                        <a:t>28</a:t>
                      </a:r>
                      <a:endParaRPr lang="en-US" sz="2400" dirty="0">
                        <a:effectLst/>
                        <a:latin typeface="+mn-lt"/>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2400">
                          <a:effectLst/>
                          <a:latin typeface="+mn-lt"/>
                          <a:ea typeface="Times New Roman" panose="02020603050405020304" pitchFamily="18" charset="0"/>
                          <a:cs typeface="Times New Roman" panose="02020603050405020304" pitchFamily="18" charset="0"/>
                        </a:rPr>
                        <a:t>8</a:t>
                      </a:r>
                      <a:endParaRPr lang="en-US" sz="2400">
                        <a:effectLst/>
                        <a:latin typeface="+mn-lt"/>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112769764"/>
                  </a:ext>
                </a:extLst>
              </a:tr>
              <a:tr h="534583">
                <a:tc>
                  <a:txBody>
                    <a:bodyPr/>
                    <a:lstStyle/>
                    <a:p>
                      <a:pPr algn="ctr"/>
                      <a:r>
                        <a:rPr lang="en-US" sz="2400" b="1" dirty="0"/>
                        <a:t>FEV1/FVC</a:t>
                      </a:r>
                      <a:endParaRPr lang="en-US" sz="2400" dirty="0">
                        <a:solidFill>
                          <a:schemeClr val="bg1"/>
                        </a:solidFill>
                      </a:endParaRPr>
                    </a:p>
                  </a:txBody>
                  <a:tcPr/>
                </a:tc>
                <a:tc>
                  <a:txBody>
                    <a:bodyPr/>
                    <a:lstStyle/>
                    <a:p>
                      <a:pPr marL="0" marR="0" algn="ctr">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0.75</a:t>
                      </a:r>
                    </a:p>
                  </a:txBody>
                  <a:tcPr marL="9525" marR="9525" marT="9525" marB="9525" anchor="ctr"/>
                </a:tc>
                <a:tc>
                  <a:txBody>
                    <a:bodyPr/>
                    <a:lstStyle/>
                    <a:p>
                      <a:pPr marL="0" marR="0" algn="ctr">
                        <a:spcBef>
                          <a:spcPts val="0"/>
                        </a:spcBef>
                        <a:spcAft>
                          <a:spcPts val="0"/>
                        </a:spcAft>
                      </a:pPr>
                      <a:r>
                        <a:rPr lang="en-US" sz="2400" dirty="0">
                          <a:effectLst/>
                          <a:latin typeface="+mn-lt"/>
                          <a:ea typeface="Times New Roman" panose="02020603050405020304" pitchFamily="18" charset="0"/>
                          <a:cs typeface="Times New Roman" panose="02020603050405020304" pitchFamily="18" charset="0"/>
                        </a:rPr>
                        <a:t>0.39</a:t>
                      </a:r>
                      <a:endParaRPr lang="en-US" sz="2400" dirty="0">
                        <a:effectLst/>
                        <a:latin typeface="+mn-lt"/>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2400" dirty="0">
                          <a:effectLst/>
                          <a:latin typeface="+mn-lt"/>
                          <a:ea typeface="Times New Roman" panose="02020603050405020304" pitchFamily="18" charset="0"/>
                          <a:cs typeface="Times New Roman" panose="02020603050405020304" pitchFamily="18" charset="0"/>
                        </a:rPr>
                        <a:t>52</a:t>
                      </a:r>
                      <a:endParaRPr lang="en-US" sz="2400" dirty="0">
                        <a:effectLst/>
                        <a:latin typeface="+mn-lt"/>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2400" dirty="0">
                          <a:effectLst/>
                          <a:latin typeface="+mn-lt"/>
                          <a:ea typeface="Times New Roman" panose="02020603050405020304" pitchFamily="18" charset="0"/>
                          <a:cs typeface="Times New Roman" panose="02020603050405020304" pitchFamily="18" charset="0"/>
                        </a:rPr>
                        <a:t>0.41</a:t>
                      </a:r>
                      <a:endParaRPr lang="en-US" sz="2400" dirty="0">
                        <a:effectLst/>
                        <a:latin typeface="+mn-lt"/>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2400" dirty="0">
                          <a:effectLst/>
                          <a:latin typeface="+mn-lt"/>
                          <a:ea typeface="Times New Roman" panose="02020603050405020304" pitchFamily="18" charset="0"/>
                          <a:cs typeface="Times New Roman" panose="02020603050405020304" pitchFamily="18" charset="0"/>
                        </a:rPr>
                        <a:t>55</a:t>
                      </a:r>
                      <a:endParaRPr lang="en-US" sz="2400" dirty="0">
                        <a:effectLst/>
                        <a:latin typeface="+mn-lt"/>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2400">
                          <a:effectLst/>
                          <a:latin typeface="+mn-lt"/>
                          <a:ea typeface="Times New Roman" panose="02020603050405020304" pitchFamily="18" charset="0"/>
                          <a:cs typeface="Times New Roman" panose="02020603050405020304" pitchFamily="18" charset="0"/>
                        </a:rPr>
                        <a:t>6</a:t>
                      </a:r>
                      <a:endParaRPr lang="en-US" sz="2400">
                        <a:effectLst/>
                        <a:latin typeface="+mn-lt"/>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995587615"/>
                  </a:ext>
                </a:extLst>
              </a:tr>
              <a:tr h="534583">
                <a:tc>
                  <a:txBody>
                    <a:bodyPr/>
                    <a:lstStyle/>
                    <a:p>
                      <a:pPr algn="ctr"/>
                      <a:r>
                        <a:rPr lang="en-US" sz="2400" b="1" dirty="0"/>
                        <a:t>PEFR (L/s)</a:t>
                      </a:r>
                      <a:endParaRPr lang="en-US" sz="2400" dirty="0">
                        <a:solidFill>
                          <a:schemeClr val="bg1"/>
                        </a:solidFill>
                      </a:endParaRPr>
                    </a:p>
                  </a:txBody>
                  <a:tcPr/>
                </a:tc>
                <a:tc>
                  <a:txBody>
                    <a:bodyPr/>
                    <a:lstStyle/>
                    <a:p>
                      <a:pPr marL="0" marR="0" algn="ctr">
                        <a:spcBef>
                          <a:spcPts val="0"/>
                        </a:spcBef>
                        <a:spcAft>
                          <a:spcPts val="0"/>
                        </a:spcAft>
                      </a:pPr>
                      <a:r>
                        <a:rPr lang="en-US" sz="2400" dirty="0">
                          <a:effectLst/>
                          <a:latin typeface="+mn-lt"/>
                          <a:ea typeface="Times New Roman" panose="02020603050405020304" pitchFamily="18" charset="0"/>
                          <a:cs typeface="Times New Roman" panose="02020603050405020304" pitchFamily="18" charset="0"/>
                        </a:rPr>
                        <a:t>5.7</a:t>
                      </a:r>
                      <a:endParaRPr lang="en-US" sz="2400" dirty="0">
                        <a:effectLst/>
                        <a:latin typeface="+mn-lt"/>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2400" dirty="0">
                          <a:effectLst/>
                          <a:latin typeface="+mn-lt"/>
                          <a:ea typeface="Times New Roman" panose="02020603050405020304" pitchFamily="18" charset="0"/>
                          <a:cs typeface="Times New Roman" panose="02020603050405020304" pitchFamily="18" charset="0"/>
                        </a:rPr>
                        <a:t>2.71</a:t>
                      </a:r>
                      <a:endParaRPr lang="en-US" sz="2400" dirty="0">
                        <a:effectLst/>
                        <a:latin typeface="+mn-lt"/>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2400" dirty="0">
                          <a:effectLst/>
                          <a:latin typeface="+mn-lt"/>
                          <a:ea typeface="Times New Roman" panose="02020603050405020304" pitchFamily="18" charset="0"/>
                          <a:cs typeface="Times New Roman" panose="02020603050405020304" pitchFamily="18" charset="0"/>
                        </a:rPr>
                        <a:t>48</a:t>
                      </a:r>
                      <a:endParaRPr lang="en-US" sz="2400" dirty="0">
                        <a:effectLst/>
                        <a:latin typeface="+mn-lt"/>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2400" dirty="0">
                          <a:effectLst/>
                          <a:latin typeface="+mn-lt"/>
                          <a:ea typeface="Times New Roman" panose="02020603050405020304" pitchFamily="18" charset="0"/>
                          <a:cs typeface="Times New Roman" panose="02020603050405020304" pitchFamily="18" charset="0"/>
                        </a:rPr>
                        <a:t>2.57</a:t>
                      </a:r>
                      <a:endParaRPr lang="en-US" sz="2400" dirty="0">
                        <a:effectLst/>
                        <a:latin typeface="+mn-lt"/>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2400" dirty="0">
                          <a:effectLst/>
                          <a:latin typeface="+mn-lt"/>
                          <a:ea typeface="Times New Roman" panose="02020603050405020304" pitchFamily="18" charset="0"/>
                          <a:cs typeface="Times New Roman" panose="02020603050405020304" pitchFamily="18" charset="0"/>
                        </a:rPr>
                        <a:t>45</a:t>
                      </a:r>
                      <a:endParaRPr lang="en-US" sz="2400" dirty="0">
                        <a:effectLst/>
                        <a:latin typeface="+mn-lt"/>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2400" dirty="0">
                          <a:effectLst/>
                          <a:latin typeface="+mn-lt"/>
                          <a:ea typeface="Times New Roman" panose="02020603050405020304" pitchFamily="18" charset="0"/>
                          <a:cs typeface="Times New Roman" panose="02020603050405020304" pitchFamily="18" charset="0"/>
                        </a:rPr>
                        <a:t>-5</a:t>
                      </a:r>
                      <a:endParaRPr lang="en-US" sz="2400" dirty="0">
                        <a:effectLst/>
                        <a:latin typeface="+mn-lt"/>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62184029"/>
                  </a:ext>
                </a:extLst>
              </a:tr>
              <a:tr h="534583">
                <a:tc>
                  <a:txBody>
                    <a:bodyPr/>
                    <a:lstStyle/>
                    <a:p>
                      <a:pPr algn="ctr"/>
                      <a:r>
                        <a:rPr lang="en-US" sz="2400" b="1" dirty="0"/>
                        <a:t>FEF 25-75 (L/s)</a:t>
                      </a:r>
                      <a:endParaRPr lang="en-US" sz="2400" dirty="0">
                        <a:solidFill>
                          <a:schemeClr val="bg1"/>
                        </a:solidFill>
                      </a:endParaRPr>
                    </a:p>
                  </a:txBody>
                  <a:tcPr/>
                </a:tc>
                <a:tc>
                  <a:txBody>
                    <a:bodyPr/>
                    <a:lstStyle/>
                    <a:p>
                      <a:pPr marL="0" marR="0" algn="ctr">
                        <a:spcBef>
                          <a:spcPts val="0"/>
                        </a:spcBef>
                        <a:spcAft>
                          <a:spcPts val="0"/>
                        </a:spcAft>
                      </a:pPr>
                      <a:r>
                        <a:rPr lang="en-US" sz="2400" dirty="0">
                          <a:effectLst/>
                          <a:latin typeface="+mn-lt"/>
                          <a:ea typeface="Times New Roman" panose="02020603050405020304" pitchFamily="18" charset="0"/>
                          <a:cs typeface="Times New Roman" panose="02020603050405020304" pitchFamily="18" charset="0"/>
                        </a:rPr>
                        <a:t>6.36</a:t>
                      </a:r>
                      <a:endParaRPr lang="en-US" sz="2400" dirty="0">
                        <a:effectLst/>
                        <a:latin typeface="+mn-lt"/>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2400">
                          <a:effectLst/>
                          <a:latin typeface="+mn-lt"/>
                          <a:ea typeface="Times New Roman" panose="02020603050405020304" pitchFamily="18" charset="0"/>
                          <a:cs typeface="Times New Roman" panose="02020603050405020304" pitchFamily="18" charset="0"/>
                        </a:rPr>
                        <a:t>0.18</a:t>
                      </a:r>
                      <a:endParaRPr lang="en-US" sz="2400">
                        <a:effectLst/>
                        <a:latin typeface="+mn-lt"/>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2400" dirty="0">
                          <a:effectLst/>
                          <a:latin typeface="+mn-lt"/>
                          <a:ea typeface="Times New Roman" panose="02020603050405020304" pitchFamily="18" charset="0"/>
                          <a:cs typeface="Times New Roman" panose="02020603050405020304" pitchFamily="18" charset="0"/>
                        </a:rPr>
                        <a:t>3</a:t>
                      </a:r>
                      <a:endParaRPr lang="en-US" sz="2400" dirty="0">
                        <a:effectLst/>
                        <a:latin typeface="+mn-lt"/>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2400" dirty="0">
                          <a:effectLst/>
                          <a:latin typeface="+mn-lt"/>
                          <a:ea typeface="Times New Roman" panose="02020603050405020304" pitchFamily="18" charset="0"/>
                          <a:cs typeface="Times New Roman" panose="02020603050405020304" pitchFamily="18" charset="0"/>
                        </a:rPr>
                        <a:t>0.25</a:t>
                      </a:r>
                      <a:endParaRPr lang="en-US" sz="2400" dirty="0">
                        <a:effectLst/>
                        <a:latin typeface="+mn-lt"/>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2400" dirty="0">
                          <a:effectLst/>
                          <a:latin typeface="+mn-lt"/>
                          <a:ea typeface="Times New Roman" panose="02020603050405020304" pitchFamily="18" charset="0"/>
                          <a:cs typeface="Times New Roman" panose="02020603050405020304" pitchFamily="18" charset="0"/>
                        </a:rPr>
                        <a:t>4</a:t>
                      </a:r>
                      <a:endParaRPr lang="en-US" sz="2400" dirty="0">
                        <a:effectLst/>
                        <a:latin typeface="+mn-lt"/>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2400" dirty="0">
                          <a:effectLst/>
                          <a:latin typeface="+mn-lt"/>
                          <a:ea typeface="Times New Roman" panose="02020603050405020304" pitchFamily="18" charset="0"/>
                          <a:cs typeface="Times New Roman" panose="02020603050405020304" pitchFamily="18" charset="0"/>
                        </a:rPr>
                        <a:t>33</a:t>
                      </a:r>
                      <a:endParaRPr lang="en-US" sz="2400" dirty="0">
                        <a:effectLst/>
                        <a:latin typeface="+mn-lt"/>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400750994"/>
                  </a:ext>
                </a:extLst>
              </a:tr>
            </a:tbl>
          </a:graphicData>
        </a:graphic>
      </p:graphicFrame>
    </p:spTree>
    <p:extLst>
      <p:ext uri="{BB962C8B-B14F-4D97-AF65-F5344CB8AC3E}">
        <p14:creationId xmlns:p14="http://schemas.microsoft.com/office/powerpoint/2010/main" val="2870243561"/>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2A27319-EAE9-674C-BB8F-8BAA5060A254}"/>
              </a:ext>
            </a:extLst>
          </p:cNvPr>
          <p:cNvSpPr>
            <a:spLocks noGrp="1"/>
          </p:cNvSpPr>
          <p:nvPr>
            <p:ph type="title"/>
          </p:nvPr>
        </p:nvSpPr>
        <p:spPr>
          <a:xfrm>
            <a:off x="381000" y="1"/>
            <a:ext cx="8382000" cy="609600"/>
          </a:xfrm>
        </p:spPr>
        <p:txBody>
          <a:bodyPr/>
          <a:lstStyle/>
          <a:p>
            <a:r>
              <a:rPr lang="en-US" sz="4000" dirty="0"/>
              <a:t>Exercise tests and muscle strength</a:t>
            </a:r>
          </a:p>
        </p:txBody>
      </p:sp>
      <p:graphicFrame>
        <p:nvGraphicFramePr>
          <p:cNvPr id="6" name="Group 170">
            <a:extLst>
              <a:ext uri="{FF2B5EF4-FFF2-40B4-BE49-F238E27FC236}">
                <a16:creationId xmlns:a16="http://schemas.microsoft.com/office/drawing/2014/main" id="{C8C12625-2128-8145-8786-706F3F64942B}"/>
              </a:ext>
            </a:extLst>
          </p:cNvPr>
          <p:cNvGraphicFramePr>
            <a:graphicFrameLocks noGrp="1"/>
          </p:cNvGraphicFramePr>
          <p:nvPr>
            <p:extLst>
              <p:ext uri="{D42A27DB-BD31-4B8C-83A1-F6EECF244321}">
                <p14:modId xmlns:p14="http://schemas.microsoft.com/office/powerpoint/2010/main" val="3438186793"/>
              </p:ext>
            </p:extLst>
          </p:nvPr>
        </p:nvGraphicFramePr>
        <p:xfrm>
          <a:off x="190499" y="628713"/>
          <a:ext cx="8763002" cy="6149340"/>
        </p:xfrm>
        <a:graphic>
          <a:graphicData uri="http://schemas.openxmlformats.org/drawingml/2006/table">
            <a:tbl>
              <a:tblPr/>
              <a:tblGrid>
                <a:gridCol w="1701554">
                  <a:extLst>
                    <a:ext uri="{9D8B030D-6E8A-4147-A177-3AD203B41FA5}">
                      <a16:colId xmlns:a16="http://schemas.microsoft.com/office/drawing/2014/main" val="20000"/>
                    </a:ext>
                  </a:extLst>
                </a:gridCol>
                <a:gridCol w="2983037">
                  <a:extLst>
                    <a:ext uri="{9D8B030D-6E8A-4147-A177-3AD203B41FA5}">
                      <a16:colId xmlns:a16="http://schemas.microsoft.com/office/drawing/2014/main" val="20001"/>
                    </a:ext>
                  </a:extLst>
                </a:gridCol>
                <a:gridCol w="1887660">
                  <a:extLst>
                    <a:ext uri="{9D8B030D-6E8A-4147-A177-3AD203B41FA5}">
                      <a16:colId xmlns:a16="http://schemas.microsoft.com/office/drawing/2014/main" val="20002"/>
                    </a:ext>
                  </a:extLst>
                </a:gridCol>
                <a:gridCol w="152431">
                  <a:extLst>
                    <a:ext uri="{9D8B030D-6E8A-4147-A177-3AD203B41FA5}">
                      <a16:colId xmlns:a16="http://schemas.microsoft.com/office/drawing/2014/main" val="20003"/>
                    </a:ext>
                  </a:extLst>
                </a:gridCol>
                <a:gridCol w="2038320">
                  <a:extLst>
                    <a:ext uri="{9D8B030D-6E8A-4147-A177-3AD203B41FA5}">
                      <a16:colId xmlns:a16="http://schemas.microsoft.com/office/drawing/2014/main" val="20004"/>
                    </a:ext>
                  </a:extLst>
                </a:gridCol>
              </a:tblGrid>
              <a:tr h="182563">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1" i="0" u="none" strike="noStrike" cap="none" normalizeH="0" baseline="0">
                          <a:ln>
                            <a:noFill/>
                          </a:ln>
                          <a:solidFill>
                            <a:srgbClr val="FFFFFF"/>
                          </a:solidFill>
                          <a:effectLst/>
                          <a:latin typeface="Arial" charset="0"/>
                          <a:ea typeface="Times New Roman" pitchFamily="18" charset="0"/>
                          <a:cs typeface="Arial" charset="0"/>
                        </a:rPr>
                        <a:t>Test Measure</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1" i="0" u="none" strike="noStrike" cap="none" normalizeH="0" baseline="0" dirty="0">
                          <a:ln>
                            <a:noFill/>
                          </a:ln>
                          <a:solidFill>
                            <a:srgbClr val="FFFFFF"/>
                          </a:solidFill>
                          <a:effectLst/>
                          <a:latin typeface="Arial" charset="0"/>
                          <a:ea typeface="Times New Roman" pitchFamily="18" charset="0"/>
                          <a:cs typeface="Arial" charset="0"/>
                        </a:rPr>
                        <a:t>Parameters of Test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1" i="0" u="none" strike="noStrike" cap="none" normalizeH="0" baseline="0" dirty="0">
                          <a:ln>
                            <a:noFill/>
                          </a:ln>
                          <a:solidFill>
                            <a:srgbClr val="FFFFFF"/>
                          </a:solidFill>
                          <a:effectLst/>
                          <a:latin typeface="Arial" charset="0"/>
                          <a:ea typeface="Times New Roman" pitchFamily="18" charset="0"/>
                          <a:cs typeface="Arial" charset="0"/>
                        </a:rPr>
                        <a:t>Measured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1" i="0" u="none" strike="noStrike" cap="none" normalizeH="0" baseline="0">
                          <a:ln>
                            <a:noFill/>
                          </a:ln>
                          <a:solidFill>
                            <a:srgbClr val="FFFFFF"/>
                          </a:solidFill>
                          <a:effectLst/>
                          <a:latin typeface="Arial" charset="0"/>
                          <a:ea typeface="Times New Roman" pitchFamily="18" charset="0"/>
                          <a:cs typeface="Arial" charset="0"/>
                        </a:rPr>
                        <a:t>% Predicted*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82563">
                <a:tc rowSpan="8">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rgbClr val="000000"/>
                          </a:solidFill>
                          <a:effectLst/>
                          <a:latin typeface="Arial" charset="0"/>
                          <a:ea typeface="Times New Roman" pitchFamily="18" charset="0"/>
                          <a:cs typeface="Arial" charset="0"/>
                        </a:rPr>
                        <a:t>Cardiopulmonary Exercise Test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rgbClr val="000000"/>
                          </a:solidFill>
                          <a:effectLst/>
                          <a:latin typeface="Arial" charset="0"/>
                          <a:ea typeface="Times New Roman" pitchFamily="18" charset="0"/>
                          <a:cs typeface="Arial" charset="0"/>
                        </a:rPr>
                        <a:t>(CPET)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rgbClr val="000000"/>
                          </a:solidFill>
                          <a:effectLst/>
                          <a:latin typeface="Arial" charset="0"/>
                          <a:ea typeface="Times New Roman" pitchFamily="18" charset="0"/>
                          <a:cs typeface="Arial" charset="0"/>
                        </a:rPr>
                        <a:t>Maximal Workload (watts)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rgbClr val="000000"/>
                          </a:solidFill>
                          <a:effectLst/>
                          <a:latin typeface="Arial" charset="0"/>
                          <a:ea typeface="Times New Roman" pitchFamily="18" charset="0"/>
                          <a:cs typeface="Arial" charset="0"/>
                        </a:rPr>
                        <a:t>38</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rgbClr val="000000"/>
                          </a:solidFill>
                          <a:effectLst/>
                          <a:latin typeface="Arial" charset="0"/>
                          <a:ea typeface="Times New Roman" pitchFamily="18" charset="0"/>
                          <a:cs typeface="Arial" charset="0"/>
                        </a:rPr>
                        <a:t>34</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182563">
                <a:tc vMerge="1">
                  <a:txBody>
                    <a:bodyPr/>
                    <a:lstStyle/>
                    <a:p>
                      <a:endParaRPr lang="en-US"/>
                    </a:p>
                  </a:txBody>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rgbClr val="000000"/>
                          </a:solidFill>
                          <a:effectLst/>
                          <a:latin typeface="Arial" charset="0"/>
                          <a:ea typeface="Times New Roman" pitchFamily="18" charset="0"/>
                          <a:cs typeface="Arial" charset="0"/>
                        </a:rPr>
                        <a:t>VO</a:t>
                      </a:r>
                      <a:r>
                        <a:rPr kumimoji="0" lang="en-US" sz="1600" b="0" i="0" u="none" strike="noStrike" cap="none" normalizeH="0" baseline="-25000">
                          <a:ln>
                            <a:noFill/>
                          </a:ln>
                          <a:solidFill>
                            <a:srgbClr val="000000"/>
                          </a:solidFill>
                          <a:effectLst/>
                          <a:latin typeface="Arial" charset="0"/>
                          <a:ea typeface="Times New Roman" pitchFamily="18" charset="0"/>
                          <a:cs typeface="Arial" charset="0"/>
                        </a:rPr>
                        <a:t>2Peak</a:t>
                      </a:r>
                      <a:r>
                        <a:rPr kumimoji="0" lang="en-US" sz="1600" b="0" i="0" u="none" strike="noStrike" cap="none" normalizeH="0" baseline="0">
                          <a:ln>
                            <a:noFill/>
                          </a:ln>
                          <a:solidFill>
                            <a:srgbClr val="000000"/>
                          </a:solidFill>
                          <a:effectLst/>
                          <a:latin typeface="Arial" charset="0"/>
                          <a:ea typeface="Times New Roman" pitchFamily="18" charset="0"/>
                          <a:cs typeface="Arial" charset="0"/>
                        </a:rPr>
                        <a:t> (ml/kg/min)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rgbClr val="000000"/>
                          </a:solidFill>
                          <a:effectLst/>
                          <a:latin typeface="Arial" charset="0"/>
                          <a:ea typeface="Times New Roman" pitchFamily="18" charset="0"/>
                          <a:cs typeface="Arial" charset="0"/>
                        </a:rPr>
                        <a:t>13.2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US"/>
                    </a:p>
                  </a:txBody>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rgbClr val="000000"/>
                          </a:solidFill>
                          <a:effectLst/>
                          <a:latin typeface="Arial" charset="0"/>
                          <a:ea typeface="Times New Roman" pitchFamily="18" charset="0"/>
                          <a:cs typeface="Arial" charset="0"/>
                        </a:rPr>
                        <a:t>49</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182563">
                <a:tc vMerge="1">
                  <a:txBody>
                    <a:bodyPr/>
                    <a:lstStyle/>
                    <a:p>
                      <a:endParaRPr lang="en-US"/>
                    </a:p>
                  </a:txBody>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rgbClr val="000000"/>
                          </a:solidFill>
                          <a:effectLst/>
                          <a:latin typeface="Arial" charset="0"/>
                          <a:ea typeface="Times New Roman" pitchFamily="18" charset="0"/>
                          <a:cs typeface="Arial" charset="0"/>
                        </a:rPr>
                        <a:t>VE</a:t>
                      </a:r>
                      <a:r>
                        <a:rPr kumimoji="0" lang="en-US" sz="1600" b="0" i="0" u="none" strike="noStrike" cap="none" normalizeH="0" baseline="-25000">
                          <a:ln>
                            <a:noFill/>
                          </a:ln>
                          <a:solidFill>
                            <a:srgbClr val="000000"/>
                          </a:solidFill>
                          <a:effectLst/>
                          <a:latin typeface="Arial" charset="0"/>
                          <a:ea typeface="Times New Roman" pitchFamily="18" charset="0"/>
                          <a:cs typeface="Arial" charset="0"/>
                        </a:rPr>
                        <a:t>max</a:t>
                      </a:r>
                      <a:r>
                        <a:rPr kumimoji="0" lang="en-US" sz="1600" b="0" i="0" u="none" strike="noStrike" cap="none" normalizeH="0" baseline="0">
                          <a:ln>
                            <a:noFill/>
                          </a:ln>
                          <a:solidFill>
                            <a:srgbClr val="000000"/>
                          </a:solidFill>
                          <a:effectLst/>
                          <a:latin typeface="Arial" charset="0"/>
                          <a:ea typeface="Times New Roman" pitchFamily="18" charset="0"/>
                          <a:cs typeface="Arial" charset="0"/>
                        </a:rPr>
                        <a:t> (L/min)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rgbClr val="000000"/>
                          </a:solidFill>
                          <a:effectLst/>
                          <a:latin typeface="Arial" charset="0"/>
                          <a:ea typeface="Times New Roman" pitchFamily="18" charset="0"/>
                          <a:cs typeface="Arial" charset="0"/>
                        </a:rPr>
                        <a:t>21.3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rgbClr val="000000"/>
                          </a:solidFill>
                          <a:effectLst/>
                          <a:latin typeface="Arial" charset="0"/>
                          <a:ea typeface="Times New Roman" pitchFamily="18" charset="0"/>
                          <a:cs typeface="Arial" charset="0"/>
                        </a:rPr>
                        <a:t>44.4</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182563">
                <a:tc vMerge="1">
                  <a:txBody>
                    <a:bodyPr/>
                    <a:lstStyle/>
                    <a:p>
                      <a:endParaRPr lang="en-US"/>
                    </a:p>
                  </a:txBody>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rgbClr val="000000"/>
                          </a:solidFill>
                          <a:effectLst/>
                          <a:latin typeface="Arial" charset="0"/>
                          <a:ea typeface="Times New Roman" pitchFamily="18" charset="0"/>
                          <a:cs typeface="Arial" charset="0"/>
                        </a:rPr>
                        <a:t>HRmax (beats per min)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rgbClr val="000000"/>
                          </a:solidFill>
                          <a:effectLst/>
                          <a:latin typeface="Arial" charset="0"/>
                          <a:ea typeface="Times New Roman" pitchFamily="18" charset="0"/>
                          <a:cs typeface="Arial" charset="0"/>
                        </a:rPr>
                        <a:t>118</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US"/>
                    </a:p>
                  </a:txBody>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dirty="0">
                          <a:ln>
                            <a:noFill/>
                          </a:ln>
                          <a:solidFill>
                            <a:srgbClr val="000000"/>
                          </a:solidFill>
                          <a:effectLst/>
                          <a:latin typeface="Arial" charset="0"/>
                          <a:ea typeface="Times New Roman" pitchFamily="18" charset="0"/>
                          <a:cs typeface="Arial" charset="0"/>
                        </a:rPr>
                        <a:t>79</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182563">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rgbClr val="000000"/>
                          </a:solidFill>
                          <a:effectLst/>
                          <a:latin typeface="Arial" charset="0"/>
                          <a:ea typeface="Times New Roman" pitchFamily="18" charset="0"/>
                          <a:cs typeface="Arial" charset="0"/>
                        </a:rPr>
                        <a:t>Pred MVV (FEV</a:t>
                      </a:r>
                      <a:r>
                        <a:rPr kumimoji="0" lang="en-US" sz="1600" b="0" i="0" u="none" strike="noStrike" cap="none" normalizeH="0" baseline="-25000">
                          <a:ln>
                            <a:noFill/>
                          </a:ln>
                          <a:solidFill>
                            <a:srgbClr val="000000"/>
                          </a:solidFill>
                          <a:effectLst/>
                          <a:latin typeface="Arial" charset="0"/>
                          <a:ea typeface="Times New Roman" pitchFamily="18" charset="0"/>
                          <a:cs typeface="Arial" charset="0"/>
                        </a:rPr>
                        <a:t>1 </a:t>
                      </a:r>
                      <a:r>
                        <a:rPr kumimoji="0" lang="en-US" sz="1600" b="0" i="0" u="none" strike="noStrike" cap="none" normalizeH="0" baseline="0">
                          <a:ln>
                            <a:noFill/>
                          </a:ln>
                          <a:solidFill>
                            <a:srgbClr val="000000"/>
                          </a:solidFill>
                          <a:effectLst/>
                          <a:latin typeface="Arial" charset="0"/>
                          <a:ea typeface="Times New Roman" pitchFamily="18" charset="0"/>
                          <a:cs typeface="Arial" charset="0"/>
                        </a:rPr>
                        <a:t>x 35) (L/min)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rgbClr val="000000"/>
                          </a:solidFill>
                          <a:effectLst/>
                          <a:latin typeface="Arial" charset="0"/>
                          <a:ea typeface="Times New Roman" pitchFamily="18" charset="0"/>
                          <a:cs typeface="Arial" charset="0"/>
                        </a:rPr>
                        <a:t>22.75</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rgbClr val="000000"/>
                          </a:solidFill>
                          <a:effectLst/>
                          <a:latin typeface="Arial" charset="0"/>
                          <a:ea typeface="Times New Roman" pitchFamily="18" charset="0"/>
                          <a:cs typeface="Arial" charset="0"/>
                        </a:rPr>
                        <a:t>82.25</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182563">
                <a:tc vMerge="1">
                  <a:txBody>
                    <a:bodyPr/>
                    <a:lstStyle/>
                    <a:p>
                      <a:endParaRPr lang="en-US"/>
                    </a:p>
                  </a:txBody>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rgbClr val="000000"/>
                          </a:solidFill>
                          <a:effectLst/>
                          <a:latin typeface="Arial" charset="0"/>
                          <a:ea typeface="Times New Roman" pitchFamily="18" charset="0"/>
                          <a:cs typeface="Arial" charset="0"/>
                        </a:rPr>
                        <a:t>SpO</a:t>
                      </a:r>
                      <a:r>
                        <a:rPr kumimoji="0" lang="en-US" sz="1600" b="0" i="0" u="none" strike="noStrike" cap="none" normalizeH="0" baseline="-25000">
                          <a:ln>
                            <a:noFill/>
                          </a:ln>
                          <a:solidFill>
                            <a:srgbClr val="000000"/>
                          </a:solidFill>
                          <a:effectLst/>
                          <a:latin typeface="Arial" charset="0"/>
                          <a:ea typeface="Times New Roman" pitchFamily="18" charset="0"/>
                          <a:cs typeface="Arial" charset="0"/>
                        </a:rPr>
                        <a:t>2</a:t>
                      </a:r>
                      <a:r>
                        <a:rPr kumimoji="0" lang="en-US" sz="1600" b="0" i="0" u="none" strike="noStrike" cap="none" normalizeH="0" baseline="0">
                          <a:ln>
                            <a:noFill/>
                          </a:ln>
                          <a:solidFill>
                            <a:srgbClr val="000000"/>
                          </a:solidFill>
                          <a:effectLst/>
                          <a:latin typeface="Arial" charset="0"/>
                          <a:ea typeface="Times New Roman" pitchFamily="18" charset="0"/>
                          <a:cs typeface="Arial" charset="0"/>
                        </a:rPr>
                        <a:t> (last exercise stage)</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rgbClr val="000000"/>
                          </a:solidFill>
                          <a:effectLst/>
                          <a:latin typeface="Arial" charset="0"/>
                          <a:ea typeface="Times New Roman" pitchFamily="18" charset="0"/>
                          <a:cs typeface="Arial" charset="0"/>
                        </a:rPr>
                        <a:t>90%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000000"/>
                        </a:solidFill>
                        <a:effectLst/>
                        <a:latin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6"/>
                  </a:ext>
                </a:extLst>
              </a:tr>
              <a:tr h="182563">
                <a:tc vMerge="1">
                  <a:txBody>
                    <a:bodyPr/>
                    <a:lstStyle/>
                    <a:p>
                      <a:endParaRPr lang="en-US"/>
                    </a:p>
                  </a:txBody>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dirty="0">
                          <a:ln>
                            <a:noFill/>
                          </a:ln>
                          <a:solidFill>
                            <a:srgbClr val="000000"/>
                          </a:solidFill>
                          <a:effectLst/>
                          <a:latin typeface="Arial" charset="0"/>
                          <a:ea typeface="Times New Roman" pitchFamily="18" charset="0"/>
                          <a:cs typeface="Arial" charset="0"/>
                        </a:rPr>
                        <a:t>Dyspnea – 10 </a:t>
                      </a:r>
                      <a:r>
                        <a:rPr kumimoji="0" lang="en-US" sz="1600" b="0" i="0" u="none" strike="noStrike" cap="none" normalizeH="0" baseline="0" dirty="0" err="1">
                          <a:ln>
                            <a:noFill/>
                          </a:ln>
                          <a:solidFill>
                            <a:srgbClr val="000000"/>
                          </a:solidFill>
                          <a:effectLst/>
                          <a:latin typeface="Arial" charset="0"/>
                          <a:ea typeface="Times New Roman" pitchFamily="18" charset="0"/>
                          <a:cs typeface="Arial" charset="0"/>
                        </a:rPr>
                        <a:t>pt</a:t>
                      </a:r>
                      <a:r>
                        <a:rPr kumimoji="0" lang="en-US" sz="1600" b="0" i="0" u="none" strike="noStrike" cap="none" normalizeH="0" baseline="0" dirty="0">
                          <a:ln>
                            <a:noFill/>
                          </a:ln>
                          <a:solidFill>
                            <a:srgbClr val="000000"/>
                          </a:solidFill>
                          <a:effectLst/>
                          <a:latin typeface="Arial" charset="0"/>
                          <a:ea typeface="Times New Roman" pitchFamily="18" charset="0"/>
                          <a:cs typeface="Arial" charset="0"/>
                        </a:rPr>
                        <a:t> Borg Scale</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rgbClr val="000000"/>
                          </a:solidFill>
                          <a:effectLst/>
                          <a:latin typeface="Arial" charset="0"/>
                          <a:ea typeface="Times New Roman" pitchFamily="18" charset="0"/>
                          <a:cs typeface="Arial" charset="0"/>
                        </a:rPr>
                        <a:t>5</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000000"/>
                        </a:solidFill>
                        <a:effectLst/>
                        <a:latin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7"/>
                  </a:ext>
                </a:extLst>
              </a:tr>
              <a:tr h="182563">
                <a:tc vMerge="1">
                  <a:txBody>
                    <a:bodyPr/>
                    <a:lstStyle/>
                    <a:p>
                      <a:endParaRPr lang="en-US"/>
                    </a:p>
                  </a:txBody>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rgbClr val="000000"/>
                          </a:solidFill>
                          <a:effectLst/>
                          <a:latin typeface="Arial" charset="0"/>
                          <a:ea typeface="Times New Roman" pitchFamily="18" charset="0"/>
                          <a:cs typeface="Arial" charset="0"/>
                        </a:rPr>
                        <a:t>Leg Fatigue – 10 pt Borg Scale</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rgbClr val="000000"/>
                          </a:solidFill>
                          <a:effectLst/>
                          <a:latin typeface="Arial" charset="0"/>
                          <a:ea typeface="Times New Roman" pitchFamily="18" charset="0"/>
                          <a:cs typeface="Arial" charset="0"/>
                        </a:rPr>
                        <a:t>7</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000000"/>
                        </a:solidFill>
                        <a:effectLst/>
                        <a:latin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8"/>
                  </a:ext>
                </a:extLst>
              </a:tr>
              <a:tr h="182563">
                <a:tc rowSpan="6">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rgbClr val="000000"/>
                          </a:solidFill>
                          <a:effectLst/>
                          <a:latin typeface="Arial" charset="0"/>
                          <a:ea typeface="Times New Roman" pitchFamily="18" charset="0"/>
                          <a:cs typeface="Arial" charset="0"/>
                        </a:rPr>
                        <a:t>6MWT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rgbClr val="000000"/>
                          </a:solidFill>
                          <a:effectLst/>
                          <a:latin typeface="Arial" charset="0"/>
                          <a:ea typeface="Times New Roman" pitchFamily="18" charset="0"/>
                          <a:cs typeface="Arial" charset="0"/>
                        </a:rPr>
                        <a:t>Distance Walked (m)</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dirty="0">
                          <a:ln>
                            <a:noFill/>
                          </a:ln>
                          <a:solidFill>
                            <a:srgbClr val="000000"/>
                          </a:solidFill>
                          <a:effectLst/>
                          <a:latin typeface="Arial" charset="0"/>
                          <a:ea typeface="Times New Roman" pitchFamily="18" charset="0"/>
                          <a:cs typeface="Arial" charset="0"/>
                        </a:rPr>
                        <a:t>350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dirty="0">
                          <a:ln>
                            <a:noFill/>
                          </a:ln>
                          <a:solidFill>
                            <a:srgbClr val="000000"/>
                          </a:solidFill>
                          <a:effectLst/>
                          <a:latin typeface="Arial" charset="0"/>
                          <a:ea typeface="Times New Roman" pitchFamily="18" charset="0"/>
                          <a:cs typeface="Arial" charset="0"/>
                        </a:rPr>
                        <a:t>60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9"/>
                  </a:ext>
                </a:extLst>
              </a:tr>
              <a:tr h="182563">
                <a:tc vMerge="1">
                  <a:txBody>
                    <a:bodyPr/>
                    <a:lstStyle/>
                    <a:p>
                      <a:endParaRPr lang="en-US"/>
                    </a:p>
                  </a:txBody>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rgbClr val="000000"/>
                          </a:solidFill>
                          <a:effectLst/>
                          <a:latin typeface="Arial" charset="0"/>
                          <a:ea typeface="Times New Roman" pitchFamily="18" charset="0"/>
                          <a:cs typeface="Arial" charset="0"/>
                        </a:rPr>
                        <a:t>HR - end test (beats per min)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dirty="0">
                          <a:ln>
                            <a:noFill/>
                          </a:ln>
                          <a:solidFill>
                            <a:srgbClr val="000000"/>
                          </a:solidFill>
                          <a:effectLst/>
                          <a:latin typeface="Arial" charset="0"/>
                          <a:ea typeface="Times New Roman" pitchFamily="18" charset="0"/>
                          <a:cs typeface="Arial" charset="0"/>
                        </a:rPr>
                        <a:t>118</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US"/>
                    </a:p>
                  </a:txBody>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rgbClr val="000000"/>
                          </a:solidFill>
                          <a:effectLst/>
                          <a:latin typeface="Arial" charset="0"/>
                          <a:ea typeface="Times New Roman" pitchFamily="18" charset="0"/>
                          <a:cs typeface="Arial" charset="0"/>
                        </a:rPr>
                        <a:t>79</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10"/>
                  </a:ext>
                </a:extLst>
              </a:tr>
              <a:tr h="182563">
                <a:tc vMerge="1">
                  <a:txBody>
                    <a:bodyPr/>
                    <a:lstStyle/>
                    <a:p>
                      <a:endParaRPr lang="en-US"/>
                    </a:p>
                  </a:txBody>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rgbClr val="000000"/>
                          </a:solidFill>
                          <a:effectLst/>
                          <a:latin typeface="Arial" charset="0"/>
                          <a:ea typeface="Times New Roman" pitchFamily="18" charset="0"/>
                          <a:cs typeface="Arial" charset="0"/>
                        </a:rPr>
                        <a:t>SpO</a:t>
                      </a:r>
                      <a:r>
                        <a:rPr kumimoji="0" lang="en-US" sz="1600" b="0" i="0" u="none" strike="noStrike" cap="none" normalizeH="0" baseline="-25000">
                          <a:ln>
                            <a:noFill/>
                          </a:ln>
                          <a:solidFill>
                            <a:srgbClr val="000000"/>
                          </a:solidFill>
                          <a:effectLst/>
                          <a:latin typeface="Arial" charset="0"/>
                          <a:ea typeface="Times New Roman" pitchFamily="18" charset="0"/>
                          <a:cs typeface="Arial" charset="0"/>
                        </a:rPr>
                        <a:t>2</a:t>
                      </a:r>
                      <a:r>
                        <a:rPr kumimoji="0" lang="en-US" sz="1600" b="0" i="0" u="none" strike="noStrike" cap="none" normalizeH="0" baseline="0">
                          <a:ln>
                            <a:noFill/>
                          </a:ln>
                          <a:solidFill>
                            <a:srgbClr val="000000"/>
                          </a:solidFill>
                          <a:effectLst/>
                          <a:latin typeface="Arial" charset="0"/>
                          <a:ea typeface="Times New Roman" pitchFamily="18" charset="0"/>
                          <a:cs typeface="Arial" charset="0"/>
                        </a:rPr>
                        <a:t> – (end test)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rgbClr val="000000"/>
                          </a:solidFill>
                          <a:effectLst/>
                          <a:latin typeface="Arial" charset="0"/>
                          <a:ea typeface="Times New Roman" pitchFamily="18" charset="0"/>
                          <a:cs typeface="Arial" charset="0"/>
                        </a:rPr>
                        <a:t>86%</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rgbClr val="000000"/>
                          </a:solidFill>
                          <a:effectLst/>
                          <a:latin typeface="Arial" charset="0"/>
                          <a:ea typeface="Times New Roman" pitchFamily="18" charset="0"/>
                          <a:cs typeface="Arial" charset="0"/>
                        </a:rPr>
                        <a: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11"/>
                  </a:ext>
                </a:extLst>
              </a:tr>
              <a:tr h="182563">
                <a:tc vMerge="1">
                  <a:txBody>
                    <a:bodyPr/>
                    <a:lstStyle/>
                    <a:p>
                      <a:endParaRPr lang="en-US"/>
                    </a:p>
                  </a:txBody>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rgbClr val="000000"/>
                          </a:solidFill>
                          <a:effectLst/>
                          <a:latin typeface="Arial" charset="0"/>
                          <a:ea typeface="Times New Roman" pitchFamily="18" charset="0"/>
                          <a:cs typeface="Arial" charset="0"/>
                        </a:rPr>
                        <a:t>Dyspnea – (end test)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dirty="0">
                          <a:ln>
                            <a:noFill/>
                          </a:ln>
                          <a:solidFill>
                            <a:srgbClr val="000000"/>
                          </a:solidFill>
                          <a:effectLst/>
                          <a:latin typeface="Arial" charset="0"/>
                          <a:ea typeface="Times New Roman" pitchFamily="18" charset="0"/>
                          <a:cs typeface="Arial" charset="0"/>
                        </a:rPr>
                        <a:t>7</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US"/>
                    </a:p>
                  </a:txBody>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dirty="0">
                          <a:ln>
                            <a:noFill/>
                          </a:ln>
                          <a:solidFill>
                            <a:srgbClr val="000000"/>
                          </a:solidFill>
                          <a:effectLst/>
                          <a:latin typeface="Arial" charset="0"/>
                          <a:ea typeface="Times New Roman" pitchFamily="18" charset="0"/>
                          <a:cs typeface="Arial" charset="0"/>
                        </a:rPr>
                        <a: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12"/>
                  </a:ext>
                </a:extLst>
              </a:tr>
              <a:tr h="182563">
                <a:tc vMerge="1">
                  <a:txBody>
                    <a:bodyPr/>
                    <a:lstStyle/>
                    <a:p>
                      <a:endParaRPr lang="en-US"/>
                    </a:p>
                  </a:txBody>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rgbClr val="000000"/>
                          </a:solidFill>
                          <a:effectLst/>
                          <a:latin typeface="Arial" charset="0"/>
                          <a:ea typeface="Times New Roman" pitchFamily="18" charset="0"/>
                          <a:cs typeface="Arial" charset="0"/>
                        </a:rPr>
                        <a:t>Leg Fatigue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rgbClr val="000000"/>
                          </a:solidFill>
                          <a:effectLst/>
                          <a:latin typeface="Arial" charset="0"/>
                          <a:ea typeface="Times New Roman" pitchFamily="18" charset="0"/>
                          <a:cs typeface="Arial" charset="0"/>
                        </a:rPr>
                        <a:t>4</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000000"/>
                        </a:solidFill>
                        <a:effectLst/>
                        <a:latin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13"/>
                  </a:ext>
                </a:extLst>
              </a:tr>
              <a:tr h="182563">
                <a:tc vMerge="1">
                  <a:txBody>
                    <a:bodyPr/>
                    <a:lstStyle/>
                    <a:p>
                      <a:endParaRPr lang="en-US"/>
                    </a:p>
                  </a:txBody>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rgbClr val="000000"/>
                          </a:solidFill>
                          <a:effectLst/>
                          <a:latin typeface="Arial" charset="0"/>
                          <a:ea typeface="Times New Roman" pitchFamily="18" charset="0"/>
                          <a:cs typeface="Arial" charset="0"/>
                        </a:rPr>
                        <a:t>Comments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a:ln>
                            <a:noFill/>
                          </a:ln>
                          <a:solidFill>
                            <a:srgbClr val="000000"/>
                          </a:solidFill>
                          <a:effectLst/>
                          <a:latin typeface="Arial" charset="0"/>
                          <a:ea typeface="Times New Roman" pitchFamily="18" charset="0"/>
                          <a:cs typeface="Arial" charset="0"/>
                        </a:rPr>
                        <a:t>The patient needed to rest once (for 30 sec) due to intolerable dyspnea</a:t>
                      </a:r>
                      <a:endParaRPr kumimoji="0" lang="en-US" sz="1600" b="0" i="0" u="none" strike="noStrike" cap="none" normalizeH="0" baseline="0">
                        <a:ln>
                          <a:noFill/>
                        </a:ln>
                        <a:solidFill>
                          <a:srgbClr val="000000"/>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4"/>
                  </a:ext>
                </a:extLst>
              </a:tr>
              <a:tr h="182563">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rgbClr val="000000"/>
                          </a:solidFill>
                          <a:effectLst/>
                          <a:latin typeface="Arial" charset="0"/>
                          <a:ea typeface="Times New Roman" pitchFamily="18" charset="0"/>
                          <a:cs typeface="Arial" charset="0"/>
                        </a:rPr>
                        <a:t>Quadriceps Strength</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rgbClr val="000000"/>
                          </a:solidFill>
                          <a:effectLst/>
                          <a:latin typeface="Arial" charset="0"/>
                          <a:ea typeface="Times New Roman" pitchFamily="18" charset="0"/>
                          <a:cs typeface="Arial" charset="0"/>
                        </a:rPr>
                        <a:t>Hand held dynamometer (Kg)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dirty="0">
                          <a:ln>
                            <a:noFill/>
                          </a:ln>
                          <a:solidFill>
                            <a:srgbClr val="000000"/>
                          </a:solidFill>
                          <a:effectLst/>
                          <a:latin typeface="Arial" charset="0"/>
                          <a:ea typeface="Times New Roman" pitchFamily="18" charset="0"/>
                          <a:cs typeface="Arial" charset="0"/>
                        </a:rPr>
                        <a:t>15</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rgbClr val="000000"/>
                          </a:solidFill>
                          <a:effectLst/>
                          <a:latin typeface="Arial" charset="0"/>
                          <a:ea typeface="Times New Roman" pitchFamily="18" charset="0"/>
                          <a:cs typeface="Arial" charset="0"/>
                        </a:rPr>
                        <a:t>66</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extLst>
                  <a:ext uri="{0D108BD9-81ED-4DB2-BD59-A6C34878D82A}">
                    <a16:rowId xmlns:a16="http://schemas.microsoft.com/office/drawing/2014/main" val="10015"/>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rgbClr val="000000"/>
                          </a:solidFill>
                          <a:effectLst/>
                          <a:latin typeface="Arial" charset="0"/>
                          <a:ea typeface="Times New Roman" pitchFamily="18" charset="0"/>
                          <a:cs typeface="Arial" charset="0"/>
                        </a:rPr>
                        <a:t>Inspiratory muscle strength</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rgbClr val="000000"/>
                          </a:solidFill>
                          <a:effectLst/>
                          <a:latin typeface="Arial" charset="0"/>
                          <a:ea typeface="Times New Roman" pitchFamily="18" charset="0"/>
                          <a:cs typeface="Arial" charset="0"/>
                        </a:rPr>
                        <a:t>Maximal inspiratory pressure – measured at RV (cmH</a:t>
                      </a:r>
                      <a:r>
                        <a:rPr kumimoji="0" lang="en-US" sz="1600" b="0" i="0" u="none" strike="noStrike" cap="none" normalizeH="0" baseline="-25000" dirty="0">
                          <a:ln>
                            <a:noFill/>
                          </a:ln>
                          <a:solidFill>
                            <a:srgbClr val="000000"/>
                          </a:solidFill>
                          <a:effectLst/>
                          <a:latin typeface="Arial" charset="0"/>
                          <a:ea typeface="Times New Roman" pitchFamily="18" charset="0"/>
                          <a:cs typeface="Arial" charset="0"/>
                        </a:rPr>
                        <a:t>2</a:t>
                      </a:r>
                      <a:r>
                        <a:rPr kumimoji="0" lang="en-US" sz="1600" b="0" i="0" u="none" strike="noStrike" cap="none" normalizeH="0" baseline="0" dirty="0">
                          <a:ln>
                            <a:noFill/>
                          </a:ln>
                          <a:solidFill>
                            <a:srgbClr val="000000"/>
                          </a:solidFill>
                          <a:effectLst/>
                          <a:latin typeface="Arial" charset="0"/>
                          <a:ea typeface="Times New Roman" pitchFamily="18" charset="0"/>
                          <a:cs typeface="Arial" charset="0"/>
                        </a:rPr>
                        <a:t>O)</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rgbClr val="000000"/>
                          </a:solidFill>
                          <a:effectLst/>
                          <a:latin typeface="Arial" charset="0"/>
                          <a:ea typeface="Times New Roman" pitchFamily="18" charset="0"/>
                          <a:cs typeface="Arial" charset="0"/>
                        </a:rPr>
                        <a:t>65</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dirty="0">
                          <a:ln>
                            <a:noFill/>
                          </a:ln>
                          <a:solidFill>
                            <a:srgbClr val="000000"/>
                          </a:solidFill>
                          <a:effectLst/>
                          <a:latin typeface="Arial" charset="0"/>
                          <a:ea typeface="Times New Roman" pitchFamily="18" charset="0"/>
                          <a:cs typeface="Arial" charset="0"/>
                        </a:rPr>
                        <a:t>95</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US"/>
                    </a:p>
                  </a:txBody>
                  <a:tcPr/>
                </a:tc>
                <a:extLst>
                  <a:ext uri="{0D108BD9-81ED-4DB2-BD59-A6C34878D82A}">
                    <a16:rowId xmlns:a16="http://schemas.microsoft.com/office/drawing/2014/main" val="10016"/>
                  </a:ext>
                </a:extLst>
              </a:tr>
            </a:tbl>
          </a:graphicData>
        </a:graphic>
      </p:graphicFrame>
      <p:sp>
        <p:nvSpPr>
          <p:cNvPr id="7" name="TextBox 6">
            <a:extLst>
              <a:ext uri="{FF2B5EF4-FFF2-40B4-BE49-F238E27FC236}">
                <a16:creationId xmlns:a16="http://schemas.microsoft.com/office/drawing/2014/main" id="{23A9BEDE-DC9C-954D-9673-A4BE908512A1}"/>
              </a:ext>
            </a:extLst>
          </p:cNvPr>
          <p:cNvSpPr txBox="1"/>
          <p:nvPr/>
        </p:nvSpPr>
        <p:spPr>
          <a:xfrm>
            <a:off x="1905000" y="3506268"/>
            <a:ext cx="7048501" cy="923330"/>
          </a:xfrm>
          <a:prstGeom prst="rect">
            <a:avLst/>
          </a:prstGeom>
          <a:solidFill>
            <a:schemeClr val="tx1"/>
          </a:solidFill>
        </p:spPr>
        <p:txBody>
          <a:bodyPr wrap="square">
            <a:spAutoFit/>
          </a:bodyPr>
          <a:lstStyle/>
          <a:p>
            <a:pPr>
              <a:defRPr/>
            </a:pPr>
            <a:r>
              <a:rPr lang="en-US" dirty="0">
                <a:solidFill>
                  <a:schemeClr val="bg1"/>
                </a:solidFill>
                <a:latin typeface="Arial" charset="0"/>
                <a:cs typeface="Arial" charset="0"/>
              </a:rPr>
              <a:t>Ventilatory reserve = (MVV-</a:t>
            </a:r>
            <a:r>
              <a:rPr lang="en-US" dirty="0" err="1">
                <a:solidFill>
                  <a:schemeClr val="bg1"/>
                </a:solidFill>
                <a:latin typeface="Arial" charset="0"/>
                <a:cs typeface="Arial" charset="0"/>
              </a:rPr>
              <a:t>VEmax</a:t>
            </a:r>
            <a:r>
              <a:rPr lang="en-US" dirty="0">
                <a:solidFill>
                  <a:schemeClr val="bg1"/>
                </a:solidFill>
                <a:latin typeface="Arial" charset="0"/>
                <a:cs typeface="Arial" charset="0"/>
              </a:rPr>
              <a:t>)/MVVx100 should be &gt;15% at peak exercise. VR for this patient is 6% (Strickland et al., 2012). </a:t>
            </a:r>
            <a:r>
              <a:rPr lang="en-US" dirty="0">
                <a:solidFill>
                  <a:schemeClr val="bg1"/>
                </a:solidFill>
                <a:latin typeface="Arial" charset="0"/>
                <a:ea typeface="Times New Roman" pitchFamily="18" charset="0"/>
                <a:cs typeface="Arial" charset="0"/>
              </a:rPr>
              <a:t>We can conclude that this woman is </a:t>
            </a:r>
            <a:r>
              <a:rPr lang="en-US" b="1" dirty="0">
                <a:solidFill>
                  <a:schemeClr val="bg1"/>
                </a:solidFill>
                <a:effectLst>
                  <a:outerShdw blurRad="38100" dist="38100" dir="2700000" algn="tl">
                    <a:srgbClr val="C0C0C0"/>
                  </a:outerShdw>
                </a:effectLst>
                <a:latin typeface="Arial" charset="0"/>
                <a:ea typeface="Times New Roman" pitchFamily="18" charset="0"/>
                <a:cs typeface="Arial" charset="0"/>
              </a:rPr>
              <a:t>ventilatory limited.</a:t>
            </a:r>
            <a:endParaRPr lang="en-US" b="1" dirty="0">
              <a:solidFill>
                <a:schemeClr val="bg1"/>
              </a:solidFill>
              <a:effectLst>
                <a:outerShdw blurRad="38100" dist="38100" dir="2700000" algn="tl">
                  <a:srgbClr val="C0C0C0"/>
                </a:outerShdw>
              </a:effectLst>
              <a:latin typeface="Arial" charset="0"/>
              <a:cs typeface="Arial" charset="0"/>
            </a:endParaRPr>
          </a:p>
        </p:txBody>
      </p:sp>
      <p:sp>
        <p:nvSpPr>
          <p:cNvPr id="8" name="Oval 7">
            <a:extLst>
              <a:ext uri="{FF2B5EF4-FFF2-40B4-BE49-F238E27FC236}">
                <a16:creationId xmlns:a16="http://schemas.microsoft.com/office/drawing/2014/main" id="{0F55B076-44C5-274D-9E52-4D5F9378F993}"/>
              </a:ext>
            </a:extLst>
          </p:cNvPr>
          <p:cNvSpPr/>
          <p:nvPr/>
        </p:nvSpPr>
        <p:spPr>
          <a:xfrm>
            <a:off x="5562600" y="1609756"/>
            <a:ext cx="838200" cy="37144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Oval 8">
            <a:extLst>
              <a:ext uri="{FF2B5EF4-FFF2-40B4-BE49-F238E27FC236}">
                <a16:creationId xmlns:a16="http://schemas.microsoft.com/office/drawing/2014/main" id="{ECA92508-3533-634C-8DC6-4FA78D19EF4D}"/>
              </a:ext>
            </a:extLst>
          </p:cNvPr>
          <p:cNvSpPr/>
          <p:nvPr/>
        </p:nvSpPr>
        <p:spPr>
          <a:xfrm>
            <a:off x="5562600" y="2286000"/>
            <a:ext cx="8382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a:extLst>
              <a:ext uri="{FF2B5EF4-FFF2-40B4-BE49-F238E27FC236}">
                <a16:creationId xmlns:a16="http://schemas.microsoft.com/office/drawing/2014/main" id="{3656AF0A-516B-E04B-890D-7F708871FF55}"/>
              </a:ext>
            </a:extLst>
          </p:cNvPr>
          <p:cNvSpPr/>
          <p:nvPr/>
        </p:nvSpPr>
        <p:spPr>
          <a:xfrm>
            <a:off x="5562600" y="4444664"/>
            <a:ext cx="838200" cy="432136"/>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Oval 10">
            <a:extLst>
              <a:ext uri="{FF2B5EF4-FFF2-40B4-BE49-F238E27FC236}">
                <a16:creationId xmlns:a16="http://schemas.microsoft.com/office/drawing/2014/main" id="{61CF3915-769F-0C41-9A57-18B3F80E8598}"/>
              </a:ext>
            </a:extLst>
          </p:cNvPr>
          <p:cNvSpPr/>
          <p:nvPr/>
        </p:nvSpPr>
        <p:spPr>
          <a:xfrm>
            <a:off x="5562600" y="2902258"/>
            <a:ext cx="838200" cy="3048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Oval 11">
            <a:extLst>
              <a:ext uri="{FF2B5EF4-FFF2-40B4-BE49-F238E27FC236}">
                <a16:creationId xmlns:a16="http://schemas.microsoft.com/office/drawing/2014/main" id="{8203CA59-D8FA-B847-99A8-B0E1D62D8B51}"/>
              </a:ext>
            </a:extLst>
          </p:cNvPr>
          <p:cNvSpPr/>
          <p:nvPr/>
        </p:nvSpPr>
        <p:spPr>
          <a:xfrm>
            <a:off x="5562600" y="1987857"/>
            <a:ext cx="838200" cy="3048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Oval 13">
            <a:extLst>
              <a:ext uri="{FF2B5EF4-FFF2-40B4-BE49-F238E27FC236}">
                <a16:creationId xmlns:a16="http://schemas.microsoft.com/office/drawing/2014/main" id="{C6088A82-29CD-954E-B07B-41C8135DE211}"/>
              </a:ext>
            </a:extLst>
          </p:cNvPr>
          <p:cNvSpPr/>
          <p:nvPr/>
        </p:nvSpPr>
        <p:spPr>
          <a:xfrm>
            <a:off x="7467600" y="1961011"/>
            <a:ext cx="838200" cy="3048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Oval 14">
            <a:extLst>
              <a:ext uri="{FF2B5EF4-FFF2-40B4-BE49-F238E27FC236}">
                <a16:creationId xmlns:a16="http://schemas.microsoft.com/office/drawing/2014/main" id="{5383F7D2-3E2A-584E-AF2C-890E25FF7A53}"/>
              </a:ext>
            </a:extLst>
          </p:cNvPr>
          <p:cNvSpPr/>
          <p:nvPr/>
        </p:nvSpPr>
        <p:spPr>
          <a:xfrm>
            <a:off x="5562600" y="4142948"/>
            <a:ext cx="838200" cy="30480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Oval 15">
            <a:extLst>
              <a:ext uri="{FF2B5EF4-FFF2-40B4-BE49-F238E27FC236}">
                <a16:creationId xmlns:a16="http://schemas.microsoft.com/office/drawing/2014/main" id="{83E75BB3-1092-074C-B7A4-A803F6129A05}"/>
              </a:ext>
            </a:extLst>
          </p:cNvPr>
          <p:cNvSpPr/>
          <p:nvPr/>
        </p:nvSpPr>
        <p:spPr>
          <a:xfrm>
            <a:off x="5533869" y="2586321"/>
            <a:ext cx="838200" cy="30480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Oval 16">
            <a:extLst>
              <a:ext uri="{FF2B5EF4-FFF2-40B4-BE49-F238E27FC236}">
                <a16:creationId xmlns:a16="http://schemas.microsoft.com/office/drawing/2014/main" id="{89557ED4-1947-8E49-A9BD-FABDAA66DC7F}"/>
              </a:ext>
            </a:extLst>
          </p:cNvPr>
          <p:cNvSpPr/>
          <p:nvPr/>
        </p:nvSpPr>
        <p:spPr>
          <a:xfrm>
            <a:off x="5533869" y="3540884"/>
            <a:ext cx="838200" cy="304800"/>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Oval 17">
            <a:extLst>
              <a:ext uri="{FF2B5EF4-FFF2-40B4-BE49-F238E27FC236}">
                <a16:creationId xmlns:a16="http://schemas.microsoft.com/office/drawing/2014/main" id="{3F814EA5-2A0D-BE4B-A7DB-91A9F2941CA2}"/>
              </a:ext>
            </a:extLst>
          </p:cNvPr>
          <p:cNvSpPr/>
          <p:nvPr/>
        </p:nvSpPr>
        <p:spPr>
          <a:xfrm>
            <a:off x="7452610" y="3540884"/>
            <a:ext cx="838200" cy="304800"/>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Oval 18">
            <a:extLst>
              <a:ext uri="{FF2B5EF4-FFF2-40B4-BE49-F238E27FC236}">
                <a16:creationId xmlns:a16="http://schemas.microsoft.com/office/drawing/2014/main" id="{0F06504E-B67E-2A4F-B316-BB1391277B47}"/>
              </a:ext>
            </a:extLst>
          </p:cNvPr>
          <p:cNvSpPr/>
          <p:nvPr/>
        </p:nvSpPr>
        <p:spPr>
          <a:xfrm>
            <a:off x="5181600" y="6248400"/>
            <a:ext cx="3429000" cy="529652"/>
          </a:xfrm>
          <a:prstGeom prst="ellipse">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Oval 19">
            <a:extLst>
              <a:ext uri="{FF2B5EF4-FFF2-40B4-BE49-F238E27FC236}">
                <a16:creationId xmlns:a16="http://schemas.microsoft.com/office/drawing/2014/main" id="{71866DA0-7B2D-7143-9106-D7FB64E2A0BE}"/>
              </a:ext>
            </a:extLst>
          </p:cNvPr>
          <p:cNvSpPr/>
          <p:nvPr/>
        </p:nvSpPr>
        <p:spPr>
          <a:xfrm>
            <a:off x="5533868" y="5468355"/>
            <a:ext cx="2771931" cy="705861"/>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317481419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2000"/>
                                        <p:tgtEl>
                                          <p:spTgt spid="12"/>
                                        </p:tgtEl>
                                      </p:cBhvr>
                                    </p:animEffect>
                                  </p:childTnLst>
                                </p:cTn>
                              </p:par>
                            </p:childTnLst>
                          </p:cTn>
                        </p:par>
                        <p:par>
                          <p:cTn id="8" fill="hold">
                            <p:stCondLst>
                              <p:cond delay="2000"/>
                            </p:stCondLst>
                            <p:childTnLst>
                              <p:par>
                                <p:cTn id="9" presetID="9"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dissolve">
                                      <p:cBhvr>
                                        <p:cTn id="11" dur="2000"/>
                                        <p:tgtEl>
                                          <p:spTgt spid="14"/>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dissolve">
                                      <p:cBhvr>
                                        <p:cTn id="16" dur="2000"/>
                                        <p:tgtEl>
                                          <p:spTgt spid="8"/>
                                        </p:tgtEl>
                                      </p:cBhvr>
                                    </p:animEffect>
                                  </p:childTnLst>
                                </p:cTn>
                              </p:par>
                            </p:childTnLst>
                          </p:cTn>
                        </p:par>
                        <p:par>
                          <p:cTn id="17" fill="hold">
                            <p:stCondLst>
                              <p:cond delay="2000"/>
                            </p:stCondLst>
                            <p:childTnLst>
                              <p:par>
                                <p:cTn id="18" presetID="9" presetClass="entr" presetSubtype="0"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dissolve">
                                      <p:cBhvr>
                                        <p:cTn id="20" dur="20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dissolve">
                                      <p:cBhvr>
                                        <p:cTn id="25" dur="10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dissolve">
                                      <p:cBhvr>
                                        <p:cTn id="30" dur="2000"/>
                                        <p:tgtEl>
                                          <p:spTgt spid="10"/>
                                        </p:tgtEl>
                                      </p:cBhvr>
                                    </p:animEffect>
                                  </p:childTnLst>
                                </p:cTn>
                              </p:par>
                            </p:childTnLst>
                          </p:cTn>
                        </p:par>
                        <p:par>
                          <p:cTn id="31" fill="hold">
                            <p:stCondLst>
                              <p:cond delay="2000"/>
                            </p:stCondLst>
                            <p:childTnLst>
                              <p:par>
                                <p:cTn id="32" presetID="9" presetClass="entr" presetSubtype="0" fill="hold" grpId="0" nodeType="after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dissolve">
                                      <p:cBhvr>
                                        <p:cTn id="34" dur="2000"/>
                                        <p:tgtEl>
                                          <p:spTgt spid="11"/>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1" nodeType="clickEffect">
                                  <p:stCondLst>
                                    <p:cond delay="0"/>
                                  </p:stCondLst>
                                  <p:childTnLst>
                                    <p:set>
                                      <p:cBhvr>
                                        <p:cTn id="38" dur="1" fill="hold">
                                          <p:stCondLst>
                                            <p:cond delay="0"/>
                                          </p:stCondLst>
                                        </p:cTn>
                                        <p:tgtEl>
                                          <p:spTgt spid="7"/>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dissolve">
                                      <p:cBhvr>
                                        <p:cTn id="43" dur="2000"/>
                                        <p:tgtEl>
                                          <p:spTgt spid="15"/>
                                        </p:tgtEl>
                                      </p:cBhvr>
                                    </p:animEffect>
                                  </p:childTnLst>
                                </p:cTn>
                              </p:par>
                            </p:childTnLst>
                          </p:cTn>
                        </p:par>
                        <p:par>
                          <p:cTn id="44" fill="hold">
                            <p:stCondLst>
                              <p:cond delay="2000"/>
                            </p:stCondLst>
                            <p:childTnLst>
                              <p:par>
                                <p:cTn id="45" presetID="9" presetClass="entr" presetSubtype="0" fill="hold" grpId="0" nodeType="after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dissolve">
                                      <p:cBhvr>
                                        <p:cTn id="47" dur="20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dissolve">
                                      <p:cBhvr>
                                        <p:cTn id="52" dur="2000"/>
                                        <p:tgtEl>
                                          <p:spTgt spid="17"/>
                                        </p:tgtEl>
                                      </p:cBhvr>
                                    </p:animEffect>
                                  </p:childTnLst>
                                </p:cTn>
                              </p:par>
                            </p:childTnLst>
                          </p:cTn>
                        </p:par>
                        <p:par>
                          <p:cTn id="53" fill="hold">
                            <p:stCondLst>
                              <p:cond delay="2000"/>
                            </p:stCondLst>
                            <p:childTnLst>
                              <p:par>
                                <p:cTn id="54" presetID="9" presetClass="entr" presetSubtype="0" fill="hold" grpId="0" nodeType="after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dissolve">
                                      <p:cBhvr>
                                        <p:cTn id="56" dur="2000"/>
                                        <p:tgtEl>
                                          <p:spTgt spid="18"/>
                                        </p:tgtEl>
                                      </p:cBhvr>
                                    </p:animEffect>
                                  </p:childTnLst>
                                </p:cTn>
                              </p:par>
                            </p:childTnLst>
                          </p:cTn>
                        </p:par>
                      </p:childTnLst>
                    </p:cTn>
                  </p:par>
                  <p:par>
                    <p:cTn id="57" fill="hold">
                      <p:stCondLst>
                        <p:cond delay="indefinite"/>
                      </p:stCondLst>
                      <p:childTnLst>
                        <p:par>
                          <p:cTn id="58" fill="hold">
                            <p:stCondLst>
                              <p:cond delay="0"/>
                            </p:stCondLst>
                            <p:childTnLst>
                              <p:par>
                                <p:cTn id="59" presetID="9" presetClass="entr" presetSubtype="0" fill="hold" grpId="0" nodeType="clickEffect">
                                  <p:stCondLst>
                                    <p:cond delay="0"/>
                                  </p:stCondLst>
                                  <p:childTnLst>
                                    <p:set>
                                      <p:cBhvr>
                                        <p:cTn id="60" dur="1" fill="hold">
                                          <p:stCondLst>
                                            <p:cond delay="0"/>
                                          </p:stCondLst>
                                        </p:cTn>
                                        <p:tgtEl>
                                          <p:spTgt spid="20"/>
                                        </p:tgtEl>
                                        <p:attrNameLst>
                                          <p:attrName>style.visibility</p:attrName>
                                        </p:attrNameLst>
                                      </p:cBhvr>
                                      <p:to>
                                        <p:strVal val="visible"/>
                                      </p:to>
                                    </p:set>
                                    <p:animEffect transition="in" filter="dissolve">
                                      <p:cBhvr>
                                        <p:cTn id="61" dur="2000"/>
                                        <p:tgtEl>
                                          <p:spTgt spid="20"/>
                                        </p:tgtEl>
                                      </p:cBhvr>
                                    </p:animEffect>
                                  </p:childTnLst>
                                </p:cTn>
                              </p:par>
                            </p:childTnLst>
                          </p:cTn>
                        </p:par>
                      </p:childTnLst>
                    </p:cTn>
                  </p:par>
                  <p:par>
                    <p:cTn id="62" fill="hold">
                      <p:stCondLst>
                        <p:cond delay="indefinite"/>
                      </p:stCondLst>
                      <p:childTnLst>
                        <p:par>
                          <p:cTn id="63" fill="hold">
                            <p:stCondLst>
                              <p:cond delay="0"/>
                            </p:stCondLst>
                            <p:childTnLst>
                              <p:par>
                                <p:cTn id="64" presetID="9" presetClass="entr" presetSubtype="0" fill="hold" grpId="0" nodeType="clickEffect">
                                  <p:stCondLst>
                                    <p:cond delay="0"/>
                                  </p:stCondLst>
                                  <p:childTnLst>
                                    <p:set>
                                      <p:cBhvr>
                                        <p:cTn id="65" dur="1" fill="hold">
                                          <p:stCondLst>
                                            <p:cond delay="0"/>
                                          </p:stCondLst>
                                        </p:cTn>
                                        <p:tgtEl>
                                          <p:spTgt spid="19"/>
                                        </p:tgtEl>
                                        <p:attrNameLst>
                                          <p:attrName>style.visibility</p:attrName>
                                        </p:attrNameLst>
                                      </p:cBhvr>
                                      <p:to>
                                        <p:strVal val="visible"/>
                                      </p:to>
                                    </p:set>
                                    <p:animEffect transition="in" filter="dissolve">
                                      <p:cBhvr>
                                        <p:cTn id="66"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9" grpId="0" animBg="1"/>
      <p:bldP spid="10" grpId="0" animBg="1"/>
      <p:bldP spid="11" grpId="0" animBg="1"/>
      <p:bldP spid="12" grpId="0" animBg="1"/>
      <p:bldP spid="14" grpId="0" animBg="1"/>
      <p:bldP spid="15" grpId="0" animBg="1"/>
      <p:bldP spid="16" grpId="0" animBg="1"/>
      <p:bldP spid="17" grpId="0" animBg="1"/>
      <p:bldP spid="18" grpId="0" animBg="1"/>
      <p:bldP spid="19" grpId="0" animBg="1"/>
      <p:bldP spid="2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C954B-1BE1-4C46-AAA8-42D4784A2356}"/>
              </a:ext>
            </a:extLst>
          </p:cNvPr>
          <p:cNvSpPr>
            <a:spLocks noGrp="1"/>
          </p:cNvSpPr>
          <p:nvPr>
            <p:ph type="title"/>
          </p:nvPr>
        </p:nvSpPr>
        <p:spPr/>
        <p:txBody>
          <a:bodyPr/>
          <a:lstStyle/>
          <a:p>
            <a:r>
              <a:rPr lang="en-US" dirty="0"/>
              <a:t>Problem List </a:t>
            </a:r>
          </a:p>
        </p:txBody>
      </p:sp>
      <p:sp>
        <p:nvSpPr>
          <p:cNvPr id="3" name="Content Placeholder 2">
            <a:extLst>
              <a:ext uri="{FF2B5EF4-FFF2-40B4-BE49-F238E27FC236}">
                <a16:creationId xmlns:a16="http://schemas.microsoft.com/office/drawing/2014/main" id="{BA706340-2357-6541-94AE-1E0C0DBA0296}"/>
              </a:ext>
            </a:extLst>
          </p:cNvPr>
          <p:cNvSpPr>
            <a:spLocks noGrp="1"/>
          </p:cNvSpPr>
          <p:nvPr>
            <p:ph idx="1"/>
          </p:nvPr>
        </p:nvSpPr>
        <p:spPr>
          <a:xfrm>
            <a:off x="381000" y="1412875"/>
            <a:ext cx="8382000" cy="3053144"/>
          </a:xfrm>
        </p:spPr>
        <p:txBody>
          <a:bodyPr/>
          <a:lstStyle/>
          <a:p>
            <a:r>
              <a:rPr lang="en-US" dirty="0"/>
              <a:t>Dyspnea</a:t>
            </a:r>
          </a:p>
          <a:p>
            <a:r>
              <a:rPr lang="en-US" dirty="0"/>
              <a:t>Irreversible airflow limitation</a:t>
            </a:r>
          </a:p>
          <a:p>
            <a:r>
              <a:rPr lang="en-US" dirty="0"/>
              <a:t>Decreased exercise tolerance</a:t>
            </a:r>
          </a:p>
          <a:p>
            <a:r>
              <a:rPr lang="en-US" dirty="0"/>
              <a:t>Hypoxemia during exercise</a:t>
            </a:r>
          </a:p>
          <a:p>
            <a:r>
              <a:rPr lang="en-US" dirty="0"/>
              <a:t>Possibly poor understanding of condition and how to self-manage</a:t>
            </a:r>
          </a:p>
        </p:txBody>
      </p:sp>
    </p:spTree>
    <p:extLst>
      <p:ext uri="{BB962C8B-B14F-4D97-AF65-F5344CB8AC3E}">
        <p14:creationId xmlns:p14="http://schemas.microsoft.com/office/powerpoint/2010/main" val="425412053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847E5-B2F1-6242-9402-C8509769D549}"/>
              </a:ext>
            </a:extLst>
          </p:cNvPr>
          <p:cNvSpPr>
            <a:spLocks noGrp="1"/>
          </p:cNvSpPr>
          <p:nvPr>
            <p:ph type="title"/>
          </p:nvPr>
        </p:nvSpPr>
        <p:spPr/>
        <p:txBody>
          <a:bodyPr/>
          <a:lstStyle/>
          <a:p>
            <a:r>
              <a:rPr lang="en-US" dirty="0"/>
              <a:t>Treatment Plan</a:t>
            </a:r>
          </a:p>
        </p:txBody>
      </p:sp>
      <p:sp>
        <p:nvSpPr>
          <p:cNvPr id="3" name="Content Placeholder 2">
            <a:extLst>
              <a:ext uri="{FF2B5EF4-FFF2-40B4-BE49-F238E27FC236}">
                <a16:creationId xmlns:a16="http://schemas.microsoft.com/office/drawing/2014/main" id="{1856FE2F-1EAB-2844-863B-30148F26BA08}"/>
              </a:ext>
            </a:extLst>
          </p:cNvPr>
          <p:cNvSpPr>
            <a:spLocks noGrp="1"/>
          </p:cNvSpPr>
          <p:nvPr>
            <p:ph sz="half" idx="1"/>
          </p:nvPr>
        </p:nvSpPr>
        <p:spPr>
          <a:xfrm>
            <a:off x="356937" y="915038"/>
            <a:ext cx="4114800" cy="5278368"/>
          </a:xfrm>
        </p:spPr>
        <p:txBody>
          <a:bodyPr/>
          <a:lstStyle/>
          <a:p>
            <a:r>
              <a:rPr lang="en-US" dirty="0"/>
              <a:t>Dyspnea</a:t>
            </a:r>
          </a:p>
          <a:p>
            <a:pPr lvl="1"/>
            <a:r>
              <a:rPr lang="en-US" sz="2600" dirty="0"/>
              <a:t>Breathing control </a:t>
            </a:r>
          </a:p>
          <a:p>
            <a:pPr lvl="1"/>
            <a:r>
              <a:rPr lang="en-US" sz="2600" dirty="0"/>
              <a:t>purse lip breathing</a:t>
            </a:r>
          </a:p>
          <a:p>
            <a:pPr lvl="1"/>
            <a:r>
              <a:rPr lang="en-US" sz="2600" dirty="0"/>
              <a:t>relaxation positioning (lean forward position in sitting </a:t>
            </a:r>
          </a:p>
          <a:p>
            <a:pPr lvl="1"/>
            <a:r>
              <a:rPr lang="en-US" sz="2600" dirty="0"/>
              <a:t>energy conservation techniques or pacing strategies</a:t>
            </a:r>
          </a:p>
          <a:p>
            <a:pPr lvl="1"/>
            <a:r>
              <a:rPr lang="en-US" sz="2600" dirty="0"/>
              <a:t>Roller assist device during walking (if needed)</a:t>
            </a:r>
          </a:p>
          <a:p>
            <a:endParaRPr lang="en-US" dirty="0"/>
          </a:p>
        </p:txBody>
      </p:sp>
      <p:sp>
        <p:nvSpPr>
          <p:cNvPr id="4" name="Content Placeholder 3">
            <a:extLst>
              <a:ext uri="{FF2B5EF4-FFF2-40B4-BE49-F238E27FC236}">
                <a16:creationId xmlns:a16="http://schemas.microsoft.com/office/drawing/2014/main" id="{72349A22-ED8D-0F4B-9F2E-A9F1D9732DC5}"/>
              </a:ext>
            </a:extLst>
          </p:cNvPr>
          <p:cNvSpPr>
            <a:spLocks noGrp="1"/>
          </p:cNvSpPr>
          <p:nvPr>
            <p:ph sz="half" idx="2"/>
          </p:nvPr>
        </p:nvSpPr>
        <p:spPr>
          <a:xfrm>
            <a:off x="4588239" y="919048"/>
            <a:ext cx="4327161" cy="5198346"/>
          </a:xfrm>
        </p:spPr>
        <p:txBody>
          <a:bodyPr/>
          <a:lstStyle/>
          <a:p>
            <a:r>
              <a:rPr lang="en-US" dirty="0"/>
              <a:t>Irreversible airflow limitation</a:t>
            </a:r>
          </a:p>
          <a:p>
            <a:pPr lvl="1"/>
            <a:r>
              <a:rPr lang="en-US" sz="2600" dirty="0"/>
              <a:t>Need medications adjusted</a:t>
            </a:r>
          </a:p>
          <a:p>
            <a:pPr lvl="1"/>
            <a:r>
              <a:rPr lang="en-US" sz="2600" dirty="0"/>
              <a:t>Check proper MDI technique</a:t>
            </a:r>
          </a:p>
          <a:p>
            <a:pPr lvl="1"/>
            <a:r>
              <a:rPr lang="en-US" sz="2600" dirty="0"/>
              <a:t>Check PIFR for DPIs</a:t>
            </a:r>
          </a:p>
          <a:p>
            <a:r>
              <a:rPr lang="en-US" dirty="0"/>
              <a:t>Inspiratory muscle training?</a:t>
            </a:r>
          </a:p>
          <a:p>
            <a:pPr lvl="1"/>
            <a:r>
              <a:rPr lang="en-US" sz="2600" dirty="0"/>
              <a:t>Loads =/&gt; 30% of max inspiratory pressure (</a:t>
            </a:r>
            <a:r>
              <a:rPr lang="en-US" sz="2600" dirty="0" err="1"/>
              <a:t>PImax</a:t>
            </a:r>
            <a:r>
              <a:rPr lang="en-US" sz="2600" dirty="0"/>
              <a:t>) increases inspiratory muscle strength &amp; endurance</a:t>
            </a:r>
          </a:p>
        </p:txBody>
      </p:sp>
    </p:spTree>
    <p:extLst>
      <p:ext uri="{BB962C8B-B14F-4D97-AF65-F5344CB8AC3E}">
        <p14:creationId xmlns:p14="http://schemas.microsoft.com/office/powerpoint/2010/main" val="416818221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48051-57F5-C146-BF9F-2DD0CA8BF99D}"/>
              </a:ext>
            </a:extLst>
          </p:cNvPr>
          <p:cNvSpPr>
            <a:spLocks noGrp="1"/>
          </p:cNvSpPr>
          <p:nvPr>
            <p:ph type="title"/>
          </p:nvPr>
        </p:nvSpPr>
        <p:spPr/>
        <p:txBody>
          <a:bodyPr/>
          <a:lstStyle/>
          <a:p>
            <a:r>
              <a:rPr lang="en-US" dirty="0"/>
              <a:t>Walking Program</a:t>
            </a:r>
          </a:p>
        </p:txBody>
      </p:sp>
      <p:sp>
        <p:nvSpPr>
          <p:cNvPr id="3" name="Content Placeholder 2">
            <a:extLst>
              <a:ext uri="{FF2B5EF4-FFF2-40B4-BE49-F238E27FC236}">
                <a16:creationId xmlns:a16="http://schemas.microsoft.com/office/drawing/2014/main" id="{E9C0E1D2-F607-F944-9E3B-502532406286}"/>
              </a:ext>
            </a:extLst>
          </p:cNvPr>
          <p:cNvSpPr>
            <a:spLocks noGrp="1"/>
          </p:cNvSpPr>
          <p:nvPr>
            <p:ph sz="half" idx="1"/>
          </p:nvPr>
        </p:nvSpPr>
        <p:spPr>
          <a:xfrm>
            <a:off x="374073" y="1151745"/>
            <a:ext cx="4114800" cy="5486400"/>
          </a:xfrm>
        </p:spPr>
        <p:txBody>
          <a:bodyPr/>
          <a:lstStyle/>
          <a:p>
            <a:pPr>
              <a:buNone/>
              <a:defRPr/>
            </a:pPr>
            <a:r>
              <a:rPr lang="en-US" b="1" i="1" dirty="0"/>
              <a:t>Initial training intensity</a:t>
            </a:r>
            <a:r>
              <a:rPr lang="en-US" dirty="0"/>
              <a:t>: </a:t>
            </a:r>
          </a:p>
          <a:p>
            <a:pPr>
              <a:buFont typeface="Arial" pitchFamily="34" charset="0"/>
              <a:buChar char="•"/>
              <a:defRPr/>
            </a:pPr>
            <a:r>
              <a:rPr lang="en-US" sz="2600" dirty="0"/>
              <a:t>80% of average 6MWT speed</a:t>
            </a:r>
          </a:p>
          <a:p>
            <a:pPr>
              <a:buFont typeface="Arial" pitchFamily="34" charset="0"/>
              <a:buChar char="•"/>
              <a:defRPr/>
            </a:pPr>
            <a:r>
              <a:rPr lang="en-US" dirty="0"/>
              <a:t>6MWD = 350 m.   </a:t>
            </a:r>
          </a:p>
          <a:p>
            <a:pPr>
              <a:buFont typeface="Arial" pitchFamily="34" charset="0"/>
              <a:buChar char="•"/>
              <a:defRPr/>
            </a:pPr>
            <a:r>
              <a:rPr lang="en-US" sz="2400" dirty="0"/>
              <a:t>350 m × 0.80 ÷ 6 mins × 5 mins </a:t>
            </a:r>
          </a:p>
          <a:p>
            <a:pPr>
              <a:buNone/>
              <a:defRPr/>
            </a:pPr>
            <a:r>
              <a:rPr lang="en-US" sz="2400" dirty="0"/>
              <a:t>	</a:t>
            </a:r>
            <a:r>
              <a:rPr lang="en-US" dirty="0"/>
              <a:t>= 233 m for 5 min interval</a:t>
            </a:r>
          </a:p>
          <a:p>
            <a:pPr>
              <a:buNone/>
              <a:defRPr/>
            </a:pPr>
            <a:r>
              <a:rPr lang="en-US" b="1" i="1" dirty="0"/>
              <a:t>Initial Training Load</a:t>
            </a:r>
          </a:p>
          <a:p>
            <a:pPr>
              <a:buFont typeface="Arial" pitchFamily="34" charset="0"/>
              <a:buChar char="•"/>
              <a:defRPr/>
            </a:pPr>
            <a:r>
              <a:rPr lang="en-US" dirty="0"/>
              <a:t>233 m during each 5 minute interval for 3 intervals and a </a:t>
            </a:r>
            <a:r>
              <a:rPr lang="en-US" b="1" i="1" dirty="0"/>
              <a:t>total duration</a:t>
            </a:r>
            <a:r>
              <a:rPr lang="en-US" dirty="0"/>
              <a:t> of 15 mins during her first session.  </a:t>
            </a:r>
          </a:p>
          <a:p>
            <a:endParaRPr lang="en-US" dirty="0"/>
          </a:p>
        </p:txBody>
      </p:sp>
      <p:sp>
        <p:nvSpPr>
          <p:cNvPr id="4" name="Content Placeholder 3">
            <a:extLst>
              <a:ext uri="{FF2B5EF4-FFF2-40B4-BE49-F238E27FC236}">
                <a16:creationId xmlns:a16="http://schemas.microsoft.com/office/drawing/2014/main" id="{BAAED645-695F-B94C-9559-D5F03328F4D7}"/>
              </a:ext>
            </a:extLst>
          </p:cNvPr>
          <p:cNvSpPr>
            <a:spLocks noGrp="1"/>
          </p:cNvSpPr>
          <p:nvPr>
            <p:ph sz="half" idx="2"/>
          </p:nvPr>
        </p:nvSpPr>
        <p:spPr>
          <a:xfrm>
            <a:off x="4648200" y="1151745"/>
            <a:ext cx="4114800" cy="5730800"/>
          </a:xfrm>
        </p:spPr>
        <p:txBody>
          <a:bodyPr/>
          <a:lstStyle/>
          <a:p>
            <a:pPr marL="342900" indent="-342900">
              <a:buNone/>
              <a:defRPr/>
            </a:pPr>
            <a:r>
              <a:rPr lang="en-US" b="1" i="1" dirty="0"/>
              <a:t>Progression</a:t>
            </a:r>
            <a:r>
              <a:rPr lang="en-US" dirty="0"/>
              <a:t>: </a:t>
            </a:r>
          </a:p>
          <a:p>
            <a:pPr marL="342900" indent="-342900">
              <a:buFont typeface="Arial" pitchFamily="34" charset="0"/>
              <a:buChar char="•"/>
              <a:defRPr/>
            </a:pPr>
            <a:r>
              <a:rPr lang="en-US" dirty="0"/>
              <a:t>aim to increase the timing to 20-30 minutes</a:t>
            </a:r>
          </a:p>
          <a:p>
            <a:pPr marL="342900" indent="-342900">
              <a:buFont typeface="Arial" pitchFamily="34" charset="0"/>
              <a:buChar char="•"/>
              <a:defRPr/>
            </a:pPr>
            <a:r>
              <a:rPr lang="en-US" dirty="0"/>
              <a:t>Once 20-30 mins is achieved, can increase walking speed as tolerated</a:t>
            </a:r>
          </a:p>
          <a:p>
            <a:pPr marL="0" indent="0">
              <a:buNone/>
              <a:defRPr/>
            </a:pPr>
            <a:r>
              <a:rPr lang="en-US" b="1" i="1" dirty="0"/>
              <a:t>Monitoring:</a:t>
            </a:r>
          </a:p>
          <a:p>
            <a:pPr marL="342900" indent="-342900">
              <a:buFont typeface="Arial" pitchFamily="34" charset="0"/>
              <a:buChar char="•"/>
              <a:defRPr/>
            </a:pPr>
            <a:r>
              <a:rPr lang="en-US" dirty="0"/>
              <a:t>SpO</a:t>
            </a:r>
            <a:r>
              <a:rPr lang="en-US" baseline="-25000" dirty="0"/>
              <a:t>2</a:t>
            </a:r>
            <a:r>
              <a:rPr lang="en-US" dirty="0"/>
              <a:t> regularly. </a:t>
            </a:r>
          </a:p>
          <a:p>
            <a:pPr marL="342900" indent="-342900">
              <a:buFont typeface="Arial" pitchFamily="34" charset="0"/>
              <a:buChar char="•"/>
              <a:defRPr/>
            </a:pPr>
            <a:r>
              <a:rPr lang="en-US" dirty="0"/>
              <a:t>HR</a:t>
            </a:r>
          </a:p>
          <a:p>
            <a:pPr marL="342900" indent="-342900">
              <a:buFont typeface="Arial" pitchFamily="34" charset="0"/>
              <a:buChar char="•"/>
              <a:defRPr/>
            </a:pPr>
            <a:r>
              <a:rPr lang="en-US" dirty="0"/>
              <a:t>Borg’s RPE and RBE</a:t>
            </a:r>
          </a:p>
          <a:p>
            <a:pPr marL="342900" indent="-342900">
              <a:buFont typeface="Arial" pitchFamily="34" charset="0"/>
              <a:buChar char="•"/>
              <a:defRPr/>
            </a:pPr>
            <a:r>
              <a:rPr lang="en-US" dirty="0"/>
              <a:t>BP pre and post</a:t>
            </a:r>
          </a:p>
          <a:p>
            <a:endParaRPr lang="en-US" dirty="0"/>
          </a:p>
        </p:txBody>
      </p:sp>
    </p:spTree>
    <p:extLst>
      <p:ext uri="{BB962C8B-B14F-4D97-AF65-F5344CB8AC3E}">
        <p14:creationId xmlns:p14="http://schemas.microsoft.com/office/powerpoint/2010/main" val="3818729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
                                            <p:txEl>
                                              <p:pRg st="6" end="6"/>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62FA6-5EED-354A-95F2-DC0B7CA4059F}"/>
              </a:ext>
            </a:extLst>
          </p:cNvPr>
          <p:cNvSpPr>
            <a:spLocks noGrp="1"/>
          </p:cNvSpPr>
          <p:nvPr>
            <p:ph type="title"/>
          </p:nvPr>
        </p:nvSpPr>
        <p:spPr/>
        <p:txBody>
          <a:bodyPr/>
          <a:lstStyle/>
          <a:p>
            <a:r>
              <a:rPr lang="en-US" dirty="0"/>
              <a:t>Cycling Program</a:t>
            </a:r>
          </a:p>
        </p:txBody>
      </p:sp>
      <p:sp>
        <p:nvSpPr>
          <p:cNvPr id="3" name="Content Placeholder 2">
            <a:extLst>
              <a:ext uri="{FF2B5EF4-FFF2-40B4-BE49-F238E27FC236}">
                <a16:creationId xmlns:a16="http://schemas.microsoft.com/office/drawing/2014/main" id="{1964C997-59DD-E745-AD27-332FC62BFA54}"/>
              </a:ext>
            </a:extLst>
          </p:cNvPr>
          <p:cNvSpPr>
            <a:spLocks noGrp="1"/>
          </p:cNvSpPr>
          <p:nvPr>
            <p:ph sz="half" idx="1"/>
          </p:nvPr>
        </p:nvSpPr>
        <p:spPr>
          <a:xfrm>
            <a:off x="381000" y="1219200"/>
            <a:ext cx="4114800" cy="5256824"/>
          </a:xfrm>
        </p:spPr>
        <p:txBody>
          <a:bodyPr/>
          <a:lstStyle/>
          <a:p>
            <a:pPr>
              <a:buNone/>
              <a:defRPr/>
            </a:pPr>
            <a:r>
              <a:rPr lang="en-US" b="1" i="1" dirty="0"/>
              <a:t>Initial training intensity</a:t>
            </a:r>
            <a:r>
              <a:rPr lang="en-US" dirty="0"/>
              <a:t>: </a:t>
            </a:r>
          </a:p>
          <a:p>
            <a:pPr>
              <a:buFont typeface="Arial" pitchFamily="34" charset="0"/>
              <a:buChar char="•"/>
              <a:defRPr/>
            </a:pPr>
            <a:r>
              <a:rPr lang="en-US" dirty="0"/>
              <a:t>60% of max workload CPET= 60% × 38 W </a:t>
            </a:r>
            <a:r>
              <a:rPr lang="en-US" dirty="0">
                <a:sym typeface="Symbol"/>
              </a:rPr>
              <a:t></a:t>
            </a:r>
            <a:r>
              <a:rPr lang="en-US" dirty="0"/>
              <a:t> 23 W)</a:t>
            </a:r>
          </a:p>
          <a:p>
            <a:pPr>
              <a:buNone/>
              <a:defRPr/>
            </a:pPr>
            <a:endParaRPr lang="en-US" b="1" i="1" dirty="0"/>
          </a:p>
          <a:p>
            <a:pPr>
              <a:buNone/>
              <a:defRPr/>
            </a:pPr>
            <a:r>
              <a:rPr lang="en-US" b="1" i="1" dirty="0"/>
              <a:t>Initial Training Load:</a:t>
            </a:r>
          </a:p>
          <a:p>
            <a:pPr>
              <a:buFont typeface="Arial" pitchFamily="34" charset="0"/>
              <a:buChar char="•"/>
              <a:defRPr/>
            </a:pPr>
            <a:r>
              <a:rPr lang="en-US" dirty="0"/>
              <a:t>2 -3  5-minute interval for 3 intervals for a </a:t>
            </a:r>
            <a:r>
              <a:rPr lang="en-US" b="1" i="1" dirty="0"/>
              <a:t>total duration</a:t>
            </a:r>
            <a:r>
              <a:rPr lang="en-US" dirty="0"/>
              <a:t> of 15 mins</a:t>
            </a:r>
          </a:p>
          <a:p>
            <a:pPr>
              <a:buFont typeface="Arial" pitchFamily="34" charset="0"/>
              <a:buChar char="•"/>
              <a:defRPr/>
            </a:pPr>
            <a:r>
              <a:rPr lang="en-US" dirty="0"/>
              <a:t>May tolerate continuous workload</a:t>
            </a:r>
          </a:p>
          <a:p>
            <a:pPr marL="0" indent="0">
              <a:buNone/>
            </a:pPr>
            <a:endParaRPr lang="en-US" dirty="0"/>
          </a:p>
        </p:txBody>
      </p:sp>
      <p:sp>
        <p:nvSpPr>
          <p:cNvPr id="4" name="Content Placeholder 3">
            <a:extLst>
              <a:ext uri="{FF2B5EF4-FFF2-40B4-BE49-F238E27FC236}">
                <a16:creationId xmlns:a16="http://schemas.microsoft.com/office/drawing/2014/main" id="{83E7E73D-6447-A24A-830C-7E34D5457CC9}"/>
              </a:ext>
            </a:extLst>
          </p:cNvPr>
          <p:cNvSpPr>
            <a:spLocks noGrp="1"/>
          </p:cNvSpPr>
          <p:nvPr>
            <p:ph sz="half" idx="2"/>
          </p:nvPr>
        </p:nvSpPr>
        <p:spPr>
          <a:xfrm>
            <a:off x="4648200" y="1219200"/>
            <a:ext cx="4114800" cy="5343001"/>
          </a:xfrm>
        </p:spPr>
        <p:txBody>
          <a:bodyPr/>
          <a:lstStyle/>
          <a:p>
            <a:pPr marL="342900" indent="-342900">
              <a:buNone/>
              <a:defRPr/>
            </a:pPr>
            <a:r>
              <a:rPr lang="en-US" b="1" i="1" dirty="0"/>
              <a:t>Progression</a:t>
            </a:r>
            <a:r>
              <a:rPr lang="en-US" dirty="0"/>
              <a:t>: </a:t>
            </a:r>
          </a:p>
          <a:p>
            <a:pPr marL="342900" indent="-342900">
              <a:buFont typeface="Arial" pitchFamily="34" charset="0"/>
              <a:buChar char="•"/>
              <a:defRPr/>
            </a:pPr>
            <a:r>
              <a:rPr lang="en-US" dirty="0"/>
              <a:t>aim to increase the timing to 20-30 minutes</a:t>
            </a:r>
          </a:p>
          <a:p>
            <a:pPr marL="342900" indent="-342900">
              <a:buFont typeface="Arial" pitchFamily="34" charset="0"/>
              <a:buChar char="•"/>
              <a:defRPr/>
            </a:pPr>
            <a:r>
              <a:rPr lang="en-US" dirty="0"/>
              <a:t>Once 20-30 mins is achieved, can increase intensity as tolerated</a:t>
            </a:r>
          </a:p>
          <a:p>
            <a:pPr marL="0" indent="0">
              <a:buNone/>
              <a:defRPr/>
            </a:pPr>
            <a:r>
              <a:rPr lang="en-US" b="1" i="1" dirty="0"/>
              <a:t>Monitoring:</a:t>
            </a:r>
          </a:p>
          <a:p>
            <a:pPr marL="342900" indent="-342900">
              <a:buFont typeface="Arial" pitchFamily="34" charset="0"/>
              <a:buChar char="•"/>
              <a:defRPr/>
            </a:pPr>
            <a:r>
              <a:rPr lang="en-US" dirty="0"/>
              <a:t>SpO</a:t>
            </a:r>
            <a:r>
              <a:rPr lang="en-US" baseline="-25000" dirty="0"/>
              <a:t>2</a:t>
            </a:r>
            <a:r>
              <a:rPr lang="en-US" dirty="0"/>
              <a:t> regularly </a:t>
            </a:r>
          </a:p>
          <a:p>
            <a:pPr marL="342900" indent="-342900">
              <a:buFont typeface="Arial" pitchFamily="34" charset="0"/>
              <a:buChar char="•"/>
              <a:defRPr/>
            </a:pPr>
            <a:r>
              <a:rPr lang="en-US" dirty="0"/>
              <a:t>HR</a:t>
            </a:r>
          </a:p>
          <a:p>
            <a:pPr marL="342900" indent="-342900">
              <a:buFont typeface="Arial" pitchFamily="34" charset="0"/>
              <a:buChar char="•"/>
              <a:defRPr/>
            </a:pPr>
            <a:r>
              <a:rPr lang="en-US" dirty="0"/>
              <a:t>Borg’s RPE and RBE</a:t>
            </a:r>
          </a:p>
          <a:p>
            <a:pPr marL="342900" indent="-342900">
              <a:buFont typeface="Arial" pitchFamily="34" charset="0"/>
              <a:buChar char="•"/>
              <a:defRPr/>
            </a:pPr>
            <a:r>
              <a:rPr lang="en-US" dirty="0"/>
              <a:t>BP pre, during, and post</a:t>
            </a:r>
          </a:p>
          <a:p>
            <a:pPr marL="0" indent="0">
              <a:buNone/>
            </a:pPr>
            <a:endParaRPr lang="en-US" dirty="0"/>
          </a:p>
        </p:txBody>
      </p:sp>
    </p:spTree>
    <p:extLst>
      <p:ext uri="{BB962C8B-B14F-4D97-AF65-F5344CB8AC3E}">
        <p14:creationId xmlns:p14="http://schemas.microsoft.com/office/powerpoint/2010/main" val="335890806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3" end="3"/>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C2101-8FE0-D548-B2D3-7190183B03F1}"/>
              </a:ext>
            </a:extLst>
          </p:cNvPr>
          <p:cNvSpPr>
            <a:spLocks noGrp="1"/>
          </p:cNvSpPr>
          <p:nvPr>
            <p:ph type="title"/>
          </p:nvPr>
        </p:nvSpPr>
        <p:spPr/>
        <p:txBody>
          <a:bodyPr/>
          <a:lstStyle/>
          <a:p>
            <a:r>
              <a:rPr lang="en-US" dirty="0"/>
              <a:t>Resistance Training</a:t>
            </a:r>
          </a:p>
        </p:txBody>
      </p:sp>
      <p:sp>
        <p:nvSpPr>
          <p:cNvPr id="3" name="Content Placeholder 2">
            <a:extLst>
              <a:ext uri="{FF2B5EF4-FFF2-40B4-BE49-F238E27FC236}">
                <a16:creationId xmlns:a16="http://schemas.microsoft.com/office/drawing/2014/main" id="{F0034E01-3095-8740-AAC9-B9043B30E56A}"/>
              </a:ext>
            </a:extLst>
          </p:cNvPr>
          <p:cNvSpPr>
            <a:spLocks noGrp="1"/>
          </p:cNvSpPr>
          <p:nvPr>
            <p:ph sz="half" idx="1"/>
          </p:nvPr>
        </p:nvSpPr>
        <p:spPr>
          <a:xfrm>
            <a:off x="362262" y="942433"/>
            <a:ext cx="4114800" cy="5423023"/>
          </a:xfrm>
        </p:spPr>
        <p:txBody>
          <a:bodyPr/>
          <a:lstStyle/>
          <a:p>
            <a:pPr>
              <a:lnSpc>
                <a:spcPct val="80000"/>
              </a:lnSpc>
              <a:buNone/>
            </a:pPr>
            <a:r>
              <a:rPr lang="en-US" b="1" i="1" dirty="0"/>
              <a:t>Assessment</a:t>
            </a:r>
          </a:p>
          <a:p>
            <a:pPr>
              <a:lnSpc>
                <a:spcPct val="80000"/>
              </a:lnSpc>
            </a:pPr>
            <a:r>
              <a:rPr lang="en-US" sz="2400" dirty="0"/>
              <a:t>individual muscles</a:t>
            </a:r>
          </a:p>
          <a:p>
            <a:pPr>
              <a:lnSpc>
                <a:spcPct val="80000"/>
              </a:lnSpc>
            </a:pPr>
            <a:r>
              <a:rPr lang="en-US" sz="2400" dirty="0"/>
              <a:t>Of limiting factors in patients daily life. </a:t>
            </a:r>
          </a:p>
          <a:p>
            <a:pPr>
              <a:lnSpc>
                <a:spcPct val="80000"/>
              </a:lnSpc>
              <a:buNone/>
            </a:pPr>
            <a:endParaRPr lang="en-US" b="1" i="1" dirty="0"/>
          </a:p>
          <a:p>
            <a:pPr>
              <a:lnSpc>
                <a:spcPct val="80000"/>
              </a:lnSpc>
              <a:buNone/>
            </a:pPr>
            <a:r>
              <a:rPr lang="en-US" b="1" i="1" dirty="0"/>
              <a:t>Initial Training </a:t>
            </a:r>
          </a:p>
          <a:p>
            <a:pPr>
              <a:lnSpc>
                <a:spcPct val="80000"/>
              </a:lnSpc>
            </a:pPr>
            <a:r>
              <a:rPr lang="en-US" sz="2400" dirty="0"/>
              <a:t>2 sets of 8 reps are usually tolerated</a:t>
            </a:r>
          </a:p>
          <a:p>
            <a:pPr>
              <a:lnSpc>
                <a:spcPct val="80000"/>
              </a:lnSpc>
            </a:pPr>
            <a:r>
              <a:rPr lang="en-US" sz="2400" dirty="0"/>
              <a:t>Low resistance by small dumbbells or </a:t>
            </a:r>
            <a:r>
              <a:rPr lang="en-US" sz="2400" dirty="0" err="1"/>
              <a:t>theraband</a:t>
            </a:r>
            <a:endParaRPr lang="en-US" sz="2400" dirty="0"/>
          </a:p>
          <a:p>
            <a:pPr>
              <a:lnSpc>
                <a:spcPct val="80000"/>
              </a:lnSpc>
            </a:pPr>
            <a:r>
              <a:rPr lang="en-US" sz="2400" dirty="0"/>
              <a:t>Ensure breathing through lifts</a:t>
            </a:r>
          </a:p>
          <a:p>
            <a:pPr>
              <a:lnSpc>
                <a:spcPct val="80000"/>
              </a:lnSpc>
            </a:pPr>
            <a:r>
              <a:rPr lang="en-US" sz="2400" dirty="0"/>
              <a:t>Use mirror to help patients monitor appropriate posture and movement</a:t>
            </a:r>
            <a:r>
              <a:rPr lang="en-US" dirty="0"/>
              <a:t>.</a:t>
            </a:r>
          </a:p>
          <a:p>
            <a:endParaRPr lang="en-US" dirty="0"/>
          </a:p>
        </p:txBody>
      </p:sp>
      <p:sp>
        <p:nvSpPr>
          <p:cNvPr id="4" name="Content Placeholder 3">
            <a:extLst>
              <a:ext uri="{FF2B5EF4-FFF2-40B4-BE49-F238E27FC236}">
                <a16:creationId xmlns:a16="http://schemas.microsoft.com/office/drawing/2014/main" id="{9A093D65-1FF9-F747-B1D3-B4388E382EF2}"/>
              </a:ext>
            </a:extLst>
          </p:cNvPr>
          <p:cNvSpPr>
            <a:spLocks noGrp="1"/>
          </p:cNvSpPr>
          <p:nvPr>
            <p:ph sz="half" idx="2"/>
          </p:nvPr>
        </p:nvSpPr>
        <p:spPr>
          <a:xfrm>
            <a:off x="4648200" y="942433"/>
            <a:ext cx="4114800" cy="6026265"/>
          </a:xfrm>
        </p:spPr>
        <p:txBody>
          <a:bodyPr/>
          <a:lstStyle/>
          <a:p>
            <a:pPr>
              <a:lnSpc>
                <a:spcPct val="80000"/>
              </a:lnSpc>
              <a:buNone/>
            </a:pPr>
            <a:r>
              <a:rPr lang="en-US" b="1" i="1" dirty="0"/>
              <a:t>Progression</a:t>
            </a:r>
          </a:p>
          <a:p>
            <a:pPr>
              <a:lnSpc>
                <a:spcPct val="80000"/>
              </a:lnSpc>
            </a:pPr>
            <a:r>
              <a:rPr lang="en-US" sz="2400" dirty="0"/>
              <a:t>Add another set then progress resistance</a:t>
            </a:r>
          </a:p>
          <a:p>
            <a:pPr>
              <a:lnSpc>
                <a:spcPct val="80000"/>
              </a:lnSpc>
            </a:pPr>
            <a:r>
              <a:rPr lang="en-US" sz="2400" dirty="0"/>
              <a:t>Higher resistance by larger dumbbells or stiffer </a:t>
            </a:r>
            <a:r>
              <a:rPr lang="en-US" sz="2400" dirty="0" err="1"/>
              <a:t>theraband</a:t>
            </a:r>
            <a:endParaRPr lang="en-US" sz="2400" dirty="0"/>
          </a:p>
          <a:p>
            <a:pPr marL="0" indent="0">
              <a:lnSpc>
                <a:spcPct val="80000"/>
              </a:lnSpc>
              <a:buNone/>
            </a:pPr>
            <a:endParaRPr lang="en-US" b="1" i="1" dirty="0"/>
          </a:p>
          <a:p>
            <a:pPr marL="0" indent="0">
              <a:lnSpc>
                <a:spcPct val="80000"/>
              </a:lnSpc>
              <a:buNone/>
            </a:pPr>
            <a:r>
              <a:rPr lang="en-US" b="1" i="1" dirty="0"/>
              <a:t>Monitoring:</a:t>
            </a:r>
          </a:p>
          <a:p>
            <a:pPr>
              <a:lnSpc>
                <a:spcPct val="80000"/>
              </a:lnSpc>
            </a:pPr>
            <a:r>
              <a:rPr lang="en-US" sz="2400" dirty="0"/>
              <a:t>Borg’s RPE and RBE</a:t>
            </a:r>
          </a:p>
          <a:p>
            <a:pPr>
              <a:lnSpc>
                <a:spcPct val="80000"/>
              </a:lnSpc>
            </a:pPr>
            <a:r>
              <a:rPr lang="en-US" sz="2400" dirty="0"/>
              <a:t>Observation of facial expression</a:t>
            </a:r>
          </a:p>
          <a:p>
            <a:pPr>
              <a:lnSpc>
                <a:spcPct val="80000"/>
              </a:lnSpc>
            </a:pPr>
            <a:r>
              <a:rPr lang="en-US" sz="2400" dirty="0"/>
              <a:t>Monitor pain and be especially vigilant if patient has had previous musculoskeletal injury</a:t>
            </a:r>
          </a:p>
          <a:p>
            <a:pPr>
              <a:lnSpc>
                <a:spcPct val="80000"/>
              </a:lnSpc>
            </a:pPr>
            <a:endParaRPr lang="en-US" dirty="0"/>
          </a:p>
          <a:p>
            <a:endParaRPr lang="en-US" dirty="0"/>
          </a:p>
        </p:txBody>
      </p:sp>
    </p:spTree>
    <p:extLst>
      <p:ext uri="{BB962C8B-B14F-4D97-AF65-F5344CB8AC3E}">
        <p14:creationId xmlns:p14="http://schemas.microsoft.com/office/powerpoint/2010/main" val="373727730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1" end="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
                                            <p:txEl>
                                              <p:pRg st="6" end="6"/>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9E7F0-47CD-E947-AC84-E25E70D1522A}"/>
              </a:ext>
            </a:extLst>
          </p:cNvPr>
          <p:cNvSpPr>
            <a:spLocks noGrp="1"/>
          </p:cNvSpPr>
          <p:nvPr>
            <p:ph type="title"/>
          </p:nvPr>
        </p:nvSpPr>
        <p:spPr/>
        <p:txBody>
          <a:bodyPr/>
          <a:lstStyle/>
          <a:p>
            <a:r>
              <a:rPr lang="en-US" dirty="0"/>
              <a:t>When should PR be Initiated?</a:t>
            </a:r>
          </a:p>
        </p:txBody>
      </p:sp>
      <p:sp>
        <p:nvSpPr>
          <p:cNvPr id="5" name="Content Placeholder 4">
            <a:extLst>
              <a:ext uri="{FF2B5EF4-FFF2-40B4-BE49-F238E27FC236}">
                <a16:creationId xmlns:a16="http://schemas.microsoft.com/office/drawing/2014/main" id="{B745C36B-44D3-4340-A8B9-15AABF5A2213}"/>
              </a:ext>
            </a:extLst>
          </p:cNvPr>
          <p:cNvSpPr>
            <a:spLocks noGrp="1"/>
          </p:cNvSpPr>
          <p:nvPr>
            <p:ph idx="1"/>
          </p:nvPr>
        </p:nvSpPr>
        <p:spPr>
          <a:xfrm>
            <a:off x="381000" y="929621"/>
            <a:ext cx="8382000" cy="5394979"/>
          </a:xfrm>
        </p:spPr>
        <p:txBody>
          <a:bodyPr/>
          <a:lstStyle/>
          <a:p>
            <a:r>
              <a:rPr lang="en-US" sz="2800" dirty="0" err="1"/>
              <a:t>Wedzicha</a:t>
            </a:r>
            <a:r>
              <a:rPr lang="en-US" sz="2800" dirty="0"/>
              <a:t> et al. (2017) found that PR initiated within 3 weeks of discharge following AECOPD reduces hospital admissions and improve quality of life. PR initiated within 8 weeks of discharge increases exercise capacity. </a:t>
            </a:r>
          </a:p>
          <a:p>
            <a:r>
              <a:rPr lang="en-US" sz="2800" dirty="0"/>
              <a:t>Spruit et al. (2013) suggested resistance training of the lower extremity muscles during hospitalization for AECOPD is well tolerated, safe, and improves muscle strength and 6MWT.</a:t>
            </a:r>
          </a:p>
          <a:p>
            <a:r>
              <a:rPr lang="en-US" sz="2800" dirty="0"/>
              <a:t>Neuromuscular electrical stimulation (NMES) is an alternative safe and effective training method that can prevent muscle function decline and hastens recovery of mobility for hospitalized individuals, particularly in critical care (Spruit et al., 2013).</a:t>
            </a:r>
          </a:p>
          <a:p>
            <a:pPr marL="0" indent="0">
              <a:buNone/>
            </a:pPr>
            <a:endParaRPr lang="en-US" dirty="0"/>
          </a:p>
          <a:p>
            <a:endParaRPr lang="en-US" dirty="0"/>
          </a:p>
        </p:txBody>
      </p:sp>
    </p:spTree>
    <p:extLst>
      <p:ext uri="{BB962C8B-B14F-4D97-AF65-F5344CB8AC3E}">
        <p14:creationId xmlns:p14="http://schemas.microsoft.com/office/powerpoint/2010/main" val="256977340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3A8EC-210F-0C4C-8681-D42948688843}"/>
              </a:ext>
            </a:extLst>
          </p:cNvPr>
          <p:cNvSpPr>
            <a:spLocks noGrp="1"/>
          </p:cNvSpPr>
          <p:nvPr>
            <p:ph type="title"/>
          </p:nvPr>
        </p:nvSpPr>
        <p:spPr/>
        <p:txBody>
          <a:bodyPr/>
          <a:lstStyle/>
          <a:p>
            <a:r>
              <a:rPr lang="en-US" dirty="0"/>
              <a:t>Endurance Training</a:t>
            </a:r>
          </a:p>
        </p:txBody>
      </p:sp>
      <p:sp>
        <p:nvSpPr>
          <p:cNvPr id="3" name="Content Placeholder 2">
            <a:extLst>
              <a:ext uri="{FF2B5EF4-FFF2-40B4-BE49-F238E27FC236}">
                <a16:creationId xmlns:a16="http://schemas.microsoft.com/office/drawing/2014/main" id="{893A6C25-90C6-F149-8A77-5E596D60F424}"/>
              </a:ext>
            </a:extLst>
          </p:cNvPr>
          <p:cNvSpPr>
            <a:spLocks noGrp="1"/>
          </p:cNvSpPr>
          <p:nvPr>
            <p:ph idx="1"/>
          </p:nvPr>
        </p:nvSpPr>
        <p:spPr>
          <a:xfrm>
            <a:off x="374073" y="1066800"/>
            <a:ext cx="8382000" cy="5435334"/>
          </a:xfrm>
        </p:spPr>
        <p:txBody>
          <a:bodyPr/>
          <a:lstStyle/>
          <a:p>
            <a:r>
              <a:rPr lang="en-US" sz="2800" dirty="0"/>
              <a:t>ACSM’s FITT can be applied to PR. A high level of intensity of continuous exercise (60% maximal work rate) for 20 to 60 minutes per session maximizes physiologic benefits. A Borg dyspnea or fatigue score of 4 to 6 (moderate to very severe) or Rating of Perceived Exertion of 12 to 14 (somewhat hard) is often considered a target training intensity (Spruit et al., 2013). </a:t>
            </a:r>
          </a:p>
          <a:p>
            <a:r>
              <a:rPr lang="en-US" sz="2800" dirty="0"/>
              <a:t>Biking exercise places a greater specific load on the quadriceps muscles than walking and results in less exercise-induced oxygen desaturation.</a:t>
            </a:r>
          </a:p>
          <a:p>
            <a:pPr marL="0" indent="0">
              <a:buNone/>
            </a:pPr>
            <a:endParaRPr lang="en-US" dirty="0"/>
          </a:p>
          <a:p>
            <a:endParaRPr lang="en-US" dirty="0"/>
          </a:p>
        </p:txBody>
      </p:sp>
    </p:spTree>
    <p:extLst>
      <p:ext uri="{BB962C8B-B14F-4D97-AF65-F5344CB8AC3E}">
        <p14:creationId xmlns:p14="http://schemas.microsoft.com/office/powerpoint/2010/main" val="93489870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5FCB2-E20A-7442-B65C-3E2BB9659FCE}"/>
              </a:ext>
            </a:extLst>
          </p:cNvPr>
          <p:cNvSpPr>
            <a:spLocks noGrp="1"/>
          </p:cNvSpPr>
          <p:nvPr>
            <p:ph type="title"/>
          </p:nvPr>
        </p:nvSpPr>
        <p:spPr/>
        <p:txBody>
          <a:bodyPr/>
          <a:lstStyle/>
          <a:p>
            <a:r>
              <a:rPr lang="en-US" dirty="0"/>
              <a:t>Resistance Training</a:t>
            </a:r>
          </a:p>
        </p:txBody>
      </p:sp>
      <p:sp>
        <p:nvSpPr>
          <p:cNvPr id="3" name="Content Placeholder 2">
            <a:extLst>
              <a:ext uri="{FF2B5EF4-FFF2-40B4-BE49-F238E27FC236}">
                <a16:creationId xmlns:a16="http://schemas.microsoft.com/office/drawing/2014/main" id="{87EE68E9-CB31-FD43-ACF6-3CF65D0F2739}"/>
              </a:ext>
            </a:extLst>
          </p:cNvPr>
          <p:cNvSpPr>
            <a:spLocks noGrp="1"/>
          </p:cNvSpPr>
          <p:nvPr>
            <p:ph idx="1"/>
          </p:nvPr>
        </p:nvSpPr>
        <p:spPr>
          <a:xfrm>
            <a:off x="381000" y="990601"/>
            <a:ext cx="8382000" cy="4953000"/>
          </a:xfrm>
        </p:spPr>
        <p:txBody>
          <a:bodyPr/>
          <a:lstStyle/>
          <a:p>
            <a:r>
              <a:rPr lang="en-US" sz="2800" dirty="0"/>
              <a:t>Resistance training has greater potential to improve muscle mass and strength than endurance training (Spruit et al., 2013)</a:t>
            </a:r>
          </a:p>
          <a:p>
            <a:r>
              <a:rPr lang="en-US" sz="2800" dirty="0"/>
              <a:t>Strength training results in less dyspnea during the exercise period, thereby making this strategy easier to tolerate than endurance constant-load training (Spruit et al., 2013).</a:t>
            </a:r>
          </a:p>
          <a:p>
            <a:r>
              <a:rPr lang="en-US" sz="2800" dirty="0"/>
              <a:t>Initial loads equivalent to either 60 to 70% of the one repetition maximum or one that evokes fatigue after 8 to 12 repetitions are appropriate (Spruit et al., 2013). ACSM (2013) guidelines suggest initial resistance equal to 40% to 50% of 1 repetition maximum (1RM).</a:t>
            </a:r>
          </a:p>
          <a:p>
            <a:endParaRPr lang="en-US" sz="2800" dirty="0"/>
          </a:p>
          <a:p>
            <a:endParaRPr lang="en-US" dirty="0"/>
          </a:p>
          <a:p>
            <a:endParaRPr lang="en-US" dirty="0"/>
          </a:p>
        </p:txBody>
      </p:sp>
    </p:spTree>
    <p:extLst>
      <p:ext uri="{BB962C8B-B14F-4D97-AF65-F5344CB8AC3E}">
        <p14:creationId xmlns:p14="http://schemas.microsoft.com/office/powerpoint/2010/main" val="196513492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56BD6-47FC-B24F-A759-904248AA0BB0}"/>
              </a:ext>
            </a:extLst>
          </p:cNvPr>
          <p:cNvSpPr>
            <a:spLocks noGrp="1"/>
          </p:cNvSpPr>
          <p:nvPr>
            <p:ph type="title"/>
          </p:nvPr>
        </p:nvSpPr>
        <p:spPr/>
        <p:txBody>
          <a:bodyPr/>
          <a:lstStyle/>
          <a:p>
            <a:r>
              <a:rPr lang="en-US" dirty="0"/>
              <a:t>Conflict of Interest Disclosure</a:t>
            </a:r>
          </a:p>
        </p:txBody>
      </p:sp>
      <p:sp>
        <p:nvSpPr>
          <p:cNvPr id="3" name="Content Placeholder 2">
            <a:extLst>
              <a:ext uri="{FF2B5EF4-FFF2-40B4-BE49-F238E27FC236}">
                <a16:creationId xmlns:a16="http://schemas.microsoft.com/office/drawing/2014/main" id="{D0D04735-868B-F54E-99DE-FE245F843E7B}"/>
              </a:ext>
            </a:extLst>
          </p:cNvPr>
          <p:cNvSpPr>
            <a:spLocks noGrp="1"/>
          </p:cNvSpPr>
          <p:nvPr>
            <p:ph idx="1"/>
          </p:nvPr>
        </p:nvSpPr>
        <p:spPr>
          <a:xfrm>
            <a:off x="381000" y="1412875"/>
            <a:ext cx="8382000" cy="886397"/>
          </a:xfrm>
        </p:spPr>
        <p:txBody>
          <a:bodyPr/>
          <a:lstStyle/>
          <a:p>
            <a:r>
              <a:rPr lang="en-US" dirty="0"/>
              <a:t>I have no real or perceived conflicts of interest in providing this presentation.</a:t>
            </a:r>
          </a:p>
        </p:txBody>
      </p:sp>
    </p:spTree>
    <p:extLst>
      <p:ext uri="{BB962C8B-B14F-4D97-AF65-F5344CB8AC3E}">
        <p14:creationId xmlns:p14="http://schemas.microsoft.com/office/powerpoint/2010/main" val="2611527564"/>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1B646-FBAD-3F4F-802A-7CFE82149EF0}"/>
              </a:ext>
            </a:extLst>
          </p:cNvPr>
          <p:cNvSpPr>
            <a:spLocks noGrp="1"/>
          </p:cNvSpPr>
          <p:nvPr>
            <p:ph type="title"/>
          </p:nvPr>
        </p:nvSpPr>
        <p:spPr/>
        <p:txBody>
          <a:bodyPr/>
          <a:lstStyle/>
          <a:p>
            <a:r>
              <a:rPr lang="en-US" dirty="0"/>
              <a:t>Program Duration</a:t>
            </a:r>
          </a:p>
        </p:txBody>
      </p:sp>
      <p:sp>
        <p:nvSpPr>
          <p:cNvPr id="3" name="Content Placeholder 2">
            <a:extLst>
              <a:ext uri="{FF2B5EF4-FFF2-40B4-BE49-F238E27FC236}">
                <a16:creationId xmlns:a16="http://schemas.microsoft.com/office/drawing/2014/main" id="{577B0B35-090A-8A49-B5BE-BD674221410E}"/>
              </a:ext>
            </a:extLst>
          </p:cNvPr>
          <p:cNvSpPr>
            <a:spLocks noGrp="1"/>
          </p:cNvSpPr>
          <p:nvPr>
            <p:ph idx="1"/>
          </p:nvPr>
        </p:nvSpPr>
        <p:spPr>
          <a:xfrm>
            <a:off x="381000" y="1412875"/>
            <a:ext cx="8382000" cy="4087273"/>
          </a:xfrm>
        </p:spPr>
        <p:txBody>
          <a:bodyPr/>
          <a:lstStyle/>
          <a:p>
            <a:r>
              <a:rPr lang="en-US" dirty="0"/>
              <a:t>Optimal program duration is not clearly defined but it is suggested that 4-12 weeks to detect clinically important changes in exercise capacity and quality of life (Spruit et al., 2013).</a:t>
            </a:r>
          </a:p>
          <a:p>
            <a:r>
              <a:rPr lang="en-US" dirty="0"/>
              <a:t>Evidence is emerging to suggest shorter outpatient PR in conjunction with home-based maintenance programs and community-based PR programs can improve exercise tolerance and quality of life.</a:t>
            </a:r>
          </a:p>
        </p:txBody>
      </p:sp>
    </p:spTree>
    <p:extLst>
      <p:ext uri="{BB962C8B-B14F-4D97-AF65-F5344CB8AC3E}">
        <p14:creationId xmlns:p14="http://schemas.microsoft.com/office/powerpoint/2010/main" val="326953904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3CD44-4543-484B-A07E-801715AA1C61}"/>
              </a:ext>
            </a:extLst>
          </p:cNvPr>
          <p:cNvSpPr>
            <a:spLocks noGrp="1"/>
          </p:cNvSpPr>
          <p:nvPr>
            <p:ph type="title"/>
          </p:nvPr>
        </p:nvSpPr>
        <p:spPr/>
        <p:txBody>
          <a:bodyPr/>
          <a:lstStyle/>
          <a:p>
            <a:r>
              <a:rPr lang="en-US" dirty="0"/>
              <a:t>Future Research Opportunities</a:t>
            </a:r>
          </a:p>
        </p:txBody>
      </p:sp>
      <p:sp>
        <p:nvSpPr>
          <p:cNvPr id="3" name="Content Placeholder 2">
            <a:extLst>
              <a:ext uri="{FF2B5EF4-FFF2-40B4-BE49-F238E27FC236}">
                <a16:creationId xmlns:a16="http://schemas.microsoft.com/office/drawing/2014/main" id="{4A69C1D6-5DE8-EA4B-BCB9-E67790D3B9A0}"/>
              </a:ext>
            </a:extLst>
          </p:cNvPr>
          <p:cNvSpPr>
            <a:spLocks noGrp="1"/>
          </p:cNvSpPr>
          <p:nvPr>
            <p:ph idx="1"/>
          </p:nvPr>
        </p:nvSpPr>
        <p:spPr>
          <a:xfrm>
            <a:off x="381000" y="1143000"/>
            <a:ext cx="8382000" cy="5064125"/>
          </a:xfrm>
        </p:spPr>
        <p:txBody>
          <a:bodyPr/>
          <a:lstStyle/>
          <a:p>
            <a:r>
              <a:rPr lang="en-US" sz="2800" dirty="0"/>
              <a:t>Identify the most important components of PR, the ideal length of a program, the degree of supervision, the intensity of training required, and how long the benefits of the program last.</a:t>
            </a:r>
          </a:p>
          <a:p>
            <a:r>
              <a:rPr lang="en-US" sz="2800" dirty="0"/>
              <a:t>Evaluating the effectiveness of PR in the home and community settings supported by telehealth.</a:t>
            </a:r>
          </a:p>
          <a:p>
            <a:pPr fontAlgn="base"/>
            <a:r>
              <a:rPr lang="en-US" sz="2800" dirty="0"/>
              <a:t>Managing chronic pulmonary illness in population health.</a:t>
            </a:r>
          </a:p>
          <a:p>
            <a:pPr lvl="1" fontAlgn="base"/>
            <a:r>
              <a:rPr lang="en-US" dirty="0"/>
              <a:t>Determine meaningful patient-centered outcomes for COPD</a:t>
            </a:r>
          </a:p>
          <a:p>
            <a:pPr lvl="1" fontAlgn="base"/>
            <a:r>
              <a:rPr lang="en-US" dirty="0"/>
              <a:t>Measure accuracy of tools that detect symptoms and severity of COPD</a:t>
            </a:r>
          </a:p>
          <a:p>
            <a:endParaRPr lang="en-US" dirty="0"/>
          </a:p>
        </p:txBody>
      </p:sp>
    </p:spTree>
    <p:extLst>
      <p:ext uri="{BB962C8B-B14F-4D97-AF65-F5344CB8AC3E}">
        <p14:creationId xmlns:p14="http://schemas.microsoft.com/office/powerpoint/2010/main" val="76958209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2" presetClass="entr" presetSubtype="4" fill="hold"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6" fill="hold">
                            <p:stCondLst>
                              <p:cond delay="2500"/>
                            </p:stCondLst>
                            <p:childTnLst>
                              <p:par>
                                <p:cTn id="27" presetID="2" presetClass="entr" presetSubtype="4" fill="hold" nodeType="after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D73D4-4091-8A44-A2F8-89AD59BBE1C2}"/>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1948FCE2-24D4-6C4C-83B5-83B805E04D70}"/>
              </a:ext>
            </a:extLst>
          </p:cNvPr>
          <p:cNvSpPr>
            <a:spLocks noGrp="1"/>
          </p:cNvSpPr>
          <p:nvPr>
            <p:ph idx="1"/>
          </p:nvPr>
        </p:nvSpPr>
        <p:spPr>
          <a:xfrm>
            <a:off x="381000" y="1412875"/>
            <a:ext cx="8382000" cy="4062651"/>
          </a:xfrm>
        </p:spPr>
        <p:txBody>
          <a:bodyPr/>
          <a:lstStyle/>
          <a:p>
            <a:r>
              <a:rPr lang="en-US" sz="2000" dirty="0"/>
              <a:t>American College of Sports Medicine. ACSM's Guidelines for Exercise Testing and Prescription. 9th ed. Philadelphia, PA: Lippincott Williams and Wilkins; 2013:334–338</a:t>
            </a:r>
          </a:p>
          <a:p>
            <a:r>
              <a:rPr lang="en-US" sz="2000" dirty="0"/>
              <a:t>Spruit MA, Singh SJ, Garvey C, et al. An official American Thoracic Society/European Respiratory Society statement: key concepts and advances in pulmonary rehabilitation. Am J Respir </a:t>
            </a:r>
            <a:r>
              <a:rPr lang="en-US" sz="2000" dirty="0" err="1"/>
              <a:t>Crit</a:t>
            </a:r>
            <a:r>
              <a:rPr lang="en-US" sz="2000" dirty="0"/>
              <a:t> Care Med. 2013;188(8):e13–e64.</a:t>
            </a:r>
          </a:p>
          <a:p>
            <a:r>
              <a:rPr lang="en-US" sz="2000" dirty="0" err="1"/>
              <a:t>Stickland</a:t>
            </a:r>
            <a:r>
              <a:rPr lang="en-US" sz="2000" dirty="0"/>
              <a:t> MK , Butcher SJ, </a:t>
            </a:r>
            <a:r>
              <a:rPr lang="en-US" sz="2000" dirty="0" err="1"/>
              <a:t>Marciniuk</a:t>
            </a:r>
            <a:r>
              <a:rPr lang="en-US" sz="2000" dirty="0"/>
              <a:t> DD, et al. Assessing Exercise Limitation Using Cardiopulmonary Exercise Testing. Pulmonary Medicine 2012; 2012: 824091. </a:t>
            </a:r>
            <a:r>
              <a:rPr lang="en-US" sz="2000" dirty="0">
                <a:hlinkClick r:id="rId2"/>
              </a:rPr>
              <a:t>https://doi.org/10.1155/2012/824091</a:t>
            </a:r>
            <a:r>
              <a:rPr lang="en-US" sz="2000" dirty="0"/>
              <a:t>.</a:t>
            </a:r>
          </a:p>
          <a:p>
            <a:r>
              <a:rPr lang="en-US" sz="2000" dirty="0" err="1"/>
              <a:t>Wedzicha</a:t>
            </a:r>
            <a:r>
              <a:rPr lang="en-US" sz="2000" dirty="0"/>
              <a:t> JA, </a:t>
            </a:r>
            <a:r>
              <a:rPr lang="en-US" sz="2000" dirty="0" err="1"/>
              <a:t>Miravitlles</a:t>
            </a:r>
            <a:r>
              <a:rPr lang="en-US" sz="2000" dirty="0"/>
              <a:t> M, Hurst JR, et al. Management of COPD exacerbations: a European Respiratory Society/American Thoracic Society guideline. </a:t>
            </a:r>
            <a:r>
              <a:rPr lang="en-US" sz="2000" dirty="0" err="1"/>
              <a:t>Eur</a:t>
            </a:r>
            <a:r>
              <a:rPr lang="en-US" sz="2000" dirty="0"/>
              <a:t> Respir J 2017; 49: 1600791. </a:t>
            </a:r>
            <a:r>
              <a:rPr lang="en-US" sz="2000" dirty="0">
                <a:hlinkClick r:id="rId3"/>
              </a:rPr>
              <a:t>https://doi.org/10.1183/13993003.00791-2016</a:t>
            </a:r>
            <a:r>
              <a:rPr lang="en-US" sz="2000" dirty="0"/>
              <a:t>.</a:t>
            </a:r>
          </a:p>
        </p:txBody>
      </p:sp>
    </p:spTree>
    <p:extLst>
      <p:ext uri="{BB962C8B-B14F-4D97-AF65-F5344CB8AC3E}">
        <p14:creationId xmlns:p14="http://schemas.microsoft.com/office/powerpoint/2010/main" val="6951814"/>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590947" y="1447800"/>
            <a:ext cx="7690114" cy="3282950"/>
          </a:xfrm>
        </p:spPr>
        <p:txBody>
          <a:bodyPr/>
          <a:lstStyle/>
          <a:p>
            <a:pPr algn="ctr"/>
            <a:r>
              <a:rPr lang="en-US" dirty="0"/>
              <a:t>Thank you!</a:t>
            </a:r>
          </a:p>
          <a:p>
            <a:pPr algn="ctr"/>
            <a:r>
              <a:rPr lang="en-US" dirty="0"/>
              <a:t>Questions?</a:t>
            </a:r>
          </a:p>
        </p:txBody>
      </p:sp>
      <p:sp>
        <p:nvSpPr>
          <p:cNvPr id="5" name="Title 4">
            <a:extLst>
              <a:ext uri="{FF2B5EF4-FFF2-40B4-BE49-F238E27FC236}">
                <a16:creationId xmlns:a16="http://schemas.microsoft.com/office/drawing/2014/main" id="{F48730D7-797B-1749-ABB8-F8FECED85AFC}"/>
              </a:ext>
            </a:extLst>
          </p:cNvPr>
          <p:cNvSpPr>
            <a:spLocks noGrp="1"/>
          </p:cNvSpPr>
          <p:nvPr>
            <p:ph type="ctrTitle"/>
          </p:nvPr>
        </p:nvSpPr>
        <p:spPr>
          <a:xfrm>
            <a:off x="1237853" y="4730750"/>
            <a:ext cx="7043208" cy="1523494"/>
          </a:xfrm>
        </p:spPr>
        <p:txBody>
          <a:bodyPr/>
          <a:lstStyle/>
          <a:p>
            <a:pPr algn="ctr"/>
            <a:r>
              <a:rPr lang="en-US" sz="4400" dirty="0"/>
              <a:t>kmclark1@uncc.edu</a:t>
            </a: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63AFD-5DBB-E54A-B267-7DEAA77479E6}"/>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3B1B37F0-7043-EA42-89B1-8ED4A4EFA463}"/>
              </a:ext>
            </a:extLst>
          </p:cNvPr>
          <p:cNvSpPr>
            <a:spLocks noGrp="1"/>
          </p:cNvSpPr>
          <p:nvPr>
            <p:ph idx="1"/>
          </p:nvPr>
        </p:nvSpPr>
        <p:spPr>
          <a:xfrm>
            <a:off x="381000" y="1412875"/>
            <a:ext cx="8382000" cy="3397853"/>
          </a:xfrm>
        </p:spPr>
        <p:txBody>
          <a:bodyPr/>
          <a:lstStyle/>
          <a:p>
            <a:pPr marL="514350" indent="-514350">
              <a:buFont typeface="+mj-lt"/>
              <a:buAutoNum type="arabicPeriod"/>
            </a:pPr>
            <a:r>
              <a:rPr lang="en-US" dirty="0"/>
              <a:t>Identify relevant patient information in determining the status of patient with COPD.</a:t>
            </a:r>
          </a:p>
          <a:p>
            <a:pPr marL="514350" indent="-514350">
              <a:buFont typeface="+mj-lt"/>
              <a:buAutoNum type="arabicPeriod"/>
            </a:pPr>
            <a:r>
              <a:rPr lang="en-US" dirty="0"/>
              <a:t>Make pulmonary rehabilitation treatment plan recommendations for patients with COPD. </a:t>
            </a:r>
          </a:p>
          <a:p>
            <a:pPr marL="514350" indent="-514350">
              <a:buFont typeface="+mj-lt"/>
              <a:buAutoNum type="arabicPeriod"/>
            </a:pPr>
            <a:r>
              <a:rPr lang="en-US" dirty="0"/>
              <a:t>Present evidence-based recommendations and guidelines for pulmonary rehabilitation.</a:t>
            </a:r>
          </a:p>
          <a:p>
            <a:endParaRPr lang="en-US" dirty="0"/>
          </a:p>
        </p:txBody>
      </p:sp>
    </p:spTree>
    <p:extLst>
      <p:ext uri="{BB962C8B-B14F-4D97-AF65-F5344CB8AC3E}">
        <p14:creationId xmlns:p14="http://schemas.microsoft.com/office/powerpoint/2010/main" val="1152885990"/>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D6B23-4CBF-6C46-82B3-E0D0875DF83B}"/>
              </a:ext>
            </a:extLst>
          </p:cNvPr>
          <p:cNvSpPr>
            <a:spLocks noGrp="1"/>
          </p:cNvSpPr>
          <p:nvPr>
            <p:ph type="title"/>
          </p:nvPr>
        </p:nvSpPr>
        <p:spPr/>
        <p:txBody>
          <a:bodyPr/>
          <a:lstStyle/>
          <a:p>
            <a:r>
              <a:rPr lang="en-US" dirty="0"/>
              <a:t>Case Study Investigation</a:t>
            </a:r>
          </a:p>
        </p:txBody>
      </p:sp>
      <p:sp>
        <p:nvSpPr>
          <p:cNvPr id="3" name="Content Placeholder 2">
            <a:extLst>
              <a:ext uri="{FF2B5EF4-FFF2-40B4-BE49-F238E27FC236}">
                <a16:creationId xmlns:a16="http://schemas.microsoft.com/office/drawing/2014/main" id="{C341D96D-5E5D-2342-825A-E2F8F4B15538}"/>
              </a:ext>
            </a:extLst>
          </p:cNvPr>
          <p:cNvSpPr>
            <a:spLocks noGrp="1"/>
          </p:cNvSpPr>
          <p:nvPr>
            <p:ph sz="half" idx="1"/>
          </p:nvPr>
        </p:nvSpPr>
        <p:spPr>
          <a:xfrm>
            <a:off x="381000" y="1066800"/>
            <a:ext cx="4114800" cy="5946243"/>
          </a:xfrm>
        </p:spPr>
        <p:txBody>
          <a:bodyPr/>
          <a:lstStyle/>
          <a:p>
            <a:r>
              <a:rPr lang="en-US" dirty="0"/>
              <a:t>70 </a:t>
            </a:r>
            <a:r>
              <a:rPr lang="en-US" dirty="0" err="1"/>
              <a:t>y.o</a:t>
            </a:r>
            <a:r>
              <a:rPr lang="en-US" dirty="0"/>
              <a:t>. woman admitted to the hospital with AECOPD</a:t>
            </a:r>
          </a:p>
          <a:p>
            <a:r>
              <a:rPr lang="en-US" dirty="0"/>
              <a:t>Progressive SOB x 3-5 years</a:t>
            </a:r>
          </a:p>
          <a:p>
            <a:r>
              <a:rPr lang="en-US" dirty="0"/>
              <a:t>Difficulty walking 2 blocks to the community center</a:t>
            </a:r>
          </a:p>
          <a:p>
            <a:r>
              <a:rPr lang="en-US" dirty="0"/>
              <a:t>Stopped driving 6 months ago</a:t>
            </a:r>
          </a:p>
          <a:p>
            <a:r>
              <a:rPr lang="en-US" dirty="0"/>
              <a:t>Stopped gardening 6 months ago</a:t>
            </a:r>
          </a:p>
          <a:p>
            <a:r>
              <a:rPr lang="en-US" dirty="0"/>
              <a:t>Does not leave house very often</a:t>
            </a:r>
          </a:p>
          <a:p>
            <a:endParaRPr lang="en-US" dirty="0"/>
          </a:p>
        </p:txBody>
      </p:sp>
      <p:sp>
        <p:nvSpPr>
          <p:cNvPr id="4" name="Content Placeholder 3">
            <a:extLst>
              <a:ext uri="{FF2B5EF4-FFF2-40B4-BE49-F238E27FC236}">
                <a16:creationId xmlns:a16="http://schemas.microsoft.com/office/drawing/2014/main" id="{906F3869-9B7F-FB40-9523-59F375659F2B}"/>
              </a:ext>
            </a:extLst>
          </p:cNvPr>
          <p:cNvSpPr>
            <a:spLocks noGrp="1"/>
          </p:cNvSpPr>
          <p:nvPr>
            <p:ph sz="half" idx="2"/>
          </p:nvPr>
        </p:nvSpPr>
        <p:spPr>
          <a:xfrm>
            <a:off x="4648200" y="1066800"/>
            <a:ext cx="4114800" cy="4610493"/>
          </a:xfrm>
        </p:spPr>
        <p:txBody>
          <a:bodyPr/>
          <a:lstStyle/>
          <a:p>
            <a:r>
              <a:rPr lang="en-US" dirty="0"/>
              <a:t>Sister helps her with housework, outside chores, and drives her where she needs to go</a:t>
            </a:r>
          </a:p>
          <a:p>
            <a:r>
              <a:rPr lang="en-US" dirty="0"/>
              <a:t>A modest cough</a:t>
            </a:r>
          </a:p>
          <a:p>
            <a:r>
              <a:rPr lang="en-US" dirty="0"/>
              <a:t>1 tsp sputum/day</a:t>
            </a:r>
          </a:p>
          <a:p>
            <a:r>
              <a:rPr lang="en-US" dirty="0"/>
              <a:t>Smoked 2 packs/day x 20 years – quit 6 years ago</a:t>
            </a:r>
          </a:p>
          <a:p>
            <a:r>
              <a:rPr lang="en-US" dirty="0"/>
              <a:t>Takes albuterol MDI intermittently with no notice of improvement</a:t>
            </a:r>
          </a:p>
        </p:txBody>
      </p:sp>
    </p:spTree>
    <p:extLst>
      <p:ext uri="{BB962C8B-B14F-4D97-AF65-F5344CB8AC3E}">
        <p14:creationId xmlns:p14="http://schemas.microsoft.com/office/powerpoint/2010/main" val="3777607543"/>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D6B23-4CBF-6C46-82B3-E0D0875DF83B}"/>
              </a:ext>
            </a:extLst>
          </p:cNvPr>
          <p:cNvSpPr>
            <a:spLocks noGrp="1"/>
          </p:cNvSpPr>
          <p:nvPr>
            <p:ph type="title"/>
          </p:nvPr>
        </p:nvSpPr>
        <p:spPr>
          <a:xfrm>
            <a:off x="381000" y="230188"/>
            <a:ext cx="8382000" cy="664797"/>
          </a:xfrm>
        </p:spPr>
        <p:txBody>
          <a:bodyPr/>
          <a:lstStyle/>
          <a:p>
            <a:r>
              <a:rPr lang="en-US" dirty="0"/>
              <a:t>What is the functional history?</a:t>
            </a:r>
          </a:p>
        </p:txBody>
      </p:sp>
      <p:sp>
        <p:nvSpPr>
          <p:cNvPr id="3" name="Content Placeholder 2">
            <a:extLst>
              <a:ext uri="{FF2B5EF4-FFF2-40B4-BE49-F238E27FC236}">
                <a16:creationId xmlns:a16="http://schemas.microsoft.com/office/drawing/2014/main" id="{C341D96D-5E5D-2342-825A-E2F8F4B15538}"/>
              </a:ext>
            </a:extLst>
          </p:cNvPr>
          <p:cNvSpPr>
            <a:spLocks noGrp="1"/>
          </p:cNvSpPr>
          <p:nvPr>
            <p:ph sz="half" idx="1"/>
          </p:nvPr>
        </p:nvSpPr>
        <p:spPr>
          <a:xfrm>
            <a:off x="381000" y="1066800"/>
            <a:ext cx="4343400" cy="5170646"/>
          </a:xfrm>
        </p:spPr>
        <p:txBody>
          <a:bodyPr/>
          <a:lstStyle/>
          <a:p>
            <a:r>
              <a:rPr lang="en-US" dirty="0"/>
              <a:t>70 </a:t>
            </a:r>
            <a:r>
              <a:rPr lang="en-US" dirty="0" err="1"/>
              <a:t>y.o</a:t>
            </a:r>
            <a:r>
              <a:rPr lang="en-US" dirty="0"/>
              <a:t>. woman admitted to the hospital with AECOPD</a:t>
            </a:r>
          </a:p>
          <a:p>
            <a:r>
              <a:rPr lang="en-US" dirty="0"/>
              <a:t>Progressive SOB x 3-5 years</a:t>
            </a:r>
          </a:p>
          <a:p>
            <a:r>
              <a:rPr lang="en-US" dirty="0"/>
              <a:t>Difficulty walking 2 blocks to the community center</a:t>
            </a:r>
          </a:p>
          <a:p>
            <a:r>
              <a:rPr lang="en-US" dirty="0"/>
              <a:t>Stopped driving 6 months ago</a:t>
            </a:r>
          </a:p>
          <a:p>
            <a:r>
              <a:rPr lang="en-US" dirty="0"/>
              <a:t>Stopped gardening 6 months ago</a:t>
            </a:r>
          </a:p>
          <a:p>
            <a:r>
              <a:rPr lang="en-US" dirty="0"/>
              <a:t>Does not leave house very often</a:t>
            </a:r>
          </a:p>
          <a:p>
            <a:endParaRPr lang="en-US" dirty="0"/>
          </a:p>
        </p:txBody>
      </p:sp>
      <p:sp>
        <p:nvSpPr>
          <p:cNvPr id="4" name="Content Placeholder 3">
            <a:extLst>
              <a:ext uri="{FF2B5EF4-FFF2-40B4-BE49-F238E27FC236}">
                <a16:creationId xmlns:a16="http://schemas.microsoft.com/office/drawing/2014/main" id="{906F3869-9B7F-FB40-9523-59F375659F2B}"/>
              </a:ext>
            </a:extLst>
          </p:cNvPr>
          <p:cNvSpPr>
            <a:spLocks noGrp="1"/>
          </p:cNvSpPr>
          <p:nvPr>
            <p:ph sz="half" idx="2"/>
          </p:nvPr>
        </p:nvSpPr>
        <p:spPr>
          <a:xfrm>
            <a:off x="4876800" y="1066800"/>
            <a:ext cx="3886200" cy="4998291"/>
          </a:xfrm>
        </p:spPr>
        <p:txBody>
          <a:bodyPr/>
          <a:lstStyle/>
          <a:p>
            <a:r>
              <a:rPr lang="en-US" dirty="0"/>
              <a:t>Sister helps her with housework, outside chores, and drives her where she needs to go</a:t>
            </a:r>
          </a:p>
          <a:p>
            <a:r>
              <a:rPr lang="en-US" dirty="0"/>
              <a:t>A modest cough</a:t>
            </a:r>
          </a:p>
          <a:p>
            <a:r>
              <a:rPr lang="en-US" dirty="0"/>
              <a:t>1 tsp sputum/day</a:t>
            </a:r>
          </a:p>
          <a:p>
            <a:r>
              <a:rPr lang="en-US" dirty="0"/>
              <a:t>Smoked 2 packs/day x 20 years – quit 6 years ago</a:t>
            </a:r>
          </a:p>
          <a:p>
            <a:r>
              <a:rPr lang="en-US" dirty="0"/>
              <a:t>Takes albuterol MDI intermittently with no notice of improvement</a:t>
            </a:r>
          </a:p>
        </p:txBody>
      </p:sp>
    </p:spTree>
    <p:extLst>
      <p:ext uri="{BB962C8B-B14F-4D97-AF65-F5344CB8AC3E}">
        <p14:creationId xmlns:p14="http://schemas.microsoft.com/office/powerpoint/2010/main" val="1505340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3">
                                            <p:txEl>
                                              <p:pRg st="0" end="0"/>
                                            </p:txEl>
                                          </p:spTgt>
                                        </p:tgtEl>
                                        <p:attrNameLst>
                                          <p:attrName>style.color</p:attrName>
                                        </p:attrNameLst>
                                      </p:cBhvr>
                                      <p:to>
                                        <a:schemeClr val="accent1"/>
                                      </p:to>
                                    </p:animClr>
                                  </p:childTnLst>
                                </p:cTn>
                              </p:par>
                            </p:childTnLst>
                          </p:cTn>
                        </p:par>
                      </p:childTnLst>
                    </p:cTn>
                  </p:par>
                  <p:par>
                    <p:cTn id="7" fill="hold">
                      <p:stCondLst>
                        <p:cond delay="indefinite"/>
                      </p:stCondLst>
                      <p:childTnLst>
                        <p:par>
                          <p:cTn id="8" fill="hold">
                            <p:stCondLst>
                              <p:cond delay="0"/>
                            </p:stCondLst>
                            <p:childTnLst>
                              <p:par>
                                <p:cTn id="9" presetID="3" presetClass="emph" presetSubtype="2" fill="hold" nodeType="clickEffect">
                                  <p:stCondLst>
                                    <p:cond delay="0"/>
                                  </p:stCondLst>
                                  <p:childTnLst>
                                    <p:animClr clrSpc="rgb" dir="cw">
                                      <p:cBhvr override="childStyle">
                                        <p:cTn id="10" dur="2000" fill="hold"/>
                                        <p:tgtEl>
                                          <p:spTgt spid="3">
                                            <p:txEl>
                                              <p:pRg st="1" end="1"/>
                                            </p:txEl>
                                          </p:spTgt>
                                        </p:tgtEl>
                                        <p:attrNameLst>
                                          <p:attrName>style.color</p:attrName>
                                        </p:attrNameLst>
                                      </p:cBhvr>
                                      <p:to>
                                        <a:schemeClr val="accent1"/>
                                      </p:to>
                                    </p:animClr>
                                  </p:childTnLst>
                                </p:cTn>
                              </p:par>
                            </p:childTnLst>
                          </p:cTn>
                        </p:par>
                      </p:childTnLst>
                    </p:cTn>
                  </p:par>
                  <p:par>
                    <p:cTn id="11" fill="hold">
                      <p:stCondLst>
                        <p:cond delay="indefinite"/>
                      </p:stCondLst>
                      <p:childTnLst>
                        <p:par>
                          <p:cTn id="12" fill="hold">
                            <p:stCondLst>
                              <p:cond delay="0"/>
                            </p:stCondLst>
                            <p:childTnLst>
                              <p:par>
                                <p:cTn id="13" presetID="3" presetClass="emph" presetSubtype="2" fill="hold" nodeType="clickEffect">
                                  <p:stCondLst>
                                    <p:cond delay="0"/>
                                  </p:stCondLst>
                                  <p:childTnLst>
                                    <p:animClr clrSpc="rgb" dir="cw">
                                      <p:cBhvr override="childStyle">
                                        <p:cTn id="14" dur="2000" fill="hold"/>
                                        <p:tgtEl>
                                          <p:spTgt spid="3">
                                            <p:txEl>
                                              <p:pRg st="2" end="2"/>
                                            </p:txEl>
                                          </p:spTgt>
                                        </p:tgtEl>
                                        <p:attrNameLst>
                                          <p:attrName>style.color</p:attrName>
                                        </p:attrNameLst>
                                      </p:cBhvr>
                                      <p:to>
                                        <a:schemeClr val="accent1"/>
                                      </p:to>
                                    </p:animClr>
                                  </p:childTnLst>
                                </p:cTn>
                              </p:par>
                            </p:childTnLst>
                          </p:cTn>
                        </p:par>
                      </p:childTnLst>
                    </p:cTn>
                  </p:par>
                  <p:par>
                    <p:cTn id="15" fill="hold">
                      <p:stCondLst>
                        <p:cond delay="indefinite"/>
                      </p:stCondLst>
                      <p:childTnLst>
                        <p:par>
                          <p:cTn id="16" fill="hold">
                            <p:stCondLst>
                              <p:cond delay="0"/>
                            </p:stCondLst>
                            <p:childTnLst>
                              <p:par>
                                <p:cTn id="17" presetID="3" presetClass="emph" presetSubtype="2" fill="hold" nodeType="clickEffect">
                                  <p:stCondLst>
                                    <p:cond delay="0"/>
                                  </p:stCondLst>
                                  <p:childTnLst>
                                    <p:animClr clrSpc="rgb" dir="cw">
                                      <p:cBhvr override="childStyle">
                                        <p:cTn id="18" dur="2000" fill="hold"/>
                                        <p:tgtEl>
                                          <p:spTgt spid="4">
                                            <p:txEl>
                                              <p:pRg st="1" end="1"/>
                                            </p:txEl>
                                          </p:spTgt>
                                        </p:tgtEl>
                                        <p:attrNameLst>
                                          <p:attrName>style.color</p:attrName>
                                        </p:attrNameLst>
                                      </p:cBhvr>
                                      <p:to>
                                        <a:schemeClr val="accent1"/>
                                      </p:to>
                                    </p:animClr>
                                  </p:childTnLst>
                                </p:cTn>
                              </p:par>
                            </p:childTnLst>
                          </p:cTn>
                        </p:par>
                      </p:childTnLst>
                    </p:cTn>
                  </p:par>
                  <p:par>
                    <p:cTn id="19" fill="hold">
                      <p:stCondLst>
                        <p:cond delay="indefinite"/>
                      </p:stCondLst>
                      <p:childTnLst>
                        <p:par>
                          <p:cTn id="20" fill="hold">
                            <p:stCondLst>
                              <p:cond delay="0"/>
                            </p:stCondLst>
                            <p:childTnLst>
                              <p:par>
                                <p:cTn id="21" presetID="3" presetClass="emph" presetSubtype="2" fill="hold" nodeType="clickEffect">
                                  <p:stCondLst>
                                    <p:cond delay="0"/>
                                  </p:stCondLst>
                                  <p:childTnLst>
                                    <p:animClr clrSpc="rgb" dir="cw">
                                      <p:cBhvr override="childStyle">
                                        <p:cTn id="22" dur="2000" fill="hold"/>
                                        <p:tgtEl>
                                          <p:spTgt spid="4">
                                            <p:txEl>
                                              <p:pRg st="2" end="2"/>
                                            </p:txEl>
                                          </p:spTgt>
                                        </p:tgtEl>
                                        <p:attrNameLst>
                                          <p:attrName>style.color</p:attrName>
                                        </p:attrNameLst>
                                      </p:cBhvr>
                                      <p:to>
                                        <a:schemeClr val="accent1"/>
                                      </p:to>
                                    </p:animClr>
                                  </p:childTnLst>
                                </p:cTn>
                              </p:par>
                            </p:childTnLst>
                          </p:cTn>
                        </p:par>
                      </p:childTnLst>
                    </p:cTn>
                  </p:par>
                  <p:par>
                    <p:cTn id="23" fill="hold">
                      <p:stCondLst>
                        <p:cond delay="indefinite"/>
                      </p:stCondLst>
                      <p:childTnLst>
                        <p:par>
                          <p:cTn id="24" fill="hold">
                            <p:stCondLst>
                              <p:cond delay="0"/>
                            </p:stCondLst>
                            <p:childTnLst>
                              <p:par>
                                <p:cTn id="25" presetID="3" presetClass="emph" presetSubtype="2" fill="hold" nodeType="clickEffect">
                                  <p:stCondLst>
                                    <p:cond delay="0"/>
                                  </p:stCondLst>
                                  <p:childTnLst>
                                    <p:animClr clrSpc="rgb" dir="cw">
                                      <p:cBhvr override="childStyle">
                                        <p:cTn id="26" dur="2000" fill="hold"/>
                                        <p:tgtEl>
                                          <p:spTgt spid="4">
                                            <p:txEl>
                                              <p:pRg st="3" end="3"/>
                                            </p:txEl>
                                          </p:spTgt>
                                        </p:tgtEl>
                                        <p:attrNameLst>
                                          <p:attrName>style.color</p:attrName>
                                        </p:attrNameLst>
                                      </p:cBhvr>
                                      <p:to>
                                        <a:schemeClr val="accent1"/>
                                      </p:to>
                                    </p:animClr>
                                  </p:childTnLst>
                                </p:cTn>
                              </p:par>
                            </p:childTnLst>
                          </p:cTn>
                        </p:par>
                      </p:childTnLst>
                    </p:cTn>
                  </p:par>
                  <p:par>
                    <p:cTn id="27" fill="hold">
                      <p:stCondLst>
                        <p:cond delay="indefinite"/>
                      </p:stCondLst>
                      <p:childTnLst>
                        <p:par>
                          <p:cTn id="28" fill="hold">
                            <p:stCondLst>
                              <p:cond delay="0"/>
                            </p:stCondLst>
                            <p:childTnLst>
                              <p:par>
                                <p:cTn id="29" presetID="3" presetClass="emph" presetSubtype="2" fill="hold" nodeType="clickEffect">
                                  <p:stCondLst>
                                    <p:cond delay="0"/>
                                  </p:stCondLst>
                                  <p:childTnLst>
                                    <p:animClr clrSpc="rgb" dir="cw">
                                      <p:cBhvr override="childStyle">
                                        <p:cTn id="30" dur="2000" fill="hold"/>
                                        <p:tgtEl>
                                          <p:spTgt spid="4">
                                            <p:txEl>
                                              <p:pRg st="4" end="4"/>
                                            </p:txEl>
                                          </p:spTgt>
                                        </p:tgtEl>
                                        <p:attrNameLst>
                                          <p:attrName>style.color</p:attrName>
                                        </p:attrNameLst>
                                      </p:cBhvr>
                                      <p:to>
                                        <a:schemeClr val="accent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AA9C4-A6F9-F64B-B629-BD1846A75CD6}"/>
              </a:ext>
            </a:extLst>
          </p:cNvPr>
          <p:cNvSpPr>
            <a:spLocks noGrp="1"/>
          </p:cNvSpPr>
          <p:nvPr>
            <p:ph type="title"/>
          </p:nvPr>
        </p:nvSpPr>
        <p:spPr/>
        <p:txBody>
          <a:bodyPr/>
          <a:lstStyle/>
          <a:p>
            <a:r>
              <a:rPr lang="en-US" dirty="0"/>
              <a:t>Auscultation</a:t>
            </a:r>
          </a:p>
        </p:txBody>
      </p:sp>
      <p:sp>
        <p:nvSpPr>
          <p:cNvPr id="3" name="Content Placeholder 2">
            <a:extLst>
              <a:ext uri="{FF2B5EF4-FFF2-40B4-BE49-F238E27FC236}">
                <a16:creationId xmlns:a16="http://schemas.microsoft.com/office/drawing/2014/main" id="{BAAB4CE4-34D6-A241-B421-B013D90CE467}"/>
              </a:ext>
            </a:extLst>
          </p:cNvPr>
          <p:cNvSpPr>
            <a:spLocks noGrp="1"/>
          </p:cNvSpPr>
          <p:nvPr>
            <p:ph idx="1"/>
          </p:nvPr>
        </p:nvSpPr>
        <p:spPr>
          <a:xfrm>
            <a:off x="381000" y="1143000"/>
            <a:ext cx="8382000" cy="5140325"/>
          </a:xfrm>
        </p:spPr>
        <p:txBody>
          <a:bodyPr/>
          <a:lstStyle/>
          <a:p>
            <a:r>
              <a:rPr lang="en-US" dirty="0"/>
              <a:t>What type of breath sounds would you expect to hear on this patient?</a:t>
            </a:r>
          </a:p>
          <a:p>
            <a:endParaRPr lang="en-US" dirty="0"/>
          </a:p>
          <a:p>
            <a:r>
              <a:rPr lang="en-US" dirty="0"/>
              <a:t>In a patient with COPD, you might expect to hear:</a:t>
            </a:r>
          </a:p>
          <a:p>
            <a:pPr lvl="1"/>
            <a:r>
              <a:rPr lang="en-GB" dirty="0"/>
              <a:t>Most often, very decreased air entry/ breath sounds throughout;</a:t>
            </a:r>
          </a:p>
          <a:p>
            <a:pPr lvl="1"/>
            <a:r>
              <a:rPr lang="en-GB" dirty="0"/>
              <a:t>Less frequently, may have some medium- or high-pitched wheezes;</a:t>
            </a:r>
          </a:p>
          <a:p>
            <a:pPr lvl="1"/>
            <a:r>
              <a:rPr lang="en-GB" dirty="0"/>
              <a:t>May have early inspiratory crackles if diffuse airway obstruction.</a:t>
            </a:r>
            <a:endParaRPr lang="en-US" dirty="0"/>
          </a:p>
          <a:p>
            <a:endParaRPr lang="en-US" dirty="0"/>
          </a:p>
        </p:txBody>
      </p:sp>
    </p:spTree>
    <p:extLst>
      <p:ext uri="{BB962C8B-B14F-4D97-AF65-F5344CB8AC3E}">
        <p14:creationId xmlns:p14="http://schemas.microsoft.com/office/powerpoint/2010/main" val="405193766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nodeType="after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C9D48-2131-294E-811B-DDC99C7D3153}"/>
              </a:ext>
            </a:extLst>
          </p:cNvPr>
          <p:cNvSpPr>
            <a:spLocks noGrp="1"/>
          </p:cNvSpPr>
          <p:nvPr>
            <p:ph type="title"/>
          </p:nvPr>
        </p:nvSpPr>
        <p:spPr/>
        <p:txBody>
          <a:bodyPr/>
          <a:lstStyle/>
          <a:p>
            <a:r>
              <a:rPr lang="en-US" dirty="0"/>
              <a:t>Chest X-Ray Healthy Person</a:t>
            </a:r>
          </a:p>
        </p:txBody>
      </p:sp>
      <p:pic>
        <p:nvPicPr>
          <p:cNvPr id="9" name="Content Placeholder 8">
            <a:extLst>
              <a:ext uri="{FF2B5EF4-FFF2-40B4-BE49-F238E27FC236}">
                <a16:creationId xmlns:a16="http://schemas.microsoft.com/office/drawing/2014/main" id="{DF9F7397-79CB-644A-B116-09275F6A6A1E}"/>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71832" y="1413766"/>
            <a:ext cx="4100168" cy="4745566"/>
          </a:xfrm>
        </p:spPr>
      </p:pic>
      <p:sp>
        <p:nvSpPr>
          <p:cNvPr id="4" name="Content Placeholder 3">
            <a:extLst>
              <a:ext uri="{FF2B5EF4-FFF2-40B4-BE49-F238E27FC236}">
                <a16:creationId xmlns:a16="http://schemas.microsoft.com/office/drawing/2014/main" id="{23081CB2-127E-D746-A0BE-6EB70B61FF3B}"/>
              </a:ext>
            </a:extLst>
          </p:cNvPr>
          <p:cNvSpPr>
            <a:spLocks noGrp="1"/>
          </p:cNvSpPr>
          <p:nvPr>
            <p:ph sz="half" idx="2"/>
          </p:nvPr>
        </p:nvSpPr>
        <p:spPr>
          <a:xfrm>
            <a:off x="4800600" y="1413766"/>
            <a:ext cx="4114800" cy="1637371"/>
          </a:xfrm>
        </p:spPr>
        <p:txBody>
          <a:bodyPr/>
          <a:lstStyle/>
          <a:p>
            <a:r>
              <a:rPr lang="en-US" dirty="0"/>
              <a:t>What features indicate this person has healthy lungs?</a:t>
            </a:r>
          </a:p>
          <a:p>
            <a:endParaRPr lang="en-US" dirty="0"/>
          </a:p>
        </p:txBody>
      </p:sp>
      <p:sp>
        <p:nvSpPr>
          <p:cNvPr id="11" name="Arc 10">
            <a:extLst>
              <a:ext uri="{FF2B5EF4-FFF2-40B4-BE49-F238E27FC236}">
                <a16:creationId xmlns:a16="http://schemas.microsoft.com/office/drawing/2014/main" id="{40C38676-3AAD-BE4F-8DBE-BB9844286E05}"/>
              </a:ext>
            </a:extLst>
          </p:cNvPr>
          <p:cNvSpPr/>
          <p:nvPr/>
        </p:nvSpPr>
        <p:spPr>
          <a:xfrm rot="17952732">
            <a:off x="573481" y="4710642"/>
            <a:ext cx="1929736" cy="1512098"/>
          </a:xfrm>
          <a:prstGeom prst="arc">
            <a:avLst/>
          </a:prstGeom>
          <a:ln w="412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Arc 11">
            <a:extLst>
              <a:ext uri="{FF2B5EF4-FFF2-40B4-BE49-F238E27FC236}">
                <a16:creationId xmlns:a16="http://schemas.microsoft.com/office/drawing/2014/main" id="{E8F3F428-1CB7-194F-8514-6D8FC7389F1F}"/>
              </a:ext>
            </a:extLst>
          </p:cNvPr>
          <p:cNvSpPr/>
          <p:nvPr/>
        </p:nvSpPr>
        <p:spPr>
          <a:xfrm rot="21160806">
            <a:off x="2524542" y="4710643"/>
            <a:ext cx="1929736" cy="1512098"/>
          </a:xfrm>
          <a:prstGeom prst="arc">
            <a:avLst/>
          </a:prstGeom>
          <a:ln w="412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DD3CF91D-E518-4F48-B04F-D518C4892928}"/>
              </a:ext>
            </a:extLst>
          </p:cNvPr>
          <p:cNvCxnSpPr>
            <a:cxnSpLocks/>
          </p:cNvCxnSpPr>
          <p:nvPr/>
        </p:nvCxnSpPr>
        <p:spPr>
          <a:xfrm>
            <a:off x="2528797" y="2514600"/>
            <a:ext cx="0" cy="2133600"/>
          </a:xfrm>
          <a:prstGeom prst="line">
            <a:avLst/>
          </a:prstGeom>
          <a:ln w="25400">
            <a:solidFill>
              <a:srgbClr val="0070C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C7EB22B0-9909-2240-A31E-658EBFE5AF72}"/>
              </a:ext>
            </a:extLst>
          </p:cNvPr>
          <p:cNvCxnSpPr>
            <a:cxnSpLocks/>
          </p:cNvCxnSpPr>
          <p:nvPr/>
        </p:nvCxnSpPr>
        <p:spPr>
          <a:xfrm>
            <a:off x="2209800" y="4343400"/>
            <a:ext cx="1524000"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7C5398CD-BB98-3448-8391-CDB05B7AF699}"/>
              </a:ext>
            </a:extLst>
          </p:cNvPr>
          <p:cNvCxnSpPr>
            <a:cxnSpLocks/>
          </p:cNvCxnSpPr>
          <p:nvPr/>
        </p:nvCxnSpPr>
        <p:spPr>
          <a:xfrm>
            <a:off x="2513145" y="4666938"/>
            <a:ext cx="1839205"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 name="Freeform 21">
            <a:extLst>
              <a:ext uri="{FF2B5EF4-FFF2-40B4-BE49-F238E27FC236}">
                <a16:creationId xmlns:a16="http://schemas.microsoft.com/office/drawing/2014/main" id="{B0D755DA-E70E-564F-ABCA-AE8896C34ECE}"/>
              </a:ext>
            </a:extLst>
          </p:cNvPr>
          <p:cNvSpPr/>
          <p:nvPr/>
        </p:nvSpPr>
        <p:spPr bwMode="auto">
          <a:xfrm>
            <a:off x="1813720" y="3087974"/>
            <a:ext cx="644667" cy="1034321"/>
          </a:xfrm>
          <a:custGeom>
            <a:avLst/>
            <a:gdLst>
              <a:gd name="connsiteX0" fmla="*/ 254923 w 644667"/>
              <a:gd name="connsiteY0" fmla="*/ 14990 h 1034321"/>
              <a:gd name="connsiteX1" fmla="*/ 149991 w 644667"/>
              <a:gd name="connsiteY1" fmla="*/ 134911 h 1034321"/>
              <a:gd name="connsiteX2" fmla="*/ 120011 w 644667"/>
              <a:gd name="connsiteY2" fmla="*/ 164892 h 1034321"/>
              <a:gd name="connsiteX3" fmla="*/ 90031 w 644667"/>
              <a:gd name="connsiteY3" fmla="*/ 209862 h 1034321"/>
              <a:gd name="connsiteX4" fmla="*/ 30070 w 644667"/>
              <a:gd name="connsiteY4" fmla="*/ 269823 h 1034321"/>
              <a:gd name="connsiteX5" fmla="*/ 90 w 644667"/>
              <a:gd name="connsiteY5" fmla="*/ 359764 h 1034321"/>
              <a:gd name="connsiteX6" fmla="*/ 30070 w 644667"/>
              <a:gd name="connsiteY6" fmla="*/ 704537 h 1034321"/>
              <a:gd name="connsiteX7" fmla="*/ 60050 w 644667"/>
              <a:gd name="connsiteY7" fmla="*/ 794478 h 1034321"/>
              <a:gd name="connsiteX8" fmla="*/ 90031 w 644667"/>
              <a:gd name="connsiteY8" fmla="*/ 839449 h 1034321"/>
              <a:gd name="connsiteX9" fmla="*/ 164982 w 644667"/>
              <a:gd name="connsiteY9" fmla="*/ 944380 h 1034321"/>
              <a:gd name="connsiteX10" fmla="*/ 194962 w 644667"/>
              <a:gd name="connsiteY10" fmla="*/ 989351 h 1034321"/>
              <a:gd name="connsiteX11" fmla="*/ 284903 w 644667"/>
              <a:gd name="connsiteY11" fmla="*/ 1019331 h 1034321"/>
              <a:gd name="connsiteX12" fmla="*/ 329873 w 644667"/>
              <a:gd name="connsiteY12" fmla="*/ 1034321 h 1034321"/>
              <a:gd name="connsiteX13" fmla="*/ 419814 w 644667"/>
              <a:gd name="connsiteY13" fmla="*/ 974360 h 1034321"/>
              <a:gd name="connsiteX14" fmla="*/ 449795 w 644667"/>
              <a:gd name="connsiteY14" fmla="*/ 929390 h 1034321"/>
              <a:gd name="connsiteX15" fmla="*/ 524746 w 644667"/>
              <a:gd name="connsiteY15" fmla="*/ 854439 h 1034321"/>
              <a:gd name="connsiteX16" fmla="*/ 554726 w 644667"/>
              <a:gd name="connsiteY16" fmla="*/ 809469 h 1034321"/>
              <a:gd name="connsiteX17" fmla="*/ 599696 w 644667"/>
              <a:gd name="connsiteY17" fmla="*/ 719528 h 1034321"/>
              <a:gd name="connsiteX18" fmla="*/ 614687 w 644667"/>
              <a:gd name="connsiteY18" fmla="*/ 674557 h 1034321"/>
              <a:gd name="connsiteX19" fmla="*/ 644667 w 644667"/>
              <a:gd name="connsiteY19" fmla="*/ 509665 h 1034321"/>
              <a:gd name="connsiteX20" fmla="*/ 629677 w 644667"/>
              <a:gd name="connsiteY20" fmla="*/ 329783 h 1034321"/>
              <a:gd name="connsiteX21" fmla="*/ 614687 w 644667"/>
              <a:gd name="connsiteY21" fmla="*/ 284813 h 1034321"/>
              <a:gd name="connsiteX22" fmla="*/ 599696 w 644667"/>
              <a:gd name="connsiteY22" fmla="*/ 224852 h 1034321"/>
              <a:gd name="connsiteX23" fmla="*/ 569716 w 644667"/>
              <a:gd name="connsiteY23" fmla="*/ 134911 h 1034321"/>
              <a:gd name="connsiteX24" fmla="*/ 539736 w 644667"/>
              <a:gd name="connsiteY24" fmla="*/ 89941 h 1034321"/>
              <a:gd name="connsiteX25" fmla="*/ 464785 w 644667"/>
              <a:gd name="connsiteY25" fmla="*/ 29980 h 1034321"/>
              <a:gd name="connsiteX26" fmla="*/ 374844 w 644667"/>
              <a:gd name="connsiteY26" fmla="*/ 0 h 1034321"/>
              <a:gd name="connsiteX27" fmla="*/ 164982 w 644667"/>
              <a:gd name="connsiteY27" fmla="*/ 14990 h 10343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644667" h="1034321">
                <a:moveTo>
                  <a:pt x="254923" y="14990"/>
                </a:moveTo>
                <a:cubicBezTo>
                  <a:pt x="70014" y="199899"/>
                  <a:pt x="249143" y="10971"/>
                  <a:pt x="149991" y="134911"/>
                </a:cubicBezTo>
                <a:cubicBezTo>
                  <a:pt x="141162" y="145947"/>
                  <a:pt x="128840" y="153856"/>
                  <a:pt x="120011" y="164892"/>
                </a:cubicBezTo>
                <a:cubicBezTo>
                  <a:pt x="108757" y="178960"/>
                  <a:pt x="101755" y="196183"/>
                  <a:pt x="90031" y="209862"/>
                </a:cubicBezTo>
                <a:cubicBezTo>
                  <a:pt x="71636" y="231323"/>
                  <a:pt x="30070" y="269823"/>
                  <a:pt x="30070" y="269823"/>
                </a:cubicBezTo>
                <a:cubicBezTo>
                  <a:pt x="20077" y="299803"/>
                  <a:pt x="-1571" y="328206"/>
                  <a:pt x="90" y="359764"/>
                </a:cubicBezTo>
                <a:cubicBezTo>
                  <a:pt x="8692" y="523201"/>
                  <a:pt x="-6359" y="583107"/>
                  <a:pt x="30070" y="704537"/>
                </a:cubicBezTo>
                <a:cubicBezTo>
                  <a:pt x="39151" y="734806"/>
                  <a:pt x="42520" y="768184"/>
                  <a:pt x="60050" y="794478"/>
                </a:cubicBezTo>
                <a:lnTo>
                  <a:pt x="90031" y="839449"/>
                </a:lnTo>
                <a:cubicBezTo>
                  <a:pt x="127215" y="951002"/>
                  <a:pt x="70135" y="802106"/>
                  <a:pt x="164982" y="944380"/>
                </a:cubicBezTo>
                <a:cubicBezTo>
                  <a:pt x="174975" y="959370"/>
                  <a:pt x="179684" y="979802"/>
                  <a:pt x="194962" y="989351"/>
                </a:cubicBezTo>
                <a:cubicBezTo>
                  <a:pt x="221760" y="1006100"/>
                  <a:pt x="254923" y="1009338"/>
                  <a:pt x="284903" y="1019331"/>
                </a:cubicBezTo>
                <a:lnTo>
                  <a:pt x="329873" y="1034321"/>
                </a:lnTo>
                <a:cubicBezTo>
                  <a:pt x="359853" y="1014334"/>
                  <a:pt x="399827" y="1004340"/>
                  <a:pt x="419814" y="974360"/>
                </a:cubicBezTo>
                <a:cubicBezTo>
                  <a:pt x="429808" y="959370"/>
                  <a:pt x="437931" y="942948"/>
                  <a:pt x="449795" y="929390"/>
                </a:cubicBezTo>
                <a:cubicBezTo>
                  <a:pt x="473062" y="902800"/>
                  <a:pt x="505147" y="883837"/>
                  <a:pt x="524746" y="854439"/>
                </a:cubicBezTo>
                <a:lnTo>
                  <a:pt x="554726" y="809469"/>
                </a:lnTo>
                <a:cubicBezTo>
                  <a:pt x="592402" y="696439"/>
                  <a:pt x="541581" y="835756"/>
                  <a:pt x="599696" y="719528"/>
                </a:cubicBezTo>
                <a:cubicBezTo>
                  <a:pt x="606763" y="705395"/>
                  <a:pt x="610346" y="689750"/>
                  <a:pt x="614687" y="674557"/>
                </a:cubicBezTo>
                <a:cubicBezTo>
                  <a:pt x="634880" y="603883"/>
                  <a:pt x="632537" y="594579"/>
                  <a:pt x="644667" y="509665"/>
                </a:cubicBezTo>
                <a:cubicBezTo>
                  <a:pt x="639670" y="449704"/>
                  <a:pt x="637629" y="389424"/>
                  <a:pt x="629677" y="329783"/>
                </a:cubicBezTo>
                <a:cubicBezTo>
                  <a:pt x="627589" y="314121"/>
                  <a:pt x="619028" y="300006"/>
                  <a:pt x="614687" y="284813"/>
                </a:cubicBezTo>
                <a:cubicBezTo>
                  <a:pt x="609027" y="265004"/>
                  <a:pt x="605616" y="244585"/>
                  <a:pt x="599696" y="224852"/>
                </a:cubicBezTo>
                <a:cubicBezTo>
                  <a:pt x="590615" y="194583"/>
                  <a:pt x="587246" y="161205"/>
                  <a:pt x="569716" y="134911"/>
                </a:cubicBezTo>
                <a:cubicBezTo>
                  <a:pt x="559723" y="119921"/>
                  <a:pt x="550990" y="104009"/>
                  <a:pt x="539736" y="89941"/>
                </a:cubicBezTo>
                <a:cubicBezTo>
                  <a:pt x="522551" y="68460"/>
                  <a:pt x="488965" y="40727"/>
                  <a:pt x="464785" y="29980"/>
                </a:cubicBezTo>
                <a:cubicBezTo>
                  <a:pt x="435907" y="17145"/>
                  <a:pt x="374844" y="0"/>
                  <a:pt x="374844" y="0"/>
                </a:cubicBezTo>
                <a:cubicBezTo>
                  <a:pt x="185003" y="15820"/>
                  <a:pt x="255130" y="14990"/>
                  <a:pt x="164982" y="14990"/>
                </a:cubicBezTo>
              </a:path>
            </a:pathLst>
          </a:custGeom>
          <a:no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3" name="Freeform 22">
            <a:extLst>
              <a:ext uri="{FF2B5EF4-FFF2-40B4-BE49-F238E27FC236}">
                <a16:creationId xmlns:a16="http://schemas.microsoft.com/office/drawing/2014/main" id="{03474BE7-A02B-4A43-A86A-BFCCB339F6BD}"/>
              </a:ext>
            </a:extLst>
          </p:cNvPr>
          <p:cNvSpPr/>
          <p:nvPr/>
        </p:nvSpPr>
        <p:spPr bwMode="auto">
          <a:xfrm>
            <a:off x="1693889" y="2998033"/>
            <a:ext cx="636873" cy="1199213"/>
          </a:xfrm>
          <a:custGeom>
            <a:avLst/>
            <a:gdLst>
              <a:gd name="connsiteX0" fmla="*/ 314793 w 636873"/>
              <a:gd name="connsiteY0" fmla="*/ 0 h 1199213"/>
              <a:gd name="connsiteX1" fmla="*/ 59960 w 636873"/>
              <a:gd name="connsiteY1" fmla="*/ 449705 h 1199213"/>
              <a:gd name="connsiteX2" fmla="*/ 44970 w 636873"/>
              <a:gd name="connsiteY2" fmla="*/ 509665 h 1199213"/>
              <a:gd name="connsiteX3" fmla="*/ 14990 w 636873"/>
              <a:gd name="connsiteY3" fmla="*/ 614597 h 1199213"/>
              <a:gd name="connsiteX4" fmla="*/ 0 w 636873"/>
              <a:gd name="connsiteY4" fmla="*/ 719528 h 1199213"/>
              <a:gd name="connsiteX5" fmla="*/ 44970 w 636873"/>
              <a:gd name="connsiteY5" fmla="*/ 1019331 h 1199213"/>
              <a:gd name="connsiteX6" fmla="*/ 74950 w 636873"/>
              <a:gd name="connsiteY6" fmla="*/ 1064301 h 1199213"/>
              <a:gd name="connsiteX7" fmla="*/ 119921 w 636873"/>
              <a:gd name="connsiteY7" fmla="*/ 1094282 h 1199213"/>
              <a:gd name="connsiteX8" fmla="*/ 179881 w 636873"/>
              <a:gd name="connsiteY8" fmla="*/ 1169233 h 1199213"/>
              <a:gd name="connsiteX9" fmla="*/ 224852 w 636873"/>
              <a:gd name="connsiteY9" fmla="*/ 1199213 h 1199213"/>
              <a:gd name="connsiteX10" fmla="*/ 419724 w 636873"/>
              <a:gd name="connsiteY10" fmla="*/ 1184223 h 1199213"/>
              <a:gd name="connsiteX11" fmla="*/ 464695 w 636873"/>
              <a:gd name="connsiteY11" fmla="*/ 1169233 h 1199213"/>
              <a:gd name="connsiteX12" fmla="*/ 539645 w 636873"/>
              <a:gd name="connsiteY12" fmla="*/ 1094282 h 1199213"/>
              <a:gd name="connsiteX13" fmla="*/ 554636 w 636873"/>
              <a:gd name="connsiteY13" fmla="*/ 1049311 h 1199213"/>
              <a:gd name="connsiteX14" fmla="*/ 584616 w 636873"/>
              <a:gd name="connsiteY14" fmla="*/ 1004341 h 1199213"/>
              <a:gd name="connsiteX15" fmla="*/ 614596 w 636873"/>
              <a:gd name="connsiteY15" fmla="*/ 914400 h 1199213"/>
              <a:gd name="connsiteX16" fmla="*/ 614596 w 636873"/>
              <a:gd name="connsiteY16" fmla="*/ 434715 h 1199213"/>
              <a:gd name="connsiteX17" fmla="*/ 569626 w 636873"/>
              <a:gd name="connsiteY17" fmla="*/ 329783 h 1199213"/>
              <a:gd name="connsiteX18" fmla="*/ 539645 w 636873"/>
              <a:gd name="connsiteY18" fmla="*/ 299803 h 1199213"/>
              <a:gd name="connsiteX19" fmla="*/ 524655 w 636873"/>
              <a:gd name="connsiteY19" fmla="*/ 254833 h 1199213"/>
              <a:gd name="connsiteX20" fmla="*/ 449704 w 636873"/>
              <a:gd name="connsiteY20" fmla="*/ 194872 h 1199213"/>
              <a:gd name="connsiteX21" fmla="*/ 419724 w 636873"/>
              <a:gd name="connsiteY21" fmla="*/ 149901 h 1199213"/>
              <a:gd name="connsiteX22" fmla="*/ 329783 w 636873"/>
              <a:gd name="connsiteY22" fmla="*/ 119921 h 1199213"/>
              <a:gd name="connsiteX23" fmla="*/ 239842 w 636873"/>
              <a:gd name="connsiteY23" fmla="*/ 74951 h 1199213"/>
              <a:gd name="connsiteX24" fmla="*/ 224852 w 636873"/>
              <a:gd name="connsiteY24" fmla="*/ 74951 h 1199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36873" h="1199213">
                <a:moveTo>
                  <a:pt x="314793" y="0"/>
                </a:moveTo>
                <a:cubicBezTo>
                  <a:pt x="229849" y="149902"/>
                  <a:pt x="140575" y="297432"/>
                  <a:pt x="59960" y="449705"/>
                </a:cubicBezTo>
                <a:cubicBezTo>
                  <a:pt x="50321" y="467913"/>
                  <a:pt x="50630" y="489856"/>
                  <a:pt x="44970" y="509665"/>
                </a:cubicBezTo>
                <a:cubicBezTo>
                  <a:pt x="28916" y="565853"/>
                  <a:pt x="26705" y="550164"/>
                  <a:pt x="14990" y="614597"/>
                </a:cubicBezTo>
                <a:cubicBezTo>
                  <a:pt x="8670" y="649359"/>
                  <a:pt x="4997" y="684551"/>
                  <a:pt x="0" y="719528"/>
                </a:cubicBezTo>
                <a:cubicBezTo>
                  <a:pt x="3351" y="766448"/>
                  <a:pt x="-929" y="950483"/>
                  <a:pt x="44970" y="1019331"/>
                </a:cubicBezTo>
                <a:cubicBezTo>
                  <a:pt x="54963" y="1034321"/>
                  <a:pt x="62211" y="1051562"/>
                  <a:pt x="74950" y="1064301"/>
                </a:cubicBezTo>
                <a:cubicBezTo>
                  <a:pt x="87689" y="1077040"/>
                  <a:pt x="104931" y="1084288"/>
                  <a:pt x="119921" y="1094282"/>
                </a:cubicBezTo>
                <a:cubicBezTo>
                  <a:pt x="142179" y="1127670"/>
                  <a:pt x="149369" y="1144824"/>
                  <a:pt x="179881" y="1169233"/>
                </a:cubicBezTo>
                <a:cubicBezTo>
                  <a:pt x="193949" y="1180488"/>
                  <a:pt x="209862" y="1189220"/>
                  <a:pt x="224852" y="1199213"/>
                </a:cubicBezTo>
                <a:cubicBezTo>
                  <a:pt x="289809" y="1194216"/>
                  <a:pt x="355078" y="1192304"/>
                  <a:pt x="419724" y="1184223"/>
                </a:cubicBezTo>
                <a:cubicBezTo>
                  <a:pt x="435403" y="1182263"/>
                  <a:pt x="452054" y="1178714"/>
                  <a:pt x="464695" y="1169233"/>
                </a:cubicBezTo>
                <a:cubicBezTo>
                  <a:pt x="492961" y="1148034"/>
                  <a:pt x="539645" y="1094282"/>
                  <a:pt x="539645" y="1094282"/>
                </a:cubicBezTo>
                <a:cubicBezTo>
                  <a:pt x="544642" y="1079292"/>
                  <a:pt x="547569" y="1063444"/>
                  <a:pt x="554636" y="1049311"/>
                </a:cubicBezTo>
                <a:cubicBezTo>
                  <a:pt x="562693" y="1033197"/>
                  <a:pt x="577299" y="1020804"/>
                  <a:pt x="584616" y="1004341"/>
                </a:cubicBezTo>
                <a:cubicBezTo>
                  <a:pt x="597451" y="975463"/>
                  <a:pt x="614596" y="914400"/>
                  <a:pt x="614596" y="914400"/>
                </a:cubicBezTo>
                <a:cubicBezTo>
                  <a:pt x="648981" y="708089"/>
                  <a:pt x="639218" y="804047"/>
                  <a:pt x="614596" y="434715"/>
                </a:cubicBezTo>
                <a:cubicBezTo>
                  <a:pt x="611585" y="389551"/>
                  <a:pt x="596737" y="363672"/>
                  <a:pt x="569626" y="329783"/>
                </a:cubicBezTo>
                <a:cubicBezTo>
                  <a:pt x="560797" y="318747"/>
                  <a:pt x="549639" y="309796"/>
                  <a:pt x="539645" y="299803"/>
                </a:cubicBezTo>
                <a:cubicBezTo>
                  <a:pt x="534648" y="284813"/>
                  <a:pt x="532784" y="268382"/>
                  <a:pt x="524655" y="254833"/>
                </a:cubicBezTo>
                <a:cubicBezTo>
                  <a:pt x="510414" y="231097"/>
                  <a:pt x="470132" y="208490"/>
                  <a:pt x="449704" y="194872"/>
                </a:cubicBezTo>
                <a:cubicBezTo>
                  <a:pt x="439711" y="179882"/>
                  <a:pt x="435002" y="159450"/>
                  <a:pt x="419724" y="149901"/>
                </a:cubicBezTo>
                <a:cubicBezTo>
                  <a:pt x="392926" y="133152"/>
                  <a:pt x="329783" y="119921"/>
                  <a:pt x="329783" y="119921"/>
                </a:cubicBezTo>
                <a:cubicBezTo>
                  <a:pt x="285817" y="90610"/>
                  <a:pt x="289492" y="87363"/>
                  <a:pt x="239842" y="74951"/>
                </a:cubicBezTo>
                <a:cubicBezTo>
                  <a:pt x="234995" y="73739"/>
                  <a:pt x="229849" y="74951"/>
                  <a:pt x="224852" y="74951"/>
                </a:cubicBezTo>
              </a:path>
            </a:pathLst>
          </a:custGeom>
          <a:no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4" name="Freeform 23">
            <a:extLst>
              <a:ext uri="{FF2B5EF4-FFF2-40B4-BE49-F238E27FC236}">
                <a16:creationId xmlns:a16="http://schemas.microsoft.com/office/drawing/2014/main" id="{D71F5A78-9856-3F42-A414-536F2C75880E}"/>
              </a:ext>
            </a:extLst>
          </p:cNvPr>
          <p:cNvSpPr/>
          <p:nvPr/>
        </p:nvSpPr>
        <p:spPr bwMode="auto">
          <a:xfrm>
            <a:off x="7255239" y="3657600"/>
            <a:ext cx="1139467" cy="1064302"/>
          </a:xfrm>
          <a:custGeom>
            <a:avLst/>
            <a:gdLst>
              <a:gd name="connsiteX0" fmla="*/ 269823 w 1139467"/>
              <a:gd name="connsiteY0" fmla="*/ 179882 h 1064302"/>
              <a:gd name="connsiteX1" fmla="*/ 974361 w 1139467"/>
              <a:gd name="connsiteY1" fmla="*/ 509666 h 1064302"/>
              <a:gd name="connsiteX2" fmla="*/ 944381 w 1139467"/>
              <a:gd name="connsiteY2" fmla="*/ 344774 h 1064302"/>
              <a:gd name="connsiteX3" fmla="*/ 884420 w 1139467"/>
              <a:gd name="connsiteY3" fmla="*/ 254833 h 1064302"/>
              <a:gd name="connsiteX4" fmla="*/ 839450 w 1139467"/>
              <a:gd name="connsiteY4" fmla="*/ 194872 h 1064302"/>
              <a:gd name="connsiteX5" fmla="*/ 704538 w 1139467"/>
              <a:gd name="connsiteY5" fmla="*/ 104931 h 1064302"/>
              <a:gd name="connsiteX6" fmla="*/ 629587 w 1139467"/>
              <a:gd name="connsiteY6" fmla="*/ 59961 h 1064302"/>
              <a:gd name="connsiteX7" fmla="*/ 584617 w 1139467"/>
              <a:gd name="connsiteY7" fmla="*/ 29980 h 1064302"/>
              <a:gd name="connsiteX8" fmla="*/ 479686 w 1139467"/>
              <a:gd name="connsiteY8" fmla="*/ 0 h 1064302"/>
              <a:gd name="connsiteX9" fmla="*/ 74951 w 1139467"/>
              <a:gd name="connsiteY9" fmla="*/ 14990 h 1064302"/>
              <a:gd name="connsiteX10" fmla="*/ 44971 w 1139467"/>
              <a:gd name="connsiteY10" fmla="*/ 74951 h 1064302"/>
              <a:gd name="connsiteX11" fmla="*/ 0 w 1139467"/>
              <a:gd name="connsiteY11" fmla="*/ 254833 h 1064302"/>
              <a:gd name="connsiteX12" fmla="*/ 14991 w 1139467"/>
              <a:gd name="connsiteY12" fmla="*/ 599607 h 1064302"/>
              <a:gd name="connsiteX13" fmla="*/ 59961 w 1139467"/>
              <a:gd name="connsiteY13" fmla="*/ 719528 h 1064302"/>
              <a:gd name="connsiteX14" fmla="*/ 74951 w 1139467"/>
              <a:gd name="connsiteY14" fmla="*/ 764498 h 1064302"/>
              <a:gd name="connsiteX15" fmla="*/ 119922 w 1139467"/>
              <a:gd name="connsiteY15" fmla="*/ 884420 h 1064302"/>
              <a:gd name="connsiteX16" fmla="*/ 284813 w 1139467"/>
              <a:gd name="connsiteY16" fmla="*/ 1034321 h 1064302"/>
              <a:gd name="connsiteX17" fmla="*/ 389745 w 1139467"/>
              <a:gd name="connsiteY17" fmla="*/ 1064302 h 1064302"/>
              <a:gd name="connsiteX18" fmla="*/ 659568 w 1139467"/>
              <a:gd name="connsiteY18" fmla="*/ 1049311 h 1064302"/>
              <a:gd name="connsiteX19" fmla="*/ 794479 w 1139467"/>
              <a:gd name="connsiteY19" fmla="*/ 974361 h 1064302"/>
              <a:gd name="connsiteX20" fmla="*/ 839450 w 1139467"/>
              <a:gd name="connsiteY20" fmla="*/ 959370 h 1064302"/>
              <a:gd name="connsiteX21" fmla="*/ 944381 w 1139467"/>
              <a:gd name="connsiteY21" fmla="*/ 869430 h 1064302"/>
              <a:gd name="connsiteX22" fmla="*/ 989351 w 1139467"/>
              <a:gd name="connsiteY22" fmla="*/ 839449 h 1064302"/>
              <a:gd name="connsiteX23" fmla="*/ 1019331 w 1139467"/>
              <a:gd name="connsiteY23" fmla="*/ 779489 h 1064302"/>
              <a:gd name="connsiteX24" fmla="*/ 1064302 w 1139467"/>
              <a:gd name="connsiteY24" fmla="*/ 734518 h 1064302"/>
              <a:gd name="connsiteX25" fmla="*/ 1079292 w 1139467"/>
              <a:gd name="connsiteY25" fmla="*/ 689548 h 1064302"/>
              <a:gd name="connsiteX26" fmla="*/ 1139253 w 1139467"/>
              <a:gd name="connsiteY26" fmla="*/ 599607 h 106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139467" h="1064302">
                <a:moveTo>
                  <a:pt x="269823" y="179882"/>
                </a:moveTo>
                <a:cubicBezTo>
                  <a:pt x="504669" y="289810"/>
                  <a:pt x="722477" y="448094"/>
                  <a:pt x="974361" y="509666"/>
                </a:cubicBezTo>
                <a:cubicBezTo>
                  <a:pt x="1028628" y="522931"/>
                  <a:pt x="962974" y="397454"/>
                  <a:pt x="944381" y="344774"/>
                </a:cubicBezTo>
                <a:cubicBezTo>
                  <a:pt x="932389" y="310796"/>
                  <a:pt x="906039" y="283659"/>
                  <a:pt x="884420" y="254833"/>
                </a:cubicBezTo>
                <a:cubicBezTo>
                  <a:pt x="869430" y="234846"/>
                  <a:pt x="857116" y="212538"/>
                  <a:pt x="839450" y="194872"/>
                </a:cubicBezTo>
                <a:cubicBezTo>
                  <a:pt x="772777" y="128198"/>
                  <a:pt x="775147" y="144158"/>
                  <a:pt x="704538" y="104931"/>
                </a:cubicBezTo>
                <a:cubicBezTo>
                  <a:pt x="679069" y="90782"/>
                  <a:pt x="654294" y="75403"/>
                  <a:pt x="629587" y="59961"/>
                </a:cubicBezTo>
                <a:cubicBezTo>
                  <a:pt x="614310" y="50413"/>
                  <a:pt x="600731" y="38037"/>
                  <a:pt x="584617" y="29980"/>
                </a:cubicBezTo>
                <a:cubicBezTo>
                  <a:pt x="563114" y="19228"/>
                  <a:pt x="498895" y="4802"/>
                  <a:pt x="479686" y="0"/>
                </a:cubicBezTo>
                <a:lnTo>
                  <a:pt x="74951" y="14990"/>
                </a:lnTo>
                <a:cubicBezTo>
                  <a:pt x="52930" y="18787"/>
                  <a:pt x="53270" y="54203"/>
                  <a:pt x="44971" y="74951"/>
                </a:cubicBezTo>
                <a:cubicBezTo>
                  <a:pt x="11036" y="159789"/>
                  <a:pt x="14746" y="166360"/>
                  <a:pt x="0" y="254833"/>
                </a:cubicBezTo>
                <a:cubicBezTo>
                  <a:pt x="4997" y="369758"/>
                  <a:pt x="6493" y="484888"/>
                  <a:pt x="14991" y="599607"/>
                </a:cubicBezTo>
                <a:cubicBezTo>
                  <a:pt x="19116" y="655292"/>
                  <a:pt x="38431" y="669292"/>
                  <a:pt x="59961" y="719528"/>
                </a:cubicBezTo>
                <a:cubicBezTo>
                  <a:pt x="66185" y="734051"/>
                  <a:pt x="70610" y="749305"/>
                  <a:pt x="74951" y="764498"/>
                </a:cubicBezTo>
                <a:cubicBezTo>
                  <a:pt x="87852" y="809651"/>
                  <a:pt x="88872" y="845607"/>
                  <a:pt x="119922" y="884420"/>
                </a:cubicBezTo>
                <a:cubicBezTo>
                  <a:pt x="147365" y="918724"/>
                  <a:pt x="240988" y="1006931"/>
                  <a:pt x="284813" y="1034321"/>
                </a:cubicBezTo>
                <a:cubicBezTo>
                  <a:pt x="299147" y="1043280"/>
                  <a:pt x="379884" y="1061837"/>
                  <a:pt x="389745" y="1064302"/>
                </a:cubicBezTo>
                <a:cubicBezTo>
                  <a:pt x="479686" y="1059305"/>
                  <a:pt x="569894" y="1057852"/>
                  <a:pt x="659568" y="1049311"/>
                </a:cubicBezTo>
                <a:cubicBezTo>
                  <a:pt x="722855" y="1043284"/>
                  <a:pt x="727571" y="996665"/>
                  <a:pt x="794479" y="974361"/>
                </a:cubicBezTo>
                <a:cubicBezTo>
                  <a:pt x="809469" y="969364"/>
                  <a:pt x="825317" y="966437"/>
                  <a:pt x="839450" y="959370"/>
                </a:cubicBezTo>
                <a:cubicBezTo>
                  <a:pt x="894511" y="931839"/>
                  <a:pt x="892748" y="913687"/>
                  <a:pt x="944381" y="869430"/>
                </a:cubicBezTo>
                <a:cubicBezTo>
                  <a:pt x="958060" y="857705"/>
                  <a:pt x="974361" y="849443"/>
                  <a:pt x="989351" y="839449"/>
                </a:cubicBezTo>
                <a:cubicBezTo>
                  <a:pt x="999344" y="819462"/>
                  <a:pt x="1006343" y="797672"/>
                  <a:pt x="1019331" y="779489"/>
                </a:cubicBezTo>
                <a:cubicBezTo>
                  <a:pt x="1031653" y="762238"/>
                  <a:pt x="1052543" y="752157"/>
                  <a:pt x="1064302" y="734518"/>
                </a:cubicBezTo>
                <a:cubicBezTo>
                  <a:pt x="1073067" y="721371"/>
                  <a:pt x="1070108" y="702406"/>
                  <a:pt x="1079292" y="689548"/>
                </a:cubicBezTo>
                <a:cubicBezTo>
                  <a:pt x="1146319" y="595710"/>
                  <a:pt x="1139253" y="667332"/>
                  <a:pt x="1139253" y="599607"/>
                </a:cubicBezTo>
              </a:path>
            </a:pathLst>
          </a:custGeom>
          <a:no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6" name="Freeform 25">
            <a:extLst>
              <a:ext uri="{FF2B5EF4-FFF2-40B4-BE49-F238E27FC236}">
                <a16:creationId xmlns:a16="http://schemas.microsoft.com/office/drawing/2014/main" id="{D4ED8901-E4A3-3446-BE72-C9827E47F78E}"/>
              </a:ext>
            </a:extLst>
          </p:cNvPr>
          <p:cNvSpPr/>
          <p:nvPr/>
        </p:nvSpPr>
        <p:spPr bwMode="auto">
          <a:xfrm>
            <a:off x="1478960" y="2949821"/>
            <a:ext cx="859506" cy="1202454"/>
          </a:xfrm>
          <a:custGeom>
            <a:avLst/>
            <a:gdLst>
              <a:gd name="connsiteX0" fmla="*/ 394810 w 859506"/>
              <a:gd name="connsiteY0" fmla="*/ 48212 h 1202454"/>
              <a:gd name="connsiteX1" fmla="*/ 319860 w 859506"/>
              <a:gd name="connsiteY1" fmla="*/ 138153 h 1202454"/>
              <a:gd name="connsiteX2" fmla="*/ 244909 w 859506"/>
              <a:gd name="connsiteY2" fmla="*/ 213104 h 1202454"/>
              <a:gd name="connsiteX3" fmla="*/ 154968 w 859506"/>
              <a:gd name="connsiteY3" fmla="*/ 333025 h 1202454"/>
              <a:gd name="connsiteX4" fmla="*/ 80017 w 859506"/>
              <a:gd name="connsiteY4" fmla="*/ 437956 h 1202454"/>
              <a:gd name="connsiteX5" fmla="*/ 65027 w 859506"/>
              <a:gd name="connsiteY5" fmla="*/ 482927 h 1202454"/>
              <a:gd name="connsiteX6" fmla="*/ 20056 w 859506"/>
              <a:gd name="connsiteY6" fmla="*/ 602848 h 1202454"/>
              <a:gd name="connsiteX7" fmla="*/ 20056 w 859506"/>
              <a:gd name="connsiteY7" fmla="*/ 932631 h 1202454"/>
              <a:gd name="connsiteX8" fmla="*/ 50037 w 859506"/>
              <a:gd name="connsiteY8" fmla="*/ 977602 h 1202454"/>
              <a:gd name="connsiteX9" fmla="*/ 199938 w 859506"/>
              <a:gd name="connsiteY9" fmla="*/ 1067543 h 1202454"/>
              <a:gd name="connsiteX10" fmla="*/ 244909 w 859506"/>
              <a:gd name="connsiteY10" fmla="*/ 1082533 h 1202454"/>
              <a:gd name="connsiteX11" fmla="*/ 379820 w 859506"/>
              <a:gd name="connsiteY11" fmla="*/ 1142494 h 1202454"/>
              <a:gd name="connsiteX12" fmla="*/ 424791 w 859506"/>
              <a:gd name="connsiteY12" fmla="*/ 1157484 h 1202454"/>
              <a:gd name="connsiteX13" fmla="*/ 469761 w 859506"/>
              <a:gd name="connsiteY13" fmla="*/ 1172474 h 1202454"/>
              <a:gd name="connsiteX14" fmla="*/ 499742 w 859506"/>
              <a:gd name="connsiteY14" fmla="*/ 1202454 h 1202454"/>
              <a:gd name="connsiteX15" fmla="*/ 619663 w 859506"/>
              <a:gd name="connsiteY15" fmla="*/ 1127504 h 1202454"/>
              <a:gd name="connsiteX16" fmla="*/ 649643 w 859506"/>
              <a:gd name="connsiteY16" fmla="*/ 1097523 h 1202454"/>
              <a:gd name="connsiteX17" fmla="*/ 679624 w 859506"/>
              <a:gd name="connsiteY17" fmla="*/ 1052553 h 1202454"/>
              <a:gd name="connsiteX18" fmla="*/ 754574 w 859506"/>
              <a:gd name="connsiteY18" fmla="*/ 932631 h 1202454"/>
              <a:gd name="connsiteX19" fmla="*/ 769565 w 859506"/>
              <a:gd name="connsiteY19" fmla="*/ 887661 h 1202454"/>
              <a:gd name="connsiteX20" fmla="*/ 799545 w 859506"/>
              <a:gd name="connsiteY20" fmla="*/ 842690 h 1202454"/>
              <a:gd name="connsiteX21" fmla="*/ 829525 w 859506"/>
              <a:gd name="connsiteY21" fmla="*/ 752749 h 1202454"/>
              <a:gd name="connsiteX22" fmla="*/ 859506 w 859506"/>
              <a:gd name="connsiteY22" fmla="*/ 632828 h 1202454"/>
              <a:gd name="connsiteX23" fmla="*/ 844515 w 859506"/>
              <a:gd name="connsiteY23" fmla="*/ 407976 h 1202454"/>
              <a:gd name="connsiteX24" fmla="*/ 814535 w 859506"/>
              <a:gd name="connsiteY24" fmla="*/ 318035 h 1202454"/>
              <a:gd name="connsiteX25" fmla="*/ 754574 w 859506"/>
              <a:gd name="connsiteY25" fmla="*/ 198113 h 1202454"/>
              <a:gd name="connsiteX26" fmla="*/ 739584 w 859506"/>
              <a:gd name="connsiteY26" fmla="*/ 153143 h 1202454"/>
              <a:gd name="connsiteX27" fmla="*/ 709604 w 859506"/>
              <a:gd name="connsiteY27" fmla="*/ 108172 h 1202454"/>
              <a:gd name="connsiteX28" fmla="*/ 649643 w 859506"/>
              <a:gd name="connsiteY28" fmla="*/ 63202 h 1202454"/>
              <a:gd name="connsiteX29" fmla="*/ 604673 w 859506"/>
              <a:gd name="connsiteY29" fmla="*/ 33222 h 1202454"/>
              <a:gd name="connsiteX30" fmla="*/ 499742 w 859506"/>
              <a:gd name="connsiteY30" fmla="*/ 18231 h 1202454"/>
              <a:gd name="connsiteX31" fmla="*/ 349840 w 859506"/>
              <a:gd name="connsiteY31" fmla="*/ 18231 h 1202454"/>
              <a:gd name="connsiteX32" fmla="*/ 394810 w 859506"/>
              <a:gd name="connsiteY32" fmla="*/ 48212 h 12024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859506" h="1202454">
                <a:moveTo>
                  <a:pt x="394810" y="48212"/>
                </a:moveTo>
                <a:cubicBezTo>
                  <a:pt x="389813" y="68199"/>
                  <a:pt x="346111" y="109276"/>
                  <a:pt x="319860" y="138153"/>
                </a:cubicBezTo>
                <a:cubicBezTo>
                  <a:pt x="296093" y="164297"/>
                  <a:pt x="266981" y="185514"/>
                  <a:pt x="244909" y="213104"/>
                </a:cubicBezTo>
                <a:cubicBezTo>
                  <a:pt x="117185" y="372757"/>
                  <a:pt x="234515" y="221658"/>
                  <a:pt x="154968" y="333025"/>
                </a:cubicBezTo>
                <a:cubicBezTo>
                  <a:pt x="61989" y="463196"/>
                  <a:pt x="150679" y="331963"/>
                  <a:pt x="80017" y="437956"/>
                </a:cubicBezTo>
                <a:cubicBezTo>
                  <a:pt x="75020" y="452946"/>
                  <a:pt x="70575" y="468132"/>
                  <a:pt x="65027" y="482927"/>
                </a:cubicBezTo>
                <a:cubicBezTo>
                  <a:pt x="11244" y="626351"/>
                  <a:pt x="54088" y="500755"/>
                  <a:pt x="20056" y="602848"/>
                </a:cubicBezTo>
                <a:cubicBezTo>
                  <a:pt x="-3081" y="741671"/>
                  <a:pt x="-10065" y="741866"/>
                  <a:pt x="20056" y="932631"/>
                </a:cubicBezTo>
                <a:cubicBezTo>
                  <a:pt x="22866" y="950427"/>
                  <a:pt x="38312" y="963923"/>
                  <a:pt x="50037" y="977602"/>
                </a:cubicBezTo>
                <a:cubicBezTo>
                  <a:pt x="115883" y="1054422"/>
                  <a:pt x="101585" y="1034759"/>
                  <a:pt x="199938" y="1067543"/>
                </a:cubicBezTo>
                <a:lnTo>
                  <a:pt x="244909" y="1082533"/>
                </a:lnTo>
                <a:cubicBezTo>
                  <a:pt x="316173" y="1130042"/>
                  <a:pt x="272789" y="1106817"/>
                  <a:pt x="379820" y="1142494"/>
                </a:cubicBezTo>
                <a:lnTo>
                  <a:pt x="424791" y="1157484"/>
                </a:lnTo>
                <a:lnTo>
                  <a:pt x="469761" y="1172474"/>
                </a:lnTo>
                <a:cubicBezTo>
                  <a:pt x="479755" y="1182467"/>
                  <a:pt x="485609" y="1202454"/>
                  <a:pt x="499742" y="1202454"/>
                </a:cubicBezTo>
                <a:cubicBezTo>
                  <a:pt x="594899" y="1202454"/>
                  <a:pt x="578923" y="1178430"/>
                  <a:pt x="619663" y="1127504"/>
                </a:cubicBezTo>
                <a:cubicBezTo>
                  <a:pt x="628492" y="1116468"/>
                  <a:pt x="640814" y="1108559"/>
                  <a:pt x="649643" y="1097523"/>
                </a:cubicBezTo>
                <a:cubicBezTo>
                  <a:pt x="660897" y="1083455"/>
                  <a:pt x="669952" y="1067752"/>
                  <a:pt x="679624" y="1052553"/>
                </a:cubicBezTo>
                <a:cubicBezTo>
                  <a:pt x="704932" y="1012784"/>
                  <a:pt x="739666" y="977351"/>
                  <a:pt x="754574" y="932631"/>
                </a:cubicBezTo>
                <a:cubicBezTo>
                  <a:pt x="759571" y="917641"/>
                  <a:pt x="762499" y="901794"/>
                  <a:pt x="769565" y="887661"/>
                </a:cubicBezTo>
                <a:cubicBezTo>
                  <a:pt x="777622" y="871547"/>
                  <a:pt x="792228" y="859153"/>
                  <a:pt x="799545" y="842690"/>
                </a:cubicBezTo>
                <a:cubicBezTo>
                  <a:pt x="812380" y="813812"/>
                  <a:pt x="819532" y="782729"/>
                  <a:pt x="829525" y="752749"/>
                </a:cubicBezTo>
                <a:cubicBezTo>
                  <a:pt x="852572" y="683607"/>
                  <a:pt x="841416" y="723275"/>
                  <a:pt x="859506" y="632828"/>
                </a:cubicBezTo>
                <a:cubicBezTo>
                  <a:pt x="854509" y="557877"/>
                  <a:pt x="855138" y="482338"/>
                  <a:pt x="844515" y="407976"/>
                </a:cubicBezTo>
                <a:cubicBezTo>
                  <a:pt x="840046" y="376692"/>
                  <a:pt x="828668" y="346301"/>
                  <a:pt x="814535" y="318035"/>
                </a:cubicBezTo>
                <a:cubicBezTo>
                  <a:pt x="794548" y="278061"/>
                  <a:pt x="768707" y="240512"/>
                  <a:pt x="754574" y="198113"/>
                </a:cubicBezTo>
                <a:cubicBezTo>
                  <a:pt x="749577" y="183123"/>
                  <a:pt x="746650" y="167276"/>
                  <a:pt x="739584" y="153143"/>
                </a:cubicBezTo>
                <a:cubicBezTo>
                  <a:pt x="731527" y="137029"/>
                  <a:pt x="722343" y="120911"/>
                  <a:pt x="709604" y="108172"/>
                </a:cubicBezTo>
                <a:cubicBezTo>
                  <a:pt x="691938" y="90506"/>
                  <a:pt x="669973" y="77723"/>
                  <a:pt x="649643" y="63202"/>
                </a:cubicBezTo>
                <a:cubicBezTo>
                  <a:pt x="634983" y="52731"/>
                  <a:pt x="621929" y="38399"/>
                  <a:pt x="604673" y="33222"/>
                </a:cubicBezTo>
                <a:cubicBezTo>
                  <a:pt x="570831" y="23069"/>
                  <a:pt x="534719" y="23228"/>
                  <a:pt x="499742" y="18231"/>
                </a:cubicBezTo>
                <a:cubicBezTo>
                  <a:pt x="433696" y="-3784"/>
                  <a:pt x="442587" y="-8269"/>
                  <a:pt x="349840" y="18231"/>
                </a:cubicBezTo>
                <a:cubicBezTo>
                  <a:pt x="345035" y="19604"/>
                  <a:pt x="399807" y="28225"/>
                  <a:pt x="394810" y="48212"/>
                </a:cubicBezTo>
                <a:close/>
              </a:path>
            </a:pathLst>
          </a:custGeom>
          <a:noFill/>
          <a:ln w="25400">
            <a:solidFill>
              <a:schemeClr val="accent1"/>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sp>
        <p:nvSpPr>
          <p:cNvPr id="27" name="Freeform 26">
            <a:extLst>
              <a:ext uri="{FF2B5EF4-FFF2-40B4-BE49-F238E27FC236}">
                <a16:creationId xmlns:a16="http://schemas.microsoft.com/office/drawing/2014/main" id="{7B2AC749-5B0D-8A49-988F-DAFB07DDC4FB}"/>
              </a:ext>
            </a:extLst>
          </p:cNvPr>
          <p:cNvSpPr/>
          <p:nvPr/>
        </p:nvSpPr>
        <p:spPr bwMode="auto">
          <a:xfrm>
            <a:off x="2848131" y="2983043"/>
            <a:ext cx="584617" cy="659567"/>
          </a:xfrm>
          <a:custGeom>
            <a:avLst/>
            <a:gdLst>
              <a:gd name="connsiteX0" fmla="*/ 59961 w 584617"/>
              <a:gd name="connsiteY0" fmla="*/ 104931 h 659567"/>
              <a:gd name="connsiteX1" fmla="*/ 74951 w 584617"/>
              <a:gd name="connsiteY1" fmla="*/ 494675 h 659567"/>
              <a:gd name="connsiteX2" fmla="*/ 89941 w 584617"/>
              <a:gd name="connsiteY2" fmla="*/ 584616 h 659567"/>
              <a:gd name="connsiteX3" fmla="*/ 149902 w 584617"/>
              <a:gd name="connsiteY3" fmla="*/ 659567 h 659567"/>
              <a:gd name="connsiteX4" fmla="*/ 314794 w 584617"/>
              <a:gd name="connsiteY4" fmla="*/ 644577 h 659567"/>
              <a:gd name="connsiteX5" fmla="*/ 344774 w 584617"/>
              <a:gd name="connsiteY5" fmla="*/ 614596 h 659567"/>
              <a:gd name="connsiteX6" fmla="*/ 404735 w 584617"/>
              <a:gd name="connsiteY6" fmla="*/ 599606 h 659567"/>
              <a:gd name="connsiteX7" fmla="*/ 464695 w 584617"/>
              <a:gd name="connsiteY7" fmla="*/ 554636 h 659567"/>
              <a:gd name="connsiteX8" fmla="*/ 584617 w 584617"/>
              <a:gd name="connsiteY8" fmla="*/ 419724 h 659567"/>
              <a:gd name="connsiteX9" fmla="*/ 569626 w 584617"/>
              <a:gd name="connsiteY9" fmla="*/ 224852 h 659567"/>
              <a:gd name="connsiteX10" fmla="*/ 524656 w 584617"/>
              <a:gd name="connsiteY10" fmla="*/ 134911 h 659567"/>
              <a:gd name="connsiteX11" fmla="*/ 509666 w 584617"/>
              <a:gd name="connsiteY11" fmla="*/ 89941 h 659567"/>
              <a:gd name="connsiteX12" fmla="*/ 434715 w 584617"/>
              <a:gd name="connsiteY12" fmla="*/ 44970 h 659567"/>
              <a:gd name="connsiteX13" fmla="*/ 329784 w 584617"/>
              <a:gd name="connsiteY13" fmla="*/ 0 h 659567"/>
              <a:gd name="connsiteX14" fmla="*/ 134912 w 584617"/>
              <a:gd name="connsiteY14" fmla="*/ 14990 h 659567"/>
              <a:gd name="connsiteX15" fmla="*/ 14990 w 584617"/>
              <a:gd name="connsiteY15" fmla="*/ 104931 h 659567"/>
              <a:gd name="connsiteX16" fmla="*/ 0 w 584617"/>
              <a:gd name="connsiteY16" fmla="*/ 134911 h 659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84617" h="659567">
                <a:moveTo>
                  <a:pt x="59961" y="104931"/>
                </a:moveTo>
                <a:cubicBezTo>
                  <a:pt x="64958" y="234846"/>
                  <a:pt x="66841" y="364917"/>
                  <a:pt x="74951" y="494675"/>
                </a:cubicBezTo>
                <a:cubicBezTo>
                  <a:pt x="76847" y="525010"/>
                  <a:pt x="80330" y="555782"/>
                  <a:pt x="89941" y="584616"/>
                </a:cubicBezTo>
                <a:cubicBezTo>
                  <a:pt x="99397" y="612984"/>
                  <a:pt x="129432" y="639098"/>
                  <a:pt x="149902" y="659567"/>
                </a:cubicBezTo>
                <a:cubicBezTo>
                  <a:pt x="204866" y="654570"/>
                  <a:pt x="261017" y="656987"/>
                  <a:pt x="314794" y="644577"/>
                </a:cubicBezTo>
                <a:cubicBezTo>
                  <a:pt x="328565" y="641399"/>
                  <a:pt x="332133" y="620917"/>
                  <a:pt x="344774" y="614596"/>
                </a:cubicBezTo>
                <a:cubicBezTo>
                  <a:pt x="363201" y="605382"/>
                  <a:pt x="384748" y="604603"/>
                  <a:pt x="404735" y="599606"/>
                </a:cubicBezTo>
                <a:cubicBezTo>
                  <a:pt x="424722" y="584616"/>
                  <a:pt x="446022" y="571234"/>
                  <a:pt x="464695" y="554636"/>
                </a:cubicBezTo>
                <a:cubicBezTo>
                  <a:pt x="534158" y="492891"/>
                  <a:pt x="534819" y="486120"/>
                  <a:pt x="584617" y="419724"/>
                </a:cubicBezTo>
                <a:cubicBezTo>
                  <a:pt x="579620" y="354767"/>
                  <a:pt x="577707" y="289498"/>
                  <a:pt x="569626" y="224852"/>
                </a:cubicBezTo>
                <a:cubicBezTo>
                  <a:pt x="563346" y="174616"/>
                  <a:pt x="546973" y="179546"/>
                  <a:pt x="524656" y="134911"/>
                </a:cubicBezTo>
                <a:cubicBezTo>
                  <a:pt x="517590" y="120778"/>
                  <a:pt x="517796" y="103490"/>
                  <a:pt x="509666" y="89941"/>
                </a:cubicBezTo>
                <a:cubicBezTo>
                  <a:pt x="484569" y="48113"/>
                  <a:pt x="475141" y="65183"/>
                  <a:pt x="434715" y="44970"/>
                </a:cubicBezTo>
                <a:cubicBezTo>
                  <a:pt x="331195" y="-6789"/>
                  <a:pt x="454572" y="31197"/>
                  <a:pt x="329784" y="0"/>
                </a:cubicBezTo>
                <a:cubicBezTo>
                  <a:pt x="264827" y="4997"/>
                  <a:pt x="197916" y="-1590"/>
                  <a:pt x="134912" y="14990"/>
                </a:cubicBezTo>
                <a:cubicBezTo>
                  <a:pt x="115596" y="20073"/>
                  <a:pt x="38135" y="74072"/>
                  <a:pt x="14990" y="104931"/>
                </a:cubicBezTo>
                <a:cubicBezTo>
                  <a:pt x="8286" y="113869"/>
                  <a:pt x="4997" y="124918"/>
                  <a:pt x="0" y="134911"/>
                </a:cubicBezTo>
              </a:path>
            </a:pathLst>
          </a:custGeom>
          <a:noFill/>
          <a:ln w="31750">
            <a:solidFill>
              <a:schemeClr val="accent1"/>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0193742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26" grpId="0" animBg="1"/>
      <p:bldP spid="2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C0945-760F-6546-8803-AC6ED3B002EB}"/>
              </a:ext>
            </a:extLst>
          </p:cNvPr>
          <p:cNvSpPr>
            <a:spLocks noGrp="1"/>
          </p:cNvSpPr>
          <p:nvPr>
            <p:ph type="title"/>
          </p:nvPr>
        </p:nvSpPr>
        <p:spPr/>
        <p:txBody>
          <a:bodyPr/>
          <a:lstStyle/>
          <a:p>
            <a:r>
              <a:rPr lang="en-US" dirty="0"/>
              <a:t>Chest X-Ray 70 </a:t>
            </a:r>
            <a:r>
              <a:rPr lang="en-US" dirty="0" err="1"/>
              <a:t>y.o</a:t>
            </a:r>
            <a:r>
              <a:rPr lang="en-US" dirty="0"/>
              <a:t>. COPD Patient</a:t>
            </a:r>
          </a:p>
        </p:txBody>
      </p:sp>
      <p:pic>
        <p:nvPicPr>
          <p:cNvPr id="6" name="Content Placeholder 5">
            <a:extLst>
              <a:ext uri="{FF2B5EF4-FFF2-40B4-BE49-F238E27FC236}">
                <a16:creationId xmlns:a16="http://schemas.microsoft.com/office/drawing/2014/main" id="{AEE3C0BD-31A7-7747-B17A-D6577BDAF2F8}"/>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44839" y="1087469"/>
            <a:ext cx="4419600" cy="5135930"/>
          </a:xfrm>
        </p:spPr>
      </p:pic>
      <p:sp>
        <p:nvSpPr>
          <p:cNvPr id="4" name="Content Placeholder 3">
            <a:extLst>
              <a:ext uri="{FF2B5EF4-FFF2-40B4-BE49-F238E27FC236}">
                <a16:creationId xmlns:a16="http://schemas.microsoft.com/office/drawing/2014/main" id="{2EB4D843-237F-D349-9489-03D6AD462138}"/>
              </a:ext>
            </a:extLst>
          </p:cNvPr>
          <p:cNvSpPr>
            <a:spLocks noGrp="1"/>
          </p:cNvSpPr>
          <p:nvPr>
            <p:ph sz="half" idx="2"/>
          </p:nvPr>
        </p:nvSpPr>
        <p:spPr>
          <a:xfrm>
            <a:off x="5029200" y="1411552"/>
            <a:ext cx="3733800" cy="3922447"/>
          </a:xfrm>
        </p:spPr>
        <p:txBody>
          <a:bodyPr/>
          <a:lstStyle/>
          <a:p>
            <a:r>
              <a:rPr lang="en-GB" dirty="0">
                <a:latin typeface="Arial" charset="0"/>
                <a:cs typeface="Times New Roman" pitchFamily="18" charset="0"/>
              </a:rPr>
              <a:t>Are the lungs smaller or bigger than usual?</a:t>
            </a:r>
          </a:p>
          <a:p>
            <a:r>
              <a:rPr lang="en-GB" dirty="0">
                <a:latin typeface="Arial" charset="0"/>
                <a:cs typeface="Times New Roman" pitchFamily="18" charset="0"/>
              </a:rPr>
              <a:t>Which soft tissues are drastically altered?</a:t>
            </a:r>
          </a:p>
          <a:p>
            <a:r>
              <a:rPr lang="en-GB" dirty="0">
                <a:latin typeface="Arial" charset="0"/>
                <a:cs typeface="Times New Roman" pitchFamily="18" charset="0"/>
              </a:rPr>
              <a:t>Describe the x-ray findings that are consistent with COPD.</a:t>
            </a:r>
            <a:endParaRPr lang="en-US" dirty="0">
              <a:latin typeface="Comic Sans MS" pitchFamily="66" charset="0"/>
            </a:endParaRPr>
          </a:p>
          <a:p>
            <a:endParaRPr lang="en-US" dirty="0"/>
          </a:p>
        </p:txBody>
      </p:sp>
      <p:cxnSp>
        <p:nvCxnSpPr>
          <p:cNvPr id="8" name="Straight Connector 7">
            <a:extLst>
              <a:ext uri="{FF2B5EF4-FFF2-40B4-BE49-F238E27FC236}">
                <a16:creationId xmlns:a16="http://schemas.microsoft.com/office/drawing/2014/main" id="{8678C466-E51C-474B-BF4C-9623BE76A9F0}"/>
              </a:ext>
            </a:extLst>
          </p:cNvPr>
          <p:cNvCxnSpPr>
            <a:cxnSpLocks/>
          </p:cNvCxnSpPr>
          <p:nvPr/>
        </p:nvCxnSpPr>
        <p:spPr>
          <a:xfrm>
            <a:off x="2438400" y="2286000"/>
            <a:ext cx="0" cy="2667000"/>
          </a:xfrm>
          <a:prstGeom prst="line">
            <a:avLst/>
          </a:prstGeom>
          <a:ln w="25400">
            <a:solidFill>
              <a:srgbClr val="0070C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228FD00D-1817-3047-8AC3-D9223EBEA5EE}"/>
              </a:ext>
            </a:extLst>
          </p:cNvPr>
          <p:cNvCxnSpPr>
            <a:cxnSpLocks/>
          </p:cNvCxnSpPr>
          <p:nvPr/>
        </p:nvCxnSpPr>
        <p:spPr>
          <a:xfrm>
            <a:off x="1981200" y="4572000"/>
            <a:ext cx="1447800"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51D4B071-C5DF-A64E-932C-B5D5228DA183}"/>
              </a:ext>
            </a:extLst>
          </p:cNvPr>
          <p:cNvCxnSpPr>
            <a:cxnSpLocks/>
          </p:cNvCxnSpPr>
          <p:nvPr/>
        </p:nvCxnSpPr>
        <p:spPr>
          <a:xfrm>
            <a:off x="2438400" y="4800600"/>
            <a:ext cx="2057400"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 name="Freeform 10">
            <a:extLst>
              <a:ext uri="{FF2B5EF4-FFF2-40B4-BE49-F238E27FC236}">
                <a16:creationId xmlns:a16="http://schemas.microsoft.com/office/drawing/2014/main" id="{055BC71D-3185-B14B-89AE-6D9E12CDC3D4}"/>
              </a:ext>
            </a:extLst>
          </p:cNvPr>
          <p:cNvSpPr/>
          <p:nvPr/>
        </p:nvSpPr>
        <p:spPr bwMode="auto">
          <a:xfrm>
            <a:off x="1447801" y="2949821"/>
            <a:ext cx="890665" cy="1393580"/>
          </a:xfrm>
          <a:custGeom>
            <a:avLst/>
            <a:gdLst>
              <a:gd name="connsiteX0" fmla="*/ 394810 w 859506"/>
              <a:gd name="connsiteY0" fmla="*/ 48212 h 1202454"/>
              <a:gd name="connsiteX1" fmla="*/ 319860 w 859506"/>
              <a:gd name="connsiteY1" fmla="*/ 138153 h 1202454"/>
              <a:gd name="connsiteX2" fmla="*/ 244909 w 859506"/>
              <a:gd name="connsiteY2" fmla="*/ 213104 h 1202454"/>
              <a:gd name="connsiteX3" fmla="*/ 154968 w 859506"/>
              <a:gd name="connsiteY3" fmla="*/ 333025 h 1202454"/>
              <a:gd name="connsiteX4" fmla="*/ 80017 w 859506"/>
              <a:gd name="connsiteY4" fmla="*/ 437956 h 1202454"/>
              <a:gd name="connsiteX5" fmla="*/ 65027 w 859506"/>
              <a:gd name="connsiteY5" fmla="*/ 482927 h 1202454"/>
              <a:gd name="connsiteX6" fmla="*/ 20056 w 859506"/>
              <a:gd name="connsiteY6" fmla="*/ 602848 h 1202454"/>
              <a:gd name="connsiteX7" fmla="*/ 20056 w 859506"/>
              <a:gd name="connsiteY7" fmla="*/ 932631 h 1202454"/>
              <a:gd name="connsiteX8" fmla="*/ 50037 w 859506"/>
              <a:gd name="connsiteY8" fmla="*/ 977602 h 1202454"/>
              <a:gd name="connsiteX9" fmla="*/ 199938 w 859506"/>
              <a:gd name="connsiteY9" fmla="*/ 1067543 h 1202454"/>
              <a:gd name="connsiteX10" fmla="*/ 244909 w 859506"/>
              <a:gd name="connsiteY10" fmla="*/ 1082533 h 1202454"/>
              <a:gd name="connsiteX11" fmla="*/ 379820 w 859506"/>
              <a:gd name="connsiteY11" fmla="*/ 1142494 h 1202454"/>
              <a:gd name="connsiteX12" fmla="*/ 424791 w 859506"/>
              <a:gd name="connsiteY12" fmla="*/ 1157484 h 1202454"/>
              <a:gd name="connsiteX13" fmla="*/ 469761 w 859506"/>
              <a:gd name="connsiteY13" fmla="*/ 1172474 h 1202454"/>
              <a:gd name="connsiteX14" fmla="*/ 499742 w 859506"/>
              <a:gd name="connsiteY14" fmla="*/ 1202454 h 1202454"/>
              <a:gd name="connsiteX15" fmla="*/ 619663 w 859506"/>
              <a:gd name="connsiteY15" fmla="*/ 1127504 h 1202454"/>
              <a:gd name="connsiteX16" fmla="*/ 649643 w 859506"/>
              <a:gd name="connsiteY16" fmla="*/ 1097523 h 1202454"/>
              <a:gd name="connsiteX17" fmla="*/ 679624 w 859506"/>
              <a:gd name="connsiteY17" fmla="*/ 1052553 h 1202454"/>
              <a:gd name="connsiteX18" fmla="*/ 754574 w 859506"/>
              <a:gd name="connsiteY18" fmla="*/ 932631 h 1202454"/>
              <a:gd name="connsiteX19" fmla="*/ 769565 w 859506"/>
              <a:gd name="connsiteY19" fmla="*/ 887661 h 1202454"/>
              <a:gd name="connsiteX20" fmla="*/ 799545 w 859506"/>
              <a:gd name="connsiteY20" fmla="*/ 842690 h 1202454"/>
              <a:gd name="connsiteX21" fmla="*/ 829525 w 859506"/>
              <a:gd name="connsiteY21" fmla="*/ 752749 h 1202454"/>
              <a:gd name="connsiteX22" fmla="*/ 859506 w 859506"/>
              <a:gd name="connsiteY22" fmla="*/ 632828 h 1202454"/>
              <a:gd name="connsiteX23" fmla="*/ 844515 w 859506"/>
              <a:gd name="connsiteY23" fmla="*/ 407976 h 1202454"/>
              <a:gd name="connsiteX24" fmla="*/ 814535 w 859506"/>
              <a:gd name="connsiteY24" fmla="*/ 318035 h 1202454"/>
              <a:gd name="connsiteX25" fmla="*/ 754574 w 859506"/>
              <a:gd name="connsiteY25" fmla="*/ 198113 h 1202454"/>
              <a:gd name="connsiteX26" fmla="*/ 739584 w 859506"/>
              <a:gd name="connsiteY26" fmla="*/ 153143 h 1202454"/>
              <a:gd name="connsiteX27" fmla="*/ 709604 w 859506"/>
              <a:gd name="connsiteY27" fmla="*/ 108172 h 1202454"/>
              <a:gd name="connsiteX28" fmla="*/ 649643 w 859506"/>
              <a:gd name="connsiteY28" fmla="*/ 63202 h 1202454"/>
              <a:gd name="connsiteX29" fmla="*/ 604673 w 859506"/>
              <a:gd name="connsiteY29" fmla="*/ 33222 h 1202454"/>
              <a:gd name="connsiteX30" fmla="*/ 499742 w 859506"/>
              <a:gd name="connsiteY30" fmla="*/ 18231 h 1202454"/>
              <a:gd name="connsiteX31" fmla="*/ 349840 w 859506"/>
              <a:gd name="connsiteY31" fmla="*/ 18231 h 1202454"/>
              <a:gd name="connsiteX32" fmla="*/ 394810 w 859506"/>
              <a:gd name="connsiteY32" fmla="*/ 48212 h 12024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859506" h="1202454">
                <a:moveTo>
                  <a:pt x="394810" y="48212"/>
                </a:moveTo>
                <a:cubicBezTo>
                  <a:pt x="389813" y="68199"/>
                  <a:pt x="346111" y="109276"/>
                  <a:pt x="319860" y="138153"/>
                </a:cubicBezTo>
                <a:cubicBezTo>
                  <a:pt x="296093" y="164297"/>
                  <a:pt x="266981" y="185514"/>
                  <a:pt x="244909" y="213104"/>
                </a:cubicBezTo>
                <a:cubicBezTo>
                  <a:pt x="117185" y="372757"/>
                  <a:pt x="234515" y="221658"/>
                  <a:pt x="154968" y="333025"/>
                </a:cubicBezTo>
                <a:cubicBezTo>
                  <a:pt x="61989" y="463196"/>
                  <a:pt x="150679" y="331963"/>
                  <a:pt x="80017" y="437956"/>
                </a:cubicBezTo>
                <a:cubicBezTo>
                  <a:pt x="75020" y="452946"/>
                  <a:pt x="70575" y="468132"/>
                  <a:pt x="65027" y="482927"/>
                </a:cubicBezTo>
                <a:cubicBezTo>
                  <a:pt x="11244" y="626351"/>
                  <a:pt x="54088" y="500755"/>
                  <a:pt x="20056" y="602848"/>
                </a:cubicBezTo>
                <a:cubicBezTo>
                  <a:pt x="-3081" y="741671"/>
                  <a:pt x="-10065" y="741866"/>
                  <a:pt x="20056" y="932631"/>
                </a:cubicBezTo>
                <a:cubicBezTo>
                  <a:pt x="22866" y="950427"/>
                  <a:pt x="38312" y="963923"/>
                  <a:pt x="50037" y="977602"/>
                </a:cubicBezTo>
                <a:cubicBezTo>
                  <a:pt x="115883" y="1054422"/>
                  <a:pt x="101585" y="1034759"/>
                  <a:pt x="199938" y="1067543"/>
                </a:cubicBezTo>
                <a:lnTo>
                  <a:pt x="244909" y="1082533"/>
                </a:lnTo>
                <a:cubicBezTo>
                  <a:pt x="316173" y="1130042"/>
                  <a:pt x="272789" y="1106817"/>
                  <a:pt x="379820" y="1142494"/>
                </a:cubicBezTo>
                <a:lnTo>
                  <a:pt x="424791" y="1157484"/>
                </a:lnTo>
                <a:lnTo>
                  <a:pt x="469761" y="1172474"/>
                </a:lnTo>
                <a:cubicBezTo>
                  <a:pt x="479755" y="1182467"/>
                  <a:pt x="485609" y="1202454"/>
                  <a:pt x="499742" y="1202454"/>
                </a:cubicBezTo>
                <a:cubicBezTo>
                  <a:pt x="594899" y="1202454"/>
                  <a:pt x="578923" y="1178430"/>
                  <a:pt x="619663" y="1127504"/>
                </a:cubicBezTo>
                <a:cubicBezTo>
                  <a:pt x="628492" y="1116468"/>
                  <a:pt x="640814" y="1108559"/>
                  <a:pt x="649643" y="1097523"/>
                </a:cubicBezTo>
                <a:cubicBezTo>
                  <a:pt x="660897" y="1083455"/>
                  <a:pt x="669952" y="1067752"/>
                  <a:pt x="679624" y="1052553"/>
                </a:cubicBezTo>
                <a:cubicBezTo>
                  <a:pt x="704932" y="1012784"/>
                  <a:pt x="739666" y="977351"/>
                  <a:pt x="754574" y="932631"/>
                </a:cubicBezTo>
                <a:cubicBezTo>
                  <a:pt x="759571" y="917641"/>
                  <a:pt x="762499" y="901794"/>
                  <a:pt x="769565" y="887661"/>
                </a:cubicBezTo>
                <a:cubicBezTo>
                  <a:pt x="777622" y="871547"/>
                  <a:pt x="792228" y="859153"/>
                  <a:pt x="799545" y="842690"/>
                </a:cubicBezTo>
                <a:cubicBezTo>
                  <a:pt x="812380" y="813812"/>
                  <a:pt x="819532" y="782729"/>
                  <a:pt x="829525" y="752749"/>
                </a:cubicBezTo>
                <a:cubicBezTo>
                  <a:pt x="852572" y="683607"/>
                  <a:pt x="841416" y="723275"/>
                  <a:pt x="859506" y="632828"/>
                </a:cubicBezTo>
                <a:cubicBezTo>
                  <a:pt x="854509" y="557877"/>
                  <a:pt x="855138" y="482338"/>
                  <a:pt x="844515" y="407976"/>
                </a:cubicBezTo>
                <a:cubicBezTo>
                  <a:pt x="840046" y="376692"/>
                  <a:pt x="828668" y="346301"/>
                  <a:pt x="814535" y="318035"/>
                </a:cubicBezTo>
                <a:cubicBezTo>
                  <a:pt x="794548" y="278061"/>
                  <a:pt x="768707" y="240512"/>
                  <a:pt x="754574" y="198113"/>
                </a:cubicBezTo>
                <a:cubicBezTo>
                  <a:pt x="749577" y="183123"/>
                  <a:pt x="746650" y="167276"/>
                  <a:pt x="739584" y="153143"/>
                </a:cubicBezTo>
                <a:cubicBezTo>
                  <a:pt x="731527" y="137029"/>
                  <a:pt x="722343" y="120911"/>
                  <a:pt x="709604" y="108172"/>
                </a:cubicBezTo>
                <a:cubicBezTo>
                  <a:pt x="691938" y="90506"/>
                  <a:pt x="669973" y="77723"/>
                  <a:pt x="649643" y="63202"/>
                </a:cubicBezTo>
                <a:cubicBezTo>
                  <a:pt x="634983" y="52731"/>
                  <a:pt x="621929" y="38399"/>
                  <a:pt x="604673" y="33222"/>
                </a:cubicBezTo>
                <a:cubicBezTo>
                  <a:pt x="570831" y="23069"/>
                  <a:pt x="534719" y="23228"/>
                  <a:pt x="499742" y="18231"/>
                </a:cubicBezTo>
                <a:cubicBezTo>
                  <a:pt x="433696" y="-3784"/>
                  <a:pt x="442587" y="-8269"/>
                  <a:pt x="349840" y="18231"/>
                </a:cubicBezTo>
                <a:cubicBezTo>
                  <a:pt x="345035" y="19604"/>
                  <a:pt x="399807" y="28225"/>
                  <a:pt x="394810" y="48212"/>
                </a:cubicBezTo>
                <a:close/>
              </a:path>
            </a:pathLst>
          </a:custGeom>
          <a:noFill/>
          <a:ln w="25400">
            <a:solidFill>
              <a:schemeClr val="accent1"/>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sp>
        <p:nvSpPr>
          <p:cNvPr id="16" name="Freeform 15">
            <a:extLst>
              <a:ext uri="{FF2B5EF4-FFF2-40B4-BE49-F238E27FC236}">
                <a16:creationId xmlns:a16="http://schemas.microsoft.com/office/drawing/2014/main" id="{9F8F8EA5-4FF8-8B47-ABE1-BBA80FC443EC}"/>
              </a:ext>
            </a:extLst>
          </p:cNvPr>
          <p:cNvSpPr/>
          <p:nvPr/>
        </p:nvSpPr>
        <p:spPr bwMode="auto">
          <a:xfrm>
            <a:off x="2665822" y="2842590"/>
            <a:ext cx="869360" cy="1088779"/>
          </a:xfrm>
          <a:custGeom>
            <a:avLst/>
            <a:gdLst>
              <a:gd name="connsiteX0" fmla="*/ 59961 w 584617"/>
              <a:gd name="connsiteY0" fmla="*/ 104931 h 659567"/>
              <a:gd name="connsiteX1" fmla="*/ 74951 w 584617"/>
              <a:gd name="connsiteY1" fmla="*/ 494675 h 659567"/>
              <a:gd name="connsiteX2" fmla="*/ 89941 w 584617"/>
              <a:gd name="connsiteY2" fmla="*/ 584616 h 659567"/>
              <a:gd name="connsiteX3" fmla="*/ 149902 w 584617"/>
              <a:gd name="connsiteY3" fmla="*/ 659567 h 659567"/>
              <a:gd name="connsiteX4" fmla="*/ 314794 w 584617"/>
              <a:gd name="connsiteY4" fmla="*/ 644577 h 659567"/>
              <a:gd name="connsiteX5" fmla="*/ 344774 w 584617"/>
              <a:gd name="connsiteY5" fmla="*/ 614596 h 659567"/>
              <a:gd name="connsiteX6" fmla="*/ 404735 w 584617"/>
              <a:gd name="connsiteY6" fmla="*/ 599606 h 659567"/>
              <a:gd name="connsiteX7" fmla="*/ 464695 w 584617"/>
              <a:gd name="connsiteY7" fmla="*/ 554636 h 659567"/>
              <a:gd name="connsiteX8" fmla="*/ 584617 w 584617"/>
              <a:gd name="connsiteY8" fmla="*/ 419724 h 659567"/>
              <a:gd name="connsiteX9" fmla="*/ 569626 w 584617"/>
              <a:gd name="connsiteY9" fmla="*/ 224852 h 659567"/>
              <a:gd name="connsiteX10" fmla="*/ 524656 w 584617"/>
              <a:gd name="connsiteY10" fmla="*/ 134911 h 659567"/>
              <a:gd name="connsiteX11" fmla="*/ 509666 w 584617"/>
              <a:gd name="connsiteY11" fmla="*/ 89941 h 659567"/>
              <a:gd name="connsiteX12" fmla="*/ 434715 w 584617"/>
              <a:gd name="connsiteY12" fmla="*/ 44970 h 659567"/>
              <a:gd name="connsiteX13" fmla="*/ 329784 w 584617"/>
              <a:gd name="connsiteY13" fmla="*/ 0 h 659567"/>
              <a:gd name="connsiteX14" fmla="*/ 134912 w 584617"/>
              <a:gd name="connsiteY14" fmla="*/ 14990 h 659567"/>
              <a:gd name="connsiteX15" fmla="*/ 14990 w 584617"/>
              <a:gd name="connsiteY15" fmla="*/ 104931 h 659567"/>
              <a:gd name="connsiteX16" fmla="*/ 0 w 584617"/>
              <a:gd name="connsiteY16" fmla="*/ 134911 h 659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84617" h="659567">
                <a:moveTo>
                  <a:pt x="59961" y="104931"/>
                </a:moveTo>
                <a:cubicBezTo>
                  <a:pt x="64958" y="234846"/>
                  <a:pt x="66841" y="364917"/>
                  <a:pt x="74951" y="494675"/>
                </a:cubicBezTo>
                <a:cubicBezTo>
                  <a:pt x="76847" y="525010"/>
                  <a:pt x="80330" y="555782"/>
                  <a:pt x="89941" y="584616"/>
                </a:cubicBezTo>
                <a:cubicBezTo>
                  <a:pt x="99397" y="612984"/>
                  <a:pt x="129432" y="639098"/>
                  <a:pt x="149902" y="659567"/>
                </a:cubicBezTo>
                <a:cubicBezTo>
                  <a:pt x="204866" y="654570"/>
                  <a:pt x="261017" y="656987"/>
                  <a:pt x="314794" y="644577"/>
                </a:cubicBezTo>
                <a:cubicBezTo>
                  <a:pt x="328565" y="641399"/>
                  <a:pt x="332133" y="620917"/>
                  <a:pt x="344774" y="614596"/>
                </a:cubicBezTo>
                <a:cubicBezTo>
                  <a:pt x="363201" y="605382"/>
                  <a:pt x="384748" y="604603"/>
                  <a:pt x="404735" y="599606"/>
                </a:cubicBezTo>
                <a:cubicBezTo>
                  <a:pt x="424722" y="584616"/>
                  <a:pt x="446022" y="571234"/>
                  <a:pt x="464695" y="554636"/>
                </a:cubicBezTo>
                <a:cubicBezTo>
                  <a:pt x="534158" y="492891"/>
                  <a:pt x="534819" y="486120"/>
                  <a:pt x="584617" y="419724"/>
                </a:cubicBezTo>
                <a:cubicBezTo>
                  <a:pt x="579620" y="354767"/>
                  <a:pt x="577707" y="289498"/>
                  <a:pt x="569626" y="224852"/>
                </a:cubicBezTo>
                <a:cubicBezTo>
                  <a:pt x="563346" y="174616"/>
                  <a:pt x="546973" y="179546"/>
                  <a:pt x="524656" y="134911"/>
                </a:cubicBezTo>
                <a:cubicBezTo>
                  <a:pt x="517590" y="120778"/>
                  <a:pt x="517796" y="103490"/>
                  <a:pt x="509666" y="89941"/>
                </a:cubicBezTo>
                <a:cubicBezTo>
                  <a:pt x="484569" y="48113"/>
                  <a:pt x="475141" y="65183"/>
                  <a:pt x="434715" y="44970"/>
                </a:cubicBezTo>
                <a:cubicBezTo>
                  <a:pt x="331195" y="-6789"/>
                  <a:pt x="454572" y="31197"/>
                  <a:pt x="329784" y="0"/>
                </a:cubicBezTo>
                <a:cubicBezTo>
                  <a:pt x="264827" y="4997"/>
                  <a:pt x="197916" y="-1590"/>
                  <a:pt x="134912" y="14990"/>
                </a:cubicBezTo>
                <a:cubicBezTo>
                  <a:pt x="115596" y="20073"/>
                  <a:pt x="38135" y="74072"/>
                  <a:pt x="14990" y="104931"/>
                </a:cubicBezTo>
                <a:cubicBezTo>
                  <a:pt x="8286" y="113869"/>
                  <a:pt x="4997" y="124918"/>
                  <a:pt x="0" y="134911"/>
                </a:cubicBezTo>
              </a:path>
            </a:pathLst>
          </a:custGeom>
          <a:noFill/>
          <a:ln w="31750">
            <a:solidFill>
              <a:schemeClr val="accent1"/>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cxnSp>
        <p:nvCxnSpPr>
          <p:cNvPr id="18" name="Straight Connector 17">
            <a:extLst>
              <a:ext uri="{FF2B5EF4-FFF2-40B4-BE49-F238E27FC236}">
                <a16:creationId xmlns:a16="http://schemas.microsoft.com/office/drawing/2014/main" id="{9644B096-D3BF-D944-8F4D-82A62AF6CCEF}"/>
              </a:ext>
            </a:extLst>
          </p:cNvPr>
          <p:cNvCxnSpPr/>
          <p:nvPr/>
        </p:nvCxnSpPr>
        <p:spPr>
          <a:xfrm>
            <a:off x="838200" y="4953000"/>
            <a:ext cx="1234191"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0BDD05C-D57A-7244-A884-8558672E653D}"/>
              </a:ext>
            </a:extLst>
          </p:cNvPr>
          <p:cNvCxnSpPr>
            <a:cxnSpLocks/>
          </p:cNvCxnSpPr>
          <p:nvPr/>
        </p:nvCxnSpPr>
        <p:spPr>
          <a:xfrm>
            <a:off x="3535182" y="4648200"/>
            <a:ext cx="8382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747159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73354-C388-1C46-B6E8-CE7EFCE0E06A}"/>
              </a:ext>
            </a:extLst>
          </p:cNvPr>
          <p:cNvSpPr>
            <a:spLocks noGrp="1"/>
          </p:cNvSpPr>
          <p:nvPr>
            <p:ph type="title"/>
          </p:nvPr>
        </p:nvSpPr>
        <p:spPr/>
        <p:txBody>
          <a:bodyPr/>
          <a:lstStyle/>
          <a:p>
            <a:r>
              <a:rPr lang="en-US" dirty="0"/>
              <a:t>Arterial Blood Gases</a:t>
            </a:r>
          </a:p>
        </p:txBody>
      </p:sp>
      <p:graphicFrame>
        <p:nvGraphicFramePr>
          <p:cNvPr id="7" name="Content Placeholder 6">
            <a:extLst>
              <a:ext uri="{FF2B5EF4-FFF2-40B4-BE49-F238E27FC236}">
                <a16:creationId xmlns:a16="http://schemas.microsoft.com/office/drawing/2014/main" id="{15B01482-2F5B-D247-AFFC-A88E77ADC484}"/>
              </a:ext>
            </a:extLst>
          </p:cNvPr>
          <p:cNvGraphicFramePr>
            <a:graphicFrameLocks noGrp="1"/>
          </p:cNvGraphicFramePr>
          <p:nvPr>
            <p:ph sz="half" idx="1"/>
            <p:extLst>
              <p:ext uri="{D42A27DB-BD31-4B8C-83A1-F6EECF244321}">
                <p14:modId xmlns:p14="http://schemas.microsoft.com/office/powerpoint/2010/main" val="2212413323"/>
              </p:ext>
            </p:extLst>
          </p:nvPr>
        </p:nvGraphicFramePr>
        <p:xfrm>
          <a:off x="533400" y="1428099"/>
          <a:ext cx="7772400" cy="1371600"/>
        </p:xfrm>
        <a:graphic>
          <a:graphicData uri="http://schemas.openxmlformats.org/drawingml/2006/table">
            <a:tbl>
              <a:tblPr firstRow="1" bandRow="1">
                <a:tableStyleId>{5C22544A-7EE6-4342-B048-85BDC9FD1C3A}</a:tableStyleId>
              </a:tblPr>
              <a:tblGrid>
                <a:gridCol w="1554480">
                  <a:extLst>
                    <a:ext uri="{9D8B030D-6E8A-4147-A177-3AD203B41FA5}">
                      <a16:colId xmlns:a16="http://schemas.microsoft.com/office/drawing/2014/main" val="2426720824"/>
                    </a:ext>
                  </a:extLst>
                </a:gridCol>
                <a:gridCol w="1554480">
                  <a:extLst>
                    <a:ext uri="{9D8B030D-6E8A-4147-A177-3AD203B41FA5}">
                      <a16:colId xmlns:a16="http://schemas.microsoft.com/office/drawing/2014/main" val="1034089854"/>
                    </a:ext>
                  </a:extLst>
                </a:gridCol>
                <a:gridCol w="1554480">
                  <a:extLst>
                    <a:ext uri="{9D8B030D-6E8A-4147-A177-3AD203B41FA5}">
                      <a16:colId xmlns:a16="http://schemas.microsoft.com/office/drawing/2014/main" val="284065429"/>
                    </a:ext>
                  </a:extLst>
                </a:gridCol>
                <a:gridCol w="1554480">
                  <a:extLst>
                    <a:ext uri="{9D8B030D-6E8A-4147-A177-3AD203B41FA5}">
                      <a16:colId xmlns:a16="http://schemas.microsoft.com/office/drawing/2014/main" val="530396958"/>
                    </a:ext>
                  </a:extLst>
                </a:gridCol>
                <a:gridCol w="1554480">
                  <a:extLst>
                    <a:ext uri="{9D8B030D-6E8A-4147-A177-3AD203B41FA5}">
                      <a16:colId xmlns:a16="http://schemas.microsoft.com/office/drawing/2014/main" val="3856661360"/>
                    </a:ext>
                  </a:extLst>
                </a:gridCol>
              </a:tblGrid>
              <a:tr h="370840">
                <a:tc gridSpan="5">
                  <a:txBody>
                    <a:bodyPr/>
                    <a:lstStyle/>
                    <a:p>
                      <a:pPr algn="ctr"/>
                      <a:r>
                        <a:rPr lang="en-US" sz="2400" dirty="0">
                          <a:solidFill>
                            <a:schemeClr val="bg1"/>
                          </a:solidFill>
                        </a:rPr>
                        <a:t>AECOPD</a:t>
                      </a:r>
                    </a:p>
                  </a:txBody>
                  <a:tcPr/>
                </a:tc>
                <a:tc hMerge="1">
                  <a:txBody>
                    <a:bodyPr/>
                    <a:lstStyle/>
                    <a:p>
                      <a:pPr algn="ctr"/>
                      <a:endParaRPr lang="en-US" sz="2400" baseline="30000" dirty="0">
                        <a:solidFill>
                          <a:schemeClr val="bg1"/>
                        </a:solidFill>
                      </a:endParaRPr>
                    </a:p>
                  </a:txBody>
                  <a:tcPr/>
                </a:tc>
                <a:tc hMerge="1">
                  <a:txBody>
                    <a:bodyPr/>
                    <a:lstStyle/>
                    <a:p>
                      <a:pPr algn="ctr"/>
                      <a:endParaRPr lang="en-US" sz="2400" dirty="0">
                        <a:solidFill>
                          <a:schemeClr val="bg1"/>
                        </a:solidFill>
                      </a:endParaRPr>
                    </a:p>
                  </a:txBody>
                  <a:tcPr/>
                </a:tc>
                <a:tc hMerge="1">
                  <a:txBody>
                    <a:bodyPr/>
                    <a:lstStyle/>
                    <a:p>
                      <a:pPr algn="ctr"/>
                      <a:endParaRPr lang="en-US" sz="2400" baseline="-25000" dirty="0">
                        <a:solidFill>
                          <a:schemeClr val="bg1"/>
                        </a:solidFill>
                      </a:endParaRPr>
                    </a:p>
                  </a:txBody>
                  <a:tcPr/>
                </a:tc>
                <a:tc hMerge="1">
                  <a:txBody>
                    <a:bodyPr/>
                    <a:lstStyle/>
                    <a:p>
                      <a:pPr algn="ctr"/>
                      <a:endParaRPr lang="en-US" sz="2400" baseline="-25000" dirty="0">
                        <a:solidFill>
                          <a:schemeClr val="bg1"/>
                        </a:solidFill>
                      </a:endParaRPr>
                    </a:p>
                  </a:txBody>
                  <a:tcPr/>
                </a:tc>
                <a:extLst>
                  <a:ext uri="{0D108BD9-81ED-4DB2-BD59-A6C34878D82A}">
                    <a16:rowId xmlns:a16="http://schemas.microsoft.com/office/drawing/2014/main" val="654398486"/>
                  </a:ext>
                </a:extLst>
              </a:tr>
              <a:tr h="370840">
                <a:tc>
                  <a:txBody>
                    <a:bodyPr/>
                    <a:lstStyle/>
                    <a:p>
                      <a:pPr algn="ctr"/>
                      <a:r>
                        <a:rPr lang="en-US" sz="2400" dirty="0">
                          <a:solidFill>
                            <a:schemeClr val="bg1"/>
                          </a:solidFill>
                        </a:rPr>
                        <a:t>pH</a:t>
                      </a:r>
                    </a:p>
                  </a:txBody>
                  <a:tcPr/>
                </a:tc>
                <a:tc>
                  <a:txBody>
                    <a:bodyPr/>
                    <a:lstStyle/>
                    <a:p>
                      <a:pPr algn="ctr"/>
                      <a:r>
                        <a:rPr lang="en-US" sz="2400" dirty="0">
                          <a:solidFill>
                            <a:schemeClr val="bg1"/>
                          </a:solidFill>
                        </a:rPr>
                        <a:t>PaCO</a:t>
                      </a:r>
                      <a:r>
                        <a:rPr lang="en-US" sz="2400" baseline="30000" dirty="0">
                          <a:solidFill>
                            <a:schemeClr val="bg1"/>
                          </a:solidFill>
                        </a:rPr>
                        <a:t>2</a:t>
                      </a:r>
                    </a:p>
                  </a:txBody>
                  <a:tcPr/>
                </a:tc>
                <a:tc>
                  <a:txBody>
                    <a:bodyPr/>
                    <a:lstStyle/>
                    <a:p>
                      <a:pPr algn="ctr"/>
                      <a:r>
                        <a:rPr lang="en-US" sz="2400" dirty="0">
                          <a:solidFill>
                            <a:schemeClr val="bg1"/>
                          </a:solidFill>
                        </a:rPr>
                        <a:t>HCO</a:t>
                      </a:r>
                      <a:r>
                        <a:rPr lang="en-US" sz="2400" baseline="-25000" dirty="0">
                          <a:solidFill>
                            <a:schemeClr val="bg1"/>
                          </a:solidFill>
                        </a:rPr>
                        <a:t>3</a:t>
                      </a:r>
                      <a:r>
                        <a:rPr lang="en-US" sz="2400" dirty="0">
                          <a:solidFill>
                            <a:schemeClr val="bg1"/>
                          </a:solidFill>
                        </a:rPr>
                        <a:t>-</a:t>
                      </a:r>
                    </a:p>
                  </a:txBody>
                  <a:tcPr/>
                </a:tc>
                <a:tc>
                  <a:txBody>
                    <a:bodyPr/>
                    <a:lstStyle/>
                    <a:p>
                      <a:pPr algn="ctr"/>
                      <a:r>
                        <a:rPr lang="en-US" sz="2400" dirty="0">
                          <a:solidFill>
                            <a:schemeClr val="bg1"/>
                          </a:solidFill>
                        </a:rPr>
                        <a:t>PaO</a:t>
                      </a:r>
                      <a:r>
                        <a:rPr lang="en-US" sz="2400" baseline="-25000" dirty="0">
                          <a:solidFill>
                            <a:schemeClr val="bg1"/>
                          </a:solidFill>
                        </a:rPr>
                        <a:t>2</a:t>
                      </a:r>
                    </a:p>
                  </a:txBody>
                  <a:tcPr/>
                </a:tc>
                <a:tc>
                  <a:txBody>
                    <a:bodyPr/>
                    <a:lstStyle/>
                    <a:p>
                      <a:pPr algn="ctr"/>
                      <a:r>
                        <a:rPr lang="en-US" sz="2400" dirty="0">
                          <a:solidFill>
                            <a:schemeClr val="bg1"/>
                          </a:solidFill>
                        </a:rPr>
                        <a:t>SpO</a:t>
                      </a:r>
                      <a:r>
                        <a:rPr lang="en-US" sz="2400" baseline="-25000" dirty="0">
                          <a:solidFill>
                            <a:schemeClr val="bg1"/>
                          </a:solidFill>
                        </a:rPr>
                        <a:t>2</a:t>
                      </a:r>
                    </a:p>
                  </a:txBody>
                  <a:tcPr/>
                </a:tc>
                <a:extLst>
                  <a:ext uri="{0D108BD9-81ED-4DB2-BD59-A6C34878D82A}">
                    <a16:rowId xmlns:a16="http://schemas.microsoft.com/office/drawing/2014/main" val="3019845169"/>
                  </a:ext>
                </a:extLst>
              </a:tr>
              <a:tr h="370840">
                <a:tc>
                  <a:txBody>
                    <a:bodyPr/>
                    <a:lstStyle/>
                    <a:p>
                      <a:pPr algn="ctr"/>
                      <a:r>
                        <a:rPr lang="en-US" sz="2400" dirty="0">
                          <a:solidFill>
                            <a:schemeClr val="bg1"/>
                          </a:solidFill>
                        </a:rPr>
                        <a:t>7.29</a:t>
                      </a:r>
                    </a:p>
                  </a:txBody>
                  <a:tcPr/>
                </a:tc>
                <a:tc>
                  <a:txBody>
                    <a:bodyPr/>
                    <a:lstStyle/>
                    <a:p>
                      <a:pPr algn="ctr"/>
                      <a:r>
                        <a:rPr lang="en-US" sz="2400" dirty="0">
                          <a:solidFill>
                            <a:schemeClr val="bg1"/>
                          </a:solidFill>
                        </a:rPr>
                        <a:t>76 mmHg</a:t>
                      </a:r>
                    </a:p>
                  </a:txBody>
                  <a:tcPr/>
                </a:tc>
                <a:tc>
                  <a:txBody>
                    <a:bodyPr/>
                    <a:lstStyle/>
                    <a:p>
                      <a:pPr algn="ctr"/>
                      <a:r>
                        <a:rPr lang="en-US" sz="2400" dirty="0">
                          <a:solidFill>
                            <a:schemeClr val="bg1"/>
                          </a:solidFill>
                        </a:rPr>
                        <a:t>38 </a:t>
                      </a:r>
                      <a:r>
                        <a:rPr lang="en-US" sz="2400" dirty="0" err="1">
                          <a:solidFill>
                            <a:schemeClr val="bg1"/>
                          </a:solidFill>
                        </a:rPr>
                        <a:t>mEq</a:t>
                      </a:r>
                      <a:r>
                        <a:rPr lang="en-US" sz="2400" dirty="0">
                          <a:solidFill>
                            <a:schemeClr val="bg1"/>
                          </a:solidFill>
                        </a:rPr>
                        <a:t>/L</a:t>
                      </a:r>
                    </a:p>
                  </a:txBody>
                  <a:tcPr/>
                </a:tc>
                <a:tc>
                  <a:txBody>
                    <a:bodyPr/>
                    <a:lstStyle/>
                    <a:p>
                      <a:pPr algn="ctr"/>
                      <a:r>
                        <a:rPr lang="en-US" sz="2400" dirty="0">
                          <a:solidFill>
                            <a:schemeClr val="bg1"/>
                          </a:solidFill>
                        </a:rPr>
                        <a:t>45 mmHg</a:t>
                      </a:r>
                    </a:p>
                  </a:txBody>
                  <a:tcPr/>
                </a:tc>
                <a:tc>
                  <a:txBody>
                    <a:bodyPr/>
                    <a:lstStyle/>
                    <a:p>
                      <a:pPr algn="ctr"/>
                      <a:r>
                        <a:rPr lang="en-US" sz="2400" dirty="0">
                          <a:solidFill>
                            <a:schemeClr val="bg1"/>
                          </a:solidFill>
                        </a:rPr>
                        <a:t>83%</a:t>
                      </a:r>
                    </a:p>
                  </a:txBody>
                  <a:tcPr/>
                </a:tc>
                <a:extLst>
                  <a:ext uri="{0D108BD9-81ED-4DB2-BD59-A6C34878D82A}">
                    <a16:rowId xmlns:a16="http://schemas.microsoft.com/office/drawing/2014/main" val="2813357213"/>
                  </a:ext>
                </a:extLst>
              </a:tr>
            </a:tbl>
          </a:graphicData>
        </a:graphic>
      </p:graphicFrame>
      <p:graphicFrame>
        <p:nvGraphicFramePr>
          <p:cNvPr id="8" name="Content Placeholder 7">
            <a:extLst>
              <a:ext uri="{FF2B5EF4-FFF2-40B4-BE49-F238E27FC236}">
                <a16:creationId xmlns:a16="http://schemas.microsoft.com/office/drawing/2014/main" id="{69BDD210-745C-E841-AF49-8E7099A3E6F4}"/>
              </a:ext>
            </a:extLst>
          </p:cNvPr>
          <p:cNvGraphicFramePr>
            <a:graphicFrameLocks noGrp="1"/>
          </p:cNvGraphicFramePr>
          <p:nvPr>
            <p:ph sz="half" idx="2"/>
            <p:extLst>
              <p:ext uri="{D42A27DB-BD31-4B8C-83A1-F6EECF244321}">
                <p14:modId xmlns:p14="http://schemas.microsoft.com/office/powerpoint/2010/main" val="3711289345"/>
              </p:ext>
            </p:extLst>
          </p:nvPr>
        </p:nvGraphicFramePr>
        <p:xfrm>
          <a:off x="533400" y="3352800"/>
          <a:ext cx="7772400" cy="1371600"/>
        </p:xfrm>
        <a:graphic>
          <a:graphicData uri="http://schemas.openxmlformats.org/drawingml/2006/table">
            <a:tbl>
              <a:tblPr firstRow="1" bandRow="1">
                <a:tableStyleId>{5C22544A-7EE6-4342-B048-85BDC9FD1C3A}</a:tableStyleId>
              </a:tblPr>
              <a:tblGrid>
                <a:gridCol w="1554480">
                  <a:extLst>
                    <a:ext uri="{9D8B030D-6E8A-4147-A177-3AD203B41FA5}">
                      <a16:colId xmlns:a16="http://schemas.microsoft.com/office/drawing/2014/main" val="1617747106"/>
                    </a:ext>
                  </a:extLst>
                </a:gridCol>
                <a:gridCol w="1554480">
                  <a:extLst>
                    <a:ext uri="{9D8B030D-6E8A-4147-A177-3AD203B41FA5}">
                      <a16:colId xmlns:a16="http://schemas.microsoft.com/office/drawing/2014/main" val="837170434"/>
                    </a:ext>
                  </a:extLst>
                </a:gridCol>
                <a:gridCol w="1554480">
                  <a:extLst>
                    <a:ext uri="{9D8B030D-6E8A-4147-A177-3AD203B41FA5}">
                      <a16:colId xmlns:a16="http://schemas.microsoft.com/office/drawing/2014/main" val="2341502977"/>
                    </a:ext>
                  </a:extLst>
                </a:gridCol>
                <a:gridCol w="1554480">
                  <a:extLst>
                    <a:ext uri="{9D8B030D-6E8A-4147-A177-3AD203B41FA5}">
                      <a16:colId xmlns:a16="http://schemas.microsoft.com/office/drawing/2014/main" val="1244512853"/>
                    </a:ext>
                  </a:extLst>
                </a:gridCol>
                <a:gridCol w="1554480">
                  <a:extLst>
                    <a:ext uri="{9D8B030D-6E8A-4147-A177-3AD203B41FA5}">
                      <a16:colId xmlns:a16="http://schemas.microsoft.com/office/drawing/2014/main" val="1090327200"/>
                    </a:ext>
                  </a:extLst>
                </a:gridCol>
              </a:tblGrid>
              <a:tr h="370840">
                <a:tc gridSpan="5">
                  <a:txBody>
                    <a:bodyPr/>
                    <a:lstStyle/>
                    <a:p>
                      <a:pPr algn="ctr"/>
                      <a:r>
                        <a:rPr lang="en-US" sz="2400" dirty="0">
                          <a:solidFill>
                            <a:schemeClr val="bg1"/>
                          </a:solidFill>
                        </a:rPr>
                        <a:t>Stable COPD</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823210174"/>
                  </a:ext>
                </a:extLst>
              </a:tr>
              <a:tr h="370840">
                <a:tc>
                  <a:txBody>
                    <a:bodyPr/>
                    <a:lstStyle/>
                    <a:p>
                      <a:pPr algn="ctr"/>
                      <a:r>
                        <a:rPr lang="en-US" sz="2400" dirty="0">
                          <a:solidFill>
                            <a:schemeClr val="bg1"/>
                          </a:solidFill>
                        </a:rPr>
                        <a:t>pH</a:t>
                      </a:r>
                    </a:p>
                  </a:txBody>
                  <a:tcPr/>
                </a:tc>
                <a:tc>
                  <a:txBody>
                    <a:bodyPr/>
                    <a:lstStyle/>
                    <a:p>
                      <a:pPr algn="ctr"/>
                      <a:r>
                        <a:rPr lang="en-US" sz="2400" dirty="0">
                          <a:solidFill>
                            <a:schemeClr val="bg1"/>
                          </a:solidFill>
                        </a:rPr>
                        <a:t>PaCO</a:t>
                      </a:r>
                      <a:r>
                        <a:rPr lang="en-US" sz="2400" baseline="30000" dirty="0">
                          <a:solidFill>
                            <a:schemeClr val="bg1"/>
                          </a:solidFill>
                        </a:rPr>
                        <a:t>2</a:t>
                      </a:r>
                    </a:p>
                  </a:txBody>
                  <a:tcPr/>
                </a:tc>
                <a:tc>
                  <a:txBody>
                    <a:bodyPr/>
                    <a:lstStyle/>
                    <a:p>
                      <a:pPr algn="ctr"/>
                      <a:r>
                        <a:rPr lang="en-US" sz="2400" dirty="0">
                          <a:solidFill>
                            <a:schemeClr val="bg1"/>
                          </a:solidFill>
                        </a:rPr>
                        <a:t>HCO</a:t>
                      </a:r>
                      <a:r>
                        <a:rPr lang="en-US" sz="2400" baseline="-25000" dirty="0">
                          <a:solidFill>
                            <a:schemeClr val="bg1"/>
                          </a:solidFill>
                        </a:rPr>
                        <a:t>3</a:t>
                      </a:r>
                      <a:r>
                        <a:rPr lang="en-US" sz="2400" dirty="0">
                          <a:solidFill>
                            <a:schemeClr val="bg1"/>
                          </a:solidFill>
                        </a:rPr>
                        <a:t>-</a:t>
                      </a:r>
                    </a:p>
                  </a:txBody>
                  <a:tcPr/>
                </a:tc>
                <a:tc>
                  <a:txBody>
                    <a:bodyPr/>
                    <a:lstStyle/>
                    <a:p>
                      <a:pPr algn="ctr"/>
                      <a:r>
                        <a:rPr lang="en-US" sz="2400" dirty="0">
                          <a:solidFill>
                            <a:schemeClr val="bg1"/>
                          </a:solidFill>
                        </a:rPr>
                        <a:t>PaO</a:t>
                      </a:r>
                      <a:r>
                        <a:rPr lang="en-US" sz="2400" baseline="-25000" dirty="0">
                          <a:solidFill>
                            <a:schemeClr val="bg1"/>
                          </a:solidFill>
                        </a:rPr>
                        <a:t>2</a:t>
                      </a:r>
                    </a:p>
                  </a:txBody>
                  <a:tcPr/>
                </a:tc>
                <a:tc>
                  <a:txBody>
                    <a:bodyPr/>
                    <a:lstStyle/>
                    <a:p>
                      <a:pPr algn="ctr"/>
                      <a:r>
                        <a:rPr lang="en-US" sz="2400" dirty="0">
                          <a:solidFill>
                            <a:schemeClr val="bg1"/>
                          </a:solidFill>
                        </a:rPr>
                        <a:t>SpO</a:t>
                      </a:r>
                      <a:r>
                        <a:rPr lang="en-US" sz="2400" baseline="-25000" dirty="0">
                          <a:solidFill>
                            <a:schemeClr val="bg1"/>
                          </a:solidFill>
                        </a:rPr>
                        <a:t>2</a:t>
                      </a:r>
                    </a:p>
                  </a:txBody>
                  <a:tcPr/>
                </a:tc>
                <a:extLst>
                  <a:ext uri="{0D108BD9-81ED-4DB2-BD59-A6C34878D82A}">
                    <a16:rowId xmlns:a16="http://schemas.microsoft.com/office/drawing/2014/main" val="2959397256"/>
                  </a:ext>
                </a:extLst>
              </a:tr>
              <a:tr h="370840">
                <a:tc>
                  <a:txBody>
                    <a:bodyPr/>
                    <a:lstStyle/>
                    <a:p>
                      <a:pPr algn="ctr"/>
                      <a:r>
                        <a:rPr lang="en-US" sz="2400" dirty="0">
                          <a:solidFill>
                            <a:schemeClr val="bg1"/>
                          </a:solidFill>
                        </a:rPr>
                        <a:t>7.39</a:t>
                      </a:r>
                    </a:p>
                  </a:txBody>
                  <a:tcPr/>
                </a:tc>
                <a:tc>
                  <a:txBody>
                    <a:bodyPr/>
                    <a:lstStyle/>
                    <a:p>
                      <a:pPr algn="ctr"/>
                      <a:r>
                        <a:rPr lang="en-US" sz="2400" dirty="0">
                          <a:solidFill>
                            <a:schemeClr val="bg1"/>
                          </a:solidFill>
                        </a:rPr>
                        <a:t>50 mmHg</a:t>
                      </a:r>
                    </a:p>
                  </a:txBody>
                  <a:tcPr/>
                </a:tc>
                <a:tc>
                  <a:txBody>
                    <a:bodyPr/>
                    <a:lstStyle/>
                    <a:p>
                      <a:pPr algn="ctr"/>
                      <a:r>
                        <a:rPr lang="en-US" sz="2400" dirty="0">
                          <a:solidFill>
                            <a:schemeClr val="bg1"/>
                          </a:solidFill>
                        </a:rPr>
                        <a:t>28 </a:t>
                      </a:r>
                      <a:r>
                        <a:rPr lang="en-US" sz="2400" dirty="0" err="1">
                          <a:solidFill>
                            <a:schemeClr val="bg1"/>
                          </a:solidFill>
                        </a:rPr>
                        <a:t>mEq</a:t>
                      </a:r>
                      <a:r>
                        <a:rPr lang="en-US" sz="2400" dirty="0">
                          <a:solidFill>
                            <a:schemeClr val="bg1"/>
                          </a:solidFill>
                        </a:rPr>
                        <a:t>/L</a:t>
                      </a:r>
                    </a:p>
                  </a:txBody>
                  <a:tcPr/>
                </a:tc>
                <a:tc>
                  <a:txBody>
                    <a:bodyPr/>
                    <a:lstStyle/>
                    <a:p>
                      <a:pPr algn="ctr"/>
                      <a:r>
                        <a:rPr lang="en-US" sz="2400" dirty="0">
                          <a:solidFill>
                            <a:schemeClr val="bg1"/>
                          </a:solidFill>
                        </a:rPr>
                        <a:t>61 mmHg</a:t>
                      </a:r>
                    </a:p>
                  </a:txBody>
                  <a:tcPr/>
                </a:tc>
                <a:tc>
                  <a:txBody>
                    <a:bodyPr/>
                    <a:lstStyle/>
                    <a:p>
                      <a:pPr algn="ctr"/>
                      <a:r>
                        <a:rPr lang="en-US" sz="2400" dirty="0">
                          <a:solidFill>
                            <a:schemeClr val="bg1"/>
                          </a:solidFill>
                        </a:rPr>
                        <a:t>92%</a:t>
                      </a:r>
                    </a:p>
                  </a:txBody>
                  <a:tcPr/>
                </a:tc>
                <a:extLst>
                  <a:ext uri="{0D108BD9-81ED-4DB2-BD59-A6C34878D82A}">
                    <a16:rowId xmlns:a16="http://schemas.microsoft.com/office/drawing/2014/main" val="4103983315"/>
                  </a:ext>
                </a:extLst>
              </a:tr>
            </a:tbl>
          </a:graphicData>
        </a:graphic>
      </p:graphicFrame>
    </p:spTree>
    <p:extLst>
      <p:ext uri="{BB962C8B-B14F-4D97-AF65-F5344CB8AC3E}">
        <p14:creationId xmlns:p14="http://schemas.microsoft.com/office/powerpoint/2010/main" val="4238294405"/>
      </p:ext>
    </p:extLst>
  </p:cSld>
  <p:clrMapOvr>
    <a:masterClrMapping/>
  </p:clrMapOvr>
  <p:transition>
    <p:fade/>
  </p:transition>
</p:sld>
</file>

<file path=ppt/theme/theme1.xml><?xml version="1.0" encoding="utf-8"?>
<a:theme xmlns:a="http://schemas.openxmlformats.org/drawingml/2006/main" name="UNCCharlotte_template03 (1)">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UNCCharlotte_template03 (1)</Template>
  <TotalTime>649</TotalTime>
  <Words>1618</Words>
  <Application>Microsoft Office PowerPoint</Application>
  <PresentationFormat>On-screen Show (4:3)</PresentationFormat>
  <Paragraphs>273</Paragraphs>
  <Slides>23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Comic Sans MS</vt:lpstr>
      <vt:lpstr>Segoe</vt:lpstr>
      <vt:lpstr>Symbol</vt:lpstr>
      <vt:lpstr>Times New Roman</vt:lpstr>
      <vt:lpstr>UNCCharlotte_template03 (1)</vt:lpstr>
      <vt:lpstr>Pulmonary CSI:  Following the Evidence</vt:lpstr>
      <vt:lpstr>Conflict of Interest Disclosure</vt:lpstr>
      <vt:lpstr>Objectives</vt:lpstr>
      <vt:lpstr>Case Study Investigation</vt:lpstr>
      <vt:lpstr>What is the functional history?</vt:lpstr>
      <vt:lpstr>Auscultation</vt:lpstr>
      <vt:lpstr>Chest X-Ray Healthy Person</vt:lpstr>
      <vt:lpstr>Chest X-Ray 70 y.o. COPD Patient</vt:lpstr>
      <vt:lpstr>Arterial Blood Gases</vt:lpstr>
      <vt:lpstr>Pulmonary Function Tests</vt:lpstr>
      <vt:lpstr>Exercise tests and muscle strength</vt:lpstr>
      <vt:lpstr>Problem List </vt:lpstr>
      <vt:lpstr>Treatment Plan</vt:lpstr>
      <vt:lpstr>Walking Program</vt:lpstr>
      <vt:lpstr>Cycling Program</vt:lpstr>
      <vt:lpstr>Resistance Training</vt:lpstr>
      <vt:lpstr>When should PR be Initiated?</vt:lpstr>
      <vt:lpstr>Endurance Training</vt:lpstr>
      <vt:lpstr>Resistance Training</vt:lpstr>
      <vt:lpstr>Program Duration</vt:lpstr>
      <vt:lpstr>Future Research Opportunities</vt:lpstr>
      <vt:lpstr>References</vt:lpstr>
      <vt:lpstr>kmclark1@uncc.edu</vt:lpstr>
    </vt:vector>
  </TitlesOfParts>
  <Company>UNC Charlotte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Cindy Jones</dc:creator>
  <cp:lastModifiedBy>Hannah Wofford</cp:lastModifiedBy>
  <cp:revision>53</cp:revision>
  <dcterms:created xsi:type="dcterms:W3CDTF">2014-04-28T15:05:06Z</dcterms:created>
  <dcterms:modified xsi:type="dcterms:W3CDTF">2018-10-10T19:03:07Z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TC102867421033</vt:lpwstr>
  </property>
</Properties>
</file>