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4"/>
  </p:sldMasterIdLst>
  <p:notesMasterIdLst>
    <p:notesMasterId r:id="rId51"/>
  </p:notesMasterIdLst>
  <p:sldIdLst>
    <p:sldId id="256" r:id="rId5"/>
    <p:sldId id="317" r:id="rId6"/>
    <p:sldId id="375" r:id="rId7"/>
    <p:sldId id="319" r:id="rId8"/>
    <p:sldId id="278" r:id="rId9"/>
    <p:sldId id="322" r:id="rId10"/>
    <p:sldId id="367" r:id="rId11"/>
    <p:sldId id="324" r:id="rId12"/>
    <p:sldId id="357" r:id="rId13"/>
    <p:sldId id="347" r:id="rId14"/>
    <p:sldId id="325" r:id="rId15"/>
    <p:sldId id="326" r:id="rId16"/>
    <p:sldId id="368" r:id="rId17"/>
    <p:sldId id="373" r:id="rId18"/>
    <p:sldId id="371" r:id="rId19"/>
    <p:sldId id="372" r:id="rId20"/>
    <p:sldId id="352" r:id="rId21"/>
    <p:sldId id="327" r:id="rId22"/>
    <p:sldId id="353" r:id="rId23"/>
    <p:sldId id="354" r:id="rId24"/>
    <p:sldId id="356" r:id="rId25"/>
    <p:sldId id="355" r:id="rId26"/>
    <p:sldId id="328" r:id="rId27"/>
    <p:sldId id="329" r:id="rId28"/>
    <p:sldId id="330" r:id="rId29"/>
    <p:sldId id="331" r:id="rId30"/>
    <p:sldId id="364" r:id="rId31"/>
    <p:sldId id="365" r:id="rId32"/>
    <p:sldId id="366" r:id="rId33"/>
    <p:sldId id="359" r:id="rId34"/>
    <p:sldId id="362" r:id="rId35"/>
    <p:sldId id="351" r:id="rId36"/>
    <p:sldId id="332" r:id="rId37"/>
    <p:sldId id="320" r:id="rId38"/>
    <p:sldId id="363" r:id="rId39"/>
    <p:sldId id="370" r:id="rId40"/>
    <p:sldId id="339" r:id="rId41"/>
    <p:sldId id="340" r:id="rId42"/>
    <p:sldId id="350" r:id="rId43"/>
    <p:sldId id="333" r:id="rId44"/>
    <p:sldId id="334" r:id="rId45"/>
    <p:sldId id="335" r:id="rId46"/>
    <p:sldId id="337" r:id="rId47"/>
    <p:sldId id="336" r:id="rId48"/>
    <p:sldId id="338" r:id="rId49"/>
    <p:sldId id="34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pos="29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008C95"/>
    <a:srgbClr val="006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162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C153F-B12F-4580-A32B-50A9A20B3DC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BD1ED-8DDB-4CDF-8587-4775621EE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9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747575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90458"/>
            <a:ext cx="6858000" cy="44320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D27EC1-1050-4502-A7AF-EDD54AA45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60" y="150471"/>
            <a:ext cx="5369803" cy="285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7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BB5A71A9-32FC-4359-A462-7ED537214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4887"/>
          <a:stretch/>
        </p:blipFill>
        <p:spPr>
          <a:xfrm>
            <a:off x="-50800" y="0"/>
            <a:ext cx="9247614" cy="137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F088B4-0971-471E-9B45-C8FDCF337E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1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858DE72-6806-4E7C-86DA-0359B8492AE8}"/>
              </a:ext>
            </a:extLst>
          </p:cNvPr>
          <p:cNvGrpSpPr/>
          <p:nvPr userDrawn="1"/>
        </p:nvGrpSpPr>
        <p:grpSpPr>
          <a:xfrm>
            <a:off x="-50800" y="0"/>
            <a:ext cx="9259188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DD3B993F-3E7F-40EF-867E-8E9418CAFE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xmlns="" id="{A5E07D0A-5D5E-4A72-A220-0514B0EDBC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577E3FA-2ABE-47E0-BF20-4F421EB594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8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0051FFD-2B07-4D0E-9DB6-92B168CC8D7A}"/>
              </a:ext>
            </a:extLst>
          </p:cNvPr>
          <p:cNvGrpSpPr/>
          <p:nvPr userDrawn="1"/>
        </p:nvGrpSpPr>
        <p:grpSpPr>
          <a:xfrm>
            <a:off x="-50800" y="0"/>
            <a:ext cx="9259188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7166FEB1-0B42-4C8E-A4BA-9AAC61AE4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xmlns="" id="{B5057B70-D31F-477D-AF5B-A278EA6FF4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61B3FE3-6B93-45CF-9005-4B982D759A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36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B0B0D81-2673-4FAB-B572-8DA26F70BB13}"/>
              </a:ext>
            </a:extLst>
          </p:cNvPr>
          <p:cNvGrpSpPr/>
          <p:nvPr userDrawn="1"/>
        </p:nvGrpSpPr>
        <p:grpSpPr>
          <a:xfrm>
            <a:off x="-50800" y="0"/>
            <a:ext cx="9257905" cy="1482283"/>
            <a:chOff x="-50800" y="0"/>
            <a:chExt cx="9257905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25D2D454-0014-4946-B428-312B1680B2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xmlns="" id="{79ABB67E-CD5F-4521-A0DE-D941F5BDD7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A712AB-CFEE-4CCE-A551-6BF0B6006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58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3C4C3789-DA7F-4AB4-BA52-942245C9FA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4887"/>
          <a:stretch/>
        </p:blipFill>
        <p:spPr>
          <a:xfrm>
            <a:off x="-50800" y="0"/>
            <a:ext cx="9247614" cy="137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E6E8BB-9BE1-42EA-A9F4-AE594FFEC7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09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EF3B35-797B-4F82-93E1-721641C80411}"/>
              </a:ext>
            </a:extLst>
          </p:cNvPr>
          <p:cNvGrpSpPr/>
          <p:nvPr userDrawn="1"/>
        </p:nvGrpSpPr>
        <p:grpSpPr>
          <a:xfrm>
            <a:off x="-50800" y="0"/>
            <a:ext cx="9259188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A285EB59-1936-4822-A436-A15AF1928B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xmlns="" id="{90BAE3A0-7053-4CC5-B324-889DC29327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AA62744-AC60-4453-A4E9-007B60DAA2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36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1C0C3E4-5BE3-4FFA-A503-84E56C7A5267}"/>
              </a:ext>
            </a:extLst>
          </p:cNvPr>
          <p:cNvGrpSpPr/>
          <p:nvPr userDrawn="1"/>
        </p:nvGrpSpPr>
        <p:grpSpPr>
          <a:xfrm>
            <a:off x="-50800" y="0"/>
            <a:ext cx="9259188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6FFBBFCD-6759-4642-9BAB-6AEEF75388C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xmlns="" id="{EA1BA191-29E3-43E0-8330-4ECCE6F3A4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09BE96F-86A0-41F4-80AE-7C9C65C02BA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27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F553973-81A2-4CCC-94FC-6D9AD7E67787}"/>
              </a:ext>
            </a:extLst>
          </p:cNvPr>
          <p:cNvGrpSpPr/>
          <p:nvPr userDrawn="1"/>
        </p:nvGrpSpPr>
        <p:grpSpPr>
          <a:xfrm>
            <a:off x="-50800" y="0"/>
            <a:ext cx="9257905" cy="1482283"/>
            <a:chOff x="-50800" y="0"/>
            <a:chExt cx="9257905" cy="1482283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xmlns="" id="{3579C2C1-91D3-4ED6-B44C-2022053D61D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xmlns="" id="{4DB1A443-FABE-49ED-BB49-DA97710B23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FFE548F-7C5D-446E-B991-5332F36190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56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C9E4A3-D8F2-4A0B-A3EF-E741FD215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07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721" y="1382053"/>
            <a:ext cx="9144000" cy="1648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5B5E02-A1DE-4A2F-A099-13B62510C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0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747575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90458"/>
            <a:ext cx="6858000" cy="44320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D27EC1-1050-4502-A7AF-EDD54AA45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74" y="0"/>
            <a:ext cx="5315452" cy="28300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E5FC3EC-6B46-4D83-957F-6FFECAF3870D}"/>
              </a:ext>
            </a:extLst>
          </p:cNvPr>
          <p:cNvSpPr/>
          <p:nvPr userDrawn="1"/>
        </p:nvSpPr>
        <p:spPr>
          <a:xfrm>
            <a:off x="0" y="3442051"/>
            <a:ext cx="9144000" cy="2719873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92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721" y="1382053"/>
            <a:ext cx="9144000" cy="164841"/>
          </a:xfrm>
          <a:prstGeom prst="rect">
            <a:avLst/>
          </a:prstGeom>
          <a:solidFill>
            <a:srgbClr val="006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ADD59DF-8C3F-4E72-AF4F-4CB0264133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5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6C30942-435B-48BA-968F-87051DCDC5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87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721" y="1382053"/>
            <a:ext cx="9144000" cy="164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E0FC2E9-5D4B-4082-8892-19215CBAE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88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721" y="1382053"/>
            <a:ext cx="9144000" cy="1648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E4AD4A5-3422-4F04-950F-A773181F6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23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721" y="1382053"/>
            <a:ext cx="9144000" cy="164841"/>
          </a:xfrm>
          <a:prstGeom prst="rect">
            <a:avLst/>
          </a:prstGeom>
          <a:solidFill>
            <a:srgbClr val="006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8074765-0E46-448F-AF61-8F1F174C68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48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861E6C1-A09F-4C79-9F49-2311667960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82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721" y="1382053"/>
            <a:ext cx="9144000" cy="164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E4CA28D-E901-486E-AFAD-C90B8F87B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27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721" y="1382053"/>
            <a:ext cx="9144000" cy="164841"/>
          </a:xfrm>
          <a:prstGeom prst="rect">
            <a:avLst/>
          </a:prstGeom>
          <a:solidFill>
            <a:srgbClr val="006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A702051-42CF-4CA8-8FA8-4533646DC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97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11CD34E-DC3C-4C1E-8366-6E51BA299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8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67AA211-27E7-42D5-8476-83B648B61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54AC6831-72C4-43A3-A562-51B15E062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4887"/>
          <a:stretch/>
        </p:blipFill>
        <p:spPr>
          <a:xfrm>
            <a:off x="-50800" y="0"/>
            <a:ext cx="9247614" cy="13711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62485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82323F-5096-44E0-B3C9-9471CC35D4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0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721" y="1382053"/>
            <a:ext cx="9144000" cy="164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42F30FF-8BDA-4506-9A10-F5D7BF4D5C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3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721" y="1382053"/>
            <a:ext cx="9144000" cy="164841"/>
          </a:xfrm>
          <a:prstGeom prst="rect">
            <a:avLst/>
          </a:prstGeom>
          <a:solidFill>
            <a:srgbClr val="006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947FD0-4E3E-4F96-BC01-1775195F84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31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229223-9B00-4A55-A676-5BEE7C7D1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99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0E23C5-D37A-47D3-BC12-A0E8238599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0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53BAA6-A7D9-4FB0-911D-89A39C52C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1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C934A52D-8EF3-41D4-BA81-AA084BA64E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65E44C-6485-4223-BDDC-CB440E2322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53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F4DEF2-E375-4C8E-AF15-DAC5BAB6BD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4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1640F1-DD95-421D-9457-439449C284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38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659E859-57BA-4F15-9291-0AC7563F4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81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7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3D9FC0D-D91B-418B-983D-C67ECC294988}"/>
              </a:ext>
            </a:extLst>
          </p:cNvPr>
          <p:cNvGrpSpPr/>
          <p:nvPr userDrawn="1"/>
        </p:nvGrpSpPr>
        <p:grpSpPr>
          <a:xfrm>
            <a:off x="-50800" y="0"/>
            <a:ext cx="9257905" cy="1482283"/>
            <a:chOff x="-50800" y="0"/>
            <a:chExt cx="9257905" cy="1482283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xmlns="" id="{E5709C47-ED53-4D00-AEB9-8B71ABBC6B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xmlns="" id="{A0CA9D50-85EB-4EAA-A1AD-F42D2230AD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A7A55B-1DBA-405E-86B5-A2071D0911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3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00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15CF919-0230-4485-8CEA-95B6F4F8FE32}"/>
              </a:ext>
            </a:extLst>
          </p:cNvPr>
          <p:cNvGrpSpPr/>
          <p:nvPr userDrawn="1"/>
        </p:nvGrpSpPr>
        <p:grpSpPr>
          <a:xfrm>
            <a:off x="-50800" y="0"/>
            <a:ext cx="9259188" cy="1482283"/>
            <a:chOff x="-50800" y="0"/>
            <a:chExt cx="9259188" cy="1482283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xmlns="" id="{60BF864A-11DE-4C35-9D88-4101000713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xmlns="" id="{6D5F08BB-53C3-4345-97CD-8C74B18CE88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77CBD8A-449F-4E57-AF98-A8A218A23F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F2B18268-E18A-4AF6-8EE2-BA605B855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4887"/>
          <a:stretch/>
        </p:blipFill>
        <p:spPr>
          <a:xfrm>
            <a:off x="-50800" y="0"/>
            <a:ext cx="9247614" cy="137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A9E4D7B-E5D5-4DBC-BC27-3AE9EA8970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2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9F773B3-3FC0-4BA9-B642-086CD8950C71}"/>
              </a:ext>
            </a:extLst>
          </p:cNvPr>
          <p:cNvGrpSpPr/>
          <p:nvPr userDrawn="1"/>
        </p:nvGrpSpPr>
        <p:grpSpPr>
          <a:xfrm>
            <a:off x="-50800" y="0"/>
            <a:ext cx="9259188" cy="1482283"/>
            <a:chOff x="-50800" y="0"/>
            <a:chExt cx="9259188" cy="1482283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xmlns="" id="{DA51BD11-E93D-4300-9A56-5BB9D4CB9D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xmlns="" id="{BB59F24B-AA5E-44CB-9CF0-2D794709A6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D8CF76F-9F92-45CB-84AB-FE423756B08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2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305D0D8-4229-4323-B04A-97B136E89928}"/>
              </a:ext>
            </a:extLst>
          </p:cNvPr>
          <p:cNvGrpSpPr/>
          <p:nvPr userDrawn="1"/>
        </p:nvGrpSpPr>
        <p:grpSpPr>
          <a:xfrm>
            <a:off x="-50800" y="0"/>
            <a:ext cx="9257905" cy="1482283"/>
            <a:chOff x="-50800" y="0"/>
            <a:chExt cx="9257905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BD5F7E8B-297D-4D06-BCE6-63D63E8347E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xmlns="" id="{A44EFBBE-1D3F-42F5-9FE5-9896145B6B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04D610-8DAD-4A11-96E2-5B6BD3F033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9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5445DB7-3988-45B8-9EF0-E21473B01EDE}"/>
              </a:ext>
            </a:extLst>
          </p:cNvPr>
          <p:cNvGrpSpPr/>
          <p:nvPr userDrawn="1"/>
        </p:nvGrpSpPr>
        <p:grpSpPr>
          <a:xfrm>
            <a:off x="-50800" y="0"/>
            <a:ext cx="9259188" cy="1482283"/>
            <a:chOff x="-50800" y="0"/>
            <a:chExt cx="9259188" cy="1482283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xmlns="" id="{5BD51B1E-B0E7-448B-876B-F83F23A0C4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xmlns="" id="{C279CD92-C336-48F1-B39F-BE63685077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BDF85C-7F96-483A-9C0E-19274D1AF1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5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2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53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52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5" r:id="rId40"/>
    <p:sldLayoutId id="2147483714" r:id="rId4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2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17604"/>
            <a:ext cx="9144000" cy="2039905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04123"/>
            <a:ext cx="6858000" cy="591547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“This patient has received a heart transplant or VAD</a:t>
            </a:r>
            <a:br>
              <a:rPr lang="en-US" sz="1800" dirty="0"/>
            </a:br>
            <a:r>
              <a:rPr lang="en-US" sz="1800" dirty="0"/>
              <a:t> – what do I need to know?”</a:t>
            </a:r>
            <a:br>
              <a:rPr lang="en-US" sz="1800" dirty="0"/>
            </a:br>
            <a:r>
              <a:rPr lang="en-US" sz="1800" dirty="0"/>
              <a:t>Clinical considerations for patients who have received heart transplant or mechanical circulatory support device</a:t>
            </a:r>
            <a:br>
              <a:rPr lang="en-US" sz="1800" dirty="0"/>
            </a:br>
            <a:endParaRPr lang="en-US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82203"/>
            <a:ext cx="6858000" cy="332403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/>
              <a:t>Jennifer Gatten, FNP-C, CCTC</a:t>
            </a:r>
          </a:p>
          <a:p>
            <a:r>
              <a:rPr lang="en-US" sz="6400" dirty="0"/>
              <a:t>Diane Holmes, MSN, FNP-BC, CHFN, CCTC</a:t>
            </a:r>
          </a:p>
          <a:p>
            <a:r>
              <a:rPr lang="en-US" sz="6400" dirty="0"/>
              <a:t>Heart Transplant / VAD Coordinators</a:t>
            </a:r>
          </a:p>
          <a:p>
            <a:r>
              <a:rPr lang="en-US" sz="6400" dirty="0"/>
              <a:t>Carolinas Medical Center Heart Transplant / VAD Program</a:t>
            </a:r>
          </a:p>
          <a:p>
            <a:r>
              <a:rPr lang="en-US" sz="6400" dirty="0"/>
              <a:t>Charlotte, NC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2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45798"/>
            <a:ext cx="9144000" cy="2039905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extBox 1"/>
          <p:cNvSpPr txBox="1"/>
          <p:nvPr/>
        </p:nvSpPr>
        <p:spPr>
          <a:xfrm>
            <a:off x="682128" y="3128918"/>
            <a:ext cx="82855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264026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FA8AF-159B-4F21-BD0C-68208C9F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of Heart Transplant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1A8649-5863-46E3-B3A2-2F4039E30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Mississippi 1964: The first animal-to-human heart using a chimpanzee heart.  The patient lived only an hour and a half because the heart was too small to keep him alive.</a:t>
            </a:r>
          </a:p>
          <a:p>
            <a:endParaRPr lang="en-US" sz="2000" dirty="0"/>
          </a:p>
          <a:p>
            <a:r>
              <a:rPr lang="en-US" sz="2000" dirty="0"/>
              <a:t>Cape Town, South Africa December 3, 1967: First human-to-human heart transplant was performed by Dr. Christiaan Bernard. Patient died of double pneumonia 18 days later.</a:t>
            </a:r>
          </a:p>
          <a:p>
            <a:endParaRPr lang="en-US" sz="2000" dirty="0"/>
          </a:p>
          <a:p>
            <a:r>
              <a:rPr lang="en-US" sz="2000" dirty="0"/>
              <a:t>Three days later the first heart transplant in the U.S. was performed on a pediatric patient, an 18 day old infant, though this was considered a failure as the infant died within six hours.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58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DCB054-3E8C-47E7-8D1E-2D96D4F6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of Heart Transplant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C04F4A-6248-4170-947C-34807106F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January 6, 1968: The first adult heart transplant in US, performed by Dr. Norman Shumway. Patient survived for 15 days.</a:t>
            </a:r>
          </a:p>
          <a:p>
            <a:endParaRPr lang="en-US" sz="2000" dirty="0"/>
          </a:p>
          <a:p>
            <a:r>
              <a:rPr lang="en-US" sz="2000" dirty="0"/>
              <a:t>May 1968: first “successful” US heart transplant. Patient survived for several months after transplantation.</a:t>
            </a:r>
          </a:p>
          <a:p>
            <a:endParaRPr lang="en-US" sz="2000" dirty="0"/>
          </a:p>
          <a:p>
            <a:r>
              <a:rPr lang="en-US" sz="2000" dirty="0"/>
              <a:t>170 heart transplants were performed between December 1967 and March 1971 with only a 15% one year survival, as the drugs used for immunosuppression often led to deadly infections.</a:t>
            </a:r>
          </a:p>
          <a:p>
            <a:endParaRPr lang="en-US" sz="2000" dirty="0"/>
          </a:p>
          <a:p>
            <a:r>
              <a:rPr lang="en-US" sz="2000" dirty="0"/>
              <a:t>The first heart transplant performed at CMC was in Jan 1986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45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20F245-A14B-479F-BE84-7BB3DD81B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of Heart Transplant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A18BF1-479C-4ABE-81DA-D7D940284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6666"/>
              </a:buClr>
              <a:buNone/>
            </a:pPr>
            <a:r>
              <a:rPr lang="en-US" altLang="en-US" sz="2000" dirty="0"/>
              <a:t>Three landmark events significantly improved survival and propelled heart transplantation:</a:t>
            </a:r>
          </a:p>
          <a:p>
            <a:pPr marL="0" indent="0">
              <a:buClr>
                <a:srgbClr val="006666"/>
              </a:buClr>
              <a:buNone/>
            </a:pPr>
            <a:endParaRPr lang="en-US" altLang="en-US" sz="2000" dirty="0"/>
          </a:p>
          <a:p>
            <a:pPr lvl="1">
              <a:buClr>
                <a:srgbClr val="006666"/>
              </a:buClr>
            </a:pPr>
            <a:r>
              <a:rPr lang="en-US" altLang="en-US" sz="2000" dirty="0"/>
              <a:t>Improvement in immunosuppression drugs with the development of cyclosporine in the mid 1970s, and tacrolimus in 1987.</a:t>
            </a:r>
          </a:p>
          <a:p>
            <a:pPr lvl="1">
              <a:buClr>
                <a:srgbClr val="006666"/>
              </a:buClr>
            </a:pPr>
            <a:endParaRPr lang="en-US" altLang="en-US" sz="2000" dirty="0"/>
          </a:p>
          <a:p>
            <a:pPr lvl="1">
              <a:buClr>
                <a:srgbClr val="006666"/>
              </a:buClr>
            </a:pPr>
            <a:r>
              <a:rPr lang="en-US" altLang="en-US" sz="2000" dirty="0"/>
              <a:t> Development of endomyocardial biopsy forceps</a:t>
            </a:r>
            <a:br>
              <a:rPr lang="en-US" altLang="en-US" sz="2000" dirty="0"/>
            </a:br>
            <a:endParaRPr lang="en-US" altLang="en-US" sz="2000" dirty="0"/>
          </a:p>
          <a:p>
            <a:pPr lvl="1">
              <a:buClr>
                <a:srgbClr val="006666"/>
              </a:buClr>
            </a:pPr>
            <a:r>
              <a:rPr lang="en-US" altLang="en-US" sz="2000" dirty="0"/>
              <a:t> Histologic grading system for rejection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06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35A597-7535-4F85-8FB0-146B7944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Heart Transplant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81AD68-DEE3-4DD0-867B-9B3762490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1 year survival 91.35%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3 year survival 84.97%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3 year survival at CMC 93.18%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Longest surviving heart transplant recipient at CMC 29 years out</a:t>
            </a:r>
          </a:p>
        </p:txBody>
      </p:sp>
    </p:spTree>
    <p:extLst>
      <p:ext uri="{BB962C8B-B14F-4D97-AF65-F5344CB8AC3E}">
        <p14:creationId xmlns:p14="http://schemas.microsoft.com/office/powerpoint/2010/main" val="2820305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9A92A8-D220-4547-879E-DC517A22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 Transplants by Organ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941276-502C-4A1B-BF8E-04A015FB1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https://unos.org/data/transplant-trends/#transplants_by_organ_type+year+2018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4D74FC-C330-42C2-9AE9-DBE4127BD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1726163"/>
            <a:ext cx="3867150" cy="37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47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D1A385-9B79-4575-9CA1-3576AD618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Waitlist Candidates by Organ Type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7292B3C-55D8-469C-B545-08924392E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7" y="1203600"/>
            <a:ext cx="7606618" cy="44508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4400" dirty="0"/>
              <a:t>https://unos.org/data/transplant-trends/#waitlists_by_organ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9A63C7-4697-4FD6-9349-858536AAC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1500187"/>
            <a:ext cx="36099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1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D03F32-7F50-4E25-AA1C-978281CAE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Heart Transplant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53BB26-939A-4796-A0C6-1592E16CD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133 transplant centers in the U.S. and Puerto Rico that perform heart transplants.  </a:t>
            </a:r>
          </a:p>
          <a:p>
            <a:endParaRPr lang="en-US" sz="2400" dirty="0"/>
          </a:p>
          <a:p>
            <a:r>
              <a:rPr lang="en-US" sz="2400" dirty="0"/>
              <a:t> Four of these centers are located in NC: </a:t>
            </a:r>
          </a:p>
          <a:p>
            <a:pPr lvl="1"/>
            <a:r>
              <a:rPr lang="en-US" sz="2400" dirty="0"/>
              <a:t> CMC</a:t>
            </a:r>
          </a:p>
          <a:p>
            <a:pPr lvl="1"/>
            <a:r>
              <a:rPr lang="en-US" sz="2400" dirty="0"/>
              <a:t> Duke</a:t>
            </a:r>
          </a:p>
          <a:p>
            <a:pPr lvl="1"/>
            <a:r>
              <a:rPr lang="en-US" sz="2400" dirty="0"/>
              <a:t> UNC</a:t>
            </a:r>
          </a:p>
          <a:p>
            <a:pPr lvl="1"/>
            <a:r>
              <a:rPr lang="en-US" sz="2400" dirty="0"/>
              <a:t> Wake Forest/Baptist</a:t>
            </a:r>
          </a:p>
        </p:txBody>
      </p:sp>
    </p:spTree>
    <p:extLst>
      <p:ext uri="{BB962C8B-B14F-4D97-AF65-F5344CB8AC3E}">
        <p14:creationId xmlns:p14="http://schemas.microsoft.com/office/powerpoint/2010/main" val="2132222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A74E7-380B-4642-8A45-2C61225A5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Heart Transplant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963F7D-6670-4527-86D3-1256F91DF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/>
              <a:t>There are 123 patients waiting for hearts in North Carolina.</a:t>
            </a:r>
          </a:p>
          <a:p>
            <a:endParaRPr lang="en-US" sz="2000" dirty="0"/>
          </a:p>
          <a:p>
            <a:r>
              <a:rPr lang="en-US" sz="2000" dirty="0"/>
              <a:t>10 patients in NC have died this year waiting for heart transplant.</a:t>
            </a:r>
          </a:p>
          <a:p>
            <a:endParaRPr lang="en-US" sz="2000" dirty="0"/>
          </a:p>
          <a:p>
            <a:r>
              <a:rPr lang="en-US" sz="2000" dirty="0"/>
              <a:t>29 adults on heart transplant waitlist at CMC.</a:t>
            </a:r>
          </a:p>
          <a:p>
            <a:endParaRPr lang="en-US" sz="2000" dirty="0"/>
          </a:p>
          <a:p>
            <a:r>
              <a:rPr lang="en-US" sz="2000" dirty="0"/>
              <a:t>24 of those patients have VAD/TAH.</a:t>
            </a:r>
          </a:p>
          <a:p>
            <a:endParaRPr lang="en-US" sz="2000" dirty="0"/>
          </a:p>
          <a:p>
            <a:r>
              <a:rPr lang="en-US" sz="2000" dirty="0"/>
              <a:t>Majority of heart transplant recipients at CMC are between 50-64 years of age</a:t>
            </a:r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pPr marL="0" indent="0">
              <a:buNone/>
            </a:pPr>
            <a:r>
              <a:rPr lang="en-US" sz="1000" dirty="0"/>
              <a:t>https://optn.transplant.hrsa.gov/data/view-data-reports/state-data/#</a:t>
            </a:r>
          </a:p>
        </p:txBody>
      </p:sp>
    </p:spTree>
    <p:extLst>
      <p:ext uri="{BB962C8B-B14F-4D97-AF65-F5344CB8AC3E}">
        <p14:creationId xmlns:p14="http://schemas.microsoft.com/office/powerpoint/2010/main" val="3034600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E0B4C3-FC1D-4B1B-9312-C272869AD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Heart Transplant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FC510C-3804-4681-8A2D-2F8B99821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Median waiting time on the heart transplant list: </a:t>
            </a:r>
          </a:p>
          <a:p>
            <a:pPr lvl="1"/>
            <a:r>
              <a:rPr lang="en-US" dirty="0"/>
              <a:t>Nationally: 8.5 months</a:t>
            </a:r>
          </a:p>
          <a:p>
            <a:pPr lvl="1"/>
            <a:r>
              <a:rPr lang="en-US" dirty="0"/>
              <a:t>CMC: 7.8 months</a:t>
            </a:r>
          </a:p>
          <a:p>
            <a:pPr lvl="1"/>
            <a:r>
              <a:rPr lang="en-US" dirty="0"/>
              <a:t>Wait times have increased over the years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Some of the factors that influence waiting time:</a:t>
            </a:r>
          </a:p>
          <a:p>
            <a:pPr lvl="1"/>
            <a:r>
              <a:rPr lang="en-US" dirty="0"/>
              <a:t>Blood type (O, A, B, AB)</a:t>
            </a:r>
          </a:p>
          <a:p>
            <a:pPr lvl="1"/>
            <a:r>
              <a:rPr lang="en-US" dirty="0"/>
              <a:t>Recipient size (height and weight)	</a:t>
            </a:r>
          </a:p>
          <a:p>
            <a:pPr lvl="1"/>
            <a:r>
              <a:rPr lang="en-US" dirty="0"/>
              <a:t>PRA (panel reactive antibodies)</a:t>
            </a:r>
          </a:p>
          <a:p>
            <a:pPr lvl="1"/>
            <a:r>
              <a:rPr lang="en-US" dirty="0"/>
              <a:t>Status (IA, IB, 2)</a:t>
            </a:r>
          </a:p>
          <a:p>
            <a:pPr lvl="1"/>
            <a:r>
              <a:rPr lang="en-US" dirty="0"/>
              <a:t>Number of people on the list at any given time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2882" lvl="1" indent="0">
              <a:buNone/>
            </a:pPr>
            <a:r>
              <a:rPr lang="en-US" sz="1000" dirty="0"/>
              <a:t>SRTR.org</a:t>
            </a:r>
          </a:p>
          <a:p>
            <a:pPr lvl="1"/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4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625EAC-709E-48E7-8950-219EC60D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0DF01-BA43-43EF-B384-D2821ACCF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why patients receive advanced heart failure therapies</a:t>
            </a:r>
          </a:p>
          <a:p>
            <a:endParaRPr lang="en-US" dirty="0"/>
          </a:p>
          <a:p>
            <a:r>
              <a:rPr lang="en-US" dirty="0"/>
              <a:t>Discuss the clinical course after surgery</a:t>
            </a:r>
          </a:p>
          <a:p>
            <a:endParaRPr lang="en-US" dirty="0"/>
          </a:p>
          <a:p>
            <a:r>
              <a:rPr lang="en-US" dirty="0"/>
              <a:t>Discuss patient precautions after heart transplantation</a:t>
            </a:r>
          </a:p>
          <a:p>
            <a:endParaRPr lang="en-US" dirty="0"/>
          </a:p>
          <a:p>
            <a:r>
              <a:rPr lang="en-US" dirty="0"/>
              <a:t>Discuss patient precautions after mechanical circulatory support implantation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***No disclosures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63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A15499-6EC7-490C-9E08-0F4174FA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Wait List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D55AC8-6DD2-4F5A-9FE9-4F42101AB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Status 1A: highest priority on the list</a:t>
            </a:r>
          </a:p>
          <a:p>
            <a:pPr lvl="1"/>
            <a:r>
              <a:rPr lang="en-US" sz="2000" dirty="0"/>
              <a:t>Patients hospitalized in the ICU</a:t>
            </a:r>
          </a:p>
          <a:p>
            <a:pPr lvl="1"/>
            <a:r>
              <a:rPr lang="en-US" sz="2000" dirty="0"/>
              <a:t>Patients with life support measures (ventilated, IABP, ECMO,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Patients with Swan-Ganz catheters on inotropes</a:t>
            </a:r>
          </a:p>
          <a:p>
            <a:pPr lvl="1"/>
            <a:r>
              <a:rPr lang="en-US" sz="2000" dirty="0"/>
              <a:t>Patients hospitalized with mechanical assist devices</a:t>
            </a:r>
          </a:p>
          <a:p>
            <a:pPr lvl="1"/>
            <a:r>
              <a:rPr lang="en-US" sz="2000" dirty="0"/>
              <a:t>Patients granted exceptions for complications with MCA such as stroke, device malfunction, or on home inotropes</a:t>
            </a:r>
          </a:p>
          <a:p>
            <a:pPr lvl="1"/>
            <a:r>
              <a:rPr lang="en-US" sz="2000" dirty="0"/>
              <a:t>30 days of VAD 1A wait time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Status 1B: next highest priority</a:t>
            </a:r>
          </a:p>
          <a:p>
            <a:pPr lvl="1"/>
            <a:r>
              <a:rPr lang="en-US" sz="2000" dirty="0"/>
              <a:t>Patients stable at home or in the hospital on IV meds</a:t>
            </a:r>
          </a:p>
          <a:p>
            <a:pPr lvl="1"/>
            <a:r>
              <a:rPr lang="en-US" sz="2000" dirty="0"/>
              <a:t>Patients stable at home on mechanical circulatory support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92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71CE29-40C1-4741-8278-10FFC8AF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Wait List Status</a:t>
            </a:r>
            <a:br>
              <a:rPr lang="en-US" dirty="0"/>
            </a:br>
            <a:r>
              <a:rPr lang="en-US" sz="2000" dirty="0"/>
              <a:t>as of October 18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77E7057-A41E-4AF7-8DD6-A00152787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019" y="1979613"/>
            <a:ext cx="76104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64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97A61-62CF-4CCF-A6D3-65190484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Wait List Status</a:t>
            </a:r>
            <a:br>
              <a:rPr lang="en-US" dirty="0"/>
            </a:br>
            <a:r>
              <a:rPr lang="en-US" sz="2000" dirty="0"/>
              <a:t>as of October 18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F11B06D-E505-4260-AC9F-45F2AB6CD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9928" y="1566153"/>
            <a:ext cx="4024144" cy="51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78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970DE-9F74-4F01-920D-1DA3B596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Transplant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206829-854E-42E9-8475-24BE06379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000" dirty="0"/>
              <a:t>The procedure is open heart surgery but is less intricate than actual bypass. </a:t>
            </a:r>
          </a:p>
          <a:p>
            <a:pPr>
              <a:lnSpc>
                <a:spcPct val="160000"/>
              </a:lnSpc>
            </a:pPr>
            <a:r>
              <a:rPr lang="en-US" sz="2000" dirty="0"/>
              <a:t>6-8 hour surgery, longer if recipient has had prior sternotomy.</a:t>
            </a:r>
          </a:p>
          <a:p>
            <a:pPr>
              <a:lnSpc>
                <a:spcPct val="160000"/>
              </a:lnSpc>
            </a:pPr>
            <a:r>
              <a:rPr lang="en-US" sz="2000" dirty="0"/>
              <a:t>Once the pericardium is opened, the patient is connected to the heart lung bypass machine by way of the SCV, IVC and ascending aorta.</a:t>
            </a:r>
          </a:p>
          <a:p>
            <a:pPr>
              <a:lnSpc>
                <a:spcPct val="160000"/>
              </a:lnSpc>
            </a:pPr>
            <a:r>
              <a:rPr lang="en-US" sz="2000" dirty="0"/>
              <a:t>The aorta, IVC and SVC are clamped allowing the heart lung machine to take over.</a:t>
            </a:r>
            <a:br>
              <a:rPr lang="en-US" sz="2000" dirty="0"/>
            </a:b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16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1DCEF4-2B45-4113-9F8A-4D2BAA8E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Transplant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D8F0B1-A5A0-4381-A265-842FF72DE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lower portion of the heart is cut, leaving behind the back wall of the atrium.</a:t>
            </a:r>
            <a:br>
              <a:rPr lang="en-US" dirty="0"/>
            </a:b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The aorta is cut between the clamp and the heart. Then the PA is cut where it emerges from the heart.</a:t>
            </a:r>
            <a:br>
              <a:rPr lang="en-US" dirty="0"/>
            </a:b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The rest of the heart is cut, leaving behind the back wall of the left atrium.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65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2CE19A-BB1F-43B1-8A29-6C4FF4E6E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Transplant Surgery-</a:t>
            </a:r>
            <a:br>
              <a:rPr lang="en-US" dirty="0"/>
            </a:br>
            <a:r>
              <a:rPr lang="en-US" dirty="0" err="1"/>
              <a:t>Biatrial</a:t>
            </a:r>
            <a:r>
              <a:rPr lang="en-US" dirty="0"/>
              <a:t> Anastomosis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92812CE-5181-48CC-B5A0-C5973D921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839" y="1725613"/>
            <a:ext cx="7212835" cy="445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69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4BC1D9-998C-49B6-B1D7-D56328D59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Transplant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53BB35-B476-4CBB-974A-BA131ED34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Once heart sutured in place, clamps removed. Once blood flow restored, heart may start to contract immediately or may require defibrillation.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Ischemic time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Time from donor clamp to organ reperfusion is ischemic time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Should be &lt;4 hours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43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30DBE6-5259-4CA7-852B-A7860E19F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Complications Post Transplant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999A0D-248A-4FB7-9A7E-075D420F6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Short term:</a:t>
            </a:r>
          </a:p>
          <a:p>
            <a:pPr lvl="1"/>
            <a:r>
              <a:rPr lang="en-US" sz="2000" dirty="0"/>
              <a:t>Bleeding</a:t>
            </a:r>
          </a:p>
          <a:p>
            <a:pPr lvl="1"/>
            <a:r>
              <a:rPr lang="en-US" sz="2000" dirty="0"/>
              <a:t>Dysrhythmias</a:t>
            </a:r>
          </a:p>
          <a:p>
            <a:pPr lvl="1"/>
            <a:r>
              <a:rPr lang="en-US" sz="2000" dirty="0"/>
              <a:t>RV dysfunction</a:t>
            </a:r>
          </a:p>
          <a:p>
            <a:pPr lvl="1"/>
            <a:r>
              <a:rPr lang="en-US" sz="2000" dirty="0"/>
              <a:t>Renal failure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Long term:</a:t>
            </a:r>
          </a:p>
          <a:p>
            <a:pPr lvl="1"/>
            <a:r>
              <a:rPr lang="en-US" sz="2000" dirty="0"/>
              <a:t>Infection</a:t>
            </a:r>
          </a:p>
          <a:p>
            <a:pPr lvl="1"/>
            <a:r>
              <a:rPr lang="en-US" sz="2000" dirty="0"/>
              <a:t>Rejection</a:t>
            </a:r>
          </a:p>
          <a:p>
            <a:pPr lvl="1"/>
            <a:r>
              <a:rPr lang="en-US" sz="2000" dirty="0"/>
              <a:t>Coronary allograft disease</a:t>
            </a:r>
          </a:p>
          <a:p>
            <a:pPr lvl="1"/>
            <a:r>
              <a:rPr lang="en-US" sz="2000" dirty="0"/>
              <a:t>HTN</a:t>
            </a:r>
          </a:p>
          <a:p>
            <a:pPr lvl="1"/>
            <a:r>
              <a:rPr lang="en-US" sz="2000" dirty="0"/>
              <a:t>Chronic kidney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66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4A94E2-6BC6-406C-A58B-726A84A20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F74406-996B-4217-AF62-B4F14F502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Infection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Low grade fever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Sicker quicker, sicker longer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No live vaccines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CMV- nausea, vomiting, diarrhea, abdominal cramping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54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170300-83D8-4AAB-9815-F911FC888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FF95DC-2EEB-4E40-BCA9-6D87EE21C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Rejection</a:t>
            </a:r>
          </a:p>
          <a:p>
            <a:pPr lvl="1"/>
            <a:r>
              <a:rPr lang="en-US" dirty="0"/>
              <a:t>Patients can be asymptomatic</a:t>
            </a:r>
          </a:p>
          <a:p>
            <a:pPr lvl="1"/>
            <a:r>
              <a:rPr lang="en-US" dirty="0"/>
              <a:t>Symptoms consistent with HF: SOB, fatigue, edema, palpitations, hypotension</a:t>
            </a:r>
          </a:p>
          <a:p>
            <a:pPr lvl="1"/>
            <a:r>
              <a:rPr lang="en-US" dirty="0"/>
              <a:t>May have low grade fever</a:t>
            </a:r>
          </a:p>
          <a:p>
            <a:pPr lvl="1"/>
            <a:r>
              <a:rPr lang="en-US" dirty="0"/>
              <a:t>Patients encouraged to call ASAP with symptoms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RV biopsy</a:t>
            </a:r>
          </a:p>
          <a:p>
            <a:pPr lvl="1"/>
            <a:r>
              <a:rPr lang="en-US" dirty="0"/>
              <a:t>Access obtained through RIJ vein, samples of RV obtained.</a:t>
            </a:r>
          </a:p>
          <a:p>
            <a:pPr lvl="1"/>
            <a:r>
              <a:rPr lang="en-US" dirty="0"/>
              <a:t>Tissue graded for rejection by pathologist</a:t>
            </a:r>
          </a:p>
          <a:p>
            <a:pPr lvl="1"/>
            <a:r>
              <a:rPr lang="en-US" dirty="0"/>
              <a:t>Weekly for first month, then every other week through first 3 months, then monthly-every other month for first year.</a:t>
            </a:r>
          </a:p>
          <a:p>
            <a:pPr lvl="1"/>
            <a:r>
              <a:rPr lang="en-US" dirty="0"/>
              <a:t>No scheduled biopsies after the first year.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60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B1FD8E-1C28-467C-8142-EFB97B31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CMC Program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FEFC31-A3E2-47E1-9376-A3A36F5CF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1986: First VAD implant (pneumatic)</a:t>
            </a:r>
          </a:p>
          <a:p>
            <a:pPr>
              <a:lnSpc>
                <a:spcPct val="150000"/>
              </a:lnSpc>
            </a:pPr>
            <a:r>
              <a:rPr lang="en-US" dirty="0"/>
              <a:t>1986: First heart transplant</a:t>
            </a:r>
          </a:p>
          <a:p>
            <a:pPr>
              <a:lnSpc>
                <a:spcPct val="150000"/>
              </a:lnSpc>
            </a:pPr>
            <a:r>
              <a:rPr lang="en-US" dirty="0"/>
              <a:t>2003: First HeartMate XVE implanted</a:t>
            </a:r>
          </a:p>
          <a:p>
            <a:pPr>
              <a:lnSpc>
                <a:spcPct val="150000"/>
              </a:lnSpc>
            </a:pPr>
            <a:r>
              <a:rPr lang="en-US" dirty="0"/>
              <a:t>2008: First HeartMate II implanted</a:t>
            </a:r>
          </a:p>
          <a:p>
            <a:pPr>
              <a:lnSpc>
                <a:spcPct val="150000"/>
              </a:lnSpc>
            </a:pPr>
            <a:r>
              <a:rPr lang="en-US" dirty="0"/>
              <a:t>2013: First </a:t>
            </a:r>
            <a:r>
              <a:rPr lang="en-US" dirty="0" err="1"/>
              <a:t>HeartWare</a:t>
            </a:r>
            <a:r>
              <a:rPr lang="en-US" dirty="0"/>
              <a:t> implanted</a:t>
            </a:r>
          </a:p>
          <a:p>
            <a:pPr>
              <a:lnSpc>
                <a:spcPct val="150000"/>
              </a:lnSpc>
            </a:pPr>
            <a:r>
              <a:rPr lang="en-US" dirty="0"/>
              <a:t>2014: First TAH implanted</a:t>
            </a:r>
          </a:p>
          <a:p>
            <a:pPr>
              <a:lnSpc>
                <a:spcPct val="150000"/>
              </a:lnSpc>
            </a:pPr>
            <a:r>
              <a:rPr lang="en-US" dirty="0"/>
              <a:t>2015: First Heartmate 3 implanted</a:t>
            </a:r>
          </a:p>
          <a:p>
            <a:pPr>
              <a:lnSpc>
                <a:spcPct val="150000"/>
              </a:lnSpc>
            </a:pPr>
            <a:r>
              <a:rPr lang="en-US" dirty="0"/>
              <a:t>2017: 60 VAD implants (1 </a:t>
            </a:r>
            <a:r>
              <a:rPr lang="en-US" dirty="0" err="1"/>
              <a:t>peds</a:t>
            </a:r>
            <a:r>
              <a:rPr lang="en-US" dirty="0"/>
              <a:t>), 29 transplants (19 adults, 10 </a:t>
            </a:r>
            <a:r>
              <a:rPr lang="en-US" dirty="0" err="1"/>
              <a:t>peds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1545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E7318-0520-4746-B2AB-C265CFE5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Denervation of transplanted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AFB436-CC74-405B-9570-8FE7336D1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HR higher than in non-transplant patients secondary to loss of vagal nerve inputs which have negative chronotropic effect.</a:t>
            </a:r>
          </a:p>
          <a:p>
            <a:pPr>
              <a:lnSpc>
                <a:spcPct val="150000"/>
              </a:lnSpc>
            </a:pPr>
            <a:r>
              <a:rPr lang="en-US" dirty="0"/>
              <a:t>Normal resting sinus rate post-transplant usually &gt;80 bpm and may exceed 100 bpm in hearts transplanted from young donors.</a:t>
            </a:r>
          </a:p>
          <a:p>
            <a:pPr>
              <a:lnSpc>
                <a:spcPct val="150000"/>
              </a:lnSpc>
            </a:pPr>
            <a:r>
              <a:rPr lang="en-US" dirty="0"/>
              <a:t>No HR response to hypovolemia, vasodilation, or exercise</a:t>
            </a:r>
          </a:p>
          <a:p>
            <a:pPr>
              <a:lnSpc>
                <a:spcPct val="150000"/>
              </a:lnSpc>
            </a:pPr>
            <a:r>
              <a:rPr lang="en-US" dirty="0"/>
              <a:t>Partial reinnervation of cardiac sympathetic nerves after transplant occurs in about 1/3 of patients at one year. The process of reinnervation continues gradually for up to 15 years. </a:t>
            </a:r>
          </a:p>
          <a:p>
            <a:pPr>
              <a:lnSpc>
                <a:spcPct val="150000"/>
              </a:lnSpc>
            </a:pPr>
            <a:r>
              <a:rPr lang="en-US" dirty="0"/>
              <a:t>Prolonged denervation with </a:t>
            </a:r>
            <a:r>
              <a:rPr lang="en-US" dirty="0" err="1"/>
              <a:t>biatrial</a:t>
            </a:r>
            <a:r>
              <a:rPr lang="en-US" dirty="0"/>
              <a:t> anastomosis compared with </a:t>
            </a:r>
            <a:r>
              <a:rPr lang="en-US" dirty="0" err="1"/>
              <a:t>bicaval</a:t>
            </a:r>
            <a:r>
              <a:rPr lang="en-US" dirty="0"/>
              <a:t> anastomosis.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69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BB2345-CF44-43B0-940B-3F7E0B4B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Post-transplant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3CEF9F-5B4E-45EE-B2F3-676CA7BF8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Recovery process similar to that any patient who has had sternotomy:</a:t>
            </a:r>
          </a:p>
          <a:p>
            <a:pPr>
              <a:lnSpc>
                <a:spcPct val="150000"/>
              </a:lnSpc>
            </a:pPr>
            <a:r>
              <a:rPr lang="en-US" dirty="0"/>
              <a:t>Sternotomy precautions</a:t>
            </a:r>
          </a:p>
          <a:p>
            <a:pPr>
              <a:lnSpc>
                <a:spcPct val="150000"/>
              </a:lnSpc>
            </a:pPr>
            <a:r>
              <a:rPr lang="en-US" dirty="0"/>
              <a:t>Early ambulation</a:t>
            </a:r>
          </a:p>
          <a:p>
            <a:pPr>
              <a:lnSpc>
                <a:spcPct val="150000"/>
              </a:lnSpc>
            </a:pPr>
            <a:r>
              <a:rPr lang="en-US" dirty="0"/>
              <a:t>PT/OT</a:t>
            </a:r>
          </a:p>
          <a:p>
            <a:pPr>
              <a:lnSpc>
                <a:spcPct val="150000"/>
              </a:lnSpc>
            </a:pPr>
            <a:r>
              <a:rPr lang="en-US" dirty="0"/>
              <a:t>No driving for at least 3 weeks</a:t>
            </a:r>
          </a:p>
        </p:txBody>
      </p:sp>
    </p:spTree>
    <p:extLst>
      <p:ext uri="{BB962C8B-B14F-4D97-AF65-F5344CB8AC3E}">
        <p14:creationId xmlns:p14="http://schemas.microsoft.com/office/powerpoint/2010/main" val="3230834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45798"/>
            <a:ext cx="9144000" cy="2039905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extBox 1"/>
          <p:cNvSpPr txBox="1"/>
          <p:nvPr/>
        </p:nvSpPr>
        <p:spPr>
          <a:xfrm>
            <a:off x="682128" y="3128918"/>
            <a:ext cx="82855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Circulatory Support (MCS)</a:t>
            </a:r>
          </a:p>
        </p:txBody>
      </p:sp>
    </p:spTree>
    <p:extLst>
      <p:ext uri="{BB962C8B-B14F-4D97-AF65-F5344CB8AC3E}">
        <p14:creationId xmlns:p14="http://schemas.microsoft.com/office/powerpoint/2010/main" val="633991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9E30AE-30CF-42A5-989C-9A9EB978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Mechanical Circulatory Assist Devices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FEBBFF-72D1-459E-85D9-5BB58FB81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HeartMate II			</a:t>
            </a:r>
            <a:r>
              <a:rPr lang="en-US" dirty="0" err="1"/>
              <a:t>HeartWare</a:t>
            </a:r>
            <a:r>
              <a:rPr lang="en-US" dirty="0"/>
              <a:t>			     HeartMate 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800" dirty="0"/>
              <a:t>Heartmate II, </a:t>
            </a:r>
            <a:r>
              <a:rPr lang="en-US" sz="800" dirty="0" err="1"/>
              <a:t>HeartWare</a:t>
            </a:r>
            <a:r>
              <a:rPr lang="en-US" sz="800" dirty="0"/>
              <a:t>, Total Artificial Heart website images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B21C1C-1DB3-4A23-83D3-60D69C639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89902"/>
            <a:ext cx="2354095" cy="232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4B5FDD-6FFA-4521-861E-7CCAD3DCB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132" y="2159725"/>
            <a:ext cx="2001498" cy="2188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930F46-F3CA-4C85-B5E9-9414C2809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131" y="2112852"/>
            <a:ext cx="25336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6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0D6F62-E57A-447C-8420-6F0C50485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Ventricular Assist Device (VAD)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12615F-13E0-4AC9-A7FF-ED6FBE65E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A VAD is a mechanical circulatory device that is used to partially or completely replace the function of a failing heart.</a:t>
            </a:r>
          </a:p>
          <a:p>
            <a:endParaRPr lang="en-US" sz="1900" dirty="0"/>
          </a:p>
          <a:p>
            <a:r>
              <a:rPr lang="en-US" sz="1900" dirty="0"/>
              <a:t>Goal of device: to shunt blood away from the failing ventricle (Left or Right) and provide flow to the circulation (Systemic or Pulmonary)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 Bridge to transplantation (BTT)</a:t>
            </a:r>
          </a:p>
          <a:p>
            <a:pPr lvl="1"/>
            <a:r>
              <a:rPr lang="en-US" sz="1900" dirty="0"/>
              <a:t>Typically referred for transplant but to ill to survive until transplantation</a:t>
            </a:r>
          </a:p>
          <a:p>
            <a:pPr lvl="1"/>
            <a:endParaRPr lang="en-US" sz="1900" dirty="0"/>
          </a:p>
          <a:p>
            <a:r>
              <a:rPr lang="en-US" sz="1900" dirty="0"/>
              <a:t> Destination therapy (DT)</a:t>
            </a:r>
          </a:p>
          <a:p>
            <a:pPr lvl="1"/>
            <a:r>
              <a:rPr lang="en-US" sz="1900" dirty="0"/>
              <a:t>Advancing heart failure despite maximum medical and device therapy</a:t>
            </a:r>
          </a:p>
          <a:p>
            <a:pPr lvl="1"/>
            <a:r>
              <a:rPr lang="en-US" sz="1900" dirty="0"/>
              <a:t>Does not qualify and/or desire transplantation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01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92A445-429D-4263-A9CF-19F77FF9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Total Artificial Heart (TAH)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1FCA13-D053-476B-ADEF-A5A3E5FD0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Indicated for biventricular heart failure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FDA approved only as bridge to transplant (BTT)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Small portion of R/L atrium left in place to attach artificial ventricles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Ventricles sutured to PA and aorta</a:t>
            </a:r>
          </a:p>
        </p:txBody>
      </p:sp>
    </p:spTree>
    <p:extLst>
      <p:ext uri="{BB962C8B-B14F-4D97-AF65-F5344CB8AC3E}">
        <p14:creationId xmlns:p14="http://schemas.microsoft.com/office/powerpoint/2010/main" val="1569819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3F86B5-B40F-4046-8981-CB193338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/>
          <a:p>
            <a:pPr algn="ctr"/>
            <a:r>
              <a:rPr lang="en-US" dirty="0"/>
              <a:t>TAH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D07EAA-D2A3-43D8-96BD-39456D39A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https://syncardia.com/clinicians/home/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A40C09-D100-4055-8FEB-E9FD1A7E7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1590261"/>
            <a:ext cx="4038600" cy="41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34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08C4C-FF5D-40D2-B996-7C95DF5F4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Benefits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BC3C50-E6A8-401A-8044-02E05BF73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Able to return to work/school</a:t>
            </a:r>
          </a:p>
          <a:p>
            <a:pPr>
              <a:lnSpc>
                <a:spcPct val="150000"/>
              </a:lnSpc>
            </a:pPr>
            <a:r>
              <a:rPr lang="en-US" dirty="0"/>
              <a:t>Improved functional capacity</a:t>
            </a:r>
          </a:p>
          <a:p>
            <a:pPr>
              <a:lnSpc>
                <a:spcPct val="150000"/>
              </a:lnSpc>
            </a:pPr>
            <a:r>
              <a:rPr lang="en-US" dirty="0"/>
              <a:t>Reduction of symptoms</a:t>
            </a:r>
          </a:p>
          <a:p>
            <a:pPr>
              <a:lnSpc>
                <a:spcPct val="150000"/>
              </a:lnSpc>
            </a:pPr>
            <a:r>
              <a:rPr lang="en-US" dirty="0"/>
              <a:t>Ability to travel</a:t>
            </a:r>
          </a:p>
          <a:p>
            <a:pPr>
              <a:lnSpc>
                <a:spcPct val="150000"/>
              </a:lnSpc>
            </a:pPr>
            <a:r>
              <a:rPr lang="en-US" dirty="0"/>
              <a:t>Bridge to transplantation / decision</a:t>
            </a:r>
          </a:p>
          <a:p>
            <a:pPr>
              <a:lnSpc>
                <a:spcPct val="150000"/>
              </a:lnSpc>
            </a:pPr>
            <a:r>
              <a:rPr lang="en-US" dirty="0"/>
              <a:t>LVADs are a good option for patients who may not want or qualify for transplantation</a:t>
            </a:r>
          </a:p>
          <a:p>
            <a:pPr>
              <a:lnSpc>
                <a:spcPct val="150000"/>
              </a:lnSpc>
            </a:pPr>
            <a:r>
              <a:rPr lang="en-US" dirty="0"/>
              <a:t>VADS and Total Artificial Hearts are evolving quickly to become one of the primary therapies of advance heart failure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135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FB489D-8A1F-4508-A22E-49F005D4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Benefits continued…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DFB4EB-7747-4E5D-AC2E-43852CBFD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Interagency Registry For Mechanical Circulatory Support (INTERMACS) fourth annual report of more that 10,000 primary left ventricular assist device implants reported survival rates:</a:t>
            </a:r>
          </a:p>
          <a:p>
            <a:endParaRPr lang="en-US" dirty="0"/>
          </a:p>
          <a:p>
            <a:r>
              <a:rPr lang="en-US" dirty="0"/>
              <a:t>89% at 3 months</a:t>
            </a:r>
          </a:p>
          <a:p>
            <a:r>
              <a:rPr lang="en-US" dirty="0"/>
              <a:t>85% at 6 months</a:t>
            </a:r>
          </a:p>
          <a:p>
            <a:r>
              <a:rPr lang="en-US" dirty="0"/>
              <a:t>79% at 1 year</a:t>
            </a:r>
          </a:p>
          <a:p>
            <a:r>
              <a:rPr lang="en-US" dirty="0"/>
              <a:t>67% at 2 years</a:t>
            </a:r>
          </a:p>
          <a:p>
            <a:r>
              <a:rPr lang="en-US" dirty="0"/>
              <a:t>57% at 3 years</a:t>
            </a:r>
          </a:p>
          <a:p>
            <a:r>
              <a:rPr lang="en-US" dirty="0"/>
              <a:t>40% at 5 years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/>
              <a:t>- The longest supported HM2 has been on device for 12 going on 13 years and was in the original trial. </a:t>
            </a:r>
          </a:p>
          <a:p>
            <a:pPr marL="0" indent="0">
              <a:buNone/>
            </a:pPr>
            <a:r>
              <a:rPr lang="en-US" sz="1800" dirty="0"/>
              <a:t>- The longest supported </a:t>
            </a:r>
            <a:r>
              <a:rPr lang="en-US" sz="1800" dirty="0" err="1"/>
              <a:t>HeartWare</a:t>
            </a:r>
            <a:r>
              <a:rPr lang="en-US" sz="1800" dirty="0"/>
              <a:t> patient in the US was implanted Feb 2009 and internationally there is a patient who has been supported 9 going on 10 years.</a:t>
            </a:r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Syncardia</a:t>
            </a:r>
            <a:r>
              <a:rPr lang="en-US" sz="1800" dirty="0"/>
              <a:t> has 9 patient who have been on device for more than 3 years. One of those patients is at CMC who has had his device from 4 years and 8 months.</a:t>
            </a:r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78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9E30AE-30CF-42A5-989C-9A9EB978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Short &amp; Long Term Complications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FEBBFF-72D1-459E-85D9-5BB58FB81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RV Dysfunction</a:t>
            </a:r>
          </a:p>
          <a:p>
            <a:endParaRPr lang="en-US" sz="2400" dirty="0"/>
          </a:p>
          <a:p>
            <a:pPr lvl="1"/>
            <a:r>
              <a:rPr lang="en-US" sz="2000" dirty="0"/>
              <a:t>Seen in 20 -50% of cases post operatively</a:t>
            </a:r>
          </a:p>
          <a:p>
            <a:pPr lvl="1"/>
            <a:r>
              <a:rPr lang="en-US" sz="2000" dirty="0"/>
              <a:t>Optimize management of  RV preload and afterload with inotropic support</a:t>
            </a:r>
          </a:p>
          <a:p>
            <a:pPr marL="342882" lvl="1" indent="0">
              <a:buNone/>
            </a:pPr>
            <a:r>
              <a:rPr lang="en-US" sz="2000" dirty="0"/>
              <a:t>        - Nitric Oxide, </a:t>
            </a:r>
            <a:r>
              <a:rPr lang="en-US" sz="2000" dirty="0" err="1"/>
              <a:t>Primacor</a:t>
            </a:r>
            <a:endParaRPr lang="en-US" sz="2000" dirty="0"/>
          </a:p>
          <a:p>
            <a:pPr lvl="1"/>
            <a:r>
              <a:rPr lang="en-US" sz="2000" dirty="0"/>
              <a:t>Minimize blood transfusions	</a:t>
            </a:r>
          </a:p>
          <a:p>
            <a:pPr lvl="1"/>
            <a:r>
              <a:rPr lang="en-US" sz="2000" dirty="0"/>
              <a:t>Low threshold for temporary RVAD (</a:t>
            </a:r>
            <a:r>
              <a:rPr lang="en-US" sz="2000" dirty="0" err="1"/>
              <a:t>Abiomed</a:t>
            </a:r>
            <a:r>
              <a:rPr lang="en-US" sz="2000" dirty="0"/>
              <a:t>, </a:t>
            </a:r>
            <a:r>
              <a:rPr lang="en-US" sz="2000" dirty="0" err="1"/>
              <a:t>Centrimag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Prescribe </a:t>
            </a:r>
            <a:r>
              <a:rPr lang="en-US" sz="2000" dirty="0" err="1"/>
              <a:t>Revatio</a:t>
            </a:r>
            <a:r>
              <a:rPr lang="en-US" sz="2000" dirty="0"/>
              <a:t> and continue in the outpatient setting</a:t>
            </a:r>
          </a:p>
          <a:p>
            <a:pPr lvl="1"/>
            <a:r>
              <a:rPr lang="en-US" sz="2000" dirty="0"/>
              <a:t>Repeat right heart catheterizations for optimization while on therapy</a:t>
            </a:r>
          </a:p>
          <a:p>
            <a:pPr lvl="1"/>
            <a:r>
              <a:rPr lang="en-US" sz="2000" dirty="0" err="1"/>
              <a:t>Cardiomems</a:t>
            </a:r>
            <a:r>
              <a:rPr lang="en-US" sz="2000" dirty="0"/>
              <a:t> implant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21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734FEF-E450-444D-9E88-9EA4366C6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0" dirty="0"/>
              <a:t>Heart Failure Facts &amp; Survival Rate Associated With Hospital Admissions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AA6BF8-B95C-4D6B-84B9-1B99A05CB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726163"/>
            <a:ext cx="4025861" cy="4450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Within the United States:</a:t>
            </a:r>
          </a:p>
          <a:p>
            <a:r>
              <a:rPr lang="en-US" dirty="0"/>
              <a:t>About </a:t>
            </a:r>
            <a:r>
              <a:rPr lang="en-US" b="1" dirty="0"/>
              <a:t>5.7 million</a:t>
            </a:r>
            <a:r>
              <a:rPr lang="en-US" dirty="0"/>
              <a:t> adults in the United States have heart failure.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One in 9 deaths in 2009 included heart failure as contributing cause.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b="1" dirty="0"/>
              <a:t>About half</a:t>
            </a:r>
            <a:r>
              <a:rPr lang="en-US" dirty="0"/>
              <a:t> of people who develop heart failure </a:t>
            </a:r>
            <a:r>
              <a:rPr lang="en-US" b="1" dirty="0"/>
              <a:t>die within 5 years</a:t>
            </a:r>
            <a:r>
              <a:rPr lang="en-US" dirty="0"/>
              <a:t> of diagnosis.</a:t>
            </a:r>
            <a:r>
              <a:rPr lang="en-US" baseline="30000" dirty="0"/>
              <a:t>1</a:t>
            </a:r>
          </a:p>
          <a:p>
            <a:r>
              <a:rPr lang="en-US" dirty="0"/>
              <a:t>Expected to double over the next 30 years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1. </a:t>
            </a:r>
            <a:r>
              <a:rPr lang="en-US" sz="1000" dirty="0" err="1"/>
              <a:t>Mozzafarian</a:t>
            </a:r>
            <a:r>
              <a:rPr lang="en-US" sz="1000" dirty="0"/>
              <a:t> D, Benjamin EJ, Go AS, et al. on behalf of the American	 Heart Association Statistics Committee and Stroke Statistics Subcommittee. Heart disease and stroke statistics—2016 update: a report from the American Heart Association. </a:t>
            </a:r>
            <a:r>
              <a:rPr lang="en-US" sz="1000" i="1" dirty="0"/>
              <a:t>Circulation</a:t>
            </a:r>
            <a:r>
              <a:rPr lang="en-US" sz="1000" dirty="0"/>
              <a:t>. 2016;133:e38-e360.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D370A5-410D-4EDC-AD5A-3870CD7A8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804" y="1638012"/>
            <a:ext cx="4726254" cy="344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860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B182C-2BDF-4169-B059-F7506D78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Short &amp; Long Term Complications continued…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E3D615-2019-4952-93FC-30C081C5A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b="1" dirty="0"/>
              <a:t>GI Bleed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20 – 30% incidence</a:t>
            </a:r>
          </a:p>
          <a:p>
            <a:r>
              <a:rPr lang="en-US" sz="2200" dirty="0"/>
              <a:t>Anticoagulation</a:t>
            </a:r>
          </a:p>
          <a:p>
            <a:r>
              <a:rPr lang="en-US" sz="2200" dirty="0"/>
              <a:t>Loss of pulsatile flow</a:t>
            </a:r>
          </a:p>
          <a:p>
            <a:r>
              <a:rPr lang="en-US" sz="2200" dirty="0"/>
              <a:t>von Willebrand syndrome - continuous-flow VADs may create high shear forces in the blood flow that change the shape of the von Willebrand factor molecules, which the blood needs to coagulate normally.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Treatment: </a:t>
            </a:r>
          </a:p>
          <a:p>
            <a:r>
              <a:rPr lang="en-US" sz="2200" dirty="0"/>
              <a:t>Hold coumadin, ASA</a:t>
            </a:r>
          </a:p>
          <a:p>
            <a:r>
              <a:rPr lang="en-US" sz="2200" dirty="0"/>
              <a:t>Consult GI team </a:t>
            </a:r>
          </a:p>
          <a:p>
            <a:r>
              <a:rPr lang="en-US" sz="2200" dirty="0"/>
              <a:t>Tagged Red Scan</a:t>
            </a:r>
          </a:p>
          <a:p>
            <a:r>
              <a:rPr lang="en-US" sz="2200" dirty="0"/>
              <a:t>EGD/Colonoscopy</a:t>
            </a:r>
          </a:p>
          <a:p>
            <a:r>
              <a:rPr lang="en-US" sz="2200" dirty="0"/>
              <a:t>Small bowel </a:t>
            </a:r>
            <a:r>
              <a:rPr lang="en-US" sz="2200" dirty="0" err="1"/>
              <a:t>enteroscopy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92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E662E9-BD17-4826-8089-44543E4FB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Short and Long Term Complications continued…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B07A29-D702-417E-B93B-5313C7DC2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Hemolysis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sz="2000" dirty="0"/>
              <a:t>Shearing effect of RBC’s crossing rotor</a:t>
            </a:r>
          </a:p>
          <a:p>
            <a:r>
              <a:rPr lang="en-US" sz="2000" dirty="0"/>
              <a:t>Thrombus formation in pump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u="sng" dirty="0"/>
              <a:t>Presentation</a:t>
            </a:r>
            <a:r>
              <a:rPr lang="en-US" sz="2000" dirty="0"/>
              <a:t>: 	</a:t>
            </a:r>
          </a:p>
          <a:p>
            <a:r>
              <a:rPr lang="en-US" sz="2000" dirty="0"/>
              <a:t>Tea or dark colored urine</a:t>
            </a:r>
          </a:p>
          <a:p>
            <a:r>
              <a:rPr lang="en-US" sz="2000" dirty="0"/>
              <a:t>Shortness of breath</a:t>
            </a:r>
          </a:p>
          <a:p>
            <a:r>
              <a:rPr lang="en-US" sz="2000" dirty="0"/>
              <a:t>Elevated LDH, bilirubin, haptoglobin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u="sng" dirty="0"/>
              <a:t>Treatment</a:t>
            </a:r>
            <a:r>
              <a:rPr lang="en-US" sz="2000" dirty="0"/>
              <a:t>:	</a:t>
            </a:r>
          </a:p>
          <a:p>
            <a:r>
              <a:rPr lang="en-US" sz="2000" dirty="0"/>
              <a:t>IV Heparin, </a:t>
            </a:r>
            <a:r>
              <a:rPr lang="en-US" sz="2000" dirty="0" err="1"/>
              <a:t>Integrilin</a:t>
            </a:r>
            <a:r>
              <a:rPr lang="en-US" sz="2000" dirty="0"/>
              <a:t>, IC TPA</a:t>
            </a:r>
          </a:p>
          <a:p>
            <a:r>
              <a:rPr lang="en-US" sz="2000" dirty="0"/>
              <a:t>Lower pump speed</a:t>
            </a:r>
          </a:p>
          <a:p>
            <a:r>
              <a:rPr lang="en-US" sz="2000" dirty="0"/>
              <a:t>Pump exchange or turn off LVAD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61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293EB-66CC-4AD6-B9D2-BCD78FCF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Short &amp; Long Term Complications continued…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902326-100F-458F-9CD0-D09CE4115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Driveline infection</a:t>
            </a:r>
          </a:p>
          <a:p>
            <a:endParaRPr lang="en-US" sz="2400" b="1" dirty="0"/>
          </a:p>
          <a:p>
            <a:r>
              <a:rPr lang="en-US" sz="2000" dirty="0"/>
              <a:t>Trauma</a:t>
            </a:r>
          </a:p>
          <a:p>
            <a:r>
              <a:rPr lang="en-US" sz="2000" dirty="0"/>
              <a:t>Culture site</a:t>
            </a:r>
          </a:p>
          <a:p>
            <a:r>
              <a:rPr lang="en-US" sz="2000" dirty="0"/>
              <a:t>Infectious Disease Consult</a:t>
            </a:r>
          </a:p>
          <a:p>
            <a:r>
              <a:rPr lang="en-US" sz="2000" dirty="0"/>
              <a:t>Antibiotic/antifungal treatment</a:t>
            </a:r>
          </a:p>
          <a:p>
            <a:r>
              <a:rPr lang="en-US" sz="2000" dirty="0"/>
              <a:t>Surgery </a:t>
            </a:r>
          </a:p>
          <a:p>
            <a:pPr lvl="1"/>
            <a:r>
              <a:rPr lang="en-US" sz="2000" dirty="0"/>
              <a:t>washout with wound </a:t>
            </a:r>
            <a:r>
              <a:rPr lang="en-US" sz="2000" dirty="0" err="1"/>
              <a:t>vac</a:t>
            </a:r>
            <a:r>
              <a:rPr lang="en-US" sz="2000" dirty="0"/>
              <a:t> placement</a:t>
            </a:r>
          </a:p>
          <a:p>
            <a:pPr lvl="1"/>
            <a:r>
              <a:rPr lang="en-US" sz="2000" dirty="0"/>
              <a:t>pump exchange	</a:t>
            </a:r>
          </a:p>
          <a:p>
            <a:r>
              <a:rPr lang="en-US" sz="2000" dirty="0"/>
              <a:t>Re-education on care of the driveline 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74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D09B8A-37AA-43EE-BE60-3DBF37F7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Considerations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476399-ABDF-4047-8395-1FE5222E2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dirty="0"/>
              <a:t>Will need Coumadin and Aspirin as long as they are on the device – INR goals may vary (unless significant history of GI bleeding, then anticoagulation discontinued)</a:t>
            </a:r>
          </a:p>
          <a:p>
            <a:endParaRPr lang="en-US" sz="2200" dirty="0"/>
          </a:p>
          <a:p>
            <a:r>
              <a:rPr lang="en-US" sz="2200" dirty="0"/>
              <a:t>No Vitamin K unless directed by HF/Transplant physicians – risk outweighs the benefit</a:t>
            </a:r>
          </a:p>
          <a:p>
            <a:endParaRPr lang="en-US" sz="2200" dirty="0"/>
          </a:p>
          <a:p>
            <a:r>
              <a:rPr lang="en-US" sz="2200" dirty="0"/>
              <a:t>No submerging in water</a:t>
            </a:r>
          </a:p>
          <a:p>
            <a:endParaRPr lang="en-US" sz="2200" dirty="0"/>
          </a:p>
          <a:p>
            <a:r>
              <a:rPr lang="en-US" sz="2200" dirty="0"/>
              <a:t>Avoid activities that can cause trauma to the device or driveline</a:t>
            </a:r>
          </a:p>
          <a:p>
            <a:endParaRPr lang="en-US" sz="2200" dirty="0"/>
          </a:p>
          <a:p>
            <a:r>
              <a:rPr lang="en-US" sz="2200" dirty="0"/>
              <a:t>Avoid static discharge</a:t>
            </a:r>
          </a:p>
          <a:p>
            <a:endParaRPr lang="en-US" sz="2200" dirty="0"/>
          </a:p>
          <a:p>
            <a:r>
              <a:rPr lang="en-US" sz="2200" dirty="0"/>
              <a:t>Need continuous power supply</a:t>
            </a:r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3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64AA6-C94A-4AEB-B229-FBEA31D7F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Further Considerations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CBEBE8-B59F-49AE-A77E-9C860A399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No palpable pulse with left ventricular assist devices (continuous flow concept)</a:t>
            </a:r>
          </a:p>
          <a:p>
            <a:endParaRPr lang="en-US" sz="2000" dirty="0"/>
          </a:p>
          <a:p>
            <a:r>
              <a:rPr lang="en-US" sz="2000" dirty="0"/>
              <a:t>Unable to obtain an accurate cuff blood pressure, need a doppler. Average MAP goal is 70-85.</a:t>
            </a:r>
          </a:p>
          <a:p>
            <a:endParaRPr lang="en-US" sz="2000" dirty="0"/>
          </a:p>
          <a:p>
            <a:r>
              <a:rPr lang="en-US" sz="2000" dirty="0"/>
              <a:t>CPR is possible for VAD patients, no CPR for TAH patients</a:t>
            </a:r>
          </a:p>
          <a:p>
            <a:endParaRPr lang="en-US" sz="2000" dirty="0"/>
          </a:p>
          <a:p>
            <a:r>
              <a:rPr lang="en-US" sz="2000" dirty="0"/>
              <a:t>External defibrillation is possible</a:t>
            </a:r>
          </a:p>
          <a:p>
            <a:endParaRPr lang="en-US" sz="2000" dirty="0"/>
          </a:p>
          <a:p>
            <a:r>
              <a:rPr lang="en-US" sz="2000" dirty="0"/>
              <a:t>No EKG for Total </a:t>
            </a:r>
            <a:r>
              <a:rPr lang="en-US" sz="2000" dirty="0" err="1"/>
              <a:t>Artifical</a:t>
            </a:r>
            <a:r>
              <a:rPr lang="en-US" sz="2000" dirty="0"/>
              <a:t> Heart Patients</a:t>
            </a:r>
          </a:p>
          <a:p>
            <a:endParaRPr lang="en-US" sz="2000" dirty="0"/>
          </a:p>
          <a:p>
            <a:r>
              <a:rPr lang="en-US" sz="2000" dirty="0"/>
              <a:t>No MRIs – can get </a:t>
            </a:r>
            <a:r>
              <a:rPr lang="en-US" sz="2000" dirty="0" err="1"/>
              <a:t>Xrays</a:t>
            </a:r>
            <a:r>
              <a:rPr lang="en-US" sz="2000" dirty="0"/>
              <a:t> and CT scans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50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4FE806-7F60-4111-B7A7-905D3B64F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Further Considerations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2DA036-1C49-4887-9A08-42C66B589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should always have a back up controller and 2 extra fully charged batteries with them</a:t>
            </a:r>
          </a:p>
          <a:p>
            <a:endParaRPr lang="en-US" dirty="0"/>
          </a:p>
          <a:p>
            <a:r>
              <a:rPr lang="en-US" dirty="0"/>
              <a:t>Patients &amp; caregivers are extensively trained prior to discharge from their implant</a:t>
            </a:r>
          </a:p>
          <a:p>
            <a:endParaRPr lang="en-US" dirty="0"/>
          </a:p>
          <a:p>
            <a:r>
              <a:rPr lang="en-US" dirty="0"/>
              <a:t>Fire/EMS/Medic/First Responder/Electric company notifications</a:t>
            </a:r>
          </a:p>
          <a:p>
            <a:endParaRPr lang="en-US" dirty="0"/>
          </a:p>
          <a:p>
            <a:r>
              <a:rPr lang="en-US" dirty="0"/>
              <a:t>Fluid or diuretics is not always the answer! – contact the team</a:t>
            </a:r>
          </a:p>
        </p:txBody>
      </p:sp>
    </p:spTree>
    <p:extLst>
      <p:ext uri="{BB962C8B-B14F-4D97-AF65-F5344CB8AC3E}">
        <p14:creationId xmlns:p14="http://schemas.microsoft.com/office/powerpoint/2010/main" val="39765997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45798"/>
            <a:ext cx="9144000" cy="2039905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extBox 1"/>
          <p:cNvSpPr txBox="1"/>
          <p:nvPr/>
        </p:nvSpPr>
        <p:spPr>
          <a:xfrm>
            <a:off x="682128" y="3128918"/>
            <a:ext cx="82855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124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45798"/>
            <a:ext cx="9144000" cy="2039905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extBox 1"/>
          <p:cNvSpPr txBox="1"/>
          <p:nvPr/>
        </p:nvSpPr>
        <p:spPr>
          <a:xfrm>
            <a:off x="682128" y="3128918"/>
            <a:ext cx="8285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 options are available for patients?</a:t>
            </a:r>
          </a:p>
        </p:txBody>
      </p:sp>
    </p:spTree>
    <p:extLst>
      <p:ext uri="{BB962C8B-B14F-4D97-AF65-F5344CB8AC3E}">
        <p14:creationId xmlns:p14="http://schemas.microsoft.com/office/powerpoint/2010/main" val="176192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ADD5D3-E8FF-4174-87A9-5CECA5F0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When Should the Discussion Begin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4EE5D34-5FB5-4F06-B099-5555844A0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r>
              <a:rPr lang="en-US" sz="900" dirty="0"/>
              <a:t>Jessup M, </a:t>
            </a:r>
            <a:r>
              <a:rPr lang="en-US" sz="900" dirty="0" err="1"/>
              <a:t>Brozena</a:t>
            </a:r>
            <a:r>
              <a:rPr lang="en-US" sz="900" dirty="0"/>
              <a:t> S.N </a:t>
            </a:r>
            <a:r>
              <a:rPr lang="en-US" sz="900" dirty="0" err="1"/>
              <a:t>Engl</a:t>
            </a:r>
            <a:r>
              <a:rPr lang="en-US" sz="900" dirty="0"/>
              <a:t> J Med 2003; 348: 2007-18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4453BE-ED91-4056-A3E0-0C6ECE4B5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141"/>
            <a:ext cx="9144000" cy="47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1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373A64-C2B3-477B-A29D-4113E9635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NYHA Classification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9072FEE-4055-4702-9D98-5332D3D58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056" y="1727200"/>
            <a:ext cx="85344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38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073DF-D552-470A-8D74-32956060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Evaluation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2E716D-6E61-4508-9AB7-D1F310E82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Right heart catheterization with appropriate hemodynamics, i.e., cardiac index &lt;2.5, elevated filling pressures</a:t>
            </a:r>
          </a:p>
          <a:p>
            <a:endParaRPr lang="en-US" sz="2000" dirty="0"/>
          </a:p>
          <a:p>
            <a:r>
              <a:rPr lang="en-US" sz="2000" dirty="0"/>
              <a:t>Adequate funding and insurance approval</a:t>
            </a:r>
          </a:p>
          <a:p>
            <a:endParaRPr lang="en-US" sz="2000" dirty="0"/>
          </a:p>
          <a:p>
            <a:r>
              <a:rPr lang="en-US" sz="2000" dirty="0"/>
              <a:t>2 hour Coordinator education re: VAD and/or transplant</a:t>
            </a:r>
          </a:p>
          <a:p>
            <a:endParaRPr lang="en-US" sz="2000" dirty="0"/>
          </a:p>
          <a:p>
            <a:r>
              <a:rPr lang="en-US" sz="2000" dirty="0"/>
              <a:t>2 hour psychosocial evaluation with Transplant/VAD Social Worker</a:t>
            </a:r>
          </a:p>
          <a:p>
            <a:endParaRPr lang="en-US" sz="2000" dirty="0"/>
          </a:p>
          <a:p>
            <a:r>
              <a:rPr lang="en-US" sz="2000" dirty="0"/>
              <a:t>Cardiothoracic surgeon, pulmonologist, infectious disease consults</a:t>
            </a:r>
          </a:p>
          <a:p>
            <a:endParaRPr lang="en-US" sz="2000" dirty="0"/>
          </a:p>
          <a:p>
            <a:r>
              <a:rPr lang="en-US" sz="2000" dirty="0"/>
              <a:t>Psychiatry consult &amp; </a:t>
            </a:r>
            <a:r>
              <a:rPr lang="en-US" sz="2000" dirty="0" err="1"/>
              <a:t>Neuropsych</a:t>
            </a:r>
            <a:r>
              <a:rPr lang="en-US" sz="2000" dirty="0"/>
              <a:t> testing if necessary</a:t>
            </a:r>
          </a:p>
          <a:p>
            <a:endParaRPr lang="en-US" sz="2000" dirty="0"/>
          </a:p>
          <a:p>
            <a:r>
              <a:rPr lang="en-US" sz="2000" dirty="0"/>
              <a:t>Imaging and labs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56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DEE092-29E3-4431-BA76-DF9D7E020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Evaluation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3407D5-8069-4667-AAB9-B291E6B93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Once evaluation completed, patient presented to Heart Transplant Selection Committee:</a:t>
            </a:r>
          </a:p>
          <a:p>
            <a:pPr lvl="1"/>
            <a:r>
              <a:rPr lang="en-US" dirty="0"/>
              <a:t>HF cardiologists</a:t>
            </a:r>
          </a:p>
          <a:p>
            <a:pPr lvl="1"/>
            <a:r>
              <a:rPr lang="en-US" dirty="0"/>
              <a:t>Cardiac surgeon</a:t>
            </a:r>
          </a:p>
          <a:p>
            <a:pPr lvl="1"/>
            <a:r>
              <a:rPr lang="en-US" dirty="0"/>
              <a:t>Transplant/VAD Coordinators</a:t>
            </a:r>
          </a:p>
          <a:p>
            <a:pPr lvl="1"/>
            <a:r>
              <a:rPr lang="en-US" dirty="0"/>
              <a:t>Transplant Social Worker</a:t>
            </a:r>
          </a:p>
          <a:p>
            <a:pPr lvl="1"/>
            <a:r>
              <a:rPr lang="en-US" dirty="0"/>
              <a:t>Transplant Financial Coordinator</a:t>
            </a:r>
          </a:p>
          <a:p>
            <a:pPr lvl="1"/>
            <a:r>
              <a:rPr lang="en-US" dirty="0"/>
              <a:t>Transplant Pharmacist</a:t>
            </a:r>
          </a:p>
          <a:p>
            <a:pPr lvl="1"/>
            <a:r>
              <a:rPr lang="en-US" dirty="0"/>
              <a:t>Transplant Dietitian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Once approved, wait for insurance approval to proceed with transplant listing or VAD implant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1994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67685473-3EBF-4D3A-B5B2-297C9FAC03C3}" vid="{48349F82-31A9-49A3-9858-72EFCA44D6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ED905C4EA56458F1825A2155ED5A1" ma:contentTypeVersion="31" ma:contentTypeDescription="Create a new document." ma:contentTypeScope="" ma:versionID="8a021ce55d61ff59bc3d7bc4acdbc885">
  <xsd:schema xmlns:xsd="http://www.w3.org/2001/XMLSchema" xmlns:xs="http://www.w3.org/2001/XMLSchema" xmlns:p="http://schemas.microsoft.com/office/2006/metadata/properties" xmlns:ns2="8463ec5b-2758-403f-baa8-0e74c3cc01ce" xmlns:ns3="eb015c64-c555-4475-98d6-c75940766274" targetNamespace="http://schemas.microsoft.com/office/2006/metadata/properties" ma:root="true" ma:fieldsID="7c198b7e919cf1801cbee4d7abaea8cf" ns2:_="" ns3:_="">
    <xsd:import namespace="8463ec5b-2758-403f-baa8-0e74c3cc01ce"/>
    <xsd:import namespace="eb015c64-c555-4475-98d6-c759407662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3ec5b-2758-403f-baa8-0e74c3cc01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15c64-c555-4475-98d6-c759407662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93619F-D4BB-485A-A63A-B190D0CA2A80}">
  <ds:schemaRefs>
    <ds:schemaRef ds:uri="http://purl.org/dc/terms/"/>
    <ds:schemaRef ds:uri="http://www.w3.org/XML/1998/namespace"/>
    <ds:schemaRef ds:uri="http://schemas.microsoft.com/office/2006/documentManagement/types"/>
    <ds:schemaRef ds:uri="eb015c64-c555-4475-98d6-c75940766274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8463ec5b-2758-403f-baa8-0e74c3cc01ce"/>
  </ds:schemaRefs>
</ds:datastoreItem>
</file>

<file path=customXml/itemProps2.xml><?xml version="1.0" encoding="utf-8"?>
<ds:datastoreItem xmlns:ds="http://schemas.openxmlformats.org/officeDocument/2006/customXml" ds:itemID="{75494547-2A42-4B10-AB27-F9D44F156D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63ec5b-2758-403f-baa8-0e74c3cc01ce"/>
    <ds:schemaRef ds:uri="eb015c64-c555-4475-98d6-c759407662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5B6D2A-CE2E-4F0D-A279-BCA9AF4C24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1889</Words>
  <Application>Microsoft Office PowerPoint</Application>
  <PresentationFormat>On-screen Show (4:3)</PresentationFormat>
  <Paragraphs>421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Theme1</vt:lpstr>
      <vt:lpstr>“This patient has received a heart transplant or VAD  – what do I need to know?” Clinical considerations for patients who have received heart transplant or mechanical circulatory support device </vt:lpstr>
      <vt:lpstr>Objectives</vt:lpstr>
      <vt:lpstr>CMC Program History</vt:lpstr>
      <vt:lpstr>Heart Failure Facts &amp; Survival Rate Associated With Hospital Admissions </vt:lpstr>
      <vt:lpstr>PowerPoint Presentation</vt:lpstr>
      <vt:lpstr>When Should the Discussion Begin</vt:lpstr>
      <vt:lpstr>NYHA Classification</vt:lpstr>
      <vt:lpstr>Evaluation Process</vt:lpstr>
      <vt:lpstr>Evaluation Process</vt:lpstr>
      <vt:lpstr>PowerPoint Presentation</vt:lpstr>
      <vt:lpstr>History of Heart Transplant</vt:lpstr>
      <vt:lpstr>History of Heart Transplant</vt:lpstr>
      <vt:lpstr>History of Heart Transplant</vt:lpstr>
      <vt:lpstr>Heart Transplant Today</vt:lpstr>
      <vt:lpstr>2018 Transplants by Organ Type</vt:lpstr>
      <vt:lpstr>Current Waitlist Candidates by Organ Type</vt:lpstr>
      <vt:lpstr>Heart Transplant Today</vt:lpstr>
      <vt:lpstr>Heart Transplant Today</vt:lpstr>
      <vt:lpstr>Heart Transplant Today</vt:lpstr>
      <vt:lpstr>Wait List Status</vt:lpstr>
      <vt:lpstr>Wait List Status as of October 18</vt:lpstr>
      <vt:lpstr>Wait List Status as of October 18</vt:lpstr>
      <vt:lpstr>Transplant Surgery</vt:lpstr>
      <vt:lpstr>Transplant Surgery</vt:lpstr>
      <vt:lpstr>Transplant Surgery- Biatrial Anastomosis</vt:lpstr>
      <vt:lpstr>Transplant Surgery</vt:lpstr>
      <vt:lpstr>Complications Post Transplant</vt:lpstr>
      <vt:lpstr>Infection</vt:lpstr>
      <vt:lpstr>Rejection</vt:lpstr>
      <vt:lpstr>Denervation of transplanted heart</vt:lpstr>
      <vt:lpstr>Post-transplant</vt:lpstr>
      <vt:lpstr>PowerPoint Presentation</vt:lpstr>
      <vt:lpstr>Mechanical Circulatory Assist Devices</vt:lpstr>
      <vt:lpstr>Ventricular Assist Device (VAD)</vt:lpstr>
      <vt:lpstr>Total Artificial Heart (TAH)</vt:lpstr>
      <vt:lpstr>TAH</vt:lpstr>
      <vt:lpstr>Benefits</vt:lpstr>
      <vt:lpstr>Benefits continued…</vt:lpstr>
      <vt:lpstr>Short &amp; Long Term Complications</vt:lpstr>
      <vt:lpstr>Short &amp; Long Term Complications continued…</vt:lpstr>
      <vt:lpstr>Short and Long Term Complications continued…</vt:lpstr>
      <vt:lpstr>Short &amp; Long Term Complications continued…</vt:lpstr>
      <vt:lpstr>Considerations</vt:lpstr>
      <vt:lpstr>Further Considerations</vt:lpstr>
      <vt:lpstr>Further Considerations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2017-05-31T17:47:02Z</dcterms:created>
  <dcterms:modified xsi:type="dcterms:W3CDTF">2018-10-01T09:48:42Z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0x01010063AED905C4EA56458F1825A2155ED5A1</vt:lpwstr>
  </property>
</Properties>
</file>