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15" r:id="rId3"/>
    <p:sldId id="256" r:id="rId4"/>
    <p:sldId id="309" r:id="rId5"/>
    <p:sldId id="313" r:id="rId6"/>
    <p:sldId id="308" r:id="rId7"/>
    <p:sldId id="316" r:id="rId8"/>
    <p:sldId id="321" r:id="rId9"/>
    <p:sldId id="314" r:id="rId10"/>
    <p:sldId id="310" r:id="rId11"/>
    <p:sldId id="311" r:id="rId12"/>
    <p:sldId id="317" r:id="rId13"/>
    <p:sldId id="318" r:id="rId14"/>
    <p:sldId id="319" r:id="rId15"/>
    <p:sldId id="320" r:id="rId16"/>
    <p:sldId id="322" r:id="rId17"/>
    <p:sldId id="324"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14" autoAdjust="0"/>
  </p:normalViewPr>
  <p:slideViewPr>
    <p:cSldViewPr snapToGrid="0">
      <p:cViewPr varScale="1">
        <p:scale>
          <a:sx n="73" d="100"/>
          <a:sy n="73" d="100"/>
        </p:scale>
        <p:origin x="10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6B40F-8EB9-4DE9-B435-92FC5DB49E3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09F7487-6682-49B8-8532-17183848F679}">
      <dgm:prSet/>
      <dgm:spPr/>
      <dgm:t>
        <a:bodyPr/>
        <a:lstStyle/>
        <a:p>
          <a:r>
            <a:rPr lang="en-US"/>
            <a:t>Kim Clark - EdD, RRT-NPS </a:t>
          </a:r>
        </a:p>
      </dgm:t>
    </dgm:pt>
    <dgm:pt modelId="{C67DB666-47F2-45C3-9047-3CF4580EE238}" type="parTrans" cxnId="{E1F43B9D-7CB1-4F84-B83C-BF30E1EB2C84}">
      <dgm:prSet/>
      <dgm:spPr/>
      <dgm:t>
        <a:bodyPr/>
        <a:lstStyle/>
        <a:p>
          <a:endParaRPr lang="en-US"/>
        </a:p>
      </dgm:t>
    </dgm:pt>
    <dgm:pt modelId="{DB633F8A-6629-4E61-9600-C15DDEEE90C5}" type="sibTrans" cxnId="{E1F43B9D-7CB1-4F84-B83C-BF30E1EB2C84}">
      <dgm:prSet/>
      <dgm:spPr/>
      <dgm:t>
        <a:bodyPr/>
        <a:lstStyle/>
        <a:p>
          <a:endParaRPr lang="en-US"/>
        </a:p>
      </dgm:t>
    </dgm:pt>
    <dgm:pt modelId="{7C086725-337E-43E9-9069-31036B77DA7F}">
      <dgm:prSet/>
      <dgm:spPr/>
      <dgm:t>
        <a:bodyPr/>
        <a:lstStyle/>
        <a:p>
          <a:r>
            <a:rPr lang="en-US"/>
            <a:t>Carl King – EdD, MAACVPR</a:t>
          </a:r>
        </a:p>
      </dgm:t>
    </dgm:pt>
    <dgm:pt modelId="{9C8452FF-A8B3-4B42-AE37-2BA806FD7EC9}" type="parTrans" cxnId="{0141B798-519B-4526-91D6-A330A99C0855}">
      <dgm:prSet/>
      <dgm:spPr/>
      <dgm:t>
        <a:bodyPr/>
        <a:lstStyle/>
        <a:p>
          <a:endParaRPr lang="en-US"/>
        </a:p>
      </dgm:t>
    </dgm:pt>
    <dgm:pt modelId="{82F1A0E9-0AE8-49A2-85F1-F9006E9AF94C}" type="sibTrans" cxnId="{0141B798-519B-4526-91D6-A330A99C0855}">
      <dgm:prSet/>
      <dgm:spPr/>
      <dgm:t>
        <a:bodyPr/>
        <a:lstStyle/>
        <a:p>
          <a:endParaRPr lang="en-US"/>
        </a:p>
      </dgm:t>
    </dgm:pt>
    <dgm:pt modelId="{2628B816-4B37-4612-82B4-C16F2D6018AD}">
      <dgm:prSet/>
      <dgm:spPr/>
      <dgm:t>
        <a:bodyPr/>
        <a:lstStyle/>
        <a:p>
          <a:r>
            <a:rPr lang="en-US"/>
            <a:t>Jan Wagoner – MA </a:t>
          </a:r>
        </a:p>
      </dgm:t>
    </dgm:pt>
    <dgm:pt modelId="{D0E4D0D9-C0E8-4D15-A354-1B69B4F71A00}" type="parTrans" cxnId="{72D22BCA-470F-4331-AC2C-B789D02C9E78}">
      <dgm:prSet/>
      <dgm:spPr/>
      <dgm:t>
        <a:bodyPr/>
        <a:lstStyle/>
        <a:p>
          <a:endParaRPr lang="en-US"/>
        </a:p>
      </dgm:t>
    </dgm:pt>
    <dgm:pt modelId="{14B2DC45-98CF-4C07-B9B1-54CED4D8BF78}" type="sibTrans" cxnId="{72D22BCA-470F-4331-AC2C-B789D02C9E78}">
      <dgm:prSet/>
      <dgm:spPr/>
      <dgm:t>
        <a:bodyPr/>
        <a:lstStyle/>
        <a:p>
          <a:endParaRPr lang="en-US"/>
        </a:p>
      </dgm:t>
    </dgm:pt>
    <dgm:pt modelId="{A23F0B20-679D-40E9-A4E7-0F221ADD95B0}">
      <dgm:prSet/>
      <dgm:spPr/>
      <dgm:t>
        <a:bodyPr/>
        <a:lstStyle/>
        <a:p>
          <a:r>
            <a:rPr lang="en-US"/>
            <a:t>John Pasquini – MD </a:t>
          </a:r>
        </a:p>
      </dgm:t>
    </dgm:pt>
    <dgm:pt modelId="{0939826F-7212-4693-B198-4B449D50C83D}" type="parTrans" cxnId="{D4A8DB00-BE44-44FA-89EF-AC23B6870477}">
      <dgm:prSet/>
      <dgm:spPr/>
      <dgm:t>
        <a:bodyPr/>
        <a:lstStyle/>
        <a:p>
          <a:endParaRPr lang="en-US"/>
        </a:p>
      </dgm:t>
    </dgm:pt>
    <dgm:pt modelId="{029357C5-2B30-4DEB-860D-C636DED17A7F}" type="sibTrans" cxnId="{D4A8DB00-BE44-44FA-89EF-AC23B6870477}">
      <dgm:prSet/>
      <dgm:spPr/>
      <dgm:t>
        <a:bodyPr/>
        <a:lstStyle/>
        <a:p>
          <a:endParaRPr lang="en-US"/>
        </a:p>
      </dgm:t>
    </dgm:pt>
    <dgm:pt modelId="{E61190E4-B165-438C-9A42-5F952C0C95F8}" type="pres">
      <dgm:prSet presAssocID="{6F76B40F-8EB9-4DE9-B435-92FC5DB49E34}" presName="vert0" presStyleCnt="0">
        <dgm:presLayoutVars>
          <dgm:dir/>
          <dgm:animOne val="branch"/>
          <dgm:animLvl val="lvl"/>
        </dgm:presLayoutVars>
      </dgm:prSet>
      <dgm:spPr/>
      <dgm:t>
        <a:bodyPr/>
        <a:lstStyle/>
        <a:p>
          <a:endParaRPr lang="en-US"/>
        </a:p>
      </dgm:t>
    </dgm:pt>
    <dgm:pt modelId="{ABE61E1F-0C14-4212-891D-2F4CE837A632}" type="pres">
      <dgm:prSet presAssocID="{809F7487-6682-49B8-8532-17183848F679}" presName="thickLine" presStyleLbl="alignNode1" presStyleIdx="0" presStyleCnt="4"/>
      <dgm:spPr/>
    </dgm:pt>
    <dgm:pt modelId="{F2B21382-B499-4120-AB44-BF1069D47380}" type="pres">
      <dgm:prSet presAssocID="{809F7487-6682-49B8-8532-17183848F679}" presName="horz1" presStyleCnt="0"/>
      <dgm:spPr/>
    </dgm:pt>
    <dgm:pt modelId="{4CEBBADB-96A6-4095-86B5-16618076AF18}" type="pres">
      <dgm:prSet presAssocID="{809F7487-6682-49B8-8532-17183848F679}" presName="tx1" presStyleLbl="revTx" presStyleIdx="0" presStyleCnt="4"/>
      <dgm:spPr/>
      <dgm:t>
        <a:bodyPr/>
        <a:lstStyle/>
        <a:p>
          <a:endParaRPr lang="en-US"/>
        </a:p>
      </dgm:t>
    </dgm:pt>
    <dgm:pt modelId="{EE7AA04F-830A-416D-A063-38561CC68B49}" type="pres">
      <dgm:prSet presAssocID="{809F7487-6682-49B8-8532-17183848F679}" presName="vert1" presStyleCnt="0"/>
      <dgm:spPr/>
    </dgm:pt>
    <dgm:pt modelId="{8FBA48AA-19DB-43BB-A971-40410F95433D}" type="pres">
      <dgm:prSet presAssocID="{7C086725-337E-43E9-9069-31036B77DA7F}" presName="thickLine" presStyleLbl="alignNode1" presStyleIdx="1" presStyleCnt="4"/>
      <dgm:spPr/>
    </dgm:pt>
    <dgm:pt modelId="{CC1FB357-1CEA-4404-81E2-D8B0F20DC5DA}" type="pres">
      <dgm:prSet presAssocID="{7C086725-337E-43E9-9069-31036B77DA7F}" presName="horz1" presStyleCnt="0"/>
      <dgm:spPr/>
    </dgm:pt>
    <dgm:pt modelId="{89E367AC-7ABE-4279-9623-E2BF56055E14}" type="pres">
      <dgm:prSet presAssocID="{7C086725-337E-43E9-9069-31036B77DA7F}" presName="tx1" presStyleLbl="revTx" presStyleIdx="1" presStyleCnt="4"/>
      <dgm:spPr/>
      <dgm:t>
        <a:bodyPr/>
        <a:lstStyle/>
        <a:p>
          <a:endParaRPr lang="en-US"/>
        </a:p>
      </dgm:t>
    </dgm:pt>
    <dgm:pt modelId="{A1607D04-EF47-4747-94E2-B237CB102A56}" type="pres">
      <dgm:prSet presAssocID="{7C086725-337E-43E9-9069-31036B77DA7F}" presName="vert1" presStyleCnt="0"/>
      <dgm:spPr/>
    </dgm:pt>
    <dgm:pt modelId="{272BED43-D949-4B5D-B3A3-071389B7286C}" type="pres">
      <dgm:prSet presAssocID="{2628B816-4B37-4612-82B4-C16F2D6018AD}" presName="thickLine" presStyleLbl="alignNode1" presStyleIdx="2" presStyleCnt="4"/>
      <dgm:spPr/>
    </dgm:pt>
    <dgm:pt modelId="{DCEB4E94-6899-4A81-BED0-E285EC25C4B4}" type="pres">
      <dgm:prSet presAssocID="{2628B816-4B37-4612-82B4-C16F2D6018AD}" presName="horz1" presStyleCnt="0"/>
      <dgm:spPr/>
    </dgm:pt>
    <dgm:pt modelId="{1CE6883A-5B07-4CFB-A66E-70E758502454}" type="pres">
      <dgm:prSet presAssocID="{2628B816-4B37-4612-82B4-C16F2D6018AD}" presName="tx1" presStyleLbl="revTx" presStyleIdx="2" presStyleCnt="4"/>
      <dgm:spPr/>
      <dgm:t>
        <a:bodyPr/>
        <a:lstStyle/>
        <a:p>
          <a:endParaRPr lang="en-US"/>
        </a:p>
      </dgm:t>
    </dgm:pt>
    <dgm:pt modelId="{C23F7182-CB2B-482C-BC65-B69020D1F450}" type="pres">
      <dgm:prSet presAssocID="{2628B816-4B37-4612-82B4-C16F2D6018AD}" presName="vert1" presStyleCnt="0"/>
      <dgm:spPr/>
    </dgm:pt>
    <dgm:pt modelId="{72438588-EB11-4E8C-92FF-0D60C7CE2EDC}" type="pres">
      <dgm:prSet presAssocID="{A23F0B20-679D-40E9-A4E7-0F221ADD95B0}" presName="thickLine" presStyleLbl="alignNode1" presStyleIdx="3" presStyleCnt="4"/>
      <dgm:spPr/>
    </dgm:pt>
    <dgm:pt modelId="{F5714E48-C5FA-421B-B718-476609A515F3}" type="pres">
      <dgm:prSet presAssocID="{A23F0B20-679D-40E9-A4E7-0F221ADD95B0}" presName="horz1" presStyleCnt="0"/>
      <dgm:spPr/>
    </dgm:pt>
    <dgm:pt modelId="{A8437BF4-AB8D-4839-BD33-41F74950D855}" type="pres">
      <dgm:prSet presAssocID="{A23F0B20-679D-40E9-A4E7-0F221ADD95B0}" presName="tx1" presStyleLbl="revTx" presStyleIdx="3" presStyleCnt="4"/>
      <dgm:spPr/>
      <dgm:t>
        <a:bodyPr/>
        <a:lstStyle/>
        <a:p>
          <a:endParaRPr lang="en-US"/>
        </a:p>
      </dgm:t>
    </dgm:pt>
    <dgm:pt modelId="{A039B550-BF38-4711-9104-93D85A46A7C9}" type="pres">
      <dgm:prSet presAssocID="{A23F0B20-679D-40E9-A4E7-0F221ADD95B0}" presName="vert1" presStyleCnt="0"/>
      <dgm:spPr/>
    </dgm:pt>
  </dgm:ptLst>
  <dgm:cxnLst>
    <dgm:cxn modelId="{D4A8DB00-BE44-44FA-89EF-AC23B6870477}" srcId="{6F76B40F-8EB9-4DE9-B435-92FC5DB49E34}" destId="{A23F0B20-679D-40E9-A4E7-0F221ADD95B0}" srcOrd="3" destOrd="0" parTransId="{0939826F-7212-4693-B198-4B449D50C83D}" sibTransId="{029357C5-2B30-4DEB-860D-C636DED17A7F}"/>
    <dgm:cxn modelId="{72D22BCA-470F-4331-AC2C-B789D02C9E78}" srcId="{6F76B40F-8EB9-4DE9-B435-92FC5DB49E34}" destId="{2628B816-4B37-4612-82B4-C16F2D6018AD}" srcOrd="2" destOrd="0" parTransId="{D0E4D0D9-C0E8-4D15-A354-1B69B4F71A00}" sibTransId="{14B2DC45-98CF-4C07-B9B1-54CED4D8BF78}"/>
    <dgm:cxn modelId="{B245E943-B8CC-41F4-BB48-C9F00139D6FC}" type="presOf" srcId="{809F7487-6682-49B8-8532-17183848F679}" destId="{4CEBBADB-96A6-4095-86B5-16618076AF18}" srcOrd="0" destOrd="0" presId="urn:microsoft.com/office/officeart/2008/layout/LinedList"/>
    <dgm:cxn modelId="{C899CE1E-18A2-42C8-AFD1-06B10DE3176C}" type="presOf" srcId="{7C086725-337E-43E9-9069-31036B77DA7F}" destId="{89E367AC-7ABE-4279-9623-E2BF56055E14}" srcOrd="0" destOrd="0" presId="urn:microsoft.com/office/officeart/2008/layout/LinedList"/>
    <dgm:cxn modelId="{3BC8B0B5-4EE4-4E0D-A445-85B060569591}" type="presOf" srcId="{2628B816-4B37-4612-82B4-C16F2D6018AD}" destId="{1CE6883A-5B07-4CFB-A66E-70E758502454}" srcOrd="0" destOrd="0" presId="urn:microsoft.com/office/officeart/2008/layout/LinedList"/>
    <dgm:cxn modelId="{FE9FFCD0-AB81-45D3-8CDB-87CA3ACA42CB}" type="presOf" srcId="{6F76B40F-8EB9-4DE9-B435-92FC5DB49E34}" destId="{E61190E4-B165-438C-9A42-5F952C0C95F8}" srcOrd="0" destOrd="0" presId="urn:microsoft.com/office/officeart/2008/layout/LinedList"/>
    <dgm:cxn modelId="{97DD0870-2D18-4E5A-BAF8-AED75BCEFBB9}" type="presOf" srcId="{A23F0B20-679D-40E9-A4E7-0F221ADD95B0}" destId="{A8437BF4-AB8D-4839-BD33-41F74950D855}" srcOrd="0" destOrd="0" presId="urn:microsoft.com/office/officeart/2008/layout/LinedList"/>
    <dgm:cxn modelId="{E1F43B9D-7CB1-4F84-B83C-BF30E1EB2C84}" srcId="{6F76B40F-8EB9-4DE9-B435-92FC5DB49E34}" destId="{809F7487-6682-49B8-8532-17183848F679}" srcOrd="0" destOrd="0" parTransId="{C67DB666-47F2-45C3-9047-3CF4580EE238}" sibTransId="{DB633F8A-6629-4E61-9600-C15DDEEE90C5}"/>
    <dgm:cxn modelId="{0141B798-519B-4526-91D6-A330A99C0855}" srcId="{6F76B40F-8EB9-4DE9-B435-92FC5DB49E34}" destId="{7C086725-337E-43E9-9069-31036B77DA7F}" srcOrd="1" destOrd="0" parTransId="{9C8452FF-A8B3-4B42-AE37-2BA806FD7EC9}" sibTransId="{82F1A0E9-0AE8-49A2-85F1-F9006E9AF94C}"/>
    <dgm:cxn modelId="{D45A8E2E-C559-4EF7-A4F6-2E13844051BC}" type="presParOf" srcId="{E61190E4-B165-438C-9A42-5F952C0C95F8}" destId="{ABE61E1F-0C14-4212-891D-2F4CE837A632}" srcOrd="0" destOrd="0" presId="urn:microsoft.com/office/officeart/2008/layout/LinedList"/>
    <dgm:cxn modelId="{A697B563-F0C4-4BDE-9804-4CE9E2140240}" type="presParOf" srcId="{E61190E4-B165-438C-9A42-5F952C0C95F8}" destId="{F2B21382-B499-4120-AB44-BF1069D47380}" srcOrd="1" destOrd="0" presId="urn:microsoft.com/office/officeart/2008/layout/LinedList"/>
    <dgm:cxn modelId="{881902D3-D870-4E5A-A504-CFD08C17B352}" type="presParOf" srcId="{F2B21382-B499-4120-AB44-BF1069D47380}" destId="{4CEBBADB-96A6-4095-86B5-16618076AF18}" srcOrd="0" destOrd="0" presId="urn:microsoft.com/office/officeart/2008/layout/LinedList"/>
    <dgm:cxn modelId="{4D0D1FF7-4E54-436F-9E7D-9D0A86FFA84D}" type="presParOf" srcId="{F2B21382-B499-4120-AB44-BF1069D47380}" destId="{EE7AA04F-830A-416D-A063-38561CC68B49}" srcOrd="1" destOrd="0" presId="urn:microsoft.com/office/officeart/2008/layout/LinedList"/>
    <dgm:cxn modelId="{FC0BC995-C208-4913-8580-945BB5980BFB}" type="presParOf" srcId="{E61190E4-B165-438C-9A42-5F952C0C95F8}" destId="{8FBA48AA-19DB-43BB-A971-40410F95433D}" srcOrd="2" destOrd="0" presId="urn:microsoft.com/office/officeart/2008/layout/LinedList"/>
    <dgm:cxn modelId="{1D08A410-C0A6-48A3-8A02-30EBDA378166}" type="presParOf" srcId="{E61190E4-B165-438C-9A42-5F952C0C95F8}" destId="{CC1FB357-1CEA-4404-81E2-D8B0F20DC5DA}" srcOrd="3" destOrd="0" presId="urn:microsoft.com/office/officeart/2008/layout/LinedList"/>
    <dgm:cxn modelId="{CA018118-58D8-4CF7-85B0-5167F7D2E882}" type="presParOf" srcId="{CC1FB357-1CEA-4404-81E2-D8B0F20DC5DA}" destId="{89E367AC-7ABE-4279-9623-E2BF56055E14}" srcOrd="0" destOrd="0" presId="urn:microsoft.com/office/officeart/2008/layout/LinedList"/>
    <dgm:cxn modelId="{1B57DEB7-1B41-4DF0-872D-D7AB6139D66F}" type="presParOf" srcId="{CC1FB357-1CEA-4404-81E2-D8B0F20DC5DA}" destId="{A1607D04-EF47-4747-94E2-B237CB102A56}" srcOrd="1" destOrd="0" presId="urn:microsoft.com/office/officeart/2008/layout/LinedList"/>
    <dgm:cxn modelId="{9EDE0D1B-6CCE-4669-8976-E035C13C00C8}" type="presParOf" srcId="{E61190E4-B165-438C-9A42-5F952C0C95F8}" destId="{272BED43-D949-4B5D-B3A3-071389B7286C}" srcOrd="4" destOrd="0" presId="urn:microsoft.com/office/officeart/2008/layout/LinedList"/>
    <dgm:cxn modelId="{04DD869B-442F-466D-A0CF-D406403EF52F}" type="presParOf" srcId="{E61190E4-B165-438C-9A42-5F952C0C95F8}" destId="{DCEB4E94-6899-4A81-BED0-E285EC25C4B4}" srcOrd="5" destOrd="0" presId="urn:microsoft.com/office/officeart/2008/layout/LinedList"/>
    <dgm:cxn modelId="{7D8CF81C-1746-4BCA-9885-1774E283A9CF}" type="presParOf" srcId="{DCEB4E94-6899-4A81-BED0-E285EC25C4B4}" destId="{1CE6883A-5B07-4CFB-A66E-70E758502454}" srcOrd="0" destOrd="0" presId="urn:microsoft.com/office/officeart/2008/layout/LinedList"/>
    <dgm:cxn modelId="{68CD575E-B71D-4582-964B-B140C82510BE}" type="presParOf" srcId="{DCEB4E94-6899-4A81-BED0-E285EC25C4B4}" destId="{C23F7182-CB2B-482C-BC65-B69020D1F450}" srcOrd="1" destOrd="0" presId="urn:microsoft.com/office/officeart/2008/layout/LinedList"/>
    <dgm:cxn modelId="{BCDA4AD1-6C41-4CDB-BCF6-6431DACF0FAD}" type="presParOf" srcId="{E61190E4-B165-438C-9A42-5F952C0C95F8}" destId="{72438588-EB11-4E8C-92FF-0D60C7CE2EDC}" srcOrd="6" destOrd="0" presId="urn:microsoft.com/office/officeart/2008/layout/LinedList"/>
    <dgm:cxn modelId="{1E7396E2-8214-43E5-99CD-66AF95C9DD3F}" type="presParOf" srcId="{E61190E4-B165-438C-9A42-5F952C0C95F8}" destId="{F5714E48-C5FA-421B-B718-476609A515F3}" srcOrd="7" destOrd="0" presId="urn:microsoft.com/office/officeart/2008/layout/LinedList"/>
    <dgm:cxn modelId="{27744772-613A-43F4-A371-9B86292D71D3}" type="presParOf" srcId="{F5714E48-C5FA-421B-B718-476609A515F3}" destId="{A8437BF4-AB8D-4839-BD33-41F74950D855}" srcOrd="0" destOrd="0" presId="urn:microsoft.com/office/officeart/2008/layout/LinedList"/>
    <dgm:cxn modelId="{206F2E58-1729-4A1D-97DB-1825D0AE3BB0}" type="presParOf" srcId="{F5714E48-C5FA-421B-B718-476609A515F3}" destId="{A039B550-BF38-4711-9104-93D85A46A7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4064F-E566-47DA-89AB-E5ABB2385D2E}"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2D3E03BA-1F86-42D2-9F67-DC4A7B12AAF1}">
      <dgm:prSet/>
      <dgm:spPr/>
      <dgm:t>
        <a:bodyPr anchor="ctr"/>
        <a:lstStyle/>
        <a:p>
          <a:r>
            <a:rPr lang="en-US" dirty="0"/>
            <a:t>October 19th, 2019</a:t>
          </a:r>
        </a:p>
      </dgm:t>
    </dgm:pt>
    <dgm:pt modelId="{3E264D8E-42A9-4F89-8ED5-322F376832ED}" type="parTrans" cxnId="{A7EA07F1-B3C0-4E8E-9900-E93913438511}">
      <dgm:prSet/>
      <dgm:spPr/>
      <dgm:t>
        <a:bodyPr/>
        <a:lstStyle/>
        <a:p>
          <a:endParaRPr lang="en-US"/>
        </a:p>
      </dgm:t>
    </dgm:pt>
    <dgm:pt modelId="{C0C49242-AFD7-4C83-9DBF-9B5436A0242C}" type="sibTrans" cxnId="{A7EA07F1-B3C0-4E8E-9900-E93913438511}">
      <dgm:prSet/>
      <dgm:spPr/>
      <dgm:t>
        <a:bodyPr/>
        <a:lstStyle/>
        <a:p>
          <a:endParaRPr lang="en-US"/>
        </a:p>
      </dgm:t>
    </dgm:pt>
    <dgm:pt modelId="{396C0E75-F5C5-4C71-B5B5-447F59F40C89}">
      <dgm:prSet/>
      <dgm:spPr/>
      <dgm:t>
        <a:bodyPr anchor="ctr"/>
        <a:lstStyle/>
        <a:p>
          <a:r>
            <a:rPr lang="en-US" dirty="0"/>
            <a:t>Carolina East Healthcare System</a:t>
          </a:r>
        </a:p>
      </dgm:t>
    </dgm:pt>
    <dgm:pt modelId="{10417FEE-0235-439F-8F4C-12DE53FB3642}" type="parTrans" cxnId="{CFB3D2A8-35E1-4709-8DBF-230145D3A1A3}">
      <dgm:prSet/>
      <dgm:spPr/>
      <dgm:t>
        <a:bodyPr/>
        <a:lstStyle/>
        <a:p>
          <a:endParaRPr lang="en-US"/>
        </a:p>
      </dgm:t>
    </dgm:pt>
    <dgm:pt modelId="{243CD6B0-8106-4C39-848F-BFE55D204992}" type="sibTrans" cxnId="{CFB3D2A8-35E1-4709-8DBF-230145D3A1A3}">
      <dgm:prSet/>
      <dgm:spPr/>
      <dgm:t>
        <a:bodyPr/>
        <a:lstStyle/>
        <a:p>
          <a:endParaRPr lang="en-US"/>
        </a:p>
      </dgm:t>
    </dgm:pt>
    <dgm:pt modelId="{CF65410F-9EA2-4124-960E-3853CEDA7763}">
      <dgm:prSet/>
      <dgm:spPr/>
      <dgm:t>
        <a:bodyPr anchor="ctr"/>
        <a:lstStyle/>
        <a:p>
          <a:r>
            <a:rPr lang="en-US" dirty="0"/>
            <a:t>New Bern, NC</a:t>
          </a:r>
        </a:p>
      </dgm:t>
    </dgm:pt>
    <dgm:pt modelId="{85C3FBC8-D749-4529-956C-1D28759A840D}" type="parTrans" cxnId="{567B0A3B-A8E3-4652-B01D-E882854B013A}">
      <dgm:prSet/>
      <dgm:spPr/>
      <dgm:t>
        <a:bodyPr/>
        <a:lstStyle/>
        <a:p>
          <a:endParaRPr lang="en-US"/>
        </a:p>
      </dgm:t>
    </dgm:pt>
    <dgm:pt modelId="{2137C31A-A50B-4DAA-B04F-E613FDEE68CD}" type="sibTrans" cxnId="{567B0A3B-A8E3-4652-B01D-E882854B013A}">
      <dgm:prSet/>
      <dgm:spPr/>
      <dgm:t>
        <a:bodyPr/>
        <a:lstStyle/>
        <a:p>
          <a:endParaRPr lang="en-US"/>
        </a:p>
      </dgm:t>
    </dgm:pt>
    <dgm:pt modelId="{BEA7425A-8967-4A81-B7BA-AE3BED65B5B4}" type="pres">
      <dgm:prSet presAssocID="{40A4064F-E566-47DA-89AB-E5ABB2385D2E}" presName="vert0" presStyleCnt="0">
        <dgm:presLayoutVars>
          <dgm:dir/>
          <dgm:animOne val="branch"/>
          <dgm:animLvl val="lvl"/>
        </dgm:presLayoutVars>
      </dgm:prSet>
      <dgm:spPr/>
      <dgm:t>
        <a:bodyPr/>
        <a:lstStyle/>
        <a:p>
          <a:endParaRPr lang="en-US"/>
        </a:p>
      </dgm:t>
    </dgm:pt>
    <dgm:pt modelId="{F2D2B14C-EBD6-4AAC-B651-A0C8CEEB0A27}" type="pres">
      <dgm:prSet presAssocID="{2D3E03BA-1F86-42D2-9F67-DC4A7B12AAF1}" presName="thickLine" presStyleLbl="alignNode1" presStyleIdx="0" presStyleCnt="3"/>
      <dgm:spPr/>
    </dgm:pt>
    <dgm:pt modelId="{D5DAD47A-1FBA-45A4-AA9D-F25CC7B4A86F}" type="pres">
      <dgm:prSet presAssocID="{2D3E03BA-1F86-42D2-9F67-DC4A7B12AAF1}" presName="horz1" presStyleCnt="0"/>
      <dgm:spPr/>
    </dgm:pt>
    <dgm:pt modelId="{1642E8C4-A161-44CA-9D59-08FE8FCA1DB3}" type="pres">
      <dgm:prSet presAssocID="{2D3E03BA-1F86-42D2-9F67-DC4A7B12AAF1}" presName="tx1" presStyleLbl="revTx" presStyleIdx="0" presStyleCnt="3"/>
      <dgm:spPr/>
      <dgm:t>
        <a:bodyPr/>
        <a:lstStyle/>
        <a:p>
          <a:endParaRPr lang="en-US"/>
        </a:p>
      </dgm:t>
    </dgm:pt>
    <dgm:pt modelId="{0EC45309-7C19-41E9-8CCC-75BE31FA34E1}" type="pres">
      <dgm:prSet presAssocID="{2D3E03BA-1F86-42D2-9F67-DC4A7B12AAF1}" presName="vert1" presStyleCnt="0"/>
      <dgm:spPr/>
    </dgm:pt>
    <dgm:pt modelId="{125E2F6A-119E-4C4A-964D-C72170EBCC2E}" type="pres">
      <dgm:prSet presAssocID="{396C0E75-F5C5-4C71-B5B5-447F59F40C89}" presName="thickLine" presStyleLbl="alignNode1" presStyleIdx="1" presStyleCnt="3"/>
      <dgm:spPr/>
    </dgm:pt>
    <dgm:pt modelId="{5BF3EB48-F1AC-4080-8370-40B20AFBBD55}" type="pres">
      <dgm:prSet presAssocID="{396C0E75-F5C5-4C71-B5B5-447F59F40C89}" presName="horz1" presStyleCnt="0"/>
      <dgm:spPr/>
    </dgm:pt>
    <dgm:pt modelId="{C7811071-C9F7-4446-86E4-538A62069A7D}" type="pres">
      <dgm:prSet presAssocID="{396C0E75-F5C5-4C71-B5B5-447F59F40C89}" presName="tx1" presStyleLbl="revTx" presStyleIdx="1" presStyleCnt="3"/>
      <dgm:spPr/>
      <dgm:t>
        <a:bodyPr/>
        <a:lstStyle/>
        <a:p>
          <a:endParaRPr lang="en-US"/>
        </a:p>
      </dgm:t>
    </dgm:pt>
    <dgm:pt modelId="{DB274EA1-D756-4B13-B777-5B655146C136}" type="pres">
      <dgm:prSet presAssocID="{396C0E75-F5C5-4C71-B5B5-447F59F40C89}" presName="vert1" presStyleCnt="0"/>
      <dgm:spPr/>
    </dgm:pt>
    <dgm:pt modelId="{F2C1B8CB-20ED-4F6C-B92E-BE29C79C6099}" type="pres">
      <dgm:prSet presAssocID="{CF65410F-9EA2-4124-960E-3853CEDA7763}" presName="thickLine" presStyleLbl="alignNode1" presStyleIdx="2" presStyleCnt="3"/>
      <dgm:spPr/>
    </dgm:pt>
    <dgm:pt modelId="{CFACDB5C-9444-4636-830D-E5AB00B90BFB}" type="pres">
      <dgm:prSet presAssocID="{CF65410F-9EA2-4124-960E-3853CEDA7763}" presName="horz1" presStyleCnt="0"/>
      <dgm:spPr/>
    </dgm:pt>
    <dgm:pt modelId="{91F364E6-C1A2-41A2-8475-59CD0AF958C0}" type="pres">
      <dgm:prSet presAssocID="{CF65410F-9EA2-4124-960E-3853CEDA7763}" presName="tx1" presStyleLbl="revTx" presStyleIdx="2" presStyleCnt="3"/>
      <dgm:spPr/>
      <dgm:t>
        <a:bodyPr/>
        <a:lstStyle/>
        <a:p>
          <a:endParaRPr lang="en-US"/>
        </a:p>
      </dgm:t>
    </dgm:pt>
    <dgm:pt modelId="{430F7273-E3E2-4818-A254-B93065824582}" type="pres">
      <dgm:prSet presAssocID="{CF65410F-9EA2-4124-960E-3853CEDA7763}" presName="vert1" presStyleCnt="0"/>
      <dgm:spPr/>
    </dgm:pt>
  </dgm:ptLst>
  <dgm:cxnLst>
    <dgm:cxn modelId="{A7EA07F1-B3C0-4E8E-9900-E93913438511}" srcId="{40A4064F-E566-47DA-89AB-E5ABB2385D2E}" destId="{2D3E03BA-1F86-42D2-9F67-DC4A7B12AAF1}" srcOrd="0" destOrd="0" parTransId="{3E264D8E-42A9-4F89-8ED5-322F376832ED}" sibTransId="{C0C49242-AFD7-4C83-9DBF-9B5436A0242C}"/>
    <dgm:cxn modelId="{2C4BEF23-F780-4FC4-933B-BB993B1B3E4C}" type="presOf" srcId="{396C0E75-F5C5-4C71-B5B5-447F59F40C89}" destId="{C7811071-C9F7-4446-86E4-538A62069A7D}" srcOrd="0" destOrd="0" presId="urn:microsoft.com/office/officeart/2008/layout/LinedList"/>
    <dgm:cxn modelId="{ED9DBBBD-F835-48B4-9C66-72ED86AFEC6A}" type="presOf" srcId="{40A4064F-E566-47DA-89AB-E5ABB2385D2E}" destId="{BEA7425A-8967-4A81-B7BA-AE3BED65B5B4}" srcOrd="0" destOrd="0" presId="urn:microsoft.com/office/officeart/2008/layout/LinedList"/>
    <dgm:cxn modelId="{EB470EEF-8847-492C-AA59-48F5C2BA73FB}" type="presOf" srcId="{CF65410F-9EA2-4124-960E-3853CEDA7763}" destId="{91F364E6-C1A2-41A2-8475-59CD0AF958C0}" srcOrd="0" destOrd="0" presId="urn:microsoft.com/office/officeart/2008/layout/LinedList"/>
    <dgm:cxn modelId="{567B0A3B-A8E3-4652-B01D-E882854B013A}" srcId="{40A4064F-E566-47DA-89AB-E5ABB2385D2E}" destId="{CF65410F-9EA2-4124-960E-3853CEDA7763}" srcOrd="2" destOrd="0" parTransId="{85C3FBC8-D749-4529-956C-1D28759A840D}" sibTransId="{2137C31A-A50B-4DAA-B04F-E613FDEE68CD}"/>
    <dgm:cxn modelId="{CFB3D2A8-35E1-4709-8DBF-230145D3A1A3}" srcId="{40A4064F-E566-47DA-89AB-E5ABB2385D2E}" destId="{396C0E75-F5C5-4C71-B5B5-447F59F40C89}" srcOrd="1" destOrd="0" parTransId="{10417FEE-0235-439F-8F4C-12DE53FB3642}" sibTransId="{243CD6B0-8106-4C39-848F-BFE55D204992}"/>
    <dgm:cxn modelId="{19BC2FF6-F9B3-4C88-A84F-A65001E9AAA3}" type="presOf" srcId="{2D3E03BA-1F86-42D2-9F67-DC4A7B12AAF1}" destId="{1642E8C4-A161-44CA-9D59-08FE8FCA1DB3}" srcOrd="0" destOrd="0" presId="urn:microsoft.com/office/officeart/2008/layout/LinedList"/>
    <dgm:cxn modelId="{019E4731-DB96-4747-92F1-1B9FBCBEC74A}" type="presParOf" srcId="{BEA7425A-8967-4A81-B7BA-AE3BED65B5B4}" destId="{F2D2B14C-EBD6-4AAC-B651-A0C8CEEB0A27}" srcOrd="0" destOrd="0" presId="urn:microsoft.com/office/officeart/2008/layout/LinedList"/>
    <dgm:cxn modelId="{75DCBB82-7B4A-4CE3-A63F-CF8460DC75EF}" type="presParOf" srcId="{BEA7425A-8967-4A81-B7BA-AE3BED65B5B4}" destId="{D5DAD47A-1FBA-45A4-AA9D-F25CC7B4A86F}" srcOrd="1" destOrd="0" presId="urn:microsoft.com/office/officeart/2008/layout/LinedList"/>
    <dgm:cxn modelId="{7C7C51D7-391D-4792-8544-1BC435AA357C}" type="presParOf" srcId="{D5DAD47A-1FBA-45A4-AA9D-F25CC7B4A86F}" destId="{1642E8C4-A161-44CA-9D59-08FE8FCA1DB3}" srcOrd="0" destOrd="0" presId="urn:microsoft.com/office/officeart/2008/layout/LinedList"/>
    <dgm:cxn modelId="{D76A841C-E03E-4575-BCAD-44E9ADC1BB93}" type="presParOf" srcId="{D5DAD47A-1FBA-45A4-AA9D-F25CC7B4A86F}" destId="{0EC45309-7C19-41E9-8CCC-75BE31FA34E1}" srcOrd="1" destOrd="0" presId="urn:microsoft.com/office/officeart/2008/layout/LinedList"/>
    <dgm:cxn modelId="{35BC3E4A-E2BF-478A-AC44-BF045958180E}" type="presParOf" srcId="{BEA7425A-8967-4A81-B7BA-AE3BED65B5B4}" destId="{125E2F6A-119E-4C4A-964D-C72170EBCC2E}" srcOrd="2" destOrd="0" presId="urn:microsoft.com/office/officeart/2008/layout/LinedList"/>
    <dgm:cxn modelId="{CB39732C-0275-421F-A3A4-E655543F0F03}" type="presParOf" srcId="{BEA7425A-8967-4A81-B7BA-AE3BED65B5B4}" destId="{5BF3EB48-F1AC-4080-8370-40B20AFBBD55}" srcOrd="3" destOrd="0" presId="urn:microsoft.com/office/officeart/2008/layout/LinedList"/>
    <dgm:cxn modelId="{B8FC5622-0486-450A-BB9F-7EB44A9A2463}" type="presParOf" srcId="{5BF3EB48-F1AC-4080-8370-40B20AFBBD55}" destId="{C7811071-C9F7-4446-86E4-538A62069A7D}" srcOrd="0" destOrd="0" presId="urn:microsoft.com/office/officeart/2008/layout/LinedList"/>
    <dgm:cxn modelId="{6CB58924-252F-45B3-A752-14680235BE4B}" type="presParOf" srcId="{5BF3EB48-F1AC-4080-8370-40B20AFBBD55}" destId="{DB274EA1-D756-4B13-B777-5B655146C136}" srcOrd="1" destOrd="0" presId="urn:microsoft.com/office/officeart/2008/layout/LinedList"/>
    <dgm:cxn modelId="{CDF6B456-FA29-4DD3-B864-753F00320CAB}" type="presParOf" srcId="{BEA7425A-8967-4A81-B7BA-AE3BED65B5B4}" destId="{F2C1B8CB-20ED-4F6C-B92E-BE29C79C6099}" srcOrd="4" destOrd="0" presId="urn:microsoft.com/office/officeart/2008/layout/LinedList"/>
    <dgm:cxn modelId="{FEE4EAF0-9612-4CD0-9FBB-20811F0E18BC}" type="presParOf" srcId="{BEA7425A-8967-4A81-B7BA-AE3BED65B5B4}" destId="{CFACDB5C-9444-4636-830D-E5AB00B90BFB}" srcOrd="5" destOrd="0" presId="urn:microsoft.com/office/officeart/2008/layout/LinedList"/>
    <dgm:cxn modelId="{2E8D824D-E4E1-408E-B8C9-03C037E6A531}" type="presParOf" srcId="{CFACDB5C-9444-4636-830D-E5AB00B90BFB}" destId="{91F364E6-C1A2-41A2-8475-59CD0AF958C0}" srcOrd="0" destOrd="0" presId="urn:microsoft.com/office/officeart/2008/layout/LinedList"/>
    <dgm:cxn modelId="{379FE2B4-1BE6-4353-9EBB-28D6787CC112}" type="presParOf" srcId="{CFACDB5C-9444-4636-830D-E5AB00B90BFB}" destId="{430F7273-E3E2-4818-A254-B930658245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4064F-E566-47DA-89AB-E5ABB2385D2E}"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D3E03BA-1F86-42D2-9F67-DC4A7B12AAF1}">
      <dgm:prSet/>
      <dgm:spPr/>
      <dgm:t>
        <a:bodyPr anchor="ctr"/>
        <a:lstStyle/>
        <a:p>
          <a:r>
            <a:rPr lang="en-US" dirty="0"/>
            <a:t>April 4-th, 2019</a:t>
          </a:r>
        </a:p>
      </dgm:t>
    </dgm:pt>
    <dgm:pt modelId="{3E264D8E-42A9-4F89-8ED5-322F376832ED}" type="parTrans" cxnId="{A7EA07F1-B3C0-4E8E-9900-E93913438511}">
      <dgm:prSet/>
      <dgm:spPr/>
      <dgm:t>
        <a:bodyPr/>
        <a:lstStyle/>
        <a:p>
          <a:endParaRPr lang="en-US"/>
        </a:p>
      </dgm:t>
    </dgm:pt>
    <dgm:pt modelId="{C0C49242-AFD7-4C83-9DBF-9B5436A0242C}" type="sibTrans" cxnId="{A7EA07F1-B3C0-4E8E-9900-E93913438511}">
      <dgm:prSet/>
      <dgm:spPr/>
      <dgm:t>
        <a:bodyPr/>
        <a:lstStyle/>
        <a:p>
          <a:endParaRPr lang="en-US"/>
        </a:p>
      </dgm:t>
    </dgm:pt>
    <dgm:pt modelId="{396C0E75-F5C5-4C71-B5B5-447F59F40C89}">
      <dgm:prSet/>
      <dgm:spPr/>
      <dgm:t>
        <a:bodyPr anchor="ctr"/>
        <a:lstStyle/>
        <a:p>
          <a:r>
            <a:rPr lang="en-US" dirty="0"/>
            <a:t>Friday Center</a:t>
          </a:r>
        </a:p>
      </dgm:t>
    </dgm:pt>
    <dgm:pt modelId="{10417FEE-0235-439F-8F4C-12DE53FB3642}" type="parTrans" cxnId="{CFB3D2A8-35E1-4709-8DBF-230145D3A1A3}">
      <dgm:prSet/>
      <dgm:spPr/>
      <dgm:t>
        <a:bodyPr/>
        <a:lstStyle/>
        <a:p>
          <a:endParaRPr lang="en-US"/>
        </a:p>
      </dgm:t>
    </dgm:pt>
    <dgm:pt modelId="{243CD6B0-8106-4C39-848F-BFE55D204992}" type="sibTrans" cxnId="{CFB3D2A8-35E1-4709-8DBF-230145D3A1A3}">
      <dgm:prSet/>
      <dgm:spPr/>
      <dgm:t>
        <a:bodyPr/>
        <a:lstStyle/>
        <a:p>
          <a:endParaRPr lang="en-US"/>
        </a:p>
      </dgm:t>
    </dgm:pt>
    <dgm:pt modelId="{CF65410F-9EA2-4124-960E-3853CEDA7763}">
      <dgm:prSet/>
      <dgm:spPr/>
      <dgm:t>
        <a:bodyPr anchor="ctr"/>
        <a:lstStyle/>
        <a:p>
          <a:r>
            <a:rPr lang="en-US" dirty="0"/>
            <a:t>Chapel Hill, NC</a:t>
          </a:r>
        </a:p>
      </dgm:t>
    </dgm:pt>
    <dgm:pt modelId="{85C3FBC8-D749-4529-956C-1D28759A840D}" type="parTrans" cxnId="{567B0A3B-A8E3-4652-B01D-E882854B013A}">
      <dgm:prSet/>
      <dgm:spPr/>
      <dgm:t>
        <a:bodyPr/>
        <a:lstStyle/>
        <a:p>
          <a:endParaRPr lang="en-US"/>
        </a:p>
      </dgm:t>
    </dgm:pt>
    <dgm:pt modelId="{2137C31A-A50B-4DAA-B04F-E613FDEE68CD}" type="sibTrans" cxnId="{567B0A3B-A8E3-4652-B01D-E882854B013A}">
      <dgm:prSet/>
      <dgm:spPr/>
      <dgm:t>
        <a:bodyPr/>
        <a:lstStyle/>
        <a:p>
          <a:endParaRPr lang="en-US"/>
        </a:p>
      </dgm:t>
    </dgm:pt>
    <dgm:pt modelId="{BEA7425A-8967-4A81-B7BA-AE3BED65B5B4}" type="pres">
      <dgm:prSet presAssocID="{40A4064F-E566-47DA-89AB-E5ABB2385D2E}" presName="vert0" presStyleCnt="0">
        <dgm:presLayoutVars>
          <dgm:dir/>
          <dgm:animOne val="branch"/>
          <dgm:animLvl val="lvl"/>
        </dgm:presLayoutVars>
      </dgm:prSet>
      <dgm:spPr/>
      <dgm:t>
        <a:bodyPr/>
        <a:lstStyle/>
        <a:p>
          <a:endParaRPr lang="en-US"/>
        </a:p>
      </dgm:t>
    </dgm:pt>
    <dgm:pt modelId="{F2D2B14C-EBD6-4AAC-B651-A0C8CEEB0A27}" type="pres">
      <dgm:prSet presAssocID="{2D3E03BA-1F86-42D2-9F67-DC4A7B12AAF1}" presName="thickLine" presStyleLbl="alignNode1" presStyleIdx="0" presStyleCnt="3"/>
      <dgm:spPr/>
    </dgm:pt>
    <dgm:pt modelId="{D5DAD47A-1FBA-45A4-AA9D-F25CC7B4A86F}" type="pres">
      <dgm:prSet presAssocID="{2D3E03BA-1F86-42D2-9F67-DC4A7B12AAF1}" presName="horz1" presStyleCnt="0"/>
      <dgm:spPr/>
    </dgm:pt>
    <dgm:pt modelId="{1642E8C4-A161-44CA-9D59-08FE8FCA1DB3}" type="pres">
      <dgm:prSet presAssocID="{2D3E03BA-1F86-42D2-9F67-DC4A7B12AAF1}" presName="tx1" presStyleLbl="revTx" presStyleIdx="0" presStyleCnt="3"/>
      <dgm:spPr/>
      <dgm:t>
        <a:bodyPr/>
        <a:lstStyle/>
        <a:p>
          <a:endParaRPr lang="en-US"/>
        </a:p>
      </dgm:t>
    </dgm:pt>
    <dgm:pt modelId="{0EC45309-7C19-41E9-8CCC-75BE31FA34E1}" type="pres">
      <dgm:prSet presAssocID="{2D3E03BA-1F86-42D2-9F67-DC4A7B12AAF1}" presName="vert1" presStyleCnt="0"/>
      <dgm:spPr/>
    </dgm:pt>
    <dgm:pt modelId="{125E2F6A-119E-4C4A-964D-C72170EBCC2E}" type="pres">
      <dgm:prSet presAssocID="{396C0E75-F5C5-4C71-B5B5-447F59F40C89}" presName="thickLine" presStyleLbl="alignNode1" presStyleIdx="1" presStyleCnt="3"/>
      <dgm:spPr/>
    </dgm:pt>
    <dgm:pt modelId="{5BF3EB48-F1AC-4080-8370-40B20AFBBD55}" type="pres">
      <dgm:prSet presAssocID="{396C0E75-F5C5-4C71-B5B5-447F59F40C89}" presName="horz1" presStyleCnt="0"/>
      <dgm:spPr/>
    </dgm:pt>
    <dgm:pt modelId="{C7811071-C9F7-4446-86E4-538A62069A7D}" type="pres">
      <dgm:prSet presAssocID="{396C0E75-F5C5-4C71-B5B5-447F59F40C89}" presName="tx1" presStyleLbl="revTx" presStyleIdx="1" presStyleCnt="3"/>
      <dgm:spPr/>
      <dgm:t>
        <a:bodyPr/>
        <a:lstStyle/>
        <a:p>
          <a:endParaRPr lang="en-US"/>
        </a:p>
      </dgm:t>
    </dgm:pt>
    <dgm:pt modelId="{DB274EA1-D756-4B13-B777-5B655146C136}" type="pres">
      <dgm:prSet presAssocID="{396C0E75-F5C5-4C71-B5B5-447F59F40C89}" presName="vert1" presStyleCnt="0"/>
      <dgm:spPr/>
    </dgm:pt>
    <dgm:pt modelId="{F2C1B8CB-20ED-4F6C-B92E-BE29C79C6099}" type="pres">
      <dgm:prSet presAssocID="{CF65410F-9EA2-4124-960E-3853CEDA7763}" presName="thickLine" presStyleLbl="alignNode1" presStyleIdx="2" presStyleCnt="3"/>
      <dgm:spPr/>
    </dgm:pt>
    <dgm:pt modelId="{CFACDB5C-9444-4636-830D-E5AB00B90BFB}" type="pres">
      <dgm:prSet presAssocID="{CF65410F-9EA2-4124-960E-3853CEDA7763}" presName="horz1" presStyleCnt="0"/>
      <dgm:spPr/>
    </dgm:pt>
    <dgm:pt modelId="{91F364E6-C1A2-41A2-8475-59CD0AF958C0}" type="pres">
      <dgm:prSet presAssocID="{CF65410F-9EA2-4124-960E-3853CEDA7763}" presName="tx1" presStyleLbl="revTx" presStyleIdx="2" presStyleCnt="3"/>
      <dgm:spPr/>
      <dgm:t>
        <a:bodyPr/>
        <a:lstStyle/>
        <a:p>
          <a:endParaRPr lang="en-US"/>
        </a:p>
      </dgm:t>
    </dgm:pt>
    <dgm:pt modelId="{430F7273-E3E2-4818-A254-B93065824582}" type="pres">
      <dgm:prSet presAssocID="{CF65410F-9EA2-4124-960E-3853CEDA7763}" presName="vert1" presStyleCnt="0"/>
      <dgm:spPr/>
    </dgm:pt>
  </dgm:ptLst>
  <dgm:cxnLst>
    <dgm:cxn modelId="{A7EA07F1-B3C0-4E8E-9900-E93913438511}" srcId="{40A4064F-E566-47DA-89AB-E5ABB2385D2E}" destId="{2D3E03BA-1F86-42D2-9F67-DC4A7B12AAF1}" srcOrd="0" destOrd="0" parTransId="{3E264D8E-42A9-4F89-8ED5-322F376832ED}" sibTransId="{C0C49242-AFD7-4C83-9DBF-9B5436A0242C}"/>
    <dgm:cxn modelId="{2C4BEF23-F780-4FC4-933B-BB993B1B3E4C}" type="presOf" srcId="{396C0E75-F5C5-4C71-B5B5-447F59F40C89}" destId="{C7811071-C9F7-4446-86E4-538A62069A7D}" srcOrd="0" destOrd="0" presId="urn:microsoft.com/office/officeart/2008/layout/LinedList"/>
    <dgm:cxn modelId="{ED9DBBBD-F835-48B4-9C66-72ED86AFEC6A}" type="presOf" srcId="{40A4064F-E566-47DA-89AB-E5ABB2385D2E}" destId="{BEA7425A-8967-4A81-B7BA-AE3BED65B5B4}" srcOrd="0" destOrd="0" presId="urn:microsoft.com/office/officeart/2008/layout/LinedList"/>
    <dgm:cxn modelId="{EB470EEF-8847-492C-AA59-48F5C2BA73FB}" type="presOf" srcId="{CF65410F-9EA2-4124-960E-3853CEDA7763}" destId="{91F364E6-C1A2-41A2-8475-59CD0AF958C0}" srcOrd="0" destOrd="0" presId="urn:microsoft.com/office/officeart/2008/layout/LinedList"/>
    <dgm:cxn modelId="{567B0A3B-A8E3-4652-B01D-E882854B013A}" srcId="{40A4064F-E566-47DA-89AB-E5ABB2385D2E}" destId="{CF65410F-9EA2-4124-960E-3853CEDA7763}" srcOrd="2" destOrd="0" parTransId="{85C3FBC8-D749-4529-956C-1D28759A840D}" sibTransId="{2137C31A-A50B-4DAA-B04F-E613FDEE68CD}"/>
    <dgm:cxn modelId="{CFB3D2A8-35E1-4709-8DBF-230145D3A1A3}" srcId="{40A4064F-E566-47DA-89AB-E5ABB2385D2E}" destId="{396C0E75-F5C5-4C71-B5B5-447F59F40C89}" srcOrd="1" destOrd="0" parTransId="{10417FEE-0235-439F-8F4C-12DE53FB3642}" sibTransId="{243CD6B0-8106-4C39-848F-BFE55D204992}"/>
    <dgm:cxn modelId="{19BC2FF6-F9B3-4C88-A84F-A65001E9AAA3}" type="presOf" srcId="{2D3E03BA-1F86-42D2-9F67-DC4A7B12AAF1}" destId="{1642E8C4-A161-44CA-9D59-08FE8FCA1DB3}" srcOrd="0" destOrd="0" presId="urn:microsoft.com/office/officeart/2008/layout/LinedList"/>
    <dgm:cxn modelId="{019E4731-DB96-4747-92F1-1B9FBCBEC74A}" type="presParOf" srcId="{BEA7425A-8967-4A81-B7BA-AE3BED65B5B4}" destId="{F2D2B14C-EBD6-4AAC-B651-A0C8CEEB0A27}" srcOrd="0" destOrd="0" presId="urn:microsoft.com/office/officeart/2008/layout/LinedList"/>
    <dgm:cxn modelId="{75DCBB82-7B4A-4CE3-A63F-CF8460DC75EF}" type="presParOf" srcId="{BEA7425A-8967-4A81-B7BA-AE3BED65B5B4}" destId="{D5DAD47A-1FBA-45A4-AA9D-F25CC7B4A86F}" srcOrd="1" destOrd="0" presId="urn:microsoft.com/office/officeart/2008/layout/LinedList"/>
    <dgm:cxn modelId="{7C7C51D7-391D-4792-8544-1BC435AA357C}" type="presParOf" srcId="{D5DAD47A-1FBA-45A4-AA9D-F25CC7B4A86F}" destId="{1642E8C4-A161-44CA-9D59-08FE8FCA1DB3}" srcOrd="0" destOrd="0" presId="urn:microsoft.com/office/officeart/2008/layout/LinedList"/>
    <dgm:cxn modelId="{D76A841C-E03E-4575-BCAD-44E9ADC1BB93}" type="presParOf" srcId="{D5DAD47A-1FBA-45A4-AA9D-F25CC7B4A86F}" destId="{0EC45309-7C19-41E9-8CCC-75BE31FA34E1}" srcOrd="1" destOrd="0" presId="urn:microsoft.com/office/officeart/2008/layout/LinedList"/>
    <dgm:cxn modelId="{35BC3E4A-E2BF-478A-AC44-BF045958180E}" type="presParOf" srcId="{BEA7425A-8967-4A81-B7BA-AE3BED65B5B4}" destId="{125E2F6A-119E-4C4A-964D-C72170EBCC2E}" srcOrd="2" destOrd="0" presId="urn:microsoft.com/office/officeart/2008/layout/LinedList"/>
    <dgm:cxn modelId="{CB39732C-0275-421F-A3A4-E655543F0F03}" type="presParOf" srcId="{BEA7425A-8967-4A81-B7BA-AE3BED65B5B4}" destId="{5BF3EB48-F1AC-4080-8370-40B20AFBBD55}" srcOrd="3" destOrd="0" presId="urn:microsoft.com/office/officeart/2008/layout/LinedList"/>
    <dgm:cxn modelId="{B8FC5622-0486-450A-BB9F-7EB44A9A2463}" type="presParOf" srcId="{5BF3EB48-F1AC-4080-8370-40B20AFBBD55}" destId="{C7811071-C9F7-4446-86E4-538A62069A7D}" srcOrd="0" destOrd="0" presId="urn:microsoft.com/office/officeart/2008/layout/LinedList"/>
    <dgm:cxn modelId="{6CB58924-252F-45B3-A752-14680235BE4B}" type="presParOf" srcId="{5BF3EB48-F1AC-4080-8370-40B20AFBBD55}" destId="{DB274EA1-D756-4B13-B777-5B655146C136}" srcOrd="1" destOrd="0" presId="urn:microsoft.com/office/officeart/2008/layout/LinedList"/>
    <dgm:cxn modelId="{CDF6B456-FA29-4DD3-B864-753F00320CAB}" type="presParOf" srcId="{BEA7425A-8967-4A81-B7BA-AE3BED65B5B4}" destId="{F2C1B8CB-20ED-4F6C-B92E-BE29C79C6099}" srcOrd="4" destOrd="0" presId="urn:microsoft.com/office/officeart/2008/layout/LinedList"/>
    <dgm:cxn modelId="{FEE4EAF0-9612-4CD0-9FBB-20811F0E18BC}" type="presParOf" srcId="{BEA7425A-8967-4A81-B7BA-AE3BED65B5B4}" destId="{CFACDB5C-9444-4636-830D-E5AB00B90BFB}" srcOrd="5" destOrd="0" presId="urn:microsoft.com/office/officeart/2008/layout/LinedList"/>
    <dgm:cxn modelId="{2E8D824D-E4E1-408E-B8C9-03C037E6A531}" type="presParOf" srcId="{CFACDB5C-9444-4636-830D-E5AB00B90BFB}" destId="{91F364E6-C1A2-41A2-8475-59CD0AF958C0}" srcOrd="0" destOrd="0" presId="urn:microsoft.com/office/officeart/2008/layout/LinedList"/>
    <dgm:cxn modelId="{379FE2B4-1BE6-4353-9EBB-28D6787CC112}" type="presParOf" srcId="{CFACDB5C-9444-4636-830D-E5AB00B90BFB}" destId="{430F7273-E3E2-4818-A254-B930658245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61E1F-0C14-4212-891D-2F4CE837A632}">
      <dsp:nvSpPr>
        <dsp:cNvPr id="0" name=""/>
        <dsp:cNvSpPr/>
      </dsp:nvSpPr>
      <dsp:spPr>
        <a:xfrm>
          <a:off x="0" y="0"/>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BBADB-96A6-4095-86B5-16618076AF18}">
      <dsp:nvSpPr>
        <dsp:cNvPr id="0" name=""/>
        <dsp:cNvSpPr/>
      </dsp:nvSpPr>
      <dsp:spPr>
        <a:xfrm>
          <a:off x="0" y="0"/>
          <a:ext cx="7315200" cy="113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Kim Clark - EdD, RRT-NPS </a:t>
          </a:r>
        </a:p>
      </dsp:txBody>
      <dsp:txXfrm>
        <a:off x="0" y="0"/>
        <a:ext cx="7315200" cy="1131176"/>
      </dsp:txXfrm>
    </dsp:sp>
    <dsp:sp modelId="{8FBA48AA-19DB-43BB-A971-40410F95433D}">
      <dsp:nvSpPr>
        <dsp:cNvPr id="0" name=""/>
        <dsp:cNvSpPr/>
      </dsp:nvSpPr>
      <dsp:spPr>
        <a:xfrm>
          <a:off x="0" y="1131176"/>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367AC-7ABE-4279-9623-E2BF56055E14}">
      <dsp:nvSpPr>
        <dsp:cNvPr id="0" name=""/>
        <dsp:cNvSpPr/>
      </dsp:nvSpPr>
      <dsp:spPr>
        <a:xfrm>
          <a:off x="0" y="1131176"/>
          <a:ext cx="7315200" cy="113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Carl King – EdD, MAACVPR</a:t>
          </a:r>
        </a:p>
      </dsp:txBody>
      <dsp:txXfrm>
        <a:off x="0" y="1131176"/>
        <a:ext cx="7315200" cy="1131176"/>
      </dsp:txXfrm>
    </dsp:sp>
    <dsp:sp modelId="{272BED43-D949-4B5D-B3A3-071389B7286C}">
      <dsp:nvSpPr>
        <dsp:cNvPr id="0" name=""/>
        <dsp:cNvSpPr/>
      </dsp:nvSpPr>
      <dsp:spPr>
        <a:xfrm>
          <a:off x="0" y="2262353"/>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6883A-5B07-4CFB-A66E-70E758502454}">
      <dsp:nvSpPr>
        <dsp:cNvPr id="0" name=""/>
        <dsp:cNvSpPr/>
      </dsp:nvSpPr>
      <dsp:spPr>
        <a:xfrm>
          <a:off x="0" y="2262353"/>
          <a:ext cx="7315200" cy="113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Jan Wagoner – MA </a:t>
          </a:r>
        </a:p>
      </dsp:txBody>
      <dsp:txXfrm>
        <a:off x="0" y="2262353"/>
        <a:ext cx="7315200" cy="1131176"/>
      </dsp:txXfrm>
    </dsp:sp>
    <dsp:sp modelId="{72438588-EB11-4E8C-92FF-0D60C7CE2EDC}">
      <dsp:nvSpPr>
        <dsp:cNvPr id="0" name=""/>
        <dsp:cNvSpPr/>
      </dsp:nvSpPr>
      <dsp:spPr>
        <a:xfrm>
          <a:off x="0" y="3393529"/>
          <a:ext cx="7315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37BF4-AB8D-4839-BD33-41F74950D855}">
      <dsp:nvSpPr>
        <dsp:cNvPr id="0" name=""/>
        <dsp:cNvSpPr/>
      </dsp:nvSpPr>
      <dsp:spPr>
        <a:xfrm>
          <a:off x="0" y="3393529"/>
          <a:ext cx="7315200" cy="1131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a:t>John Pasquini – MD </a:t>
          </a:r>
        </a:p>
      </dsp:txBody>
      <dsp:txXfrm>
        <a:off x="0" y="3393529"/>
        <a:ext cx="7315200" cy="113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B14C-EBD6-4AAC-B651-A0C8CEEB0A27}">
      <dsp:nvSpPr>
        <dsp:cNvPr id="0" name=""/>
        <dsp:cNvSpPr/>
      </dsp:nvSpPr>
      <dsp:spPr>
        <a:xfrm>
          <a:off x="0" y="2209"/>
          <a:ext cx="73152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42E8C4-A161-44CA-9D59-08FE8FCA1DB3}">
      <dsp:nvSpPr>
        <dsp:cNvPr id="0" name=""/>
        <dsp:cNvSpPr/>
      </dsp:nvSpPr>
      <dsp:spPr>
        <a:xfrm>
          <a:off x="0" y="2209"/>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October 19th, 2019</a:t>
          </a:r>
        </a:p>
      </dsp:txBody>
      <dsp:txXfrm>
        <a:off x="0" y="2209"/>
        <a:ext cx="7315200" cy="1506762"/>
      </dsp:txXfrm>
    </dsp:sp>
    <dsp:sp modelId="{125E2F6A-119E-4C4A-964D-C72170EBCC2E}">
      <dsp:nvSpPr>
        <dsp:cNvPr id="0" name=""/>
        <dsp:cNvSpPr/>
      </dsp:nvSpPr>
      <dsp:spPr>
        <a:xfrm>
          <a:off x="0" y="1508971"/>
          <a:ext cx="7315200"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811071-C9F7-4446-86E4-538A62069A7D}">
      <dsp:nvSpPr>
        <dsp:cNvPr id="0" name=""/>
        <dsp:cNvSpPr/>
      </dsp:nvSpPr>
      <dsp:spPr>
        <a:xfrm>
          <a:off x="0" y="1508971"/>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Carolina East Healthcare System</a:t>
          </a:r>
        </a:p>
      </dsp:txBody>
      <dsp:txXfrm>
        <a:off x="0" y="1508971"/>
        <a:ext cx="7315200" cy="1506762"/>
      </dsp:txXfrm>
    </dsp:sp>
    <dsp:sp modelId="{F2C1B8CB-20ED-4F6C-B92E-BE29C79C6099}">
      <dsp:nvSpPr>
        <dsp:cNvPr id="0" name=""/>
        <dsp:cNvSpPr/>
      </dsp:nvSpPr>
      <dsp:spPr>
        <a:xfrm>
          <a:off x="0" y="3015734"/>
          <a:ext cx="73152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F364E6-C1A2-41A2-8475-59CD0AF958C0}">
      <dsp:nvSpPr>
        <dsp:cNvPr id="0" name=""/>
        <dsp:cNvSpPr/>
      </dsp:nvSpPr>
      <dsp:spPr>
        <a:xfrm>
          <a:off x="0" y="3015734"/>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New Bern, NC</a:t>
          </a:r>
        </a:p>
      </dsp:txBody>
      <dsp:txXfrm>
        <a:off x="0" y="3015734"/>
        <a:ext cx="7315200" cy="1506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B14C-EBD6-4AAC-B651-A0C8CEEB0A27}">
      <dsp:nvSpPr>
        <dsp:cNvPr id="0" name=""/>
        <dsp:cNvSpPr/>
      </dsp:nvSpPr>
      <dsp:spPr>
        <a:xfrm>
          <a:off x="0" y="2209"/>
          <a:ext cx="73152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42E8C4-A161-44CA-9D59-08FE8FCA1DB3}">
      <dsp:nvSpPr>
        <dsp:cNvPr id="0" name=""/>
        <dsp:cNvSpPr/>
      </dsp:nvSpPr>
      <dsp:spPr>
        <a:xfrm>
          <a:off x="0" y="2209"/>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a:t>April 4-th, 2019</a:t>
          </a:r>
        </a:p>
      </dsp:txBody>
      <dsp:txXfrm>
        <a:off x="0" y="2209"/>
        <a:ext cx="7315200" cy="1506762"/>
      </dsp:txXfrm>
    </dsp:sp>
    <dsp:sp modelId="{125E2F6A-119E-4C4A-964D-C72170EBCC2E}">
      <dsp:nvSpPr>
        <dsp:cNvPr id="0" name=""/>
        <dsp:cNvSpPr/>
      </dsp:nvSpPr>
      <dsp:spPr>
        <a:xfrm>
          <a:off x="0" y="1508971"/>
          <a:ext cx="7315200"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811071-C9F7-4446-86E4-538A62069A7D}">
      <dsp:nvSpPr>
        <dsp:cNvPr id="0" name=""/>
        <dsp:cNvSpPr/>
      </dsp:nvSpPr>
      <dsp:spPr>
        <a:xfrm>
          <a:off x="0" y="1508971"/>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a:t>Friday Center</a:t>
          </a:r>
        </a:p>
      </dsp:txBody>
      <dsp:txXfrm>
        <a:off x="0" y="1508971"/>
        <a:ext cx="7315200" cy="1506762"/>
      </dsp:txXfrm>
    </dsp:sp>
    <dsp:sp modelId="{F2C1B8CB-20ED-4F6C-B92E-BE29C79C6099}">
      <dsp:nvSpPr>
        <dsp:cNvPr id="0" name=""/>
        <dsp:cNvSpPr/>
      </dsp:nvSpPr>
      <dsp:spPr>
        <a:xfrm>
          <a:off x="0" y="3015734"/>
          <a:ext cx="73152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F364E6-C1A2-41A2-8475-59CD0AF958C0}">
      <dsp:nvSpPr>
        <dsp:cNvPr id="0" name=""/>
        <dsp:cNvSpPr/>
      </dsp:nvSpPr>
      <dsp:spPr>
        <a:xfrm>
          <a:off x="0" y="3015734"/>
          <a:ext cx="7315200" cy="150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en-US" sz="6500" kern="1200" dirty="0"/>
            <a:t>Chapel Hill, NC</a:t>
          </a:r>
        </a:p>
      </dsp:txBody>
      <dsp:txXfrm>
        <a:off x="0" y="3015734"/>
        <a:ext cx="7315200" cy="15067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D6D9A-3731-42D2-84ED-0B7EA5643894}" type="datetimeFigureOut">
              <a:rPr lang="en-US" smtClean="0"/>
              <a:t>10/11/2018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CBBA6-EC63-456A-A5E5-06026D64A7E4}" type="slidenum">
              <a:rPr lang="en-US" smtClean="0"/>
              <a:t>‹#›</a:t>
            </a:fld>
            <a:endParaRPr lang="en-US"/>
          </a:p>
        </p:txBody>
      </p:sp>
    </p:spTree>
    <p:extLst>
      <p:ext uri="{BB962C8B-B14F-4D97-AF65-F5344CB8AC3E}">
        <p14:creationId xmlns:p14="http://schemas.microsoft.com/office/powerpoint/2010/main" val="200803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9F8B3-CB9B-452A-AAEE-493E06EDBB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46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being here today! Welcome to the NCCRA Piedmont meeting. </a:t>
            </a:r>
          </a:p>
          <a:p>
            <a:r>
              <a:rPr lang="en-US" sz="1200" kern="1200" dirty="0">
                <a:solidFill>
                  <a:schemeClr val="tx1"/>
                </a:solidFill>
                <a:effectLst/>
                <a:latin typeface="+mn-lt"/>
                <a:ea typeface="+mn-ea"/>
                <a:cs typeface="+mn-cs"/>
              </a:rPr>
              <a:t>My name is Hannah Wofford and I represent the Piedmont Region on our BOD. </a:t>
            </a:r>
          </a:p>
          <a:p>
            <a:r>
              <a:rPr lang="en-US" dirty="0"/>
              <a:t>A brief introduction, I work at Novant Health as well as UNC-Charlotte. </a:t>
            </a:r>
          </a:p>
        </p:txBody>
      </p:sp>
      <p:sp>
        <p:nvSpPr>
          <p:cNvPr id="4" name="Slide Number Placeholder 3"/>
          <p:cNvSpPr>
            <a:spLocks noGrp="1"/>
          </p:cNvSpPr>
          <p:nvPr>
            <p:ph type="sldNum" sz="quarter" idx="10"/>
          </p:nvPr>
        </p:nvSpPr>
        <p:spPr/>
        <p:txBody>
          <a:bodyPr/>
          <a:lstStyle/>
          <a:p>
            <a:fld id="{F30CBBA6-EC63-456A-A5E5-06026D64A7E4}" type="slidenum">
              <a:rPr lang="en-US" smtClean="0"/>
              <a:t>2</a:t>
            </a:fld>
            <a:endParaRPr lang="en-US"/>
          </a:p>
        </p:txBody>
      </p:sp>
    </p:spTree>
    <p:extLst>
      <p:ext uri="{BB962C8B-B14F-4D97-AF65-F5344CB8AC3E}">
        <p14:creationId xmlns:p14="http://schemas.microsoft.com/office/powerpoint/2010/main" val="418195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know we are used to being on our feet and moving around all day, so I scheduled breaks throughout the day. I will do my best to keep us on schedule. Restrooms are located out the door, to the left, just around the corner.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also provide you with the certificate of completion for your continuing education credits at the end of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0CBBA6-EC63-456A-A5E5-06026D64A7E4}" type="slidenum">
              <a:rPr lang="en-US" smtClean="0"/>
              <a:t>3</a:t>
            </a:fld>
            <a:endParaRPr lang="en-US"/>
          </a:p>
        </p:txBody>
      </p:sp>
    </p:spTree>
    <p:extLst>
      <p:ext uri="{BB962C8B-B14F-4D97-AF65-F5344CB8AC3E}">
        <p14:creationId xmlns:p14="http://schemas.microsoft.com/office/powerpoint/2010/main" val="285018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 want like to start off by saying Thank You to several people</a:t>
            </a:r>
          </a:p>
          <a:p>
            <a:r>
              <a:rPr lang="en-US" dirty="0"/>
              <a:t>The board of directors and the membership committee, I believe Christine and Bridge are here. They have done a lot to increase NCCRA’s visibility and if you are a NCCRA member make sure you get your cool swag before you leave. Thank you for the time you invest into our state affiliate. </a:t>
            </a:r>
          </a:p>
          <a:p>
            <a:endParaRPr lang="en-US" dirty="0"/>
          </a:p>
        </p:txBody>
      </p:sp>
      <p:sp>
        <p:nvSpPr>
          <p:cNvPr id="4" name="Slide Number Placeholder 3"/>
          <p:cNvSpPr>
            <a:spLocks noGrp="1"/>
          </p:cNvSpPr>
          <p:nvPr>
            <p:ph type="sldNum" sz="quarter" idx="10"/>
          </p:nvPr>
        </p:nvSpPr>
        <p:spPr/>
        <p:txBody>
          <a:bodyPr/>
          <a:lstStyle/>
          <a:p>
            <a:fld id="{F30CBBA6-EC63-456A-A5E5-06026D64A7E4}" type="slidenum">
              <a:rPr lang="en-US" smtClean="0"/>
              <a:t>4</a:t>
            </a:fld>
            <a:endParaRPr lang="en-US"/>
          </a:p>
        </p:txBody>
      </p:sp>
    </p:spTree>
    <p:extLst>
      <p:ext uri="{BB962C8B-B14F-4D97-AF65-F5344CB8AC3E}">
        <p14:creationId xmlns:p14="http://schemas.microsoft.com/office/powerpoint/2010/main" val="178268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a big thank you to our sponsors for the day.</a:t>
            </a:r>
          </a:p>
          <a:p>
            <a:r>
              <a:rPr lang="en-US" dirty="0"/>
              <a:t>Patrick </a:t>
            </a:r>
            <a:r>
              <a:rPr lang="en-US" dirty="0" err="1"/>
              <a:t>Trombetta</a:t>
            </a:r>
            <a:r>
              <a:rPr lang="en-US" dirty="0"/>
              <a:t> and the team at </a:t>
            </a:r>
            <a:r>
              <a:rPr lang="en-US" dirty="0" err="1"/>
              <a:t>Scottcare</a:t>
            </a:r>
            <a:r>
              <a:rPr lang="en-US" dirty="0"/>
              <a:t> couldn’t be here but were still happy to provide our lunch today!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9F8B3-CB9B-452A-AAEE-493E06EDBB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5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Kim Clark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Clark is a clinical associate professor and MS in Respiratory Care program director in the Department of Kinesiology at UNC Charlotte. She has a variety of respiratory therapy professional experiences including working in trauma, acute care, long-term acute care, home care, pulmonary rehabilitation, community health initiatives, and education. Her educational training includes respiratory therapy, business administration, educational leadership, public health, and kinesiology.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Carl King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Education (Health Sciences and Exercise Physiology)		</a:t>
            </a:r>
          </a:p>
          <a:p>
            <a:r>
              <a:rPr lang="en-US" sz="1200" kern="1200" dirty="0">
                <a:solidFill>
                  <a:schemeClr val="tx1"/>
                </a:solidFill>
                <a:effectLst/>
                <a:latin typeface="+mn-lt"/>
                <a:ea typeface="+mn-ea"/>
                <a:cs typeface="+mn-cs"/>
              </a:rPr>
              <a:t>Wake Forest- BS	ASU-MA	Virginia Tech-</a:t>
            </a:r>
            <a:r>
              <a:rPr lang="en-US" sz="1200" kern="1200" dirty="0" err="1">
                <a:solidFill>
                  <a:schemeClr val="tx1"/>
                </a:solidFill>
                <a:effectLst/>
                <a:latin typeface="+mn-lt"/>
                <a:ea typeface="+mn-ea"/>
                <a:cs typeface="+mn-cs"/>
              </a:rPr>
              <a:t>EdD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Experience: 30 years of experience in  Cardiovascular Disease, Management, Preventive Cardiology, Cardiac Rehabilitation and Cardiovascular Research</a:t>
            </a:r>
          </a:p>
          <a:p>
            <a:r>
              <a:rPr lang="en-US" sz="1200" kern="1200" dirty="0">
                <a:solidFill>
                  <a:schemeClr val="tx1"/>
                </a:solidFill>
                <a:effectLst/>
                <a:latin typeface="+mn-lt"/>
                <a:ea typeface="+mn-ea"/>
                <a:cs typeface="+mn-cs"/>
              </a:rPr>
              <a:t>Past President of the North Carolina Cardiopulmonary Rehabilitation Association</a:t>
            </a:r>
          </a:p>
          <a:p>
            <a:r>
              <a:rPr lang="en-US" sz="1200" kern="1200" dirty="0">
                <a:solidFill>
                  <a:schemeClr val="tx1"/>
                </a:solidFill>
                <a:effectLst/>
                <a:latin typeface="+mn-lt"/>
                <a:ea typeface="+mn-ea"/>
                <a:cs typeface="+mn-cs"/>
              </a:rPr>
              <a:t>Past President of the American Association of Cardiovascular and Pulmonary Rehabilitation</a:t>
            </a:r>
          </a:p>
          <a:p>
            <a:r>
              <a:rPr lang="en-US" sz="1200" kern="1200" dirty="0">
                <a:solidFill>
                  <a:schemeClr val="tx1"/>
                </a:solidFill>
                <a:effectLst/>
                <a:latin typeface="+mn-lt"/>
                <a:ea typeface="+mn-ea"/>
                <a:cs typeface="+mn-cs"/>
              </a:rPr>
              <a:t>Presently, President and CEO, Cardiovascular Consulting</a:t>
            </a:r>
          </a:p>
          <a:p>
            <a:r>
              <a:rPr lang="en-US" sz="1200" kern="1200" dirty="0">
                <a:solidFill>
                  <a:schemeClr val="tx1"/>
                </a:solidFill>
                <a:effectLst/>
                <a:latin typeface="+mn-lt"/>
                <a:ea typeface="+mn-ea"/>
                <a:cs typeface="+mn-cs"/>
              </a:rPr>
              <a:t>Married to Cindy; 4 children; six grandchildren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Dr. </a:t>
            </a:r>
            <a:r>
              <a:rPr lang="en-US" sz="1200" b="1" u="sng" kern="1200" dirty="0" err="1">
                <a:solidFill>
                  <a:schemeClr val="tx1"/>
                </a:solidFill>
                <a:effectLst/>
                <a:latin typeface="+mn-lt"/>
                <a:ea typeface="+mn-ea"/>
                <a:cs typeface="+mn-cs"/>
              </a:rPr>
              <a:t>Pasquini</a:t>
            </a:r>
            <a:r>
              <a:rPr lang="en-US" sz="1200" b="1" u="sng" kern="1200" dirty="0">
                <a:solidFill>
                  <a:schemeClr val="tx1"/>
                </a:solidFill>
                <a:effectLst/>
                <a:latin typeface="+mn-lt"/>
                <a:ea typeface="+mn-ea"/>
                <a:cs typeface="+mn-cs"/>
              </a:rPr>
              <a:t> and Jan Wagoner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a:t>
            </a:r>
            <a:r>
              <a:rPr lang="en-US" sz="1200" kern="1200" dirty="0" err="1">
                <a:solidFill>
                  <a:schemeClr val="tx1"/>
                </a:solidFill>
                <a:effectLst/>
                <a:latin typeface="+mn-lt"/>
                <a:ea typeface="+mn-ea"/>
                <a:cs typeface="+mn-cs"/>
              </a:rPr>
              <a:t>Pasquini</a:t>
            </a:r>
            <a:r>
              <a:rPr lang="en-US" sz="1200" kern="1200" dirty="0">
                <a:solidFill>
                  <a:schemeClr val="tx1"/>
                </a:solidFill>
                <a:effectLst/>
                <a:latin typeface="+mn-lt"/>
                <a:ea typeface="+mn-ea"/>
                <a:cs typeface="+mn-cs"/>
              </a:rPr>
              <a:t> is a cardiologist who has practiced interventional and preventive cardiology for over 35 years. He has been actively engaged in cardiac rehab, prevention and lifestyle medicine throughout his career. He has been a key partner with our Novant Health programs and now serves as our medical director.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Jan Wagoner is an exercise physiologist by training and has worked in cardiac rehab for over 35 years. She has served as the director of Cardio-Pulmonary Rehab at Novant Health for 33 years.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Together they will share an update on the role of cardiac rehab in the health of our patients and healthcare systems.</a:t>
            </a:r>
          </a:p>
          <a:p>
            <a:endParaRPr lang="en-US" dirty="0"/>
          </a:p>
        </p:txBody>
      </p:sp>
      <p:sp>
        <p:nvSpPr>
          <p:cNvPr id="4" name="Slide Number Placeholder 3"/>
          <p:cNvSpPr>
            <a:spLocks noGrp="1"/>
          </p:cNvSpPr>
          <p:nvPr>
            <p:ph type="sldNum" sz="quarter" idx="10"/>
          </p:nvPr>
        </p:nvSpPr>
        <p:spPr/>
        <p:txBody>
          <a:bodyPr/>
          <a:lstStyle/>
          <a:p>
            <a:fld id="{F30CBBA6-EC63-456A-A5E5-06026D64A7E4}" type="slidenum">
              <a:rPr lang="en-US" smtClean="0"/>
              <a:t>6</a:t>
            </a:fld>
            <a:endParaRPr lang="en-US"/>
          </a:p>
        </p:txBody>
      </p:sp>
    </p:spTree>
    <p:extLst>
      <p:ext uri="{BB962C8B-B14F-4D97-AF65-F5344CB8AC3E}">
        <p14:creationId xmlns:p14="http://schemas.microsoft.com/office/powerpoint/2010/main" val="301108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thank you to the professionals who had to rearrange their schedules to be here! </a:t>
            </a:r>
          </a:p>
          <a:p>
            <a:r>
              <a:rPr lang="en-US" dirty="0"/>
              <a:t>Now that I am a student again, it is amazing for me to circle around and realize how my journey since my masters program has been so heavily influenced by professional such as yourselves who took the time to invest in me and still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special shout out to the students who are here today. </a:t>
            </a:r>
          </a:p>
          <a:p>
            <a:r>
              <a:rPr lang="en-US" dirty="0"/>
              <a:t>I hope you get a chance to network during the breaks and I know you will learn a lot from the speakers! </a:t>
            </a:r>
          </a:p>
        </p:txBody>
      </p:sp>
      <p:sp>
        <p:nvSpPr>
          <p:cNvPr id="4" name="Slide Number Placeholder 3"/>
          <p:cNvSpPr>
            <a:spLocks noGrp="1"/>
          </p:cNvSpPr>
          <p:nvPr>
            <p:ph type="sldNum" sz="quarter" idx="10"/>
          </p:nvPr>
        </p:nvSpPr>
        <p:spPr/>
        <p:txBody>
          <a:bodyPr/>
          <a:lstStyle/>
          <a:p>
            <a:fld id="{F30CBBA6-EC63-456A-A5E5-06026D64A7E4}" type="slidenum">
              <a:rPr lang="en-US" smtClean="0"/>
              <a:t>7</a:t>
            </a:fld>
            <a:endParaRPr lang="en-US"/>
          </a:p>
        </p:txBody>
      </p:sp>
    </p:spTree>
    <p:extLst>
      <p:ext uri="{BB962C8B-B14F-4D97-AF65-F5344CB8AC3E}">
        <p14:creationId xmlns:p14="http://schemas.microsoft.com/office/powerpoint/2010/main" val="427165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Million Hearts Initiative is to prevent one million or more heart attacks and strokes over the next 5 years (2020). This is a joint effort by the CDC and CMS with partners across federal and state agencies and private organizations. </a:t>
            </a:r>
          </a:p>
        </p:txBody>
      </p:sp>
      <p:sp>
        <p:nvSpPr>
          <p:cNvPr id="4" name="Slide Number Placeholder 3"/>
          <p:cNvSpPr>
            <a:spLocks noGrp="1"/>
          </p:cNvSpPr>
          <p:nvPr>
            <p:ph type="sldNum" sz="quarter" idx="10"/>
          </p:nvPr>
        </p:nvSpPr>
        <p:spPr/>
        <p:txBody>
          <a:bodyPr/>
          <a:lstStyle/>
          <a:p>
            <a:fld id="{F30CBBA6-EC63-456A-A5E5-06026D64A7E4}" type="slidenum">
              <a:rPr lang="en-US" smtClean="0"/>
              <a:t>12</a:t>
            </a:fld>
            <a:endParaRPr lang="en-US"/>
          </a:p>
        </p:txBody>
      </p:sp>
    </p:spTree>
    <p:extLst>
      <p:ext uri="{BB962C8B-B14F-4D97-AF65-F5344CB8AC3E}">
        <p14:creationId xmlns:p14="http://schemas.microsoft.com/office/powerpoint/2010/main" val="15315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Increase awareness of the value of CR among health systems, clinicians, patients and families, employers, payers </a:t>
            </a:r>
          </a:p>
          <a:p>
            <a:r>
              <a:rPr lang="en-US" dirty="0"/>
              <a:t>• Increase use of best practices for referral, enrollment, and participation </a:t>
            </a:r>
          </a:p>
          <a:p>
            <a:r>
              <a:rPr lang="en-US" dirty="0"/>
              <a:t>     Use Data to Drive improvement in Referrals to CR</a:t>
            </a:r>
          </a:p>
          <a:p>
            <a:r>
              <a:rPr lang="en-US" dirty="0"/>
              <a:t>• Build equity in CR referral, participation, and program staffing </a:t>
            </a:r>
          </a:p>
          <a:p>
            <a:r>
              <a:rPr lang="en-US" dirty="0"/>
              <a:t>      Identify Populations at Risk for Low Engagement </a:t>
            </a:r>
          </a:p>
          <a:p>
            <a:r>
              <a:rPr lang="en-US" dirty="0"/>
              <a:t>• Increase sustainability, affordability, and accessibility through innovations in program design, delivery, and payment </a:t>
            </a:r>
          </a:p>
          <a:p>
            <a:r>
              <a:rPr lang="en-US" dirty="0"/>
              <a:t>     Identify Populations at Risk for Low Engagement </a:t>
            </a:r>
          </a:p>
          <a:p>
            <a:r>
              <a:rPr lang="en-US" dirty="0"/>
              <a:t>• Measure, monitor, and report progress toward the CRC aim</a:t>
            </a:r>
          </a:p>
        </p:txBody>
      </p:sp>
      <p:sp>
        <p:nvSpPr>
          <p:cNvPr id="4" name="Slide Number Placeholder 3"/>
          <p:cNvSpPr>
            <a:spLocks noGrp="1"/>
          </p:cNvSpPr>
          <p:nvPr>
            <p:ph type="sldNum" sz="quarter" idx="10"/>
          </p:nvPr>
        </p:nvSpPr>
        <p:spPr/>
        <p:txBody>
          <a:bodyPr/>
          <a:lstStyle/>
          <a:p>
            <a:fld id="{F30CBBA6-EC63-456A-A5E5-06026D64A7E4}" type="slidenum">
              <a:rPr lang="en-US" smtClean="0"/>
              <a:t>15</a:t>
            </a:fld>
            <a:endParaRPr lang="en-US"/>
          </a:p>
        </p:txBody>
      </p:sp>
    </p:spTree>
    <p:extLst>
      <p:ext uri="{BB962C8B-B14F-4D97-AF65-F5344CB8AC3E}">
        <p14:creationId xmlns:p14="http://schemas.microsoft.com/office/powerpoint/2010/main" val="364858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3B44E-5AA7-4863-8C60-5B5C4A24E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0D9C4E8-63ED-40C8-B1A8-48003857E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2BC59F0-E76F-4AE7-A185-D5C70EB21683}"/>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30C364E2-56F5-4D62-9FFB-9694E4D8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2A6AC7-C70A-4203-B5A1-649849963C62}"/>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217536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A2E6C-8300-4F4B-9D4B-9BB80D67F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50B2650-5B27-4422-8F73-F214F10794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78DE0F-ED0A-4C44-B94A-23BF626AD3D9}"/>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27630A4D-E859-4BF6-B634-4D75E159B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A5E42-049C-4F86-AB07-CE055020CEC9}"/>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341315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E51B18-AFDA-4E41-BA7A-4BCE8D723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B900E2-9B6B-42A5-BEEF-9851C20889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484183-1A1E-451C-A0FF-F8A6C44A65EB}"/>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BEF1E59E-3C64-4446-8A07-0193CD42A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56F607-AA08-46E5-8DEB-B65A77FC2454}"/>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187799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9753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hasCustomPrompt="1"/>
          </p:nvPr>
        </p:nvSpPr>
        <p:spPr>
          <a:xfrm>
            <a:off x="609600" y="1463116"/>
            <a:ext cx="10972800" cy="1143000"/>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latin typeface="+mj-lt"/>
              </a:defRPr>
            </a:lvl1pPr>
          </a:lstStyle>
          <a:p>
            <a:r>
              <a:rPr lang="en-US" dirty="0"/>
              <a:t>Click To Edit Master Title Style</a:t>
            </a:r>
          </a:p>
        </p:txBody>
      </p:sp>
    </p:spTree>
    <p:extLst>
      <p:ext uri="{BB962C8B-B14F-4D97-AF65-F5344CB8AC3E}">
        <p14:creationId xmlns:p14="http://schemas.microsoft.com/office/powerpoint/2010/main" val="3948401792"/>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4399248"/>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400" b="1" cap="none">
                <a:effectLst>
                  <a:outerShdw blurRad="38100" dist="38100" dir="2700000" algn="tl">
                    <a:srgbClr val="000000">
                      <a:alpha val="43137"/>
                    </a:srgbClr>
                  </a:outerShdw>
                </a:effectLst>
                <a:latin typeface="+mj-lt"/>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76127097"/>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61051"/>
            <a:ext cx="10972800" cy="791104"/>
          </a:xfrm>
        </p:spPr>
        <p:txBody>
          <a:bodyPr>
            <a:noAutofit/>
          </a:bodyPr>
          <a:lstStyle>
            <a:lvl1pPr algn="l">
              <a:lnSpc>
                <a:spcPts val="3800"/>
              </a:lnSpc>
              <a:defRPr sz="4000" b="1">
                <a:solidFill>
                  <a:schemeClr val="tx1">
                    <a:lumMod val="75000"/>
                    <a:lumOff val="25000"/>
                  </a:schemeClr>
                </a:solidFill>
                <a:effectLst>
                  <a:outerShdw blurRad="38100" dist="38100" dir="2700000" algn="tl">
                    <a:srgbClr val="000000">
                      <a:alpha val="43137"/>
                    </a:srgbClr>
                  </a:outerShdw>
                </a:effectLst>
                <a:latin typeface="+mj-lt"/>
              </a:defRPr>
            </a:lvl1pPr>
          </a:lstStyle>
          <a:p>
            <a:r>
              <a:rPr lang="en-US" dirty="0"/>
              <a:t>Click To Edit Master Title Style</a:t>
            </a:r>
          </a:p>
        </p:txBody>
      </p:sp>
      <p:sp>
        <p:nvSpPr>
          <p:cNvPr id="3" name="Content Placeholder 2"/>
          <p:cNvSpPr>
            <a:spLocks noGrp="1"/>
          </p:cNvSpPr>
          <p:nvPr>
            <p:ph sz="half" idx="1"/>
          </p:nvPr>
        </p:nvSpPr>
        <p:spPr>
          <a:xfrm>
            <a:off x="609600" y="165215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215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797792"/>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61052"/>
            <a:ext cx="10972800" cy="726017"/>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latin typeface="+mj-lt"/>
              </a:defRPr>
            </a:lvl1pPr>
          </a:lstStyle>
          <a:p>
            <a:r>
              <a:rPr lang="en-US" dirty="0"/>
              <a:t>Click To Edit Master Title Style</a:t>
            </a:r>
          </a:p>
        </p:txBody>
      </p:sp>
      <p:sp>
        <p:nvSpPr>
          <p:cNvPr id="3" name="Text Placeholder 2"/>
          <p:cNvSpPr>
            <a:spLocks noGrp="1"/>
          </p:cNvSpPr>
          <p:nvPr>
            <p:ph type="body" idx="1"/>
          </p:nvPr>
        </p:nvSpPr>
        <p:spPr>
          <a:xfrm>
            <a:off x="609600" y="158706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2683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8706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2683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306579"/>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92224"/>
            <a:ext cx="10972800" cy="1143000"/>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92227322"/>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94807"/>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96511"/>
            <a:ext cx="4011084" cy="98424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896511"/>
            <a:ext cx="6815667" cy="52296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880756"/>
            <a:ext cx="4011084" cy="42454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65916255"/>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3E5B4-C434-46F3-8953-391D6EC15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41CB8A-9D42-4BBD-81BA-C45686329A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4A135D-3E8F-4EFB-BB0A-4821E4D8A8B7}"/>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75DBB183-0313-4693-8408-87FB0F326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D938DD-656F-4DE3-AE8B-78F48A9DB90B}"/>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2468980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3686258"/>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1ACE5-91B8-D445-B7A4-777AAA435955}" type="datetimeFigureOut">
              <a:rPr lang="en-US" smtClean="0"/>
              <a:pPr/>
              <a:t>10/11/2018</a:t>
            </a:fld>
            <a:endParaRPr lang="en-US"/>
          </a:p>
        </p:txBody>
      </p:sp>
    </p:spTree>
    <p:extLst>
      <p:ext uri="{BB962C8B-B14F-4D97-AF65-F5344CB8AC3E}">
        <p14:creationId xmlns:p14="http://schemas.microsoft.com/office/powerpoint/2010/main" val="3603967122"/>
      </p:ext>
    </p:extLst>
  </p:cSld>
  <p:clrMapOvr>
    <a:masterClrMapping/>
  </p:clrMapOvr>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F4726-9203-4589-BC75-66B3C0A5C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B2D4A22-CA3E-4DB8-A9E9-410CFD9DE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8FB241-3D18-4DA7-A148-3D9B686B4D07}"/>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9DD5FE27-65BD-4E92-85D2-D112D623E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12491E-DAF1-4447-B1B0-F3B3CAAF09CB}"/>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266325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713C1-0E76-4DAF-B615-94B521E21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4ABDA8-59E4-4593-A128-865569A286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4D5026-E650-484D-954E-B1E260D7E5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48543E6-A10D-4F5C-B567-061828FFB3D0}"/>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6" name="Footer Placeholder 5">
            <a:extLst>
              <a:ext uri="{FF2B5EF4-FFF2-40B4-BE49-F238E27FC236}">
                <a16:creationId xmlns:a16="http://schemas.microsoft.com/office/drawing/2014/main" xmlns="" id="{7E1668FF-DC4F-4297-B51B-862284D79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2A1E20-1A3F-4938-9B99-12F27B834501}"/>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56265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8362D-A7E3-4443-9F3C-1E398DA116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6DE5BA-54DA-4280-9541-A4AF44313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C8CE457-68BF-44C4-834B-DD495452C9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D20269-9E75-454E-B925-4525214B9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392FB8-8C5B-4506-B585-A66991D723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82AF17-8917-45B8-B882-1BCF7B8B2674}"/>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8" name="Footer Placeholder 7">
            <a:extLst>
              <a:ext uri="{FF2B5EF4-FFF2-40B4-BE49-F238E27FC236}">
                <a16:creationId xmlns:a16="http://schemas.microsoft.com/office/drawing/2014/main" xmlns="" id="{8DCA4CD8-43A7-4242-8CC7-E993C85220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48EC491-FDE9-44E9-A29D-04A786D26CD4}"/>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416966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C8354-29B4-4E9E-B3D9-4077417AB8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476C3C1-941F-41D8-9F53-3798B31633E5}"/>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4" name="Footer Placeholder 3">
            <a:extLst>
              <a:ext uri="{FF2B5EF4-FFF2-40B4-BE49-F238E27FC236}">
                <a16:creationId xmlns:a16="http://schemas.microsoft.com/office/drawing/2014/main" xmlns="" id="{D83FC3A5-19DF-427C-B408-852AA2200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5CE24EA-2D10-4AC2-B622-D14FC73D4B1E}"/>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297137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91D1E8E-CDFE-4271-B487-DDD44919BD93}"/>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3" name="Footer Placeholder 2">
            <a:extLst>
              <a:ext uri="{FF2B5EF4-FFF2-40B4-BE49-F238E27FC236}">
                <a16:creationId xmlns:a16="http://schemas.microsoft.com/office/drawing/2014/main" xmlns="" id="{59514592-06B6-46F6-961D-8861B26F4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C1A2915-F83C-46CB-8B40-CC61DCD7EFDC}"/>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101821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B8487-6A8C-41F9-A192-BAC95AD75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2F72E5C-3536-48B8-801C-66AF83153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C80E9DB-7F6F-45AC-ADF2-A03F65387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82A2D63-EAE2-49FC-B865-B555797EE68C}"/>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6" name="Footer Placeholder 5">
            <a:extLst>
              <a:ext uri="{FF2B5EF4-FFF2-40B4-BE49-F238E27FC236}">
                <a16:creationId xmlns:a16="http://schemas.microsoft.com/office/drawing/2014/main" xmlns="" id="{BD756412-F078-4C67-BB6B-5D081D7CB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C4EDF34-A7BA-497F-844C-9B2D72C045E7}"/>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378605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8CAC6-0D8D-4B36-A1B7-000E2B0B6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EFBBDA7-6B1C-4E8A-ABB9-FACC5FAE4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D0F426-4EDA-42D8-B30B-54CB53C76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7E6398B-FE80-4588-8924-39FA25BF7830}"/>
              </a:ext>
            </a:extLst>
          </p:cNvPr>
          <p:cNvSpPr>
            <a:spLocks noGrp="1"/>
          </p:cNvSpPr>
          <p:nvPr>
            <p:ph type="dt" sz="half" idx="10"/>
          </p:nvPr>
        </p:nvSpPr>
        <p:spPr/>
        <p:txBody>
          <a:bodyPr/>
          <a:lstStyle/>
          <a:p>
            <a:fld id="{8C6DB7B1-0138-4FCE-929E-72424DCB03E3}" type="datetimeFigureOut">
              <a:rPr lang="en-US" smtClean="0"/>
              <a:t>10/11/2018</a:t>
            </a:fld>
            <a:endParaRPr lang="en-US"/>
          </a:p>
        </p:txBody>
      </p:sp>
      <p:sp>
        <p:nvSpPr>
          <p:cNvPr id="6" name="Footer Placeholder 5">
            <a:extLst>
              <a:ext uri="{FF2B5EF4-FFF2-40B4-BE49-F238E27FC236}">
                <a16:creationId xmlns:a16="http://schemas.microsoft.com/office/drawing/2014/main" xmlns="" id="{798977DA-A755-4F82-9350-3A2836121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328327-351D-4165-A79B-8992118E3EF3}"/>
              </a:ext>
            </a:extLst>
          </p:cNvPr>
          <p:cNvSpPr>
            <a:spLocks noGrp="1"/>
          </p:cNvSpPr>
          <p:nvPr>
            <p:ph type="sldNum" sz="quarter" idx="12"/>
          </p:nvPr>
        </p:nvSpPr>
        <p:spPr/>
        <p:txBody>
          <a:bodyPr/>
          <a:lstStyle/>
          <a:p>
            <a:fld id="{C966A28A-6EED-42E9-9D79-8EB4AD6130A6}" type="slidenum">
              <a:rPr lang="en-US" smtClean="0"/>
              <a:t>‹#›</a:t>
            </a:fld>
            <a:endParaRPr lang="en-US"/>
          </a:p>
        </p:txBody>
      </p:sp>
    </p:spTree>
    <p:extLst>
      <p:ext uri="{BB962C8B-B14F-4D97-AF65-F5344CB8AC3E}">
        <p14:creationId xmlns:p14="http://schemas.microsoft.com/office/powerpoint/2010/main" val="377542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4AD23D-3FC2-4BCC-8630-2FDAF661D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223495-DA4C-41EC-9AD4-250A7AA68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D1D152-AA54-4669-969E-3A8D95AAC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DB7B1-0138-4FCE-929E-72424DCB03E3}" type="datetimeFigureOut">
              <a:rPr lang="en-US" smtClean="0"/>
              <a:t>10/11/2018</a:t>
            </a:fld>
            <a:endParaRPr lang="en-US"/>
          </a:p>
        </p:txBody>
      </p:sp>
      <p:sp>
        <p:nvSpPr>
          <p:cNvPr id="5" name="Footer Placeholder 4">
            <a:extLst>
              <a:ext uri="{FF2B5EF4-FFF2-40B4-BE49-F238E27FC236}">
                <a16:creationId xmlns:a16="http://schemas.microsoft.com/office/drawing/2014/main" xmlns="" id="{5C1C208C-6545-476B-BF1E-92C053942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2D48AC-0C27-4E4A-B820-D8364F0A9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6A28A-6EED-42E9-9D79-8EB4AD6130A6}" type="slidenum">
              <a:rPr lang="en-US" smtClean="0"/>
              <a:t>‹#›</a:t>
            </a:fld>
            <a:endParaRPr lang="en-US"/>
          </a:p>
        </p:txBody>
      </p:sp>
    </p:spTree>
    <p:extLst>
      <p:ext uri="{BB962C8B-B14F-4D97-AF65-F5344CB8AC3E}">
        <p14:creationId xmlns:p14="http://schemas.microsoft.com/office/powerpoint/2010/main" val="276207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ounded Rectangle 8"/>
          <p:cNvSpPr/>
          <p:nvPr userDrawn="1"/>
        </p:nvSpPr>
        <p:spPr>
          <a:xfrm>
            <a:off x="11706224" y="0"/>
            <a:ext cx="512815" cy="6858000"/>
          </a:xfrm>
          <a:prstGeom prst="roundRect">
            <a:avLst>
              <a:gd name="adj" fmla="val 0"/>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656294"/>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799295"/>
            <a:ext cx="10972800" cy="4111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97754" y="163655"/>
            <a:ext cx="1871358" cy="492639"/>
          </a:xfrm>
          <a:prstGeom prst="rect">
            <a:avLst/>
          </a:prstGeom>
        </p:spPr>
      </p:pic>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59337" y="5972142"/>
            <a:ext cx="2009775" cy="754658"/>
          </a:xfrm>
          <a:prstGeom prst="rect">
            <a:avLst/>
          </a:prstGeom>
        </p:spPr>
      </p:pic>
      <p:sp>
        <p:nvSpPr>
          <p:cNvPr id="10" name="Rectangle 9"/>
          <p:cNvSpPr/>
          <p:nvPr userDrawn="1"/>
        </p:nvSpPr>
        <p:spPr>
          <a:xfrm>
            <a:off x="11639550" y="0"/>
            <a:ext cx="190500" cy="6858000"/>
          </a:xfrm>
          <a:prstGeom prst="rect">
            <a:avLst/>
          </a:prstGeom>
          <a:solidFill>
            <a:srgbClr val="269C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200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5="http://schemas.microsoft.com/office/powerpoint/2012/main">
    <mc:Choice Requires="p15">
      <p:transition spd="slow" advClick="0" advTm="5000">
        <p15:prstTrans prst="peelOff"/>
      </p:transition>
    </mc:Choice>
    <mc:Fallback xmlns="">
      <p:transition spd="slow" advClick="0" advTm="5000">
        <p:fade/>
      </p:transition>
    </mc:Fallback>
  </mc:AlternateContent>
  <p:txStyles>
    <p:titleStyle>
      <a:lvl1pPr algn="l" defTabSz="457200" rtl="0" eaLnBrk="1" latinLnBrk="0" hangingPunct="1">
        <a:lnSpc>
          <a:spcPts val="3800"/>
        </a:lnSpc>
        <a:spcBef>
          <a:spcPct val="0"/>
        </a:spcBef>
        <a:buNone/>
        <a:defRPr sz="40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ewsandviews.aacvpr.org/blogs/nv-editor/2018/09/25/everything-33rd-annual-meeti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aacvpr.org/2018-Handou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illionhearts.hhs.gov/tools-protocol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960" y="2281148"/>
            <a:ext cx="2930085" cy="3438703"/>
          </a:xfrm>
          <a:prstGeom prst="rect">
            <a:avLst/>
          </a:prstGeom>
          <a:effectLst>
            <a:innerShdw blurRad="63500" dist="50800" dir="18900000">
              <a:schemeClr val="bg1">
                <a:lumMod val="65000"/>
                <a:alpha val="25000"/>
              </a:schemeClr>
            </a:innerShdw>
          </a:effectLst>
        </p:spPr>
      </p:pic>
      <p:sp>
        <p:nvSpPr>
          <p:cNvPr id="3" name="Title 2"/>
          <p:cNvSpPr>
            <a:spLocks noGrp="1"/>
          </p:cNvSpPr>
          <p:nvPr>
            <p:ph type="title"/>
          </p:nvPr>
        </p:nvSpPr>
        <p:spPr>
          <a:xfrm>
            <a:off x="733245" y="2206035"/>
            <a:ext cx="10972800" cy="1143000"/>
          </a:xfrm>
        </p:spPr>
        <p:txBody>
          <a:bodyPr/>
          <a:lstStyle/>
          <a:p>
            <a:r>
              <a:rPr lang="en-US" sz="3000" dirty="0">
                <a:effectLst/>
              </a:rPr>
              <a:t>Helping You Transform Patient Care.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93" y="4613678"/>
            <a:ext cx="3711774" cy="1393749"/>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6869692" y="2615543"/>
            <a:ext cx="2800350" cy="4238625"/>
          </a:xfrm>
          <a:prstGeom prst="rect">
            <a:avLst/>
          </a:prstGeom>
        </p:spPr>
      </p:pic>
      <p:sp>
        <p:nvSpPr>
          <p:cNvPr id="6" name="Rectangle 5"/>
          <p:cNvSpPr/>
          <p:nvPr/>
        </p:nvSpPr>
        <p:spPr>
          <a:xfrm>
            <a:off x="9398524" y="5863472"/>
            <a:ext cx="2183876" cy="990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655947"/>
            <a:ext cx="6166338" cy="1781677"/>
          </a:xfrm>
          <a:prstGeom prst="rect">
            <a:avLst/>
          </a:prstGeom>
        </p:spPr>
      </p:pic>
      <p:sp>
        <p:nvSpPr>
          <p:cNvPr id="12" name="Rectangle 11"/>
          <p:cNvSpPr/>
          <p:nvPr/>
        </p:nvSpPr>
        <p:spPr>
          <a:xfrm>
            <a:off x="9495692" y="82062"/>
            <a:ext cx="2086708" cy="574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8770451"/>
      </p:ext>
    </p:extLst>
  </p:cSld>
  <p:clrMapOvr>
    <a:masterClrMapping/>
  </p:clrMapOvr>
  <mc:AlternateContent xmlns:mc="http://schemas.openxmlformats.org/markup-compatibility/2006" xmlns:p15="http://schemas.microsoft.com/office/powerpoint/2012/main">
    <mc:Choice Requires="p15">
      <p:transition spd="slow" advClick="0" advTm="10000">
        <p15:prstTrans prst="peelOff"/>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7F0F-B5FA-47E8-BB4A-5CDF218E5FBC}"/>
              </a:ext>
            </a:extLst>
          </p:cNvPr>
          <p:cNvSpPr>
            <a:spLocks noGrp="1"/>
          </p:cNvSpPr>
          <p:nvPr>
            <p:ph type="title"/>
          </p:nvPr>
        </p:nvSpPr>
        <p:spPr>
          <a:xfrm>
            <a:off x="4965430" y="629268"/>
            <a:ext cx="6586491" cy="1286160"/>
          </a:xfrm>
        </p:spPr>
        <p:txBody>
          <a:bodyPr anchor="b">
            <a:normAutofit/>
          </a:bodyPr>
          <a:lstStyle/>
          <a:p>
            <a:r>
              <a:rPr lang="en-US" dirty="0"/>
              <a:t>Carl King Award</a:t>
            </a:r>
          </a:p>
        </p:txBody>
      </p:sp>
      <p:pic>
        <p:nvPicPr>
          <p:cNvPr id="4" name="Picture 3" descr="A group of people posing for the camera&#10;&#10;Description generated with very high confidence">
            <a:extLst>
              <a:ext uri="{FF2B5EF4-FFF2-40B4-BE49-F238E27FC236}">
                <a16:creationId xmlns:a16="http://schemas.microsoft.com/office/drawing/2014/main" xmlns="" id="{B3DEF293-52E7-458D-A744-F33B0C4BACB8}"/>
              </a:ext>
            </a:extLst>
          </p:cNvPr>
          <p:cNvPicPr>
            <a:picLocks noChangeAspect="1"/>
          </p:cNvPicPr>
          <p:nvPr/>
        </p:nvPicPr>
        <p:blipFill rotWithShape="1">
          <a:blip r:embed="rId2"/>
          <a:srcRect r="2" b="1678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C36E5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2355D3A-B634-43D0-A8BE-DCA2393BB490}"/>
              </a:ext>
            </a:extLst>
          </p:cNvPr>
          <p:cNvSpPr>
            <a:spLocks noGrp="1"/>
          </p:cNvSpPr>
          <p:nvPr>
            <p:ph idx="1"/>
          </p:nvPr>
        </p:nvSpPr>
        <p:spPr>
          <a:xfrm>
            <a:off x="4895093" y="2317739"/>
            <a:ext cx="7071238" cy="4278922"/>
          </a:xfrm>
        </p:spPr>
        <p:txBody>
          <a:bodyPr>
            <a:normAutofit lnSpcReduction="10000"/>
          </a:bodyPr>
          <a:lstStyle/>
          <a:p>
            <a:r>
              <a:rPr lang="en-US" sz="1700" dirty="0"/>
              <a:t>The Carl King Award has been developed to honor his dedication and commitment to the development of Cardiopulmonary Rehabilitation. Carl King has worked tirelessly to promote cardiopulmonary rehabilitation; to educate people and health organizations of its importance; and to embrace the lifestyle promoted by Cardiopulmonary Rehabilitation. Carl King’s vision and guidance has helped to make Cardiopulmonary Rehabilitation in North Carolina what it is today. A review of Carol King’s professional history can be found on the NCCRA website.</a:t>
            </a:r>
          </a:p>
          <a:p>
            <a:r>
              <a:rPr lang="en-US" sz="1700" dirty="0"/>
              <a:t>To be eligible for the Carl King Award, a nominee must:</a:t>
            </a:r>
          </a:p>
          <a:p>
            <a:pPr lvl="1"/>
            <a:r>
              <a:rPr lang="en-US" sz="1200" dirty="0"/>
              <a:t>Hold a current NCCRA membership.</a:t>
            </a:r>
          </a:p>
          <a:p>
            <a:pPr lvl="1"/>
            <a:r>
              <a:rPr lang="en-US" sz="1200" dirty="0"/>
              <a:t>Support the on-going vision of cardiopulmonary rehabilitation.</a:t>
            </a:r>
          </a:p>
          <a:p>
            <a:pPr lvl="1"/>
            <a:r>
              <a:rPr lang="en-US" sz="1200" dirty="0"/>
              <a:t>Demonstrate commitment of the prevention of cardiac and/or pulmonary disease.</a:t>
            </a:r>
          </a:p>
          <a:p>
            <a:pPr lvl="1"/>
            <a:r>
              <a:rPr lang="en-US" sz="1200" dirty="0"/>
              <a:t>Exemplify the healthy lifestyle promoted by cardiopulmonary rehabilitation.</a:t>
            </a:r>
          </a:p>
          <a:p>
            <a:r>
              <a:rPr lang="en-US" sz="1700" dirty="0"/>
              <a:t>Professionals meeting the criteria may be nominated for the award by completing this form and submitting it to the NCCRA president by January 1</a:t>
            </a:r>
            <a:r>
              <a:rPr lang="en-US" sz="1700" baseline="30000" dirty="0"/>
              <a:t>st</a:t>
            </a:r>
            <a:r>
              <a:rPr lang="en-US" sz="1700" dirty="0"/>
              <a:t>.  The NCCRA Board of Directors will make the final determination of this award and the recipient will be announced at the annual NCCRA  symposium.</a:t>
            </a:r>
          </a:p>
          <a:p>
            <a:endParaRPr lang="en-US" sz="1300" dirty="0"/>
          </a:p>
        </p:txBody>
      </p:sp>
    </p:spTree>
    <p:extLst>
      <p:ext uri="{BB962C8B-B14F-4D97-AF65-F5344CB8AC3E}">
        <p14:creationId xmlns:p14="http://schemas.microsoft.com/office/powerpoint/2010/main" val="190449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C7FF834-B204-4967-8D47-8BB36EAF0E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xmlns=""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xmlns="" id="{91F5C442-78BD-4E0B-A9FB-6F38F2A0540D}"/>
              </a:ext>
            </a:extLst>
          </p:cNvPr>
          <p:cNvSpPr>
            <a:spLocks noGrp="1"/>
          </p:cNvSpPr>
          <p:nvPr>
            <p:ph type="title"/>
          </p:nvPr>
        </p:nvSpPr>
        <p:spPr>
          <a:xfrm>
            <a:off x="2021633" y="3634276"/>
            <a:ext cx="8148734" cy="1069270"/>
          </a:xfrm>
          <a:solidFill>
            <a:srgbClr val="FFFFFF"/>
          </a:solidFill>
          <a:ln w="31750" cap="sq">
            <a:solidFill>
              <a:srgbClr val="5E5E52"/>
            </a:solidFill>
            <a:miter lim="800000"/>
          </a:ln>
        </p:spPr>
        <p:txBody>
          <a:bodyPr>
            <a:normAutofit/>
          </a:bodyPr>
          <a:lstStyle/>
          <a:p>
            <a:pPr algn="ctr"/>
            <a:r>
              <a:rPr lang="en-US" sz="3600">
                <a:solidFill>
                  <a:srgbClr val="262626"/>
                </a:solidFill>
              </a:rPr>
              <a:t>AACVPR – 33</a:t>
            </a:r>
            <a:r>
              <a:rPr lang="en-US" sz="3600" baseline="30000">
                <a:solidFill>
                  <a:srgbClr val="262626"/>
                </a:solidFill>
              </a:rPr>
              <a:t>rd</a:t>
            </a:r>
            <a:r>
              <a:rPr lang="en-US" sz="3600">
                <a:solidFill>
                  <a:srgbClr val="262626"/>
                </a:solidFill>
              </a:rPr>
              <a:t> Annual Meeting</a:t>
            </a:r>
          </a:p>
        </p:txBody>
      </p:sp>
      <p:pic>
        <p:nvPicPr>
          <p:cNvPr id="4" name="Picture 3">
            <a:extLst>
              <a:ext uri="{FF2B5EF4-FFF2-40B4-BE49-F238E27FC236}">
                <a16:creationId xmlns:a16="http://schemas.microsoft.com/office/drawing/2014/main" xmlns="" id="{712339A6-7063-4E91-A7C8-921EE16AF884}"/>
              </a:ext>
            </a:extLst>
          </p:cNvPr>
          <p:cNvPicPr>
            <a:picLocks noChangeAspect="1"/>
          </p:cNvPicPr>
          <p:nvPr/>
        </p:nvPicPr>
        <p:blipFill>
          <a:blip r:embed="rId2"/>
          <a:stretch>
            <a:fillRect/>
          </a:stretch>
        </p:blipFill>
        <p:spPr>
          <a:xfrm>
            <a:off x="282064" y="1240340"/>
            <a:ext cx="11627872" cy="1482554"/>
          </a:xfrm>
          <a:prstGeom prst="rect">
            <a:avLst/>
          </a:prstGeom>
        </p:spPr>
      </p:pic>
      <p:sp>
        <p:nvSpPr>
          <p:cNvPr id="3" name="Content Placeholder 2">
            <a:extLst>
              <a:ext uri="{FF2B5EF4-FFF2-40B4-BE49-F238E27FC236}">
                <a16:creationId xmlns:a16="http://schemas.microsoft.com/office/drawing/2014/main" xmlns="" id="{7DB34185-EAE5-4C2D-8731-62B941167607}"/>
              </a:ext>
            </a:extLst>
          </p:cNvPr>
          <p:cNvSpPr>
            <a:spLocks noGrp="1"/>
          </p:cNvSpPr>
          <p:nvPr>
            <p:ph idx="1"/>
          </p:nvPr>
        </p:nvSpPr>
        <p:spPr>
          <a:xfrm>
            <a:off x="3060700" y="4889365"/>
            <a:ext cx="6070600" cy="1351423"/>
          </a:xfrm>
        </p:spPr>
        <p:txBody>
          <a:bodyPr>
            <a:normAutofit/>
          </a:bodyPr>
          <a:lstStyle/>
          <a:p>
            <a:r>
              <a:rPr lang="en-US" sz="1800">
                <a:solidFill>
                  <a:schemeClr val="bg1"/>
                </a:solidFill>
                <a:hlinkClick r:id="rId3"/>
              </a:rPr>
              <a:t>http://newsandviews.aacvpr.org/blogs/nv-editor/2018/09/25/everything-33rd-annual-meeting</a:t>
            </a:r>
            <a:endParaRPr lang="en-US" sz="1800">
              <a:solidFill>
                <a:schemeClr val="bg1"/>
              </a:solidFill>
            </a:endParaRPr>
          </a:p>
          <a:p>
            <a:endParaRPr lang="en-US" sz="1800">
              <a:solidFill>
                <a:schemeClr val="bg1"/>
              </a:solidFill>
            </a:endParaRPr>
          </a:p>
          <a:p>
            <a:r>
              <a:rPr lang="en-US" sz="1800">
                <a:solidFill>
                  <a:schemeClr val="bg1"/>
                </a:solidFill>
                <a:hlinkClick r:id="rId4"/>
              </a:rPr>
              <a:t>http://www.aacvpr.org/2018-Handouts</a:t>
            </a:r>
            <a:endParaRPr lang="en-US"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85191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3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0C2510AF-316B-4519-9578-5EB80A23A4DF}"/>
              </a:ext>
            </a:extLst>
          </p:cNvPr>
          <p:cNvPicPr>
            <a:picLocks noGrp="1" noChangeAspect="1"/>
          </p:cNvPicPr>
          <p:nvPr>
            <p:ph idx="1"/>
          </p:nvPr>
        </p:nvPicPr>
        <p:blipFill>
          <a:blip r:embed="rId3"/>
          <a:stretch>
            <a:fillRect/>
          </a:stretch>
        </p:blipFill>
        <p:spPr>
          <a:xfrm>
            <a:off x="889397" y="643467"/>
            <a:ext cx="10413205" cy="5571066"/>
          </a:xfrm>
          <a:prstGeom prst="rect">
            <a:avLst/>
          </a:prstGeom>
        </p:spPr>
      </p:pic>
    </p:spTree>
    <p:extLst>
      <p:ext uri="{BB962C8B-B14F-4D97-AF65-F5344CB8AC3E}">
        <p14:creationId xmlns:p14="http://schemas.microsoft.com/office/powerpoint/2010/main" val="124226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E4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21112A1D-762C-4773-9A91-72E086440319}"/>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Tree>
    <p:extLst>
      <p:ext uri="{BB962C8B-B14F-4D97-AF65-F5344CB8AC3E}">
        <p14:creationId xmlns:p14="http://schemas.microsoft.com/office/powerpoint/2010/main" val="340918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0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53BFBE57-D7FF-44E8-9232-165DCFBFACB4}"/>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Tree>
    <p:extLst>
      <p:ext uri="{BB962C8B-B14F-4D97-AF65-F5344CB8AC3E}">
        <p14:creationId xmlns:p14="http://schemas.microsoft.com/office/powerpoint/2010/main" val="83579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B0CC13-6FE9-4770-9F6E-455D48D91069}"/>
              </a:ext>
            </a:extLst>
          </p:cNvPr>
          <p:cNvSpPr>
            <a:spLocks noGrp="1"/>
          </p:cNvSpPr>
          <p:nvPr>
            <p:ph idx="1"/>
          </p:nvPr>
        </p:nvSpPr>
        <p:spPr>
          <a:xfrm>
            <a:off x="1676400" y="5953000"/>
            <a:ext cx="10515600" cy="750281"/>
          </a:xfrm>
        </p:spPr>
        <p:txBody>
          <a:bodyPr/>
          <a:lstStyle/>
          <a:p>
            <a:r>
              <a:rPr lang="en-US" dirty="0">
                <a:hlinkClick r:id="rId3"/>
              </a:rPr>
              <a:t>https://millionhearts.hhs.gov/tools-protocols/index.html</a:t>
            </a:r>
            <a:endParaRPr lang="en-US" dirty="0"/>
          </a:p>
          <a:p>
            <a:endParaRPr lang="en-US" dirty="0"/>
          </a:p>
        </p:txBody>
      </p:sp>
      <p:pic>
        <p:nvPicPr>
          <p:cNvPr id="4" name="Picture 3">
            <a:extLst>
              <a:ext uri="{FF2B5EF4-FFF2-40B4-BE49-F238E27FC236}">
                <a16:creationId xmlns:a16="http://schemas.microsoft.com/office/drawing/2014/main" xmlns="" id="{40BCB6E5-23DE-4B38-A6B2-161918A580C7}"/>
              </a:ext>
            </a:extLst>
          </p:cNvPr>
          <p:cNvPicPr>
            <a:picLocks noChangeAspect="1"/>
          </p:cNvPicPr>
          <p:nvPr/>
        </p:nvPicPr>
        <p:blipFill>
          <a:blip r:embed="rId4"/>
          <a:stretch>
            <a:fillRect/>
          </a:stretch>
        </p:blipFill>
        <p:spPr>
          <a:xfrm>
            <a:off x="0" y="154719"/>
            <a:ext cx="12192000" cy="4719762"/>
          </a:xfrm>
          <a:prstGeom prst="rect">
            <a:avLst/>
          </a:prstGeom>
        </p:spPr>
      </p:pic>
    </p:spTree>
    <p:extLst>
      <p:ext uri="{BB962C8B-B14F-4D97-AF65-F5344CB8AC3E}">
        <p14:creationId xmlns:p14="http://schemas.microsoft.com/office/powerpoint/2010/main" val="226098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E4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E3E2F4F7-8571-4698-BB1B-C818DBCD7E31}"/>
              </a:ext>
            </a:extLst>
          </p:cNvPr>
          <p:cNvPicPr>
            <a:picLocks noGrp="1" noChangeAspect="1"/>
          </p:cNvPicPr>
          <p:nvPr>
            <p:ph idx="1"/>
          </p:nvPr>
        </p:nvPicPr>
        <p:blipFill>
          <a:blip r:embed="rId2"/>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223042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620609-70E5-4FF8-B8CC-F0D920B0C7B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Stay Connected with NCCRA</a:t>
            </a:r>
          </a:p>
        </p:txBody>
      </p:sp>
      <p:pic>
        <p:nvPicPr>
          <p:cNvPr id="4" name="Content Placeholder 3">
            <a:extLst>
              <a:ext uri="{FF2B5EF4-FFF2-40B4-BE49-F238E27FC236}">
                <a16:creationId xmlns:a16="http://schemas.microsoft.com/office/drawing/2014/main" xmlns="" id="{7A627A82-A878-469D-B0C0-EB28FC1F9930}"/>
              </a:ext>
            </a:extLst>
          </p:cNvPr>
          <p:cNvPicPr>
            <a:picLocks noGrp="1" noChangeAspect="1"/>
          </p:cNvPicPr>
          <p:nvPr>
            <p:ph idx="1"/>
          </p:nvPr>
        </p:nvPicPr>
        <p:blipFill>
          <a:blip r:embed="rId2"/>
          <a:stretch>
            <a:fillRect/>
          </a:stretch>
        </p:blipFill>
        <p:spPr>
          <a:xfrm>
            <a:off x="320040" y="349239"/>
            <a:ext cx="5455917" cy="3914620"/>
          </a:xfrm>
          <a:prstGeom prst="rect">
            <a:avLst/>
          </a:prstGeom>
        </p:spPr>
      </p:pic>
      <p:pic>
        <p:nvPicPr>
          <p:cNvPr id="5" name="Picture 4">
            <a:extLst>
              <a:ext uri="{FF2B5EF4-FFF2-40B4-BE49-F238E27FC236}">
                <a16:creationId xmlns:a16="http://schemas.microsoft.com/office/drawing/2014/main" xmlns="" id="{8E447552-8931-427F-8593-0F83FDC205AF}"/>
              </a:ext>
            </a:extLst>
          </p:cNvPr>
          <p:cNvPicPr>
            <a:picLocks noChangeAspect="1"/>
          </p:cNvPicPr>
          <p:nvPr/>
        </p:nvPicPr>
        <p:blipFill>
          <a:blip r:embed="rId3"/>
          <a:stretch>
            <a:fillRect/>
          </a:stretch>
        </p:blipFill>
        <p:spPr>
          <a:xfrm>
            <a:off x="6416043" y="431078"/>
            <a:ext cx="5455917" cy="3750943"/>
          </a:xfrm>
          <a:prstGeom prst="rect">
            <a:avLst/>
          </a:prstGeom>
        </p:spPr>
      </p:pic>
      <p:cxnSp>
        <p:nvCxnSpPr>
          <p:cNvPr id="14" name="Straight Connector 13">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9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643BE6C-86B7-4AB9-91E8-9B5DB45AC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 y="0"/>
            <a:ext cx="12188825" cy="4242816"/>
          </a:xfrm>
          <a:prstGeom prst="rect">
            <a:avLst/>
          </a:prstGeom>
          <a:solidFill>
            <a:srgbClr val="474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EEA2D28-90CA-469D-96D8-DCD871C9AFDC}"/>
              </a:ext>
            </a:extLst>
          </p:cNvPr>
          <p:cNvSpPr>
            <a:spLocks noGrp="1"/>
          </p:cNvSpPr>
          <p:nvPr>
            <p:ph type="ctrTitle"/>
          </p:nvPr>
        </p:nvSpPr>
        <p:spPr>
          <a:xfrm>
            <a:off x="1293026" y="713195"/>
            <a:ext cx="9605948" cy="2318665"/>
          </a:xfrm>
        </p:spPr>
        <p:txBody>
          <a:bodyPr>
            <a:normAutofit/>
          </a:bodyPr>
          <a:lstStyle/>
          <a:p>
            <a:r>
              <a:rPr lang="en-US" sz="5400" b="1" dirty="0">
                <a:solidFill>
                  <a:srgbClr val="FFFFFF"/>
                </a:solidFill>
              </a:rPr>
              <a:t>Welcome </a:t>
            </a:r>
          </a:p>
        </p:txBody>
      </p:sp>
      <p:sp>
        <p:nvSpPr>
          <p:cNvPr id="3" name="Subtitle 2">
            <a:extLst>
              <a:ext uri="{FF2B5EF4-FFF2-40B4-BE49-F238E27FC236}">
                <a16:creationId xmlns:a16="http://schemas.microsoft.com/office/drawing/2014/main" xmlns="" id="{750EF28A-F488-4087-9D3B-1C2B9D084E37}"/>
              </a:ext>
            </a:extLst>
          </p:cNvPr>
          <p:cNvSpPr>
            <a:spLocks noGrp="1"/>
          </p:cNvSpPr>
          <p:nvPr>
            <p:ph type="subTitle" idx="1"/>
          </p:nvPr>
        </p:nvSpPr>
        <p:spPr>
          <a:xfrm>
            <a:off x="1627240" y="3031860"/>
            <a:ext cx="8937522" cy="1059373"/>
          </a:xfrm>
        </p:spPr>
        <p:txBody>
          <a:bodyPr>
            <a:normAutofit/>
          </a:bodyPr>
          <a:lstStyle/>
          <a:p>
            <a:r>
              <a:rPr lang="en-US" dirty="0">
                <a:solidFill>
                  <a:srgbClr val="FFFFFF"/>
                </a:solidFill>
              </a:rPr>
              <a:t>NCCRA Piedmont Regional Meeting</a:t>
            </a:r>
          </a:p>
        </p:txBody>
      </p:sp>
      <p:pic>
        <p:nvPicPr>
          <p:cNvPr id="4" name="Picture 3">
            <a:extLst>
              <a:ext uri="{FF2B5EF4-FFF2-40B4-BE49-F238E27FC236}">
                <a16:creationId xmlns:a16="http://schemas.microsoft.com/office/drawing/2014/main" xmlns="" id="{2C102B2D-843F-422F-BAC8-D0B40E6F24EE}"/>
              </a:ext>
            </a:extLst>
          </p:cNvPr>
          <p:cNvPicPr>
            <a:picLocks noChangeAspect="1"/>
          </p:cNvPicPr>
          <p:nvPr/>
        </p:nvPicPr>
        <p:blipFill>
          <a:blip r:embed="rId3"/>
          <a:stretch>
            <a:fillRect/>
          </a:stretch>
        </p:blipFill>
        <p:spPr>
          <a:xfrm>
            <a:off x="2338754" y="4635092"/>
            <a:ext cx="8495195" cy="1699033"/>
          </a:xfrm>
          <a:prstGeom prst="rect">
            <a:avLst/>
          </a:prstGeom>
        </p:spPr>
      </p:pic>
    </p:spTree>
    <p:extLst>
      <p:ext uri="{BB962C8B-B14F-4D97-AF65-F5344CB8AC3E}">
        <p14:creationId xmlns:p14="http://schemas.microsoft.com/office/powerpoint/2010/main" val="51136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D63900-DD7B-4BBF-B087-B7541110325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Schedule</a:t>
            </a:r>
          </a:p>
        </p:txBody>
      </p:sp>
      <p:pic>
        <p:nvPicPr>
          <p:cNvPr id="4" name="Content Placeholder 3">
            <a:extLst>
              <a:ext uri="{FF2B5EF4-FFF2-40B4-BE49-F238E27FC236}">
                <a16:creationId xmlns:a16="http://schemas.microsoft.com/office/drawing/2014/main" xmlns="" id="{7CEECF39-1637-45B8-8226-E5D77E94F823}"/>
              </a:ext>
            </a:extLst>
          </p:cNvPr>
          <p:cNvPicPr>
            <a:picLocks noGrp="1" noChangeAspect="1"/>
          </p:cNvPicPr>
          <p:nvPr>
            <p:ph idx="1"/>
          </p:nvPr>
        </p:nvPicPr>
        <p:blipFill>
          <a:blip r:embed="rId3"/>
          <a:stretch>
            <a:fillRect/>
          </a:stretch>
        </p:blipFill>
        <p:spPr>
          <a:xfrm>
            <a:off x="3457575" y="1542990"/>
            <a:ext cx="7876396" cy="5376866"/>
          </a:xfrm>
          <a:prstGeom prst="rect">
            <a:avLst/>
          </a:prstGeom>
        </p:spPr>
      </p:pic>
    </p:spTree>
    <p:extLst>
      <p:ext uri="{BB962C8B-B14F-4D97-AF65-F5344CB8AC3E}">
        <p14:creationId xmlns:p14="http://schemas.microsoft.com/office/powerpoint/2010/main" val="143433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103F645-7C3B-480A-9415-BC2AD56B3241}"/>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C90C1E1-7AE4-445D-8F04-C2FD89FBB6B5}"/>
              </a:ext>
            </a:extLst>
          </p:cNvPr>
          <p:cNvSpPr>
            <a:spLocks noGrp="1"/>
          </p:cNvSpPr>
          <p:nvPr>
            <p:ph type="title"/>
          </p:nvPr>
        </p:nvSpPr>
        <p:spPr>
          <a:xfrm>
            <a:off x="228600" y="5315999"/>
            <a:ext cx="11734800" cy="744836"/>
          </a:xfrm>
        </p:spPr>
        <p:txBody>
          <a:bodyPr vert="horz" lIns="91440" tIns="45720" rIns="91440" bIns="45720" rtlCol="0" anchor="ctr">
            <a:normAutofit fontScale="90000"/>
          </a:bodyPr>
          <a:lstStyle/>
          <a:p>
            <a:pPr algn="ctr"/>
            <a:r>
              <a:rPr lang="en-US" sz="3600" dirty="0">
                <a:solidFill>
                  <a:schemeClr val="tx1">
                    <a:lumMod val="85000"/>
                    <a:lumOff val="15000"/>
                  </a:schemeClr>
                </a:solidFill>
              </a:rPr>
              <a:t>Thank you to the NCCRA Board of Directors &amp; Membership Committee</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73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960" y="2281148"/>
            <a:ext cx="2930085" cy="3438703"/>
          </a:xfrm>
          <a:prstGeom prst="rect">
            <a:avLst/>
          </a:prstGeom>
          <a:effectLst>
            <a:innerShdw blurRad="63500" dist="50800" dir="18900000">
              <a:schemeClr val="bg1">
                <a:lumMod val="65000"/>
                <a:alpha val="25000"/>
              </a:schemeClr>
            </a:innerShdw>
          </a:effectLst>
        </p:spPr>
      </p:pic>
      <p:sp>
        <p:nvSpPr>
          <p:cNvPr id="3" name="Title 2"/>
          <p:cNvSpPr>
            <a:spLocks noGrp="1"/>
          </p:cNvSpPr>
          <p:nvPr>
            <p:ph type="title"/>
          </p:nvPr>
        </p:nvSpPr>
        <p:spPr>
          <a:xfrm>
            <a:off x="733245" y="2206035"/>
            <a:ext cx="10972800" cy="1143000"/>
          </a:xfrm>
        </p:spPr>
        <p:txBody>
          <a:bodyPr/>
          <a:lstStyle/>
          <a:p>
            <a:r>
              <a:rPr lang="en-US" sz="3000" dirty="0">
                <a:effectLst/>
              </a:rPr>
              <a:t>Helping You Transform Patient Care.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93" y="4613678"/>
            <a:ext cx="3711774" cy="1393749"/>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6869692" y="2615543"/>
            <a:ext cx="2800350" cy="4238625"/>
          </a:xfrm>
          <a:prstGeom prst="rect">
            <a:avLst/>
          </a:prstGeom>
        </p:spPr>
      </p:pic>
      <p:sp>
        <p:nvSpPr>
          <p:cNvPr id="6" name="Rectangle 5"/>
          <p:cNvSpPr/>
          <p:nvPr/>
        </p:nvSpPr>
        <p:spPr>
          <a:xfrm>
            <a:off x="9398524" y="5863472"/>
            <a:ext cx="2183876" cy="990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655947"/>
            <a:ext cx="6166338" cy="1781677"/>
          </a:xfrm>
          <a:prstGeom prst="rect">
            <a:avLst/>
          </a:prstGeom>
        </p:spPr>
      </p:pic>
      <p:sp>
        <p:nvSpPr>
          <p:cNvPr id="12" name="Rectangle 11"/>
          <p:cNvSpPr/>
          <p:nvPr/>
        </p:nvSpPr>
        <p:spPr>
          <a:xfrm>
            <a:off x="9495692" y="82062"/>
            <a:ext cx="2086708" cy="574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2029050"/>
      </p:ext>
    </p:extLst>
  </p:cSld>
  <p:clrMapOvr>
    <a:masterClrMapping/>
  </p:clrMapOvr>
  <mc:AlternateContent xmlns:mc="http://schemas.openxmlformats.org/markup-compatibility/2006" xmlns:p15="http://schemas.microsoft.com/office/powerpoint/2012/main">
    <mc:Choice Requires="p15">
      <p:transition spd="slow" advClick="0" advTm="10000">
        <p15:prstTrans prst="peelOff"/>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307E30BB-4BFF-4C0C-88B2-6C7EDC21D5DD}"/>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Speakers</a:t>
            </a:r>
          </a:p>
        </p:txBody>
      </p:sp>
      <p:graphicFrame>
        <p:nvGraphicFramePr>
          <p:cNvPr id="7" name="Content Placeholder 4">
            <a:extLst>
              <a:ext uri="{FF2B5EF4-FFF2-40B4-BE49-F238E27FC236}">
                <a16:creationId xmlns:a16="http://schemas.microsoft.com/office/drawing/2014/main" xmlns="" id="{64A70DD1-3045-4304-92AE-94814AE6F6A9}"/>
              </a:ext>
            </a:extLst>
          </p:cNvPr>
          <p:cNvGraphicFramePr>
            <a:graphicFrameLocks noGrp="1"/>
          </p:cNvGraphicFramePr>
          <p:nvPr>
            <p:ph idx="1"/>
            <p:extLst>
              <p:ext uri="{D42A27DB-BD31-4B8C-83A1-F6EECF244321}">
                <p14:modId xmlns:p14="http://schemas.microsoft.com/office/powerpoint/2010/main" val="325448494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Lecturer">
            <a:extLst>
              <a:ext uri="{FF2B5EF4-FFF2-40B4-BE49-F238E27FC236}">
                <a16:creationId xmlns:a16="http://schemas.microsoft.com/office/drawing/2014/main" xmlns="" id="{81B4CA13-1E23-42B8-9EC7-B7A2E0DE6E2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752600" y="3671047"/>
            <a:ext cx="914400" cy="914400"/>
          </a:xfrm>
          <a:prstGeom prst="rect">
            <a:avLst/>
          </a:prstGeom>
        </p:spPr>
      </p:pic>
    </p:spTree>
    <p:extLst>
      <p:ext uri="{BB962C8B-B14F-4D97-AF65-F5344CB8AC3E}">
        <p14:creationId xmlns:p14="http://schemas.microsoft.com/office/powerpoint/2010/main" val="375084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032659A5-EF85-4D3E-B9DD-C583A9083C7C}"/>
              </a:ext>
            </a:extLst>
          </p:cNvPr>
          <p:cNvPicPr>
            <a:picLocks noGrp="1" noChangeAspect="1"/>
          </p:cNvPicPr>
          <p:nvPr>
            <p:ph idx="1"/>
          </p:nvPr>
        </p:nvPicPr>
        <p:blipFill>
          <a:blip r:embed="rId3"/>
          <a:stretch>
            <a:fillRect/>
          </a:stretch>
        </p:blipFill>
        <p:spPr>
          <a:xfrm>
            <a:off x="1121834" y="643467"/>
            <a:ext cx="9948331" cy="5571066"/>
          </a:xfrm>
          <a:prstGeom prst="rect">
            <a:avLst/>
          </a:prstGeom>
        </p:spPr>
      </p:pic>
    </p:spTree>
    <p:extLst>
      <p:ext uri="{BB962C8B-B14F-4D97-AF65-F5344CB8AC3E}">
        <p14:creationId xmlns:p14="http://schemas.microsoft.com/office/powerpoint/2010/main" val="18960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D5856A-86FE-4493-B345-06D27CACC9DC}"/>
              </a:ext>
            </a:extLst>
          </p:cNvPr>
          <p:cNvSpPr>
            <a:spLocks noGrp="1"/>
          </p:cNvSpPr>
          <p:nvPr>
            <p:ph type="title"/>
          </p:nvPr>
        </p:nvSpPr>
        <p:spPr>
          <a:xfrm>
            <a:off x="255707" y="1405304"/>
            <a:ext cx="3467100" cy="356235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Coastal Meeting</a:t>
            </a:r>
          </a:p>
        </p:txBody>
      </p:sp>
      <p:graphicFrame>
        <p:nvGraphicFramePr>
          <p:cNvPr id="5" name="Content Placeholder 2">
            <a:extLst>
              <a:ext uri="{FF2B5EF4-FFF2-40B4-BE49-F238E27FC236}">
                <a16:creationId xmlns:a16="http://schemas.microsoft.com/office/drawing/2014/main" xmlns="" id="{4C949971-9E52-48F4-9A01-C03B18C0BFB4}"/>
              </a:ext>
            </a:extLst>
          </p:cNvPr>
          <p:cNvGraphicFramePr>
            <a:graphicFrameLocks noGrp="1"/>
          </p:cNvGraphicFramePr>
          <p:nvPr>
            <p:ph idx="1"/>
            <p:extLst>
              <p:ext uri="{D42A27DB-BD31-4B8C-83A1-F6EECF244321}">
                <p14:modId xmlns:p14="http://schemas.microsoft.com/office/powerpoint/2010/main" val="496772059"/>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Heartbeat">
            <a:extLst>
              <a:ext uri="{FF2B5EF4-FFF2-40B4-BE49-F238E27FC236}">
                <a16:creationId xmlns:a16="http://schemas.microsoft.com/office/drawing/2014/main" xmlns="" id="{E0ED4E5D-0AAB-44D4-8824-4C42D2B514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464097" y="3186479"/>
            <a:ext cx="1098920" cy="914400"/>
          </a:xfrm>
          <a:prstGeom prst="rect">
            <a:avLst/>
          </a:prstGeom>
        </p:spPr>
      </p:pic>
    </p:spTree>
    <p:extLst>
      <p:ext uri="{BB962C8B-B14F-4D97-AF65-F5344CB8AC3E}">
        <p14:creationId xmlns:p14="http://schemas.microsoft.com/office/powerpoint/2010/main" val="90720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D5856A-86FE-4493-B345-06D27CACC9DC}"/>
              </a:ext>
            </a:extLst>
          </p:cNvPr>
          <p:cNvSpPr>
            <a:spLocks noGrp="1"/>
          </p:cNvSpPr>
          <p:nvPr>
            <p:ph type="title"/>
          </p:nvPr>
        </p:nvSpPr>
        <p:spPr>
          <a:xfrm>
            <a:off x="255707" y="1405304"/>
            <a:ext cx="3467100" cy="356235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40</a:t>
            </a:r>
            <a:r>
              <a:rPr lang="en-US" sz="2600" baseline="30000" dirty="0">
                <a:solidFill>
                  <a:srgbClr val="FFFFFF"/>
                </a:solidFill>
              </a:rPr>
              <a:t>th</a:t>
            </a:r>
            <a:r>
              <a:rPr lang="en-US" sz="2600" dirty="0">
                <a:solidFill>
                  <a:srgbClr val="FFFFFF"/>
                </a:solidFill>
              </a:rPr>
              <a:t> Annual NCCRA Symposium</a:t>
            </a:r>
          </a:p>
        </p:txBody>
      </p:sp>
      <p:graphicFrame>
        <p:nvGraphicFramePr>
          <p:cNvPr id="5" name="Content Placeholder 2">
            <a:extLst>
              <a:ext uri="{FF2B5EF4-FFF2-40B4-BE49-F238E27FC236}">
                <a16:creationId xmlns:a16="http://schemas.microsoft.com/office/drawing/2014/main" xmlns="" id="{4C949971-9E52-48F4-9A01-C03B18C0BFB4}"/>
              </a:ext>
            </a:extLst>
          </p:cNvPr>
          <p:cNvGraphicFramePr>
            <a:graphicFrameLocks noGrp="1"/>
          </p:cNvGraphicFramePr>
          <p:nvPr>
            <p:ph idx="1"/>
            <p:extLst>
              <p:ext uri="{D42A27DB-BD31-4B8C-83A1-F6EECF244321}">
                <p14:modId xmlns:p14="http://schemas.microsoft.com/office/powerpoint/2010/main" val="374667959"/>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Stethoscope">
            <a:extLst>
              <a:ext uri="{FF2B5EF4-FFF2-40B4-BE49-F238E27FC236}">
                <a16:creationId xmlns:a16="http://schemas.microsoft.com/office/drawing/2014/main" xmlns="" id="{930F1F85-9588-4DA3-8731-AB36F7C614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590793" y="3824654"/>
            <a:ext cx="879964" cy="879964"/>
          </a:xfrm>
          <a:prstGeom prst="rect">
            <a:avLst/>
          </a:prstGeom>
        </p:spPr>
      </p:pic>
    </p:spTree>
    <p:extLst>
      <p:ext uri="{BB962C8B-B14F-4D97-AF65-F5344CB8AC3E}">
        <p14:creationId xmlns:p14="http://schemas.microsoft.com/office/powerpoint/2010/main" val="248814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768</Words>
  <Application>Microsoft Office PowerPoint</Application>
  <PresentationFormat>Widescreen</PresentationFormat>
  <Paragraphs>84</Paragraphs>
  <Slides>17</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Gill Sans MT</vt:lpstr>
      <vt:lpstr>Office Theme</vt:lpstr>
      <vt:lpstr>1_Office Theme</vt:lpstr>
      <vt:lpstr>Helping You Transform Patient Care.</vt:lpstr>
      <vt:lpstr>Welcome </vt:lpstr>
      <vt:lpstr>Schedule</vt:lpstr>
      <vt:lpstr>Thank you to the NCCRA Board of Directors &amp; Membership Committee</vt:lpstr>
      <vt:lpstr>Helping You Transform Patient Care.</vt:lpstr>
      <vt:lpstr>Speakers</vt:lpstr>
      <vt:lpstr>PowerPoint Presentation</vt:lpstr>
      <vt:lpstr>Coastal Meeting</vt:lpstr>
      <vt:lpstr>40th Annual NCCRA Symposium</vt:lpstr>
      <vt:lpstr>Carl King Award</vt:lpstr>
      <vt:lpstr>AACVPR – 33rd Annual Meeting</vt:lpstr>
      <vt:lpstr>PowerPoint Presentation</vt:lpstr>
      <vt:lpstr>PowerPoint Presentation</vt:lpstr>
      <vt:lpstr>PowerPoint Presentation</vt:lpstr>
      <vt:lpstr>PowerPoint Presentation</vt:lpstr>
      <vt:lpstr>PowerPoint Presentation</vt:lpstr>
      <vt:lpstr>Stay Connected with NCCRA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Hannah Wofford</dc:creator>
  <cp:lastModifiedBy>Greenway, Stacey</cp:lastModifiedBy>
  <cp:revision>12</cp:revision>
  <dcterms:created xsi:type="dcterms:W3CDTF">2018-10-04T21:20:07Z</dcterms:created>
  <dcterms:modified xsi:type="dcterms:W3CDTF">2018-10-11T14:15:26Z</dcterms:modified>
</cp:coreProperties>
</file>