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Default Extension="xlsm" ContentType="application/vnd.ms-excel.sheet.macroEnabled.12"/>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257" r:id="rId2"/>
    <p:sldId id="258" r:id="rId3"/>
    <p:sldId id="293" r:id="rId4"/>
    <p:sldId id="277" r:id="rId5"/>
    <p:sldId id="279" r:id="rId6"/>
    <p:sldId id="261" r:id="rId7"/>
    <p:sldId id="300" r:id="rId8"/>
    <p:sldId id="294" r:id="rId9"/>
    <p:sldId id="263" r:id="rId10"/>
    <p:sldId id="295" r:id="rId11"/>
    <p:sldId id="296" r:id="rId12"/>
    <p:sldId id="265" r:id="rId13"/>
    <p:sldId id="266" r:id="rId14"/>
    <p:sldId id="281" r:id="rId15"/>
    <p:sldId id="267" r:id="rId16"/>
    <p:sldId id="297" r:id="rId17"/>
    <p:sldId id="268" r:id="rId18"/>
    <p:sldId id="269" r:id="rId19"/>
    <p:sldId id="299" r:id="rId20"/>
    <p:sldId id="298" r:id="rId21"/>
    <p:sldId id="274" r:id="rId22"/>
    <p:sldId id="275" r:id="rId23"/>
    <p:sldId id="291" r:id="rId24"/>
    <p:sldId id="301" r:id="rId25"/>
    <p:sldId id="271" r:id="rId26"/>
    <p:sldId id="276" r:id="rId27"/>
    <p:sldId id="285" r:id="rId28"/>
    <p:sldId id="292" r:id="rId29"/>
    <p:sldId id="286"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66785" autoAdjust="0"/>
  </p:normalViewPr>
  <p:slideViewPr>
    <p:cSldViewPr snapToGrid="0" snapToObjects="1">
      <p:cViewPr varScale="1">
        <p:scale>
          <a:sx n="57" d="100"/>
          <a:sy n="57" d="100"/>
        </p:scale>
        <p:origin x="-12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
      <c:hPercent val="42"/>
      <c:rotY val="11"/>
      <c:depthPercent val="50"/>
      <c:rAngAx val="1"/>
    </c:view3D>
    <c:floor>
      <c:spPr>
        <a:solidFill>
          <a:srgbClr val="000090"/>
        </a:solidFill>
        <a:ln w="12700">
          <a:solidFill>
            <a:srgbClr val="3366FF"/>
          </a:solidFill>
          <a:prstDash val="solid"/>
        </a:ln>
      </c:spPr>
    </c:floor>
    <c:sideWall>
      <c:spPr>
        <a:noFill/>
        <a:ln w="25400">
          <a:noFill/>
        </a:ln>
      </c:spPr>
    </c:sideWall>
    <c:backWall>
      <c:spPr>
        <a:noFill/>
        <a:ln w="25400">
          <a:noFill/>
        </a:ln>
      </c:spPr>
    </c:backWall>
    <c:plotArea>
      <c:layout>
        <c:manualLayout>
          <c:layoutTarget val="inner"/>
          <c:xMode val="edge"/>
          <c:yMode val="edge"/>
          <c:x val="9.7107438016528894E-2"/>
          <c:y val="5.504587155963301E-2"/>
          <c:w val="0.90289256198347101"/>
          <c:h val="0.83944954128440408"/>
        </c:manualLayout>
      </c:layout>
      <c:bar3DChart>
        <c:barDir val="col"/>
        <c:grouping val="stacked"/>
        <c:ser>
          <c:idx val="0"/>
          <c:order val="0"/>
          <c:tx>
            <c:strRef>
              <c:f>Sheet1!$B$1</c:f>
              <c:strCache>
                <c:ptCount val="1"/>
              </c:strCache>
            </c:strRef>
          </c:tx>
          <c:spPr>
            <a:solidFill>
              <a:srgbClr val="63AAFE"/>
            </a:solidFill>
            <a:ln w="12038">
              <a:solidFill>
                <a:srgbClr val="000000"/>
              </a:solidFill>
              <a:prstDash val="solid"/>
            </a:ln>
          </c:spPr>
          <c:cat>
            <c:numRef>
              <c:f>Sheet1!$A$2:$A$8</c:f>
              <c:numCache>
                <c:formatCode>General</c:formatCode>
                <c:ptCount val="3"/>
              </c:numCache>
            </c:numRef>
          </c:cat>
          <c:val>
            <c:numRef>
              <c:f>Sheet1!$B$2:$B$8</c:f>
              <c:numCache>
                <c:formatCode>General</c:formatCode>
                <c:ptCount val="3"/>
                <c:pt idx="0">
                  <c:v>-0.37000000000000005</c:v>
                </c:pt>
                <c:pt idx="1">
                  <c:v>-0.46</c:v>
                </c:pt>
                <c:pt idx="2">
                  <c:v>-0.28000000000000008</c:v>
                </c:pt>
              </c:numCache>
            </c:numRef>
          </c:val>
        </c:ser>
        <c:ser>
          <c:idx val="1"/>
          <c:order val="1"/>
          <c:tx>
            <c:strRef>
              <c:f>Sheet1!$C$1</c:f>
              <c:strCache>
                <c:ptCount val="1"/>
              </c:strCache>
            </c:strRef>
          </c:tx>
          <c:spPr>
            <a:solidFill>
              <a:srgbClr val="4EE257"/>
            </a:solidFill>
            <a:ln w="12038">
              <a:solidFill>
                <a:srgbClr val="000000"/>
              </a:solidFill>
              <a:prstDash val="solid"/>
            </a:ln>
          </c:spPr>
          <c:cat>
            <c:numRef>
              <c:f>Sheet1!$A$2:$A$8</c:f>
              <c:numCache>
                <c:formatCode>General</c:formatCode>
                <c:ptCount val="3"/>
              </c:numCache>
            </c:numRef>
          </c:cat>
          <c:val>
            <c:numRef>
              <c:f>Sheet1!$C$2:$C$8</c:f>
              <c:numCache>
                <c:formatCode>General</c:formatCode>
                <c:ptCount val="3"/>
                <c:pt idx="0">
                  <c:v>-6.0000000000000012E-2</c:v>
                </c:pt>
                <c:pt idx="1">
                  <c:v>-6.0000000000000012E-2</c:v>
                </c:pt>
                <c:pt idx="2">
                  <c:v>-7.0000000000000021E-2</c:v>
                </c:pt>
              </c:numCache>
            </c:numRef>
          </c:val>
        </c:ser>
        <c:ser>
          <c:idx val="2"/>
          <c:order val="2"/>
          <c:tx>
            <c:strRef>
              <c:f>Sheet1!$D$1</c:f>
              <c:strCache>
                <c:ptCount val="1"/>
              </c:strCache>
            </c:strRef>
          </c:tx>
          <c:spPr>
            <a:solidFill>
              <a:srgbClr val="FEA746"/>
            </a:solidFill>
            <a:ln w="12038">
              <a:solidFill>
                <a:srgbClr val="000000"/>
              </a:solidFill>
              <a:prstDash val="solid"/>
            </a:ln>
          </c:spPr>
          <c:cat>
            <c:numRef>
              <c:f>Sheet1!$A$2:$A$8</c:f>
              <c:numCache>
                <c:formatCode>General</c:formatCode>
                <c:ptCount val="3"/>
              </c:numCache>
            </c:numRef>
          </c:cat>
          <c:val>
            <c:numRef>
              <c:f>Sheet1!$D$2:$D$8</c:f>
              <c:numCache>
                <c:formatCode>General</c:formatCode>
                <c:ptCount val="3"/>
                <c:pt idx="0">
                  <c:v>-5.000000000000001E-2</c:v>
                </c:pt>
                <c:pt idx="1">
                  <c:v>-3.0000000000000006E-2</c:v>
                </c:pt>
                <c:pt idx="2">
                  <c:v>-4.0000000000000008E-2</c:v>
                </c:pt>
              </c:numCache>
            </c:numRef>
          </c:val>
        </c:ser>
        <c:ser>
          <c:idx val="3"/>
          <c:order val="3"/>
          <c:tx>
            <c:strRef>
              <c:f>Sheet1!$E$1</c:f>
              <c:strCache>
                <c:ptCount val="1"/>
                <c:pt idx="0">
                  <c:v> </c:v>
                </c:pt>
              </c:strCache>
            </c:strRef>
          </c:tx>
          <c:spPr>
            <a:solidFill>
              <a:srgbClr val="FFFF00"/>
            </a:solidFill>
            <a:ln w="12038">
              <a:solidFill>
                <a:srgbClr val="000000"/>
              </a:solidFill>
              <a:prstDash val="solid"/>
            </a:ln>
          </c:spPr>
          <c:cat>
            <c:numRef>
              <c:f>Sheet1!$A$2:$A$8</c:f>
              <c:numCache>
                <c:formatCode>General</c:formatCode>
                <c:ptCount val="3"/>
              </c:numCache>
            </c:numRef>
          </c:cat>
          <c:val>
            <c:numRef>
              <c:f>Sheet1!$E$2:$E$8</c:f>
              <c:numCache>
                <c:formatCode>General</c:formatCode>
                <c:ptCount val="3"/>
                <c:pt idx="0">
                  <c:v>-3.0000000000000006E-2</c:v>
                </c:pt>
                <c:pt idx="1">
                  <c:v>19.899999999999999</c:v>
                </c:pt>
                <c:pt idx="2">
                  <c:v>-7.0000000000000021E-2</c:v>
                </c:pt>
              </c:numCache>
            </c:numRef>
          </c:val>
        </c:ser>
        <c:dLbls/>
        <c:gapWidth val="170"/>
        <c:gapDepth val="100"/>
        <c:shape val="box"/>
        <c:axId val="75818112"/>
        <c:axId val="75819648"/>
        <c:axId val="0"/>
      </c:bar3DChart>
      <c:catAx>
        <c:axId val="75818112"/>
        <c:scaling>
          <c:orientation val="minMax"/>
        </c:scaling>
        <c:axPos val="b"/>
        <c:numFmt formatCode="General" sourceLinked="1"/>
        <c:tickLblPos val="low"/>
        <c:spPr>
          <a:ln w="12038">
            <a:solidFill>
              <a:srgbClr val="99CCFF"/>
            </a:solidFill>
            <a:prstDash val="solid"/>
          </a:ln>
        </c:spPr>
        <c:txPr>
          <a:bodyPr rot="0" vert="horz"/>
          <a:lstStyle/>
          <a:p>
            <a:pPr>
              <a:defRPr sz="1351" b="0" i="0" u="none" strike="noStrike" baseline="0">
                <a:solidFill>
                  <a:srgbClr val="000000"/>
                </a:solidFill>
                <a:latin typeface="Arial"/>
                <a:ea typeface="Arial"/>
                <a:cs typeface="Arial"/>
              </a:defRPr>
            </a:pPr>
            <a:endParaRPr lang="en-US"/>
          </a:p>
        </c:txPr>
        <c:crossAx val="75819648"/>
        <c:crosses val="autoZero"/>
        <c:lblAlgn val="ctr"/>
        <c:lblOffset val="100"/>
        <c:tickLblSkip val="1"/>
        <c:tickMarkSkip val="1"/>
      </c:catAx>
      <c:valAx>
        <c:axId val="75819648"/>
        <c:scaling>
          <c:orientation val="minMax"/>
          <c:max val="0"/>
          <c:min val="-0.60000000013148014"/>
        </c:scaling>
        <c:axPos val="l"/>
        <c:numFmt formatCode="0%" sourceLinked="0"/>
        <c:tickLblPos val="nextTo"/>
        <c:spPr>
          <a:ln w="24076">
            <a:solidFill>
              <a:srgbClr val="99CCFF"/>
            </a:solidFill>
            <a:prstDash val="solid"/>
          </a:ln>
        </c:spPr>
        <c:txPr>
          <a:bodyPr rot="0" vert="horz"/>
          <a:lstStyle/>
          <a:p>
            <a:pPr>
              <a:defRPr sz="1327" b="0" i="0" u="none" strike="noStrike" baseline="0">
                <a:solidFill>
                  <a:srgbClr val="000000"/>
                </a:solidFill>
                <a:latin typeface="Verdana"/>
                <a:ea typeface="Verdana"/>
                <a:cs typeface="Verdana"/>
              </a:defRPr>
            </a:pPr>
            <a:endParaRPr lang="en-US"/>
          </a:p>
        </c:txPr>
        <c:crossAx val="75818112"/>
        <c:crosses val="autoZero"/>
        <c:crossBetween val="between"/>
        <c:majorUnit val="0.1"/>
        <c:minorUnit val="0.1"/>
      </c:valAx>
      <c:spPr>
        <a:noFill/>
        <a:ln w="24076">
          <a:noFill/>
        </a:ln>
      </c:spPr>
    </c:plotArea>
    <c:plotVisOnly val="1"/>
    <c:dispBlanksAs val="gap"/>
  </c:chart>
  <c:spPr>
    <a:noFill/>
    <a:ln>
      <a:noFill/>
    </a:ln>
  </c:spPr>
  <c:txPr>
    <a:bodyPr/>
    <a:lstStyle/>
    <a:p>
      <a:pPr>
        <a:defRPr sz="995" b="1" i="0" u="none" strike="noStrike" baseline="0">
          <a:solidFill>
            <a:srgbClr val="000000"/>
          </a:solidFill>
          <a:latin typeface="Verdana"/>
          <a:ea typeface="Verdana"/>
          <a:cs typeface="Verdana"/>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E334F-CC11-9D4B-B489-C568A8F4AD46}" type="datetimeFigureOut">
              <a:rPr lang="en-US" smtClean="0"/>
              <a:pPr/>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6D80B-BAD4-9A4D-A131-994F0042A397}" type="slidenum">
              <a:rPr lang="en-US" smtClean="0"/>
              <a:pPr/>
              <a:t>‹#›</a:t>
            </a:fld>
            <a:endParaRPr lang="en-US"/>
          </a:p>
        </p:txBody>
      </p:sp>
    </p:spTree>
    <p:extLst>
      <p:ext uri="{BB962C8B-B14F-4D97-AF65-F5344CB8AC3E}">
        <p14:creationId xmlns:p14="http://schemas.microsoft.com/office/powerpoint/2010/main" xmlns="" val="358260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D9E98F6C-FCDD-B34B-8B39-C254F5EEF8D2}" type="slidenum">
              <a:rPr lang="en-US" sz="1200">
                <a:latin typeface="Arial" charset="0"/>
              </a:rPr>
              <a:pPr eaLnBrk="1" hangingPunct="1"/>
              <a:t>1</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55075E76-50A7-2C40-802C-A0E10E05B84B}" type="slidenum">
              <a:rPr lang="en-US" sz="1200">
                <a:latin typeface="Arial" charset="0"/>
              </a:rPr>
              <a:pPr eaLnBrk="1" hangingPunct="1"/>
              <a:t>15</a:t>
            </a:fld>
            <a:endParaRPr lang="en-US" sz="120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024E598F-76F6-9542-B567-12E76FC68283}" type="slidenum">
              <a:rPr lang="en-US" sz="1200">
                <a:latin typeface="Arial" charset="0"/>
              </a:rPr>
              <a:pPr eaLnBrk="1" hangingPunct="1"/>
              <a:t>17</a:t>
            </a:fld>
            <a:endParaRPr lang="en-US" sz="120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887285CC-7F55-9844-845B-DB37206BFDA2}" type="slidenum">
              <a:rPr lang="en-US" sz="1200">
                <a:latin typeface="Arial" charset="0"/>
              </a:rPr>
              <a:pPr eaLnBrk="1" hangingPunct="1"/>
              <a:t>18</a:t>
            </a:fld>
            <a:endParaRPr lang="en-US" sz="120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214F5BD7-B362-744B-B2A6-93CDE30F5426}" type="slidenum">
              <a:rPr lang="en-US" sz="1200">
                <a:latin typeface="Arial" charset="0"/>
              </a:rPr>
              <a:pPr eaLnBrk="1" hangingPunct="1"/>
              <a:t>21</a:t>
            </a:fld>
            <a:endParaRPr lang="en-US" sz="120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010117CD-2662-CD4D-AD93-55E751C93DCD}" type="slidenum">
              <a:rPr lang="en-US" sz="1200">
                <a:latin typeface="Arial" charset="0"/>
              </a:rPr>
              <a:pPr eaLnBrk="1" hangingPunct="1"/>
              <a:t>22</a:t>
            </a:fld>
            <a:endParaRPr lang="en-US" sz="120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949906F5-FBA8-3A4A-938A-19CA7C29F82F}" type="slidenum">
              <a:rPr lang="en-US" sz="1200">
                <a:latin typeface="Arial" charset="0"/>
              </a:rPr>
              <a:pPr eaLnBrk="1" hangingPunct="1"/>
              <a:t>23</a:t>
            </a:fld>
            <a:endParaRPr lang="en-US" sz="120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CAEA6F64-E108-9A45-B21F-1850CFBF2EEA}" type="slidenum">
              <a:rPr lang="en-US" sz="1200">
                <a:latin typeface="Arial" charset="0"/>
              </a:rPr>
              <a:pPr eaLnBrk="1" hangingPunct="1"/>
              <a:t>25</a:t>
            </a:fld>
            <a:endParaRPr lang="en-US" sz="120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E6739320-62C9-9A43-9C9C-96D70183DA26}" type="slidenum">
              <a:rPr lang="en-US" sz="1200">
                <a:latin typeface="Arial" charset="0"/>
              </a:rPr>
              <a:pPr eaLnBrk="1" hangingPunct="1"/>
              <a:t>26</a:t>
            </a:fld>
            <a:endParaRPr lang="en-US" sz="120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6E8F8C7A-6BDE-BB47-9791-FFE20868E890}" type="slidenum">
              <a:rPr lang="en-US" sz="1200">
                <a:latin typeface="Arial" charset="0"/>
              </a:rPr>
              <a:pPr eaLnBrk="1" hangingPunct="1"/>
              <a:t>27</a:t>
            </a:fld>
            <a:endParaRPr lang="en-US" sz="120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BF9B973A-E130-5842-960C-D38B60ACCFC5}" type="slidenum">
              <a:rPr lang="en-US" sz="1200">
                <a:latin typeface="Arial" charset="0"/>
              </a:rPr>
              <a:pPr eaLnBrk="1" hangingPunct="1"/>
              <a:t>28</a:t>
            </a:fld>
            <a:endParaRPr lang="en-US" sz="120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1802715E-F9C1-3D4C-94C8-4368036F4260}" type="slidenum">
              <a:rPr lang="en-US" sz="1200">
                <a:latin typeface="Arial" charset="0"/>
              </a:rPr>
              <a:pPr eaLnBrk="1" hangingPunct="1"/>
              <a:t>2</a:t>
            </a:fld>
            <a:endParaRPr lang="en-US" sz="120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BA65E423-8329-2E45-BE4C-905D83C21A12}" type="slidenum">
              <a:rPr lang="en-US" sz="1200">
                <a:latin typeface="Arial" charset="0"/>
              </a:rPr>
              <a:pPr eaLnBrk="1" hangingPunct="1"/>
              <a:t>29</a:t>
            </a:fld>
            <a:endParaRPr lang="en-US" sz="120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rise in diabetes in just the past 15 years is staggering; it could become the biggest threat to our health care costs in the future and it generally precedes heart disease in many individuals.</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eaLnBrk="1" hangingPunct="1"/>
            <a:fld id="{09B7A1B3-2502-4CD1-8B33-82DD7FF848A9}" type="slidenum">
              <a:rPr lang="en-US" altLang="en-US"/>
              <a:pPr eaLnBrk="1" hangingPunct="1"/>
              <a:t>33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896938"/>
            <a:r>
              <a:rPr lang="en-US" altLang="en-US" smtClean="0"/>
              <a:t>Sir William Osler was a famous Canadian doctor. He has been called “the most influential physician in modern history” and was a co-founding professor at Johns Hopkins Hospital.</a:t>
            </a:r>
          </a:p>
          <a:p>
            <a:pPr defTabSz="896938"/>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eaLnBrk="1" hangingPunct="1"/>
            <a:fld id="{DC15116B-8973-4F39-80CD-EF05E157C085}" type="slidenum">
              <a:rPr lang="en-AU" altLang="en-US"/>
              <a:pPr eaLnBrk="1" hangingPunct="1"/>
              <a:t>34</a:t>
            </a:fld>
            <a:endParaRPr lang="en-AU"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And the number of procedures are increasing and costs are going up every year!</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eaLnBrk="1" hangingPunct="1"/>
            <a:fld id="{49FD9FA2-A3AC-498C-8206-DDF0ED5E15FD}" type="slidenum">
              <a:rPr lang="en-US" altLang="en-US"/>
              <a:pPr eaLnBrk="1" hangingPunct="1"/>
              <a:t>35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average 13 prescriptions per person in the U.S. per year. That’s over 4 billion scripts written in a year. It costs our health care system over $330 billion a year, up from $40 billion in 1990! More scripts are definitely not the answer.</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eaLnBrk="1" hangingPunct="1"/>
            <a:fld id="{4281A907-0A00-45ED-A1CD-C85932C2224E}" type="slidenum">
              <a:rPr lang="en-US" altLang="en-US"/>
              <a:pPr eaLnBrk="1" hangingPunct="1"/>
              <a:t>36</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Over the past 20 years the CHIP program has demonstrated that it can prevent, arrest, and even reverse many of these diseases.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2" name="Notes Placeholder 3"/>
          <p:cNvSpPr>
            <a:spLocks noGrp="1"/>
          </p:cNvSpPr>
          <p:nvPr/>
        </p:nvSpPr>
        <p:spPr bwMode="auto">
          <a:xfrm>
            <a:off x="700088" y="4414838"/>
            <a:ext cx="5610225" cy="418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9" tIns="46590" rIns="93179" bIns="46590"/>
          <a:lstStyle>
            <a:lvl1pPr defTabSz="911225" eaLnBrk="0" hangingPunct="0">
              <a:defRPr sz="1200">
                <a:solidFill>
                  <a:srgbClr val="000000"/>
                </a:solidFill>
                <a:latin typeface="Gill Sans" charset="0"/>
                <a:ea typeface="ヒラギノ角ゴ ProN W3" charset="-128"/>
                <a:sym typeface="Gill Sans" charset="0"/>
              </a:defRPr>
            </a:lvl1pPr>
            <a:lvl2pPr marL="742950" indent="-285750" defTabSz="911225" eaLnBrk="0" hangingPunct="0">
              <a:defRPr sz="1200">
                <a:solidFill>
                  <a:srgbClr val="000000"/>
                </a:solidFill>
                <a:latin typeface="Gill Sans" charset="0"/>
                <a:ea typeface="ヒラギノ角ゴ ProN W3" charset="-128"/>
                <a:sym typeface="Gill Sans" charset="0"/>
              </a:defRPr>
            </a:lvl2pPr>
            <a:lvl3pPr marL="1143000" indent="-228600" defTabSz="911225" eaLnBrk="0" hangingPunct="0">
              <a:defRPr sz="1200">
                <a:solidFill>
                  <a:srgbClr val="000000"/>
                </a:solidFill>
                <a:latin typeface="Gill Sans" charset="0"/>
                <a:ea typeface="ヒラギノ角ゴ ProN W3" charset="-128"/>
                <a:sym typeface="Gill Sans" charset="0"/>
              </a:defRPr>
            </a:lvl3pPr>
            <a:lvl4pPr marL="1600200" indent="-228600" defTabSz="911225" eaLnBrk="0" hangingPunct="0">
              <a:defRPr sz="1200">
                <a:solidFill>
                  <a:srgbClr val="000000"/>
                </a:solidFill>
                <a:latin typeface="Gill Sans" charset="0"/>
                <a:ea typeface="ヒラギノ角ゴ ProN W3" charset="-128"/>
                <a:sym typeface="Gill Sans" charset="0"/>
              </a:defRPr>
            </a:lvl4pPr>
            <a:lvl5pPr marL="2057400" indent="-228600" defTabSz="911225" eaLnBrk="0" hangingPunct="0">
              <a:defRPr sz="1200">
                <a:solidFill>
                  <a:srgbClr val="000000"/>
                </a:solidFill>
                <a:latin typeface="Gill Sans" charset="0"/>
                <a:ea typeface="ヒラギノ角ゴ ProN W3" charset="-128"/>
                <a:sym typeface="Gill Sans" charset="0"/>
              </a:defRPr>
            </a:lvl5pPr>
            <a:lvl6pPr marL="2514600" indent="-228600" defTabSz="911225"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defTabSz="911225"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defTabSz="911225"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defTabSz="911225"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endParaRPr lang="en-AU" altLang="en-US">
              <a:latin typeface="Calibri" pitchFamily="34" charset="0"/>
            </a:endParaRPr>
          </a:p>
        </p:txBody>
      </p:sp>
      <p:sp>
        <p:nvSpPr>
          <p:cNvPr id="56323" name="Notes Placeholder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In 2012 The American Journal of Cardiology showed significant risk reductions by a group of over 5000 CHIP participants. The last line of this chart shows that 301 of the 525 Type 2 diabetics actually reversed their disease state in just 30 days!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FF5B1CF9-EDC0-2146-8669-9D084AAEC7E2}" type="slidenum">
              <a:rPr lang="en-US" sz="1200">
                <a:latin typeface="Arial" charset="0"/>
              </a:rPr>
              <a:pPr eaLnBrk="1" hangingPunct="1"/>
              <a:t>4</a:t>
            </a:fld>
            <a:endParaRPr lang="en-US" sz="120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A50A3DE5-DF1C-8744-9F87-C4284BB23138}" type="slidenum">
              <a:rPr lang="en-US" sz="1200">
                <a:latin typeface="Arial" charset="0"/>
              </a:rPr>
              <a:pPr eaLnBrk="1" hangingPunct="1"/>
              <a:t>5</a:t>
            </a:fld>
            <a:endParaRPr lang="en-US" sz="1200">
              <a:latin typeface="Arial" charset="0"/>
            </a:endParaRPr>
          </a:p>
        </p:txBody>
      </p:sp>
      <p:sp>
        <p:nvSpPr>
          <p:cNvPr id="65539"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defTabSz="896938" eaLnBrk="0" hangingPunct="0">
              <a:defRPr sz="2000">
                <a:solidFill>
                  <a:schemeClr val="tx1"/>
                </a:solidFill>
                <a:latin typeface="Times New Roman" charset="0"/>
                <a:ea typeface="ＭＳ Ｐゴシック" charset="0"/>
              </a:defRPr>
            </a:lvl1pPr>
            <a:lvl2pPr marL="742950" indent="-285750" defTabSz="896938" eaLnBrk="0" hangingPunct="0">
              <a:defRPr sz="2000">
                <a:solidFill>
                  <a:schemeClr val="tx1"/>
                </a:solidFill>
                <a:latin typeface="Times New Roman" charset="0"/>
                <a:ea typeface="ＭＳ Ｐゴシック" charset="0"/>
              </a:defRPr>
            </a:lvl2pPr>
            <a:lvl3pPr marL="1143000" indent="-228600" defTabSz="896938" eaLnBrk="0" hangingPunct="0">
              <a:defRPr sz="2000">
                <a:solidFill>
                  <a:schemeClr val="tx1"/>
                </a:solidFill>
                <a:latin typeface="Times New Roman" charset="0"/>
                <a:ea typeface="ＭＳ Ｐゴシック" charset="0"/>
              </a:defRPr>
            </a:lvl3pPr>
            <a:lvl4pPr marL="1600200" indent="-228600" defTabSz="896938" eaLnBrk="0" hangingPunct="0">
              <a:defRPr sz="2000">
                <a:solidFill>
                  <a:schemeClr val="tx1"/>
                </a:solidFill>
                <a:latin typeface="Times New Roman" charset="0"/>
                <a:ea typeface="ＭＳ Ｐゴシック" charset="0"/>
              </a:defRPr>
            </a:lvl4pPr>
            <a:lvl5pPr marL="2057400" indent="-228600" defTabSz="896938" eaLnBrk="0" hangingPunct="0">
              <a:defRPr sz="2000">
                <a:solidFill>
                  <a:schemeClr val="tx1"/>
                </a:solidFill>
                <a:latin typeface="Times New Roman" charset="0"/>
                <a:ea typeface="ＭＳ Ｐゴシック" charset="0"/>
              </a:defRPr>
            </a:lvl5pPr>
            <a:lvl6pPr marL="2514600" indent="-228600" defTabSz="896938"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defTabSz="896938"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defTabSz="896938"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defTabSz="896938" eaLnBrk="0" fontAlgn="base" hangingPunct="0">
              <a:spcBef>
                <a:spcPct val="0"/>
              </a:spcBef>
              <a:spcAft>
                <a:spcPct val="0"/>
              </a:spcAft>
              <a:defRPr sz="2000">
                <a:solidFill>
                  <a:schemeClr val="tx1"/>
                </a:solidFill>
                <a:latin typeface="Times New Roman" charset="0"/>
                <a:ea typeface="ＭＳ Ｐゴシック" charset="0"/>
              </a:defRPr>
            </a:lvl9pPr>
          </a:lstStyle>
          <a:p>
            <a:pPr algn="r"/>
            <a:fld id="{FD663DC3-342A-2B4B-AFF1-F877C5A3A11A}" type="slidenum">
              <a:rPr lang="en-US" sz="1200" i="1"/>
              <a:pPr algn="r"/>
              <a:t>5</a:t>
            </a:fld>
            <a:endParaRPr lang="en-US" sz="1200" i="1"/>
          </a:p>
        </p:txBody>
      </p:sp>
      <p:sp>
        <p:nvSpPr>
          <p:cNvPr id="65540" name="Rectangle 2"/>
          <p:cNvSpPr>
            <a:spLocks noGrp="1" noRot="1" noChangeAspect="1" noChangeArrowheads="1" noTextEdit="1"/>
          </p:cNvSpPr>
          <p:nvPr>
            <p:ph type="sldImg"/>
          </p:nvPr>
        </p:nvSpPr>
        <p:spPr>
          <a:xfrm>
            <a:off x="1144588" y="685800"/>
            <a:ext cx="4572000" cy="3429000"/>
          </a:xfrm>
          <a:ln/>
        </p:spPr>
      </p:sp>
      <p:sp>
        <p:nvSpPr>
          <p:cNvPr id="65541" name="Rectangle 3"/>
          <p:cNvSpPr>
            <a:spLocks noGrp="1" noChangeArrowheads="1"/>
          </p:cNvSpPr>
          <p:nvPr>
            <p:ph type="body" idx="1"/>
          </p:nvPr>
        </p:nvSpPr>
        <p:spPr>
          <a:xfrm>
            <a:off x="914400" y="4343400"/>
            <a:ext cx="5029200" cy="4114800"/>
          </a:xfrm>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9730" tIns="44865" rIns="89730" bIns="44865"/>
          <a:lstStyle/>
          <a:p>
            <a:pPr eaLnBrk="1" hangingPunct="1">
              <a:tabLst>
                <a:tab pos="225425" algn="l"/>
              </a:tabLst>
            </a:pPr>
            <a:r>
              <a:rPr lang="en-US" sz="1000" b="1" dirty="0"/>
              <a:t>The Initial Statin Dose Produces Most of the LDL-C Lowering</a:t>
            </a:r>
          </a:p>
          <a:p>
            <a:pPr eaLnBrk="1" hangingPunct="1">
              <a:tabLst>
                <a:tab pos="225425" algn="l"/>
              </a:tabLst>
            </a:pPr>
            <a:r>
              <a:rPr lang="en-US" sz="1000" dirty="0"/>
              <a:t>The Statin Therapies for Elevated Lipid Levels Compared Across Doses to </a:t>
            </a:r>
            <a:r>
              <a:rPr lang="en-US" sz="1000" dirty="0" err="1"/>
              <a:t>Rosuvastatin</a:t>
            </a:r>
            <a:r>
              <a:rPr lang="en-US" sz="1000" dirty="0"/>
              <a:t> Trial, or STELLAR Trial, established the concept that most of the reduction in low-density lipoprotein cholesterol (LDL-C) is effected by the initial statin dose. </a:t>
            </a:r>
          </a:p>
          <a:p>
            <a:pPr eaLnBrk="1" hangingPunct="1">
              <a:tabLst>
                <a:tab pos="225425" algn="l"/>
              </a:tabLst>
            </a:pPr>
            <a:endParaRPr lang="en-US" sz="1000" dirty="0"/>
          </a:p>
          <a:p>
            <a:pPr eaLnBrk="1" hangingPunct="1">
              <a:tabLst>
                <a:tab pos="225425" algn="l"/>
              </a:tabLst>
            </a:pPr>
            <a:r>
              <a:rPr lang="en-US" sz="1000" dirty="0"/>
              <a:t>As this graph shows, every doubling of the statin dose provides only an additional 3% to 7% decrease in LDL-C levels. </a:t>
            </a:r>
          </a:p>
          <a:p>
            <a:pPr eaLnBrk="1" hangingPunct="1">
              <a:tabLst>
                <a:tab pos="225425" algn="l"/>
              </a:tabLst>
            </a:pPr>
            <a:endParaRPr lang="en-US" sz="1000" dirty="0"/>
          </a:p>
          <a:p>
            <a:pPr eaLnBrk="1" hangingPunct="1">
              <a:tabLst>
                <a:tab pos="225425" algn="l"/>
              </a:tabLst>
            </a:pPr>
            <a:r>
              <a:rPr lang="en-US" sz="1000" dirty="0"/>
              <a:t>The primary consideration is: when initiating statin therapy, one should start with the dose that is most likely to balance efficacy and safety because the likelihood of adverse drug events increases with higher doses. If greater LDL-C lowering is needed, another option is to add another lipid-lowering agent rather than to increase the statin dose. </a:t>
            </a:r>
          </a:p>
          <a:p>
            <a:pPr eaLnBrk="1" hangingPunct="1">
              <a:tabLst>
                <a:tab pos="225425" algn="l"/>
              </a:tabLst>
            </a:pPr>
            <a:endParaRPr lang="en-US" sz="1000" dirty="0"/>
          </a:p>
          <a:p>
            <a:pPr eaLnBrk="1" hangingPunct="1">
              <a:tabLst>
                <a:tab pos="225425" algn="l"/>
              </a:tabLst>
            </a:pPr>
            <a:r>
              <a:rPr lang="en-US" sz="1000" i="1" dirty="0"/>
              <a:t>Reference:</a:t>
            </a:r>
          </a:p>
          <a:p>
            <a:pPr eaLnBrk="1" hangingPunct="1">
              <a:tabLst>
                <a:tab pos="225425" algn="l"/>
              </a:tabLst>
            </a:pPr>
            <a:r>
              <a:rPr lang="en-US" sz="1000" dirty="0"/>
              <a:t>Jones PH, Davidson MH, Stein EA, et al, for the STELLAR Study Group. Comparison of the efficacy and safety of </a:t>
            </a:r>
            <a:r>
              <a:rPr lang="en-US" sz="1000" dirty="0" err="1"/>
              <a:t>rosuvastatin</a:t>
            </a:r>
            <a:r>
              <a:rPr lang="en-US" sz="1000" dirty="0"/>
              <a:t> versus atorvastatin, simvastatin, and pravastatin across doses (STELLAR* Trial). </a:t>
            </a:r>
            <a:r>
              <a:rPr lang="en-US" sz="1000" i="1" dirty="0"/>
              <a:t>Am J </a:t>
            </a:r>
            <a:r>
              <a:rPr lang="en-US" sz="1000" i="1" dirty="0" err="1"/>
              <a:t>Cardiol</a:t>
            </a:r>
            <a:r>
              <a:rPr lang="en-US" sz="1000" dirty="0"/>
              <a:t>. 2003;92:152-160.</a:t>
            </a:r>
            <a:endParaRPr lang="en-US" sz="1000" b="1" dirty="0"/>
          </a:p>
          <a:p>
            <a:pPr eaLnBrk="1" hangingPunct="1">
              <a:tabLst>
                <a:tab pos="225425" algn="l"/>
              </a:tabLst>
            </a:pPr>
            <a:endParaRPr lang="en-US" sz="1000" dirty="0"/>
          </a:p>
          <a:p>
            <a:pPr eaLnBrk="1" hangingPunct="1">
              <a:tabLst>
                <a:tab pos="225425" algn="l"/>
              </a:tabLst>
            </a:pPr>
            <a:endParaRPr lang="en-US" sz="1000" b="1" u="sng" dirty="0"/>
          </a:p>
          <a:p>
            <a:pPr eaLnBrk="1" hangingPunct="1">
              <a:tabLst>
                <a:tab pos="225425" algn="l"/>
              </a:tabLst>
            </a:pPr>
            <a:endParaRPr lang="en-US" sz="1000" dirty="0"/>
          </a:p>
          <a:p>
            <a:pPr eaLnBrk="1" hangingPunct="1">
              <a:tabLst>
                <a:tab pos="225425" algn="l"/>
              </a:tabLst>
            </a:pPr>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AD25F113-D48D-6549-8FE1-C0EA4338B657}" type="slidenum">
              <a:rPr lang="en-US" sz="1200">
                <a:latin typeface="Arial" charset="0"/>
              </a:rPr>
              <a:pPr eaLnBrk="1" hangingPunct="1"/>
              <a:t>6</a:t>
            </a:fld>
            <a:endParaRPr lang="en-US" sz="120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96608B58-DF95-414E-88F3-B802B8306774}" type="slidenum">
              <a:rPr lang="en-US" sz="1200">
                <a:latin typeface="Arial" charset="0"/>
              </a:rPr>
              <a:pPr eaLnBrk="1" hangingPunct="1"/>
              <a:t>9</a:t>
            </a:fld>
            <a:endParaRPr lang="en-US" sz="120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BEA0230D-3731-AA4B-96D3-F37665888F88}" type="slidenum">
              <a:rPr lang="en-US" sz="1200">
                <a:latin typeface="Arial" charset="0"/>
              </a:rPr>
              <a:pPr eaLnBrk="1" hangingPunct="1"/>
              <a:t>12</a:t>
            </a:fld>
            <a:endParaRPr lang="en-US" sz="120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DFB06DE0-8C61-4D4E-8D36-08341BB59589}" type="slidenum">
              <a:rPr lang="en-US" sz="1200">
                <a:latin typeface="Arial" charset="0"/>
              </a:rPr>
              <a:pPr eaLnBrk="1" hangingPunct="1"/>
              <a:t>13</a:t>
            </a:fld>
            <a:endParaRPr lang="en-US" sz="120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33E5A1C3-04E5-C24B-AE0E-7D447FFBDEE0}" type="slidenum">
              <a:rPr lang="en-US" sz="1200">
                <a:latin typeface="Arial" charset="0"/>
              </a:rPr>
              <a:pPr eaLnBrk="1" hangingPunct="1"/>
              <a:t>14</a:t>
            </a:fld>
            <a:endParaRPr lang="en-US" sz="120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89751-4554-874A-B6FD-D860E8B81E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89751-4554-874A-B6FD-D860E8B81EB3}"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89751-4554-874A-B6FD-D860E8B81E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89751-4554-874A-B6FD-D860E8B81E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89751-4554-874A-B6FD-D860E8B81E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89751-4554-874A-B6FD-D860E8B81EB3}"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89751-4554-874A-B6FD-D860E8B81E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89751-4554-874A-B6FD-D860E8B81E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B89751-4554-874A-B6FD-D860E8B81E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B89751-4554-874A-B6FD-D860E8B81E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B89751-4554-874A-B6FD-D860E8B81E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930748-0783-5F40-829F-4553969938F4}"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89751-4554-874A-B6FD-D860E8B81E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8D930748-0783-5F40-829F-4553969938F4}" type="datetimeFigureOut">
              <a:rPr lang="en-US" smtClean="0"/>
              <a:pPr/>
              <a:t>10/23/2014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9B89751-4554-874A-B6FD-D860E8B81E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y.americanheart.org/cvriskcalculato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Local%20Settings/Temporary%20Internet%20Files/OLK4/AbsenteeismPresenteeismCosts.pdf"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05930" y="1466453"/>
            <a:ext cx="6915150" cy="1565275"/>
          </a:xfrm>
        </p:spPr>
        <p:txBody>
          <a:bodyPr/>
          <a:lstStyle/>
          <a:p>
            <a:pPr eaLnBrk="1" hangingPunct="1"/>
            <a:r>
              <a:rPr lang="en-US" dirty="0">
                <a:latin typeface="Arial" charset="0"/>
              </a:rPr>
              <a:t>The New </a:t>
            </a:r>
            <a:r>
              <a:rPr lang="en-US" dirty="0" smtClean="0">
                <a:latin typeface="Arial" charset="0"/>
              </a:rPr>
              <a:t>Cholesterol Guidelines:</a:t>
            </a:r>
            <a:endParaRPr lang="en-US" dirty="0">
              <a:latin typeface="Arial" charset="0"/>
            </a:endParaRPr>
          </a:p>
        </p:txBody>
      </p:sp>
      <p:sp>
        <p:nvSpPr>
          <p:cNvPr id="3075" name="Rectangle 3"/>
          <p:cNvSpPr>
            <a:spLocks noGrp="1" noChangeArrowheads="1"/>
          </p:cNvSpPr>
          <p:nvPr>
            <p:ph type="subTitle" idx="1"/>
          </p:nvPr>
        </p:nvSpPr>
        <p:spPr>
          <a:xfrm>
            <a:off x="1337011" y="3182390"/>
            <a:ext cx="6498159" cy="916641"/>
          </a:xfrm>
        </p:spPr>
        <p:txBody>
          <a:bodyPr>
            <a:normAutofit fontScale="25000" lnSpcReduction="20000"/>
          </a:bodyPr>
          <a:lstStyle/>
          <a:p>
            <a:pPr eaLnBrk="1" hangingPunct="1"/>
            <a:r>
              <a:rPr lang="en-US" sz="11200" dirty="0" smtClean="0">
                <a:solidFill>
                  <a:schemeClr val="accent1">
                    <a:lumMod val="75000"/>
                  </a:schemeClr>
                </a:solidFill>
                <a:latin typeface="Arial" charset="0"/>
              </a:rPr>
              <a:t>Beauty is in the Eye of the Beholder</a:t>
            </a:r>
          </a:p>
          <a:p>
            <a:pPr eaLnBrk="1" hangingPunct="1"/>
            <a:endParaRPr lang="en-US" sz="11200" dirty="0" smtClean="0">
              <a:solidFill>
                <a:schemeClr val="accent1">
                  <a:lumMod val="75000"/>
                </a:schemeClr>
              </a:solidFill>
              <a:latin typeface="Arial" charset="0"/>
            </a:endParaRPr>
          </a:p>
          <a:p>
            <a:pPr eaLnBrk="1" hangingPunct="1"/>
            <a:endParaRPr lang="en-US" sz="12800" dirty="0" smtClean="0">
              <a:solidFill>
                <a:schemeClr val="accent1">
                  <a:lumMod val="75000"/>
                </a:schemeClr>
              </a:solidFill>
              <a:latin typeface="Arial" charset="0"/>
            </a:endParaRPr>
          </a:p>
          <a:p>
            <a:pPr eaLnBrk="1" hangingPunct="1"/>
            <a:endParaRPr lang="en-US" sz="8000" dirty="0">
              <a:solidFill>
                <a:schemeClr val="accent1">
                  <a:lumMod val="75000"/>
                </a:schemeClr>
              </a:solidFill>
              <a:latin typeface="Arial" charset="0"/>
            </a:endParaRPr>
          </a:p>
          <a:p>
            <a:pPr eaLnBrk="1" hangingPunct="1"/>
            <a:r>
              <a:rPr lang="en-US" sz="8000" dirty="0" smtClean="0">
                <a:solidFill>
                  <a:schemeClr val="accent1">
                    <a:lumMod val="75000"/>
                  </a:schemeClr>
                </a:solidFill>
                <a:latin typeface="Arial" charset="0"/>
              </a:rPr>
              <a:t>Brian Asbill, MD</a:t>
            </a:r>
          </a:p>
          <a:p>
            <a:pPr eaLnBrk="1" hangingPunct="1"/>
            <a:r>
              <a:rPr lang="en-US" sz="8000" dirty="0" smtClean="0">
                <a:solidFill>
                  <a:schemeClr val="accent1">
                    <a:lumMod val="75000"/>
                  </a:schemeClr>
                </a:solidFill>
                <a:latin typeface="Arial" charset="0"/>
              </a:rPr>
              <a:t>Asheville Cardiology Associates</a:t>
            </a:r>
            <a:endParaRPr lang="en-US" sz="8000" dirty="0">
              <a:solidFill>
                <a:schemeClr val="accent1">
                  <a:lumMod val="75000"/>
                </a:schemeClr>
              </a:solidFill>
              <a:latin typeface="Arial" charset="0"/>
            </a:endParaRPr>
          </a:p>
          <a:p>
            <a:pPr eaLnBrk="1" hangingPunct="1"/>
            <a:endParaRPr lang="en-US" dirty="0">
              <a:solidFill>
                <a:schemeClr val="tx2">
                  <a:lumMod val="50000"/>
                  <a:lumOff val="50000"/>
                </a:schemeClr>
              </a:solidFill>
              <a:latin typeface="Arial" charset="0"/>
            </a:endParaRPr>
          </a:p>
          <a:p>
            <a:pPr eaLnBrk="1" hangingPunct="1"/>
            <a:endParaRPr lang="en-US" sz="24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Patients with clinical ASCVD</a:t>
            </a:r>
            <a:endParaRPr lang="en-US" dirty="0"/>
          </a:p>
        </p:txBody>
      </p:sp>
      <p:sp>
        <p:nvSpPr>
          <p:cNvPr id="3" name="Content Placeholder 2"/>
          <p:cNvSpPr>
            <a:spLocks noGrp="1"/>
          </p:cNvSpPr>
          <p:nvPr>
            <p:ph idx="1"/>
          </p:nvPr>
        </p:nvSpPr>
        <p:spPr>
          <a:xfrm>
            <a:off x="549275" y="1600201"/>
            <a:ext cx="8042276" cy="4434840"/>
          </a:xfrm>
        </p:spPr>
        <p:txBody>
          <a:bodyPr/>
          <a:lstStyle/>
          <a:p>
            <a:r>
              <a:rPr lang="en-US" dirty="0" smtClean="0">
                <a:latin typeface="Arial"/>
                <a:cs typeface="Arial"/>
              </a:rPr>
              <a:t>Advantages</a:t>
            </a:r>
          </a:p>
          <a:p>
            <a:pPr lvl="1"/>
            <a:r>
              <a:rPr lang="en-US" dirty="0" smtClean="0">
                <a:latin typeface="Arial"/>
                <a:cs typeface="Arial"/>
              </a:rPr>
              <a:t>Statin at </a:t>
            </a:r>
            <a:r>
              <a:rPr lang="en-US" b="1" dirty="0" smtClean="0">
                <a:solidFill>
                  <a:schemeClr val="tx1"/>
                </a:solidFill>
                <a:latin typeface="Arial"/>
                <a:cs typeface="Arial"/>
              </a:rPr>
              <a:t>highest</a:t>
            </a:r>
            <a:r>
              <a:rPr lang="en-US" dirty="0" smtClean="0">
                <a:solidFill>
                  <a:schemeClr val="tx1"/>
                </a:solidFill>
                <a:latin typeface="Arial"/>
                <a:cs typeface="Arial"/>
              </a:rPr>
              <a:t> </a:t>
            </a:r>
            <a:r>
              <a:rPr lang="en-US" dirty="0" smtClean="0">
                <a:latin typeface="Arial"/>
                <a:cs typeface="Arial"/>
              </a:rPr>
              <a:t>tolerated dose as first line treatment</a:t>
            </a:r>
          </a:p>
          <a:p>
            <a:pPr lvl="1"/>
            <a:r>
              <a:rPr lang="en-US" dirty="0" smtClean="0">
                <a:latin typeface="Arial"/>
                <a:cs typeface="Arial"/>
              </a:rPr>
              <a:t>All </a:t>
            </a:r>
            <a:r>
              <a:rPr lang="en-US" dirty="0" err="1" smtClean="0">
                <a:latin typeface="Arial"/>
                <a:cs typeface="Arial"/>
              </a:rPr>
              <a:t>pts</a:t>
            </a:r>
            <a:r>
              <a:rPr lang="en-US" dirty="0" smtClean="0">
                <a:latin typeface="Arial"/>
                <a:cs typeface="Arial"/>
              </a:rPr>
              <a:t> with ASCVD identified as high risk</a:t>
            </a:r>
          </a:p>
          <a:p>
            <a:pPr lvl="1"/>
            <a:r>
              <a:rPr lang="en-US" dirty="0" smtClean="0">
                <a:latin typeface="Arial"/>
                <a:cs typeface="Arial"/>
              </a:rPr>
              <a:t>Without targets, treatment is simplified</a:t>
            </a:r>
          </a:p>
          <a:p>
            <a:r>
              <a:rPr lang="en-US" dirty="0" smtClean="0">
                <a:latin typeface="Arial"/>
                <a:cs typeface="Arial"/>
              </a:rPr>
              <a:t>Limitations</a:t>
            </a:r>
          </a:p>
          <a:p>
            <a:pPr lvl="1"/>
            <a:r>
              <a:rPr lang="en-US" dirty="0" smtClean="0">
                <a:latin typeface="Arial"/>
                <a:cs typeface="Arial"/>
              </a:rPr>
              <a:t>f/u LDL-C only to monitor compliance?</a:t>
            </a:r>
          </a:p>
          <a:p>
            <a:pPr lvl="1"/>
            <a:r>
              <a:rPr lang="en-US" dirty="0" smtClean="0">
                <a:latin typeface="Arial"/>
                <a:cs typeface="Arial"/>
              </a:rPr>
              <a:t>Ignore pathophysiology of CAD and evidence of residual risk in </a:t>
            </a:r>
            <a:r>
              <a:rPr lang="en-US" dirty="0" err="1" smtClean="0">
                <a:latin typeface="Arial"/>
                <a:cs typeface="Arial"/>
              </a:rPr>
              <a:t>pts</a:t>
            </a:r>
            <a:r>
              <a:rPr lang="en-US" dirty="0" smtClean="0">
                <a:latin typeface="Arial"/>
                <a:cs typeface="Arial"/>
              </a:rPr>
              <a:t> on statin therapy</a:t>
            </a:r>
          </a:p>
          <a:p>
            <a:pPr lvl="1"/>
            <a:r>
              <a:rPr lang="en-US" dirty="0" smtClean="0">
                <a:latin typeface="Arial"/>
                <a:cs typeface="Arial"/>
              </a:rPr>
              <a:t>Undermines new therapies</a:t>
            </a:r>
            <a:endParaRPr lang="en-US" dirty="0">
              <a:latin typeface="Arial"/>
              <a:cs typeface="Arial"/>
            </a:endParaRPr>
          </a:p>
        </p:txBody>
      </p:sp>
    </p:spTree>
    <p:extLst>
      <p:ext uri="{BB962C8B-B14F-4D97-AF65-F5344CB8AC3E}">
        <p14:creationId xmlns:p14="http://schemas.microsoft.com/office/powerpoint/2010/main" xmlns="" val="2356671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Patients with clinical ASCVD</a:t>
            </a:r>
            <a:endParaRPr lang="en-US" dirty="0"/>
          </a:p>
        </p:txBody>
      </p:sp>
      <p:sp>
        <p:nvSpPr>
          <p:cNvPr id="3" name="Content Placeholder 2"/>
          <p:cNvSpPr>
            <a:spLocks noGrp="1"/>
          </p:cNvSpPr>
          <p:nvPr>
            <p:ph idx="1"/>
          </p:nvPr>
        </p:nvSpPr>
        <p:spPr/>
        <p:txBody>
          <a:bodyPr/>
          <a:lstStyle/>
          <a:p>
            <a:r>
              <a:rPr lang="en-US" dirty="0" smtClean="0">
                <a:latin typeface="Arial"/>
                <a:cs typeface="Arial"/>
              </a:rPr>
              <a:t>Case 1</a:t>
            </a:r>
          </a:p>
          <a:p>
            <a:pPr lvl="1"/>
            <a:r>
              <a:rPr lang="en-US" dirty="0" smtClean="0">
                <a:latin typeface="Arial"/>
                <a:cs typeface="Arial"/>
              </a:rPr>
              <a:t>55 </a:t>
            </a:r>
            <a:r>
              <a:rPr lang="en-US" dirty="0" err="1" smtClean="0">
                <a:latin typeface="Arial"/>
                <a:cs typeface="Arial"/>
              </a:rPr>
              <a:t>yo</a:t>
            </a:r>
            <a:r>
              <a:rPr lang="en-US" dirty="0" smtClean="0">
                <a:latin typeface="Arial"/>
                <a:cs typeface="Arial"/>
              </a:rPr>
              <a:t> man with non-obstructive CAD</a:t>
            </a:r>
          </a:p>
          <a:p>
            <a:pPr lvl="1"/>
            <a:r>
              <a:rPr lang="en-US" dirty="0" smtClean="0">
                <a:latin typeface="Arial"/>
                <a:cs typeface="Arial"/>
              </a:rPr>
              <a:t>Non-smoker, no DM</a:t>
            </a:r>
          </a:p>
          <a:p>
            <a:pPr lvl="1"/>
            <a:r>
              <a:rPr lang="en-US" dirty="0" smtClean="0">
                <a:latin typeface="Arial"/>
                <a:cs typeface="Arial"/>
              </a:rPr>
              <a:t>TC 290,LDL-C 180</a:t>
            </a:r>
          </a:p>
          <a:p>
            <a:pPr lvl="1"/>
            <a:r>
              <a:rPr lang="en-US" dirty="0" smtClean="0">
                <a:latin typeface="Arial"/>
                <a:cs typeface="Arial"/>
              </a:rPr>
              <a:t>After atorvastatin 80 mg for two months, TC 180 and LDL-C 110</a:t>
            </a:r>
          </a:p>
          <a:p>
            <a:pPr lvl="1"/>
            <a:r>
              <a:rPr lang="en-US" dirty="0" smtClean="0">
                <a:latin typeface="Arial"/>
                <a:cs typeface="Arial"/>
              </a:rPr>
              <a:t>Or maybe LDL-C 90 and one year later NSTEMI?</a:t>
            </a:r>
            <a:endParaRPr lang="en-US" dirty="0">
              <a:latin typeface="Arial"/>
              <a:cs typeface="Arial"/>
            </a:endParaRPr>
          </a:p>
        </p:txBody>
      </p:sp>
    </p:spTree>
    <p:extLst>
      <p:ext uri="{BB962C8B-B14F-4D97-AF65-F5344CB8AC3E}">
        <p14:creationId xmlns:p14="http://schemas.microsoft.com/office/powerpoint/2010/main" xmlns="" val="184116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latin typeface="Arial" charset="0"/>
              </a:rPr>
              <a:t> 2. </a:t>
            </a:r>
            <a:r>
              <a:rPr lang="en-US" dirty="0">
                <a:latin typeface="Arial" charset="0"/>
              </a:rPr>
              <a:t>LDL </a:t>
            </a:r>
            <a:r>
              <a:rPr lang="en-US" dirty="0" smtClean="0">
                <a:latin typeface="Arial" charset="0"/>
              </a:rPr>
              <a:t>&gt;190 </a:t>
            </a:r>
            <a:r>
              <a:rPr lang="en-US" dirty="0">
                <a:latin typeface="Arial" charset="0"/>
              </a:rPr>
              <a:t>mg/dl</a:t>
            </a:r>
          </a:p>
        </p:txBody>
      </p:sp>
      <p:sp>
        <p:nvSpPr>
          <p:cNvPr id="11267" name="Rectangle 3"/>
          <p:cNvSpPr>
            <a:spLocks noGrp="1" noChangeArrowheads="1"/>
          </p:cNvSpPr>
          <p:nvPr>
            <p:ph idx="1"/>
          </p:nvPr>
        </p:nvSpPr>
        <p:spPr/>
        <p:txBody>
          <a:bodyPr>
            <a:normAutofit/>
          </a:bodyPr>
          <a:lstStyle/>
          <a:p>
            <a:r>
              <a:rPr lang="en-US" dirty="0" smtClean="0">
                <a:latin typeface="Arial"/>
                <a:cs typeface="Arial"/>
              </a:rPr>
              <a:t>Advantages</a:t>
            </a:r>
          </a:p>
          <a:p>
            <a:pPr lvl="1"/>
            <a:r>
              <a:rPr lang="en-US" dirty="0" smtClean="0">
                <a:latin typeface="Arial"/>
                <a:cs typeface="Arial"/>
              </a:rPr>
              <a:t>Recommend statin at </a:t>
            </a:r>
            <a:r>
              <a:rPr lang="en-US" b="1" dirty="0" smtClean="0">
                <a:latin typeface="Arial"/>
                <a:cs typeface="Arial"/>
              </a:rPr>
              <a:t>highest</a:t>
            </a:r>
            <a:r>
              <a:rPr lang="en-US" dirty="0" smtClean="0">
                <a:latin typeface="Arial"/>
                <a:cs typeface="Arial"/>
              </a:rPr>
              <a:t> tolerated dose</a:t>
            </a:r>
            <a:endParaRPr lang="en-US" dirty="0">
              <a:latin typeface="Arial"/>
              <a:cs typeface="Arial"/>
            </a:endParaRPr>
          </a:p>
          <a:p>
            <a:r>
              <a:rPr lang="en-US" dirty="0" smtClean="0">
                <a:latin typeface="Arial"/>
                <a:cs typeface="Arial"/>
              </a:rPr>
              <a:t>Limitations</a:t>
            </a:r>
          </a:p>
          <a:p>
            <a:pPr lvl="1"/>
            <a:r>
              <a:rPr lang="en-US" dirty="0" smtClean="0">
                <a:latin typeface="Arial"/>
                <a:cs typeface="Arial"/>
              </a:rPr>
              <a:t>FH </a:t>
            </a:r>
            <a:r>
              <a:rPr lang="en-US" dirty="0" err="1" smtClean="0">
                <a:latin typeface="Arial"/>
                <a:cs typeface="Arial"/>
              </a:rPr>
              <a:t>pts</a:t>
            </a:r>
            <a:r>
              <a:rPr lang="en-US" dirty="0" smtClean="0">
                <a:latin typeface="Arial"/>
                <a:cs typeface="Arial"/>
              </a:rPr>
              <a:t> usually require multidrug therapy, LDL apheresis, etc. </a:t>
            </a:r>
          </a:p>
          <a:p>
            <a:pPr lvl="1"/>
            <a:r>
              <a:rPr lang="en-US" dirty="0" smtClean="0">
                <a:latin typeface="Arial"/>
                <a:cs typeface="Arial"/>
              </a:rPr>
              <a:t> NLA must have really hated this</a:t>
            </a:r>
          </a:p>
          <a:p>
            <a:pPr lvl="1"/>
            <a:endParaRPr lang="en-US" dirty="0">
              <a:latin typeface="Arial"/>
              <a:cs typeface="Arial"/>
            </a:endParaRPr>
          </a:p>
          <a:p>
            <a:pPr marL="0" indent="0" eaLnBrk="1" hangingPunct="1">
              <a:buNone/>
            </a:pPr>
            <a:r>
              <a:rPr lang="en-US" dirty="0">
                <a:latin typeface="Arial" charset="0"/>
              </a:rPr>
              <a:t>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600" dirty="0" smtClean="0">
                <a:latin typeface="Arial" charset="0"/>
              </a:rPr>
              <a:t>3. Diabetics age </a:t>
            </a:r>
            <a:r>
              <a:rPr lang="en-US" sz="3600" dirty="0">
                <a:latin typeface="Arial" charset="0"/>
              </a:rPr>
              <a:t>40-75 years</a:t>
            </a:r>
          </a:p>
        </p:txBody>
      </p:sp>
      <p:sp>
        <p:nvSpPr>
          <p:cNvPr id="12291" name="Rectangle 3"/>
          <p:cNvSpPr>
            <a:spLocks noGrp="1" noChangeArrowheads="1"/>
          </p:cNvSpPr>
          <p:nvPr>
            <p:ph idx="1"/>
          </p:nvPr>
        </p:nvSpPr>
        <p:spPr/>
        <p:txBody>
          <a:bodyPr/>
          <a:lstStyle/>
          <a:p>
            <a:pPr eaLnBrk="1" hangingPunct="1"/>
            <a:r>
              <a:rPr lang="en-US" dirty="0" smtClean="0">
                <a:latin typeface="Arial" charset="0"/>
              </a:rPr>
              <a:t>Advantages</a:t>
            </a:r>
          </a:p>
          <a:p>
            <a:pPr lvl="1"/>
            <a:r>
              <a:rPr lang="en-US" dirty="0" smtClean="0">
                <a:latin typeface="Arial" charset="0"/>
              </a:rPr>
              <a:t>High dose statins have shown benefit in RCTs</a:t>
            </a:r>
            <a:endParaRPr lang="en-US" dirty="0">
              <a:latin typeface="Arial" charset="0"/>
            </a:endParaRPr>
          </a:p>
          <a:p>
            <a:r>
              <a:rPr lang="en-US" dirty="0" smtClean="0">
                <a:latin typeface="Arial" charset="0"/>
              </a:rPr>
              <a:t>Limitations</a:t>
            </a:r>
          </a:p>
          <a:p>
            <a:pPr lvl="1"/>
            <a:r>
              <a:rPr lang="en-US" dirty="0" smtClean="0">
                <a:latin typeface="Arial" charset="0"/>
              </a:rPr>
              <a:t>? &lt;40 or &gt;75?</a:t>
            </a:r>
          </a:p>
          <a:p>
            <a:pPr lvl="1"/>
            <a:r>
              <a:rPr lang="en-US" dirty="0" smtClean="0">
                <a:latin typeface="Arial" charset="0"/>
              </a:rPr>
              <a:t>Higher residual risk on statin therapy than others.  What about the high TG, low HDL phenotypes?</a:t>
            </a:r>
            <a:endParaRPr lang="en-US"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dirty="0">
                <a:latin typeface="Arial" charset="0"/>
              </a:rPr>
              <a:t>Diabetics </a:t>
            </a:r>
            <a:r>
              <a:rPr lang="en-US" sz="3600" dirty="0" smtClean="0">
                <a:latin typeface="Arial" charset="0"/>
              </a:rPr>
              <a:t>age </a:t>
            </a:r>
            <a:r>
              <a:rPr lang="en-US" sz="3600" dirty="0">
                <a:latin typeface="Arial" charset="0"/>
              </a:rPr>
              <a:t>40-75 </a:t>
            </a:r>
            <a:r>
              <a:rPr lang="en-US" sz="3600" dirty="0" smtClean="0">
                <a:latin typeface="Arial" charset="0"/>
              </a:rPr>
              <a:t>years</a:t>
            </a:r>
            <a:endParaRPr lang="en-US" sz="3600" dirty="0">
              <a:latin typeface="Arial" charset="0"/>
            </a:endParaRPr>
          </a:p>
        </p:txBody>
      </p:sp>
      <p:sp>
        <p:nvSpPr>
          <p:cNvPr id="27651" name="Rectangle 3"/>
          <p:cNvSpPr>
            <a:spLocks noGrp="1" noChangeArrowheads="1"/>
          </p:cNvSpPr>
          <p:nvPr>
            <p:ph idx="1"/>
          </p:nvPr>
        </p:nvSpPr>
        <p:spPr/>
        <p:txBody>
          <a:bodyPr/>
          <a:lstStyle/>
          <a:p>
            <a:pPr eaLnBrk="1" hangingPunct="1"/>
            <a:r>
              <a:rPr lang="en-US">
                <a:latin typeface="Arial" charset="0"/>
              </a:rPr>
              <a:t>Diabetics with &gt; 7.5% 10 year risk get high intensity statin therapy</a:t>
            </a:r>
          </a:p>
          <a:p>
            <a:pPr eaLnBrk="1" hangingPunct="1"/>
            <a:r>
              <a:rPr lang="en-US">
                <a:latin typeface="Arial" charset="0"/>
              </a:rPr>
              <a:t>Diabetics with &lt; 7.5% 10 year risk of CAD get moderate intensity statin therapy</a:t>
            </a:r>
          </a:p>
          <a:p>
            <a:pPr eaLnBrk="1" hangingPunct="1"/>
            <a:r>
              <a:rPr lang="en-US">
                <a:latin typeface="Arial" charset="0"/>
              </a:rPr>
              <a:t>Statin indicated in all patients with diabetes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2800" dirty="0" smtClean="0">
                <a:latin typeface="Arial" charset="0"/>
              </a:rPr>
              <a:t>4. Age 40-75 with 10 </a:t>
            </a:r>
            <a:r>
              <a:rPr lang="en-US" sz="2800" dirty="0">
                <a:latin typeface="Arial" charset="0"/>
              </a:rPr>
              <a:t>year risk of &gt;7.5 %</a:t>
            </a:r>
          </a:p>
        </p:txBody>
      </p:sp>
      <p:sp>
        <p:nvSpPr>
          <p:cNvPr id="13315" name="Rectangle 3"/>
          <p:cNvSpPr>
            <a:spLocks noGrp="1" noChangeArrowheads="1"/>
          </p:cNvSpPr>
          <p:nvPr>
            <p:ph idx="1"/>
          </p:nvPr>
        </p:nvSpPr>
        <p:spPr/>
        <p:txBody>
          <a:bodyPr/>
          <a:lstStyle/>
          <a:p>
            <a:pPr eaLnBrk="1" hangingPunct="1"/>
            <a:r>
              <a:rPr lang="en-US" dirty="0" smtClean="0">
                <a:latin typeface="Arial" charset="0"/>
              </a:rPr>
              <a:t>Advantages</a:t>
            </a:r>
          </a:p>
          <a:p>
            <a:pPr lvl="1"/>
            <a:r>
              <a:rPr lang="en-US" dirty="0" smtClean="0">
                <a:latin typeface="Arial" charset="0"/>
              </a:rPr>
              <a:t>Reduces risk of ASCVD events for high risk </a:t>
            </a:r>
            <a:r>
              <a:rPr lang="en-US" dirty="0" err="1" smtClean="0">
                <a:latin typeface="Arial" charset="0"/>
              </a:rPr>
              <a:t>pts</a:t>
            </a:r>
            <a:endParaRPr lang="en-US" dirty="0" smtClean="0">
              <a:latin typeface="Arial" charset="0"/>
            </a:endParaRPr>
          </a:p>
          <a:p>
            <a:pPr lvl="1"/>
            <a:r>
              <a:rPr lang="en-US" dirty="0" smtClean="0">
                <a:latin typeface="Arial" charset="0"/>
              </a:rPr>
              <a:t>Simple to use the calculator which looks at ALL ASCVD events</a:t>
            </a:r>
          </a:p>
          <a:p>
            <a:pPr lvl="1"/>
            <a:r>
              <a:rPr lang="en-US" dirty="0" smtClean="0">
                <a:latin typeface="Arial" charset="0"/>
              </a:rPr>
              <a:t>Promotes discussion between </a:t>
            </a:r>
            <a:r>
              <a:rPr lang="en-US" dirty="0" err="1" smtClean="0">
                <a:latin typeface="Arial" charset="0"/>
              </a:rPr>
              <a:t>pt</a:t>
            </a:r>
            <a:r>
              <a:rPr lang="en-US" dirty="0" smtClean="0">
                <a:latin typeface="Arial" charset="0"/>
              </a:rPr>
              <a:t> and provider!!!</a:t>
            </a:r>
          </a:p>
          <a:p>
            <a:r>
              <a:rPr lang="en-US" dirty="0" smtClean="0">
                <a:latin typeface="Arial" charset="0"/>
              </a:rPr>
              <a:t>Limitations</a:t>
            </a:r>
          </a:p>
          <a:p>
            <a:pPr lvl="1"/>
            <a:r>
              <a:rPr lang="en-US" dirty="0" smtClean="0">
                <a:latin typeface="Arial" charset="0"/>
              </a:rPr>
              <a:t>The calculator?</a:t>
            </a:r>
          </a:p>
          <a:p>
            <a:pPr lvl="1"/>
            <a:r>
              <a:rPr lang="en-US" dirty="0" smtClean="0">
                <a:latin typeface="Arial" charset="0"/>
              </a:rPr>
              <a:t>Overtreatment potential?, particularly in elderly</a:t>
            </a:r>
          </a:p>
          <a:p>
            <a:pPr lvl="1"/>
            <a:r>
              <a:rPr lang="en-US" dirty="0" err="1" smtClean="0">
                <a:latin typeface="Arial" charset="0"/>
              </a:rPr>
              <a:t>Undertreatment</a:t>
            </a:r>
            <a:r>
              <a:rPr lang="en-US" dirty="0" smtClean="0">
                <a:latin typeface="Arial" charset="0"/>
              </a:rPr>
              <a:t>?, particularly young with high LDL</a:t>
            </a:r>
          </a:p>
          <a:p>
            <a:pPr lvl="1"/>
            <a:r>
              <a:rPr lang="en-US" dirty="0" smtClean="0">
                <a:latin typeface="Arial" charset="0"/>
              </a:rPr>
              <a:t>&lt;40 or &gt;75</a:t>
            </a:r>
          </a:p>
          <a:p>
            <a:pPr marL="349250" lvl="1" indent="0">
              <a:buNone/>
            </a:pPr>
            <a:endParaRPr lang="en-US" dirty="0" smtClean="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The pooled cohort cardiovascular risk calculator</a:t>
            </a:r>
            <a:endParaRPr lang="en-US" dirty="0">
              <a:latin typeface="Arial"/>
              <a:cs typeface="Arial"/>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Arial"/>
                <a:cs typeface="Arial"/>
              </a:rPr>
              <a:t>Based on data from five NHLBI sponsored large cohort trials</a:t>
            </a:r>
          </a:p>
          <a:p>
            <a:r>
              <a:rPr lang="en-US" dirty="0" smtClean="0">
                <a:latin typeface="Arial"/>
                <a:cs typeface="Arial"/>
              </a:rPr>
              <a:t>Now provide </a:t>
            </a:r>
            <a:r>
              <a:rPr lang="en-US" b="1" dirty="0" smtClean="0">
                <a:latin typeface="Arial"/>
                <a:cs typeface="Arial"/>
              </a:rPr>
              <a:t>sex</a:t>
            </a:r>
            <a:r>
              <a:rPr lang="en-US" dirty="0" smtClean="0">
                <a:latin typeface="Arial"/>
                <a:cs typeface="Arial"/>
              </a:rPr>
              <a:t> and </a:t>
            </a:r>
            <a:r>
              <a:rPr lang="en-US" b="1" dirty="0" smtClean="0">
                <a:latin typeface="Arial"/>
                <a:cs typeface="Arial"/>
              </a:rPr>
              <a:t>race</a:t>
            </a:r>
            <a:r>
              <a:rPr lang="en-US" dirty="0" smtClean="0">
                <a:latin typeface="Arial"/>
                <a:cs typeface="Arial"/>
              </a:rPr>
              <a:t> specific estimates of risk and include </a:t>
            </a:r>
            <a:r>
              <a:rPr lang="en-US" b="1" dirty="0" smtClean="0">
                <a:latin typeface="Arial"/>
                <a:cs typeface="Arial"/>
              </a:rPr>
              <a:t>CVA</a:t>
            </a:r>
            <a:r>
              <a:rPr lang="en-US" dirty="0" smtClean="0">
                <a:latin typeface="Arial"/>
                <a:cs typeface="Arial"/>
              </a:rPr>
              <a:t> as an outcome </a:t>
            </a:r>
          </a:p>
          <a:p>
            <a:r>
              <a:rPr lang="en-US" dirty="0" smtClean="0">
                <a:latin typeface="Arial"/>
                <a:cs typeface="Arial"/>
              </a:rPr>
              <a:t>Initial concern of overestimation of risk when applied to MESA-possibly due to higher statin use. Fared better in REGARDS trial.</a:t>
            </a:r>
          </a:p>
          <a:p>
            <a:r>
              <a:rPr lang="en-US" dirty="0">
                <a:latin typeface="Arial"/>
                <a:cs typeface="Arial"/>
              </a:rPr>
              <a:t>Heavily weighted to age and sex</a:t>
            </a:r>
          </a:p>
          <a:p>
            <a:r>
              <a:rPr lang="en-US" dirty="0">
                <a:latin typeface="Arial"/>
                <a:cs typeface="Arial"/>
              </a:rPr>
              <a:t>Not tested in prospective study to show that it reduces </a:t>
            </a:r>
            <a:r>
              <a:rPr lang="en-US" dirty="0" smtClean="0">
                <a:latin typeface="Arial"/>
                <a:cs typeface="Arial"/>
              </a:rPr>
              <a:t>events</a:t>
            </a:r>
          </a:p>
          <a:p>
            <a:r>
              <a:rPr lang="en-US" dirty="0" smtClean="0">
                <a:latin typeface="Arial"/>
                <a:cs typeface="Arial"/>
              </a:rPr>
              <a:t>~13 million more </a:t>
            </a:r>
            <a:r>
              <a:rPr lang="en-US" dirty="0" err="1" smtClean="0">
                <a:latin typeface="Arial"/>
                <a:cs typeface="Arial"/>
              </a:rPr>
              <a:t>pts</a:t>
            </a:r>
            <a:r>
              <a:rPr lang="en-US" dirty="0" smtClean="0">
                <a:latin typeface="Arial"/>
                <a:cs typeface="Arial"/>
              </a:rPr>
              <a:t> in US eligible for statins (~87% of men 60-75 </a:t>
            </a:r>
            <a:r>
              <a:rPr lang="en-US" dirty="0" err="1" smtClean="0">
                <a:latin typeface="Arial"/>
                <a:cs typeface="Arial"/>
              </a:rPr>
              <a:t>yo</a:t>
            </a:r>
            <a:r>
              <a:rPr lang="en-US" dirty="0" smtClean="0">
                <a:latin typeface="Arial"/>
                <a:cs typeface="Arial"/>
              </a:rPr>
              <a:t> are eligible and 54% of women.  80% of these are primary-prevention </a:t>
            </a:r>
            <a:r>
              <a:rPr lang="en-US" dirty="0" err="1" smtClean="0">
                <a:latin typeface="Arial"/>
                <a:cs typeface="Arial"/>
              </a:rPr>
              <a:t>pts</a:t>
            </a:r>
            <a:r>
              <a:rPr lang="en-US" dirty="0" smtClean="0">
                <a:latin typeface="Arial"/>
                <a:cs typeface="Arial"/>
              </a:rPr>
              <a:t>)</a:t>
            </a:r>
          </a:p>
        </p:txBody>
      </p:sp>
    </p:spTree>
    <p:extLst>
      <p:ext uri="{BB962C8B-B14F-4D97-AF65-F5344CB8AC3E}">
        <p14:creationId xmlns:p14="http://schemas.microsoft.com/office/powerpoint/2010/main" xmlns="" val="419429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0" s="-12549" l="-25098"/>
                                      </p:by>
                                    </p:animClr>
                                    <p:animClr clrSpc="hsl" dir="cw">
                                      <p:cBhvr>
                                        <p:cTn id="7" dur="500" fill="hold"/>
                                        <p:tgtEl>
                                          <p:spTgt spid="3">
                                            <p:txEl>
                                              <p:pRg st="5" end="5"/>
                                            </p:txEl>
                                          </p:spTgt>
                                        </p:tgtEl>
                                        <p:attrNameLst>
                                          <p:attrName>fillcolor</p:attrName>
                                        </p:attrNameLst>
                                      </p:cBhvr>
                                      <p:by>
                                        <p:hsl h="0" s="-12549" l="-25098"/>
                                      </p:by>
                                    </p:animClr>
                                    <p:animClr clrSpc="hsl" dir="cw">
                                      <p:cBhvr>
                                        <p:cTn id="8" dur="500" fill="hold"/>
                                        <p:tgtEl>
                                          <p:spTgt spid="3">
                                            <p:txEl>
                                              <p:pRg st="5" end="5"/>
                                            </p:txEl>
                                          </p:spTgt>
                                        </p:tgtEl>
                                        <p:attrNameLst>
                                          <p:attrName>stroke.color</p:attrName>
                                        </p:attrNameLst>
                                      </p:cBhvr>
                                      <p:by>
                                        <p:hsl h="0" s="-12549" l="-25098"/>
                                      </p:by>
                                    </p:animClr>
                                    <p:set>
                                      <p:cBhvr>
                                        <p:cTn id="9"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Arial" charset="0"/>
              </a:rPr>
              <a:t>CV Risk Calculator</a:t>
            </a:r>
          </a:p>
        </p:txBody>
      </p:sp>
      <p:sp>
        <p:nvSpPr>
          <p:cNvPr id="14339" name="Rectangle 3"/>
          <p:cNvSpPr>
            <a:spLocks noGrp="1" noChangeArrowheads="1"/>
          </p:cNvSpPr>
          <p:nvPr>
            <p:ph idx="1"/>
          </p:nvPr>
        </p:nvSpPr>
        <p:spPr/>
        <p:txBody>
          <a:bodyPr>
            <a:normAutofit lnSpcReduction="10000"/>
          </a:bodyPr>
          <a:lstStyle/>
          <a:p>
            <a:pPr eaLnBrk="1" hangingPunct="1">
              <a:lnSpc>
                <a:spcPct val="80000"/>
              </a:lnSpc>
            </a:pPr>
            <a:r>
              <a:rPr lang="en-US" sz="2400" dirty="0">
                <a:latin typeface="Arial" charset="0"/>
              </a:rPr>
              <a:t>Risk factors used in calculation</a:t>
            </a:r>
          </a:p>
          <a:p>
            <a:pPr lvl="1" eaLnBrk="1" hangingPunct="1">
              <a:lnSpc>
                <a:spcPct val="80000"/>
              </a:lnSpc>
            </a:pPr>
            <a:r>
              <a:rPr lang="en-US" sz="2400" dirty="0">
                <a:latin typeface="Arial" charset="0"/>
              </a:rPr>
              <a:t>Sex</a:t>
            </a:r>
          </a:p>
          <a:p>
            <a:pPr lvl="1" eaLnBrk="1" hangingPunct="1">
              <a:lnSpc>
                <a:spcPct val="80000"/>
              </a:lnSpc>
            </a:pPr>
            <a:r>
              <a:rPr lang="en-US" sz="2400" dirty="0">
                <a:latin typeface="Arial" charset="0"/>
              </a:rPr>
              <a:t>Age</a:t>
            </a:r>
          </a:p>
          <a:p>
            <a:pPr lvl="1" eaLnBrk="1" hangingPunct="1">
              <a:lnSpc>
                <a:spcPct val="80000"/>
              </a:lnSpc>
            </a:pPr>
            <a:r>
              <a:rPr lang="en-US" sz="2400" dirty="0">
                <a:latin typeface="Arial" charset="0"/>
              </a:rPr>
              <a:t>Race</a:t>
            </a:r>
          </a:p>
          <a:p>
            <a:pPr lvl="1" eaLnBrk="1" hangingPunct="1">
              <a:lnSpc>
                <a:spcPct val="80000"/>
              </a:lnSpc>
            </a:pPr>
            <a:r>
              <a:rPr lang="en-US" sz="2400" dirty="0">
                <a:latin typeface="Arial" charset="0"/>
              </a:rPr>
              <a:t>Total Cholesterol</a:t>
            </a:r>
          </a:p>
          <a:p>
            <a:pPr lvl="1" eaLnBrk="1" hangingPunct="1">
              <a:lnSpc>
                <a:spcPct val="80000"/>
              </a:lnSpc>
            </a:pPr>
            <a:r>
              <a:rPr lang="en-US" sz="2400" dirty="0">
                <a:latin typeface="Arial" charset="0"/>
              </a:rPr>
              <a:t>HDL</a:t>
            </a:r>
          </a:p>
          <a:p>
            <a:pPr lvl="1" eaLnBrk="1" hangingPunct="1">
              <a:lnSpc>
                <a:spcPct val="80000"/>
              </a:lnSpc>
            </a:pPr>
            <a:r>
              <a:rPr lang="en-US" sz="2400" dirty="0" smtClean="0">
                <a:latin typeface="Arial" charset="0"/>
              </a:rPr>
              <a:t>BP-treated or not</a:t>
            </a:r>
            <a:endParaRPr lang="en-US" sz="2400" dirty="0">
              <a:latin typeface="Arial" charset="0"/>
            </a:endParaRPr>
          </a:p>
          <a:p>
            <a:pPr lvl="1" eaLnBrk="1" hangingPunct="1">
              <a:lnSpc>
                <a:spcPct val="80000"/>
              </a:lnSpc>
            </a:pPr>
            <a:r>
              <a:rPr lang="en-US" sz="2400" dirty="0">
                <a:latin typeface="Arial" charset="0"/>
              </a:rPr>
              <a:t>Diabetes</a:t>
            </a:r>
          </a:p>
          <a:p>
            <a:pPr lvl="1" eaLnBrk="1" hangingPunct="1">
              <a:lnSpc>
                <a:spcPct val="80000"/>
              </a:lnSpc>
            </a:pPr>
            <a:r>
              <a:rPr lang="en-US" sz="2400" dirty="0" smtClean="0">
                <a:latin typeface="Arial" charset="0"/>
              </a:rPr>
              <a:t>Smoker</a:t>
            </a:r>
          </a:p>
          <a:p>
            <a:pPr>
              <a:lnSpc>
                <a:spcPct val="80000"/>
              </a:lnSpc>
            </a:pPr>
            <a:r>
              <a:rPr lang="en-US" sz="2600" dirty="0" smtClean="0">
                <a:latin typeface="Arial" charset="0"/>
                <a:hlinkClick r:id="rId3"/>
              </a:rPr>
              <a:t>http://my.americanheart.org/cvriskcalculator</a:t>
            </a:r>
            <a:endParaRPr lang="en-US" sz="2600" dirty="0" smtClean="0">
              <a:latin typeface="Arial" charset="0"/>
            </a:endParaRPr>
          </a:p>
          <a:p>
            <a:pPr>
              <a:lnSpc>
                <a:spcPct val="80000"/>
              </a:lnSpc>
            </a:pPr>
            <a:r>
              <a:rPr lang="en-US" sz="2600" dirty="0" smtClean="0">
                <a:latin typeface="Arial" charset="0"/>
              </a:rPr>
              <a:t>Apple App store: ASCVD risk</a:t>
            </a:r>
            <a:endParaRPr lang="en-US" sz="2600"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latin typeface="Arial" charset="0"/>
              </a:rPr>
              <a:t>CV Risk Calculator</a:t>
            </a:r>
            <a:endParaRPr lang="en-US" dirty="0">
              <a:latin typeface="Arial" charset="0"/>
            </a:endParaRPr>
          </a:p>
        </p:txBody>
      </p:sp>
      <p:sp>
        <p:nvSpPr>
          <p:cNvPr id="15363" name="Rectangle 3"/>
          <p:cNvSpPr>
            <a:spLocks noGrp="1" noChangeArrowheads="1"/>
          </p:cNvSpPr>
          <p:nvPr>
            <p:ph idx="1"/>
          </p:nvPr>
        </p:nvSpPr>
        <p:spPr/>
        <p:txBody>
          <a:bodyPr/>
          <a:lstStyle/>
          <a:p>
            <a:pPr eaLnBrk="1" hangingPunct="1"/>
            <a:r>
              <a:rPr lang="en-US" dirty="0" smtClean="0">
                <a:latin typeface="Arial" charset="0"/>
              </a:rPr>
              <a:t>10 </a:t>
            </a:r>
            <a:r>
              <a:rPr lang="en-US" dirty="0">
                <a:latin typeface="Arial" charset="0"/>
              </a:rPr>
              <a:t>year </a:t>
            </a:r>
            <a:r>
              <a:rPr lang="en-US" dirty="0" smtClean="0">
                <a:latin typeface="Arial" charset="0"/>
              </a:rPr>
              <a:t>risk of ASCVD event</a:t>
            </a:r>
            <a:endParaRPr lang="en-US" dirty="0">
              <a:latin typeface="Arial" charset="0"/>
            </a:endParaRPr>
          </a:p>
          <a:p>
            <a:pPr eaLnBrk="1" hangingPunct="1"/>
            <a:r>
              <a:rPr lang="en-US" dirty="0">
                <a:latin typeface="Arial" charset="0"/>
              </a:rPr>
              <a:t>10 year risk of someone the same age with </a:t>
            </a:r>
            <a:r>
              <a:rPr lang="en-US" dirty="0" smtClean="0">
                <a:latin typeface="Arial" charset="0"/>
              </a:rPr>
              <a:t>optimal </a:t>
            </a:r>
            <a:r>
              <a:rPr lang="en-US" dirty="0">
                <a:latin typeface="Arial" charset="0"/>
              </a:rPr>
              <a:t>risk factors</a:t>
            </a:r>
          </a:p>
          <a:p>
            <a:pPr eaLnBrk="1" hangingPunct="1"/>
            <a:r>
              <a:rPr lang="en-US" dirty="0">
                <a:latin typeface="Arial" charset="0"/>
              </a:rPr>
              <a:t>L</a:t>
            </a:r>
            <a:r>
              <a:rPr lang="en-US" dirty="0" smtClean="0">
                <a:latin typeface="Arial" charset="0"/>
              </a:rPr>
              <a:t>ifetime </a:t>
            </a:r>
            <a:r>
              <a:rPr lang="en-US" dirty="0">
                <a:latin typeface="Arial" charset="0"/>
              </a:rPr>
              <a:t>risk of ASCVD</a:t>
            </a:r>
          </a:p>
          <a:p>
            <a:pPr eaLnBrk="1" hangingPunct="1"/>
            <a:r>
              <a:rPr lang="en-US" dirty="0">
                <a:latin typeface="Arial" charset="0"/>
              </a:rPr>
              <a:t>Lifetime risk of someone with optimal risk factor levels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alphaModFix/>
          </a:blip>
          <a:srcRect l="-64477" r="-64477"/>
          <a:stretch>
            <a:fillRect/>
          </a:stretch>
        </p:blipFill>
        <p:spPr>
          <a:xfrm>
            <a:off x="595313" y="447675"/>
            <a:ext cx="7996237" cy="6199188"/>
          </a:xfrm>
          <a:ln>
            <a:solidFill>
              <a:srgbClr val="2C7C9F"/>
            </a:solidFill>
          </a:ln>
        </p:spPr>
      </p:pic>
      <p:sp>
        <p:nvSpPr>
          <p:cNvPr id="3" name="Rectangle 2"/>
          <p:cNvSpPr/>
          <p:nvPr/>
        </p:nvSpPr>
        <p:spPr>
          <a:xfrm>
            <a:off x="5494499" y="3475907"/>
            <a:ext cx="722490" cy="476271"/>
          </a:xfrm>
          <a:prstGeom prst="rect">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p:cNvSpPr/>
          <p:nvPr/>
        </p:nvSpPr>
        <p:spPr>
          <a:xfrm>
            <a:off x="5494499" y="4088525"/>
            <a:ext cx="722490" cy="476271"/>
          </a:xfrm>
          <a:prstGeom prst="rect">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xmlns="" val="387721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latin typeface="Arial" charset="0"/>
              </a:rPr>
              <a:t>Overview</a:t>
            </a:r>
          </a:p>
        </p:txBody>
      </p:sp>
      <p:sp>
        <p:nvSpPr>
          <p:cNvPr id="4099" name="Rectangle 3"/>
          <p:cNvSpPr>
            <a:spLocks noGrp="1" noChangeArrowheads="1"/>
          </p:cNvSpPr>
          <p:nvPr>
            <p:ph idx="1"/>
          </p:nvPr>
        </p:nvSpPr>
        <p:spPr/>
        <p:txBody>
          <a:bodyPr>
            <a:normAutofit/>
          </a:bodyPr>
          <a:lstStyle/>
          <a:p>
            <a:pPr eaLnBrk="1" hangingPunct="1">
              <a:lnSpc>
                <a:spcPct val="80000"/>
              </a:lnSpc>
            </a:pPr>
            <a:r>
              <a:rPr lang="en-US" sz="1800" dirty="0" smtClean="0">
                <a:latin typeface="Arial" charset="0"/>
              </a:rPr>
              <a:t>NHLBI, ACC, AHA expert panel convened 2008</a:t>
            </a:r>
            <a:endParaRPr lang="en-US" sz="1800" dirty="0">
              <a:latin typeface="Arial" charset="0"/>
            </a:endParaRPr>
          </a:p>
          <a:p>
            <a:pPr eaLnBrk="1" hangingPunct="1">
              <a:lnSpc>
                <a:spcPct val="80000"/>
              </a:lnSpc>
            </a:pPr>
            <a:r>
              <a:rPr lang="en-US" sz="1800" dirty="0">
                <a:latin typeface="Arial" charset="0"/>
              </a:rPr>
              <a:t>First new guidelines since ATP III guideline update in </a:t>
            </a:r>
            <a:r>
              <a:rPr lang="en-US" sz="1800" dirty="0" smtClean="0">
                <a:latin typeface="Arial" charset="0"/>
              </a:rPr>
              <a:t>2004</a:t>
            </a:r>
          </a:p>
          <a:p>
            <a:pPr eaLnBrk="1" hangingPunct="1">
              <a:lnSpc>
                <a:spcPct val="80000"/>
              </a:lnSpc>
            </a:pPr>
            <a:r>
              <a:rPr lang="en-US" sz="1800" dirty="0" smtClean="0">
                <a:latin typeface="Arial" charset="0"/>
              </a:rPr>
              <a:t>Used only evidence from RCTs, systematic reviews and meta</a:t>
            </a:r>
            <a:r>
              <a:rPr lang="en-US" sz="1800" dirty="0">
                <a:latin typeface="Arial" charset="0"/>
              </a:rPr>
              <a:t>-</a:t>
            </a:r>
            <a:r>
              <a:rPr lang="en-US" sz="1800" dirty="0" smtClean="0">
                <a:latin typeface="Arial" charset="0"/>
              </a:rPr>
              <a:t>analyses  from RCTs</a:t>
            </a:r>
          </a:p>
          <a:p>
            <a:pPr eaLnBrk="1" hangingPunct="1">
              <a:lnSpc>
                <a:spcPct val="80000"/>
              </a:lnSpc>
            </a:pPr>
            <a:r>
              <a:rPr lang="en-US" sz="1800" dirty="0" smtClean="0">
                <a:latin typeface="Arial" charset="0"/>
              </a:rPr>
              <a:t>NHLBI dropped out.  NLA also out</a:t>
            </a:r>
            <a:endParaRPr lang="en-US" sz="1800" dirty="0">
              <a:latin typeface="Arial" charset="0"/>
            </a:endParaRPr>
          </a:p>
          <a:p>
            <a:pPr eaLnBrk="1" hangingPunct="1">
              <a:lnSpc>
                <a:spcPct val="80000"/>
              </a:lnSpc>
            </a:pPr>
            <a:r>
              <a:rPr lang="en-US" sz="1800" dirty="0">
                <a:latin typeface="Arial" charset="0"/>
              </a:rPr>
              <a:t>Review the most important </a:t>
            </a:r>
            <a:r>
              <a:rPr lang="en-US" sz="1800" dirty="0" smtClean="0">
                <a:latin typeface="Arial" charset="0"/>
              </a:rPr>
              <a:t>changes </a:t>
            </a:r>
            <a:r>
              <a:rPr lang="en-US" sz="1800" dirty="0">
                <a:latin typeface="Arial" charset="0"/>
              </a:rPr>
              <a:t>presented in these guidelines</a:t>
            </a:r>
          </a:p>
          <a:p>
            <a:pPr lvl="1" eaLnBrk="1" hangingPunct="1">
              <a:lnSpc>
                <a:spcPct val="80000"/>
              </a:lnSpc>
            </a:pPr>
            <a:r>
              <a:rPr lang="en-US" sz="1800" dirty="0">
                <a:latin typeface="Arial" charset="0"/>
              </a:rPr>
              <a:t>No longer have therapeutic </a:t>
            </a:r>
            <a:r>
              <a:rPr lang="en-US" sz="1800" dirty="0" smtClean="0">
                <a:latin typeface="Arial" charset="0"/>
              </a:rPr>
              <a:t>targets for LDL-C and non-HDL-C</a:t>
            </a:r>
          </a:p>
          <a:p>
            <a:pPr lvl="1" eaLnBrk="1" hangingPunct="1">
              <a:lnSpc>
                <a:spcPct val="80000"/>
              </a:lnSpc>
            </a:pPr>
            <a:r>
              <a:rPr lang="en-US" sz="1800" dirty="0" smtClean="0">
                <a:latin typeface="Arial" charset="0"/>
              </a:rPr>
              <a:t>High and moderate intensity statins only</a:t>
            </a:r>
          </a:p>
          <a:p>
            <a:pPr lvl="1" eaLnBrk="1" hangingPunct="1">
              <a:lnSpc>
                <a:spcPct val="80000"/>
              </a:lnSpc>
            </a:pPr>
            <a:r>
              <a:rPr lang="en-US" sz="1800" dirty="0" smtClean="0">
                <a:latin typeface="Arial" charset="0"/>
              </a:rPr>
              <a:t>Four groups identified for treatment</a:t>
            </a:r>
            <a:endParaRPr lang="en-US" sz="1800" dirty="0">
              <a:latin typeface="Arial" charset="0"/>
            </a:endParaRPr>
          </a:p>
          <a:p>
            <a:pPr lvl="1" eaLnBrk="1" hangingPunct="1">
              <a:lnSpc>
                <a:spcPct val="80000"/>
              </a:lnSpc>
            </a:pPr>
            <a:r>
              <a:rPr lang="en-US" sz="1800" dirty="0">
                <a:latin typeface="Arial" charset="0"/>
              </a:rPr>
              <a:t>New risk calculator</a:t>
            </a:r>
          </a:p>
          <a:p>
            <a:pPr lvl="1" eaLnBrk="1" hangingPunct="1">
              <a:lnSpc>
                <a:spcPct val="80000"/>
              </a:lnSpc>
            </a:pPr>
            <a:r>
              <a:rPr lang="en-US" sz="1800" dirty="0" smtClean="0">
                <a:latin typeface="Arial" charset="0"/>
              </a:rPr>
              <a:t>Non-statin therapy markedly de-emphasized</a:t>
            </a:r>
            <a:endParaRPr lang="en-US" sz="1800"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CV Risk Calculator</a:t>
            </a:r>
            <a:endParaRPr lang="en-US" dirty="0">
              <a:latin typeface="Arial"/>
              <a:cs typeface="Arial"/>
            </a:endParaRPr>
          </a:p>
        </p:txBody>
      </p:sp>
      <p:sp>
        <p:nvSpPr>
          <p:cNvPr id="3" name="Content Placeholder 2"/>
          <p:cNvSpPr>
            <a:spLocks noGrp="1"/>
          </p:cNvSpPr>
          <p:nvPr>
            <p:ph idx="1"/>
          </p:nvPr>
        </p:nvSpPr>
        <p:spPr>
          <a:xfrm>
            <a:off x="601110" y="1554395"/>
            <a:ext cx="8042276" cy="4343400"/>
          </a:xfrm>
        </p:spPr>
        <p:txBody>
          <a:bodyPr/>
          <a:lstStyle/>
          <a:p>
            <a:r>
              <a:rPr lang="en-US" dirty="0" smtClean="0">
                <a:latin typeface="Arial"/>
                <a:cs typeface="Arial"/>
              </a:rPr>
              <a:t>Case 2</a:t>
            </a:r>
          </a:p>
          <a:p>
            <a:pPr lvl="1"/>
            <a:r>
              <a:rPr lang="en-US" dirty="0" smtClean="0">
                <a:latin typeface="Arial"/>
                <a:cs typeface="Arial"/>
              </a:rPr>
              <a:t>65 </a:t>
            </a:r>
            <a:r>
              <a:rPr lang="en-US" dirty="0" err="1" smtClean="0">
                <a:latin typeface="Arial"/>
                <a:cs typeface="Arial"/>
              </a:rPr>
              <a:t>yo</a:t>
            </a:r>
            <a:r>
              <a:rPr lang="en-US" dirty="0" smtClean="0">
                <a:latin typeface="Arial"/>
                <a:cs typeface="Arial"/>
              </a:rPr>
              <a:t> AA male, no DM, no HTN, non-smoker</a:t>
            </a:r>
          </a:p>
          <a:p>
            <a:pPr lvl="1"/>
            <a:r>
              <a:rPr lang="en-US" dirty="0" smtClean="0">
                <a:latin typeface="Arial"/>
                <a:cs typeface="Arial"/>
              </a:rPr>
              <a:t>TC 180, HDL 70, LDL 84</a:t>
            </a:r>
          </a:p>
          <a:p>
            <a:pPr lvl="1"/>
            <a:r>
              <a:rPr lang="en-US" dirty="0" smtClean="0">
                <a:latin typeface="Arial"/>
                <a:cs typeface="Arial"/>
              </a:rPr>
              <a:t>10 year risk?  </a:t>
            </a:r>
          </a:p>
          <a:p>
            <a:r>
              <a:rPr lang="en-US" dirty="0" smtClean="0">
                <a:latin typeface="Arial"/>
                <a:cs typeface="Arial"/>
              </a:rPr>
              <a:t>Case 3</a:t>
            </a:r>
          </a:p>
          <a:p>
            <a:pPr lvl="1"/>
            <a:r>
              <a:rPr lang="en-US" dirty="0" smtClean="0">
                <a:latin typeface="Arial"/>
                <a:cs typeface="Arial"/>
              </a:rPr>
              <a:t>26 </a:t>
            </a:r>
            <a:r>
              <a:rPr lang="en-US" dirty="0" err="1" smtClean="0">
                <a:latin typeface="Arial"/>
                <a:cs typeface="Arial"/>
              </a:rPr>
              <a:t>yo</a:t>
            </a:r>
            <a:r>
              <a:rPr lang="en-US" dirty="0" smtClean="0">
                <a:latin typeface="Arial"/>
                <a:cs typeface="Arial"/>
              </a:rPr>
              <a:t> WM with no medical history.  Father died of MI at 42 </a:t>
            </a:r>
            <a:r>
              <a:rPr lang="en-US" dirty="0" err="1" smtClean="0">
                <a:latin typeface="Arial"/>
                <a:cs typeface="Arial"/>
              </a:rPr>
              <a:t>yo</a:t>
            </a:r>
            <a:endParaRPr lang="en-US" dirty="0" smtClean="0">
              <a:latin typeface="Arial"/>
              <a:cs typeface="Arial"/>
            </a:endParaRPr>
          </a:p>
          <a:p>
            <a:pPr lvl="1"/>
            <a:r>
              <a:rPr lang="en-US" dirty="0" smtClean="0">
                <a:latin typeface="Arial"/>
                <a:cs typeface="Arial"/>
              </a:rPr>
              <a:t>TC 307, HDL 48, TG 390, LDL 188</a:t>
            </a:r>
          </a:p>
          <a:p>
            <a:pPr lvl="1"/>
            <a:r>
              <a:rPr lang="en-US" dirty="0" smtClean="0">
                <a:latin typeface="Arial"/>
                <a:cs typeface="Arial"/>
              </a:rPr>
              <a:t>…14 years later, 10 year risk?  </a:t>
            </a:r>
            <a:endParaRPr lang="en-US" dirty="0">
              <a:latin typeface="Arial"/>
              <a:cs typeface="Arial"/>
            </a:endParaRPr>
          </a:p>
        </p:txBody>
      </p:sp>
      <p:sp>
        <p:nvSpPr>
          <p:cNvPr id="4" name="TextBox 3"/>
          <p:cNvSpPr txBox="1"/>
          <p:nvPr/>
        </p:nvSpPr>
        <p:spPr>
          <a:xfrm>
            <a:off x="3105629" y="2879637"/>
            <a:ext cx="827721" cy="430887"/>
          </a:xfrm>
          <a:prstGeom prst="rect">
            <a:avLst/>
          </a:prstGeom>
          <a:noFill/>
        </p:spPr>
        <p:txBody>
          <a:bodyPr wrap="none" rtlCol="0">
            <a:spAutoFit/>
          </a:bodyPr>
          <a:lstStyle/>
          <a:p>
            <a:r>
              <a:rPr lang="en-US" sz="2200" dirty="0" smtClean="0">
                <a:latin typeface="Arial"/>
                <a:cs typeface="Arial"/>
              </a:rPr>
              <a:t>7.5%</a:t>
            </a:r>
            <a:endParaRPr lang="en-US" sz="2200" dirty="0">
              <a:latin typeface="Arial"/>
              <a:cs typeface="Arial"/>
            </a:endParaRPr>
          </a:p>
        </p:txBody>
      </p:sp>
      <p:sp>
        <p:nvSpPr>
          <p:cNvPr id="5" name="TextBox 4"/>
          <p:cNvSpPr txBox="1"/>
          <p:nvPr/>
        </p:nvSpPr>
        <p:spPr>
          <a:xfrm>
            <a:off x="5138036" y="5067760"/>
            <a:ext cx="827721" cy="430887"/>
          </a:xfrm>
          <a:prstGeom prst="rect">
            <a:avLst/>
          </a:prstGeom>
          <a:noFill/>
        </p:spPr>
        <p:txBody>
          <a:bodyPr wrap="none" rtlCol="0">
            <a:spAutoFit/>
          </a:bodyPr>
          <a:lstStyle/>
          <a:p>
            <a:r>
              <a:rPr lang="en-US" sz="2200" dirty="0" smtClean="0">
                <a:latin typeface="Arial"/>
                <a:cs typeface="Arial"/>
              </a:rPr>
              <a:t>3.1%</a:t>
            </a:r>
            <a:endParaRPr lang="en-US" sz="2200" dirty="0">
              <a:latin typeface="Arial"/>
              <a:cs typeface="Arial"/>
            </a:endParaRPr>
          </a:p>
        </p:txBody>
      </p:sp>
    </p:spTree>
    <p:extLst>
      <p:ext uri="{BB962C8B-B14F-4D97-AF65-F5344CB8AC3E}">
        <p14:creationId xmlns:p14="http://schemas.microsoft.com/office/powerpoint/2010/main" xmlns="" val="40762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85676" y="117378"/>
            <a:ext cx="7904162" cy="1071563"/>
          </a:xfrm>
        </p:spPr>
        <p:txBody>
          <a:bodyPr/>
          <a:lstStyle/>
          <a:p>
            <a:pPr eaLnBrk="1" hangingPunct="1"/>
            <a:r>
              <a:rPr lang="en-US" sz="3200" dirty="0">
                <a:latin typeface="Arial" charset="0"/>
              </a:rPr>
              <a:t>What if you don</a:t>
            </a:r>
            <a:r>
              <a:rPr lang="ja-JP" altLang="en-US" sz="3200" dirty="0">
                <a:latin typeface="Arial" charset="0"/>
              </a:rPr>
              <a:t>’</a:t>
            </a:r>
            <a:r>
              <a:rPr lang="en-US" sz="3200" dirty="0">
                <a:latin typeface="Arial" charset="0"/>
              </a:rPr>
              <a:t>t fall into one of the 4 categories where statins are indicated?</a:t>
            </a:r>
          </a:p>
        </p:txBody>
      </p:sp>
      <p:sp>
        <p:nvSpPr>
          <p:cNvPr id="20483" name="Rectangle 3"/>
          <p:cNvSpPr>
            <a:spLocks noGrp="1" noChangeArrowheads="1"/>
          </p:cNvSpPr>
          <p:nvPr>
            <p:ph idx="1"/>
          </p:nvPr>
        </p:nvSpPr>
        <p:spPr/>
        <p:txBody>
          <a:bodyPr/>
          <a:lstStyle/>
          <a:p>
            <a:pPr eaLnBrk="1" hangingPunct="1"/>
            <a:r>
              <a:rPr lang="en-US" dirty="0">
                <a:latin typeface="Arial" charset="0"/>
              </a:rPr>
              <a:t>There are no recommendations for treatment in selected individuals who are not in the 4 statin benefit treatment </a:t>
            </a:r>
            <a:r>
              <a:rPr lang="en-US" dirty="0" smtClean="0">
                <a:latin typeface="Arial" charset="0"/>
              </a:rPr>
              <a:t>groups (moderate dose statin instead of high dose for </a:t>
            </a:r>
            <a:r>
              <a:rPr lang="en-US" dirty="0" err="1" smtClean="0">
                <a:latin typeface="Arial" charset="0"/>
              </a:rPr>
              <a:t>pts</a:t>
            </a:r>
            <a:r>
              <a:rPr lang="en-US" dirty="0" smtClean="0">
                <a:latin typeface="Arial" charset="0"/>
              </a:rPr>
              <a:t> with ASCVD &gt;75)</a:t>
            </a:r>
            <a:endParaRPr lang="en-US" dirty="0">
              <a:latin typeface="Arial" charset="0"/>
            </a:endParaRPr>
          </a:p>
          <a:p>
            <a:pPr eaLnBrk="1" hangingPunct="1"/>
            <a:r>
              <a:rPr lang="en-US" dirty="0">
                <a:latin typeface="Arial" charset="0"/>
              </a:rPr>
              <a:t>In </a:t>
            </a:r>
            <a:r>
              <a:rPr lang="en-US" dirty="0" smtClean="0">
                <a:latin typeface="Arial" charset="0"/>
              </a:rPr>
              <a:t>those </a:t>
            </a:r>
            <a:r>
              <a:rPr lang="en-US" dirty="0">
                <a:latin typeface="Arial" charset="0"/>
              </a:rPr>
              <a:t>individuals whose 10 year risk is less </a:t>
            </a:r>
            <a:r>
              <a:rPr lang="en-US" dirty="0" smtClean="0">
                <a:latin typeface="Arial" charset="0"/>
              </a:rPr>
              <a:t>than </a:t>
            </a:r>
            <a:r>
              <a:rPr lang="en-US" dirty="0">
                <a:latin typeface="Arial" charset="0"/>
              </a:rPr>
              <a:t>7.5%, or when the decision is </a:t>
            </a:r>
            <a:r>
              <a:rPr lang="en-US" dirty="0" smtClean="0">
                <a:latin typeface="Arial" charset="0"/>
              </a:rPr>
              <a:t>unclear (&lt;40, &gt;75, “healthy” 60 something) </a:t>
            </a:r>
            <a:r>
              <a:rPr lang="en-US" dirty="0">
                <a:latin typeface="Arial" charset="0"/>
              </a:rPr>
              <a:t>other factors should be considered</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latin typeface="Arial" charset="0"/>
              </a:rPr>
              <a:t>Factors to </a:t>
            </a:r>
            <a:r>
              <a:rPr lang="en-US" dirty="0">
                <a:latin typeface="Arial" charset="0"/>
              </a:rPr>
              <a:t>be </a:t>
            </a:r>
            <a:r>
              <a:rPr lang="en-US" dirty="0" smtClean="0">
                <a:latin typeface="Arial" charset="0"/>
              </a:rPr>
              <a:t>considered when uncertain</a:t>
            </a:r>
            <a:endParaRPr lang="en-US" dirty="0">
              <a:latin typeface="Arial" charset="0"/>
            </a:endParaRPr>
          </a:p>
        </p:txBody>
      </p:sp>
      <p:sp>
        <p:nvSpPr>
          <p:cNvPr id="21507" name="Rectangle 3"/>
          <p:cNvSpPr>
            <a:spLocks noGrp="1" noChangeArrowheads="1"/>
          </p:cNvSpPr>
          <p:nvPr>
            <p:ph idx="1"/>
          </p:nvPr>
        </p:nvSpPr>
        <p:spPr/>
        <p:txBody>
          <a:bodyPr/>
          <a:lstStyle/>
          <a:p>
            <a:pPr eaLnBrk="1" hangingPunct="1"/>
            <a:r>
              <a:rPr lang="en-US" dirty="0">
                <a:latin typeface="Arial" charset="0"/>
              </a:rPr>
              <a:t>Family history of premature CAD</a:t>
            </a:r>
          </a:p>
          <a:p>
            <a:pPr eaLnBrk="1" hangingPunct="1"/>
            <a:r>
              <a:rPr lang="en-US" dirty="0">
                <a:latin typeface="Arial" charset="0"/>
              </a:rPr>
              <a:t>LDL &gt; 160 mg/dl</a:t>
            </a:r>
          </a:p>
          <a:p>
            <a:pPr eaLnBrk="1" hangingPunct="1"/>
            <a:r>
              <a:rPr lang="en-US" dirty="0">
                <a:latin typeface="Arial" charset="0"/>
              </a:rPr>
              <a:t>Increased CRP greater than 2.0</a:t>
            </a:r>
          </a:p>
          <a:p>
            <a:pPr eaLnBrk="1" hangingPunct="1"/>
            <a:r>
              <a:rPr lang="en-US" dirty="0" smtClean="0">
                <a:latin typeface="Arial" charset="0"/>
              </a:rPr>
              <a:t>CAC score greater </a:t>
            </a:r>
            <a:r>
              <a:rPr lang="en-US" dirty="0">
                <a:latin typeface="Arial" charset="0"/>
              </a:rPr>
              <a:t>than 300</a:t>
            </a:r>
          </a:p>
          <a:p>
            <a:pPr eaLnBrk="1" hangingPunct="1"/>
            <a:r>
              <a:rPr lang="en-US" dirty="0">
                <a:latin typeface="Arial" charset="0"/>
              </a:rPr>
              <a:t>ABI &lt; </a:t>
            </a:r>
            <a:r>
              <a:rPr lang="en-US" dirty="0" smtClean="0">
                <a:latin typeface="Arial" charset="0"/>
              </a:rPr>
              <a:t>0.9</a:t>
            </a:r>
          </a:p>
          <a:p>
            <a:pPr eaLnBrk="1" hangingPunct="1"/>
            <a:r>
              <a:rPr lang="en-US" dirty="0" smtClean="0">
                <a:latin typeface="Arial" charset="0"/>
              </a:rPr>
              <a:t>CIMT?</a:t>
            </a:r>
            <a:endParaRPr lang="en-US"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a:latin typeface="Arial" charset="0"/>
              </a:rPr>
              <a:t>C</a:t>
            </a:r>
            <a:r>
              <a:rPr lang="en-US" dirty="0" smtClean="0">
                <a:latin typeface="Arial" charset="0"/>
              </a:rPr>
              <a:t>ontroversies</a:t>
            </a:r>
            <a:endParaRPr lang="en-US" dirty="0">
              <a:latin typeface="Arial" charset="0"/>
            </a:endParaRPr>
          </a:p>
        </p:txBody>
      </p:sp>
      <p:sp>
        <p:nvSpPr>
          <p:cNvPr id="37891" name="Rectangle 3"/>
          <p:cNvSpPr>
            <a:spLocks noGrp="1" noChangeArrowheads="1"/>
          </p:cNvSpPr>
          <p:nvPr>
            <p:ph idx="1"/>
          </p:nvPr>
        </p:nvSpPr>
        <p:spPr/>
        <p:txBody>
          <a:bodyPr/>
          <a:lstStyle/>
          <a:p>
            <a:r>
              <a:rPr lang="en-US" dirty="0">
                <a:latin typeface="Arial" charset="0"/>
              </a:rPr>
              <a:t>Not following LDL is </a:t>
            </a:r>
            <a:r>
              <a:rPr lang="en-US" dirty="0" smtClean="0">
                <a:latin typeface="Arial" charset="0"/>
              </a:rPr>
              <a:t>problematic</a:t>
            </a:r>
          </a:p>
          <a:p>
            <a:pPr lvl="1"/>
            <a:r>
              <a:rPr lang="en-US" dirty="0" smtClean="0">
                <a:latin typeface="Arial" charset="0"/>
              </a:rPr>
              <a:t>Challenge for </a:t>
            </a:r>
            <a:r>
              <a:rPr lang="en-US" dirty="0" err="1" smtClean="0">
                <a:latin typeface="Arial" charset="0"/>
              </a:rPr>
              <a:t>pts</a:t>
            </a:r>
            <a:r>
              <a:rPr lang="en-US" dirty="0" smtClean="0">
                <a:latin typeface="Arial" charset="0"/>
              </a:rPr>
              <a:t> and providers</a:t>
            </a:r>
          </a:p>
          <a:p>
            <a:pPr lvl="1"/>
            <a:r>
              <a:rPr lang="en-US" dirty="0" smtClean="0">
                <a:latin typeface="Arial" charset="0"/>
              </a:rPr>
              <a:t>Does not fit in well with “know your numbers”</a:t>
            </a:r>
            <a:endParaRPr lang="en-US" dirty="0">
              <a:latin typeface="Arial" charset="0"/>
            </a:endParaRPr>
          </a:p>
          <a:p>
            <a:pPr lvl="1"/>
            <a:r>
              <a:rPr lang="en-US" dirty="0">
                <a:latin typeface="Arial" charset="0"/>
              </a:rPr>
              <a:t>Public health </a:t>
            </a:r>
            <a:r>
              <a:rPr lang="en-US" dirty="0" err="1">
                <a:latin typeface="Arial" charset="0"/>
              </a:rPr>
              <a:t>vs</a:t>
            </a:r>
            <a:r>
              <a:rPr lang="en-US" dirty="0">
                <a:latin typeface="Arial" charset="0"/>
              </a:rPr>
              <a:t> individual </a:t>
            </a:r>
            <a:r>
              <a:rPr lang="en-US" dirty="0" err="1">
                <a:latin typeface="Arial" charset="0"/>
              </a:rPr>
              <a:t>pt</a:t>
            </a:r>
            <a:endParaRPr lang="en-US" dirty="0">
              <a:latin typeface="Arial" charset="0"/>
            </a:endParaRPr>
          </a:p>
          <a:p>
            <a:pPr lvl="1"/>
            <a:r>
              <a:rPr lang="en-US" dirty="0">
                <a:latin typeface="Arial" charset="0"/>
              </a:rPr>
              <a:t>What about statin intolerant </a:t>
            </a:r>
            <a:r>
              <a:rPr lang="en-US" dirty="0" err="1">
                <a:latin typeface="Arial" charset="0"/>
              </a:rPr>
              <a:t>pts</a:t>
            </a:r>
            <a:r>
              <a:rPr lang="en-US" dirty="0">
                <a:latin typeface="Arial" charset="0"/>
              </a:rPr>
              <a:t>?</a:t>
            </a:r>
          </a:p>
          <a:p>
            <a:pPr eaLnBrk="1" hangingPunct="1"/>
            <a:r>
              <a:rPr lang="en-US" dirty="0" smtClean="0">
                <a:latin typeface="Arial" charset="0"/>
              </a:rPr>
              <a:t>Lack of data from RCTs is not evidence of lack of benefit</a:t>
            </a:r>
          </a:p>
          <a:p>
            <a:pPr lvl="1"/>
            <a:r>
              <a:rPr lang="en-US" dirty="0" smtClean="0">
                <a:latin typeface="Arial" charset="0"/>
              </a:rPr>
              <a:t>Consider pathophysiology of vascular disease</a:t>
            </a:r>
          </a:p>
          <a:p>
            <a:pPr lvl="1"/>
            <a:r>
              <a:rPr lang="en-US" dirty="0" smtClean="0">
                <a:latin typeface="Arial" charset="0"/>
              </a:rPr>
              <a:t>Add on therapy to statins in </a:t>
            </a:r>
            <a:r>
              <a:rPr lang="en-US" dirty="0" err="1" smtClean="0">
                <a:latin typeface="Arial" charset="0"/>
              </a:rPr>
              <a:t>pts</a:t>
            </a:r>
            <a:r>
              <a:rPr lang="en-US" dirty="0" smtClean="0">
                <a:latin typeface="Arial" charset="0"/>
              </a:rPr>
              <a:t> with </a:t>
            </a:r>
            <a:r>
              <a:rPr lang="en-US" b="1" dirty="0" smtClean="0">
                <a:latin typeface="Arial" charset="0"/>
              </a:rPr>
              <a:t>high</a:t>
            </a:r>
            <a:r>
              <a:rPr lang="en-US" dirty="0" smtClean="0">
                <a:latin typeface="Arial" charset="0"/>
              </a:rPr>
              <a:t> LDL not tested</a:t>
            </a:r>
          </a:p>
          <a:p>
            <a:pPr lvl="2"/>
            <a:r>
              <a:rPr lang="en-US" dirty="0" smtClean="0">
                <a:latin typeface="Arial" charset="0"/>
              </a:rPr>
              <a:t>HPS-2 and AIM-HIGH added niacin to </a:t>
            </a:r>
            <a:r>
              <a:rPr lang="en-US" dirty="0" err="1" smtClean="0">
                <a:latin typeface="Arial" charset="0"/>
              </a:rPr>
              <a:t>pts</a:t>
            </a:r>
            <a:r>
              <a:rPr lang="en-US" dirty="0" smtClean="0">
                <a:latin typeface="Arial" charset="0"/>
              </a:rPr>
              <a:t> with </a:t>
            </a:r>
            <a:r>
              <a:rPr lang="en-US" b="1" dirty="0" smtClean="0">
                <a:latin typeface="Arial" charset="0"/>
              </a:rPr>
              <a:t>low</a:t>
            </a:r>
            <a:r>
              <a:rPr lang="en-US" dirty="0" smtClean="0">
                <a:latin typeface="Arial" charset="0"/>
              </a:rPr>
              <a:t> LDL</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descr="lipid-and-htn-guidelines (dragged).pdf"/>
          <p:cNvPicPr>
            <a:picLocks noChangeAspect="1"/>
          </p:cNvPicPr>
          <p:nvPr/>
        </p:nvPicPr>
        <p:blipFill rotWithShape="1">
          <a:blip r:embed="rId2">
            <a:extLst>
              <a:ext uri="{28A0092B-C50C-407E-A947-70E740481C1C}">
                <a14:useLocalDpi xmlns:a14="http://schemas.microsoft.com/office/drawing/2010/main" xmlns="" val="0"/>
              </a:ext>
            </a:extLst>
          </a:blip>
          <a:srcRect l="30861" t="32359" r="35699" b="9747"/>
          <a:stretch/>
        </p:blipFill>
        <p:spPr>
          <a:xfrm>
            <a:off x="2393487" y="775369"/>
            <a:ext cx="4116935" cy="5507790"/>
          </a:xfrm>
          <a:prstGeom prst="rect">
            <a:avLst/>
          </a:prstGeom>
        </p:spPr>
      </p:pic>
    </p:spTree>
    <p:extLst>
      <p:ext uri="{BB962C8B-B14F-4D97-AF65-F5344CB8AC3E}">
        <p14:creationId xmlns:p14="http://schemas.microsoft.com/office/powerpoint/2010/main" xmlns="" val="2655951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9275" y="263245"/>
            <a:ext cx="8042276" cy="1336956"/>
          </a:xfrm>
        </p:spPr>
        <p:txBody>
          <a:bodyPr/>
          <a:lstStyle/>
          <a:p>
            <a:pPr eaLnBrk="1" hangingPunct="1"/>
            <a:r>
              <a:rPr lang="en-US" sz="3600" dirty="0">
                <a:latin typeface="Arial" charset="0"/>
              </a:rPr>
              <a:t>Non-statin therapies </a:t>
            </a:r>
            <a:r>
              <a:rPr lang="en-US" sz="3200" dirty="0">
                <a:latin typeface="Arial" charset="0"/>
              </a:rPr>
              <a:t/>
            </a:r>
            <a:br>
              <a:rPr lang="en-US" sz="3200" dirty="0">
                <a:latin typeface="Arial" charset="0"/>
              </a:rPr>
            </a:br>
            <a:r>
              <a:rPr lang="en-US" sz="3200" dirty="0">
                <a:latin typeface="Arial" charset="0"/>
              </a:rPr>
              <a:t> </a:t>
            </a:r>
          </a:p>
        </p:txBody>
      </p:sp>
      <p:sp>
        <p:nvSpPr>
          <p:cNvPr id="17411" name="Rectangle 3"/>
          <p:cNvSpPr>
            <a:spLocks noGrp="1" noChangeArrowheads="1"/>
          </p:cNvSpPr>
          <p:nvPr>
            <p:ph idx="1"/>
          </p:nvPr>
        </p:nvSpPr>
        <p:spPr/>
        <p:txBody>
          <a:bodyPr>
            <a:normAutofit lnSpcReduction="10000"/>
          </a:bodyPr>
          <a:lstStyle/>
          <a:p>
            <a:pPr eaLnBrk="1" hangingPunct="1">
              <a:lnSpc>
                <a:spcPct val="90000"/>
              </a:lnSpc>
            </a:pPr>
            <a:r>
              <a:rPr lang="en-US" sz="2000" dirty="0" smtClean="0">
                <a:latin typeface="Arial" charset="0"/>
              </a:rPr>
              <a:t>Non-statin </a:t>
            </a:r>
            <a:r>
              <a:rPr lang="en-US" sz="2000" dirty="0">
                <a:latin typeface="Arial" charset="0"/>
              </a:rPr>
              <a:t>therapies, alone or in combination with statins, do not </a:t>
            </a:r>
            <a:r>
              <a:rPr lang="en-US" sz="2000" dirty="0" smtClean="0">
                <a:latin typeface="Arial" charset="0"/>
              </a:rPr>
              <a:t>clearly provide </a:t>
            </a:r>
            <a:r>
              <a:rPr lang="en-US" sz="2000" dirty="0">
                <a:latin typeface="Arial" charset="0"/>
              </a:rPr>
              <a:t>acceptable risk reduction benefits compared to adverse </a:t>
            </a:r>
            <a:r>
              <a:rPr lang="en-US" sz="2000" dirty="0" smtClean="0">
                <a:latin typeface="Arial" charset="0"/>
              </a:rPr>
              <a:t>effects and addition may lead to reduction in statin dose</a:t>
            </a:r>
            <a:endParaRPr lang="en-US" sz="2000" dirty="0">
              <a:latin typeface="Arial" charset="0"/>
            </a:endParaRPr>
          </a:p>
          <a:p>
            <a:pPr eaLnBrk="1" hangingPunct="1">
              <a:lnSpc>
                <a:spcPct val="90000"/>
              </a:lnSpc>
            </a:pPr>
            <a:r>
              <a:rPr lang="en-US" sz="2000" dirty="0">
                <a:latin typeface="Arial" charset="0"/>
              </a:rPr>
              <a:t>These include:</a:t>
            </a:r>
          </a:p>
          <a:p>
            <a:pPr lvl="1" eaLnBrk="1" hangingPunct="1">
              <a:lnSpc>
                <a:spcPct val="90000"/>
              </a:lnSpc>
            </a:pPr>
            <a:r>
              <a:rPr lang="en-US" sz="2000" dirty="0" err="1" smtClean="0">
                <a:latin typeface="Arial" charset="0"/>
              </a:rPr>
              <a:t>Zetia</a:t>
            </a:r>
            <a:r>
              <a:rPr lang="en-US" sz="2000" dirty="0" smtClean="0">
                <a:latin typeface="Arial" charset="0"/>
              </a:rPr>
              <a:t> (IMPROVE-IT is ongoing)</a:t>
            </a:r>
            <a:endParaRPr lang="en-US" sz="2000" dirty="0">
              <a:latin typeface="Arial" charset="0"/>
            </a:endParaRPr>
          </a:p>
          <a:p>
            <a:pPr lvl="1" eaLnBrk="1" hangingPunct="1">
              <a:lnSpc>
                <a:spcPct val="90000"/>
              </a:lnSpc>
            </a:pPr>
            <a:r>
              <a:rPr lang="en-US" sz="2000" dirty="0" smtClean="0">
                <a:latin typeface="Arial" charset="0"/>
              </a:rPr>
              <a:t>Fibrates (what about </a:t>
            </a:r>
            <a:r>
              <a:rPr lang="en-US" sz="2000" dirty="0" err="1" smtClean="0">
                <a:latin typeface="Arial" charset="0"/>
              </a:rPr>
              <a:t>pts</a:t>
            </a:r>
            <a:r>
              <a:rPr lang="en-US" sz="2000" dirty="0" smtClean="0">
                <a:latin typeface="Arial" charset="0"/>
              </a:rPr>
              <a:t> with high TGs?)</a:t>
            </a:r>
            <a:endParaRPr lang="en-US" sz="2000" dirty="0">
              <a:latin typeface="Arial" charset="0"/>
            </a:endParaRPr>
          </a:p>
          <a:p>
            <a:pPr lvl="1" eaLnBrk="1" hangingPunct="1">
              <a:lnSpc>
                <a:spcPct val="90000"/>
              </a:lnSpc>
            </a:pPr>
            <a:r>
              <a:rPr lang="en-US" sz="2000" dirty="0">
                <a:latin typeface="Arial" charset="0"/>
              </a:rPr>
              <a:t>Fish </a:t>
            </a:r>
            <a:r>
              <a:rPr lang="en-US" sz="2000" dirty="0" smtClean="0">
                <a:latin typeface="Arial" charset="0"/>
              </a:rPr>
              <a:t>oil (ditto)</a:t>
            </a:r>
            <a:endParaRPr lang="en-US" sz="2000" dirty="0">
              <a:latin typeface="Arial" charset="0"/>
            </a:endParaRPr>
          </a:p>
          <a:p>
            <a:pPr lvl="1" eaLnBrk="1" hangingPunct="1">
              <a:lnSpc>
                <a:spcPct val="90000"/>
              </a:lnSpc>
            </a:pPr>
            <a:r>
              <a:rPr lang="en-US" sz="2000" dirty="0" smtClean="0">
                <a:latin typeface="Arial" charset="0"/>
              </a:rPr>
              <a:t>Niacin (AIM-HIGH and HPS2-THRIVE looked only at </a:t>
            </a:r>
            <a:r>
              <a:rPr lang="en-US" sz="2000" dirty="0" err="1" smtClean="0">
                <a:latin typeface="Arial" charset="0"/>
              </a:rPr>
              <a:t>pts</a:t>
            </a:r>
            <a:r>
              <a:rPr lang="en-US" sz="2000" dirty="0" smtClean="0">
                <a:latin typeface="Arial" charset="0"/>
              </a:rPr>
              <a:t> on statin with controlled LDL-C)</a:t>
            </a:r>
          </a:p>
          <a:p>
            <a:pPr>
              <a:lnSpc>
                <a:spcPct val="90000"/>
              </a:lnSpc>
            </a:pPr>
            <a:r>
              <a:rPr lang="en-US" dirty="0" smtClean="0">
                <a:latin typeface="Arial" charset="0"/>
              </a:rPr>
              <a:t>Consider for treatment of high risk </a:t>
            </a:r>
            <a:r>
              <a:rPr lang="en-US" dirty="0" err="1" smtClean="0">
                <a:latin typeface="Arial" charset="0"/>
              </a:rPr>
              <a:t>pts</a:t>
            </a:r>
            <a:r>
              <a:rPr lang="en-US" dirty="0" smtClean="0">
                <a:latin typeface="Arial" charset="0"/>
              </a:rPr>
              <a:t> with</a:t>
            </a:r>
          </a:p>
          <a:p>
            <a:pPr lvl="1">
              <a:lnSpc>
                <a:spcPct val="90000"/>
              </a:lnSpc>
            </a:pPr>
            <a:r>
              <a:rPr lang="en-US" dirty="0" smtClean="0">
                <a:latin typeface="Arial" charset="0"/>
              </a:rPr>
              <a:t>Less than anticipated statin response</a:t>
            </a:r>
          </a:p>
          <a:p>
            <a:pPr lvl="1">
              <a:lnSpc>
                <a:spcPct val="90000"/>
              </a:lnSpc>
            </a:pPr>
            <a:r>
              <a:rPr lang="en-US" dirty="0" smtClean="0">
                <a:latin typeface="Arial" charset="0"/>
              </a:rPr>
              <a:t>Statin intolerance (to recommended intensity or complete)</a:t>
            </a:r>
            <a:endParaRPr lang="en-US"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dirty="0" smtClean="0">
                <a:latin typeface="Arial" charset="0"/>
              </a:rPr>
              <a:t>How should we handle statin intolerance?</a:t>
            </a:r>
            <a:endParaRPr lang="en-US" sz="3200" dirty="0">
              <a:latin typeface="Arial" charset="0"/>
            </a:endParaRPr>
          </a:p>
        </p:txBody>
      </p:sp>
      <p:sp>
        <p:nvSpPr>
          <p:cNvPr id="22531" name="Rectangle 3"/>
          <p:cNvSpPr>
            <a:spLocks noGrp="1" noChangeArrowheads="1"/>
          </p:cNvSpPr>
          <p:nvPr>
            <p:ph idx="1"/>
          </p:nvPr>
        </p:nvSpPr>
        <p:spPr/>
        <p:txBody>
          <a:bodyPr>
            <a:normAutofit/>
          </a:bodyPr>
          <a:lstStyle/>
          <a:p>
            <a:pPr eaLnBrk="1" hangingPunct="1"/>
            <a:r>
              <a:rPr lang="en-US" dirty="0" smtClean="0">
                <a:latin typeface="Arial" charset="0"/>
              </a:rPr>
              <a:t>Look at potential drug interactions</a:t>
            </a:r>
            <a:endParaRPr lang="en-US" dirty="0">
              <a:latin typeface="Arial" charset="0"/>
            </a:endParaRPr>
          </a:p>
          <a:p>
            <a:pPr eaLnBrk="1" hangingPunct="1"/>
            <a:r>
              <a:rPr lang="en-US" dirty="0">
                <a:latin typeface="Arial" charset="0"/>
              </a:rPr>
              <a:t>Decrease the dose of </a:t>
            </a:r>
            <a:r>
              <a:rPr lang="en-US" dirty="0" smtClean="0">
                <a:latin typeface="Arial" charset="0"/>
              </a:rPr>
              <a:t>statin after washout</a:t>
            </a:r>
            <a:endParaRPr lang="en-US" dirty="0">
              <a:latin typeface="Arial" charset="0"/>
            </a:endParaRPr>
          </a:p>
          <a:p>
            <a:pPr eaLnBrk="1" hangingPunct="1"/>
            <a:r>
              <a:rPr lang="en-US" dirty="0">
                <a:latin typeface="Arial" charset="0"/>
              </a:rPr>
              <a:t>Try another </a:t>
            </a:r>
            <a:r>
              <a:rPr lang="en-US" dirty="0" smtClean="0">
                <a:latin typeface="Arial" charset="0"/>
              </a:rPr>
              <a:t>statin after washout period (</a:t>
            </a:r>
            <a:r>
              <a:rPr lang="en-US" dirty="0" err="1" smtClean="0">
                <a:latin typeface="Arial" charset="0"/>
              </a:rPr>
              <a:t>prava</a:t>
            </a:r>
            <a:r>
              <a:rPr lang="en-US" dirty="0" smtClean="0">
                <a:latin typeface="Arial" charset="0"/>
              </a:rPr>
              <a:t>, </a:t>
            </a:r>
            <a:r>
              <a:rPr lang="en-US" dirty="0" err="1" smtClean="0">
                <a:latin typeface="Arial" charset="0"/>
              </a:rPr>
              <a:t>rosuva</a:t>
            </a:r>
            <a:r>
              <a:rPr lang="en-US" dirty="0" smtClean="0">
                <a:latin typeface="Arial" charset="0"/>
              </a:rPr>
              <a:t>)</a:t>
            </a:r>
            <a:endParaRPr lang="en-US" dirty="0">
              <a:latin typeface="Arial" charset="0"/>
            </a:endParaRPr>
          </a:p>
          <a:p>
            <a:pPr eaLnBrk="1" hangingPunct="1"/>
            <a:r>
              <a:rPr lang="en-US" dirty="0">
                <a:latin typeface="Arial" charset="0"/>
              </a:rPr>
              <a:t>Check vitamin D levels and </a:t>
            </a:r>
            <a:r>
              <a:rPr lang="en-US" dirty="0" smtClean="0">
                <a:latin typeface="Arial" charset="0"/>
              </a:rPr>
              <a:t>replace if &lt;30</a:t>
            </a:r>
            <a:endParaRPr lang="en-US" dirty="0">
              <a:latin typeface="Arial" charset="0"/>
            </a:endParaRPr>
          </a:p>
          <a:p>
            <a:r>
              <a:rPr lang="en-US" dirty="0">
                <a:latin typeface="Arial" charset="0"/>
              </a:rPr>
              <a:t>CoQ-10 100 mg BID (</a:t>
            </a:r>
            <a:r>
              <a:rPr lang="en-US" dirty="0" err="1">
                <a:latin typeface="Arial" charset="0"/>
              </a:rPr>
              <a:t>ubiquinol</a:t>
            </a:r>
            <a:r>
              <a:rPr lang="en-US" dirty="0">
                <a:latin typeface="Arial" charset="0"/>
              </a:rPr>
              <a:t>)</a:t>
            </a:r>
          </a:p>
          <a:p>
            <a:pPr eaLnBrk="1" hangingPunct="1"/>
            <a:r>
              <a:rPr lang="en-US" dirty="0" smtClean="0">
                <a:latin typeface="Arial" charset="0"/>
              </a:rPr>
              <a:t>Consider evaluation for other conditions that may cause muscle weakness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latin typeface="Arial" charset="0"/>
              </a:rPr>
              <a:t>No </a:t>
            </a:r>
            <a:r>
              <a:rPr lang="en-US" dirty="0" smtClean="0">
                <a:latin typeface="Arial" charset="0"/>
              </a:rPr>
              <a:t>guidance for many</a:t>
            </a:r>
            <a:endParaRPr lang="en-US" dirty="0">
              <a:latin typeface="Arial" charset="0"/>
            </a:endParaRPr>
          </a:p>
        </p:txBody>
      </p:sp>
      <p:sp>
        <p:nvSpPr>
          <p:cNvPr id="31747" name="Rectangle 3"/>
          <p:cNvSpPr>
            <a:spLocks noGrp="1" noChangeArrowheads="1"/>
          </p:cNvSpPr>
          <p:nvPr>
            <p:ph idx="1"/>
          </p:nvPr>
        </p:nvSpPr>
        <p:spPr/>
        <p:txBody>
          <a:bodyPr/>
          <a:lstStyle/>
          <a:p>
            <a:pPr eaLnBrk="1" hangingPunct="1"/>
            <a:r>
              <a:rPr lang="en-US" dirty="0">
                <a:latin typeface="Arial" charset="0"/>
              </a:rPr>
              <a:t>No indication for starting or discontinuing statins in the following:</a:t>
            </a:r>
          </a:p>
          <a:p>
            <a:pPr lvl="1" eaLnBrk="1" hangingPunct="1"/>
            <a:r>
              <a:rPr lang="en-US" dirty="0">
                <a:latin typeface="Arial" charset="0"/>
              </a:rPr>
              <a:t>NYHA class 2-4</a:t>
            </a:r>
          </a:p>
          <a:p>
            <a:pPr lvl="1" eaLnBrk="1" hangingPunct="1"/>
            <a:r>
              <a:rPr lang="en-US" dirty="0" smtClean="0">
                <a:latin typeface="Arial" charset="0"/>
              </a:rPr>
              <a:t>ESRD on dialysis</a:t>
            </a:r>
            <a:endParaRPr lang="en-US" dirty="0">
              <a:latin typeface="Arial" charset="0"/>
            </a:endParaRPr>
          </a:p>
          <a:p>
            <a:pPr lvl="1" eaLnBrk="1" hangingPunct="1"/>
            <a:r>
              <a:rPr lang="en-US" dirty="0">
                <a:latin typeface="Arial" charset="0"/>
              </a:rPr>
              <a:t>HIV patients</a:t>
            </a:r>
          </a:p>
          <a:p>
            <a:pPr lvl="1" eaLnBrk="1" hangingPunct="1"/>
            <a:r>
              <a:rPr lang="en-US" dirty="0">
                <a:latin typeface="Arial" charset="0"/>
              </a:rPr>
              <a:t>Solid organ transplant patients</a:t>
            </a:r>
          </a:p>
          <a:p>
            <a:pPr lvl="1" eaLnBrk="1" hangingPunct="1"/>
            <a:r>
              <a:rPr lang="en-US" dirty="0">
                <a:latin typeface="Arial" charset="0"/>
              </a:rPr>
              <a:t>Insufficient data from </a:t>
            </a:r>
            <a:r>
              <a:rPr lang="en-US" dirty="0" smtClean="0">
                <a:latin typeface="Arial" charset="0"/>
              </a:rPr>
              <a:t>RCT or limited trials have shown no benefit</a:t>
            </a:r>
            <a:endParaRPr lang="en-US"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rPr>
              <a:t>Summary</a:t>
            </a:r>
          </a:p>
        </p:txBody>
      </p:sp>
      <p:sp>
        <p:nvSpPr>
          <p:cNvPr id="38915" name="Rectangle 3"/>
          <p:cNvSpPr>
            <a:spLocks noGrp="1" noChangeArrowheads="1"/>
          </p:cNvSpPr>
          <p:nvPr>
            <p:ph idx="1"/>
          </p:nvPr>
        </p:nvSpPr>
        <p:spPr>
          <a:xfrm>
            <a:off x="592138" y="1517650"/>
            <a:ext cx="8399462" cy="4114800"/>
          </a:xfrm>
        </p:spPr>
        <p:txBody>
          <a:bodyPr>
            <a:normAutofit/>
          </a:bodyPr>
          <a:lstStyle/>
          <a:p>
            <a:pPr eaLnBrk="1" hangingPunct="1"/>
            <a:r>
              <a:rPr lang="en-US" dirty="0" smtClean="0">
                <a:latin typeface="Arial" charset="0"/>
              </a:rPr>
              <a:t>New guidelines no </a:t>
            </a:r>
            <a:r>
              <a:rPr lang="en-US" dirty="0">
                <a:latin typeface="Arial" charset="0"/>
              </a:rPr>
              <a:t>longer </a:t>
            </a:r>
            <a:r>
              <a:rPr lang="en-US" dirty="0" smtClean="0">
                <a:latin typeface="Arial" charset="0"/>
              </a:rPr>
              <a:t>recommend targets </a:t>
            </a:r>
            <a:r>
              <a:rPr lang="en-US" dirty="0">
                <a:latin typeface="Arial" charset="0"/>
              </a:rPr>
              <a:t>for cholesterol levels</a:t>
            </a:r>
          </a:p>
          <a:p>
            <a:pPr eaLnBrk="1" hangingPunct="1"/>
            <a:r>
              <a:rPr lang="en-US" dirty="0" smtClean="0">
                <a:latin typeface="Arial" charset="0"/>
              </a:rPr>
              <a:t>Know </a:t>
            </a:r>
            <a:r>
              <a:rPr lang="en-US" dirty="0">
                <a:latin typeface="Arial" charset="0"/>
              </a:rPr>
              <a:t>the 4 high risk groups</a:t>
            </a:r>
          </a:p>
          <a:p>
            <a:pPr eaLnBrk="1" hangingPunct="1"/>
            <a:r>
              <a:rPr lang="en-US" dirty="0">
                <a:latin typeface="Arial" charset="0"/>
              </a:rPr>
              <a:t>Use medications proven to reduce risk, </a:t>
            </a:r>
            <a:r>
              <a:rPr lang="en-US" dirty="0" err="1">
                <a:latin typeface="Arial" charset="0"/>
              </a:rPr>
              <a:t>ie</a:t>
            </a:r>
            <a:r>
              <a:rPr lang="en-US" dirty="0">
                <a:latin typeface="Arial" charset="0"/>
              </a:rPr>
              <a:t> statins</a:t>
            </a:r>
          </a:p>
          <a:p>
            <a:pPr eaLnBrk="1" hangingPunct="1"/>
            <a:r>
              <a:rPr lang="en-US" dirty="0">
                <a:latin typeface="Arial" charset="0"/>
              </a:rPr>
              <a:t>Encourage healthy lifestyle</a:t>
            </a:r>
          </a:p>
          <a:p>
            <a:pPr eaLnBrk="1" hangingPunct="1"/>
            <a:r>
              <a:rPr lang="en-US" dirty="0">
                <a:latin typeface="Arial" charset="0"/>
              </a:rPr>
              <a:t>Understand </a:t>
            </a:r>
            <a:r>
              <a:rPr lang="en-US" dirty="0" smtClean="0">
                <a:latin typeface="Arial" charset="0"/>
              </a:rPr>
              <a:t>the pros and cons of the new guidelines.</a:t>
            </a:r>
          </a:p>
          <a:p>
            <a:pPr eaLnBrk="1" hangingPunct="1"/>
            <a:r>
              <a:rPr lang="en-US" dirty="0" smtClean="0">
                <a:latin typeface="Arial" charset="0"/>
              </a:rPr>
              <a:t>Consider a “hybrid” approach for now</a:t>
            </a:r>
            <a:endParaRPr lang="en-US"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rPr>
              <a:t>Questions remain</a:t>
            </a:r>
          </a:p>
        </p:txBody>
      </p:sp>
      <p:sp>
        <p:nvSpPr>
          <p:cNvPr id="32771" name="Rectangle 3"/>
          <p:cNvSpPr>
            <a:spLocks noGrp="1" noChangeArrowheads="1"/>
          </p:cNvSpPr>
          <p:nvPr>
            <p:ph idx="1"/>
          </p:nvPr>
        </p:nvSpPr>
        <p:spPr/>
        <p:txBody>
          <a:bodyPr/>
          <a:lstStyle/>
          <a:p>
            <a:pPr eaLnBrk="1" hangingPunct="1">
              <a:lnSpc>
                <a:spcPct val="90000"/>
              </a:lnSpc>
            </a:pPr>
            <a:r>
              <a:rPr lang="en-US" dirty="0" smtClean="0">
                <a:latin typeface="Arial" charset="0"/>
              </a:rPr>
              <a:t>How do we incorporate new drugs into this guideline?</a:t>
            </a:r>
            <a:endParaRPr lang="en-US" dirty="0">
              <a:latin typeface="Arial" charset="0"/>
            </a:endParaRPr>
          </a:p>
          <a:p>
            <a:pPr eaLnBrk="1" hangingPunct="1">
              <a:lnSpc>
                <a:spcPct val="90000"/>
              </a:lnSpc>
            </a:pPr>
            <a:r>
              <a:rPr lang="en-US" dirty="0">
                <a:latin typeface="Arial" charset="0"/>
              </a:rPr>
              <a:t>Treatment of </a:t>
            </a:r>
            <a:r>
              <a:rPr lang="en-US" dirty="0" smtClean="0">
                <a:latin typeface="Arial" charset="0"/>
              </a:rPr>
              <a:t>hypertriglyceridemia</a:t>
            </a:r>
            <a:endParaRPr lang="en-US" dirty="0">
              <a:latin typeface="Arial" charset="0"/>
            </a:endParaRPr>
          </a:p>
          <a:p>
            <a:pPr eaLnBrk="1" hangingPunct="1">
              <a:lnSpc>
                <a:spcPct val="90000"/>
              </a:lnSpc>
            </a:pPr>
            <a:r>
              <a:rPr lang="en-US" dirty="0">
                <a:latin typeface="Arial" charset="0"/>
              </a:rPr>
              <a:t>Use of non-HDL in decision making</a:t>
            </a:r>
          </a:p>
          <a:p>
            <a:pPr eaLnBrk="1" hangingPunct="1">
              <a:lnSpc>
                <a:spcPct val="90000"/>
              </a:lnSpc>
            </a:pPr>
            <a:r>
              <a:rPr lang="en-US" dirty="0">
                <a:latin typeface="Arial" charset="0"/>
              </a:rPr>
              <a:t>Whether on-treatment markers such as Apo B, </a:t>
            </a:r>
            <a:r>
              <a:rPr lang="en-US" dirty="0" err="1">
                <a:latin typeface="Arial" charset="0"/>
              </a:rPr>
              <a:t>Lp</a:t>
            </a:r>
            <a:r>
              <a:rPr lang="en-US" dirty="0">
                <a:latin typeface="Arial" charset="0"/>
              </a:rPr>
              <a:t>(a), or LDL particles are useful to guide </a:t>
            </a:r>
            <a:r>
              <a:rPr lang="en-US" dirty="0" smtClean="0">
                <a:latin typeface="Arial" charset="0"/>
              </a:rPr>
              <a:t>treatment</a:t>
            </a:r>
            <a:endParaRPr lang="en-US" dirty="0">
              <a:latin typeface="Arial" charset="0"/>
            </a:endParaRPr>
          </a:p>
          <a:p>
            <a:pPr eaLnBrk="1" hangingPunct="1">
              <a:lnSpc>
                <a:spcPct val="90000"/>
              </a:lnSpc>
            </a:pPr>
            <a:r>
              <a:rPr lang="en-US" dirty="0">
                <a:latin typeface="Arial" charset="0"/>
              </a:rPr>
              <a:t>Best approaches to using noninvasive imaging for refining risk </a:t>
            </a:r>
            <a:r>
              <a:rPr lang="en-US" dirty="0" smtClean="0">
                <a:latin typeface="Arial" charset="0"/>
              </a:rPr>
              <a:t>estimates (especially CAC)</a:t>
            </a:r>
            <a:endParaRPr lang="en-US"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Overview</a:t>
            </a:r>
            <a:endParaRPr lang="en-US" dirty="0">
              <a:latin typeface="Arial"/>
              <a:cs typeface="Arial"/>
            </a:endParaRPr>
          </a:p>
        </p:txBody>
      </p:sp>
      <p:sp>
        <p:nvSpPr>
          <p:cNvPr id="3" name="Content Placeholder 2"/>
          <p:cNvSpPr>
            <a:spLocks noGrp="1"/>
          </p:cNvSpPr>
          <p:nvPr>
            <p:ph idx="1"/>
          </p:nvPr>
        </p:nvSpPr>
        <p:spPr/>
        <p:txBody>
          <a:bodyPr/>
          <a:lstStyle/>
          <a:p>
            <a:pPr>
              <a:lnSpc>
                <a:spcPct val="80000"/>
              </a:lnSpc>
            </a:pPr>
            <a:r>
              <a:rPr lang="en-US" dirty="0" smtClean="0">
                <a:latin typeface="Arial" charset="0"/>
              </a:rPr>
              <a:t>Focuses on ages 40-75 (not enough evidence in RCTs for guidelines outside of this range)</a:t>
            </a:r>
            <a:endParaRPr lang="en-US" dirty="0">
              <a:latin typeface="Arial" charset="0"/>
            </a:endParaRPr>
          </a:p>
          <a:p>
            <a:pPr>
              <a:lnSpc>
                <a:spcPct val="80000"/>
              </a:lnSpc>
            </a:pPr>
            <a:r>
              <a:rPr lang="en-US" dirty="0" smtClean="0">
                <a:latin typeface="Arial" charset="0"/>
              </a:rPr>
              <a:t>Questions and controversy</a:t>
            </a:r>
            <a:endParaRPr lang="en-US" dirty="0">
              <a:latin typeface="Arial" charset="0"/>
            </a:endParaRPr>
          </a:p>
          <a:p>
            <a:endParaRPr lang="en-US" dirty="0"/>
          </a:p>
        </p:txBody>
      </p:sp>
    </p:spTree>
    <p:extLst>
      <p:ext uri="{BB962C8B-B14F-4D97-AF65-F5344CB8AC3E}">
        <p14:creationId xmlns:p14="http://schemas.microsoft.com/office/powerpoint/2010/main" xmlns="" val="122357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2"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26626" name="TextBox 1"/>
          <p:cNvSpPr txBox="1">
            <a:spLocks noChangeArrowheads="1"/>
          </p:cNvSpPr>
          <p:nvPr/>
        </p:nvSpPr>
        <p:spPr bwMode="auto">
          <a:xfrm>
            <a:off x="-4463143" y="239214"/>
            <a:ext cx="85289" cy="227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2200" tIns="21100" rIns="42200" bIns="21100">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eaLnBrk="1" hangingPunct="1"/>
            <a:endParaRPr lang="en-US" altLang="en-US"/>
          </a:p>
        </p:txBody>
      </p:sp>
    </p:spTree>
    <p:extLst>
      <p:ext uri="{BB962C8B-B14F-4D97-AF65-F5344CB8AC3E}">
        <p14:creationId xmlns:p14="http://schemas.microsoft.com/office/powerpoint/2010/main" xmlns="" val="12415769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27651" name="Rectangle 4"/>
          <p:cNvSpPr>
            <a:spLocks/>
          </p:cNvSpPr>
          <p:nvPr/>
        </p:nvSpPr>
        <p:spPr bwMode="auto">
          <a:xfrm>
            <a:off x="2415268" y="3058342"/>
            <a:ext cx="5551714" cy="2148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lnSpc>
                <a:spcPct val="80000"/>
              </a:lnSpc>
            </a:pPr>
            <a:r>
              <a:rPr lang="en-US" altLang="en-US" sz="4500" b="1">
                <a:solidFill>
                  <a:srgbClr val="800000"/>
                </a:solidFill>
                <a:latin typeface="Handtwo" pitchFamily="2" charset="0"/>
                <a:sym typeface="Handtwo" pitchFamily="2" charset="0"/>
              </a:rPr>
              <a:t>A Solution For Today’s Health Care Dilemma </a:t>
            </a: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24263" y="873578"/>
            <a:ext cx="2651352" cy="1260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2765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9321" y="2318658"/>
            <a:ext cx="3505200" cy="335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extLst>
      <p:ext uri="{BB962C8B-B14F-4D97-AF65-F5344CB8AC3E}">
        <p14:creationId xmlns:p14="http://schemas.microsoft.com/office/powerpoint/2010/main" xmlns="" val="10443842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28675" name="Rectangle 3"/>
          <p:cNvSpPr>
            <a:spLocks/>
          </p:cNvSpPr>
          <p:nvPr/>
        </p:nvSpPr>
        <p:spPr bwMode="auto">
          <a:xfrm>
            <a:off x="599395" y="133078"/>
            <a:ext cx="7984671" cy="1463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lnSpc>
                <a:spcPct val="80000"/>
              </a:lnSpc>
            </a:pPr>
            <a:r>
              <a:rPr lang="en-US" altLang="en-US" sz="3700" b="1">
                <a:solidFill>
                  <a:srgbClr val="A50101"/>
                </a:solidFill>
                <a:latin typeface="Handtwo" pitchFamily="2" charset="0"/>
                <a:sym typeface="Handtwo" pitchFamily="2" charset="0"/>
              </a:rPr>
              <a:t>Obesity, </a:t>
            </a:r>
          </a:p>
          <a:p>
            <a:pPr algn="ctr" eaLnBrk="1" hangingPunct="1">
              <a:lnSpc>
                <a:spcPct val="80000"/>
              </a:lnSpc>
            </a:pPr>
            <a:r>
              <a:rPr lang="en-US" altLang="en-US" sz="3700" b="1">
                <a:solidFill>
                  <a:srgbClr val="A50101"/>
                </a:solidFill>
                <a:latin typeface="Handtwo" pitchFamily="2" charset="0"/>
                <a:sym typeface="Handtwo" pitchFamily="2" charset="0"/>
              </a:rPr>
              <a:t>the common denominator of chronic disease</a:t>
            </a:r>
          </a:p>
        </p:txBody>
      </p:sp>
      <p:sp>
        <p:nvSpPr>
          <p:cNvPr id="28676" name="Rectangle 4"/>
          <p:cNvSpPr>
            <a:spLocks noChangeArrowheads="1"/>
          </p:cNvSpPr>
          <p:nvPr/>
        </p:nvSpPr>
        <p:spPr bwMode="auto">
          <a:xfrm>
            <a:off x="1640342" y="1792878"/>
            <a:ext cx="5947682" cy="4197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2200" tIns="21100" rIns="42200" bIns="21100">
            <a:spAutoFit/>
          </a:bodyPr>
          <a:lstStyle>
            <a:lvl1pPr marL="571500" indent="-571500"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a:buFont typeface="Wingdings" pitchFamily="2" charset="2"/>
              <a:buChar char="Ø"/>
            </a:pPr>
            <a:r>
              <a:rPr lang="en-US" altLang="en-US" sz="2000">
                <a:solidFill>
                  <a:schemeClr val="tx1"/>
                </a:solidFill>
                <a:latin typeface="Interstate Regular" charset="0"/>
              </a:rPr>
              <a:t>Overweight – 32%</a:t>
            </a:r>
          </a:p>
          <a:p>
            <a:pPr algn="ctr">
              <a:buFont typeface="Wingdings" pitchFamily="2" charset="2"/>
              <a:buChar char="Ø"/>
            </a:pPr>
            <a:r>
              <a:rPr lang="en-US" altLang="en-US" sz="2000">
                <a:solidFill>
                  <a:schemeClr val="tx1"/>
                </a:solidFill>
                <a:latin typeface="Interstate Regular" charset="0"/>
              </a:rPr>
              <a:t>Obese - 34%</a:t>
            </a:r>
          </a:p>
          <a:p>
            <a:pPr algn="ctr">
              <a:buFont typeface="Wingdings" pitchFamily="2" charset="2"/>
              <a:buChar char="Ø"/>
            </a:pPr>
            <a:r>
              <a:rPr lang="en-US" altLang="en-US" sz="2000">
                <a:solidFill>
                  <a:schemeClr val="tx1"/>
                </a:solidFill>
                <a:latin typeface="Interstate Regular" charset="0"/>
              </a:rPr>
              <a:t>Morbidly Obese - 6%</a:t>
            </a:r>
          </a:p>
          <a:p>
            <a:pPr algn="ctr"/>
            <a:endParaRPr lang="en-US" altLang="en-US" sz="2000">
              <a:solidFill>
                <a:schemeClr val="tx1"/>
              </a:solidFill>
              <a:latin typeface="Interstate Regular" charset="0"/>
            </a:endParaRPr>
          </a:p>
          <a:p>
            <a:pPr algn="ctr">
              <a:spcBef>
                <a:spcPts val="1171"/>
              </a:spcBef>
              <a:buFont typeface="Wingdings" pitchFamily="2" charset="2"/>
              <a:buChar char="Ø"/>
            </a:pPr>
            <a:r>
              <a:rPr lang="en-US" altLang="en-US" sz="2000">
                <a:solidFill>
                  <a:schemeClr val="tx1"/>
                </a:solidFill>
                <a:latin typeface="Interstate Regular" charset="0"/>
                <a:ea typeface="MS PGothic" pitchFamily="34" charset="-128"/>
                <a:sym typeface="Georgia" pitchFamily="18" charset="0"/>
              </a:rPr>
              <a:t> Obese men use 5.9 sick days</a:t>
            </a:r>
          </a:p>
          <a:p>
            <a:pPr algn="ctr">
              <a:spcBef>
                <a:spcPts val="1171"/>
              </a:spcBef>
              <a:buFont typeface="Wingdings" pitchFamily="2" charset="2"/>
              <a:buChar char="Ø"/>
            </a:pPr>
            <a:r>
              <a:rPr lang="en-US" altLang="en-US" sz="2000">
                <a:solidFill>
                  <a:schemeClr val="tx1"/>
                </a:solidFill>
                <a:latin typeface="Interstate Regular" charset="0"/>
                <a:ea typeface="MS PGothic" pitchFamily="34" charset="-128"/>
                <a:sym typeface="Georgia" pitchFamily="18" charset="0"/>
              </a:rPr>
              <a:t> Obese women use 9.4 sick days</a:t>
            </a:r>
          </a:p>
          <a:p>
            <a:pPr algn="ctr">
              <a:spcBef>
                <a:spcPts val="1171"/>
              </a:spcBef>
              <a:buFont typeface="Wingdings" pitchFamily="2" charset="2"/>
              <a:buChar char="Ø"/>
            </a:pPr>
            <a:endParaRPr lang="en-US" altLang="en-US" sz="2000">
              <a:solidFill>
                <a:schemeClr val="tx1"/>
              </a:solidFill>
              <a:latin typeface="Interstate Regular" charset="0"/>
              <a:ea typeface="MS PGothic" pitchFamily="34" charset="-128"/>
              <a:sym typeface="Georgia" pitchFamily="18" charset="0"/>
            </a:endParaRPr>
          </a:p>
          <a:p>
            <a:pPr algn="ctr">
              <a:spcBef>
                <a:spcPts val="1171"/>
              </a:spcBef>
              <a:buFont typeface="Wingdings" pitchFamily="2" charset="2"/>
              <a:buChar char="Ø"/>
            </a:pPr>
            <a:r>
              <a:rPr lang="en-US" altLang="en-US" sz="2000">
                <a:solidFill>
                  <a:schemeClr val="tx1"/>
                </a:solidFill>
                <a:latin typeface="Interstate Regular" charset="0"/>
                <a:ea typeface="MS PGothic" pitchFamily="34" charset="-128"/>
                <a:sym typeface="Georgia" pitchFamily="18" charset="0"/>
              </a:rPr>
              <a:t> Obese men cost an </a:t>
            </a:r>
            <a:r>
              <a:rPr lang="en-US" altLang="en-US" sz="2000" b="1">
                <a:solidFill>
                  <a:srgbClr val="860000"/>
                </a:solidFill>
                <a:latin typeface="Interstate Regular" charset="0"/>
                <a:ea typeface="MS PGothic" pitchFamily="34" charset="-128"/>
                <a:sym typeface="Georgia" pitchFamily="18" charset="0"/>
              </a:rPr>
              <a:t>extra</a:t>
            </a:r>
            <a:r>
              <a:rPr lang="en-US" altLang="en-US" sz="2000">
                <a:solidFill>
                  <a:schemeClr val="tx1"/>
                </a:solidFill>
                <a:latin typeface="Interstate Regular" charset="0"/>
                <a:ea typeface="MS PGothic" pitchFamily="34" charset="-128"/>
                <a:sym typeface="Georgia" pitchFamily="18" charset="0"/>
              </a:rPr>
              <a:t> </a:t>
            </a:r>
            <a:r>
              <a:rPr lang="en-US" altLang="en-US" sz="2000" b="1">
                <a:solidFill>
                  <a:srgbClr val="860000"/>
                </a:solidFill>
                <a:latin typeface="Interstate Regular" charset="0"/>
                <a:ea typeface="MS PGothic" pitchFamily="34" charset="-128"/>
                <a:sym typeface="Georgia" pitchFamily="18" charset="0"/>
              </a:rPr>
              <a:t>$1152 </a:t>
            </a:r>
            <a:r>
              <a:rPr lang="en-US" altLang="en-US" sz="2000">
                <a:solidFill>
                  <a:schemeClr val="tx1"/>
                </a:solidFill>
                <a:latin typeface="Interstate Regular" charset="0"/>
                <a:ea typeface="MS PGothic" pitchFamily="34" charset="-128"/>
                <a:sym typeface="Georgia" pitchFamily="18" charset="0"/>
              </a:rPr>
              <a:t>in medical cost</a:t>
            </a:r>
          </a:p>
          <a:p>
            <a:pPr algn="ctr">
              <a:spcBef>
                <a:spcPts val="1171"/>
              </a:spcBef>
              <a:buFont typeface="Wingdings" pitchFamily="2" charset="2"/>
              <a:buChar char="Ø"/>
            </a:pPr>
            <a:r>
              <a:rPr lang="en-US" altLang="en-US" sz="2000">
                <a:solidFill>
                  <a:schemeClr val="tx1"/>
                </a:solidFill>
                <a:latin typeface="Interstate Regular" charset="0"/>
                <a:ea typeface="MS PGothic" pitchFamily="34" charset="-128"/>
                <a:sym typeface="Georgia" pitchFamily="18" charset="0"/>
              </a:rPr>
              <a:t> Obese women cost an </a:t>
            </a:r>
            <a:r>
              <a:rPr lang="en-US" altLang="en-US" sz="2000" b="1">
                <a:solidFill>
                  <a:srgbClr val="860000"/>
                </a:solidFill>
                <a:latin typeface="Interstate Regular" charset="0"/>
                <a:ea typeface="MS PGothic" pitchFamily="34" charset="-128"/>
                <a:sym typeface="Georgia" pitchFamily="18" charset="0"/>
              </a:rPr>
              <a:t>extra $3613 </a:t>
            </a:r>
            <a:r>
              <a:rPr lang="en-US" altLang="en-US" sz="2000">
                <a:solidFill>
                  <a:schemeClr val="tx1"/>
                </a:solidFill>
                <a:latin typeface="Interstate Regular" charset="0"/>
                <a:ea typeface="MS PGothic" pitchFamily="34" charset="-128"/>
                <a:sym typeface="Georgia" pitchFamily="18" charset="0"/>
              </a:rPr>
              <a:t>in medical costs</a:t>
            </a:r>
            <a:endParaRPr lang="en-US" altLang="en-US" sz="2000" b="1">
              <a:solidFill>
                <a:srgbClr val="860000"/>
              </a:solidFill>
              <a:latin typeface="Interstate Regular" charset="0"/>
              <a:ea typeface="MS PGothic" pitchFamily="34" charset="-128"/>
              <a:sym typeface="Georgia" pitchFamily="18" charset="0"/>
            </a:endParaRPr>
          </a:p>
        </p:txBody>
      </p:sp>
      <p:sp>
        <p:nvSpPr>
          <p:cNvPr id="28677" name="TextBox 2">
            <a:hlinkClick r:id="rId4" action="ppaction://hlinkfile"/>
          </p:cNvPr>
          <p:cNvSpPr txBox="1">
            <a:spLocks noChangeArrowheads="1"/>
          </p:cNvSpPr>
          <p:nvPr/>
        </p:nvSpPr>
        <p:spPr bwMode="auto">
          <a:xfrm>
            <a:off x="-33263" y="6488158"/>
            <a:ext cx="5798536" cy="204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9475" tIns="9738" rIns="19475" bIns="9738">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a:r>
              <a:rPr lang="en-AU" altLang="en-US"/>
              <a:t>Source: Begley, Sharon. As America’s Waistline Expands, Costs Soar, </a:t>
            </a:r>
            <a:r>
              <a:rPr lang="en-AU" altLang="en-US" i="1"/>
              <a:t>Reuters, </a:t>
            </a:r>
            <a:r>
              <a:rPr lang="en-AU" altLang="en-US"/>
              <a:t>2012</a:t>
            </a:r>
          </a:p>
        </p:txBody>
      </p:sp>
    </p:spTree>
    <p:extLst>
      <p:ext uri="{BB962C8B-B14F-4D97-AF65-F5344CB8AC3E}">
        <p14:creationId xmlns:p14="http://schemas.microsoft.com/office/powerpoint/2010/main" xmlns="" val="4216538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graphicFrame>
        <p:nvGraphicFramePr>
          <p:cNvPr id="29698" name="Object 18"/>
          <p:cNvGraphicFramePr>
            <a:graphicFrameLocks/>
          </p:cNvGraphicFramePr>
          <p:nvPr/>
        </p:nvGraphicFramePr>
        <p:xfrm>
          <a:off x="457200" y="914400"/>
          <a:ext cx="6553200" cy="6091374"/>
        </p:xfrm>
        <a:graphic>
          <a:graphicData uri="http://schemas.openxmlformats.org/presentationml/2006/ole">
            <p:oleObj spid="_x0000_s1028" name="Chart" r:id="rId5" imgW="14207760" imgH="9435240" progId="MSGraph.Chart.8">
              <p:embed/>
            </p:oleObj>
          </a:graphicData>
        </a:graphic>
      </p:graphicFrame>
      <p:sp>
        <p:nvSpPr>
          <p:cNvPr id="29699" name="Rectangle 3"/>
          <p:cNvSpPr>
            <a:spLocks/>
          </p:cNvSpPr>
          <p:nvPr/>
        </p:nvSpPr>
        <p:spPr bwMode="auto">
          <a:xfrm>
            <a:off x="1272949" y="5689691"/>
            <a:ext cx="795337"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r>
              <a:rPr lang="en-US" altLang="en-US" sz="1100" b="1">
                <a:solidFill>
                  <a:srgbClr val="333333"/>
                </a:solidFill>
                <a:latin typeface="Trebuchet MS" pitchFamily="34" charset="0"/>
                <a:ea typeface="MS PGothic" pitchFamily="34" charset="-128"/>
                <a:sym typeface="Trebuchet MS" pitchFamily="34" charset="0"/>
              </a:rPr>
              <a:t>1945</a:t>
            </a:r>
            <a:endParaRPr lang="en-US" altLang="en-US" b="1">
              <a:solidFill>
                <a:srgbClr val="333333"/>
              </a:solidFill>
              <a:latin typeface="Trebuchet MS" pitchFamily="34" charset="0"/>
              <a:ea typeface="MS PGothic" pitchFamily="34" charset="-128"/>
              <a:sym typeface="Trebuchet MS" pitchFamily="34" charset="0"/>
            </a:endParaRPr>
          </a:p>
        </p:txBody>
      </p:sp>
      <p:sp>
        <p:nvSpPr>
          <p:cNvPr id="29700" name="Rectangle 5"/>
          <p:cNvSpPr>
            <a:spLocks/>
          </p:cNvSpPr>
          <p:nvPr/>
        </p:nvSpPr>
        <p:spPr bwMode="auto">
          <a:xfrm>
            <a:off x="2400300" y="5689691"/>
            <a:ext cx="79533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r>
              <a:rPr lang="en-US" altLang="en-US" sz="1100" b="1">
                <a:solidFill>
                  <a:srgbClr val="333333"/>
                </a:solidFill>
                <a:latin typeface="Trebuchet MS" pitchFamily="34" charset="0"/>
                <a:ea typeface="MS PGothic" pitchFamily="34" charset="-128"/>
                <a:sym typeface="Trebuchet MS" pitchFamily="34" charset="0"/>
              </a:rPr>
              <a:t>1965</a:t>
            </a:r>
          </a:p>
        </p:txBody>
      </p:sp>
      <p:sp>
        <p:nvSpPr>
          <p:cNvPr id="29701" name="Rectangle 6"/>
          <p:cNvSpPr>
            <a:spLocks/>
          </p:cNvSpPr>
          <p:nvPr/>
        </p:nvSpPr>
        <p:spPr bwMode="auto">
          <a:xfrm>
            <a:off x="4975452" y="5689691"/>
            <a:ext cx="793296" cy="707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r>
              <a:rPr lang="en-US" altLang="en-US" sz="1100" b="1">
                <a:solidFill>
                  <a:srgbClr val="333333"/>
                </a:solidFill>
                <a:latin typeface="Trebuchet MS" pitchFamily="34" charset="0"/>
                <a:ea typeface="MS PGothic" pitchFamily="34" charset="-128"/>
                <a:sym typeface="Trebuchet MS" pitchFamily="34" charset="0"/>
              </a:rPr>
              <a:t>2005</a:t>
            </a:r>
          </a:p>
        </p:txBody>
      </p:sp>
      <p:sp>
        <p:nvSpPr>
          <p:cNvPr id="29702" name="Rectangle 8"/>
          <p:cNvSpPr>
            <a:spLocks/>
          </p:cNvSpPr>
          <p:nvPr/>
        </p:nvSpPr>
        <p:spPr bwMode="auto">
          <a:xfrm>
            <a:off x="3652838" y="5689691"/>
            <a:ext cx="793977"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r>
              <a:rPr lang="en-US" altLang="en-US" sz="1100" b="1">
                <a:solidFill>
                  <a:srgbClr val="333333"/>
                </a:solidFill>
                <a:latin typeface="Trebuchet MS" pitchFamily="34" charset="0"/>
                <a:ea typeface="MS PGothic" pitchFamily="34" charset="-128"/>
                <a:sym typeface="Trebuchet MS" pitchFamily="34" charset="0"/>
              </a:rPr>
              <a:t>1985</a:t>
            </a:r>
          </a:p>
        </p:txBody>
      </p:sp>
      <p:sp>
        <p:nvSpPr>
          <p:cNvPr id="29703" name="Rectangle 10"/>
          <p:cNvSpPr>
            <a:spLocks/>
          </p:cNvSpPr>
          <p:nvPr/>
        </p:nvSpPr>
        <p:spPr bwMode="auto">
          <a:xfrm>
            <a:off x="-381000" y="2743200"/>
            <a:ext cx="793977" cy="31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r" eaLnBrk="1" hangingPunct="1"/>
            <a:r>
              <a:rPr lang="en-US" altLang="en-US" sz="1800">
                <a:solidFill>
                  <a:srgbClr val="333333"/>
                </a:solidFill>
                <a:latin typeface="Trebuchet MS" pitchFamily="34" charset="0"/>
                <a:ea typeface="MS PGothic" pitchFamily="34" charset="-128"/>
                <a:sym typeface="Trebuchet MS" pitchFamily="34" charset="0"/>
              </a:rPr>
              <a:t>25%</a:t>
            </a:r>
          </a:p>
        </p:txBody>
      </p:sp>
      <p:sp>
        <p:nvSpPr>
          <p:cNvPr id="29704" name="Rectangle 11"/>
          <p:cNvSpPr>
            <a:spLocks/>
          </p:cNvSpPr>
          <p:nvPr/>
        </p:nvSpPr>
        <p:spPr bwMode="auto">
          <a:xfrm>
            <a:off x="-381000" y="3200400"/>
            <a:ext cx="793977" cy="31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r" eaLnBrk="1" hangingPunct="1"/>
            <a:r>
              <a:rPr lang="en-US" altLang="en-US" sz="1800">
                <a:solidFill>
                  <a:srgbClr val="333333"/>
                </a:solidFill>
                <a:latin typeface="Trebuchet MS" pitchFamily="34" charset="0"/>
                <a:ea typeface="MS PGothic" pitchFamily="34" charset="-128"/>
                <a:sym typeface="Trebuchet MS" pitchFamily="34" charset="0"/>
              </a:rPr>
              <a:t>20%</a:t>
            </a:r>
          </a:p>
        </p:txBody>
      </p:sp>
      <p:sp>
        <p:nvSpPr>
          <p:cNvPr id="29705" name="Rectangle 12"/>
          <p:cNvSpPr>
            <a:spLocks/>
          </p:cNvSpPr>
          <p:nvPr/>
        </p:nvSpPr>
        <p:spPr bwMode="auto">
          <a:xfrm>
            <a:off x="-358549" y="3726180"/>
            <a:ext cx="793297" cy="31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r" eaLnBrk="1" hangingPunct="1"/>
            <a:r>
              <a:rPr lang="en-US" altLang="en-US" sz="1800">
                <a:solidFill>
                  <a:srgbClr val="333333"/>
                </a:solidFill>
                <a:latin typeface="Trebuchet MS" pitchFamily="34" charset="0"/>
                <a:ea typeface="MS PGothic" pitchFamily="34" charset="-128"/>
                <a:sym typeface="Trebuchet MS" pitchFamily="34" charset="0"/>
              </a:rPr>
              <a:t>15%</a:t>
            </a:r>
          </a:p>
        </p:txBody>
      </p:sp>
      <p:sp>
        <p:nvSpPr>
          <p:cNvPr id="29706" name="Rectangle 13"/>
          <p:cNvSpPr>
            <a:spLocks/>
          </p:cNvSpPr>
          <p:nvPr/>
        </p:nvSpPr>
        <p:spPr bwMode="auto">
          <a:xfrm>
            <a:off x="-358549" y="4190728"/>
            <a:ext cx="793297"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r" eaLnBrk="1" hangingPunct="1"/>
            <a:r>
              <a:rPr lang="en-US" altLang="en-US" sz="1800">
                <a:solidFill>
                  <a:srgbClr val="333333"/>
                </a:solidFill>
                <a:latin typeface="Trebuchet MS" pitchFamily="34" charset="0"/>
                <a:ea typeface="MS PGothic" pitchFamily="34" charset="-128"/>
                <a:sym typeface="Trebuchet MS" pitchFamily="34" charset="0"/>
              </a:rPr>
              <a:t>10%</a:t>
            </a:r>
          </a:p>
        </p:txBody>
      </p:sp>
      <p:sp>
        <p:nvSpPr>
          <p:cNvPr id="29707" name="Rectangle 14"/>
          <p:cNvSpPr>
            <a:spLocks/>
          </p:cNvSpPr>
          <p:nvPr/>
        </p:nvSpPr>
        <p:spPr bwMode="auto">
          <a:xfrm>
            <a:off x="-358549" y="4656093"/>
            <a:ext cx="793297"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r" eaLnBrk="1" hangingPunct="1"/>
            <a:r>
              <a:rPr lang="en-US" altLang="en-US" sz="1800">
                <a:solidFill>
                  <a:srgbClr val="333333"/>
                </a:solidFill>
                <a:latin typeface="Trebuchet MS" pitchFamily="34" charset="0"/>
                <a:ea typeface="MS PGothic" pitchFamily="34" charset="-128"/>
                <a:sym typeface="Trebuchet MS" pitchFamily="34" charset="0"/>
              </a:rPr>
              <a:t>5%</a:t>
            </a:r>
          </a:p>
        </p:txBody>
      </p:sp>
      <p:pic>
        <p:nvPicPr>
          <p:cNvPr id="29708" name="Picture 1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37589" y="1828800"/>
            <a:ext cx="2014538" cy="403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9" name="Rectangle 16"/>
          <p:cNvSpPr>
            <a:spLocks/>
          </p:cNvSpPr>
          <p:nvPr/>
        </p:nvSpPr>
        <p:spPr bwMode="auto">
          <a:xfrm>
            <a:off x="6849836" y="2665640"/>
            <a:ext cx="1760764" cy="1174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r>
              <a:rPr lang="en-US" altLang="en-US" sz="3700">
                <a:solidFill>
                  <a:srgbClr val="FFFFFF"/>
                </a:solidFill>
                <a:latin typeface="Georgia" pitchFamily="18" charset="0"/>
                <a:ea typeface="MS PGothic" pitchFamily="34" charset="-128"/>
                <a:sym typeface="Georgia" pitchFamily="18" charset="0"/>
              </a:rPr>
              <a:t> </a:t>
            </a:r>
            <a:r>
              <a:rPr lang="en-US" altLang="en-US" sz="4400">
                <a:solidFill>
                  <a:srgbClr val="FFFFFF"/>
                </a:solidFill>
                <a:latin typeface="Georgia" pitchFamily="18" charset="0"/>
                <a:ea typeface="MS PGothic" pitchFamily="34" charset="-128"/>
                <a:sym typeface="Georgia" pitchFamily="18" charset="0"/>
              </a:rPr>
              <a:t>900</a:t>
            </a:r>
            <a:r>
              <a:rPr lang="en-US" altLang="en-US" sz="3000">
                <a:solidFill>
                  <a:srgbClr val="FFFFFF"/>
                </a:solidFill>
                <a:latin typeface="Georgia" pitchFamily="18" charset="0"/>
                <a:ea typeface="MS PGothic" pitchFamily="34" charset="-128"/>
                <a:sym typeface="Georgia" pitchFamily="18" charset="0"/>
              </a:rPr>
              <a:t>%</a:t>
            </a:r>
          </a:p>
        </p:txBody>
      </p:sp>
      <p:sp>
        <p:nvSpPr>
          <p:cNvPr id="29710" name="Rectangle 17"/>
          <p:cNvSpPr>
            <a:spLocks/>
          </p:cNvSpPr>
          <p:nvPr/>
        </p:nvSpPr>
        <p:spPr bwMode="auto">
          <a:xfrm>
            <a:off x="4953000" y="2762795"/>
            <a:ext cx="990600" cy="925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r>
              <a:rPr lang="en-US" altLang="en-US" sz="1800">
                <a:solidFill>
                  <a:srgbClr val="333333"/>
                </a:solidFill>
                <a:latin typeface="Trebuchet MS Bold" charset="0"/>
                <a:ea typeface="MS PGothic" pitchFamily="34" charset="-128"/>
                <a:sym typeface="Trebuchet MS Bold" charset="0"/>
              </a:rPr>
              <a:t>age</a:t>
            </a:r>
            <a:r>
              <a:rPr lang="en-US" altLang="en-US" sz="2500">
                <a:solidFill>
                  <a:srgbClr val="333333"/>
                </a:solidFill>
                <a:latin typeface="Trebuchet MS Bold" charset="0"/>
                <a:ea typeface="MS PGothic" pitchFamily="34" charset="-128"/>
                <a:sym typeface="Trebuchet MS Bold" charset="0"/>
              </a:rPr>
              <a:t> 60+</a:t>
            </a:r>
          </a:p>
        </p:txBody>
      </p:sp>
      <p:sp>
        <p:nvSpPr>
          <p:cNvPr id="29711" name="Rectangle 18"/>
          <p:cNvSpPr>
            <a:spLocks/>
          </p:cNvSpPr>
          <p:nvPr/>
        </p:nvSpPr>
        <p:spPr bwMode="auto">
          <a:xfrm>
            <a:off x="5273449" y="4500971"/>
            <a:ext cx="1427389"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581" tIns="17581" rIns="17581" bIns="17581"/>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r>
              <a:rPr lang="en-US" altLang="en-US" sz="1700">
                <a:solidFill>
                  <a:srgbClr val="333333"/>
                </a:solidFill>
                <a:latin typeface="Trebuchet MS Bold" charset="0"/>
                <a:ea typeface="MS PGothic" pitchFamily="34" charset="-128"/>
                <a:sym typeface="Trebuchet MS Bold" charset="0"/>
              </a:rPr>
              <a:t>age</a:t>
            </a:r>
            <a:r>
              <a:rPr lang="en-US" altLang="en-US" sz="2200">
                <a:solidFill>
                  <a:srgbClr val="333333"/>
                </a:solidFill>
                <a:latin typeface="Trebuchet MS Bold" charset="0"/>
                <a:ea typeface="MS PGothic" pitchFamily="34" charset="-128"/>
                <a:sym typeface="Trebuchet MS Bold" charset="0"/>
              </a:rPr>
              <a:t> 40-59</a:t>
            </a:r>
          </a:p>
        </p:txBody>
      </p:sp>
      <p:sp>
        <p:nvSpPr>
          <p:cNvPr id="29712" name="Text Box 35"/>
          <p:cNvSpPr txBox="1">
            <a:spLocks noChangeArrowheads="1"/>
          </p:cNvSpPr>
          <p:nvPr/>
        </p:nvSpPr>
        <p:spPr bwMode="auto">
          <a:xfrm>
            <a:off x="2879952" y="6259559"/>
            <a:ext cx="1955964" cy="307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eaLnBrk="1" hangingPunct="1"/>
            <a:r>
              <a:rPr lang="en-US" altLang="en-US" sz="1400"/>
              <a:t>cdc.gov/diabetes/stats</a:t>
            </a:r>
          </a:p>
        </p:txBody>
      </p:sp>
      <p:sp>
        <p:nvSpPr>
          <p:cNvPr id="29713" name="TextBox 1"/>
          <p:cNvSpPr txBox="1">
            <a:spLocks noChangeArrowheads="1"/>
          </p:cNvSpPr>
          <p:nvPr/>
        </p:nvSpPr>
        <p:spPr bwMode="auto">
          <a:xfrm>
            <a:off x="457200" y="533128"/>
            <a:ext cx="4883048" cy="661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eaLnBrk="1" hangingPunct="1"/>
            <a:r>
              <a:rPr lang="en-US" altLang="en-US" sz="3700" b="1">
                <a:solidFill>
                  <a:srgbClr val="C00000"/>
                </a:solidFill>
                <a:latin typeface="Handtwo" pitchFamily="2" charset="0"/>
              </a:rPr>
              <a:t>Diabetes Trend (US 1945 to 2010)</a:t>
            </a:r>
          </a:p>
        </p:txBody>
      </p:sp>
      <p:pic>
        <p:nvPicPr>
          <p:cNvPr id="2971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extLst>
      <p:ext uri="{BB962C8B-B14F-4D97-AF65-F5344CB8AC3E}">
        <p14:creationId xmlns:p14="http://schemas.microsoft.com/office/powerpoint/2010/main" xmlns="" val="31903117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31746" name="Content Placeholder 2"/>
          <p:cNvSpPr>
            <a:spLocks noGrp="1"/>
          </p:cNvSpPr>
          <p:nvPr>
            <p:ph idx="1"/>
          </p:nvPr>
        </p:nvSpPr>
        <p:spPr>
          <a:xfrm>
            <a:off x="1300843" y="2680336"/>
            <a:ext cx="7736341" cy="4377690"/>
          </a:xfrm>
        </p:spPr>
        <p:txBody>
          <a:bodyPr/>
          <a:lstStyle/>
          <a:p>
            <a:pPr marL="0" indent="0" algn="ctr">
              <a:lnSpc>
                <a:spcPct val="110000"/>
              </a:lnSpc>
              <a:buNone/>
            </a:pPr>
            <a:r>
              <a:rPr lang="ja-JP" altLang="en-US" sz="2000" b="1">
                <a:latin typeface="Interstate Regular" charset="0"/>
                <a:ea typeface="ヒラギノ角ゴ ProN W3" charset="-128"/>
              </a:rPr>
              <a:t>“</a:t>
            </a:r>
            <a:r>
              <a:rPr lang="en-US" altLang="ja-JP" sz="2000" b="1">
                <a:latin typeface="Interstate Regular" charset="0"/>
              </a:rPr>
              <a:t>You can expect one heart attack per year in an average </a:t>
            </a:r>
          </a:p>
          <a:p>
            <a:pPr marL="0" indent="0" algn="ctr">
              <a:lnSpc>
                <a:spcPct val="110000"/>
              </a:lnSpc>
              <a:buNone/>
            </a:pPr>
            <a:r>
              <a:rPr lang="en-US" altLang="en-US" sz="2000" b="1">
                <a:latin typeface="Interstate Regular" charset="0"/>
              </a:rPr>
              <a:t>hospital in an average sized town</a:t>
            </a:r>
            <a:r>
              <a:rPr lang="ja-JP" altLang="en-US" sz="2000" b="1">
                <a:latin typeface="Interstate Regular" charset="0"/>
                <a:ea typeface="ヒラギノ角ゴ ProN W3" charset="-128"/>
              </a:rPr>
              <a:t>”</a:t>
            </a:r>
            <a:r>
              <a:rPr lang="en-US" altLang="ja-JP" sz="2000" b="1">
                <a:latin typeface="Interstate Regular" charset="0"/>
              </a:rPr>
              <a:t>.</a:t>
            </a:r>
            <a:endParaRPr lang="en-US" altLang="ja-JP" sz="1300" b="1">
              <a:latin typeface="Interstate Regular" charset="0"/>
            </a:endParaRPr>
          </a:p>
          <a:p>
            <a:pPr marL="0" indent="0" algn="ctr">
              <a:lnSpc>
                <a:spcPct val="110000"/>
              </a:lnSpc>
              <a:buNone/>
            </a:pPr>
            <a:r>
              <a:rPr lang="en-US" altLang="en-US" sz="900">
                <a:latin typeface="Interstate Regular" charset="0"/>
              </a:rPr>
              <a:t>      </a:t>
            </a:r>
            <a:r>
              <a:rPr lang="en-US" altLang="en-US" sz="800">
                <a:latin typeface="Interstate Regular" charset="0"/>
              </a:rPr>
              <a:t>Prevalence of Coronary Heart Disease in North America, </a:t>
            </a:r>
            <a:r>
              <a:rPr lang="en-US" altLang="en-US" sz="800" u="sng">
                <a:latin typeface="Interstate Regular" charset="0"/>
              </a:rPr>
              <a:t>1928</a:t>
            </a:r>
          </a:p>
          <a:p>
            <a:pPr marL="0" indent="0" algn="ctr">
              <a:lnSpc>
                <a:spcPct val="110000"/>
              </a:lnSpc>
              <a:buNone/>
            </a:pPr>
            <a:r>
              <a:rPr lang="en-US" altLang="en-US" sz="800">
                <a:latin typeface="Interstate Regular" charset="0"/>
              </a:rPr>
              <a:t>      Medical Textbook by Sir William Osler, MD</a:t>
            </a:r>
          </a:p>
          <a:p>
            <a:pPr marL="0" indent="0">
              <a:lnSpc>
                <a:spcPct val="110000"/>
              </a:lnSpc>
            </a:pPr>
            <a:endParaRPr lang="en-US" altLang="en-US" sz="900" b="1">
              <a:solidFill>
                <a:srgbClr val="C00000"/>
              </a:solidFill>
              <a:latin typeface="Interstate Regular" charset="0"/>
            </a:endParaRPr>
          </a:p>
          <a:p>
            <a:pPr marL="0" indent="0">
              <a:lnSpc>
                <a:spcPct val="110000"/>
              </a:lnSpc>
            </a:pPr>
            <a:endParaRPr lang="en-US" altLang="en-US" sz="900" b="1">
              <a:solidFill>
                <a:srgbClr val="C00000"/>
              </a:solidFill>
              <a:latin typeface="Interstate Regular" charset="0"/>
            </a:endParaRPr>
          </a:p>
          <a:p>
            <a:pPr marL="0" indent="0" algn="ctr">
              <a:lnSpc>
                <a:spcPct val="110000"/>
              </a:lnSpc>
              <a:buNone/>
            </a:pPr>
            <a:r>
              <a:rPr lang="en-US" altLang="en-US" sz="2000" b="1">
                <a:solidFill>
                  <a:srgbClr val="C00000"/>
                </a:solidFill>
                <a:latin typeface="Interstate Regular" charset="0"/>
              </a:rPr>
              <a:t>Today, the number of heart attacks in the US is</a:t>
            </a:r>
          </a:p>
          <a:p>
            <a:pPr marL="0" indent="0" algn="ctr">
              <a:lnSpc>
                <a:spcPct val="110000"/>
              </a:lnSpc>
              <a:buNone/>
            </a:pPr>
            <a:r>
              <a:rPr lang="en-US" altLang="en-US" sz="2000" b="1">
                <a:solidFill>
                  <a:srgbClr val="C00000"/>
                </a:solidFill>
                <a:latin typeface="Interstate Regular" charset="0"/>
              </a:rPr>
              <a:t>	1,460,000 a year!</a:t>
            </a:r>
          </a:p>
          <a:p>
            <a:pPr marL="0" indent="0"/>
            <a:endParaRPr lang="en-US" altLang="en-US" sz="700" b="1">
              <a:latin typeface="Interstate Regular" charset="0"/>
            </a:endParaRPr>
          </a:p>
        </p:txBody>
      </p:sp>
      <p:sp>
        <p:nvSpPr>
          <p:cNvPr id="31747" name="Rectangle 1"/>
          <p:cNvSpPr>
            <a:spLocks noChangeArrowheads="1"/>
          </p:cNvSpPr>
          <p:nvPr/>
        </p:nvSpPr>
        <p:spPr bwMode="auto">
          <a:xfrm>
            <a:off x="2314575" y="1008290"/>
            <a:ext cx="5374141" cy="95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2195" tIns="21097" rIns="42195" bIns="21097">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lnSpc>
                <a:spcPct val="80000"/>
              </a:lnSpc>
            </a:pPr>
            <a:r>
              <a:rPr lang="en-US" altLang="en-US" sz="3700" b="1">
                <a:solidFill>
                  <a:srgbClr val="C00000"/>
                </a:solidFill>
                <a:latin typeface="Handtwo" pitchFamily="2" charset="0"/>
                <a:sym typeface="Handtwo" pitchFamily="2" charset="0"/>
              </a:rPr>
              <a:t>Heart Disease… Less Than 100 Years Ago</a:t>
            </a:r>
          </a:p>
        </p:txBody>
      </p:sp>
    </p:spTree>
    <p:extLst>
      <p:ext uri="{BB962C8B-B14F-4D97-AF65-F5344CB8AC3E}">
        <p14:creationId xmlns:p14="http://schemas.microsoft.com/office/powerpoint/2010/main" xmlns="" val="401596689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2" name="Rectangle 2"/>
          <p:cNvSpPr>
            <a:spLocks/>
          </p:cNvSpPr>
          <p:nvPr/>
        </p:nvSpPr>
        <p:spPr bwMode="auto">
          <a:xfrm>
            <a:off x="914400" y="457200"/>
            <a:ext cx="8229600" cy="5715000"/>
          </a:xfrm>
          <a:prstGeom prst="rect">
            <a:avLst/>
          </a:prstGeom>
          <a:noFill/>
          <a:ln w="9525">
            <a:noFill/>
            <a:miter lim="800000"/>
            <a:headEnd/>
            <a:tailEnd/>
          </a:ln>
        </p:spPr>
        <p:txBody>
          <a:bodyPr lIns="0" tIns="0" rIns="18753" bIns="0" anchor="ctr"/>
          <a:lstStyle/>
          <a:p>
            <a:pPr marL="17461">
              <a:spcBef>
                <a:spcPts val="1988"/>
              </a:spcBef>
              <a:defRPr/>
            </a:pPr>
            <a:r>
              <a:rPr lang="en-US" sz="2800" dirty="0">
                <a:solidFill>
                  <a:srgbClr val="333333"/>
                </a:solidFill>
                <a:latin typeface="+mj-lt"/>
                <a:ea typeface="MS PGothic"/>
                <a:cs typeface="MS PGothic"/>
                <a:sym typeface="Georgia Italic"/>
              </a:rPr>
              <a:t>  </a:t>
            </a:r>
          </a:p>
          <a:p>
            <a:pPr marL="17461">
              <a:spcBef>
                <a:spcPts val="1988"/>
              </a:spcBef>
              <a:defRPr/>
            </a:pPr>
            <a:endParaRPr lang="en-US" sz="2800" b="1" dirty="0">
              <a:solidFill>
                <a:srgbClr val="333333"/>
              </a:solidFill>
              <a:latin typeface="+mj-lt"/>
              <a:ea typeface="MS PGothic"/>
              <a:cs typeface="MS PGothic"/>
              <a:sym typeface="Georgia Italic"/>
            </a:endParaRPr>
          </a:p>
          <a:p>
            <a:pPr marL="474609" indent="-457148">
              <a:buFont typeface="Arial"/>
              <a:buChar char="•"/>
              <a:defRPr/>
            </a:pPr>
            <a:r>
              <a:rPr lang="en-US" sz="2500" dirty="0">
                <a:latin typeface="Interstate Regular"/>
                <a:ea typeface="MS PGothic"/>
                <a:cs typeface="MS PGothic"/>
                <a:sym typeface="Georgia Italic"/>
              </a:rPr>
              <a:t>Bypass Surgery </a:t>
            </a:r>
          </a:p>
          <a:p>
            <a:pPr marL="931757" lvl="1" indent="-457148">
              <a:buFont typeface="Arial"/>
              <a:buChar char="•"/>
              <a:defRPr/>
            </a:pPr>
            <a:r>
              <a:rPr lang="en-US" sz="2500" dirty="0">
                <a:latin typeface="Interstate Regular"/>
                <a:ea typeface="MS PGothic"/>
                <a:cs typeface="MS PGothic"/>
                <a:sym typeface="Georgia Italic"/>
              </a:rPr>
              <a:t>400,000/year</a:t>
            </a:r>
          </a:p>
          <a:p>
            <a:pPr marL="931757" lvl="1" indent="-457148">
              <a:buFont typeface="Arial"/>
              <a:buChar char="•"/>
              <a:defRPr/>
            </a:pPr>
            <a:r>
              <a:rPr lang="en-US" sz="2500" dirty="0">
                <a:latin typeface="Interstate Regular"/>
                <a:ea typeface="MS PGothic"/>
                <a:cs typeface="MS PGothic"/>
                <a:sym typeface="Georgia Italic"/>
              </a:rPr>
              <a:t>Averaging $60,000+ each</a:t>
            </a:r>
          </a:p>
          <a:p>
            <a:pPr marL="931757" lvl="1" indent="-457148">
              <a:buFont typeface="Arial"/>
              <a:buChar char="•"/>
              <a:defRPr/>
            </a:pPr>
            <a:r>
              <a:rPr lang="en-US" sz="2500" dirty="0">
                <a:latin typeface="Interstate Regular"/>
                <a:ea typeface="MS PGothic"/>
                <a:cs typeface="MS PGothic"/>
                <a:sym typeface="Georgia Italic"/>
              </a:rPr>
              <a:t>37-46% of vein grafts failed (75%  narrowing) within 12 to 18  months </a:t>
            </a:r>
            <a:r>
              <a:rPr lang="en-US" sz="1700" dirty="0">
                <a:latin typeface="Interstate Regular"/>
                <a:ea typeface="MS PGothic"/>
                <a:cs typeface="MS PGothic"/>
                <a:sym typeface="Georgia Italic"/>
              </a:rPr>
              <a:t>            </a:t>
            </a:r>
          </a:p>
          <a:p>
            <a:pPr marL="474609" lvl="1">
              <a:spcBef>
                <a:spcPts val="1988"/>
              </a:spcBef>
              <a:defRPr/>
            </a:pPr>
            <a:r>
              <a:rPr lang="en-US" sz="1300" i="1" dirty="0">
                <a:latin typeface="Interstate Regular"/>
                <a:ea typeface="MS PGothic"/>
                <a:cs typeface="MS PGothic"/>
                <a:sym typeface="Georgia Italic"/>
              </a:rPr>
              <a:t>                                                            NEJM 2009, 361 (3) 235</a:t>
            </a:r>
            <a:endParaRPr lang="en-US" sz="2500" i="1" dirty="0">
              <a:latin typeface="Interstate Regular"/>
              <a:ea typeface="MS PGothic"/>
              <a:cs typeface="MS PGothic"/>
              <a:sym typeface="Georgia Italic"/>
            </a:endParaRPr>
          </a:p>
          <a:p>
            <a:pPr marL="474609" indent="-457148">
              <a:spcBef>
                <a:spcPts val="1988"/>
              </a:spcBef>
              <a:buFont typeface="Arial"/>
              <a:buChar char="•"/>
              <a:defRPr/>
            </a:pPr>
            <a:r>
              <a:rPr lang="en-US" sz="2500" dirty="0">
                <a:latin typeface="Interstate Regular"/>
                <a:ea typeface="MS PGothic"/>
                <a:cs typeface="MS PGothic"/>
                <a:sym typeface="Georgia Italic"/>
              </a:rPr>
              <a:t> Angioplasties &amp; Stents  </a:t>
            </a:r>
          </a:p>
          <a:p>
            <a:pPr marL="931757" lvl="1" indent="-457148">
              <a:buFont typeface="Arial"/>
              <a:buChar char="•"/>
              <a:defRPr/>
            </a:pPr>
            <a:r>
              <a:rPr lang="en-US" sz="2500" dirty="0">
                <a:latin typeface="Interstate Regular"/>
                <a:ea typeface="MS PGothic"/>
                <a:cs typeface="MS PGothic"/>
                <a:sym typeface="Georgia Italic"/>
              </a:rPr>
              <a:t>1,000,000/year </a:t>
            </a:r>
          </a:p>
          <a:p>
            <a:pPr marL="931757" lvl="1" indent="-457148">
              <a:buFont typeface="Arial"/>
              <a:buChar char="•"/>
              <a:defRPr/>
            </a:pPr>
            <a:r>
              <a:rPr lang="en-US" sz="2500" dirty="0">
                <a:latin typeface="Interstate Regular"/>
                <a:ea typeface="MS PGothic"/>
                <a:cs typeface="MS PGothic"/>
                <a:sym typeface="Georgia Italic"/>
              </a:rPr>
              <a:t>Averaging $35,000 each</a:t>
            </a:r>
          </a:p>
        </p:txBody>
      </p:sp>
      <p:sp>
        <p:nvSpPr>
          <p:cNvPr id="33795" name="TextBox 3"/>
          <p:cNvSpPr txBox="1">
            <a:spLocks noChangeArrowheads="1"/>
          </p:cNvSpPr>
          <p:nvPr/>
        </p:nvSpPr>
        <p:spPr bwMode="auto">
          <a:xfrm>
            <a:off x="930728" y="457200"/>
            <a:ext cx="3297677" cy="661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eaLnBrk="1" hangingPunct="1"/>
            <a:r>
              <a:rPr lang="en-US" altLang="en-US" sz="3700" b="1">
                <a:solidFill>
                  <a:srgbClr val="C00000"/>
                </a:solidFill>
                <a:latin typeface="Handtwo" pitchFamily="2" charset="0"/>
              </a:rPr>
              <a:t>Heart Disease Today…</a:t>
            </a:r>
          </a:p>
        </p:txBody>
      </p:sp>
      <p:pic>
        <p:nvPicPr>
          <p:cNvPr id="3379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extLst>
      <p:ext uri="{BB962C8B-B14F-4D97-AF65-F5344CB8AC3E}">
        <p14:creationId xmlns:p14="http://schemas.microsoft.com/office/powerpoint/2010/main" xmlns="" val="35281354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35842" name="Picture 4" descr="http://www.atmyfingertips.us.com/wordpress/wp-content/uploads/2011/07/MP900398845.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63873" y="3810273"/>
            <a:ext cx="2679927" cy="1915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3" name="Rectangle 6"/>
          <p:cNvSpPr>
            <a:spLocks noChangeArrowheads="1"/>
          </p:cNvSpPr>
          <p:nvPr/>
        </p:nvSpPr>
        <p:spPr bwMode="auto">
          <a:xfrm>
            <a:off x="909638" y="2174965"/>
            <a:ext cx="8229600" cy="4416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marL="2716213" indent="-2716213"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4697413" indent="-2716213"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eaLnBrk="1" hangingPunct="1"/>
            <a:r>
              <a:rPr lang="en-US" altLang="en-US" sz="3300" b="1" dirty="0">
                <a:solidFill>
                  <a:srgbClr val="C00000"/>
                </a:solidFill>
                <a:latin typeface="Interstate Regular" charset="0"/>
              </a:rPr>
              <a:t>180,000</a:t>
            </a:r>
            <a:r>
              <a:rPr lang="en-US" altLang="en-US" sz="2800" dirty="0">
                <a:latin typeface="Interstate Regular" charset="0"/>
              </a:rPr>
              <a:t>* serious or fatal adverse drug reactions reported to the FDA, </a:t>
            </a:r>
          </a:p>
          <a:p>
            <a:pPr eaLnBrk="1" hangingPunct="1"/>
            <a:r>
              <a:rPr lang="en-US" altLang="en-US" sz="2800" dirty="0">
                <a:latin typeface="Interstate Regular" charset="0"/>
              </a:rPr>
              <a:t>  making drugs a significant % of  US deaths</a:t>
            </a:r>
            <a:r>
              <a:rPr lang="en-US" altLang="en-US" sz="2800" dirty="0">
                <a:solidFill>
                  <a:srgbClr val="595959"/>
                </a:solidFill>
                <a:latin typeface="Interstate Regular" charset="0"/>
              </a:rPr>
              <a:t> </a:t>
            </a:r>
          </a:p>
          <a:p>
            <a:pPr eaLnBrk="1" hangingPunct="1"/>
            <a:r>
              <a:rPr lang="en-US" altLang="en-US" sz="2800" dirty="0">
                <a:solidFill>
                  <a:srgbClr val="595959"/>
                </a:solidFill>
                <a:latin typeface="Interstate Regular" charset="0"/>
              </a:rPr>
              <a:t>   </a:t>
            </a:r>
          </a:p>
          <a:p>
            <a:pPr eaLnBrk="1" hangingPunct="1"/>
            <a:endParaRPr lang="en-US" altLang="en-US" sz="2800" dirty="0">
              <a:solidFill>
                <a:srgbClr val="595959"/>
              </a:solidFill>
              <a:latin typeface="Interstate Regular" charset="0"/>
            </a:endParaRPr>
          </a:p>
          <a:p>
            <a:pPr lvl="2" eaLnBrk="1" hangingPunct="1"/>
            <a:endParaRPr lang="en-US" altLang="en-US" sz="1300" dirty="0">
              <a:solidFill>
                <a:srgbClr val="595959"/>
              </a:solidFill>
              <a:latin typeface="Interstate Regular" charset="0"/>
            </a:endParaRPr>
          </a:p>
          <a:p>
            <a:pPr lvl="2" eaLnBrk="1" hangingPunct="1"/>
            <a:endParaRPr lang="en-US" altLang="en-US" sz="1300" dirty="0">
              <a:latin typeface="Interstate Regular" charset="0"/>
            </a:endParaRPr>
          </a:p>
          <a:p>
            <a:pPr lvl="2" eaLnBrk="1" hangingPunct="1"/>
            <a:r>
              <a:rPr lang="en-US" altLang="en-US" sz="1300" dirty="0">
                <a:latin typeface="Interstate Regular" charset="0"/>
              </a:rPr>
              <a:t>*Properly or improperly  prescribed</a:t>
            </a:r>
          </a:p>
          <a:p>
            <a:pPr eaLnBrk="1" hangingPunct="1"/>
            <a:r>
              <a:rPr lang="en-US" altLang="en-US" sz="1300" dirty="0">
                <a:latin typeface="Interstate Regular" charset="0"/>
              </a:rPr>
              <a:t>		FDA, reported in 2011</a:t>
            </a:r>
          </a:p>
          <a:p>
            <a:pPr eaLnBrk="1" hangingPunct="1"/>
            <a:endParaRPr lang="en-US" altLang="en-US" sz="2800" dirty="0">
              <a:latin typeface="Interstate Regular" charset="0"/>
            </a:endParaRPr>
          </a:p>
          <a:p>
            <a:pPr eaLnBrk="1" hangingPunct="1"/>
            <a:endParaRPr lang="en-US" altLang="en-US" sz="2800" dirty="0">
              <a:latin typeface="Interstate Regular" charset="0"/>
            </a:endParaRPr>
          </a:p>
          <a:p>
            <a:pPr eaLnBrk="1" hangingPunct="1"/>
            <a:endParaRPr lang="en-US" altLang="en-US" sz="2800" dirty="0">
              <a:latin typeface="Interstate Regular" charset="0"/>
            </a:endParaRPr>
          </a:p>
        </p:txBody>
      </p:sp>
      <p:sp>
        <p:nvSpPr>
          <p:cNvPr id="35844" name="TextBox 1"/>
          <p:cNvSpPr txBox="1">
            <a:spLocks noChangeArrowheads="1"/>
          </p:cNvSpPr>
          <p:nvPr/>
        </p:nvSpPr>
        <p:spPr bwMode="auto">
          <a:xfrm>
            <a:off x="2349953" y="207373"/>
            <a:ext cx="4645479" cy="1231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r>
              <a:rPr lang="en-US" altLang="en-US" sz="3700" b="1">
                <a:solidFill>
                  <a:srgbClr val="C00000"/>
                </a:solidFill>
                <a:latin typeface="Handtwo" pitchFamily="2" charset="0"/>
              </a:rPr>
              <a:t>Prescription Drugs </a:t>
            </a:r>
          </a:p>
          <a:p>
            <a:pPr algn="ctr" eaLnBrk="1" hangingPunct="1"/>
            <a:r>
              <a:rPr lang="en-US" altLang="en-US" sz="3700" b="1">
                <a:solidFill>
                  <a:srgbClr val="C00000"/>
                </a:solidFill>
                <a:latin typeface="Handtwo" pitchFamily="2" charset="0"/>
              </a:rPr>
              <a:t>Are NOT the Answer</a:t>
            </a:r>
          </a:p>
        </p:txBody>
      </p:sp>
      <p:pic>
        <p:nvPicPr>
          <p:cNvPr id="3584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extLst>
      <p:ext uri="{BB962C8B-B14F-4D97-AF65-F5344CB8AC3E}">
        <p14:creationId xmlns:p14="http://schemas.microsoft.com/office/powerpoint/2010/main" xmlns="" val="24500893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sz="3200" dirty="0" smtClean="0">
                <a:solidFill>
                  <a:srgbClr val="002060"/>
                </a:solidFill>
              </a:rPr>
              <a:t>Which of the following statements is true about adverse drug reactions?</a:t>
            </a:r>
          </a:p>
        </p:txBody>
      </p:sp>
      <p:sp>
        <p:nvSpPr>
          <p:cNvPr id="37890" name="Content Placeholder 2"/>
          <p:cNvSpPr>
            <a:spLocks noGrp="1"/>
          </p:cNvSpPr>
          <p:nvPr>
            <p:ph idx="1"/>
          </p:nvPr>
        </p:nvSpPr>
        <p:spPr>
          <a:xfrm>
            <a:off x="1981200" y="1830433"/>
            <a:ext cx="6934200" cy="4114800"/>
          </a:xfrm>
        </p:spPr>
        <p:txBody>
          <a:bodyPr>
            <a:normAutofit fontScale="92500" lnSpcReduction="20000"/>
          </a:bodyPr>
          <a:lstStyle/>
          <a:p>
            <a:pPr marL="513575" indent="-513575">
              <a:buFont typeface="Wingdings" pitchFamily="2" charset="2"/>
              <a:buAutoNum type="alphaLcParenR"/>
            </a:pPr>
            <a:r>
              <a:rPr lang="en-US" altLang="en-US" dirty="0">
                <a:solidFill>
                  <a:srgbClr val="0070C0"/>
                </a:solidFill>
              </a:rPr>
              <a:t>Total cost for ADRs ranks 6</a:t>
            </a:r>
            <a:r>
              <a:rPr lang="en-US" altLang="en-US" baseline="30000" dirty="0">
                <a:solidFill>
                  <a:srgbClr val="0070C0"/>
                </a:solidFill>
              </a:rPr>
              <a:t>th</a:t>
            </a:r>
            <a:r>
              <a:rPr lang="en-US" altLang="en-US" dirty="0">
                <a:solidFill>
                  <a:srgbClr val="0070C0"/>
                </a:solidFill>
              </a:rPr>
              <a:t> on annual national health care expenditures</a:t>
            </a:r>
          </a:p>
          <a:p>
            <a:pPr marL="513575" indent="-513575">
              <a:buFont typeface="Wingdings" pitchFamily="2" charset="2"/>
              <a:buAutoNum type="alphaLcParenR"/>
            </a:pPr>
            <a:r>
              <a:rPr lang="en-US" altLang="en-US" dirty="0">
                <a:solidFill>
                  <a:srgbClr val="0070C0"/>
                </a:solidFill>
              </a:rPr>
              <a:t>Total costs for hospital patients with an ADR are 5 times those of patients without an ADR</a:t>
            </a:r>
          </a:p>
          <a:p>
            <a:pPr marL="513575" indent="-513575">
              <a:buFont typeface="Wingdings" pitchFamily="2" charset="2"/>
              <a:buAutoNum type="alphaLcParenR"/>
            </a:pPr>
            <a:r>
              <a:rPr lang="en-US" altLang="en-US" dirty="0">
                <a:solidFill>
                  <a:srgbClr val="0070C0"/>
                </a:solidFill>
              </a:rPr>
              <a:t>ADRs are responsible for 1 in 25 injuries or deaths per year in the hospital</a:t>
            </a:r>
          </a:p>
          <a:p>
            <a:pPr marL="513575" indent="-513575">
              <a:buFont typeface="Wingdings" pitchFamily="2" charset="2"/>
              <a:buAutoNum type="alphaLcParenR"/>
            </a:pPr>
            <a:r>
              <a:rPr lang="en-US" altLang="en-US" dirty="0">
                <a:solidFill>
                  <a:srgbClr val="0070C0"/>
                </a:solidFill>
              </a:rPr>
              <a:t>Hospitalized patients with an ADR have the same mortality as those without an ADR</a:t>
            </a:r>
          </a:p>
          <a:p>
            <a:pPr marL="513575" indent="-513575">
              <a:buFont typeface="Wingdings" pitchFamily="2" charset="2"/>
              <a:buAutoNum type="alphaLcParenR"/>
            </a:pPr>
            <a:r>
              <a:rPr lang="en-US" altLang="en-US" dirty="0">
                <a:solidFill>
                  <a:srgbClr val="0070C0"/>
                </a:solidFill>
              </a:rPr>
              <a:t>The annual costs for ADRs are greater than total costs for cardiovascular or diabetic care</a:t>
            </a:r>
          </a:p>
        </p:txBody>
      </p:sp>
    </p:spTree>
    <p:extLst>
      <p:ext uri="{BB962C8B-B14F-4D97-AF65-F5344CB8AC3E}">
        <p14:creationId xmlns:p14="http://schemas.microsoft.com/office/powerpoint/2010/main" xmlns="" val="398402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7890">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1981200" y="1830433"/>
            <a:ext cx="6934200" cy="4114800"/>
          </a:xfrm>
        </p:spPr>
        <p:txBody>
          <a:bodyPr>
            <a:normAutofit fontScale="92500" lnSpcReduction="20000"/>
          </a:bodyPr>
          <a:lstStyle/>
          <a:p>
            <a:pPr marL="513575" indent="-513575">
              <a:buFont typeface="Wingdings" pitchFamily="2" charset="2"/>
              <a:buAutoNum type="alphaLcParenR"/>
            </a:pPr>
            <a:r>
              <a:rPr lang="en-US" altLang="en-US" dirty="0">
                <a:solidFill>
                  <a:srgbClr val="0070C0"/>
                </a:solidFill>
              </a:rPr>
              <a:t>ADRs are responsible for fewer deaths than pulmonary disease, DM, and pneumonia</a:t>
            </a:r>
          </a:p>
          <a:p>
            <a:pPr marL="513575" indent="-513575">
              <a:buFont typeface="Wingdings" pitchFamily="2" charset="2"/>
              <a:buAutoNum type="alphaLcParenR"/>
            </a:pPr>
            <a:r>
              <a:rPr lang="en-US" altLang="en-US" dirty="0">
                <a:solidFill>
                  <a:srgbClr val="0070C0"/>
                </a:solidFill>
              </a:rPr>
              <a:t>There are enough prescriptions filled yearly in the US to average 10 prescriptions for every person in the US</a:t>
            </a:r>
          </a:p>
          <a:p>
            <a:pPr marL="513575" indent="-513575">
              <a:buFont typeface="Wingdings" pitchFamily="2" charset="2"/>
              <a:buAutoNum type="alphaLcParenR"/>
            </a:pPr>
            <a:r>
              <a:rPr lang="en-US" altLang="en-US" dirty="0">
                <a:solidFill>
                  <a:srgbClr val="0070C0"/>
                </a:solidFill>
              </a:rPr>
              <a:t>On average, an increase in the number of concomitant drugs does not increase the risk of an interaction until 6 are given at the same time</a:t>
            </a:r>
          </a:p>
          <a:p>
            <a:pPr marL="513575" indent="-513575">
              <a:buFont typeface="Wingdings" pitchFamily="2" charset="2"/>
              <a:buAutoNum type="alphaLcParenR"/>
            </a:pPr>
            <a:r>
              <a:rPr lang="en-US" altLang="en-US" dirty="0">
                <a:solidFill>
                  <a:srgbClr val="0070C0"/>
                </a:solidFill>
              </a:rPr>
              <a:t>47% of patient visits result in a prescription</a:t>
            </a:r>
          </a:p>
          <a:p>
            <a:pPr marL="513575" indent="-513575">
              <a:buFont typeface="Wingdings" pitchFamily="2" charset="2"/>
              <a:buAutoNum type="alphaLcParenR"/>
            </a:pPr>
            <a:r>
              <a:rPr lang="en-US" altLang="en-US" dirty="0">
                <a:solidFill>
                  <a:srgbClr val="0070C0"/>
                </a:solidFill>
              </a:rPr>
              <a:t>In general, patients have little concern about potential drug interactions</a:t>
            </a:r>
          </a:p>
        </p:txBody>
      </p:sp>
      <p:sp>
        <p:nvSpPr>
          <p:cNvPr id="38914" name="Title 3"/>
          <p:cNvSpPr>
            <a:spLocks noGrp="1"/>
          </p:cNvSpPr>
          <p:nvPr>
            <p:ph type="title"/>
          </p:nvPr>
        </p:nvSpPr>
        <p:spPr/>
        <p:txBody>
          <a:bodyPr/>
          <a:lstStyle/>
          <a:p>
            <a:r>
              <a:rPr lang="en-US" altLang="en-US" sz="3200" dirty="0" smtClean="0">
                <a:solidFill>
                  <a:schemeClr val="tx2"/>
                </a:solidFill>
              </a:rPr>
              <a:t>Which of the following statements is true?</a:t>
            </a:r>
          </a:p>
        </p:txBody>
      </p:sp>
    </p:spTree>
    <p:extLst>
      <p:ext uri="{BB962C8B-B14F-4D97-AF65-F5344CB8AC3E}">
        <p14:creationId xmlns:p14="http://schemas.microsoft.com/office/powerpoint/2010/main" xmlns="" val="31227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891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39938" name="Content Placeholder 5"/>
          <p:cNvSpPr>
            <a:spLocks noGrp="1"/>
          </p:cNvSpPr>
          <p:nvPr>
            <p:ph sz="half" idx="4294967295"/>
          </p:nvPr>
        </p:nvSpPr>
        <p:spPr>
          <a:xfrm>
            <a:off x="3286125" y="2074545"/>
            <a:ext cx="5791200" cy="3687808"/>
          </a:xfrm>
        </p:spPr>
        <p:txBody>
          <a:bodyPr>
            <a:normAutofit fontScale="70000" lnSpcReduction="20000"/>
          </a:bodyPr>
          <a:lstStyle/>
          <a:p>
            <a:pPr eaLnBrk="1" hangingPunct="1"/>
            <a:r>
              <a:rPr lang="en-US" altLang="en-US" sz="2500">
                <a:solidFill>
                  <a:srgbClr val="000000"/>
                </a:solidFill>
                <a:latin typeface="Interstate Regular" charset="0"/>
              </a:rPr>
              <a:t>Type 2 Diabetes</a:t>
            </a:r>
          </a:p>
          <a:p>
            <a:pPr eaLnBrk="1" hangingPunct="1"/>
            <a:r>
              <a:rPr lang="en-US" altLang="en-US" sz="2500">
                <a:solidFill>
                  <a:srgbClr val="000000"/>
                </a:solidFill>
                <a:latin typeface="Interstate Regular" charset="0"/>
              </a:rPr>
              <a:t>High Blood Pressure</a:t>
            </a:r>
          </a:p>
          <a:p>
            <a:pPr eaLnBrk="1" hangingPunct="1"/>
            <a:r>
              <a:rPr lang="en-US" altLang="en-US" sz="2500">
                <a:solidFill>
                  <a:srgbClr val="000000"/>
                </a:solidFill>
                <a:latin typeface="Interstate Regular" charset="0"/>
              </a:rPr>
              <a:t>Overweight and Obesity</a:t>
            </a:r>
          </a:p>
          <a:p>
            <a:pPr eaLnBrk="1" hangingPunct="1"/>
            <a:r>
              <a:rPr lang="en-US" altLang="en-US" sz="2500">
                <a:solidFill>
                  <a:srgbClr val="000000"/>
                </a:solidFill>
                <a:latin typeface="Interstate Regular" charset="0"/>
              </a:rPr>
              <a:t>Depression</a:t>
            </a:r>
          </a:p>
          <a:p>
            <a:pPr eaLnBrk="1" hangingPunct="1"/>
            <a:r>
              <a:rPr lang="en-US" altLang="en-US" sz="2500">
                <a:solidFill>
                  <a:srgbClr val="000000"/>
                </a:solidFill>
                <a:latin typeface="Interstate Regular" charset="0"/>
              </a:rPr>
              <a:t>Cancer</a:t>
            </a:r>
          </a:p>
          <a:p>
            <a:pPr eaLnBrk="1" hangingPunct="1"/>
            <a:r>
              <a:rPr lang="en-US" altLang="en-US" sz="2500">
                <a:solidFill>
                  <a:srgbClr val="000000"/>
                </a:solidFill>
                <a:latin typeface="Interstate Regular" charset="0"/>
              </a:rPr>
              <a:t>High Cholesterol</a:t>
            </a:r>
          </a:p>
          <a:p>
            <a:pPr eaLnBrk="1" hangingPunct="1"/>
            <a:r>
              <a:rPr lang="en-US" altLang="en-US" sz="2500">
                <a:solidFill>
                  <a:srgbClr val="000000"/>
                </a:solidFill>
                <a:latin typeface="Interstate Regular" charset="0"/>
              </a:rPr>
              <a:t>Coronary Disease</a:t>
            </a:r>
          </a:p>
          <a:p>
            <a:pPr eaLnBrk="1" hangingPunct="1"/>
            <a:r>
              <a:rPr lang="en-US" altLang="en-US" sz="2500">
                <a:solidFill>
                  <a:srgbClr val="000000"/>
                </a:solidFill>
                <a:latin typeface="Interstate Regular" charset="0"/>
              </a:rPr>
              <a:t>Arthritis</a:t>
            </a:r>
          </a:p>
        </p:txBody>
      </p:sp>
      <p:pic>
        <p:nvPicPr>
          <p:cNvPr id="3993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441636" y="11525523"/>
            <a:ext cx="2979964" cy="1180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3994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594036" y="11677378"/>
            <a:ext cx="2979964" cy="1181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39941" name="TextBox 3"/>
          <p:cNvSpPr txBox="1">
            <a:spLocks noChangeArrowheads="1"/>
          </p:cNvSpPr>
          <p:nvPr/>
        </p:nvSpPr>
        <p:spPr bwMode="auto">
          <a:xfrm>
            <a:off x="10921773" y="5025934"/>
            <a:ext cx="1422627" cy="276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eaLnBrk="1" hangingPunct="1"/>
            <a:endParaRPr lang="en-US" altLang="en-US"/>
          </a:p>
        </p:txBody>
      </p:sp>
      <p:pic>
        <p:nvPicPr>
          <p:cNvPr id="3994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746436" y="11830050"/>
            <a:ext cx="2979964" cy="1181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3994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898836" y="11982723"/>
            <a:ext cx="2979964" cy="1180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3994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051236" y="12134578"/>
            <a:ext cx="2979964" cy="1181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3994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03636" y="12287250"/>
            <a:ext cx="2979964" cy="1181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399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356036" y="12439923"/>
            <a:ext cx="2979964" cy="1180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39947" name="TextBox 1"/>
          <p:cNvSpPr txBox="1">
            <a:spLocks noChangeArrowheads="1"/>
          </p:cNvSpPr>
          <p:nvPr/>
        </p:nvSpPr>
        <p:spPr bwMode="auto">
          <a:xfrm>
            <a:off x="3571344" y="282484"/>
            <a:ext cx="3057227" cy="1323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r>
              <a:rPr lang="en-US" altLang="en-US" sz="4000" b="1">
                <a:solidFill>
                  <a:srgbClr val="C00000"/>
                </a:solidFill>
                <a:latin typeface="Handtwo" pitchFamily="2" charset="0"/>
              </a:rPr>
              <a:t>Disease Influenced </a:t>
            </a:r>
          </a:p>
          <a:p>
            <a:pPr algn="ctr" eaLnBrk="1" hangingPunct="1"/>
            <a:r>
              <a:rPr lang="en-US" altLang="en-US" sz="4000" b="1">
                <a:solidFill>
                  <a:srgbClr val="C00000"/>
                </a:solidFill>
                <a:latin typeface="Handtwo" pitchFamily="2" charset="0"/>
              </a:rPr>
              <a:t>by Lifestyle</a:t>
            </a:r>
          </a:p>
        </p:txBody>
      </p:sp>
    </p:spTree>
    <p:extLst>
      <p:ext uri="{BB962C8B-B14F-4D97-AF65-F5344CB8AC3E}">
        <p14:creationId xmlns:p14="http://schemas.microsoft.com/office/powerpoint/2010/main" xmlns="" val="8264218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a:latin typeface="Arial" charset="0"/>
              </a:rPr>
              <a:t>High intensity versus low intensity statin therapy</a:t>
            </a:r>
          </a:p>
        </p:txBody>
      </p:sp>
      <p:sp>
        <p:nvSpPr>
          <p:cNvPr id="23555" name="Rectangle 3"/>
          <p:cNvSpPr>
            <a:spLocks noGrp="1" noChangeArrowheads="1"/>
          </p:cNvSpPr>
          <p:nvPr>
            <p:ph idx="1"/>
          </p:nvPr>
        </p:nvSpPr>
        <p:spPr/>
        <p:txBody>
          <a:bodyPr/>
          <a:lstStyle/>
          <a:p>
            <a:pPr eaLnBrk="1" hangingPunct="1"/>
            <a:r>
              <a:rPr lang="en-US" dirty="0">
                <a:latin typeface="Arial" charset="0"/>
              </a:rPr>
              <a:t>High intensity statin therapy is defined as &gt; 50% reduction of LDL with daily </a:t>
            </a:r>
            <a:r>
              <a:rPr lang="en-US" dirty="0" smtClean="0">
                <a:latin typeface="Arial" charset="0"/>
              </a:rPr>
              <a:t>statin (only </a:t>
            </a:r>
            <a:r>
              <a:rPr lang="en-US" dirty="0" err="1" smtClean="0">
                <a:latin typeface="Arial" charset="0"/>
              </a:rPr>
              <a:t>atorva</a:t>
            </a:r>
            <a:r>
              <a:rPr lang="en-US" dirty="0" smtClean="0">
                <a:latin typeface="Arial" charset="0"/>
              </a:rPr>
              <a:t> and </a:t>
            </a:r>
            <a:r>
              <a:rPr lang="en-US" dirty="0" err="1" smtClean="0">
                <a:latin typeface="Arial" charset="0"/>
              </a:rPr>
              <a:t>rosuva</a:t>
            </a:r>
            <a:r>
              <a:rPr lang="en-US" dirty="0" smtClean="0">
                <a:latin typeface="Arial" charset="0"/>
              </a:rPr>
              <a:t> at high doses)</a:t>
            </a:r>
            <a:endParaRPr lang="en-US" dirty="0">
              <a:latin typeface="Arial" charset="0"/>
            </a:endParaRPr>
          </a:p>
          <a:p>
            <a:pPr eaLnBrk="1" hangingPunct="1"/>
            <a:r>
              <a:rPr lang="en-US" dirty="0">
                <a:latin typeface="Arial" charset="0"/>
              </a:rPr>
              <a:t>Moderate intensity statin therapy is defined as 30-50% reduction with daily </a:t>
            </a:r>
            <a:r>
              <a:rPr lang="en-US" dirty="0" smtClean="0">
                <a:latin typeface="Arial" charset="0"/>
              </a:rPr>
              <a:t>statin (basically anything besides </a:t>
            </a:r>
            <a:r>
              <a:rPr lang="en-US" dirty="0" err="1" smtClean="0">
                <a:latin typeface="Arial" charset="0"/>
              </a:rPr>
              <a:t>simva</a:t>
            </a:r>
            <a:r>
              <a:rPr lang="en-US" dirty="0" smtClean="0">
                <a:latin typeface="Arial" charset="0"/>
              </a:rPr>
              <a:t> 10 or </a:t>
            </a:r>
            <a:r>
              <a:rPr lang="en-US" dirty="0" err="1" smtClean="0">
                <a:latin typeface="Arial" charset="0"/>
              </a:rPr>
              <a:t>prava</a:t>
            </a:r>
            <a:r>
              <a:rPr lang="en-US" dirty="0" smtClean="0">
                <a:latin typeface="Arial" charset="0"/>
              </a:rPr>
              <a:t> 10-20 or lowest dose </a:t>
            </a:r>
            <a:r>
              <a:rPr lang="en-US" dirty="0" err="1" smtClean="0">
                <a:latin typeface="Arial" charset="0"/>
              </a:rPr>
              <a:t>fluva</a:t>
            </a:r>
            <a:r>
              <a:rPr lang="en-US" dirty="0" smtClean="0">
                <a:latin typeface="Arial" charset="0"/>
              </a:rPr>
              <a:t> or </a:t>
            </a:r>
            <a:r>
              <a:rPr lang="en-US" dirty="0" err="1" smtClean="0">
                <a:latin typeface="Arial" charset="0"/>
              </a:rPr>
              <a:t>lova</a:t>
            </a:r>
            <a:r>
              <a:rPr lang="en-US" dirty="0" smtClean="0">
                <a:latin typeface="Arial" charset="0"/>
              </a:rPr>
              <a:t>)</a:t>
            </a:r>
          </a:p>
          <a:p>
            <a:pPr marL="0" indent="0" eaLnBrk="1" hangingPunct="1">
              <a:buNone/>
            </a:pPr>
            <a:endParaRPr lang="en-US"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41987" name="Rectangle 4"/>
          <p:cNvSpPr>
            <a:spLocks/>
          </p:cNvSpPr>
          <p:nvPr/>
        </p:nvSpPr>
        <p:spPr bwMode="auto">
          <a:xfrm>
            <a:off x="1702254" y="2078627"/>
            <a:ext cx="6477000" cy="278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lnSpc>
                <a:spcPct val="80000"/>
              </a:lnSpc>
            </a:pPr>
            <a:r>
              <a:rPr lang="en-US" altLang="en-US" sz="6400" b="1">
                <a:solidFill>
                  <a:srgbClr val="800000"/>
                </a:solidFill>
                <a:latin typeface="Handtwo" pitchFamily="2" charset="0"/>
                <a:sym typeface="Handtwo" pitchFamily="2" charset="0"/>
              </a:rPr>
              <a:t/>
            </a:r>
            <a:br>
              <a:rPr lang="en-US" altLang="en-US" sz="6400" b="1">
                <a:solidFill>
                  <a:srgbClr val="800000"/>
                </a:solidFill>
                <a:latin typeface="Handtwo" pitchFamily="2" charset="0"/>
                <a:sym typeface="Handtwo" pitchFamily="2" charset="0"/>
              </a:rPr>
            </a:br>
            <a:r>
              <a:rPr lang="en-US" altLang="en-US" sz="6400" b="1">
                <a:solidFill>
                  <a:srgbClr val="A50101"/>
                </a:solidFill>
                <a:latin typeface="Handtwo" pitchFamily="2" charset="0"/>
                <a:sym typeface="Handtwo" pitchFamily="2" charset="0"/>
              </a:rPr>
              <a:t>What is CHIP?</a:t>
            </a:r>
            <a:endParaRPr lang="en-US" altLang="en-US" sz="8800" b="1">
              <a:solidFill>
                <a:srgbClr val="800000"/>
              </a:solidFill>
              <a:latin typeface="Handtwo" pitchFamily="2" charset="0"/>
              <a:sym typeface="Handtwo" pitchFamily="2" charset="0"/>
            </a:endParaRP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24263" y="873578"/>
            <a:ext cx="2651352" cy="1260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4198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9321" y="2318658"/>
            <a:ext cx="3505200" cy="335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extLst>
      <p:ext uri="{BB962C8B-B14F-4D97-AF65-F5344CB8AC3E}">
        <p14:creationId xmlns:p14="http://schemas.microsoft.com/office/powerpoint/2010/main" xmlns="" val="11842296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430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43011" name="Rectangle 2"/>
          <p:cNvSpPr>
            <a:spLocks/>
          </p:cNvSpPr>
          <p:nvPr/>
        </p:nvSpPr>
        <p:spPr bwMode="auto">
          <a:xfrm>
            <a:off x="1239611" y="429441"/>
            <a:ext cx="7930923" cy="5331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18709" bIns="0"/>
          <a:lstStyle>
            <a:lvl1pPr marL="36513"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spcBef>
                <a:spcPts val="2538"/>
              </a:spcBef>
            </a:pPr>
            <a:r>
              <a:rPr lang="en-US" altLang="en-US" sz="3700" b="1">
                <a:solidFill>
                  <a:srgbClr val="800000"/>
                </a:solidFill>
                <a:latin typeface="Handtwo" pitchFamily="2" charset="0"/>
                <a:ea typeface="MS PGothic" pitchFamily="34" charset="-128"/>
                <a:sym typeface="Georgia" pitchFamily="18" charset="0"/>
              </a:rPr>
              <a:t>Overview</a:t>
            </a:r>
          </a:p>
          <a:p>
            <a:pPr algn="ctr" eaLnBrk="1" hangingPunct="1"/>
            <a:endParaRPr lang="en-US" altLang="en-US" sz="3700" b="1">
              <a:solidFill>
                <a:srgbClr val="800000"/>
              </a:solidFill>
              <a:latin typeface="Handtwo" pitchFamily="2" charset="0"/>
              <a:ea typeface="MS PGothic" pitchFamily="34" charset="-128"/>
              <a:sym typeface="Georgia" pitchFamily="18" charset="0"/>
            </a:endParaRPr>
          </a:p>
          <a:p>
            <a:pPr algn="ctr" eaLnBrk="1" hangingPunct="1">
              <a:buFont typeface="Wingdings" pitchFamily="2" charset="2"/>
              <a:buChar char="Ø"/>
            </a:pPr>
            <a:r>
              <a:rPr lang="en-US" altLang="en-US" sz="2000" b="1">
                <a:solidFill>
                  <a:srgbClr val="333333"/>
                </a:solidFill>
                <a:latin typeface="Interstate Regular" charset="0"/>
                <a:ea typeface="MS PGothic" pitchFamily="34" charset="-128"/>
                <a:sym typeface="Georgia" pitchFamily="18" charset="0"/>
              </a:rPr>
              <a:t>Lifestyle </a:t>
            </a:r>
            <a:r>
              <a:rPr lang="en-US" altLang="en-US" sz="2000">
                <a:solidFill>
                  <a:srgbClr val="333333"/>
                </a:solidFill>
                <a:latin typeface="Interstate Regular" charset="0"/>
                <a:ea typeface="MS PGothic" pitchFamily="34" charset="-128"/>
                <a:sym typeface="Georgia" pitchFamily="18" charset="0"/>
              </a:rPr>
              <a:t>intervention </a:t>
            </a:r>
            <a:r>
              <a:rPr lang="en-US" altLang="en-US" sz="2000" b="1">
                <a:solidFill>
                  <a:srgbClr val="333333"/>
                </a:solidFill>
                <a:latin typeface="Interstate Regular" charset="0"/>
                <a:ea typeface="MS PGothic" pitchFamily="34" charset="-128"/>
                <a:sym typeface="Georgia" pitchFamily="18" charset="0"/>
              </a:rPr>
              <a:t>education</a:t>
            </a:r>
            <a:r>
              <a:rPr lang="en-US" altLang="en-US" sz="2000">
                <a:solidFill>
                  <a:srgbClr val="333333"/>
                </a:solidFill>
                <a:latin typeface="Interstate Regular" charset="0"/>
                <a:ea typeface="MS PGothic" pitchFamily="34" charset="-128"/>
                <a:sym typeface="Georgia" pitchFamily="18" charset="0"/>
              </a:rPr>
              <a:t> program</a:t>
            </a:r>
          </a:p>
          <a:p>
            <a:pPr algn="ctr" eaLnBrk="1" hangingPunct="1">
              <a:spcBef>
                <a:spcPts val="831"/>
              </a:spcBef>
              <a:buFont typeface="Wingdings" pitchFamily="2" charset="2"/>
              <a:buChar char="Ø"/>
            </a:pPr>
            <a:r>
              <a:rPr lang="en-US" altLang="en-US" sz="2000">
                <a:solidFill>
                  <a:srgbClr val="333333"/>
                </a:solidFill>
                <a:latin typeface="Interstate Regular" charset="0"/>
                <a:ea typeface="MS PGothic" pitchFamily="34" charset="-128"/>
                <a:sym typeface="Georgia" pitchFamily="18" charset="0"/>
              </a:rPr>
              <a:t> 100% </a:t>
            </a:r>
            <a:r>
              <a:rPr lang="en-US" altLang="en-US" sz="2000" b="1">
                <a:solidFill>
                  <a:srgbClr val="333333"/>
                </a:solidFill>
                <a:latin typeface="Interstate Regular" charset="0"/>
                <a:ea typeface="MS PGothic" pitchFamily="34" charset="-128"/>
                <a:sym typeface="Georgia" pitchFamily="18" charset="0"/>
              </a:rPr>
              <a:t>evidence</a:t>
            </a:r>
            <a:r>
              <a:rPr lang="en-US" altLang="en-US" sz="2000">
                <a:solidFill>
                  <a:srgbClr val="333333"/>
                </a:solidFill>
                <a:latin typeface="Interstate Regular" charset="0"/>
                <a:ea typeface="MS PGothic" pitchFamily="34" charset="-128"/>
                <a:sym typeface="Georgia" pitchFamily="18" charset="0"/>
              </a:rPr>
              <a:t> based</a:t>
            </a:r>
          </a:p>
          <a:p>
            <a:pPr algn="ctr" eaLnBrk="1" hangingPunct="1">
              <a:spcBef>
                <a:spcPts val="831"/>
              </a:spcBef>
              <a:buFont typeface="Wingdings" pitchFamily="2" charset="2"/>
              <a:buChar char="Ø"/>
            </a:pPr>
            <a:r>
              <a:rPr lang="en-US" altLang="en-US" sz="2000">
                <a:solidFill>
                  <a:srgbClr val="333333"/>
                </a:solidFill>
                <a:latin typeface="Interstate Regular" charset="0"/>
                <a:ea typeface="MS PGothic" pitchFamily="34" charset="-128"/>
                <a:sym typeface="Georgia" pitchFamily="18" charset="0"/>
              </a:rPr>
              <a:t> </a:t>
            </a:r>
            <a:r>
              <a:rPr lang="en-US" altLang="en-US" sz="2000" b="1">
                <a:solidFill>
                  <a:srgbClr val="333333"/>
                </a:solidFill>
                <a:latin typeface="Interstate Regular" charset="0"/>
                <a:ea typeface="MS PGothic" pitchFamily="34" charset="-128"/>
                <a:sym typeface="Georgia" pitchFamily="18" charset="0"/>
              </a:rPr>
              <a:t>community</a:t>
            </a:r>
            <a:r>
              <a:rPr lang="en-US" altLang="en-US" sz="2000">
                <a:solidFill>
                  <a:srgbClr val="333333"/>
                </a:solidFill>
                <a:latin typeface="Interstate Regular" charset="0"/>
                <a:ea typeface="MS PGothic" pitchFamily="34" charset="-128"/>
                <a:sym typeface="Georgia" pitchFamily="18" charset="0"/>
              </a:rPr>
              <a:t> based (not residential)</a:t>
            </a:r>
          </a:p>
          <a:p>
            <a:pPr algn="ctr" eaLnBrk="1" hangingPunct="1">
              <a:spcBef>
                <a:spcPts val="877"/>
              </a:spcBef>
              <a:buClr>
                <a:srgbClr val="800000"/>
              </a:buClr>
              <a:buSzPct val="70000"/>
              <a:buFont typeface="Wingdings" pitchFamily="2" charset="2"/>
              <a:buChar char="Ø"/>
            </a:pPr>
            <a:r>
              <a:rPr lang="en-US" altLang="en-US" sz="2000">
                <a:solidFill>
                  <a:srgbClr val="333333"/>
                </a:solidFill>
                <a:latin typeface="Interstate Regular" charset="0"/>
                <a:ea typeface="MS PGothic" pitchFamily="34" charset="-128"/>
                <a:sym typeface="Georgia" pitchFamily="18" charset="0"/>
              </a:rPr>
              <a:t> Regular </a:t>
            </a:r>
            <a:r>
              <a:rPr lang="en-US" altLang="en-US" sz="2000" b="1">
                <a:solidFill>
                  <a:srgbClr val="333333"/>
                </a:solidFill>
                <a:latin typeface="Interstate Regular" charset="0"/>
                <a:ea typeface="MS PGothic" pitchFamily="34" charset="-128"/>
                <a:sym typeface="Georgia" pitchFamily="18" charset="0"/>
              </a:rPr>
              <a:t>group sessions </a:t>
            </a:r>
            <a:r>
              <a:rPr lang="en-US" altLang="en-US" sz="2000">
                <a:solidFill>
                  <a:srgbClr val="333333"/>
                </a:solidFill>
                <a:latin typeface="Interstate Regular" charset="0"/>
                <a:ea typeface="MS PGothic" pitchFamily="34" charset="-128"/>
                <a:sym typeface="Georgia" pitchFamily="18" charset="0"/>
              </a:rPr>
              <a:t>over several weeks</a:t>
            </a:r>
          </a:p>
          <a:p>
            <a:pPr algn="ctr" eaLnBrk="1" hangingPunct="1">
              <a:spcBef>
                <a:spcPts val="877"/>
              </a:spcBef>
              <a:buClr>
                <a:srgbClr val="800000"/>
              </a:buClr>
              <a:buSzPct val="70000"/>
              <a:buFont typeface="Wingdings" pitchFamily="2" charset="2"/>
              <a:buChar char="Ø"/>
            </a:pPr>
            <a:r>
              <a:rPr lang="en-US" altLang="en-US" sz="2000">
                <a:solidFill>
                  <a:srgbClr val="333333"/>
                </a:solidFill>
                <a:latin typeface="Interstate Regular" charset="0"/>
                <a:ea typeface="MS PGothic" pitchFamily="34" charset="-128"/>
                <a:sym typeface="Georgia" pitchFamily="18" charset="0"/>
              </a:rPr>
              <a:t> Blood draws and Health Risk Assessments</a:t>
            </a:r>
          </a:p>
          <a:p>
            <a:pPr algn="ctr" eaLnBrk="1" hangingPunct="1">
              <a:spcBef>
                <a:spcPts val="877"/>
              </a:spcBef>
              <a:buClr>
                <a:srgbClr val="800000"/>
              </a:buClr>
              <a:buSzPct val="70000"/>
              <a:buFont typeface="Wingdings" pitchFamily="2" charset="2"/>
              <a:buChar char="Ø"/>
            </a:pPr>
            <a:r>
              <a:rPr lang="en-US" altLang="en-US" sz="2000">
                <a:solidFill>
                  <a:srgbClr val="333333"/>
                </a:solidFill>
                <a:latin typeface="Interstate Regular" charset="0"/>
                <a:ea typeface="MS PGothic" pitchFamily="34" charset="-128"/>
                <a:sym typeface="Georgia" pitchFamily="18" charset="0"/>
              </a:rPr>
              <a:t> Education, </a:t>
            </a:r>
            <a:r>
              <a:rPr lang="en-US" altLang="en-US" sz="2000" b="1">
                <a:solidFill>
                  <a:srgbClr val="333333"/>
                </a:solidFill>
                <a:latin typeface="Interstate Regular" charset="0"/>
                <a:ea typeface="MS PGothic" pitchFamily="34" charset="-128"/>
                <a:sym typeface="Georgia" pitchFamily="18" charset="0"/>
              </a:rPr>
              <a:t>practical experience</a:t>
            </a:r>
            <a:r>
              <a:rPr lang="en-US" altLang="en-US" sz="2000">
                <a:solidFill>
                  <a:srgbClr val="333333"/>
                </a:solidFill>
                <a:latin typeface="Interstate Regular" charset="0"/>
                <a:ea typeface="MS PGothic" pitchFamily="34" charset="-128"/>
                <a:sym typeface="Georgia" pitchFamily="18" charset="0"/>
              </a:rPr>
              <a:t>, reinforcement</a:t>
            </a:r>
          </a:p>
          <a:p>
            <a:pPr algn="ctr" eaLnBrk="1" hangingPunct="1">
              <a:spcBef>
                <a:spcPts val="877"/>
              </a:spcBef>
              <a:buClr>
                <a:srgbClr val="800000"/>
              </a:buClr>
              <a:buSzPct val="70000"/>
              <a:buFont typeface="Wingdings" pitchFamily="2" charset="2"/>
              <a:buChar char="Ø"/>
            </a:pPr>
            <a:r>
              <a:rPr lang="en-US" altLang="en-US" sz="2000">
                <a:solidFill>
                  <a:srgbClr val="333333"/>
                </a:solidFill>
                <a:latin typeface="Interstate Regular" charset="0"/>
                <a:ea typeface="MS PGothic" pitchFamily="34" charset="-128"/>
                <a:sym typeface="Georgia" pitchFamily="18" charset="0"/>
              </a:rPr>
              <a:t> </a:t>
            </a:r>
            <a:r>
              <a:rPr lang="ja-JP" altLang="en-US" sz="2000">
                <a:solidFill>
                  <a:srgbClr val="333333"/>
                </a:solidFill>
                <a:latin typeface="Interstate Regular" charset="0"/>
                <a:ea typeface="MS PGothic" pitchFamily="34" charset="-128"/>
                <a:sym typeface="Georgia" pitchFamily="18" charset="0"/>
              </a:rPr>
              <a:t>“</a:t>
            </a:r>
            <a:r>
              <a:rPr lang="en-US" altLang="ja-JP" sz="2000">
                <a:solidFill>
                  <a:srgbClr val="333333"/>
                </a:solidFill>
                <a:latin typeface="Interstate Regular" charset="0"/>
                <a:ea typeface="MS PGothic" pitchFamily="34" charset="-128"/>
                <a:sym typeface="Georgia" pitchFamily="18" charset="0"/>
              </a:rPr>
              <a:t>Whole of Health</a:t>
            </a:r>
            <a:r>
              <a:rPr lang="ja-JP" altLang="en-US" sz="2000">
                <a:solidFill>
                  <a:srgbClr val="333333"/>
                </a:solidFill>
                <a:latin typeface="Interstate Regular" charset="0"/>
                <a:ea typeface="MS PGothic" pitchFamily="34" charset="-128"/>
                <a:sym typeface="Georgia" pitchFamily="18" charset="0"/>
              </a:rPr>
              <a:t>”</a:t>
            </a:r>
            <a:r>
              <a:rPr lang="en-US" altLang="ja-JP" sz="2000">
                <a:solidFill>
                  <a:srgbClr val="333333"/>
                </a:solidFill>
                <a:latin typeface="Interstate Regular" charset="0"/>
                <a:ea typeface="MS PGothic" pitchFamily="34" charset="-128"/>
                <a:sym typeface="Georgia" pitchFamily="18" charset="0"/>
              </a:rPr>
              <a:t> approach</a:t>
            </a:r>
          </a:p>
          <a:p>
            <a:pPr algn="ctr" eaLnBrk="1" hangingPunct="1">
              <a:spcBef>
                <a:spcPts val="877"/>
              </a:spcBef>
              <a:buClr>
                <a:srgbClr val="800000"/>
              </a:buClr>
              <a:buSzPct val="70000"/>
              <a:buFont typeface="Wingdings" pitchFamily="2" charset="2"/>
              <a:buChar char="Ø"/>
            </a:pPr>
            <a:r>
              <a:rPr lang="en-US" altLang="en-US" sz="2000">
                <a:solidFill>
                  <a:srgbClr val="333333"/>
                </a:solidFill>
                <a:latin typeface="Interstate Regular" charset="0"/>
                <a:ea typeface="MS PGothic" pitchFamily="34" charset="-128"/>
                <a:sym typeface="Georgia" pitchFamily="18" charset="0"/>
              </a:rPr>
              <a:t> 60</a:t>
            </a:r>
            <a:r>
              <a:rPr lang="en-AU" altLang="en-US" sz="2000">
                <a:solidFill>
                  <a:srgbClr val="333333"/>
                </a:solidFill>
                <a:latin typeface="Interstate Regular" charset="0"/>
                <a:ea typeface="MS PGothic" pitchFamily="34" charset="-128"/>
                <a:sym typeface="Georgia" pitchFamily="18" charset="0"/>
              </a:rPr>
              <a:t>,</a:t>
            </a:r>
            <a:r>
              <a:rPr lang="en-US" altLang="ja-JP" sz="2000">
                <a:solidFill>
                  <a:srgbClr val="333333"/>
                </a:solidFill>
                <a:latin typeface="Interstate Regular" charset="0"/>
                <a:ea typeface="MS PGothic" pitchFamily="34" charset="-128"/>
                <a:sym typeface="Georgia" pitchFamily="18" charset="0"/>
              </a:rPr>
              <a:t>000+ participants over 25 years and counting…</a:t>
            </a:r>
          </a:p>
          <a:p>
            <a:pPr algn="ctr" eaLnBrk="1" hangingPunct="1">
              <a:spcBef>
                <a:spcPts val="877"/>
              </a:spcBef>
              <a:buClr>
                <a:srgbClr val="800000"/>
              </a:buClr>
              <a:buSzPct val="70000"/>
              <a:buFont typeface="Wingdings" pitchFamily="2" charset="2"/>
              <a:buChar char="Ø"/>
            </a:pPr>
            <a:r>
              <a:rPr lang="en-US" altLang="en-US" sz="2000">
                <a:solidFill>
                  <a:srgbClr val="333333"/>
                </a:solidFill>
                <a:latin typeface="Interstate Regular" charset="0"/>
                <a:ea typeface="MS PGothic" pitchFamily="34" charset="-128"/>
                <a:sym typeface="Georgia" pitchFamily="18" charset="0"/>
              </a:rPr>
              <a:t> 25+ peer reviewed articles in medical journals</a:t>
            </a:r>
          </a:p>
          <a:p>
            <a:pPr algn="ctr" eaLnBrk="1" hangingPunct="1">
              <a:spcBef>
                <a:spcPts val="877"/>
              </a:spcBef>
              <a:buClr>
                <a:srgbClr val="800000"/>
              </a:buClr>
              <a:buSzPct val="70000"/>
              <a:buFont typeface="Wingdings" pitchFamily="2" charset="2"/>
              <a:buChar char="Ø"/>
            </a:pPr>
            <a:endParaRPr lang="en-US" altLang="en-US" sz="2000">
              <a:solidFill>
                <a:srgbClr val="333333"/>
              </a:solidFill>
              <a:latin typeface="Interstate Regular" charset="0"/>
              <a:ea typeface="MS PGothic" pitchFamily="34" charset="-128"/>
              <a:sym typeface="Georgia" pitchFamily="18" charset="0"/>
            </a:endParaRPr>
          </a:p>
        </p:txBody>
      </p:sp>
    </p:spTree>
    <p:extLst>
      <p:ext uri="{BB962C8B-B14F-4D97-AF65-F5344CB8AC3E}">
        <p14:creationId xmlns:p14="http://schemas.microsoft.com/office/powerpoint/2010/main" xmlns="" val="38564636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440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44035" name="Content Placeholder 2"/>
          <p:cNvSpPr>
            <a:spLocks noGrp="1"/>
          </p:cNvSpPr>
          <p:nvPr>
            <p:ph idx="1"/>
          </p:nvPr>
        </p:nvSpPr>
        <p:spPr>
          <a:xfrm>
            <a:off x="2595563" y="1355272"/>
            <a:ext cx="7900307" cy="4147457"/>
          </a:xfrm>
        </p:spPr>
        <p:txBody>
          <a:bodyPr>
            <a:normAutofit fontScale="55000" lnSpcReduction="20000"/>
          </a:bodyPr>
          <a:lstStyle/>
          <a:p>
            <a:pPr marL="368514" indent="-368514">
              <a:spcAft>
                <a:spcPts val="1292"/>
              </a:spcAft>
              <a:buClr>
                <a:srgbClr val="800000"/>
              </a:buClr>
              <a:buFont typeface="Wingdings" pitchFamily="2" charset="2"/>
              <a:buChar char="Ø"/>
            </a:pPr>
            <a:r>
              <a:rPr lang="en-US" altLang="en-US" sz="2000">
                <a:solidFill>
                  <a:srgbClr val="595959"/>
                </a:solidFill>
                <a:latin typeface="Interstate Regular" charset="0"/>
              </a:rPr>
              <a:t>25 – 45 minutes of content delivery</a:t>
            </a:r>
          </a:p>
          <a:p>
            <a:pPr marL="368514" indent="-368514">
              <a:spcAft>
                <a:spcPts val="1292"/>
              </a:spcAft>
              <a:buClr>
                <a:srgbClr val="800000"/>
              </a:buClr>
              <a:buFont typeface="Wingdings" pitchFamily="2" charset="2"/>
              <a:buChar char="Ø"/>
            </a:pPr>
            <a:r>
              <a:rPr lang="en-US" altLang="en-US" sz="2000">
                <a:solidFill>
                  <a:srgbClr val="595959"/>
                </a:solidFill>
                <a:latin typeface="Interstate Regular" charset="0"/>
              </a:rPr>
              <a:t>25 - 45 minutes of facilitated group discussion, </a:t>
            </a:r>
          </a:p>
          <a:p>
            <a:pPr marL="368514" indent="-368514">
              <a:spcAft>
                <a:spcPts val="1292"/>
              </a:spcAft>
              <a:buClr>
                <a:srgbClr val="800000"/>
              </a:buClr>
              <a:buNone/>
            </a:pPr>
            <a:r>
              <a:rPr lang="en-US" altLang="en-US" sz="2000">
                <a:solidFill>
                  <a:srgbClr val="595959"/>
                </a:solidFill>
                <a:latin typeface="Interstate Regular" charset="0"/>
              </a:rPr>
              <a:t>     based on these recurring questions:</a:t>
            </a:r>
          </a:p>
          <a:p>
            <a:pPr marL="1282105" lvl="2" indent="-368514">
              <a:spcAft>
                <a:spcPts val="1292"/>
              </a:spcAft>
              <a:buClr>
                <a:srgbClr val="800000"/>
              </a:buClr>
              <a:buFont typeface="Wingdings" pitchFamily="2" charset="2"/>
              <a:buChar char="v"/>
            </a:pPr>
            <a:r>
              <a:rPr lang="en-US" altLang="en-US" sz="1700">
                <a:solidFill>
                  <a:srgbClr val="595959"/>
                </a:solidFill>
                <a:latin typeface="Interstate Regular" charset="0"/>
              </a:rPr>
              <a:t>What was new to me?</a:t>
            </a:r>
          </a:p>
          <a:p>
            <a:pPr marL="1282105" lvl="2" indent="-368514">
              <a:spcAft>
                <a:spcPts val="1292"/>
              </a:spcAft>
              <a:buClr>
                <a:srgbClr val="800000"/>
              </a:buClr>
              <a:buFont typeface="Wingdings" pitchFamily="2" charset="2"/>
              <a:buChar char="v"/>
            </a:pPr>
            <a:r>
              <a:rPr lang="en-US" altLang="en-US" sz="1700">
                <a:solidFill>
                  <a:srgbClr val="595959"/>
                </a:solidFill>
                <a:latin typeface="Interstate Regular" charset="0"/>
              </a:rPr>
              <a:t>What did I like?</a:t>
            </a:r>
          </a:p>
          <a:p>
            <a:pPr marL="1282105" lvl="2" indent="-368514">
              <a:spcAft>
                <a:spcPts val="1292"/>
              </a:spcAft>
              <a:buClr>
                <a:srgbClr val="800000"/>
              </a:buClr>
              <a:buFont typeface="Wingdings" pitchFamily="2" charset="2"/>
              <a:buChar char="v"/>
            </a:pPr>
            <a:r>
              <a:rPr lang="en-US" altLang="en-US" sz="1700">
                <a:solidFill>
                  <a:srgbClr val="595959"/>
                </a:solidFill>
                <a:latin typeface="Interstate Regular" charset="0"/>
              </a:rPr>
              <a:t>What did I not like?</a:t>
            </a:r>
          </a:p>
          <a:p>
            <a:pPr marL="1282105" lvl="2" indent="-368514">
              <a:spcAft>
                <a:spcPts val="1292"/>
              </a:spcAft>
              <a:buClr>
                <a:srgbClr val="800000"/>
              </a:buClr>
              <a:buFont typeface="Wingdings" pitchFamily="2" charset="2"/>
              <a:buChar char="v"/>
            </a:pPr>
            <a:r>
              <a:rPr lang="en-US" altLang="en-US" sz="1700">
                <a:solidFill>
                  <a:srgbClr val="595959"/>
                </a:solidFill>
                <a:latin typeface="Interstate Regular" charset="0"/>
              </a:rPr>
              <a:t>What will I change from now on?</a:t>
            </a:r>
          </a:p>
          <a:p>
            <a:pPr marL="368514" indent="-368514">
              <a:spcAft>
                <a:spcPts val="1292"/>
              </a:spcAft>
              <a:buClr>
                <a:srgbClr val="800000"/>
              </a:buClr>
              <a:buFont typeface="Wingdings" pitchFamily="2" charset="2"/>
              <a:buChar char="Ø"/>
            </a:pPr>
            <a:r>
              <a:rPr lang="en-US" altLang="en-US">
                <a:solidFill>
                  <a:srgbClr val="595959"/>
                </a:solidFill>
                <a:latin typeface="Interstate Regular" charset="0"/>
              </a:rPr>
              <a:t>Food Sampling/cooking demos/</a:t>
            </a:r>
          </a:p>
          <a:p>
            <a:pPr marL="368514" indent="-368514">
              <a:spcAft>
                <a:spcPts val="1292"/>
              </a:spcAft>
              <a:buClr>
                <a:srgbClr val="800000"/>
              </a:buClr>
              <a:buFont typeface="Wingdings" pitchFamily="2" charset="2"/>
              <a:buChar char="Ø"/>
            </a:pPr>
            <a:r>
              <a:rPr lang="en-US" altLang="en-US">
                <a:solidFill>
                  <a:srgbClr val="595959"/>
                </a:solidFill>
                <a:latin typeface="Interstate Regular" charset="0"/>
              </a:rPr>
              <a:t>exercise (some lectures)</a:t>
            </a:r>
          </a:p>
          <a:p>
            <a:pPr marL="368514" indent="-368514">
              <a:spcAft>
                <a:spcPts val="1292"/>
              </a:spcAft>
              <a:buClr>
                <a:srgbClr val="800000"/>
              </a:buClr>
              <a:buFont typeface="Wingdings" pitchFamily="2" charset="2"/>
              <a:buChar char="Ø"/>
            </a:pPr>
            <a:endParaRPr lang="en-US" altLang="en-US" sz="2500">
              <a:solidFill>
                <a:srgbClr val="404040"/>
              </a:solidFill>
              <a:latin typeface="Interstate Regular" charset="0"/>
            </a:endParaRPr>
          </a:p>
          <a:p>
            <a:pPr marL="368514" indent="-368514">
              <a:buClr>
                <a:srgbClr val="800000"/>
              </a:buClr>
              <a:buFont typeface="Wingdings" pitchFamily="2" charset="2"/>
              <a:buChar char="Ø"/>
            </a:pPr>
            <a:endParaRPr lang="en-US" altLang="en-US" sz="1400">
              <a:solidFill>
                <a:srgbClr val="404040"/>
              </a:solidFill>
              <a:latin typeface="Interstate Regular" charset="0"/>
            </a:endParaRPr>
          </a:p>
        </p:txBody>
      </p:sp>
      <p:sp>
        <p:nvSpPr>
          <p:cNvPr id="44036" name="Content Placeholder 4"/>
          <p:cNvSpPr txBox="1">
            <a:spLocks/>
          </p:cNvSpPr>
          <p:nvPr/>
        </p:nvSpPr>
        <p:spPr bwMode="auto">
          <a:xfrm>
            <a:off x="1351870" y="429442"/>
            <a:ext cx="7170284" cy="865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spcBef>
                <a:spcPts val="646"/>
              </a:spcBef>
              <a:spcAft>
                <a:spcPts val="1292"/>
              </a:spcAft>
            </a:pPr>
            <a:r>
              <a:rPr lang="en-US" altLang="en-US" sz="3700" b="1">
                <a:solidFill>
                  <a:srgbClr val="860000"/>
                </a:solidFill>
                <a:latin typeface="Handtwo" pitchFamily="2" charset="0"/>
              </a:rPr>
              <a:t>A typical CHIP session</a:t>
            </a:r>
          </a:p>
          <a:p>
            <a:pPr algn="ctr" eaLnBrk="1" hangingPunct="1">
              <a:spcBef>
                <a:spcPts val="646"/>
              </a:spcBef>
              <a:spcAft>
                <a:spcPts val="1292"/>
              </a:spcAft>
            </a:pPr>
            <a:endParaRPr lang="en-US" altLang="en-US" sz="3300">
              <a:solidFill>
                <a:srgbClr val="C00000"/>
              </a:solidFill>
              <a:latin typeface="Handtwo" pitchFamily="2" charset="0"/>
            </a:endParaRPr>
          </a:p>
        </p:txBody>
      </p:sp>
    </p:spTree>
    <p:extLst>
      <p:ext uri="{BB962C8B-B14F-4D97-AF65-F5344CB8AC3E}">
        <p14:creationId xmlns:p14="http://schemas.microsoft.com/office/powerpoint/2010/main" xmlns="" val="3518053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450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45059" name="Rectangle 4"/>
          <p:cNvSpPr>
            <a:spLocks/>
          </p:cNvSpPr>
          <p:nvPr/>
        </p:nvSpPr>
        <p:spPr bwMode="auto">
          <a:xfrm>
            <a:off x="1702254" y="2078627"/>
            <a:ext cx="6477000" cy="278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lnSpc>
                <a:spcPct val="80000"/>
              </a:lnSpc>
            </a:pPr>
            <a:r>
              <a:rPr lang="en-US" altLang="en-US" sz="6400" b="1">
                <a:solidFill>
                  <a:srgbClr val="800000"/>
                </a:solidFill>
                <a:latin typeface="Handtwo" pitchFamily="2" charset="0"/>
                <a:sym typeface="Handtwo" pitchFamily="2" charset="0"/>
              </a:rPr>
              <a:t/>
            </a:r>
            <a:br>
              <a:rPr lang="en-US" altLang="en-US" sz="6400" b="1">
                <a:solidFill>
                  <a:srgbClr val="800000"/>
                </a:solidFill>
                <a:latin typeface="Handtwo" pitchFamily="2" charset="0"/>
                <a:sym typeface="Handtwo" pitchFamily="2" charset="0"/>
              </a:rPr>
            </a:br>
            <a:r>
              <a:rPr lang="en-US" altLang="en-US" sz="6400" b="1">
                <a:solidFill>
                  <a:srgbClr val="A50101"/>
                </a:solidFill>
                <a:latin typeface="Handtwo" pitchFamily="2" charset="0"/>
                <a:sym typeface="Handtwo" pitchFamily="2" charset="0"/>
              </a:rPr>
              <a:t>Program Content</a:t>
            </a:r>
            <a:endParaRPr lang="en-US" altLang="en-US" sz="8800" b="1">
              <a:solidFill>
                <a:srgbClr val="800000"/>
              </a:solidFill>
              <a:latin typeface="Handtwo" pitchFamily="2" charset="0"/>
              <a:sym typeface="Handtwo" pitchFamily="2" charset="0"/>
            </a:endParaRPr>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24263" y="873578"/>
            <a:ext cx="2651352" cy="1260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4506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9321" y="2318658"/>
            <a:ext cx="3505200" cy="335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extLst>
      <p:ext uri="{BB962C8B-B14F-4D97-AF65-F5344CB8AC3E}">
        <p14:creationId xmlns:p14="http://schemas.microsoft.com/office/powerpoint/2010/main" xmlns="" val="30071610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4608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46083" name="Rectangle 3"/>
          <p:cNvSpPr>
            <a:spLocks/>
          </p:cNvSpPr>
          <p:nvPr/>
        </p:nvSpPr>
        <p:spPr bwMode="auto">
          <a:xfrm>
            <a:off x="251732" y="209006"/>
            <a:ext cx="8892268" cy="1463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lnSpc>
                <a:spcPct val="80000"/>
              </a:lnSpc>
            </a:pPr>
            <a:r>
              <a:rPr lang="en-US" altLang="en-US" sz="3700" b="1">
                <a:solidFill>
                  <a:srgbClr val="A50101"/>
                </a:solidFill>
                <a:latin typeface="Handtwo" pitchFamily="2" charset="0"/>
                <a:sym typeface="Handtwo" pitchFamily="2" charset="0"/>
              </a:rPr>
              <a:t>Phase 1 </a:t>
            </a:r>
          </a:p>
          <a:p>
            <a:pPr algn="ctr" eaLnBrk="1" hangingPunct="1">
              <a:lnSpc>
                <a:spcPct val="80000"/>
              </a:lnSpc>
            </a:pPr>
            <a:r>
              <a:rPr lang="en-US" altLang="en-US" sz="3700" b="1">
                <a:solidFill>
                  <a:srgbClr val="A50101"/>
                </a:solidFill>
                <a:latin typeface="Handtwo" pitchFamily="2" charset="0"/>
                <a:sym typeface="Handtwo" pitchFamily="2" charset="0"/>
              </a:rPr>
              <a:t>Lifestyle is the best medicine </a:t>
            </a:r>
          </a:p>
        </p:txBody>
      </p:sp>
      <p:sp>
        <p:nvSpPr>
          <p:cNvPr id="46084" name="TextBox 4"/>
          <p:cNvSpPr txBox="1">
            <a:spLocks noChangeArrowheads="1"/>
          </p:cNvSpPr>
          <p:nvPr/>
        </p:nvSpPr>
        <p:spPr bwMode="auto">
          <a:xfrm>
            <a:off x="498702" y="1540601"/>
            <a:ext cx="7930923" cy="2812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2200" tIns="21100" rIns="42200" bIns="21100">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just" eaLnBrk="1" hangingPunct="1"/>
            <a:endParaRPr lang="en-AU" altLang="en-US" sz="2000" b="1"/>
          </a:p>
          <a:p>
            <a:pPr algn="just" eaLnBrk="1" hangingPunct="1"/>
            <a:endParaRPr lang="en-AU" altLang="en-US" sz="2000" b="1"/>
          </a:p>
          <a:p>
            <a:pPr lvl="2" algn="just" eaLnBrk="1" hangingPunct="1"/>
            <a:r>
              <a:rPr lang="en-AU" altLang="en-US" sz="2000" b="1"/>
              <a:t>Session 1 	The rise and rise of chronic disease</a:t>
            </a:r>
          </a:p>
          <a:p>
            <a:pPr lvl="2" algn="just" eaLnBrk="1" hangingPunct="1"/>
            <a:endParaRPr lang="en-AU" altLang="en-US" sz="2000" b="1"/>
          </a:p>
          <a:p>
            <a:pPr lvl="2" algn="just" eaLnBrk="1" hangingPunct="1"/>
            <a:r>
              <a:rPr lang="en-AU" altLang="en-US" sz="2000" b="1"/>
              <a:t>Session 2 	Lifestyle is the best medicine</a:t>
            </a:r>
          </a:p>
          <a:p>
            <a:pPr lvl="2" algn="just" eaLnBrk="1" hangingPunct="1"/>
            <a:endParaRPr lang="en-AU" altLang="en-US" sz="2000" b="1"/>
          </a:p>
          <a:p>
            <a:pPr lvl="2" algn="just" eaLnBrk="1" hangingPunct="1"/>
            <a:r>
              <a:rPr lang="en-AU" altLang="en-US" sz="2000" b="1"/>
              <a:t>Session 3 	The common denominator of chronic disease</a:t>
            </a:r>
          </a:p>
          <a:p>
            <a:pPr eaLnBrk="1" hangingPunct="1"/>
            <a:r>
              <a:rPr lang="en-AU" altLang="en-US" sz="2000">
                <a:latin typeface="Interstate Regular" charset="0"/>
              </a:rPr>
              <a:t/>
            </a:r>
            <a:br>
              <a:rPr lang="en-AU" altLang="en-US" sz="2000">
                <a:latin typeface="Interstate Regular" charset="0"/>
              </a:rPr>
            </a:br>
            <a:endParaRPr lang="en-AU" altLang="en-US" sz="2000">
              <a:latin typeface="Interstate Regular" charset="0"/>
            </a:endParaRPr>
          </a:p>
        </p:txBody>
      </p:sp>
    </p:spTree>
    <p:extLst>
      <p:ext uri="{BB962C8B-B14F-4D97-AF65-F5344CB8AC3E}">
        <p14:creationId xmlns:p14="http://schemas.microsoft.com/office/powerpoint/2010/main" xmlns="" val="309410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4710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47107" name="Rectangle 3"/>
          <p:cNvSpPr>
            <a:spLocks/>
          </p:cNvSpPr>
          <p:nvPr/>
        </p:nvSpPr>
        <p:spPr bwMode="auto">
          <a:xfrm>
            <a:off x="251732" y="209006"/>
            <a:ext cx="8517391" cy="1463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lnSpc>
                <a:spcPct val="80000"/>
              </a:lnSpc>
            </a:pPr>
            <a:r>
              <a:rPr lang="en-US" altLang="en-US" sz="3700" b="1">
                <a:solidFill>
                  <a:srgbClr val="A50101"/>
                </a:solidFill>
                <a:latin typeface="Handtwo" pitchFamily="2" charset="0"/>
                <a:sym typeface="Handtwo" pitchFamily="2" charset="0"/>
              </a:rPr>
              <a:t>Phase 2</a:t>
            </a:r>
          </a:p>
          <a:p>
            <a:pPr algn="ctr" eaLnBrk="1" hangingPunct="1">
              <a:lnSpc>
                <a:spcPct val="80000"/>
              </a:lnSpc>
            </a:pPr>
            <a:r>
              <a:rPr lang="en-US" altLang="en-US" sz="3700" b="1">
                <a:solidFill>
                  <a:srgbClr val="A50101"/>
                </a:solidFill>
                <a:latin typeface="Handtwo" pitchFamily="2" charset="0"/>
                <a:sym typeface="Handtwo" pitchFamily="2" charset="0"/>
              </a:rPr>
              <a:t>Optimal Lifestyle   </a:t>
            </a:r>
          </a:p>
        </p:txBody>
      </p:sp>
      <p:sp>
        <p:nvSpPr>
          <p:cNvPr id="47108" name="TextBox 4"/>
          <p:cNvSpPr txBox="1">
            <a:spLocks noChangeArrowheads="1"/>
          </p:cNvSpPr>
          <p:nvPr/>
        </p:nvSpPr>
        <p:spPr bwMode="auto">
          <a:xfrm>
            <a:off x="498702" y="1803491"/>
            <a:ext cx="7930923" cy="4720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2200" tIns="21100" rIns="42200" bIns="21100">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lvl="2" algn="just" eaLnBrk="1" hangingPunct="1"/>
            <a:r>
              <a:rPr lang="en-AU" altLang="en-US" sz="1800" b="1">
                <a:latin typeface="Interstate Regular" charset="0"/>
              </a:rPr>
              <a:t>Session 4 		Optimal Lifestyle</a:t>
            </a:r>
          </a:p>
          <a:p>
            <a:pPr lvl="2" algn="just" eaLnBrk="1" hangingPunct="1"/>
            <a:endParaRPr lang="en-AU" altLang="en-US" sz="1800" b="1">
              <a:latin typeface="Interstate Regular" charset="0"/>
            </a:endParaRPr>
          </a:p>
          <a:p>
            <a:pPr lvl="2" algn="just" eaLnBrk="1" hangingPunct="1"/>
            <a:r>
              <a:rPr lang="en-AU" altLang="en-US" sz="1800" b="1">
                <a:latin typeface="Interstate Regular" charset="0"/>
              </a:rPr>
              <a:t>Session 5 		Eat more, weigh less</a:t>
            </a:r>
          </a:p>
          <a:p>
            <a:pPr lvl="2" algn="just" eaLnBrk="1" hangingPunct="1"/>
            <a:endParaRPr lang="en-AU" altLang="en-US" sz="1800" b="1">
              <a:latin typeface="Interstate Regular" charset="0"/>
            </a:endParaRPr>
          </a:p>
          <a:p>
            <a:pPr lvl="2" algn="just" eaLnBrk="1" hangingPunct="1"/>
            <a:r>
              <a:rPr lang="en-AU" altLang="en-US" sz="1800" b="1">
                <a:latin typeface="Interstate Regular" charset="0"/>
              </a:rPr>
              <a:t>Session 6		Fiber, your new best friend</a:t>
            </a:r>
          </a:p>
          <a:p>
            <a:pPr lvl="2" algn="just" eaLnBrk="1" hangingPunct="1"/>
            <a:endParaRPr lang="en-AU" altLang="en-US" sz="1800" b="1">
              <a:latin typeface="Interstate Regular" charset="0"/>
            </a:endParaRPr>
          </a:p>
          <a:p>
            <a:pPr lvl="2" algn="just" eaLnBrk="1" hangingPunct="1"/>
            <a:r>
              <a:rPr lang="en-AU" altLang="en-US" sz="1800" b="1">
                <a:latin typeface="Interstate Regular" charset="0"/>
              </a:rPr>
              <a:t>Session 7 		Disarming Diabetes</a:t>
            </a:r>
          </a:p>
          <a:p>
            <a:pPr lvl="2" algn="just" eaLnBrk="1" hangingPunct="1"/>
            <a:endParaRPr lang="en-AU" altLang="en-US" sz="1800" b="1">
              <a:latin typeface="Interstate Regular" charset="0"/>
            </a:endParaRPr>
          </a:p>
          <a:p>
            <a:pPr lvl="2" algn="just" eaLnBrk="1" hangingPunct="1"/>
            <a:r>
              <a:rPr lang="en-AU" altLang="en-US" sz="1800" b="1">
                <a:latin typeface="Interstate Regular" charset="0"/>
              </a:rPr>
              <a:t>Session 8		The heart of the matter – heart healthy</a:t>
            </a:r>
          </a:p>
          <a:p>
            <a:pPr lvl="2" algn="just" eaLnBrk="1" hangingPunct="1"/>
            <a:endParaRPr lang="en-AU" altLang="en-US" sz="1800" b="1">
              <a:latin typeface="Interstate Regular" charset="0"/>
            </a:endParaRPr>
          </a:p>
          <a:p>
            <a:pPr lvl="2" algn="just" eaLnBrk="1" hangingPunct="1"/>
            <a:r>
              <a:rPr lang="en-AU" altLang="en-US" sz="1800" b="1">
                <a:latin typeface="Interstate Regular" charset="0"/>
              </a:rPr>
              <a:t>Session 9		Blood Pressure and &amp; discovering protein</a:t>
            </a:r>
          </a:p>
          <a:p>
            <a:pPr lvl="2" algn="just" eaLnBrk="1" hangingPunct="1"/>
            <a:endParaRPr lang="en-AU" altLang="en-US" sz="1800" b="1">
              <a:latin typeface="Interstate Regular" charset="0"/>
            </a:endParaRPr>
          </a:p>
          <a:p>
            <a:pPr lvl="2" algn="just" eaLnBrk="1" hangingPunct="1"/>
            <a:r>
              <a:rPr lang="en-AU" altLang="en-US" sz="1800" b="1">
                <a:latin typeface="Interstate Regular" charset="0"/>
              </a:rPr>
              <a:t>Session 10		Bone health essentials</a:t>
            </a:r>
          </a:p>
          <a:p>
            <a:pPr lvl="2" algn="just" eaLnBrk="1" hangingPunct="1"/>
            <a:endParaRPr lang="en-AU" altLang="en-US" sz="1800" b="1">
              <a:latin typeface="Interstate Regular" charset="0"/>
            </a:endParaRPr>
          </a:p>
          <a:p>
            <a:pPr lvl="2" algn="just" eaLnBrk="1" hangingPunct="1"/>
            <a:r>
              <a:rPr lang="en-AU" altLang="en-US" sz="1800" b="1">
                <a:latin typeface="Interstate Regular" charset="0"/>
              </a:rPr>
              <a:t>Session 11		Cancer Prevention</a:t>
            </a:r>
            <a:endParaRPr lang="en-AU" altLang="en-US" sz="1700" b="1">
              <a:latin typeface="Interstate Regular" charset="0"/>
            </a:endParaRPr>
          </a:p>
          <a:p>
            <a:pPr eaLnBrk="1" hangingPunct="1"/>
            <a:r>
              <a:rPr lang="en-AU" altLang="en-US" sz="1700">
                <a:latin typeface="Interstate Regular" charset="0"/>
              </a:rPr>
              <a:t/>
            </a:r>
            <a:br>
              <a:rPr lang="en-AU" altLang="en-US" sz="1700">
                <a:latin typeface="Interstate Regular" charset="0"/>
              </a:rPr>
            </a:br>
            <a:endParaRPr lang="en-AU" altLang="en-US" sz="1700">
              <a:latin typeface="Interstate Regular" charset="0"/>
            </a:endParaRPr>
          </a:p>
        </p:txBody>
      </p:sp>
    </p:spTree>
    <p:extLst>
      <p:ext uri="{BB962C8B-B14F-4D97-AF65-F5344CB8AC3E}">
        <p14:creationId xmlns:p14="http://schemas.microsoft.com/office/powerpoint/2010/main" xmlns="" val="18239860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4813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48131" name="Rectangle 3"/>
          <p:cNvSpPr>
            <a:spLocks/>
          </p:cNvSpPr>
          <p:nvPr/>
        </p:nvSpPr>
        <p:spPr bwMode="auto">
          <a:xfrm>
            <a:off x="559934" y="209006"/>
            <a:ext cx="7900307" cy="1463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lnSpc>
                <a:spcPct val="80000"/>
              </a:lnSpc>
            </a:pPr>
            <a:r>
              <a:rPr lang="en-US" altLang="en-US" sz="3700" b="1">
                <a:solidFill>
                  <a:srgbClr val="A50101"/>
                </a:solidFill>
                <a:latin typeface="Handtwo" pitchFamily="2" charset="0"/>
                <a:sym typeface="Handtwo" pitchFamily="2" charset="0"/>
              </a:rPr>
              <a:t>Phase 3</a:t>
            </a:r>
          </a:p>
          <a:p>
            <a:pPr algn="ctr" eaLnBrk="1" hangingPunct="1">
              <a:lnSpc>
                <a:spcPct val="80000"/>
              </a:lnSpc>
            </a:pPr>
            <a:r>
              <a:rPr lang="en-US" altLang="en-US" sz="3700" b="1">
                <a:solidFill>
                  <a:srgbClr val="A50101"/>
                </a:solidFill>
                <a:latin typeface="Handtwo" pitchFamily="2" charset="0"/>
                <a:sym typeface="Handtwo" pitchFamily="2" charset="0"/>
              </a:rPr>
              <a:t> Pause &amp; Reflect</a:t>
            </a:r>
          </a:p>
        </p:txBody>
      </p:sp>
      <p:sp>
        <p:nvSpPr>
          <p:cNvPr id="48132" name="TextBox 4"/>
          <p:cNvSpPr txBox="1">
            <a:spLocks noChangeArrowheads="1"/>
          </p:cNvSpPr>
          <p:nvPr/>
        </p:nvSpPr>
        <p:spPr bwMode="auto">
          <a:xfrm>
            <a:off x="498702" y="1540601"/>
            <a:ext cx="7930923" cy="1581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2200" tIns="21100" rIns="42200" bIns="21100">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just" eaLnBrk="1" hangingPunct="1"/>
            <a:endParaRPr lang="en-AU" altLang="en-US" sz="2000" b="1"/>
          </a:p>
          <a:p>
            <a:pPr algn="just" eaLnBrk="1" hangingPunct="1"/>
            <a:endParaRPr lang="en-AU" altLang="en-US" sz="2000" b="1"/>
          </a:p>
          <a:p>
            <a:pPr lvl="2" algn="just" eaLnBrk="1" hangingPunct="1"/>
            <a:r>
              <a:rPr lang="en-AU" altLang="en-US" sz="2000" b="1"/>
              <a:t>Session 12 	Understand your results &amp; take action</a:t>
            </a:r>
          </a:p>
          <a:p>
            <a:pPr lvl="2" algn="just" eaLnBrk="1" hangingPunct="1"/>
            <a:endParaRPr lang="en-AU" altLang="en-US" sz="2000" b="1"/>
          </a:p>
          <a:p>
            <a:pPr lvl="2" algn="just" eaLnBrk="1" hangingPunct="1"/>
            <a:endParaRPr lang="en-AU" altLang="en-US" sz="2000">
              <a:latin typeface="Interstate Regular" charset="0"/>
            </a:endParaRPr>
          </a:p>
        </p:txBody>
      </p:sp>
    </p:spTree>
    <p:extLst>
      <p:ext uri="{BB962C8B-B14F-4D97-AF65-F5344CB8AC3E}">
        <p14:creationId xmlns:p14="http://schemas.microsoft.com/office/powerpoint/2010/main" xmlns="" val="13556610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4915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49155" name="Rectangle 3"/>
          <p:cNvSpPr>
            <a:spLocks/>
          </p:cNvSpPr>
          <p:nvPr/>
        </p:nvSpPr>
        <p:spPr bwMode="auto">
          <a:xfrm>
            <a:off x="344261" y="209006"/>
            <a:ext cx="8362950" cy="1463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lnSpc>
                <a:spcPct val="80000"/>
              </a:lnSpc>
            </a:pPr>
            <a:r>
              <a:rPr lang="en-US" altLang="en-US" sz="3700" b="1">
                <a:solidFill>
                  <a:srgbClr val="A50101"/>
                </a:solidFill>
                <a:latin typeface="Handtwo" pitchFamily="2" charset="0"/>
                <a:sym typeface="Handtwo" pitchFamily="2" charset="0"/>
              </a:rPr>
              <a:t>Phase 4</a:t>
            </a:r>
          </a:p>
          <a:p>
            <a:pPr algn="ctr" eaLnBrk="1" hangingPunct="1">
              <a:lnSpc>
                <a:spcPct val="80000"/>
              </a:lnSpc>
            </a:pPr>
            <a:r>
              <a:rPr lang="en-US" altLang="en-US" sz="3700" b="1">
                <a:solidFill>
                  <a:srgbClr val="A50101"/>
                </a:solidFill>
                <a:latin typeface="Handtwo" pitchFamily="2" charset="0"/>
                <a:sym typeface="Handtwo" pitchFamily="2" charset="0"/>
              </a:rPr>
              <a:t> Get Set for Success</a:t>
            </a:r>
          </a:p>
        </p:txBody>
      </p:sp>
      <p:sp>
        <p:nvSpPr>
          <p:cNvPr id="49156" name="TextBox 4"/>
          <p:cNvSpPr txBox="1">
            <a:spLocks noChangeArrowheads="1"/>
          </p:cNvSpPr>
          <p:nvPr/>
        </p:nvSpPr>
        <p:spPr bwMode="auto">
          <a:xfrm>
            <a:off x="498702" y="1540601"/>
            <a:ext cx="7930923" cy="4043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2200" tIns="21100" rIns="42200" bIns="21100">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just" eaLnBrk="1" hangingPunct="1"/>
            <a:endParaRPr lang="en-AU" altLang="en-US" sz="2000" b="1"/>
          </a:p>
          <a:p>
            <a:pPr algn="just" eaLnBrk="1" hangingPunct="1"/>
            <a:endParaRPr lang="en-AU" altLang="en-US" sz="2000" b="1"/>
          </a:p>
          <a:p>
            <a:pPr lvl="2" algn="just" eaLnBrk="1" hangingPunct="1"/>
            <a:r>
              <a:rPr lang="en-AU" altLang="en-US" sz="2000" b="1"/>
              <a:t>Session 13 	Become what you believe</a:t>
            </a:r>
          </a:p>
          <a:p>
            <a:pPr lvl="2" algn="just" eaLnBrk="1" hangingPunct="1"/>
            <a:r>
              <a:rPr lang="en-AU" altLang="en-US" sz="2000" b="1"/>
              <a:t>				Your DNA is NOT your destiny</a:t>
            </a:r>
          </a:p>
          <a:p>
            <a:pPr lvl="2" algn="just" eaLnBrk="1" hangingPunct="1"/>
            <a:endParaRPr lang="en-AU" altLang="en-US" sz="2000" b="1"/>
          </a:p>
          <a:p>
            <a:pPr lvl="2" algn="just" eaLnBrk="1" hangingPunct="1"/>
            <a:r>
              <a:rPr lang="en-AU" altLang="en-US" sz="2000" b="1"/>
              <a:t>Session 14 	Anger Management – practicing forgiveness</a:t>
            </a:r>
          </a:p>
          <a:p>
            <a:pPr lvl="2" algn="just" eaLnBrk="1" hangingPunct="1"/>
            <a:endParaRPr lang="en-AU" altLang="en-US" sz="2000" b="1"/>
          </a:p>
          <a:p>
            <a:pPr lvl="2" algn="just" eaLnBrk="1" hangingPunct="1"/>
            <a:r>
              <a:rPr lang="en-AU" altLang="en-US" sz="2000" b="1"/>
              <a:t>Session 15	Re-engineer your environment</a:t>
            </a:r>
          </a:p>
          <a:p>
            <a:pPr lvl="2" algn="just" eaLnBrk="1" hangingPunct="1"/>
            <a:endParaRPr lang="en-AU" altLang="en-US" sz="2000" b="1"/>
          </a:p>
          <a:p>
            <a:pPr lvl="2" algn="just" eaLnBrk="1" hangingPunct="1"/>
            <a:endParaRPr lang="en-AU" altLang="en-US" sz="2000" b="1"/>
          </a:p>
          <a:p>
            <a:pPr eaLnBrk="1" hangingPunct="1"/>
            <a:r>
              <a:rPr lang="en-AU" altLang="en-US" sz="2000">
                <a:latin typeface="Interstate Regular" charset="0"/>
              </a:rPr>
              <a:t/>
            </a:r>
            <a:br>
              <a:rPr lang="en-AU" altLang="en-US" sz="2000">
                <a:latin typeface="Interstate Regular" charset="0"/>
              </a:rPr>
            </a:br>
            <a:endParaRPr lang="en-AU" altLang="en-US" sz="2000">
              <a:latin typeface="Interstate Regular" charset="0"/>
            </a:endParaRPr>
          </a:p>
        </p:txBody>
      </p:sp>
    </p:spTree>
    <p:extLst>
      <p:ext uri="{BB962C8B-B14F-4D97-AF65-F5344CB8AC3E}">
        <p14:creationId xmlns:p14="http://schemas.microsoft.com/office/powerpoint/2010/main" xmlns="" val="20854218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501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50179" name="Rectangle 3"/>
          <p:cNvSpPr>
            <a:spLocks/>
          </p:cNvSpPr>
          <p:nvPr/>
        </p:nvSpPr>
        <p:spPr bwMode="auto">
          <a:xfrm>
            <a:off x="312964" y="209006"/>
            <a:ext cx="8831036" cy="1463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lnSpc>
                <a:spcPct val="80000"/>
              </a:lnSpc>
            </a:pPr>
            <a:r>
              <a:rPr lang="en-US" altLang="en-US" sz="3700" b="1">
                <a:solidFill>
                  <a:srgbClr val="A50101"/>
                </a:solidFill>
                <a:latin typeface="Handtwo" pitchFamily="2" charset="0"/>
                <a:sym typeface="Handtwo" pitchFamily="2" charset="0"/>
              </a:rPr>
              <a:t>Phase 5</a:t>
            </a:r>
          </a:p>
          <a:p>
            <a:pPr algn="ctr" eaLnBrk="1" hangingPunct="1">
              <a:lnSpc>
                <a:spcPct val="80000"/>
              </a:lnSpc>
            </a:pPr>
            <a:r>
              <a:rPr lang="en-US" altLang="en-US" sz="3700" b="1">
                <a:solidFill>
                  <a:srgbClr val="A50101"/>
                </a:solidFill>
                <a:latin typeface="Handtwo" pitchFamily="2" charset="0"/>
                <a:sym typeface="Handtwo" pitchFamily="2" charset="0"/>
              </a:rPr>
              <a:t>From Health to Happiness</a:t>
            </a:r>
          </a:p>
        </p:txBody>
      </p:sp>
      <p:sp>
        <p:nvSpPr>
          <p:cNvPr id="50180" name="TextBox 4"/>
          <p:cNvSpPr txBox="1">
            <a:spLocks noChangeArrowheads="1"/>
          </p:cNvSpPr>
          <p:nvPr/>
        </p:nvSpPr>
        <p:spPr bwMode="auto">
          <a:xfrm>
            <a:off x="498702" y="1540601"/>
            <a:ext cx="7930923" cy="2812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2200" tIns="21100" rIns="42200" bIns="21100">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just" eaLnBrk="1" hangingPunct="1"/>
            <a:endParaRPr lang="en-AU" altLang="en-US" sz="2000" b="1"/>
          </a:p>
          <a:p>
            <a:pPr algn="just" eaLnBrk="1" hangingPunct="1"/>
            <a:endParaRPr lang="en-AU" altLang="en-US" sz="2000" b="1"/>
          </a:p>
          <a:p>
            <a:pPr lvl="2" algn="just" eaLnBrk="1" hangingPunct="1"/>
            <a:r>
              <a:rPr lang="en-AU" altLang="en-US" sz="2000" b="1"/>
              <a:t>Session 16 	Stress relieving strategies</a:t>
            </a:r>
          </a:p>
          <a:p>
            <a:pPr lvl="2" algn="just" eaLnBrk="1" hangingPunct="1"/>
            <a:endParaRPr lang="en-AU" altLang="en-US" sz="2000" b="1"/>
          </a:p>
          <a:p>
            <a:pPr lvl="2" algn="just" eaLnBrk="1" hangingPunct="1"/>
            <a:r>
              <a:rPr lang="en-AU" altLang="en-US" sz="2000" b="1"/>
              <a:t>Session 17 	Fix how you feel</a:t>
            </a:r>
          </a:p>
          <a:p>
            <a:pPr lvl="2" algn="just" eaLnBrk="1" hangingPunct="1"/>
            <a:endParaRPr lang="en-AU" altLang="en-US" sz="2000" b="1"/>
          </a:p>
          <a:p>
            <a:pPr lvl="2" algn="just" eaLnBrk="1" hangingPunct="1"/>
            <a:r>
              <a:rPr lang="en-AU" altLang="en-US" sz="2000" b="1"/>
              <a:t>Session 18	From surviving to thriving</a:t>
            </a:r>
          </a:p>
          <a:p>
            <a:pPr eaLnBrk="1" hangingPunct="1"/>
            <a:r>
              <a:rPr lang="en-AU" altLang="en-US" sz="2000">
                <a:latin typeface="Interstate Regular" charset="0"/>
              </a:rPr>
              <a:t/>
            </a:r>
            <a:br>
              <a:rPr lang="en-AU" altLang="en-US" sz="2000">
                <a:latin typeface="Interstate Regular" charset="0"/>
              </a:rPr>
            </a:br>
            <a:endParaRPr lang="en-AU" altLang="en-US" sz="2000">
              <a:latin typeface="Interstate Regular" charset="0"/>
            </a:endParaRPr>
          </a:p>
        </p:txBody>
      </p:sp>
    </p:spTree>
    <p:extLst>
      <p:ext uri="{BB962C8B-B14F-4D97-AF65-F5344CB8AC3E}">
        <p14:creationId xmlns:p14="http://schemas.microsoft.com/office/powerpoint/2010/main" xmlns="" val="29499228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5120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6" name="TextBox 5"/>
          <p:cNvSpPr txBox="1"/>
          <p:nvPr/>
        </p:nvSpPr>
        <p:spPr>
          <a:xfrm>
            <a:off x="4001181" y="2321107"/>
            <a:ext cx="2393548" cy="1581495"/>
          </a:xfrm>
          <a:prstGeom prst="rect">
            <a:avLst/>
          </a:prstGeom>
          <a:noFill/>
        </p:spPr>
        <p:txBody>
          <a:bodyPr wrap="none" lIns="42200" tIns="21100" rIns="42200" bIns="21100">
            <a:spAutoFit/>
          </a:bodyPr>
          <a:lstStyle/>
          <a:p>
            <a:pPr>
              <a:defRPr/>
            </a:pPr>
            <a:r>
              <a:rPr lang="en-AU" sz="2000" b="1" dirty="0">
                <a:solidFill>
                  <a:schemeClr val="tx1">
                    <a:lumMod val="65000"/>
                    <a:lumOff val="35000"/>
                  </a:schemeClr>
                </a:solidFill>
                <a:latin typeface="Interstate Regular" pitchFamily="50" charset="0"/>
              </a:rPr>
              <a:t>Text Book 			</a:t>
            </a:r>
          </a:p>
          <a:p>
            <a:pPr>
              <a:defRPr/>
            </a:pPr>
            <a:r>
              <a:rPr lang="en-AU" sz="2000" b="1" dirty="0">
                <a:solidFill>
                  <a:schemeClr val="tx1">
                    <a:lumMod val="65000"/>
                    <a:lumOff val="35000"/>
                  </a:schemeClr>
                </a:solidFill>
                <a:latin typeface="Interstate Regular" pitchFamily="50" charset="0"/>
              </a:rPr>
              <a:t>Work Book</a:t>
            </a:r>
          </a:p>
          <a:p>
            <a:pPr>
              <a:defRPr/>
            </a:pPr>
            <a:r>
              <a:rPr lang="en-AU" sz="2000" b="1" dirty="0">
                <a:solidFill>
                  <a:schemeClr val="tx1">
                    <a:lumMod val="65000"/>
                    <a:lumOff val="35000"/>
                  </a:schemeClr>
                </a:solidFill>
                <a:latin typeface="Interstate Regular" pitchFamily="50" charset="0"/>
              </a:rPr>
              <a:t>Cook Book			</a:t>
            </a:r>
          </a:p>
          <a:p>
            <a:pPr>
              <a:defRPr/>
            </a:pPr>
            <a:r>
              <a:rPr lang="en-AU" sz="2000" b="1" dirty="0">
                <a:solidFill>
                  <a:schemeClr val="tx1">
                    <a:lumMod val="65000"/>
                    <a:lumOff val="35000"/>
                  </a:schemeClr>
                </a:solidFill>
                <a:latin typeface="Interstate Regular" pitchFamily="50" charset="0"/>
              </a:rPr>
              <a:t>Pedometer			</a:t>
            </a:r>
          </a:p>
          <a:p>
            <a:pPr>
              <a:defRPr/>
            </a:pPr>
            <a:r>
              <a:rPr lang="en-AU" sz="2000" b="1" dirty="0">
                <a:solidFill>
                  <a:schemeClr val="tx1">
                    <a:lumMod val="65000"/>
                    <a:lumOff val="35000"/>
                  </a:schemeClr>
                </a:solidFill>
                <a:latin typeface="Interstate Regular" pitchFamily="50" charset="0"/>
              </a:rPr>
              <a:t>Water Bottle		</a:t>
            </a:r>
          </a:p>
        </p:txBody>
      </p:sp>
      <p:sp>
        <p:nvSpPr>
          <p:cNvPr id="7" name="Right Arrow 6"/>
          <p:cNvSpPr/>
          <p:nvPr/>
        </p:nvSpPr>
        <p:spPr>
          <a:xfrm>
            <a:off x="2967038" y="2465615"/>
            <a:ext cx="493939" cy="259624"/>
          </a:xfrm>
          <a:prstGeom prst="rightArrow">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lIns="42200" tIns="21100" rIns="42200" bIns="21100" anchor="ctr"/>
          <a:lstStyle/>
          <a:p>
            <a:pPr>
              <a:defRPr/>
            </a:pPr>
            <a:endParaRPr lang="en-AU" dirty="0">
              <a:solidFill>
                <a:srgbClr val="860000"/>
              </a:solidFill>
            </a:endParaRPr>
          </a:p>
        </p:txBody>
      </p:sp>
      <p:sp>
        <p:nvSpPr>
          <p:cNvPr id="8" name="Right Arrow 7"/>
          <p:cNvSpPr/>
          <p:nvPr/>
        </p:nvSpPr>
        <p:spPr>
          <a:xfrm>
            <a:off x="2967038" y="2762795"/>
            <a:ext cx="493939" cy="259624"/>
          </a:xfrm>
          <a:prstGeom prst="rightArrow">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lIns="42200" tIns="21100" rIns="42200" bIns="21100" anchor="ctr"/>
          <a:lstStyle/>
          <a:p>
            <a:pPr>
              <a:defRPr/>
            </a:pPr>
            <a:endParaRPr lang="en-AU" dirty="0">
              <a:solidFill>
                <a:srgbClr val="860000"/>
              </a:solidFill>
            </a:endParaRPr>
          </a:p>
        </p:txBody>
      </p:sp>
      <p:sp>
        <p:nvSpPr>
          <p:cNvPr id="9" name="Right Arrow 8"/>
          <p:cNvSpPr/>
          <p:nvPr/>
        </p:nvSpPr>
        <p:spPr>
          <a:xfrm>
            <a:off x="2967038" y="3095897"/>
            <a:ext cx="493939" cy="258808"/>
          </a:xfrm>
          <a:prstGeom prst="rightArrow">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lIns="42200" tIns="21100" rIns="42200" bIns="21100" anchor="ctr"/>
          <a:lstStyle/>
          <a:p>
            <a:pPr>
              <a:defRPr/>
            </a:pPr>
            <a:endParaRPr lang="en-AU" dirty="0">
              <a:solidFill>
                <a:srgbClr val="860000"/>
              </a:solidFill>
            </a:endParaRPr>
          </a:p>
        </p:txBody>
      </p:sp>
      <p:sp>
        <p:nvSpPr>
          <p:cNvPr id="10" name="Right Arrow 9"/>
          <p:cNvSpPr/>
          <p:nvPr/>
        </p:nvSpPr>
        <p:spPr>
          <a:xfrm>
            <a:off x="2967038" y="3429000"/>
            <a:ext cx="493939" cy="259624"/>
          </a:xfrm>
          <a:prstGeom prst="rightArrow">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lIns="42200" tIns="21100" rIns="42200" bIns="21100" anchor="ctr"/>
          <a:lstStyle/>
          <a:p>
            <a:pPr>
              <a:defRPr/>
            </a:pPr>
            <a:endParaRPr lang="en-AU" dirty="0">
              <a:solidFill>
                <a:srgbClr val="860000"/>
              </a:solidFill>
            </a:endParaRPr>
          </a:p>
        </p:txBody>
      </p:sp>
      <p:sp>
        <p:nvSpPr>
          <p:cNvPr id="11" name="Right Arrow 10"/>
          <p:cNvSpPr/>
          <p:nvPr/>
        </p:nvSpPr>
        <p:spPr>
          <a:xfrm>
            <a:off x="2967038" y="3762103"/>
            <a:ext cx="493939" cy="259624"/>
          </a:xfrm>
          <a:prstGeom prst="rightArrow">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lIns="42200" tIns="21100" rIns="42200" bIns="21100" anchor="ctr"/>
          <a:lstStyle/>
          <a:p>
            <a:pPr>
              <a:defRPr/>
            </a:pPr>
            <a:endParaRPr lang="en-AU" dirty="0">
              <a:solidFill>
                <a:srgbClr val="860000"/>
              </a:solidFill>
            </a:endParaRPr>
          </a:p>
        </p:txBody>
      </p:sp>
      <p:sp>
        <p:nvSpPr>
          <p:cNvPr id="12" name="TextBox 11"/>
          <p:cNvSpPr txBox="1"/>
          <p:nvPr/>
        </p:nvSpPr>
        <p:spPr>
          <a:xfrm>
            <a:off x="5661932" y="2278652"/>
            <a:ext cx="2393548" cy="1658439"/>
          </a:xfrm>
          <a:prstGeom prst="rect">
            <a:avLst/>
          </a:prstGeom>
          <a:noFill/>
        </p:spPr>
        <p:txBody>
          <a:bodyPr wrap="none" lIns="42200" tIns="21100" rIns="42200" bIns="21100">
            <a:spAutoFit/>
          </a:bodyPr>
          <a:lstStyle/>
          <a:p>
            <a:pPr>
              <a:defRPr/>
            </a:pPr>
            <a:r>
              <a:rPr lang="en-AU" sz="2000" b="1" dirty="0">
                <a:solidFill>
                  <a:schemeClr val="tx1">
                    <a:lumMod val="65000"/>
                    <a:lumOff val="35000"/>
                  </a:schemeClr>
                </a:solidFill>
              </a:rPr>
              <a:t>Live </a:t>
            </a:r>
            <a:r>
              <a:rPr lang="en-AU" sz="2000" b="1" dirty="0">
                <a:solidFill>
                  <a:schemeClr val="tx1">
                    <a:lumMod val="65000"/>
                    <a:lumOff val="35000"/>
                  </a:schemeClr>
                </a:solidFill>
                <a:latin typeface="Handtwo" pitchFamily="2" charset="0"/>
              </a:rPr>
              <a:t>More</a:t>
            </a:r>
            <a:r>
              <a:rPr lang="en-AU" sz="2500" b="1" dirty="0">
                <a:solidFill>
                  <a:schemeClr val="tx1">
                    <a:lumMod val="65000"/>
                    <a:lumOff val="35000"/>
                  </a:schemeClr>
                </a:solidFill>
                <a:latin typeface="Handtwo" pitchFamily="2" charset="0"/>
              </a:rPr>
              <a:t> </a:t>
            </a:r>
            <a:r>
              <a:rPr lang="en-AU" sz="2000" b="1" dirty="0">
                <a:solidFill>
                  <a:schemeClr val="tx1">
                    <a:lumMod val="65000"/>
                    <a:lumOff val="35000"/>
                  </a:schemeClr>
                </a:solidFill>
              </a:rPr>
              <a:t>			</a:t>
            </a:r>
          </a:p>
          <a:p>
            <a:pPr>
              <a:defRPr/>
            </a:pPr>
            <a:r>
              <a:rPr lang="en-AU" sz="2000" b="1" dirty="0">
                <a:solidFill>
                  <a:schemeClr val="tx1">
                    <a:lumMod val="65000"/>
                    <a:lumOff val="35000"/>
                  </a:schemeClr>
                </a:solidFill>
              </a:rPr>
              <a:t>Learn </a:t>
            </a:r>
            <a:r>
              <a:rPr lang="en-AU" sz="2000" b="1" dirty="0">
                <a:solidFill>
                  <a:schemeClr val="tx1">
                    <a:lumMod val="65000"/>
                    <a:lumOff val="35000"/>
                  </a:schemeClr>
                </a:solidFill>
                <a:latin typeface="Handtwo" pitchFamily="2" charset="0"/>
              </a:rPr>
              <a:t>More</a:t>
            </a:r>
            <a:r>
              <a:rPr lang="en-AU" sz="2000" b="1" dirty="0">
                <a:solidFill>
                  <a:schemeClr val="tx1">
                    <a:lumMod val="65000"/>
                    <a:lumOff val="35000"/>
                  </a:schemeClr>
                </a:solidFill>
              </a:rPr>
              <a:t>		</a:t>
            </a:r>
          </a:p>
          <a:p>
            <a:pPr>
              <a:defRPr/>
            </a:pPr>
            <a:r>
              <a:rPr lang="en-AU" sz="2000" b="1" dirty="0">
                <a:solidFill>
                  <a:schemeClr val="tx1">
                    <a:lumMod val="65000"/>
                    <a:lumOff val="35000"/>
                  </a:schemeClr>
                </a:solidFill>
              </a:rPr>
              <a:t>Eat </a:t>
            </a:r>
            <a:r>
              <a:rPr lang="en-AU" sz="2000" b="1" dirty="0">
                <a:solidFill>
                  <a:schemeClr val="tx1">
                    <a:lumMod val="65000"/>
                    <a:lumOff val="35000"/>
                  </a:schemeClr>
                </a:solidFill>
                <a:latin typeface="Handtwo" pitchFamily="2" charset="0"/>
              </a:rPr>
              <a:t>More</a:t>
            </a:r>
            <a:r>
              <a:rPr lang="en-AU" sz="2000" b="1" dirty="0">
                <a:solidFill>
                  <a:schemeClr val="tx1">
                    <a:lumMod val="65000"/>
                    <a:lumOff val="35000"/>
                  </a:schemeClr>
                </a:solidFill>
              </a:rPr>
              <a:t>			</a:t>
            </a:r>
          </a:p>
          <a:p>
            <a:pPr>
              <a:defRPr/>
            </a:pPr>
            <a:r>
              <a:rPr lang="en-AU" sz="2000" b="1" dirty="0">
                <a:solidFill>
                  <a:schemeClr val="tx1">
                    <a:lumMod val="65000"/>
                    <a:lumOff val="35000"/>
                  </a:schemeClr>
                </a:solidFill>
              </a:rPr>
              <a:t>Walk </a:t>
            </a:r>
            <a:r>
              <a:rPr lang="en-AU" sz="2000" b="1" dirty="0">
                <a:solidFill>
                  <a:schemeClr val="tx1">
                    <a:lumMod val="65000"/>
                    <a:lumOff val="35000"/>
                  </a:schemeClr>
                </a:solidFill>
                <a:latin typeface="Handtwo" pitchFamily="2" charset="0"/>
              </a:rPr>
              <a:t>More</a:t>
            </a:r>
            <a:r>
              <a:rPr lang="en-AU" sz="2000" b="1" dirty="0">
                <a:solidFill>
                  <a:schemeClr val="tx1">
                    <a:lumMod val="65000"/>
                    <a:lumOff val="35000"/>
                  </a:schemeClr>
                </a:solidFill>
              </a:rPr>
              <a:t>		</a:t>
            </a:r>
          </a:p>
          <a:p>
            <a:pPr>
              <a:defRPr/>
            </a:pPr>
            <a:r>
              <a:rPr lang="en-AU" sz="2000" b="1" dirty="0">
                <a:solidFill>
                  <a:schemeClr val="tx1">
                    <a:lumMod val="65000"/>
                    <a:lumOff val="35000"/>
                  </a:schemeClr>
                </a:solidFill>
              </a:rPr>
              <a:t>Drink </a:t>
            </a:r>
            <a:r>
              <a:rPr lang="en-AU" sz="2000" b="1" dirty="0">
                <a:solidFill>
                  <a:schemeClr val="tx1">
                    <a:lumMod val="65000"/>
                    <a:lumOff val="35000"/>
                  </a:schemeClr>
                </a:solidFill>
                <a:latin typeface="Handtwo" pitchFamily="2" charset="0"/>
              </a:rPr>
              <a:t>More</a:t>
            </a:r>
            <a:r>
              <a:rPr lang="en-AU" sz="2000" b="1" dirty="0">
                <a:solidFill>
                  <a:schemeClr val="tx1">
                    <a:lumMod val="65000"/>
                    <a:lumOff val="35000"/>
                  </a:schemeClr>
                </a:solidFill>
              </a:rPr>
              <a:t>		</a:t>
            </a:r>
          </a:p>
        </p:txBody>
      </p:sp>
      <p:sp>
        <p:nvSpPr>
          <p:cNvPr id="51210" name="Rectangle 1"/>
          <p:cNvSpPr>
            <a:spLocks noChangeArrowheads="1"/>
          </p:cNvSpPr>
          <p:nvPr/>
        </p:nvSpPr>
        <p:spPr bwMode="auto">
          <a:xfrm>
            <a:off x="1763486" y="512349"/>
            <a:ext cx="6485164" cy="1396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2200" tIns="21100" rIns="42200" bIns="21100" anchor="ctr">
            <a:spAutoFit/>
          </a:bodyPr>
          <a:lstStyle>
            <a:lvl1pPr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r>
              <a:rPr lang="en-AU" altLang="en-US" sz="4400" b="1">
                <a:solidFill>
                  <a:srgbClr val="860000"/>
                </a:solidFill>
                <a:latin typeface="Handtwo" pitchFamily="2" charset="0"/>
                <a:cs typeface="Times New Roman" pitchFamily="18" charset="0"/>
              </a:rPr>
              <a:t>The Participant </a:t>
            </a:r>
          </a:p>
          <a:p>
            <a:pPr algn="ctr" eaLnBrk="1" hangingPunct="1"/>
            <a:r>
              <a:rPr lang="en-AU" altLang="en-US" sz="4400" b="1">
                <a:solidFill>
                  <a:srgbClr val="860000"/>
                </a:solidFill>
                <a:latin typeface="Handtwo" pitchFamily="2" charset="0"/>
                <a:cs typeface="Times New Roman" pitchFamily="18" charset="0"/>
              </a:rPr>
              <a:t>Tool Kit</a:t>
            </a:r>
            <a:endParaRPr lang="en-AU" altLang="en-US" sz="4400" b="1">
              <a:solidFill>
                <a:srgbClr val="860000"/>
              </a:solidFill>
              <a:latin typeface="Handtwo" pitchFamily="2" charset="0"/>
              <a:cs typeface="Arial" pitchFamily="34" charset="0"/>
            </a:endParaRPr>
          </a:p>
        </p:txBody>
      </p:sp>
      <p:pic>
        <p:nvPicPr>
          <p:cNvPr id="51211" name="Picture 13" descr="CHIP Kit content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73248" y="4576898"/>
            <a:ext cx="2312534" cy="1258117"/>
          </a:xfrm>
          <a:prstGeom prst="rect">
            <a:avLst/>
          </a:prstGeom>
          <a:noFill/>
          <a:ln w="76200">
            <a:solidFill>
              <a:srgbClr val="86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27408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19088" y="6257925"/>
            <a:ext cx="7648575"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b">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lnSpc>
                <a:spcPct val="95000"/>
              </a:lnSpc>
              <a:spcBef>
                <a:spcPct val="20000"/>
              </a:spcBef>
            </a:pPr>
            <a:r>
              <a:rPr lang="en-US" sz="1400" i="1">
                <a:latin typeface="Verdana" charset="0"/>
              </a:rPr>
              <a:t>Jones PH, et al. Am J Cardiol. 2003;92:152–160.</a:t>
            </a:r>
          </a:p>
        </p:txBody>
      </p:sp>
      <p:sp>
        <p:nvSpPr>
          <p:cNvPr id="25603" name="Text Box 4"/>
          <p:cNvSpPr txBox="1">
            <a:spLocks noChangeArrowheads="1"/>
          </p:cNvSpPr>
          <p:nvPr/>
        </p:nvSpPr>
        <p:spPr bwMode="auto">
          <a:xfrm>
            <a:off x="268288" y="5273675"/>
            <a:ext cx="8378825" cy="604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b">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lnSpc>
                <a:spcPct val="95000"/>
              </a:lnSpc>
              <a:spcBef>
                <a:spcPct val="20000"/>
              </a:spcBef>
            </a:pPr>
            <a:r>
              <a:rPr lang="en-US" sz="1600" i="1">
                <a:latin typeface="Verdana" charset="0"/>
              </a:rPr>
              <a:t>*P &lt; 0.001 vs. atorvastatin 10 mg and simvastatin 20 mg and 40 mg</a:t>
            </a:r>
          </a:p>
          <a:p>
            <a:pPr eaLnBrk="1" hangingPunct="1">
              <a:lnSpc>
                <a:spcPct val="95000"/>
              </a:lnSpc>
              <a:spcBef>
                <a:spcPct val="20000"/>
              </a:spcBef>
            </a:pPr>
            <a:r>
              <a:rPr lang="en-US" sz="1600" i="1" baseline="30000">
                <a:latin typeface="Verdana" charset="0"/>
                <a:cs typeface="Arial" charset="0"/>
              </a:rPr>
              <a:t>†</a:t>
            </a:r>
            <a:r>
              <a:rPr lang="en-US" sz="1600" i="1">
                <a:latin typeface="Verdana" charset="0"/>
                <a:cs typeface="Arial" charset="0"/>
              </a:rPr>
              <a:t>P = 0.026 vs. atorvastatin 20 mg</a:t>
            </a:r>
          </a:p>
        </p:txBody>
      </p:sp>
      <p:sp>
        <p:nvSpPr>
          <p:cNvPr id="25605" name="Freeform 6"/>
          <p:cNvSpPr>
            <a:spLocks/>
          </p:cNvSpPr>
          <p:nvPr/>
        </p:nvSpPr>
        <p:spPr bwMode="auto">
          <a:xfrm>
            <a:off x="1908175" y="4784725"/>
            <a:ext cx="6791325" cy="317500"/>
          </a:xfrm>
          <a:custGeom>
            <a:avLst/>
            <a:gdLst>
              <a:gd name="T0" fmla="*/ 0 w 4630"/>
              <a:gd name="T1" fmla="*/ 2147483647 h 200"/>
              <a:gd name="T2" fmla="*/ 2147483647 w 4630"/>
              <a:gd name="T3" fmla="*/ 2147483647 h 200"/>
              <a:gd name="T4" fmla="*/ 2147483647 w 4630"/>
              <a:gd name="T5" fmla="*/ 0 h 200"/>
              <a:gd name="T6" fmla="*/ 2147483647 w 4630"/>
              <a:gd name="T7" fmla="*/ 2147483647 h 200"/>
              <a:gd name="T8" fmla="*/ 0 w 4630"/>
              <a:gd name="T9" fmla="*/ 2147483647 h 200"/>
              <a:gd name="T10" fmla="*/ 0 60000 65536"/>
              <a:gd name="T11" fmla="*/ 0 60000 65536"/>
              <a:gd name="T12" fmla="*/ 0 60000 65536"/>
              <a:gd name="T13" fmla="*/ 0 60000 65536"/>
              <a:gd name="T14" fmla="*/ 0 60000 65536"/>
              <a:gd name="T15" fmla="*/ 0 w 4630"/>
              <a:gd name="T16" fmla="*/ 0 h 200"/>
              <a:gd name="T17" fmla="*/ 4630 w 4630"/>
              <a:gd name="T18" fmla="*/ 200 h 200"/>
            </a:gdLst>
            <a:ahLst/>
            <a:cxnLst>
              <a:cxn ang="T10">
                <a:pos x="T0" y="T1"/>
              </a:cxn>
              <a:cxn ang="T11">
                <a:pos x="T2" y="T3"/>
              </a:cxn>
              <a:cxn ang="T12">
                <a:pos x="T4" y="T5"/>
              </a:cxn>
              <a:cxn ang="T13">
                <a:pos x="T6" y="T7"/>
              </a:cxn>
              <a:cxn ang="T14">
                <a:pos x="T8" y="T9"/>
              </a:cxn>
            </a:cxnLst>
            <a:rect l="T15" t="T16" r="T17" b="T18"/>
            <a:pathLst>
              <a:path w="4630" h="200">
                <a:moveTo>
                  <a:pt x="0" y="196"/>
                </a:moveTo>
                <a:lnTo>
                  <a:pt x="4486" y="200"/>
                </a:lnTo>
                <a:lnTo>
                  <a:pt x="4630" y="0"/>
                </a:lnTo>
                <a:lnTo>
                  <a:pt x="385" y="19"/>
                </a:lnTo>
                <a:lnTo>
                  <a:pt x="0" y="196"/>
                </a:lnTo>
                <a:close/>
              </a:path>
            </a:pathLst>
          </a:custGeom>
          <a:gradFill rotWithShape="0">
            <a:gsLst>
              <a:gs pos="0">
                <a:srgbClr val="0033CC"/>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aphicFrame>
        <p:nvGraphicFramePr>
          <p:cNvPr id="2" name="Object 7">
            <a:hlinkClick r:id="" action="ppaction://ole?verb=0"/>
          </p:cNvPr>
          <p:cNvGraphicFramePr>
            <a:graphicFrameLocks/>
          </p:cNvGraphicFramePr>
          <p:nvPr>
            <p:extLst>
              <p:ext uri="{D42A27DB-BD31-4B8C-83A1-F6EECF244321}">
                <p14:modId xmlns:p14="http://schemas.microsoft.com/office/powerpoint/2010/main" xmlns="" val="2830589678"/>
              </p:ext>
            </p:extLst>
          </p:nvPr>
        </p:nvGraphicFramePr>
        <p:xfrm>
          <a:off x="1235075" y="1939925"/>
          <a:ext cx="7208838" cy="3449638"/>
        </p:xfrm>
        <a:graphic>
          <a:graphicData uri="http://schemas.openxmlformats.org/drawingml/2006/chart">
            <c:chart xmlns:c="http://schemas.openxmlformats.org/drawingml/2006/chart" xmlns:r="http://schemas.openxmlformats.org/officeDocument/2006/relationships" r:id="rId3"/>
          </a:graphicData>
        </a:graphic>
      </p:graphicFrame>
      <p:sp>
        <p:nvSpPr>
          <p:cNvPr id="25607" name="Text Box 8"/>
          <p:cNvSpPr txBox="1">
            <a:spLocks noChangeArrowheads="1"/>
          </p:cNvSpPr>
          <p:nvPr/>
        </p:nvSpPr>
        <p:spPr bwMode="auto">
          <a:xfrm rot="-5400000">
            <a:off x="-704850" y="3170238"/>
            <a:ext cx="2820987"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eaLnBrk="1" hangingPunct="1"/>
            <a:r>
              <a:rPr lang="fr-FR" sz="1800" i="1">
                <a:latin typeface="Verdana" charset="0"/>
              </a:rPr>
              <a:t>Mean % Change in LDL-C from Untreated Baseline Value</a:t>
            </a:r>
            <a:endParaRPr lang="en-US" sz="1800" i="1">
              <a:latin typeface="Verdana" charset="0"/>
            </a:endParaRPr>
          </a:p>
        </p:txBody>
      </p:sp>
      <p:sp>
        <p:nvSpPr>
          <p:cNvPr id="25608" name="Text Box 9"/>
          <p:cNvSpPr txBox="1">
            <a:spLocks noChangeArrowheads="1"/>
          </p:cNvSpPr>
          <p:nvPr/>
        </p:nvSpPr>
        <p:spPr bwMode="auto">
          <a:xfrm>
            <a:off x="2262188" y="1757363"/>
            <a:ext cx="16541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lnSpc>
                <a:spcPct val="95000"/>
              </a:lnSpc>
              <a:spcBef>
                <a:spcPct val="50000"/>
              </a:spcBef>
            </a:pPr>
            <a:r>
              <a:rPr lang="en-US" sz="1600" i="1">
                <a:latin typeface="Verdana" charset="0"/>
              </a:rPr>
              <a:t>Atorvastatin</a:t>
            </a:r>
          </a:p>
        </p:txBody>
      </p:sp>
      <p:sp>
        <p:nvSpPr>
          <p:cNvPr id="25609" name="Text Box 10"/>
          <p:cNvSpPr txBox="1">
            <a:spLocks noChangeArrowheads="1"/>
          </p:cNvSpPr>
          <p:nvPr/>
        </p:nvSpPr>
        <p:spPr bwMode="auto">
          <a:xfrm>
            <a:off x="4281488" y="1757363"/>
            <a:ext cx="18192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lnSpc>
                <a:spcPct val="95000"/>
              </a:lnSpc>
              <a:spcBef>
                <a:spcPct val="50000"/>
              </a:spcBef>
            </a:pPr>
            <a:r>
              <a:rPr lang="en-US" sz="1600" i="1">
                <a:latin typeface="Verdana" charset="0"/>
              </a:rPr>
              <a:t>Rosuvastatin</a:t>
            </a:r>
          </a:p>
        </p:txBody>
      </p:sp>
      <p:sp>
        <p:nvSpPr>
          <p:cNvPr id="25610" name="Text Box 11"/>
          <p:cNvSpPr txBox="1">
            <a:spLocks noChangeArrowheads="1"/>
          </p:cNvSpPr>
          <p:nvPr/>
        </p:nvSpPr>
        <p:spPr bwMode="auto">
          <a:xfrm>
            <a:off x="6453188" y="1757363"/>
            <a:ext cx="16541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lnSpc>
                <a:spcPct val="95000"/>
              </a:lnSpc>
              <a:spcBef>
                <a:spcPct val="50000"/>
              </a:spcBef>
            </a:pPr>
            <a:r>
              <a:rPr lang="en-US" sz="1600" i="1">
                <a:latin typeface="Verdana" charset="0"/>
              </a:rPr>
              <a:t>Simvastatin</a:t>
            </a:r>
          </a:p>
        </p:txBody>
      </p:sp>
      <p:sp>
        <p:nvSpPr>
          <p:cNvPr id="25611" name="AutoShape 12"/>
          <p:cNvSpPr>
            <a:spLocks/>
          </p:cNvSpPr>
          <p:nvPr/>
        </p:nvSpPr>
        <p:spPr bwMode="auto">
          <a:xfrm>
            <a:off x="7759700" y="3514725"/>
            <a:ext cx="185738" cy="842963"/>
          </a:xfrm>
          <a:prstGeom prst="rightBrace">
            <a:avLst>
              <a:gd name="adj1" fmla="val 37820"/>
              <a:gd name="adj2" fmla="val 54236"/>
            </a:avLst>
          </a:prstGeom>
          <a:noFill/>
          <a:ln w="28575">
            <a:solidFill>
              <a:srgbClr val="FAFD00"/>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spcBef>
                <a:spcPct val="50000"/>
              </a:spcBef>
            </a:pPr>
            <a:endParaRPr lang="en-US" i="1">
              <a:latin typeface="Univers Condensed" charset="0"/>
            </a:endParaRPr>
          </a:p>
        </p:txBody>
      </p:sp>
      <p:sp>
        <p:nvSpPr>
          <p:cNvPr id="1032205" name="Rectangle 13"/>
          <p:cNvSpPr>
            <a:spLocks noChangeArrowheads="1"/>
          </p:cNvSpPr>
          <p:nvPr/>
        </p:nvSpPr>
        <p:spPr bwMode="auto">
          <a:xfrm>
            <a:off x="3771900" y="3886200"/>
            <a:ext cx="1239838" cy="457200"/>
          </a:xfrm>
          <a:prstGeom prst="rect">
            <a:avLst/>
          </a:prstGeom>
          <a:noFill/>
          <a:ln w="12700">
            <a:noFill/>
            <a:miter lim="800000"/>
            <a:headEnd/>
            <a:tailEnd/>
          </a:ln>
          <a:effectLst/>
        </p:spPr>
        <p:txBody>
          <a:bodyPr>
            <a:spAutoFit/>
          </a:bodyPr>
          <a:lstStyle/>
          <a:p>
            <a:pPr eaLnBrk="0" hangingPunct="0"/>
            <a:r>
              <a:rPr lang="en-US" sz="1200" i="1">
                <a:effectLst>
                  <a:outerShdw blurRad="38100" dist="38100" dir="2700000" algn="tl">
                    <a:srgbClr val="000000"/>
                  </a:outerShdw>
                </a:effectLst>
                <a:latin typeface="Verdana" charset="0"/>
              </a:rPr>
              <a:t>14% with</a:t>
            </a:r>
            <a:br>
              <a:rPr lang="en-US" sz="1200" i="1">
                <a:effectLst>
                  <a:outerShdw blurRad="38100" dist="38100" dir="2700000" algn="tl">
                    <a:srgbClr val="000000"/>
                  </a:outerShdw>
                </a:effectLst>
                <a:latin typeface="Verdana" charset="0"/>
              </a:rPr>
            </a:br>
            <a:r>
              <a:rPr lang="en-US" sz="1200" i="1">
                <a:effectLst>
                  <a:outerShdw blurRad="38100" dist="38100" dir="2700000" algn="tl">
                    <a:srgbClr val="000000"/>
                  </a:outerShdw>
                </a:effectLst>
                <a:latin typeface="Verdana" charset="0"/>
              </a:rPr>
              <a:t>3 titrations</a:t>
            </a:r>
          </a:p>
        </p:txBody>
      </p:sp>
      <p:sp>
        <p:nvSpPr>
          <p:cNvPr id="1032206" name="Rectangle 14"/>
          <p:cNvSpPr>
            <a:spLocks noChangeArrowheads="1"/>
          </p:cNvSpPr>
          <p:nvPr/>
        </p:nvSpPr>
        <p:spPr bwMode="auto">
          <a:xfrm>
            <a:off x="5854700" y="4373563"/>
            <a:ext cx="1023938" cy="457200"/>
          </a:xfrm>
          <a:prstGeom prst="rect">
            <a:avLst/>
          </a:prstGeom>
          <a:noFill/>
          <a:ln w="12700">
            <a:noFill/>
            <a:miter lim="800000"/>
            <a:headEnd/>
            <a:tailEnd/>
          </a:ln>
          <a:effectLst/>
        </p:spPr>
        <p:txBody>
          <a:bodyPr wrap="none">
            <a:spAutoFit/>
          </a:bodyPr>
          <a:lstStyle/>
          <a:p>
            <a:pPr eaLnBrk="0" hangingPunct="0"/>
            <a:r>
              <a:rPr lang="en-US" sz="1200" i="1">
                <a:effectLst>
                  <a:outerShdw blurRad="38100" dist="38100" dir="2700000" algn="tl">
                    <a:srgbClr val="000000"/>
                  </a:outerShdw>
                </a:effectLst>
                <a:latin typeface="Verdana" charset="0"/>
              </a:rPr>
              <a:t>9% with</a:t>
            </a:r>
            <a:br>
              <a:rPr lang="en-US" sz="1200" i="1">
                <a:effectLst>
                  <a:outerShdw blurRad="38100" dist="38100" dir="2700000" algn="tl">
                    <a:srgbClr val="000000"/>
                  </a:outerShdw>
                </a:effectLst>
                <a:latin typeface="Verdana" charset="0"/>
              </a:rPr>
            </a:br>
            <a:r>
              <a:rPr lang="en-US" sz="1200" i="1">
                <a:effectLst>
                  <a:outerShdw blurRad="38100" dist="38100" dir="2700000" algn="tl">
                    <a:srgbClr val="000000"/>
                  </a:outerShdw>
                </a:effectLst>
                <a:latin typeface="Verdana" charset="0"/>
              </a:rPr>
              <a:t>2 titrations</a:t>
            </a:r>
          </a:p>
        </p:txBody>
      </p:sp>
      <p:sp>
        <p:nvSpPr>
          <p:cNvPr id="1032207" name="Rectangle 15"/>
          <p:cNvSpPr>
            <a:spLocks noChangeArrowheads="1"/>
          </p:cNvSpPr>
          <p:nvPr/>
        </p:nvSpPr>
        <p:spPr bwMode="auto">
          <a:xfrm>
            <a:off x="7899400" y="3756025"/>
            <a:ext cx="1244600" cy="457200"/>
          </a:xfrm>
          <a:prstGeom prst="rect">
            <a:avLst/>
          </a:prstGeom>
          <a:noFill/>
          <a:ln w="12700">
            <a:noFill/>
            <a:miter lim="800000"/>
            <a:headEnd/>
            <a:tailEnd/>
          </a:ln>
          <a:effectLst/>
        </p:spPr>
        <p:txBody>
          <a:bodyPr>
            <a:spAutoFit/>
          </a:bodyPr>
          <a:lstStyle/>
          <a:p>
            <a:pPr eaLnBrk="0" hangingPunct="0"/>
            <a:r>
              <a:rPr lang="en-US" sz="1200" i="1">
                <a:effectLst>
                  <a:outerShdw blurRad="38100" dist="38100" dir="2700000" algn="tl">
                    <a:srgbClr val="000000"/>
                  </a:outerShdw>
                </a:effectLst>
                <a:latin typeface="Verdana" charset="0"/>
              </a:rPr>
              <a:t>18% with</a:t>
            </a:r>
            <a:br>
              <a:rPr lang="en-US" sz="1200" i="1">
                <a:effectLst>
                  <a:outerShdw blurRad="38100" dist="38100" dir="2700000" algn="tl">
                    <a:srgbClr val="000000"/>
                  </a:outerShdw>
                </a:effectLst>
                <a:latin typeface="Verdana" charset="0"/>
              </a:rPr>
            </a:br>
            <a:r>
              <a:rPr lang="en-US" sz="1200" i="1">
                <a:effectLst>
                  <a:outerShdw blurRad="38100" dist="38100" dir="2700000" algn="tl">
                    <a:srgbClr val="000000"/>
                  </a:outerShdw>
                </a:effectLst>
                <a:latin typeface="Verdana" charset="0"/>
              </a:rPr>
              <a:t>3 titrations</a:t>
            </a:r>
          </a:p>
        </p:txBody>
      </p:sp>
      <p:sp>
        <p:nvSpPr>
          <p:cNvPr id="25615" name="AutoShape 16"/>
          <p:cNvSpPr>
            <a:spLocks/>
          </p:cNvSpPr>
          <p:nvPr/>
        </p:nvSpPr>
        <p:spPr bwMode="auto">
          <a:xfrm>
            <a:off x="5676900" y="4314825"/>
            <a:ext cx="185738" cy="500063"/>
          </a:xfrm>
          <a:prstGeom prst="rightBrace">
            <a:avLst>
              <a:gd name="adj1" fmla="val 22436"/>
              <a:gd name="adj2" fmla="val 54236"/>
            </a:avLst>
          </a:prstGeom>
          <a:noFill/>
          <a:ln w="28575">
            <a:solidFill>
              <a:srgbClr val="FAFD00"/>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spcBef>
                <a:spcPct val="50000"/>
              </a:spcBef>
            </a:pPr>
            <a:endParaRPr lang="en-US" i="1">
              <a:latin typeface="Univers Condensed" charset="0"/>
            </a:endParaRPr>
          </a:p>
        </p:txBody>
      </p:sp>
      <p:sp>
        <p:nvSpPr>
          <p:cNvPr id="25616" name="AutoShape 17"/>
          <p:cNvSpPr>
            <a:spLocks/>
          </p:cNvSpPr>
          <p:nvPr/>
        </p:nvSpPr>
        <p:spPr bwMode="auto">
          <a:xfrm>
            <a:off x="3594100" y="3908425"/>
            <a:ext cx="198438" cy="690563"/>
          </a:xfrm>
          <a:prstGeom prst="rightBrace">
            <a:avLst>
              <a:gd name="adj1" fmla="val 29000"/>
              <a:gd name="adj2" fmla="val 46898"/>
            </a:avLst>
          </a:prstGeom>
          <a:noFill/>
          <a:ln w="28575">
            <a:solidFill>
              <a:srgbClr val="FAFD00"/>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spcBef>
                <a:spcPct val="50000"/>
              </a:spcBef>
            </a:pPr>
            <a:endParaRPr lang="en-US" i="1">
              <a:latin typeface="Univers Condensed" charset="0"/>
            </a:endParaRPr>
          </a:p>
        </p:txBody>
      </p:sp>
      <p:sp>
        <p:nvSpPr>
          <p:cNvPr id="25622" name="Text Box 23"/>
          <p:cNvSpPr txBox="1">
            <a:spLocks noChangeArrowheads="1"/>
          </p:cNvSpPr>
          <p:nvPr/>
        </p:nvSpPr>
        <p:spPr bwMode="auto">
          <a:xfrm>
            <a:off x="6237288" y="2786063"/>
            <a:ext cx="6381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lnSpc>
                <a:spcPct val="95000"/>
              </a:lnSpc>
              <a:spcBef>
                <a:spcPct val="50000"/>
              </a:spcBef>
            </a:pPr>
            <a:r>
              <a:rPr lang="en-US" sz="1500" b="1" i="1">
                <a:latin typeface="Verdana" charset="0"/>
              </a:rPr>
              <a:t>−28</a:t>
            </a:r>
          </a:p>
        </p:txBody>
      </p:sp>
      <p:sp>
        <p:nvSpPr>
          <p:cNvPr id="25623" name="Text Box 24"/>
          <p:cNvSpPr txBox="1">
            <a:spLocks noChangeArrowheads="1"/>
          </p:cNvSpPr>
          <p:nvPr/>
        </p:nvSpPr>
        <p:spPr bwMode="auto">
          <a:xfrm>
            <a:off x="6237288" y="3497263"/>
            <a:ext cx="6381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lnSpc>
                <a:spcPct val="95000"/>
              </a:lnSpc>
              <a:spcBef>
                <a:spcPct val="50000"/>
              </a:spcBef>
            </a:pPr>
            <a:r>
              <a:rPr lang="en-US" sz="1500" b="1" i="1">
                <a:latin typeface="Verdana" charset="0"/>
              </a:rPr>
              <a:t>−7</a:t>
            </a:r>
          </a:p>
        </p:txBody>
      </p:sp>
      <p:sp>
        <p:nvSpPr>
          <p:cNvPr id="25624" name="Text Box 25"/>
          <p:cNvSpPr txBox="1">
            <a:spLocks noChangeArrowheads="1"/>
          </p:cNvSpPr>
          <p:nvPr/>
        </p:nvSpPr>
        <p:spPr bwMode="auto">
          <a:xfrm>
            <a:off x="6237288" y="3776663"/>
            <a:ext cx="6381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lnSpc>
                <a:spcPct val="95000"/>
              </a:lnSpc>
              <a:spcBef>
                <a:spcPct val="50000"/>
              </a:spcBef>
            </a:pPr>
            <a:r>
              <a:rPr lang="en-US" sz="1500" b="1" i="1">
                <a:latin typeface="Verdana" charset="0"/>
              </a:rPr>
              <a:t>−4</a:t>
            </a:r>
          </a:p>
        </p:txBody>
      </p:sp>
      <p:sp>
        <p:nvSpPr>
          <p:cNvPr id="25625" name="Text Box 26"/>
          <p:cNvSpPr txBox="1">
            <a:spLocks noChangeArrowheads="1"/>
          </p:cNvSpPr>
          <p:nvPr/>
        </p:nvSpPr>
        <p:spPr bwMode="auto">
          <a:xfrm>
            <a:off x="6237288" y="4043363"/>
            <a:ext cx="6381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lnSpc>
                <a:spcPct val="95000"/>
              </a:lnSpc>
              <a:spcBef>
                <a:spcPct val="50000"/>
              </a:spcBef>
            </a:pPr>
            <a:r>
              <a:rPr lang="en-US" sz="1500" b="1" i="1">
                <a:latin typeface="Verdana" charset="0"/>
              </a:rPr>
              <a:t>−7</a:t>
            </a:r>
          </a:p>
        </p:txBody>
      </p:sp>
      <p:sp>
        <p:nvSpPr>
          <p:cNvPr id="25626" name="Text Box 27"/>
          <p:cNvSpPr txBox="1">
            <a:spLocks noChangeArrowheads="1"/>
          </p:cNvSpPr>
          <p:nvPr/>
        </p:nvSpPr>
        <p:spPr bwMode="auto">
          <a:xfrm>
            <a:off x="3919538" y="3154363"/>
            <a:ext cx="87312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lnSpc>
                <a:spcPct val="95000"/>
              </a:lnSpc>
              <a:spcBef>
                <a:spcPct val="50000"/>
              </a:spcBef>
            </a:pPr>
            <a:r>
              <a:rPr lang="en-US" sz="1500" b="1" i="1" dirty="0">
                <a:latin typeface="Verdana" charset="0"/>
              </a:rPr>
              <a:t>−46†</a:t>
            </a:r>
          </a:p>
        </p:txBody>
      </p:sp>
      <p:sp>
        <p:nvSpPr>
          <p:cNvPr id="25627" name="Text Box 28"/>
          <p:cNvSpPr txBox="1">
            <a:spLocks noChangeArrowheads="1"/>
          </p:cNvSpPr>
          <p:nvPr/>
        </p:nvSpPr>
        <p:spPr bwMode="auto">
          <a:xfrm>
            <a:off x="4154488" y="4348163"/>
            <a:ext cx="6381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lnSpc>
                <a:spcPct val="95000"/>
              </a:lnSpc>
              <a:spcBef>
                <a:spcPct val="50000"/>
              </a:spcBef>
            </a:pPr>
            <a:r>
              <a:rPr lang="en-US" sz="1500" b="1" i="1">
                <a:latin typeface="Verdana" charset="0"/>
              </a:rPr>
              <a:t>−6*</a:t>
            </a:r>
          </a:p>
        </p:txBody>
      </p:sp>
      <p:sp>
        <p:nvSpPr>
          <p:cNvPr id="25628" name="Text Box 29"/>
          <p:cNvSpPr txBox="1">
            <a:spLocks noChangeArrowheads="1"/>
          </p:cNvSpPr>
          <p:nvPr/>
        </p:nvSpPr>
        <p:spPr bwMode="auto">
          <a:xfrm>
            <a:off x="4154488" y="4576763"/>
            <a:ext cx="6381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lnSpc>
                <a:spcPct val="95000"/>
              </a:lnSpc>
              <a:spcBef>
                <a:spcPct val="50000"/>
              </a:spcBef>
            </a:pPr>
            <a:r>
              <a:rPr lang="en-US" sz="1500" b="1" i="1">
                <a:latin typeface="Verdana" charset="0"/>
              </a:rPr>
              <a:t>−3*</a:t>
            </a:r>
          </a:p>
        </p:txBody>
      </p:sp>
      <p:sp>
        <p:nvSpPr>
          <p:cNvPr id="25629" name="Text Box 30"/>
          <p:cNvSpPr txBox="1">
            <a:spLocks noChangeArrowheads="1"/>
          </p:cNvSpPr>
          <p:nvPr/>
        </p:nvSpPr>
        <p:spPr bwMode="auto">
          <a:xfrm>
            <a:off x="2084388" y="2976563"/>
            <a:ext cx="6381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lnSpc>
                <a:spcPct val="95000"/>
              </a:lnSpc>
              <a:spcBef>
                <a:spcPct val="50000"/>
              </a:spcBef>
            </a:pPr>
            <a:r>
              <a:rPr lang="en-US" sz="1500" b="1" i="1">
                <a:latin typeface="Verdana" charset="0"/>
              </a:rPr>
              <a:t>−37</a:t>
            </a:r>
          </a:p>
        </p:txBody>
      </p:sp>
      <p:sp>
        <p:nvSpPr>
          <p:cNvPr id="25630" name="Text Box 31"/>
          <p:cNvSpPr txBox="1">
            <a:spLocks noChangeArrowheads="1"/>
          </p:cNvSpPr>
          <p:nvPr/>
        </p:nvSpPr>
        <p:spPr bwMode="auto">
          <a:xfrm>
            <a:off x="2084388" y="3929063"/>
            <a:ext cx="6381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lnSpc>
                <a:spcPct val="95000"/>
              </a:lnSpc>
              <a:spcBef>
                <a:spcPct val="50000"/>
              </a:spcBef>
            </a:pPr>
            <a:r>
              <a:rPr lang="en-US" sz="1500" b="1" i="1">
                <a:latin typeface="Verdana" charset="0"/>
              </a:rPr>
              <a:t>−6</a:t>
            </a:r>
          </a:p>
        </p:txBody>
      </p:sp>
      <p:sp>
        <p:nvSpPr>
          <p:cNvPr id="25631" name="Text Box 32"/>
          <p:cNvSpPr txBox="1">
            <a:spLocks noChangeArrowheads="1"/>
          </p:cNvSpPr>
          <p:nvPr/>
        </p:nvSpPr>
        <p:spPr bwMode="auto">
          <a:xfrm>
            <a:off x="2084388" y="4183063"/>
            <a:ext cx="6381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lnSpc>
                <a:spcPct val="95000"/>
              </a:lnSpc>
              <a:spcBef>
                <a:spcPct val="50000"/>
              </a:spcBef>
            </a:pPr>
            <a:r>
              <a:rPr lang="en-US" sz="1500" b="1" i="1">
                <a:latin typeface="Verdana" charset="0"/>
              </a:rPr>
              <a:t>−5</a:t>
            </a:r>
          </a:p>
        </p:txBody>
      </p:sp>
      <p:sp>
        <p:nvSpPr>
          <p:cNvPr id="25632" name="Text Box 33"/>
          <p:cNvSpPr txBox="1">
            <a:spLocks noChangeArrowheads="1"/>
          </p:cNvSpPr>
          <p:nvPr/>
        </p:nvSpPr>
        <p:spPr bwMode="auto">
          <a:xfrm>
            <a:off x="2084388" y="4386263"/>
            <a:ext cx="6381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lnSpc>
                <a:spcPct val="95000"/>
              </a:lnSpc>
              <a:spcBef>
                <a:spcPct val="50000"/>
              </a:spcBef>
            </a:pPr>
            <a:r>
              <a:rPr lang="en-US" sz="1500" b="1" i="1">
                <a:latin typeface="Verdana" charset="0"/>
              </a:rPr>
              <a:t>−3</a:t>
            </a:r>
          </a:p>
        </p:txBody>
      </p:sp>
      <p:sp>
        <p:nvSpPr>
          <p:cNvPr id="25633" name="Text Box 36"/>
          <p:cNvSpPr txBox="1">
            <a:spLocks noChangeArrowheads="1"/>
          </p:cNvSpPr>
          <p:nvPr/>
        </p:nvSpPr>
        <p:spPr bwMode="auto">
          <a:xfrm>
            <a:off x="319088" y="5872163"/>
            <a:ext cx="45148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spcBef>
                <a:spcPct val="50000"/>
              </a:spcBef>
            </a:pPr>
            <a:r>
              <a:rPr lang="en-US" sz="1600" i="1">
                <a:latin typeface="Verdana" charset="0"/>
              </a:rPr>
              <a:t>LDL–C=low-density lipoprotein cholesterol</a:t>
            </a:r>
          </a:p>
        </p:txBody>
      </p:sp>
      <p:sp>
        <p:nvSpPr>
          <p:cNvPr id="1032231" name="Rectangle 39"/>
          <p:cNvSpPr>
            <a:spLocks noChangeArrowheads="1"/>
          </p:cNvSpPr>
          <p:nvPr/>
        </p:nvSpPr>
        <p:spPr bwMode="auto">
          <a:xfrm>
            <a:off x="1371600" y="287338"/>
            <a:ext cx="7392988" cy="914400"/>
          </a:xfrm>
          <a:prstGeom prst="rect">
            <a:avLst/>
          </a:prstGeom>
          <a:noFill/>
          <a:ln w="9525">
            <a:noFill/>
            <a:miter lim="800000"/>
            <a:headEnd/>
            <a:tailEnd/>
          </a:ln>
          <a:effectLst/>
        </p:spPr>
        <p:txBody>
          <a:bodyPr lIns="0" tIns="0" rIns="0" bIns="0"/>
          <a:lstStyle/>
          <a:p>
            <a:pPr algn="ctr" eaLnBrk="0" hangingPunct="0">
              <a:lnSpc>
                <a:spcPct val="95000"/>
              </a:lnSpc>
            </a:pPr>
            <a:endParaRPr lang="en-US" sz="3000" b="1" i="1" dirty="0">
              <a:solidFill>
                <a:srgbClr val="F9E697"/>
              </a:solidFill>
              <a:effectLst>
                <a:outerShdw blurRad="38100" dist="38100" dir="2700000" algn="tl">
                  <a:srgbClr val="000000"/>
                </a:outerShdw>
              </a:effectLst>
              <a:latin typeface="Verdana" charset="0"/>
            </a:endParaRPr>
          </a:p>
        </p:txBody>
      </p:sp>
      <p:sp>
        <p:nvSpPr>
          <p:cNvPr id="5" name="TextBox 4"/>
          <p:cNvSpPr txBox="1"/>
          <p:nvPr/>
        </p:nvSpPr>
        <p:spPr>
          <a:xfrm>
            <a:off x="2300375" y="496751"/>
            <a:ext cx="4784483" cy="584776"/>
          </a:xfrm>
          <a:prstGeom prst="rect">
            <a:avLst/>
          </a:prstGeom>
          <a:noFill/>
        </p:spPr>
        <p:txBody>
          <a:bodyPr wrap="none" rtlCol="0">
            <a:spAutoFit/>
          </a:bodyPr>
          <a:lstStyle/>
          <a:p>
            <a:r>
              <a:rPr lang="en-US" sz="3200" dirty="0" smtClean="0">
                <a:solidFill>
                  <a:schemeClr val="accent1"/>
                </a:solidFill>
                <a:latin typeface="Arial"/>
                <a:cs typeface="Arial"/>
              </a:rPr>
              <a:t>Comparing statin efficacy</a:t>
            </a:r>
            <a:endParaRPr lang="en-US" sz="3200" dirty="0">
              <a:solidFill>
                <a:schemeClr val="accent1"/>
              </a:solidFill>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522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24263" y="873578"/>
            <a:ext cx="2651352" cy="1260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522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9321" y="2318658"/>
            <a:ext cx="3505200" cy="335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52228" name="Rectangle 4"/>
          <p:cNvSpPr>
            <a:spLocks noGrp="1" noChangeArrowheads="1"/>
          </p:cNvSpPr>
          <p:nvPr>
            <p:ph type="title"/>
          </p:nvPr>
        </p:nvSpPr>
        <p:spPr>
          <a:xfrm>
            <a:off x="1084489" y="3486967"/>
            <a:ext cx="7772400" cy="2386420"/>
          </a:xfrm>
        </p:spPr>
        <p:txBody>
          <a:bodyPr/>
          <a:lstStyle/>
          <a:p>
            <a:pPr algn="ctr" eaLnBrk="1" hangingPunct="1">
              <a:lnSpc>
                <a:spcPct val="70000"/>
              </a:lnSpc>
            </a:pPr>
            <a:r>
              <a:rPr lang="en-US" altLang="en-US" sz="6300" b="1">
                <a:solidFill>
                  <a:srgbClr val="A50101"/>
                </a:solidFill>
                <a:latin typeface="Handtwo" pitchFamily="2" charset="0"/>
                <a:sym typeface="Handtwo" pitchFamily="2" charset="0"/>
              </a:rPr>
              <a:t>CHIP </a:t>
            </a:r>
            <a:br>
              <a:rPr lang="en-US" altLang="en-US" sz="6300" b="1">
                <a:solidFill>
                  <a:srgbClr val="A50101"/>
                </a:solidFill>
                <a:latin typeface="Handtwo" pitchFamily="2" charset="0"/>
                <a:sym typeface="Handtwo" pitchFamily="2" charset="0"/>
              </a:rPr>
            </a:br>
            <a:r>
              <a:rPr lang="en-US" altLang="en-US" sz="6300" b="1">
                <a:solidFill>
                  <a:srgbClr val="A50101"/>
                </a:solidFill>
                <a:latin typeface="Handtwo" pitchFamily="2" charset="0"/>
                <a:sym typeface="Handtwo" pitchFamily="2" charset="0"/>
              </a:rPr>
              <a:t>Food Philosophy</a:t>
            </a:r>
            <a:r>
              <a:rPr lang="en-US" altLang="en-US" sz="5700" b="1" i="1">
                <a:solidFill>
                  <a:srgbClr val="A50101"/>
                </a:solidFill>
              </a:rPr>
              <a:t/>
            </a:r>
            <a:br>
              <a:rPr lang="en-US" altLang="en-US" sz="5700" b="1" i="1">
                <a:solidFill>
                  <a:srgbClr val="A50101"/>
                </a:solidFill>
              </a:rPr>
            </a:br>
            <a:endParaRPr lang="en-US" altLang="en-US" sz="5700" b="1" i="1">
              <a:solidFill>
                <a:srgbClr val="A50101"/>
              </a:solidFill>
            </a:endParaRPr>
          </a:p>
        </p:txBody>
      </p:sp>
    </p:spTree>
    <p:extLst>
      <p:ext uri="{BB962C8B-B14F-4D97-AF65-F5344CB8AC3E}">
        <p14:creationId xmlns:p14="http://schemas.microsoft.com/office/powerpoint/2010/main" xmlns="" val="37797598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3250" name="Rectangle 2"/>
          <p:cNvSpPr>
            <a:spLocks/>
          </p:cNvSpPr>
          <p:nvPr/>
        </p:nvSpPr>
        <p:spPr bwMode="auto">
          <a:xfrm>
            <a:off x="1146402" y="355147"/>
            <a:ext cx="7592105" cy="1783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marL="341313"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algn="ctr" eaLnBrk="1" hangingPunct="1">
              <a:lnSpc>
                <a:spcPct val="90000"/>
              </a:lnSpc>
            </a:pPr>
            <a:r>
              <a:rPr lang="en-US" altLang="en-US" sz="1700" b="1">
                <a:solidFill>
                  <a:srgbClr val="333333"/>
                </a:solidFill>
                <a:latin typeface="Interstate Bold" charset="0"/>
                <a:sym typeface="Interstate Bold" charset="0"/>
              </a:rPr>
              <a:t>CHIP is not a vegan program! </a:t>
            </a:r>
          </a:p>
          <a:p>
            <a:pPr algn="ctr" eaLnBrk="1" hangingPunct="1">
              <a:lnSpc>
                <a:spcPct val="90000"/>
              </a:lnSpc>
            </a:pPr>
            <a:r>
              <a:rPr lang="en-US" altLang="en-US" sz="1700" b="1">
                <a:solidFill>
                  <a:srgbClr val="333333"/>
                </a:solidFill>
                <a:latin typeface="Interstate Bold" charset="0"/>
                <a:sym typeface="Interstate Bold" charset="0"/>
              </a:rPr>
              <a:t> It is about making good choices. </a:t>
            </a:r>
          </a:p>
          <a:p>
            <a:pPr algn="ctr" eaLnBrk="1" hangingPunct="1">
              <a:lnSpc>
                <a:spcPct val="90000"/>
              </a:lnSpc>
            </a:pPr>
            <a:r>
              <a:rPr lang="en-US" altLang="en-US" sz="1700" b="1">
                <a:solidFill>
                  <a:srgbClr val="333333"/>
                </a:solidFill>
                <a:latin typeface="Interstate Bold" charset="0"/>
                <a:sym typeface="Interstate Bold" charset="0"/>
              </a:rPr>
              <a:t>It seeks to help people move from the left side </a:t>
            </a:r>
          </a:p>
          <a:p>
            <a:pPr algn="ctr" eaLnBrk="1" hangingPunct="1">
              <a:lnSpc>
                <a:spcPct val="90000"/>
              </a:lnSpc>
            </a:pPr>
            <a:r>
              <a:rPr lang="en-US" altLang="en-US" sz="1700" b="1">
                <a:solidFill>
                  <a:srgbClr val="333333"/>
                </a:solidFill>
                <a:latin typeface="Interstate Bold" charset="0"/>
                <a:sym typeface="Interstate Bold" charset="0"/>
              </a:rPr>
              <a:t>of the spectrum to the right side.</a:t>
            </a:r>
          </a:p>
        </p:txBody>
      </p:sp>
      <p:sp>
        <p:nvSpPr>
          <p:cNvPr id="53251" name="Rectangle 3"/>
          <p:cNvSpPr>
            <a:spLocks/>
          </p:cNvSpPr>
          <p:nvPr/>
        </p:nvSpPr>
        <p:spPr bwMode="auto">
          <a:xfrm>
            <a:off x="2503034" y="5636623"/>
            <a:ext cx="4817609"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marL="341313" eaLnBrk="0" hangingPunct="0">
              <a:defRPr sz="1200">
                <a:solidFill>
                  <a:srgbClr val="000000"/>
                </a:solidFill>
                <a:latin typeface="Gill Sans" charset="0"/>
                <a:ea typeface="ヒラギノ角ゴ ProN W3" charset="-128"/>
                <a:sym typeface="Gill Sans" charset="0"/>
              </a:defRPr>
            </a:lvl1pPr>
            <a:lvl2pPr marL="742950" indent="-285750" eaLnBrk="0" hangingPunct="0">
              <a:defRPr sz="1200">
                <a:solidFill>
                  <a:srgbClr val="000000"/>
                </a:solidFill>
                <a:latin typeface="Gill Sans" charset="0"/>
                <a:ea typeface="ヒラギノ角ゴ ProN W3" charset="-128"/>
                <a:sym typeface="Gill Sans" charset="0"/>
              </a:defRPr>
            </a:lvl2pPr>
            <a:lvl3pPr marL="1143000" indent="-228600" eaLnBrk="0" hangingPunct="0">
              <a:defRPr sz="1200">
                <a:solidFill>
                  <a:srgbClr val="000000"/>
                </a:solidFill>
                <a:latin typeface="Gill Sans" charset="0"/>
                <a:ea typeface="ヒラギノ角ゴ ProN W3" charset="-128"/>
                <a:sym typeface="Gill Sans" charset="0"/>
              </a:defRPr>
            </a:lvl3pPr>
            <a:lvl4pPr marL="1600200" indent="-228600" eaLnBrk="0" hangingPunct="0">
              <a:defRPr sz="1200">
                <a:solidFill>
                  <a:srgbClr val="000000"/>
                </a:solidFill>
                <a:latin typeface="Gill Sans" charset="0"/>
                <a:ea typeface="ヒラギノ角ゴ ProN W3" charset="-128"/>
                <a:sym typeface="Gill Sans" charset="0"/>
              </a:defRPr>
            </a:lvl4pPr>
            <a:lvl5pPr marL="2057400" indent="-228600" eaLnBrk="0" hangingPunct="0">
              <a:defRPr sz="1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128"/>
                <a:sym typeface="Gill Sans" charset="0"/>
              </a:defRPr>
            </a:lvl9pPr>
          </a:lstStyle>
          <a:p>
            <a:pPr eaLnBrk="1" hangingPunct="1">
              <a:lnSpc>
                <a:spcPct val="90000"/>
              </a:lnSpc>
              <a:spcBef>
                <a:spcPts val="1846"/>
              </a:spcBef>
            </a:pPr>
            <a:r>
              <a:rPr lang="en-US" altLang="en-US" sz="1300">
                <a:solidFill>
                  <a:srgbClr val="333333"/>
                </a:solidFill>
                <a:latin typeface="Interstate Light" charset="0"/>
                <a:sym typeface="Interstate Light" charset="0"/>
              </a:rPr>
              <a:t>NOTE: The science indicates </a:t>
            </a:r>
            <a:r>
              <a:rPr lang="en-US" altLang="en-US" sz="1300">
                <a:solidFill>
                  <a:srgbClr val="333333"/>
                </a:solidFill>
                <a:latin typeface="Interstate LightItalic" charset="0"/>
                <a:sym typeface="Interstate LightItalic" charset="0"/>
              </a:rPr>
              <a:t>that for disease reversal, plant based eating gives the best outcomes.</a:t>
            </a:r>
          </a:p>
        </p:txBody>
      </p:sp>
      <p:pic>
        <p:nvPicPr>
          <p:cNvPr id="53252" name="Picture 4"/>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5084" y="5927271"/>
            <a:ext cx="1277030" cy="60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extLst>
      <p:ext uri="{BB962C8B-B14F-4D97-AF65-F5344CB8AC3E}">
        <p14:creationId xmlns:p14="http://schemas.microsoft.com/office/powerpoint/2010/main" xmlns="" val="4858469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542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24263" y="873578"/>
            <a:ext cx="2651352" cy="1260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542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9321" y="2318658"/>
            <a:ext cx="3505200" cy="335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54276" name="Rectangle 4"/>
          <p:cNvSpPr>
            <a:spLocks noGrp="1" noChangeArrowheads="1"/>
          </p:cNvSpPr>
          <p:nvPr>
            <p:ph type="title"/>
          </p:nvPr>
        </p:nvSpPr>
        <p:spPr>
          <a:xfrm>
            <a:off x="1084489" y="3486967"/>
            <a:ext cx="7772400" cy="2386420"/>
          </a:xfrm>
        </p:spPr>
        <p:txBody>
          <a:bodyPr/>
          <a:lstStyle/>
          <a:p>
            <a:pPr algn="ctr" eaLnBrk="1" hangingPunct="1">
              <a:lnSpc>
                <a:spcPct val="70000"/>
              </a:lnSpc>
            </a:pPr>
            <a:r>
              <a:rPr lang="en-US" altLang="en-US" sz="6300" b="1">
                <a:solidFill>
                  <a:srgbClr val="A50101"/>
                </a:solidFill>
                <a:latin typeface="Handtwo" pitchFamily="2" charset="0"/>
                <a:sym typeface="Handtwo" pitchFamily="2" charset="0"/>
              </a:rPr>
              <a:t>CHIP </a:t>
            </a:r>
            <a:br>
              <a:rPr lang="en-US" altLang="en-US" sz="6300" b="1">
                <a:solidFill>
                  <a:srgbClr val="A50101"/>
                </a:solidFill>
                <a:latin typeface="Handtwo" pitchFamily="2" charset="0"/>
                <a:sym typeface="Handtwo" pitchFamily="2" charset="0"/>
              </a:rPr>
            </a:br>
            <a:r>
              <a:rPr lang="en-US" altLang="en-US" sz="6300" b="1">
                <a:solidFill>
                  <a:srgbClr val="A50101"/>
                </a:solidFill>
                <a:latin typeface="Handtwo" pitchFamily="2" charset="0"/>
                <a:sym typeface="Handtwo" pitchFamily="2" charset="0"/>
              </a:rPr>
              <a:t>Efficacy</a:t>
            </a:r>
            <a:r>
              <a:rPr lang="en-US" altLang="en-US" sz="5700" b="1" i="1">
                <a:solidFill>
                  <a:srgbClr val="A50101"/>
                </a:solidFill>
              </a:rPr>
              <a:t/>
            </a:r>
            <a:br>
              <a:rPr lang="en-US" altLang="en-US" sz="5700" b="1" i="1">
                <a:solidFill>
                  <a:srgbClr val="A50101"/>
                </a:solidFill>
              </a:rPr>
            </a:br>
            <a:endParaRPr lang="en-US" altLang="en-US" sz="5700" b="1" i="1">
              <a:solidFill>
                <a:srgbClr val="A50101"/>
              </a:solidFill>
            </a:endParaRPr>
          </a:p>
        </p:txBody>
      </p:sp>
    </p:spTree>
    <p:extLst>
      <p:ext uri="{BB962C8B-B14F-4D97-AF65-F5344CB8AC3E}">
        <p14:creationId xmlns:p14="http://schemas.microsoft.com/office/powerpoint/2010/main" xmlns="" val="692855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0"/>
            <a:ext cx="7620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8" name="Rectangle 2"/>
          <p:cNvSpPr>
            <a:spLocks/>
          </p:cNvSpPr>
          <p:nvPr/>
        </p:nvSpPr>
        <p:spPr bwMode="auto">
          <a:xfrm>
            <a:off x="4635274" y="6367327"/>
            <a:ext cx="3514044" cy="216353"/>
          </a:xfrm>
          <a:prstGeom prst="rect">
            <a:avLst/>
          </a:prstGeom>
          <a:noFill/>
          <a:ln w="12700">
            <a:noFill/>
            <a:miter lim="800000"/>
            <a:headEnd/>
            <a:tailEnd/>
          </a:ln>
        </p:spPr>
        <p:txBody>
          <a:bodyPr lIns="0" tIns="0" rIns="36365" bIns="0"/>
          <a:lstStyle/>
          <a:p>
            <a:pPr marL="32765" algn="r" eaLnBrk="0" hangingPunct="0">
              <a:defRPr/>
            </a:pPr>
            <a:r>
              <a:rPr lang="en-US" sz="1400">
                <a:ea typeface="ヒラギノ角ゴ ProN W3" charset="0"/>
                <a:cs typeface="Arial" charset="0"/>
              </a:rPr>
              <a:t>Rankin et al. Am J Cardiol. In press.</a:t>
            </a:r>
          </a:p>
        </p:txBody>
      </p:sp>
      <p:sp>
        <p:nvSpPr>
          <p:cNvPr id="22531" name="Oval 3"/>
          <p:cNvSpPr>
            <a:spLocks/>
          </p:cNvSpPr>
          <p:nvPr/>
        </p:nvSpPr>
        <p:spPr bwMode="auto">
          <a:xfrm>
            <a:off x="3175227" y="5790928"/>
            <a:ext cx="507546" cy="381272"/>
          </a:xfrm>
          <a:prstGeom prst="ellipse">
            <a:avLst/>
          </a:prstGeom>
          <a:noFill/>
          <a:ln w="25400">
            <a:solidFill>
              <a:srgbClr val="FF0000"/>
            </a:solidFill>
            <a:round/>
            <a:headEnd/>
            <a:tailEnd/>
          </a:ln>
          <a:effectLst>
            <a:outerShdw dist="25399" dir="5400000" algn="ctr" rotWithShape="0">
              <a:schemeClr val="bg2">
                <a:alpha val="34998"/>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pPr algn="ctr" eaLnBrk="0" hangingPunct="0">
              <a:defRPr/>
            </a:pPr>
            <a:endParaRPr lang="en-AU" sz="1100">
              <a:latin typeface="Arial" pitchFamily="34" charset="0"/>
              <a:ea typeface="ヒラギノ角ゴ ProN W3" charset="0"/>
              <a:cs typeface="ヒラギノ角ゴ ProN W3" charset="0"/>
              <a:sym typeface="Arial" pitchFamily="34" charset="0"/>
            </a:endParaRPr>
          </a:p>
        </p:txBody>
      </p:sp>
      <p:sp>
        <p:nvSpPr>
          <p:cNvPr id="22532" name="Oval 4"/>
          <p:cNvSpPr>
            <a:spLocks/>
          </p:cNvSpPr>
          <p:nvPr/>
        </p:nvSpPr>
        <p:spPr bwMode="auto">
          <a:xfrm>
            <a:off x="2286000" y="5790928"/>
            <a:ext cx="508227" cy="381272"/>
          </a:xfrm>
          <a:prstGeom prst="ellipse">
            <a:avLst/>
          </a:prstGeom>
          <a:noFill/>
          <a:ln w="25400">
            <a:solidFill>
              <a:srgbClr val="FF0000"/>
            </a:solidFill>
            <a:round/>
            <a:headEnd/>
            <a:tailEnd/>
          </a:ln>
          <a:effectLst>
            <a:outerShdw dist="25399" dir="5400000" algn="ctr" rotWithShape="0">
              <a:schemeClr val="bg2">
                <a:alpha val="34998"/>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pPr algn="ctr" eaLnBrk="0" hangingPunct="0">
              <a:defRPr/>
            </a:pPr>
            <a:endParaRPr lang="en-AU" sz="1100">
              <a:latin typeface="Arial" pitchFamily="34" charset="0"/>
              <a:ea typeface="ヒラギノ角ゴ ProN W3" charset="0"/>
              <a:cs typeface="ヒラギノ角ゴ ProN W3" charset="0"/>
              <a:sym typeface="Arial" pitchFamily="34" charset="0"/>
            </a:endParaRPr>
          </a:p>
        </p:txBody>
      </p:sp>
      <p:sp>
        <p:nvSpPr>
          <p:cNvPr id="22533" name="Oval 5"/>
          <p:cNvSpPr>
            <a:spLocks/>
          </p:cNvSpPr>
          <p:nvPr/>
        </p:nvSpPr>
        <p:spPr bwMode="auto">
          <a:xfrm>
            <a:off x="7366227" y="5790928"/>
            <a:ext cx="507546" cy="381272"/>
          </a:xfrm>
          <a:prstGeom prst="ellipse">
            <a:avLst/>
          </a:prstGeom>
          <a:noFill/>
          <a:ln w="25400">
            <a:solidFill>
              <a:srgbClr val="FF0000"/>
            </a:solidFill>
            <a:round/>
            <a:headEnd/>
            <a:tailEnd/>
          </a:ln>
          <a:effectLst>
            <a:outerShdw dist="25399" dir="5400000" algn="ctr" rotWithShape="0">
              <a:schemeClr val="bg2">
                <a:alpha val="34998"/>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pPr algn="ctr" eaLnBrk="0" hangingPunct="0">
              <a:defRPr/>
            </a:pPr>
            <a:endParaRPr lang="en-AU" sz="1100">
              <a:latin typeface="Arial" pitchFamily="34" charset="0"/>
              <a:ea typeface="ヒラギノ角ゴ ProN W3" charset="0"/>
              <a:cs typeface="ヒラギノ角ゴ ProN W3" charset="0"/>
              <a:sym typeface="Arial" pitchFamily="34" charset="0"/>
            </a:endParaRPr>
          </a:p>
        </p:txBody>
      </p:sp>
      <p:sp>
        <p:nvSpPr>
          <p:cNvPr id="22534" name="Oval 6"/>
          <p:cNvSpPr>
            <a:spLocks/>
          </p:cNvSpPr>
          <p:nvPr/>
        </p:nvSpPr>
        <p:spPr bwMode="auto">
          <a:xfrm>
            <a:off x="7366227" y="4572000"/>
            <a:ext cx="507546" cy="381272"/>
          </a:xfrm>
          <a:prstGeom prst="ellipse">
            <a:avLst/>
          </a:prstGeom>
          <a:noFill/>
          <a:ln w="25400">
            <a:solidFill>
              <a:srgbClr val="FF0000"/>
            </a:solidFill>
            <a:round/>
            <a:headEnd/>
            <a:tailEnd/>
          </a:ln>
          <a:effectLst>
            <a:outerShdw dist="25399" dir="5400000" algn="ctr" rotWithShape="0">
              <a:schemeClr val="bg2">
                <a:alpha val="34998"/>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pPr algn="ctr" eaLnBrk="0" hangingPunct="0">
              <a:defRPr/>
            </a:pPr>
            <a:endParaRPr lang="en-AU" sz="1100">
              <a:latin typeface="Arial" pitchFamily="34" charset="0"/>
              <a:ea typeface="ヒラギノ角ゴ ProN W3" charset="0"/>
              <a:cs typeface="ヒラギノ角ゴ ProN W3" charset="0"/>
              <a:sym typeface="Arial" pitchFamily="34" charset="0"/>
            </a:endParaRPr>
          </a:p>
        </p:txBody>
      </p:sp>
      <p:sp>
        <p:nvSpPr>
          <p:cNvPr id="22535" name="Oval 7"/>
          <p:cNvSpPr>
            <a:spLocks/>
          </p:cNvSpPr>
          <p:nvPr/>
        </p:nvSpPr>
        <p:spPr bwMode="auto">
          <a:xfrm>
            <a:off x="7366227" y="3047728"/>
            <a:ext cx="507546" cy="381272"/>
          </a:xfrm>
          <a:prstGeom prst="ellipse">
            <a:avLst/>
          </a:prstGeom>
          <a:noFill/>
          <a:ln w="25400">
            <a:solidFill>
              <a:srgbClr val="FF0000"/>
            </a:solidFill>
            <a:round/>
            <a:headEnd/>
            <a:tailEnd/>
          </a:ln>
          <a:effectLst>
            <a:outerShdw dist="25399" dir="5400000" algn="ctr" rotWithShape="0">
              <a:schemeClr val="bg2">
                <a:alpha val="34998"/>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pPr algn="ctr" eaLnBrk="0" hangingPunct="0">
              <a:defRPr/>
            </a:pPr>
            <a:endParaRPr lang="en-AU" sz="1100">
              <a:latin typeface="Arial" pitchFamily="34" charset="0"/>
              <a:ea typeface="ヒラギノ角ゴ ProN W3" charset="0"/>
              <a:cs typeface="ヒラギノ角ゴ ProN W3" charset="0"/>
              <a:sym typeface="Arial" pitchFamily="34" charset="0"/>
            </a:endParaRPr>
          </a:p>
        </p:txBody>
      </p:sp>
    </p:spTree>
    <p:extLst>
      <p:ext uri="{BB962C8B-B14F-4D97-AF65-F5344CB8AC3E}">
        <p14:creationId xmlns:p14="http://schemas.microsoft.com/office/powerpoint/2010/main" xmlns="" val="20972709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573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24263" y="873578"/>
            <a:ext cx="2651352" cy="1260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573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9321" y="2318658"/>
            <a:ext cx="3505200" cy="335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57348" name="Rectangle 4"/>
          <p:cNvSpPr>
            <a:spLocks noGrp="1" noChangeArrowheads="1"/>
          </p:cNvSpPr>
          <p:nvPr>
            <p:ph type="title"/>
          </p:nvPr>
        </p:nvSpPr>
        <p:spPr>
          <a:xfrm>
            <a:off x="930729" y="2762795"/>
            <a:ext cx="7772400" cy="2386421"/>
          </a:xfrm>
        </p:spPr>
        <p:txBody>
          <a:bodyPr/>
          <a:lstStyle/>
          <a:p>
            <a:pPr algn="ctr" eaLnBrk="1" hangingPunct="1">
              <a:lnSpc>
                <a:spcPct val="70000"/>
              </a:lnSpc>
            </a:pPr>
            <a:r>
              <a:rPr lang="en-US" altLang="en-US" sz="5700" b="1" i="1">
                <a:solidFill>
                  <a:srgbClr val="A50101"/>
                </a:solidFill>
              </a:rPr>
              <a:t/>
            </a:r>
            <a:br>
              <a:rPr lang="en-US" altLang="en-US" sz="5700" b="1" i="1">
                <a:solidFill>
                  <a:srgbClr val="A50101"/>
                </a:solidFill>
              </a:rPr>
            </a:br>
            <a:r>
              <a:rPr lang="en-US" altLang="en-US" sz="5700" b="1" i="1">
                <a:solidFill>
                  <a:srgbClr val="A50101"/>
                </a:solidFill>
              </a:rPr>
              <a:t>Live Healthy Asheville</a:t>
            </a:r>
          </a:p>
        </p:txBody>
      </p:sp>
    </p:spTree>
    <p:extLst>
      <p:ext uri="{BB962C8B-B14F-4D97-AF65-F5344CB8AC3E}">
        <p14:creationId xmlns:p14="http://schemas.microsoft.com/office/powerpoint/2010/main" xmlns="" val="19202711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583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24263" y="873578"/>
            <a:ext cx="2651352" cy="1260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9321" y="2318658"/>
            <a:ext cx="3505200" cy="335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58372" name="Rectangle 4"/>
          <p:cNvSpPr>
            <a:spLocks noGrp="1" noChangeArrowheads="1"/>
          </p:cNvSpPr>
          <p:nvPr>
            <p:ph type="title"/>
          </p:nvPr>
        </p:nvSpPr>
        <p:spPr>
          <a:xfrm>
            <a:off x="930729" y="2762795"/>
            <a:ext cx="7772400" cy="2386421"/>
          </a:xfrm>
        </p:spPr>
        <p:txBody>
          <a:bodyPr/>
          <a:lstStyle/>
          <a:p>
            <a:r>
              <a:rPr lang="en-US" altLang="en-US" sz="4400">
                <a:solidFill>
                  <a:srgbClr val="165DA4"/>
                </a:solidFill>
                <a:latin typeface="Times-Roman" charset="0"/>
              </a:rPr>
              <a:t/>
            </a:r>
            <a:br>
              <a:rPr lang="en-US" altLang="en-US" sz="4400">
                <a:solidFill>
                  <a:srgbClr val="165DA4"/>
                </a:solidFill>
                <a:latin typeface="Times-Roman" charset="0"/>
              </a:rPr>
            </a:br>
            <a:endParaRPr lang="en-US" altLang="en-US" sz="4400">
              <a:solidFill>
                <a:srgbClr val="165DA4"/>
              </a:solidFill>
              <a:latin typeface="Times-Roman" charset="0"/>
            </a:endParaRPr>
          </a:p>
        </p:txBody>
      </p:sp>
      <p:pic>
        <p:nvPicPr>
          <p:cNvPr id="58373" name="Picture 1"/>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288042" y="0"/>
            <a:ext cx="5380944"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939901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9275" y="129952"/>
            <a:ext cx="8056562" cy="1071563"/>
          </a:xfrm>
        </p:spPr>
        <p:txBody>
          <a:bodyPr/>
          <a:lstStyle/>
          <a:p>
            <a:pPr eaLnBrk="1" hangingPunct="1"/>
            <a:r>
              <a:rPr lang="en-US" sz="3200" dirty="0">
                <a:latin typeface="Arial" charset="0"/>
              </a:rPr>
              <a:t>2013 ACC/</a:t>
            </a:r>
            <a:r>
              <a:rPr lang="en-US" sz="3200" dirty="0" smtClean="0">
                <a:latin typeface="Arial" charset="0"/>
              </a:rPr>
              <a:t>AHA </a:t>
            </a:r>
            <a:r>
              <a:rPr lang="en-US" sz="3200" dirty="0">
                <a:latin typeface="Arial" charset="0"/>
              </a:rPr>
              <a:t>Guideline on Lifestyle for CVD Prevention</a:t>
            </a:r>
          </a:p>
        </p:txBody>
      </p:sp>
      <p:sp>
        <p:nvSpPr>
          <p:cNvPr id="7171" name="Rectangle 3"/>
          <p:cNvSpPr>
            <a:spLocks noGrp="1" noChangeArrowheads="1"/>
          </p:cNvSpPr>
          <p:nvPr>
            <p:ph idx="1"/>
          </p:nvPr>
        </p:nvSpPr>
        <p:spPr/>
        <p:txBody>
          <a:bodyPr/>
          <a:lstStyle/>
          <a:p>
            <a:pPr eaLnBrk="1" hangingPunct="1">
              <a:lnSpc>
                <a:spcPct val="80000"/>
              </a:lnSpc>
            </a:pPr>
            <a:r>
              <a:rPr lang="en-US" sz="2400" i="1" dirty="0">
                <a:latin typeface="Arial" charset="0"/>
              </a:rPr>
              <a:t>Eat a dietary pattern that is rich in fruit, vegetables, whole grains, fish, low-fat dairy, lean poultry, nuts, legumes, and </a:t>
            </a:r>
            <a:r>
              <a:rPr lang="en-US" sz="2400" i="1" dirty="0" smtClean="0">
                <a:latin typeface="Arial" charset="0"/>
              </a:rPr>
              <a:t>non-tropical </a:t>
            </a:r>
            <a:r>
              <a:rPr lang="en-US" sz="2400" i="1" dirty="0">
                <a:latin typeface="Arial" charset="0"/>
              </a:rPr>
              <a:t>vegetable oils consistent with a Mediterranean or DASH-type diet.</a:t>
            </a:r>
          </a:p>
          <a:p>
            <a:pPr eaLnBrk="1" hangingPunct="1">
              <a:lnSpc>
                <a:spcPct val="80000"/>
              </a:lnSpc>
            </a:pPr>
            <a:endParaRPr lang="en-US" sz="2400" dirty="0">
              <a:latin typeface="Arial" charset="0"/>
            </a:endParaRPr>
          </a:p>
          <a:p>
            <a:pPr eaLnBrk="1" hangingPunct="1">
              <a:lnSpc>
                <a:spcPct val="80000"/>
              </a:lnSpc>
            </a:pPr>
            <a:r>
              <a:rPr lang="en-US" sz="2400" i="1" dirty="0">
                <a:latin typeface="Arial" charset="0"/>
              </a:rPr>
              <a:t>Restrict consumption of saturated fats, trans fats, sweets, sugar-sweetened beverages, and sodium.</a:t>
            </a:r>
          </a:p>
          <a:p>
            <a:pPr eaLnBrk="1" hangingPunct="1">
              <a:lnSpc>
                <a:spcPct val="80000"/>
              </a:lnSpc>
            </a:pPr>
            <a:endParaRPr lang="en-US" sz="2400" dirty="0">
              <a:latin typeface="Arial" charset="0"/>
            </a:endParaRPr>
          </a:p>
          <a:p>
            <a:pPr eaLnBrk="1" hangingPunct="1">
              <a:lnSpc>
                <a:spcPct val="80000"/>
              </a:lnSpc>
            </a:pPr>
            <a:r>
              <a:rPr lang="en-US" sz="2400" i="1" dirty="0">
                <a:latin typeface="Arial" charset="0"/>
              </a:rPr>
              <a:t>Engage in aerobic physical activity of moderate to vigorous intensity lasting 40 minutes per session three to four times per week</a:t>
            </a:r>
            <a:endParaRPr lang="en-US" sz="2400" dirty="0">
              <a:latin typeface="Arial" charset="0"/>
            </a:endParaRPr>
          </a:p>
          <a:p>
            <a:pPr eaLnBrk="1" hangingPunct="1">
              <a:lnSpc>
                <a:spcPct val="80000"/>
              </a:lnSpc>
            </a:pPr>
            <a:endParaRPr lang="en-US" sz="2400"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75781"/>
            <a:ext cx="8042276" cy="5567820"/>
          </a:xfrm>
        </p:spPr>
        <p:txBody>
          <a:bodyPr/>
          <a:lstStyle/>
          <a:p>
            <a:endParaRPr lang="en-US" dirty="0" smtClean="0"/>
          </a:p>
          <a:p>
            <a:endParaRPr lang="en-US" dirty="0" smtClean="0"/>
          </a:p>
        </p:txBody>
      </p:sp>
      <p:pic>
        <p:nvPicPr>
          <p:cNvPr id="5" name="Picture 4" descr="lipid-and-htn-guidelines (dragged).pdf"/>
          <p:cNvPicPr>
            <a:picLocks noChangeAspect="1"/>
          </p:cNvPicPr>
          <p:nvPr/>
        </p:nvPicPr>
        <p:blipFill rotWithShape="1">
          <a:blip r:embed="rId2">
            <a:extLst>
              <a:ext uri="{28A0092B-C50C-407E-A947-70E740481C1C}">
                <a14:useLocalDpi xmlns:a14="http://schemas.microsoft.com/office/drawing/2010/main" xmlns="" val="0"/>
              </a:ext>
            </a:extLst>
          </a:blip>
          <a:srcRect l="33415" t="27467" r="31191" b="10681"/>
          <a:stretch/>
        </p:blipFill>
        <p:spPr>
          <a:xfrm>
            <a:off x="2205789" y="375781"/>
            <a:ext cx="4612105" cy="6228219"/>
          </a:xfrm>
          <a:prstGeom prst="rect">
            <a:avLst/>
          </a:prstGeom>
        </p:spPr>
      </p:pic>
    </p:spTree>
    <p:extLst>
      <p:ext uri="{BB962C8B-B14F-4D97-AF65-F5344CB8AC3E}">
        <p14:creationId xmlns:p14="http://schemas.microsoft.com/office/powerpoint/2010/main" xmlns="" val="2105095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Four major statin treatment groups</a:t>
            </a:r>
            <a:endParaRPr lang="en-US" dirty="0">
              <a:latin typeface="Arial"/>
              <a:cs typeface="Arial"/>
            </a:endParaRPr>
          </a:p>
        </p:txBody>
      </p:sp>
      <p:sp>
        <p:nvSpPr>
          <p:cNvPr id="3" name="Content Placeholder 2"/>
          <p:cNvSpPr>
            <a:spLocks noGrp="1"/>
          </p:cNvSpPr>
          <p:nvPr>
            <p:ph idx="1"/>
          </p:nvPr>
        </p:nvSpPr>
        <p:spPr/>
        <p:txBody>
          <a:bodyPr>
            <a:normAutofit fontScale="92500" lnSpcReduction="10000"/>
          </a:bodyPr>
          <a:lstStyle/>
          <a:p>
            <a:r>
              <a:rPr lang="en-US" dirty="0">
                <a:latin typeface="Arial"/>
                <a:cs typeface="Arial"/>
              </a:rPr>
              <a:t>C</a:t>
            </a:r>
            <a:r>
              <a:rPr lang="en-US" dirty="0" smtClean="0">
                <a:latin typeface="Arial"/>
                <a:cs typeface="Arial"/>
              </a:rPr>
              <a:t>linical ASCVD (now includes CVA)</a:t>
            </a:r>
          </a:p>
          <a:p>
            <a:pPr lvl="1"/>
            <a:r>
              <a:rPr lang="en-US" dirty="0" smtClean="0">
                <a:latin typeface="Arial"/>
                <a:cs typeface="Arial"/>
              </a:rPr>
              <a:t>High dose statin (</a:t>
            </a:r>
            <a:r>
              <a:rPr lang="en-US" dirty="0" err="1" smtClean="0">
                <a:latin typeface="Arial"/>
                <a:cs typeface="Arial"/>
              </a:rPr>
              <a:t>atorva</a:t>
            </a:r>
            <a:r>
              <a:rPr lang="en-US" dirty="0" smtClean="0">
                <a:latin typeface="Arial"/>
                <a:cs typeface="Arial"/>
              </a:rPr>
              <a:t> 40-80 or </a:t>
            </a:r>
            <a:r>
              <a:rPr lang="en-US" dirty="0" err="1" smtClean="0">
                <a:latin typeface="Arial"/>
                <a:cs typeface="Arial"/>
              </a:rPr>
              <a:t>rosuva</a:t>
            </a:r>
            <a:r>
              <a:rPr lang="en-US" dirty="0" smtClean="0">
                <a:latin typeface="Arial"/>
                <a:cs typeface="Arial"/>
              </a:rPr>
              <a:t> 20-40)</a:t>
            </a:r>
          </a:p>
          <a:p>
            <a:r>
              <a:rPr lang="en-US" dirty="0" smtClean="0">
                <a:latin typeface="Arial"/>
                <a:cs typeface="Arial"/>
              </a:rPr>
              <a:t>LDL-C &gt;190</a:t>
            </a:r>
          </a:p>
          <a:p>
            <a:pPr lvl="1"/>
            <a:r>
              <a:rPr lang="en-US" dirty="0" smtClean="0">
                <a:latin typeface="Arial"/>
                <a:cs typeface="Arial"/>
              </a:rPr>
              <a:t>High dose statin</a:t>
            </a:r>
          </a:p>
          <a:p>
            <a:r>
              <a:rPr lang="en-US" dirty="0" smtClean="0">
                <a:latin typeface="Arial"/>
                <a:cs typeface="Arial"/>
              </a:rPr>
              <a:t>Diabetics ages 40-75</a:t>
            </a:r>
          </a:p>
          <a:p>
            <a:pPr lvl="1"/>
            <a:r>
              <a:rPr lang="en-US" dirty="0" smtClean="0">
                <a:latin typeface="Arial"/>
                <a:cs typeface="Arial"/>
              </a:rPr>
              <a:t>Moderate dose statin (LDL reduction of 30-50%)</a:t>
            </a:r>
          </a:p>
          <a:p>
            <a:pPr lvl="1"/>
            <a:r>
              <a:rPr lang="en-US" dirty="0" smtClean="0">
                <a:latin typeface="Arial"/>
                <a:cs typeface="Arial"/>
              </a:rPr>
              <a:t>High dose if 10 </a:t>
            </a:r>
            <a:r>
              <a:rPr lang="en-US" dirty="0" err="1" smtClean="0">
                <a:latin typeface="Arial"/>
                <a:cs typeface="Arial"/>
              </a:rPr>
              <a:t>yr</a:t>
            </a:r>
            <a:r>
              <a:rPr lang="en-US" dirty="0" smtClean="0">
                <a:latin typeface="Arial"/>
                <a:cs typeface="Arial"/>
              </a:rPr>
              <a:t> risk &gt;7.5%</a:t>
            </a:r>
          </a:p>
          <a:p>
            <a:r>
              <a:rPr lang="en-US" dirty="0" smtClean="0">
                <a:latin typeface="Arial"/>
                <a:cs typeface="Arial"/>
              </a:rPr>
              <a:t>Those 40-75 </a:t>
            </a:r>
            <a:r>
              <a:rPr lang="en-US" dirty="0" err="1" smtClean="0">
                <a:latin typeface="Arial"/>
                <a:cs typeface="Arial"/>
              </a:rPr>
              <a:t>yo</a:t>
            </a:r>
            <a:r>
              <a:rPr lang="en-US" dirty="0" smtClean="0">
                <a:latin typeface="Arial"/>
                <a:cs typeface="Arial"/>
              </a:rPr>
              <a:t> without DM and with LDL-C 70-190 AND 10 year risk of ASCVD event &gt;7.5%</a:t>
            </a:r>
          </a:p>
          <a:p>
            <a:pPr lvl="1"/>
            <a:r>
              <a:rPr lang="en-US" dirty="0" smtClean="0">
                <a:latin typeface="Arial"/>
                <a:cs typeface="Arial"/>
              </a:rPr>
              <a:t>Moderate dose statin</a:t>
            </a:r>
          </a:p>
          <a:p>
            <a:endParaRPr lang="en-US" dirty="0"/>
          </a:p>
        </p:txBody>
      </p:sp>
    </p:spTree>
    <p:extLst>
      <p:ext uri="{BB962C8B-B14F-4D97-AF65-F5344CB8AC3E}">
        <p14:creationId xmlns:p14="http://schemas.microsoft.com/office/powerpoint/2010/main" xmlns="" val="3237123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latin typeface="Arial" charset="0"/>
              </a:rPr>
              <a:t> 1. </a:t>
            </a:r>
            <a:r>
              <a:rPr lang="en-US" dirty="0">
                <a:latin typeface="Arial" charset="0"/>
              </a:rPr>
              <a:t>Patients with clinical ASCVD</a:t>
            </a:r>
          </a:p>
        </p:txBody>
      </p:sp>
      <p:sp>
        <p:nvSpPr>
          <p:cNvPr id="9219" name="Rectangle 3"/>
          <p:cNvSpPr>
            <a:spLocks noGrp="1" noChangeArrowheads="1"/>
          </p:cNvSpPr>
          <p:nvPr>
            <p:ph idx="1"/>
          </p:nvPr>
        </p:nvSpPr>
        <p:spPr/>
        <p:txBody>
          <a:bodyPr/>
          <a:lstStyle/>
          <a:p>
            <a:pPr eaLnBrk="1" hangingPunct="1">
              <a:lnSpc>
                <a:spcPct val="90000"/>
              </a:lnSpc>
            </a:pPr>
            <a:r>
              <a:rPr lang="en-US" dirty="0" smtClean="0">
                <a:latin typeface="Arial" charset="0"/>
              </a:rPr>
              <a:t>Coronary </a:t>
            </a:r>
            <a:r>
              <a:rPr lang="en-US" dirty="0">
                <a:latin typeface="Arial" charset="0"/>
              </a:rPr>
              <a:t>artery disease </a:t>
            </a:r>
            <a:endParaRPr lang="en-US" dirty="0" smtClean="0">
              <a:latin typeface="Arial" charset="0"/>
            </a:endParaRPr>
          </a:p>
          <a:p>
            <a:pPr eaLnBrk="1" hangingPunct="1">
              <a:lnSpc>
                <a:spcPct val="90000"/>
              </a:lnSpc>
            </a:pPr>
            <a:r>
              <a:rPr lang="en-US" dirty="0" smtClean="0">
                <a:latin typeface="Arial" charset="0"/>
              </a:rPr>
              <a:t>Acute </a:t>
            </a:r>
            <a:r>
              <a:rPr lang="en-US" dirty="0">
                <a:latin typeface="Arial" charset="0"/>
              </a:rPr>
              <a:t>coronary syndromes</a:t>
            </a:r>
          </a:p>
          <a:p>
            <a:pPr eaLnBrk="1" hangingPunct="1">
              <a:lnSpc>
                <a:spcPct val="90000"/>
              </a:lnSpc>
            </a:pPr>
            <a:r>
              <a:rPr lang="en-US" dirty="0">
                <a:latin typeface="Arial" charset="0"/>
              </a:rPr>
              <a:t>Coronary or other arterial revascularization</a:t>
            </a:r>
          </a:p>
          <a:p>
            <a:pPr eaLnBrk="1" hangingPunct="1">
              <a:lnSpc>
                <a:spcPct val="90000"/>
              </a:lnSpc>
            </a:pPr>
            <a:r>
              <a:rPr lang="en-US" dirty="0">
                <a:latin typeface="Arial" charset="0"/>
              </a:rPr>
              <a:t>Stroke or TIA</a:t>
            </a:r>
          </a:p>
          <a:p>
            <a:pPr eaLnBrk="1" hangingPunct="1">
              <a:lnSpc>
                <a:spcPct val="90000"/>
              </a:lnSpc>
            </a:pPr>
            <a:r>
              <a:rPr lang="en-US" dirty="0" smtClean="0">
                <a:latin typeface="Arial" charset="0"/>
              </a:rPr>
              <a:t>PAD </a:t>
            </a:r>
            <a:r>
              <a:rPr lang="en-US" dirty="0">
                <a:latin typeface="Arial" charset="0"/>
              </a:rPr>
              <a:t>presumed to be </a:t>
            </a:r>
            <a:r>
              <a:rPr lang="en-US" dirty="0" smtClean="0">
                <a:latin typeface="Arial" charset="0"/>
              </a:rPr>
              <a:t>atherosclerotic</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14275</TotalTime>
  <Words>2529</Words>
  <Application>Microsoft Office PowerPoint</Application>
  <PresentationFormat>On-screen Show (4:3)</PresentationFormat>
  <Paragraphs>428</Paragraphs>
  <Slides>55</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Breeze</vt:lpstr>
      <vt:lpstr>Chart</vt:lpstr>
      <vt:lpstr>The New Cholesterol Guidelines:</vt:lpstr>
      <vt:lpstr>Overview</vt:lpstr>
      <vt:lpstr>Overview</vt:lpstr>
      <vt:lpstr>High intensity versus low intensity statin therapy</vt:lpstr>
      <vt:lpstr>Slide 5</vt:lpstr>
      <vt:lpstr>2013 ACC/AHA Guideline on Lifestyle for CVD Prevention</vt:lpstr>
      <vt:lpstr>Slide 7</vt:lpstr>
      <vt:lpstr>Four major statin treatment groups</vt:lpstr>
      <vt:lpstr> 1. Patients with clinical ASCVD</vt:lpstr>
      <vt:lpstr>Patients with clinical ASCVD</vt:lpstr>
      <vt:lpstr>Patients with clinical ASCVD</vt:lpstr>
      <vt:lpstr> 2. LDL &gt;190 mg/dl</vt:lpstr>
      <vt:lpstr>3. Diabetics age 40-75 years</vt:lpstr>
      <vt:lpstr>Diabetics age 40-75 years</vt:lpstr>
      <vt:lpstr>4. Age 40-75 with 10 year risk of &gt;7.5 %</vt:lpstr>
      <vt:lpstr>The pooled cohort cardiovascular risk calculator</vt:lpstr>
      <vt:lpstr>CV Risk Calculator</vt:lpstr>
      <vt:lpstr>CV Risk Calculator</vt:lpstr>
      <vt:lpstr>Slide 19</vt:lpstr>
      <vt:lpstr>CV Risk Calculator</vt:lpstr>
      <vt:lpstr>What if you don’t fall into one of the 4 categories where statins are indicated?</vt:lpstr>
      <vt:lpstr>Factors to be considered when uncertain</vt:lpstr>
      <vt:lpstr>Controversies</vt:lpstr>
      <vt:lpstr>Slide 24</vt:lpstr>
      <vt:lpstr>Non-statin therapies   </vt:lpstr>
      <vt:lpstr>How should we handle statin intolerance?</vt:lpstr>
      <vt:lpstr>No guidance for many</vt:lpstr>
      <vt:lpstr>Summary</vt:lpstr>
      <vt:lpstr>Questions remain</vt:lpstr>
      <vt:lpstr>Slide 30</vt:lpstr>
      <vt:lpstr>Slide 31</vt:lpstr>
      <vt:lpstr>Slide 32</vt:lpstr>
      <vt:lpstr>Slide 33</vt:lpstr>
      <vt:lpstr>Slide 34</vt:lpstr>
      <vt:lpstr>Slide 35</vt:lpstr>
      <vt:lpstr>Slide 36</vt:lpstr>
      <vt:lpstr>Which of the following statements is true about adverse drug reactions?</vt:lpstr>
      <vt:lpstr>Which of the following statements is true?</vt:lpstr>
      <vt:lpstr>Slide 39</vt:lpstr>
      <vt:lpstr>Slide 40</vt:lpstr>
      <vt:lpstr>Slide 41</vt:lpstr>
      <vt:lpstr>Slide 42</vt:lpstr>
      <vt:lpstr>Slide 43</vt:lpstr>
      <vt:lpstr>Slide 44</vt:lpstr>
      <vt:lpstr>Slide 45</vt:lpstr>
      <vt:lpstr>Slide 46</vt:lpstr>
      <vt:lpstr>Slide 47</vt:lpstr>
      <vt:lpstr>Slide 48</vt:lpstr>
      <vt:lpstr>Slide 49</vt:lpstr>
      <vt:lpstr>CHIP  Food Philosophy </vt:lpstr>
      <vt:lpstr>Slide 51</vt:lpstr>
      <vt:lpstr>CHIP  Efficacy </vt:lpstr>
      <vt:lpstr>Slide 53</vt:lpstr>
      <vt:lpstr> Live Healthy Asheville</vt:lpstr>
      <vt:lpstr> </vt:lpstr>
    </vt:vector>
  </TitlesOfParts>
  <Company>asheville cardiology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Lipid Guidelines</dc:title>
  <dc:creator>brian asbill</dc:creator>
  <cp:lastModifiedBy>e37487</cp:lastModifiedBy>
  <cp:revision>43</cp:revision>
  <dcterms:created xsi:type="dcterms:W3CDTF">2014-05-04T17:28:16Z</dcterms:created>
  <dcterms:modified xsi:type="dcterms:W3CDTF">2014-10-23T17:19:20Z</dcterms:modified>
</cp:coreProperties>
</file>