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666" r:id="rId2"/>
    <p:sldId id="1085" r:id="rId3"/>
    <p:sldId id="1148" r:id="rId4"/>
    <p:sldId id="1161" r:id="rId5"/>
    <p:sldId id="1090" r:id="rId6"/>
    <p:sldId id="1159" r:id="rId7"/>
    <p:sldId id="1132" r:id="rId8"/>
    <p:sldId id="1100" r:id="rId9"/>
    <p:sldId id="1164" r:id="rId10"/>
    <p:sldId id="1106" r:id="rId11"/>
    <p:sldId id="1163" r:id="rId12"/>
    <p:sldId id="1142" r:id="rId13"/>
    <p:sldId id="1143" r:id="rId14"/>
    <p:sldId id="1091" r:id="rId15"/>
    <p:sldId id="1168" r:id="rId16"/>
    <p:sldId id="1169" r:id="rId17"/>
    <p:sldId id="1141" r:id="rId18"/>
    <p:sldId id="1152" r:id="rId19"/>
    <p:sldId id="1096" r:id="rId20"/>
    <p:sldId id="1115" r:id="rId21"/>
    <p:sldId id="1116" r:id="rId22"/>
    <p:sldId id="1109" r:id="rId23"/>
    <p:sldId id="1125" r:id="rId24"/>
    <p:sldId id="1160" r:id="rId25"/>
    <p:sldId id="1065" r:id="rId26"/>
    <p:sldId id="1114" r:id="rId27"/>
    <p:sldId id="1057" r:id="rId2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b="1" kern="1200">
        <a:solidFill>
          <a:srgbClr val="FFFF00"/>
        </a:solidFill>
        <a:latin typeface="Arial" charset="0"/>
        <a:ea typeface="ＭＳ Ｐゴシック" pitchFamily="34" charset="-128"/>
        <a:cs typeface="+mn-cs"/>
      </a:defRPr>
    </a:lvl1pPr>
    <a:lvl2pPr marL="457200" algn="l" rtl="0" eaLnBrk="0" fontAlgn="base" hangingPunct="0">
      <a:spcBef>
        <a:spcPct val="0"/>
      </a:spcBef>
      <a:spcAft>
        <a:spcPct val="0"/>
      </a:spcAft>
      <a:defRPr sz="2000" b="1" kern="1200">
        <a:solidFill>
          <a:srgbClr val="FFFF00"/>
        </a:solidFill>
        <a:latin typeface="Arial" charset="0"/>
        <a:ea typeface="ＭＳ Ｐゴシック" pitchFamily="34" charset="-128"/>
        <a:cs typeface="+mn-cs"/>
      </a:defRPr>
    </a:lvl2pPr>
    <a:lvl3pPr marL="914400" algn="l" rtl="0" eaLnBrk="0" fontAlgn="base" hangingPunct="0">
      <a:spcBef>
        <a:spcPct val="0"/>
      </a:spcBef>
      <a:spcAft>
        <a:spcPct val="0"/>
      </a:spcAft>
      <a:defRPr sz="2000" b="1" kern="1200">
        <a:solidFill>
          <a:srgbClr val="FFFF00"/>
        </a:solidFill>
        <a:latin typeface="Arial" charset="0"/>
        <a:ea typeface="ＭＳ Ｐゴシック" pitchFamily="34" charset="-128"/>
        <a:cs typeface="+mn-cs"/>
      </a:defRPr>
    </a:lvl3pPr>
    <a:lvl4pPr marL="1371600" algn="l" rtl="0" eaLnBrk="0" fontAlgn="base" hangingPunct="0">
      <a:spcBef>
        <a:spcPct val="0"/>
      </a:spcBef>
      <a:spcAft>
        <a:spcPct val="0"/>
      </a:spcAft>
      <a:defRPr sz="2000" b="1" kern="1200">
        <a:solidFill>
          <a:srgbClr val="FFFF00"/>
        </a:solidFill>
        <a:latin typeface="Arial" charset="0"/>
        <a:ea typeface="ＭＳ Ｐゴシック" pitchFamily="34" charset="-128"/>
        <a:cs typeface="+mn-cs"/>
      </a:defRPr>
    </a:lvl4pPr>
    <a:lvl5pPr marL="1828800" algn="l" rtl="0" eaLnBrk="0" fontAlgn="base" hangingPunct="0">
      <a:spcBef>
        <a:spcPct val="0"/>
      </a:spcBef>
      <a:spcAft>
        <a:spcPct val="0"/>
      </a:spcAft>
      <a:defRPr sz="2000" b="1" kern="1200">
        <a:solidFill>
          <a:srgbClr val="FFFF00"/>
        </a:solidFill>
        <a:latin typeface="Arial" charset="0"/>
        <a:ea typeface="ＭＳ Ｐゴシック" pitchFamily="34" charset="-128"/>
        <a:cs typeface="+mn-cs"/>
      </a:defRPr>
    </a:lvl5pPr>
    <a:lvl6pPr marL="2286000" algn="l" defTabSz="914400" rtl="0" eaLnBrk="1" latinLnBrk="0" hangingPunct="1">
      <a:defRPr sz="2000" b="1" kern="1200">
        <a:solidFill>
          <a:srgbClr val="FFFF00"/>
        </a:solidFill>
        <a:latin typeface="Arial" charset="0"/>
        <a:ea typeface="ＭＳ Ｐゴシック" pitchFamily="34" charset="-128"/>
        <a:cs typeface="+mn-cs"/>
      </a:defRPr>
    </a:lvl6pPr>
    <a:lvl7pPr marL="2743200" algn="l" defTabSz="914400" rtl="0" eaLnBrk="1" latinLnBrk="0" hangingPunct="1">
      <a:defRPr sz="2000" b="1" kern="1200">
        <a:solidFill>
          <a:srgbClr val="FFFF00"/>
        </a:solidFill>
        <a:latin typeface="Arial" charset="0"/>
        <a:ea typeface="ＭＳ Ｐゴシック" pitchFamily="34" charset="-128"/>
        <a:cs typeface="+mn-cs"/>
      </a:defRPr>
    </a:lvl7pPr>
    <a:lvl8pPr marL="3200400" algn="l" defTabSz="914400" rtl="0" eaLnBrk="1" latinLnBrk="0" hangingPunct="1">
      <a:defRPr sz="2000" b="1" kern="1200">
        <a:solidFill>
          <a:srgbClr val="FFFF00"/>
        </a:solidFill>
        <a:latin typeface="Arial" charset="0"/>
        <a:ea typeface="ＭＳ Ｐゴシック" pitchFamily="34" charset="-128"/>
        <a:cs typeface="+mn-cs"/>
      </a:defRPr>
    </a:lvl8pPr>
    <a:lvl9pPr marL="3657600" algn="l" defTabSz="914400" rtl="0" eaLnBrk="1" latinLnBrk="0" hangingPunct="1">
      <a:defRPr sz="2000" b="1" kern="1200">
        <a:solidFill>
          <a:srgbClr val="FFFF00"/>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000099"/>
    <a:srgbClr val="FF0000"/>
    <a:srgbClr val="FF66CC"/>
    <a:srgbClr val="00FF00"/>
    <a:srgbClr val="FF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67"/>
      </p:cViewPr>
      <p:guideLst>
        <p:guide orient="horz" pos="2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4"/>
    </p:cViewPr>
  </p:sorterViewPr>
  <p:notesViewPr>
    <p:cSldViewPr>
      <p:cViewPr varScale="1">
        <p:scale>
          <a:sx n="59" d="100"/>
          <a:sy n="59" d="100"/>
        </p:scale>
        <p:origin x="-175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55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367213"/>
            <a:ext cx="5032375" cy="406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1" name="Rectangle 3"/>
          <p:cNvSpPr>
            <a:spLocks noGrp="1" noRot="1" noChangeAspect="1" noChangeArrowheads="1" noTextEdit="1"/>
          </p:cNvSpPr>
          <p:nvPr>
            <p:ph type="sldImg" idx="2"/>
          </p:nvPr>
        </p:nvSpPr>
        <p:spPr bwMode="auto">
          <a:xfrm>
            <a:off x="1144588" y="712788"/>
            <a:ext cx="4568825"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Tree>
    <p:extLst>
      <p:ext uri="{BB962C8B-B14F-4D97-AF65-F5344CB8AC3E}">
        <p14:creationId xmlns:p14="http://schemas.microsoft.com/office/powerpoint/2010/main" val="2719807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3" name="Notes Placeholder 2"/>
          <p:cNvSpPr>
            <a:spLocks noGrp="1"/>
          </p:cNvSpPr>
          <p:nvPr>
            <p:ph type="body" idx="1"/>
          </p:nvPr>
        </p:nvSpPr>
        <p:spPr>
          <a:noFill/>
        </p:spPr>
        <p:txBody>
          <a:bodyPr/>
          <a:lstStyle/>
          <a:p>
            <a:r>
              <a:rPr lang="en-US" altLang="en-US" dirty="0" smtClean="0">
                <a:ea typeface="ＭＳ Ｐゴシック" pitchFamily="34" charset="-128"/>
              </a:rPr>
              <a:t>BODE better than FEVB1 at predicting deaths in COPD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2537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49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2098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0"/>
            <a:ext cx="64770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045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381000"/>
            <a:ext cx="8839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912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smtClean="0"/>
          </a:p>
        </p:txBody>
      </p:sp>
    </p:spTree>
    <p:extLst>
      <p:ext uri="{BB962C8B-B14F-4D97-AF65-F5344CB8AC3E}">
        <p14:creationId xmlns:p14="http://schemas.microsoft.com/office/powerpoint/2010/main" val="120594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8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12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26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151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207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47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690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76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810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11"/>
          <p:cNvSpPr>
            <a:spLocks noChangeArrowheads="1"/>
          </p:cNvSpPr>
          <p:nvPr userDrawn="1"/>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charset="0"/>
              </a:defRPr>
            </a:lvl1pPr>
            <a:lvl2pPr marL="742950" indent="-285750">
              <a:defRPr sz="2000" b="1">
                <a:solidFill>
                  <a:srgbClr val="FFFF00"/>
                </a:solidFill>
                <a:latin typeface="Arial" charset="0"/>
              </a:defRPr>
            </a:lvl2pPr>
            <a:lvl3pPr marL="1143000" indent="-228600">
              <a:defRPr sz="2000" b="1">
                <a:solidFill>
                  <a:srgbClr val="FFFF00"/>
                </a:solidFill>
                <a:latin typeface="Arial" charset="0"/>
              </a:defRPr>
            </a:lvl3pPr>
            <a:lvl4pPr marL="1600200" indent="-228600">
              <a:defRPr sz="2000" b="1">
                <a:solidFill>
                  <a:srgbClr val="FFFF00"/>
                </a:solidFill>
                <a:latin typeface="Arial" charset="0"/>
              </a:defRPr>
            </a:lvl4pPr>
            <a:lvl5pPr marL="2057400" indent="-228600">
              <a:defRPr sz="2000" b="1">
                <a:solidFill>
                  <a:srgbClr val="FFFF00"/>
                </a:solidFill>
                <a:latin typeface="Arial" charset="0"/>
              </a:defRPr>
            </a:lvl5pPr>
            <a:lvl6pPr marL="2514600" indent="-228600" eaLnBrk="0" fontAlgn="base" hangingPunct="0">
              <a:spcBef>
                <a:spcPct val="0"/>
              </a:spcBef>
              <a:spcAft>
                <a:spcPct val="0"/>
              </a:spcAft>
              <a:defRPr sz="2000" b="1">
                <a:solidFill>
                  <a:srgbClr val="FFFF00"/>
                </a:solidFill>
                <a:latin typeface="Arial" charset="0"/>
              </a:defRPr>
            </a:lvl6pPr>
            <a:lvl7pPr marL="2971800" indent="-228600" eaLnBrk="0" fontAlgn="base" hangingPunct="0">
              <a:spcBef>
                <a:spcPct val="0"/>
              </a:spcBef>
              <a:spcAft>
                <a:spcPct val="0"/>
              </a:spcAft>
              <a:defRPr sz="2000" b="1">
                <a:solidFill>
                  <a:srgbClr val="FFFF00"/>
                </a:solidFill>
                <a:latin typeface="Arial" charset="0"/>
              </a:defRPr>
            </a:lvl7pPr>
            <a:lvl8pPr marL="3429000" indent="-228600" eaLnBrk="0" fontAlgn="base" hangingPunct="0">
              <a:spcBef>
                <a:spcPct val="0"/>
              </a:spcBef>
              <a:spcAft>
                <a:spcPct val="0"/>
              </a:spcAft>
              <a:defRPr sz="2000" b="1">
                <a:solidFill>
                  <a:srgbClr val="FFFF00"/>
                </a:solidFill>
                <a:latin typeface="Arial" charset="0"/>
              </a:defRPr>
            </a:lvl8pPr>
            <a:lvl9pPr marL="3886200" indent="-228600" eaLnBrk="0" fontAlgn="base" hangingPunct="0">
              <a:spcBef>
                <a:spcPct val="0"/>
              </a:spcBef>
              <a:spcAft>
                <a:spcPct val="0"/>
              </a:spcAft>
              <a:defRPr sz="2000" b="1">
                <a:solidFill>
                  <a:srgbClr val="FFFF00"/>
                </a:solidFill>
                <a:latin typeface="Arial" charset="0"/>
              </a:defRPr>
            </a:lvl9pPr>
          </a:lstStyle>
          <a:p>
            <a:pPr>
              <a:defRPr/>
            </a:pPr>
            <a:endParaRPr lang="en-US" altLang="en-US" smtClean="0">
              <a:ea typeface="+mn-ea"/>
            </a:endParaRPr>
          </a:p>
        </p:txBody>
      </p:sp>
      <p:pic>
        <p:nvPicPr>
          <p:cNvPr id="1029" name="Picture 13" descr="hm00386_"/>
          <p:cNvPicPr>
            <a:picLocks noChangeAspect="1" noChangeArrowheads="1"/>
          </p:cNvPicPr>
          <p:nvPr userDrawn="1"/>
        </p:nvPicPr>
        <p:blipFill>
          <a:blip r:embed="rId15"/>
          <a:srcRect/>
          <a:stretch>
            <a:fillRect/>
          </a:stretch>
        </p:blipFill>
        <p:spPr bwMode="auto">
          <a:xfrm>
            <a:off x="8001000" y="0"/>
            <a:ext cx="11430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5000" b="1">
          <a:solidFill>
            <a:schemeClr val="tx1"/>
          </a:solidFill>
          <a:latin typeface="+mj-lt"/>
          <a:ea typeface="ＭＳ Ｐゴシック" charset="0"/>
          <a:cs typeface="+mj-cs"/>
        </a:defRPr>
      </a:lvl1pPr>
      <a:lvl2pPr algn="ctr" rtl="0" eaLnBrk="0" fontAlgn="base" hangingPunct="0">
        <a:spcBef>
          <a:spcPct val="0"/>
        </a:spcBef>
        <a:spcAft>
          <a:spcPct val="0"/>
        </a:spcAft>
        <a:defRPr sz="5000" b="1">
          <a:solidFill>
            <a:schemeClr val="tx1"/>
          </a:solidFill>
          <a:latin typeface="Arial" charset="0"/>
          <a:ea typeface="ＭＳ Ｐゴシック" charset="0"/>
        </a:defRPr>
      </a:lvl2pPr>
      <a:lvl3pPr algn="ctr" rtl="0" eaLnBrk="0" fontAlgn="base" hangingPunct="0">
        <a:spcBef>
          <a:spcPct val="0"/>
        </a:spcBef>
        <a:spcAft>
          <a:spcPct val="0"/>
        </a:spcAft>
        <a:defRPr sz="5000" b="1">
          <a:solidFill>
            <a:schemeClr val="tx1"/>
          </a:solidFill>
          <a:latin typeface="Arial" charset="0"/>
          <a:ea typeface="ＭＳ Ｐゴシック" charset="0"/>
        </a:defRPr>
      </a:lvl3pPr>
      <a:lvl4pPr algn="ctr" rtl="0" eaLnBrk="0" fontAlgn="base" hangingPunct="0">
        <a:spcBef>
          <a:spcPct val="0"/>
        </a:spcBef>
        <a:spcAft>
          <a:spcPct val="0"/>
        </a:spcAft>
        <a:defRPr sz="5000" b="1">
          <a:solidFill>
            <a:schemeClr val="tx1"/>
          </a:solidFill>
          <a:latin typeface="Arial" charset="0"/>
          <a:ea typeface="ＭＳ Ｐゴシック" charset="0"/>
        </a:defRPr>
      </a:lvl4pPr>
      <a:lvl5pPr algn="ctr" rtl="0" eaLnBrk="0" fontAlgn="base" hangingPunct="0">
        <a:spcBef>
          <a:spcPct val="0"/>
        </a:spcBef>
        <a:spcAft>
          <a:spcPct val="0"/>
        </a:spcAft>
        <a:defRPr sz="5000" b="1">
          <a:solidFill>
            <a:schemeClr val="tx1"/>
          </a:solidFill>
          <a:latin typeface="Arial" charset="0"/>
          <a:ea typeface="ＭＳ Ｐゴシック" charset="0"/>
        </a:defRPr>
      </a:lvl5pPr>
      <a:lvl6pPr marL="457200" algn="ctr" rtl="0" eaLnBrk="0" fontAlgn="base" hangingPunct="0">
        <a:spcBef>
          <a:spcPct val="0"/>
        </a:spcBef>
        <a:spcAft>
          <a:spcPct val="0"/>
        </a:spcAft>
        <a:defRPr sz="5000" b="1">
          <a:solidFill>
            <a:schemeClr val="tx1"/>
          </a:solidFill>
          <a:latin typeface="Arial" charset="0"/>
        </a:defRPr>
      </a:lvl6pPr>
      <a:lvl7pPr marL="914400" algn="ctr" rtl="0" eaLnBrk="0" fontAlgn="base" hangingPunct="0">
        <a:spcBef>
          <a:spcPct val="0"/>
        </a:spcBef>
        <a:spcAft>
          <a:spcPct val="0"/>
        </a:spcAft>
        <a:defRPr sz="5000" b="1">
          <a:solidFill>
            <a:schemeClr val="tx1"/>
          </a:solidFill>
          <a:latin typeface="Arial" charset="0"/>
        </a:defRPr>
      </a:lvl7pPr>
      <a:lvl8pPr marL="1371600" algn="ctr" rtl="0" eaLnBrk="0" fontAlgn="base" hangingPunct="0">
        <a:spcBef>
          <a:spcPct val="0"/>
        </a:spcBef>
        <a:spcAft>
          <a:spcPct val="0"/>
        </a:spcAft>
        <a:defRPr sz="5000" b="1">
          <a:solidFill>
            <a:schemeClr val="tx1"/>
          </a:solidFill>
          <a:latin typeface="Arial" charset="0"/>
        </a:defRPr>
      </a:lvl8pPr>
      <a:lvl9pPr marL="1828800" algn="ctr" rtl="0" eaLnBrk="0" fontAlgn="base" hangingPunct="0">
        <a:spcBef>
          <a:spcPct val="0"/>
        </a:spcBef>
        <a:spcAft>
          <a:spcPct val="0"/>
        </a:spcAft>
        <a:defRPr sz="5000" b="1">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rgbClr val="FFFF00"/>
        </a:buClr>
        <a:buChar char="–"/>
        <a:defRPr sz="2000">
          <a:solidFill>
            <a:schemeClr val="tx1"/>
          </a:solidFill>
          <a:latin typeface="+mn-lt"/>
        </a:defRPr>
      </a:lvl6pPr>
      <a:lvl7pPr marL="2971800" indent="-228600" algn="l" rtl="0" eaLnBrk="0" fontAlgn="base" hangingPunct="0">
        <a:spcBef>
          <a:spcPct val="20000"/>
        </a:spcBef>
        <a:spcAft>
          <a:spcPct val="0"/>
        </a:spcAft>
        <a:buClr>
          <a:srgbClr val="FFFF00"/>
        </a:buClr>
        <a:buChar char="–"/>
        <a:defRPr sz="2000">
          <a:solidFill>
            <a:schemeClr val="tx1"/>
          </a:solidFill>
          <a:latin typeface="+mn-lt"/>
        </a:defRPr>
      </a:lvl7pPr>
      <a:lvl8pPr marL="3429000" indent="-228600" algn="l" rtl="0" eaLnBrk="0" fontAlgn="base" hangingPunct="0">
        <a:spcBef>
          <a:spcPct val="20000"/>
        </a:spcBef>
        <a:spcAft>
          <a:spcPct val="0"/>
        </a:spcAft>
        <a:buClr>
          <a:srgbClr val="FFFF00"/>
        </a:buClr>
        <a:buChar char="–"/>
        <a:defRPr sz="2000">
          <a:solidFill>
            <a:schemeClr val="tx1"/>
          </a:solidFill>
          <a:latin typeface="+mn-lt"/>
        </a:defRPr>
      </a:lvl8pPr>
      <a:lvl9pPr marL="3886200" indent="-228600" algn="l" rtl="0" eaLnBrk="0" fontAlgn="base" hangingPunct="0">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iscbsc.org/business/BioMeetRTP2006/UNC-logo.gif&amp;imgrefurl=http://www.iscbsc.org/business/BioMeetRTP2006/sponsorship.html&amp;h=148&amp;w=155&amp;sz=9&amp;hl=en&amp;start=10&amp;tbnid=5EMitVlrEyaPuM:&amp;tbnh=93&amp;tbnw=97&amp;prev=/images?q=unc+logo&amp;svnum=10&amp;hl=en&amp;lr=&amp;rls=RNWE,RNWE:2005-02,RNWE:en&amp;sa=X"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images.google.com/imgres?imgurl=http://www.chapelhillrmh.net/Fundraisers%20and%20special%20events/A%20Tasteful%20Affair/UNC%20Logo%20Color.jpg&amp;imgrefurl=http://www.chapelhillrmh.net/tastefulsponsors.html&amp;h=441&amp;w=833&amp;sz=41&amp;hl=en&amp;start=12&amp;tbnid=lN-pArgdkk8UjM:&amp;tbnh=76&amp;tbnw=144&amp;prev=/images?q=unc+logo&amp;svnum=10&amp;hl=en&amp;lr=&amp;rls=RNWE,RNWE:2005-02,RNWE:en&amp;sa=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ncbi.nlm.nih.gov/pubmed/24127811"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ejm.org/toc/nejm/350/1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143000"/>
            <a:ext cx="7788275" cy="1143000"/>
          </a:xfrm>
        </p:spPr>
        <p:txBody>
          <a:bodyPr/>
          <a:lstStyle/>
          <a:p>
            <a:pPr>
              <a:defRPr/>
            </a:pPr>
            <a:r>
              <a:rPr lang="en-US" sz="3600" dirty="0"/>
              <a:t>End stage Lung </a:t>
            </a:r>
            <a:r>
              <a:rPr lang="en-US" sz="3600" dirty="0" smtClean="0"/>
              <a:t>Disease:</a:t>
            </a:r>
            <a:br>
              <a:rPr lang="en-US" sz="3600" dirty="0" smtClean="0"/>
            </a:br>
            <a:r>
              <a:rPr lang="en-US" sz="3600" dirty="0" smtClean="0"/>
              <a:t>What is it and what are some treatment options? </a:t>
            </a:r>
            <a:endParaRPr lang="en-US" sz="3200" dirty="0"/>
          </a:p>
        </p:txBody>
      </p:sp>
      <p:sp>
        <p:nvSpPr>
          <p:cNvPr id="2051" name="Rectangle 3"/>
          <p:cNvSpPr>
            <a:spLocks noGrp="1" noChangeArrowheads="1"/>
          </p:cNvSpPr>
          <p:nvPr>
            <p:ph type="subTitle" idx="1"/>
          </p:nvPr>
        </p:nvSpPr>
        <p:spPr>
          <a:xfrm>
            <a:off x="1219200" y="3048000"/>
            <a:ext cx="6435725" cy="1752600"/>
          </a:xfrm>
        </p:spPr>
        <p:txBody>
          <a:bodyPr/>
          <a:lstStyle/>
          <a:p>
            <a:pPr>
              <a:buFont typeface="Wingdings" charset="0"/>
              <a:buNone/>
              <a:defRPr/>
            </a:pPr>
            <a:r>
              <a:rPr lang="en-US" sz="2400" dirty="0"/>
              <a:t>NC Cardiopulmonary Rehabilitation </a:t>
            </a:r>
            <a:r>
              <a:rPr lang="en-US" sz="2400" dirty="0" smtClean="0"/>
              <a:t>Association Meeting</a:t>
            </a:r>
          </a:p>
          <a:p>
            <a:pPr>
              <a:buFont typeface="Wingdings" charset="0"/>
              <a:buNone/>
              <a:defRPr/>
            </a:pPr>
            <a:r>
              <a:rPr lang="en-US" sz="2400" dirty="0"/>
              <a:t>March 14, </a:t>
            </a:r>
            <a:r>
              <a:rPr lang="en-US" sz="2400" dirty="0" smtClean="0"/>
              <a:t>2014; 1.45-2.15</a:t>
            </a:r>
          </a:p>
          <a:p>
            <a:pPr>
              <a:buFont typeface="Wingdings" charset="0"/>
              <a:buNone/>
              <a:defRPr/>
            </a:pPr>
            <a:endParaRPr lang="en-US" sz="2000" dirty="0"/>
          </a:p>
          <a:p>
            <a:pPr>
              <a:buFont typeface="Wingdings" charset="0"/>
              <a:buNone/>
              <a:defRPr/>
            </a:pPr>
            <a:r>
              <a:rPr lang="en-US" sz="2000" b="1" dirty="0" smtClean="0">
                <a:solidFill>
                  <a:srgbClr val="FFFF00"/>
                </a:solidFill>
                <a:latin typeface="Times New Roman" charset="0"/>
              </a:rPr>
              <a:t>Peadar </a:t>
            </a:r>
            <a:r>
              <a:rPr lang="en-US" sz="2000" b="1" dirty="0">
                <a:solidFill>
                  <a:srgbClr val="FFFF00"/>
                </a:solidFill>
                <a:latin typeface="Times New Roman" charset="0"/>
              </a:rPr>
              <a:t>G Noone MD FCCP FRCPI</a:t>
            </a:r>
          </a:p>
          <a:p>
            <a:pPr>
              <a:buFont typeface="Wingdings" charset="0"/>
              <a:buNone/>
              <a:defRPr/>
            </a:pPr>
            <a:r>
              <a:rPr lang="en-US" sz="2000" b="1" dirty="0">
                <a:solidFill>
                  <a:srgbClr val="FFFF00"/>
                </a:solidFill>
                <a:latin typeface="Times New Roman" charset="0"/>
              </a:rPr>
              <a:t>Associate </a:t>
            </a:r>
            <a:r>
              <a:rPr lang="en-US" sz="2000" b="1" dirty="0" smtClean="0">
                <a:solidFill>
                  <a:srgbClr val="FFFF00"/>
                </a:solidFill>
                <a:latin typeface="Times New Roman" charset="0"/>
              </a:rPr>
              <a:t>Professor Medicine </a:t>
            </a:r>
            <a:endParaRPr lang="en-US" sz="2000" b="1" dirty="0">
              <a:solidFill>
                <a:srgbClr val="FFFF00"/>
              </a:solidFill>
              <a:latin typeface="Times New Roman" charset="0"/>
            </a:endParaRPr>
          </a:p>
          <a:p>
            <a:pPr>
              <a:buFont typeface="Wingdings" charset="0"/>
              <a:buNone/>
              <a:defRPr/>
            </a:pPr>
            <a:r>
              <a:rPr lang="en-US" sz="2000" b="1" dirty="0">
                <a:solidFill>
                  <a:srgbClr val="FFFF00"/>
                </a:solidFill>
                <a:latin typeface="Times New Roman" charset="0"/>
              </a:rPr>
              <a:t>Medical Director Lung Transplant Program</a:t>
            </a:r>
          </a:p>
          <a:p>
            <a:pPr>
              <a:buFont typeface="Wingdings" charset="0"/>
              <a:buNone/>
              <a:defRPr/>
            </a:pPr>
            <a:r>
              <a:rPr lang="en-US" sz="2000" b="1" dirty="0">
                <a:solidFill>
                  <a:srgbClr val="FFFF00"/>
                </a:solidFill>
                <a:latin typeface="Times New Roman" charset="0"/>
              </a:rPr>
              <a:t>UNC Chapel Hill</a:t>
            </a:r>
          </a:p>
        </p:txBody>
      </p:sp>
      <p:pic>
        <p:nvPicPr>
          <p:cNvPr id="2052" name="Picture 9" descr="UNC-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486400"/>
            <a:ext cx="9239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UNC%2520Logo%2520Col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562600"/>
            <a:ext cx="1371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C003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57200"/>
            <a:ext cx="32178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DSC003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57200"/>
            <a:ext cx="32162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501650" y="5819775"/>
            <a:ext cx="8291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ctr">
              <a:defRPr/>
            </a:pPr>
            <a:r>
              <a:rPr lang="en-US" sz="2400" smtClean="0">
                <a:solidFill>
                  <a:srgbClr val="FAFD00"/>
                </a:solidFill>
              </a:rPr>
              <a:t>Emphysema, hyper-lucent lungs, flattened diaphragms, </a:t>
            </a:r>
          </a:p>
          <a:p>
            <a:pPr algn="ctr">
              <a:defRPr/>
            </a:pPr>
            <a:r>
              <a:rPr lang="en-US" sz="2400" smtClean="0">
                <a:solidFill>
                  <a:srgbClr val="FAFD00"/>
                </a:solidFill>
              </a:rPr>
              <a:t>and big retro-sternal space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47838" y="152400"/>
            <a:ext cx="5784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lgn="ctr">
              <a:defRPr/>
            </a:pPr>
            <a:r>
              <a:rPr lang="en-US" sz="2400" dirty="0" smtClean="0">
                <a:solidFill>
                  <a:srgbClr val="FAFD00"/>
                </a:solidFill>
              </a:rPr>
              <a:t>Pressure volume curve (Lung </a:t>
            </a:r>
            <a:r>
              <a:rPr lang="en-US" sz="2400" dirty="0" err="1" smtClean="0">
                <a:solidFill>
                  <a:srgbClr val="FAFD00"/>
                </a:solidFill>
              </a:rPr>
              <a:t>vol</a:t>
            </a:r>
            <a:r>
              <a:rPr lang="en-US" sz="2400" dirty="0" smtClean="0">
                <a:solidFill>
                  <a:srgbClr val="FAFD00"/>
                </a:solidFill>
              </a:rPr>
              <a:t>)</a:t>
            </a:r>
            <a:endParaRPr lang="en-US" sz="2400" dirty="0" smtClean="0">
              <a:solidFill>
                <a:schemeClr val="tx1"/>
              </a:solidFill>
            </a:endParaRPr>
          </a:p>
        </p:txBody>
      </p:sp>
      <p:sp>
        <p:nvSpPr>
          <p:cNvPr id="4099"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a:ea typeface="ＭＳ Ｐゴシック" charset="0"/>
            </a:endParaRPr>
          </a:p>
        </p:txBody>
      </p:sp>
      <p:sp>
        <p:nvSpPr>
          <p:cNvPr id="13316" name="TextBox 1"/>
          <p:cNvSpPr txBox="1">
            <a:spLocks noChangeArrowheads="1"/>
          </p:cNvSpPr>
          <p:nvPr/>
        </p:nvSpPr>
        <p:spPr bwMode="auto">
          <a:xfrm>
            <a:off x="3581400" y="6324600"/>
            <a:ext cx="254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2000">
                <a:solidFill>
                  <a:srgbClr val="FFFF00"/>
                </a:solidFill>
              </a:rPr>
              <a:t>Pressure (muscles)</a:t>
            </a:r>
          </a:p>
        </p:txBody>
      </p:sp>
      <p:sp>
        <p:nvSpPr>
          <p:cNvPr id="13317" name="TextBox 2"/>
          <p:cNvSpPr txBox="1">
            <a:spLocks noChangeArrowheads="1"/>
          </p:cNvSpPr>
          <p:nvPr/>
        </p:nvSpPr>
        <p:spPr bwMode="auto">
          <a:xfrm>
            <a:off x="381000" y="3124200"/>
            <a:ext cx="109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2000">
                <a:solidFill>
                  <a:srgbClr val="FFFF00"/>
                </a:solidFill>
              </a:rPr>
              <a:t>Volume</a:t>
            </a:r>
          </a:p>
        </p:txBody>
      </p:sp>
      <p:sp>
        <p:nvSpPr>
          <p:cNvPr id="13318" name="Freeform 5"/>
          <p:cNvSpPr>
            <a:spLocks/>
          </p:cNvSpPr>
          <p:nvPr/>
        </p:nvSpPr>
        <p:spPr bwMode="auto">
          <a:xfrm>
            <a:off x="4643438" y="857250"/>
            <a:ext cx="2259012" cy="2689225"/>
          </a:xfrm>
          <a:custGeom>
            <a:avLst/>
            <a:gdLst>
              <a:gd name="T0" fmla="*/ 0 w 2258170"/>
              <a:gd name="T1" fmla="*/ 2687363 h 2689358"/>
              <a:gd name="T2" fmla="*/ 351820 w 2258170"/>
              <a:gd name="T3" fmla="*/ 1567054 h 2689358"/>
              <a:gd name="T4" fmla="*/ 1055457 w 2258170"/>
              <a:gd name="T5" fmla="*/ 534164 h 2689358"/>
              <a:gd name="T6" fmla="*/ 1919014 w 2258170"/>
              <a:gd name="T7" fmla="*/ 49495 h 2689358"/>
              <a:gd name="T8" fmla="*/ 2270833 w 2258170"/>
              <a:gd name="T9" fmla="*/ 9768 h 2689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8170" h="2689358">
                <a:moveTo>
                  <a:pt x="0" y="2689358"/>
                </a:moveTo>
                <a:cubicBezTo>
                  <a:pt x="87464" y="2308358"/>
                  <a:pt x="174928" y="1927358"/>
                  <a:pt x="349857" y="1568224"/>
                </a:cubicBezTo>
                <a:cubicBezTo>
                  <a:pt x="524786" y="1209090"/>
                  <a:pt x="789829" y="787670"/>
                  <a:pt x="1049572" y="534554"/>
                </a:cubicBezTo>
                <a:cubicBezTo>
                  <a:pt x="1309315" y="281438"/>
                  <a:pt x="1706880" y="136989"/>
                  <a:pt x="1908313" y="49525"/>
                </a:cubicBezTo>
                <a:cubicBezTo>
                  <a:pt x="2109746" y="-37939"/>
                  <a:pt x="2226365" y="19044"/>
                  <a:pt x="2258170" y="976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3319" name="TextBox 6"/>
          <p:cNvSpPr txBox="1">
            <a:spLocks noChangeArrowheads="1"/>
          </p:cNvSpPr>
          <p:nvPr/>
        </p:nvSpPr>
        <p:spPr bwMode="auto">
          <a:xfrm>
            <a:off x="6902450" y="714375"/>
            <a:ext cx="16541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2000" u="sng">
                <a:solidFill>
                  <a:srgbClr val="FFFF00"/>
                </a:solidFill>
              </a:rPr>
              <a:t>TLC</a:t>
            </a:r>
          </a:p>
          <a:p>
            <a:pPr>
              <a:spcBef>
                <a:spcPct val="0"/>
              </a:spcBef>
              <a:buClrTx/>
              <a:buFontTx/>
              <a:buNone/>
            </a:pPr>
            <a:r>
              <a:rPr lang="en-US" altLang="en-US" sz="1400"/>
              <a:t>Lung compliance</a:t>
            </a:r>
          </a:p>
          <a:p>
            <a:pPr>
              <a:spcBef>
                <a:spcPct val="0"/>
              </a:spcBef>
              <a:buClrTx/>
              <a:buFontTx/>
              <a:buNone/>
            </a:pPr>
            <a:r>
              <a:rPr lang="en-US" altLang="en-US" sz="1400"/>
              <a:t>Emphysema</a:t>
            </a:r>
          </a:p>
          <a:p>
            <a:pPr>
              <a:spcBef>
                <a:spcPct val="0"/>
              </a:spcBef>
              <a:buClrTx/>
              <a:buFontTx/>
              <a:buNone/>
            </a:pPr>
            <a:r>
              <a:rPr lang="en-US" altLang="en-US" sz="1400"/>
              <a:t>ILD</a:t>
            </a:r>
          </a:p>
          <a:p>
            <a:pPr>
              <a:spcBef>
                <a:spcPct val="0"/>
              </a:spcBef>
              <a:buClrTx/>
              <a:buFontTx/>
              <a:buNone/>
            </a:pPr>
            <a:r>
              <a:rPr lang="en-US" altLang="en-US" sz="1400"/>
              <a:t>Chest wall</a:t>
            </a:r>
          </a:p>
          <a:p>
            <a:pPr>
              <a:spcBef>
                <a:spcPct val="0"/>
              </a:spcBef>
              <a:buClrTx/>
              <a:buFontTx/>
              <a:buNone/>
            </a:pPr>
            <a:r>
              <a:rPr lang="en-US" altLang="en-US" sz="1400"/>
              <a:t>Muscles </a:t>
            </a:r>
          </a:p>
          <a:p>
            <a:pPr>
              <a:spcBef>
                <a:spcPct val="0"/>
              </a:spcBef>
              <a:buClrTx/>
              <a:buFontTx/>
              <a:buNone/>
            </a:pPr>
            <a:endParaRPr lang="en-US" altLang="en-US" sz="2000" u="sng">
              <a:solidFill>
                <a:srgbClr val="FFFF00"/>
              </a:solidFill>
            </a:endParaRPr>
          </a:p>
        </p:txBody>
      </p:sp>
      <p:cxnSp>
        <p:nvCxnSpPr>
          <p:cNvPr id="16392" name="Straight Arrow Connector 9"/>
          <p:cNvCxnSpPr>
            <a:cxnSpLocks noChangeShapeType="1"/>
          </p:cNvCxnSpPr>
          <p:nvPr/>
        </p:nvCxnSpPr>
        <p:spPr bwMode="auto">
          <a:xfrm flipV="1">
            <a:off x="927100" y="914400"/>
            <a:ext cx="0" cy="22098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3" name="Straight Arrow Connector 15"/>
          <p:cNvCxnSpPr>
            <a:cxnSpLocks noChangeShapeType="1"/>
          </p:cNvCxnSpPr>
          <p:nvPr/>
        </p:nvCxnSpPr>
        <p:spPr bwMode="auto">
          <a:xfrm flipH="1" flipV="1">
            <a:off x="927100" y="3546475"/>
            <a:ext cx="0" cy="2066925"/>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4" name="Straight Arrow Connector 16"/>
          <p:cNvCxnSpPr>
            <a:cxnSpLocks noChangeShapeType="1"/>
          </p:cNvCxnSpPr>
          <p:nvPr/>
        </p:nvCxnSpPr>
        <p:spPr bwMode="auto">
          <a:xfrm flipH="1" flipV="1">
            <a:off x="6130925" y="6523038"/>
            <a:ext cx="2033588" cy="0"/>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5" name="Straight Arrow Connector 18"/>
          <p:cNvCxnSpPr>
            <a:cxnSpLocks noChangeShapeType="1"/>
          </p:cNvCxnSpPr>
          <p:nvPr/>
        </p:nvCxnSpPr>
        <p:spPr bwMode="auto">
          <a:xfrm flipV="1">
            <a:off x="1473200" y="6523038"/>
            <a:ext cx="2044700" cy="0"/>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24" name="Freeform 30"/>
          <p:cNvSpPr>
            <a:spLocks/>
          </p:cNvSpPr>
          <p:nvPr/>
        </p:nvSpPr>
        <p:spPr bwMode="auto">
          <a:xfrm>
            <a:off x="2489200" y="3505200"/>
            <a:ext cx="2154238" cy="914400"/>
          </a:xfrm>
          <a:custGeom>
            <a:avLst/>
            <a:gdLst>
              <a:gd name="T0" fmla="*/ 2146329 w 2154804"/>
              <a:gd name="T1" fmla="*/ 0 h 914400"/>
              <a:gd name="T2" fmla="*/ 1750329 w 2154804"/>
              <a:gd name="T3" fmla="*/ 612250 h 914400"/>
              <a:gd name="T4" fmla="*/ 0 w 2154804"/>
              <a:gd name="T5" fmla="*/ 914400 h 914400"/>
              <a:gd name="T6" fmla="*/ 0 60000 65536"/>
              <a:gd name="T7" fmla="*/ 0 60000 65536"/>
              <a:gd name="T8" fmla="*/ 0 60000 65536"/>
            </a:gdLst>
            <a:ahLst/>
            <a:cxnLst>
              <a:cxn ang="T6">
                <a:pos x="T0" y="T1"/>
              </a:cxn>
              <a:cxn ang="T7">
                <a:pos x="T2" y="T3"/>
              </a:cxn>
              <a:cxn ang="T8">
                <a:pos x="T4" y="T5"/>
              </a:cxn>
            </a:cxnLst>
            <a:rect l="0" t="0" r="r" b="b"/>
            <a:pathLst>
              <a:path w="2154804" h="914400">
                <a:moveTo>
                  <a:pt x="2154804" y="0"/>
                </a:moveTo>
                <a:cubicBezTo>
                  <a:pt x="2135588" y="229925"/>
                  <a:pt x="2116373" y="459850"/>
                  <a:pt x="1757239" y="612250"/>
                </a:cubicBezTo>
                <a:cubicBezTo>
                  <a:pt x="1398105" y="764650"/>
                  <a:pt x="699052" y="839525"/>
                  <a:pt x="0" y="91440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cxnSp>
        <p:nvCxnSpPr>
          <p:cNvPr id="16397" name="Straight Connector 33"/>
          <p:cNvCxnSpPr>
            <a:cxnSpLocks noChangeShapeType="1"/>
          </p:cNvCxnSpPr>
          <p:nvPr/>
        </p:nvCxnSpPr>
        <p:spPr bwMode="auto">
          <a:xfrm>
            <a:off x="887413" y="4433888"/>
            <a:ext cx="5867400" cy="0"/>
          </a:xfrm>
          <a:prstGeom prst="line">
            <a:avLst/>
          </a:prstGeom>
          <a:noFill/>
          <a:ln w="1270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98" name="Straight Connector 34"/>
          <p:cNvCxnSpPr>
            <a:cxnSpLocks noChangeShapeType="1"/>
          </p:cNvCxnSpPr>
          <p:nvPr/>
        </p:nvCxnSpPr>
        <p:spPr bwMode="auto">
          <a:xfrm>
            <a:off x="927100" y="857250"/>
            <a:ext cx="5867400" cy="0"/>
          </a:xfrm>
          <a:prstGeom prst="line">
            <a:avLst/>
          </a:prstGeom>
          <a:noFill/>
          <a:ln w="1270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27" name="TextBox 35"/>
          <p:cNvSpPr txBox="1">
            <a:spLocks noChangeArrowheads="1"/>
          </p:cNvSpPr>
          <p:nvPr/>
        </p:nvSpPr>
        <p:spPr bwMode="auto">
          <a:xfrm>
            <a:off x="6956425" y="4233863"/>
            <a:ext cx="1577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2000" u="sng">
                <a:solidFill>
                  <a:srgbClr val="FFFF00"/>
                </a:solidFill>
              </a:rPr>
              <a:t>RV</a:t>
            </a:r>
          </a:p>
          <a:p>
            <a:pPr>
              <a:spcBef>
                <a:spcPct val="0"/>
              </a:spcBef>
              <a:buClrTx/>
              <a:buFontTx/>
              <a:buNone/>
            </a:pPr>
            <a:r>
              <a:rPr lang="en-US" altLang="en-US" sz="1400"/>
              <a:t>Airways disease</a:t>
            </a:r>
          </a:p>
          <a:p>
            <a:pPr>
              <a:spcBef>
                <a:spcPct val="0"/>
              </a:spcBef>
              <a:buClrTx/>
              <a:buFontTx/>
              <a:buNone/>
            </a:pPr>
            <a:r>
              <a:rPr lang="en-US" altLang="en-US" sz="1400"/>
              <a:t>Muscles</a:t>
            </a:r>
          </a:p>
        </p:txBody>
      </p:sp>
      <p:cxnSp>
        <p:nvCxnSpPr>
          <p:cNvPr id="16400" name="Straight Connector 37"/>
          <p:cNvCxnSpPr>
            <a:cxnSpLocks noChangeShapeType="1"/>
          </p:cNvCxnSpPr>
          <p:nvPr/>
        </p:nvCxnSpPr>
        <p:spPr bwMode="auto">
          <a:xfrm>
            <a:off x="927100" y="3546475"/>
            <a:ext cx="5867400" cy="0"/>
          </a:xfrm>
          <a:prstGeom prst="line">
            <a:avLst/>
          </a:prstGeom>
          <a:noFill/>
          <a:ln w="1270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29" name="TextBox 26"/>
          <p:cNvSpPr txBox="1">
            <a:spLocks noChangeArrowheads="1"/>
          </p:cNvSpPr>
          <p:nvPr/>
        </p:nvSpPr>
        <p:spPr bwMode="auto">
          <a:xfrm>
            <a:off x="6916738" y="3143250"/>
            <a:ext cx="1577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2000" u="sng">
                <a:solidFill>
                  <a:srgbClr val="FFFF00"/>
                </a:solidFill>
              </a:rPr>
              <a:t>FRC</a:t>
            </a:r>
          </a:p>
          <a:p>
            <a:pPr>
              <a:spcBef>
                <a:spcPct val="0"/>
              </a:spcBef>
              <a:buClrTx/>
              <a:buFontTx/>
              <a:buNone/>
            </a:pPr>
            <a:r>
              <a:rPr lang="en-US" altLang="en-US" sz="1400"/>
              <a:t>Airways disease</a:t>
            </a:r>
          </a:p>
          <a:p>
            <a:pPr>
              <a:spcBef>
                <a:spcPct val="0"/>
              </a:spcBef>
              <a:buClrTx/>
              <a:buFontTx/>
              <a:buNone/>
            </a:pPr>
            <a:r>
              <a:rPr lang="en-US" altLang="en-US" sz="1400"/>
              <a:t>Obesity</a:t>
            </a:r>
          </a:p>
        </p:txBody>
      </p:sp>
      <p:cxnSp>
        <p:nvCxnSpPr>
          <p:cNvPr id="16402" name="Straight Arrow Connector 8"/>
          <p:cNvCxnSpPr>
            <a:cxnSpLocks noChangeShapeType="1"/>
          </p:cNvCxnSpPr>
          <p:nvPr/>
        </p:nvCxnSpPr>
        <p:spPr bwMode="auto">
          <a:xfrm>
            <a:off x="5276850" y="2362200"/>
            <a:ext cx="361950" cy="1365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3" name="Straight Arrow Connector 31"/>
          <p:cNvCxnSpPr>
            <a:cxnSpLocks noChangeShapeType="1"/>
          </p:cNvCxnSpPr>
          <p:nvPr/>
        </p:nvCxnSpPr>
        <p:spPr bwMode="auto">
          <a:xfrm>
            <a:off x="6008688" y="1317625"/>
            <a:ext cx="315912" cy="4349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04" name="Straight Arrow Connector 36"/>
          <p:cNvCxnSpPr>
            <a:cxnSpLocks noChangeShapeType="1"/>
          </p:cNvCxnSpPr>
          <p:nvPr/>
        </p:nvCxnSpPr>
        <p:spPr bwMode="auto">
          <a:xfrm flipH="1" flipV="1">
            <a:off x="3733800" y="1752600"/>
            <a:ext cx="1150938" cy="2667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33" name="Oval 20"/>
          <p:cNvSpPr>
            <a:spLocks noChangeArrowheads="1"/>
          </p:cNvSpPr>
          <p:nvPr/>
        </p:nvSpPr>
        <p:spPr bwMode="auto">
          <a:xfrm>
            <a:off x="2495550" y="914400"/>
            <a:ext cx="247650" cy="2238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endParaRPr lang="en-US" altLang="en-US" sz="2000">
              <a:solidFill>
                <a:srgbClr val="FFFF00"/>
              </a:solidFill>
            </a:endParaRPr>
          </a:p>
        </p:txBody>
      </p:sp>
      <p:sp>
        <p:nvSpPr>
          <p:cNvPr id="13334" name="TextBox 22"/>
          <p:cNvSpPr txBox="1">
            <a:spLocks noChangeArrowheads="1"/>
          </p:cNvSpPr>
          <p:nvPr/>
        </p:nvSpPr>
        <p:spPr bwMode="auto">
          <a:xfrm>
            <a:off x="2819400" y="922338"/>
            <a:ext cx="673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r>
              <a:rPr lang="en-US" altLang="en-US" sz="1000" u="sng">
                <a:solidFill>
                  <a:srgbClr val="FFFF00"/>
                </a:solidFill>
              </a:rPr>
              <a:t>Airways</a:t>
            </a:r>
          </a:p>
        </p:txBody>
      </p:sp>
      <p:cxnSp>
        <p:nvCxnSpPr>
          <p:cNvPr id="16407" name="Straight Arrow Connector 39"/>
          <p:cNvCxnSpPr>
            <a:cxnSpLocks noChangeShapeType="1"/>
          </p:cNvCxnSpPr>
          <p:nvPr/>
        </p:nvCxnSpPr>
        <p:spPr bwMode="auto">
          <a:xfrm flipH="1">
            <a:off x="3121025" y="1249363"/>
            <a:ext cx="41275" cy="3094037"/>
          </a:xfrm>
          <a:prstGeom prst="straightConnector1">
            <a:avLst/>
          </a:prstGeom>
          <a:noFill/>
          <a:ln w="12700">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36" name="Oval 40"/>
          <p:cNvSpPr>
            <a:spLocks noChangeArrowheads="1"/>
          </p:cNvSpPr>
          <p:nvPr/>
        </p:nvSpPr>
        <p:spPr bwMode="auto">
          <a:xfrm>
            <a:off x="2517775" y="4449763"/>
            <a:ext cx="73025" cy="460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endParaRPr lang="en-US" altLang="en-US" sz="2000">
              <a:solidFill>
                <a:srgbClr val="FFFF00"/>
              </a:solidFill>
            </a:endParaRPr>
          </a:p>
        </p:txBody>
      </p:sp>
      <p:sp>
        <p:nvSpPr>
          <p:cNvPr id="13337" name="Oval 41"/>
          <p:cNvSpPr>
            <a:spLocks noChangeArrowheads="1"/>
          </p:cNvSpPr>
          <p:nvPr/>
        </p:nvSpPr>
        <p:spPr bwMode="auto">
          <a:xfrm>
            <a:off x="2517775" y="2795588"/>
            <a:ext cx="146050" cy="1651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FF00"/>
              </a:buClr>
              <a:buFont typeface="Wingdings" pitchFamily="2" charset="2"/>
              <a:buChar char="n"/>
              <a:defRPr sz="3200">
                <a:solidFill>
                  <a:schemeClr val="tx1"/>
                </a:solidFill>
                <a:latin typeface="Arial" charset="0"/>
                <a:ea typeface="ＭＳ Ｐゴシック" pitchFamily="34" charset="-128"/>
              </a:defRPr>
            </a:lvl1pPr>
            <a:lvl2pPr marL="742950" indent="-285750">
              <a:spcBef>
                <a:spcPct val="20000"/>
              </a:spcBef>
              <a:buClr>
                <a:srgbClr val="FFFF00"/>
              </a:buClr>
              <a:buChar char="•"/>
              <a:defRPr sz="2800">
                <a:solidFill>
                  <a:schemeClr val="tx1"/>
                </a:solidFill>
                <a:latin typeface="Arial" charset="0"/>
                <a:ea typeface="ＭＳ Ｐゴシック" pitchFamily="34" charset="-128"/>
              </a:defRPr>
            </a:lvl2pPr>
            <a:lvl3pPr marL="1143000" indent="-228600">
              <a:spcBef>
                <a:spcPct val="20000"/>
              </a:spcBef>
              <a:buClr>
                <a:srgbClr val="FFFF00"/>
              </a:buClr>
              <a:buChar char="–"/>
              <a:defRPr sz="2400">
                <a:solidFill>
                  <a:schemeClr val="tx1"/>
                </a:solidFill>
                <a:latin typeface="Arial" charset="0"/>
                <a:ea typeface="ＭＳ Ｐゴシック" pitchFamily="34" charset="-128"/>
              </a:defRPr>
            </a:lvl3pPr>
            <a:lvl4pPr marL="1600200" indent="-228600">
              <a:spcBef>
                <a:spcPct val="20000"/>
              </a:spcBef>
              <a:buClr>
                <a:srgbClr val="FFFF00"/>
              </a:buClr>
              <a:buChar char="•"/>
              <a:defRPr sz="2000">
                <a:solidFill>
                  <a:schemeClr val="tx1"/>
                </a:solidFill>
                <a:latin typeface="Arial" charset="0"/>
                <a:ea typeface="ＭＳ Ｐゴシック" pitchFamily="34" charset="-128"/>
              </a:defRPr>
            </a:lvl4pPr>
            <a:lvl5pPr marL="2057400" indent="-228600">
              <a:spcBef>
                <a:spcPct val="20000"/>
              </a:spcBef>
              <a:buClr>
                <a:srgbClr val="FFFF00"/>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FFFF00"/>
              </a:buClr>
              <a:buChar char="–"/>
              <a:defRPr sz="2000">
                <a:solidFill>
                  <a:schemeClr val="tx1"/>
                </a:solidFill>
                <a:latin typeface="Arial" charset="0"/>
                <a:ea typeface="ＭＳ Ｐゴシック" pitchFamily="34" charset="-128"/>
              </a:defRPr>
            </a:lvl9pPr>
          </a:lstStyle>
          <a:p>
            <a:pPr>
              <a:spcBef>
                <a:spcPct val="0"/>
              </a:spcBef>
              <a:buClrTx/>
              <a:buFontTx/>
              <a:buNone/>
            </a:pPr>
            <a:endParaRPr lang="en-US" altLang="en-US" sz="2000">
              <a:solidFill>
                <a:srgbClr val="FFFF00"/>
              </a:solidFill>
            </a:endParaRPr>
          </a:p>
        </p:txBody>
      </p:sp>
      <p:pic>
        <p:nvPicPr>
          <p:cNvPr id="30722" name="Picture 2" descr="http://www.netterimages.com/images/vpv/000/000/047/47644-0550x04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138" y="2795588"/>
            <a:ext cx="21875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ttp://i.telegraph.co.uk/multimedia/archive/01387/stephen_138788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4040188"/>
            <a:ext cx="3200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upload.wikimedia.org/wikipedia/commons/thumb/e/e1/IPF_amiodarone.JPG/220px-IPF_amiodar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495300"/>
            <a:ext cx="20955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http://www.meddean.luc.edu/lumen/MedEd/Radio/curriculum/Harrisons/Bones/Sarcoid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714375"/>
            <a:ext cx="25082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http://www.meddean.luc.edu/lumen/meded/medicine/pulmonar/cxr/atlas/images/71b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450" y="552450"/>
            <a:ext cx="21082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http://www.mpoullis.com/thorcd/cxr/C80CX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788" y="4217988"/>
            <a:ext cx="35591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16" name="Straight Arrow Connector 38"/>
          <p:cNvCxnSpPr>
            <a:cxnSpLocks noChangeShapeType="1"/>
          </p:cNvCxnSpPr>
          <p:nvPr/>
        </p:nvCxnSpPr>
        <p:spPr bwMode="auto">
          <a:xfrm flipV="1">
            <a:off x="4522788" y="4062413"/>
            <a:ext cx="0" cy="8794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5394" name="Picture 34" descr="http://www.glutenandhealth.com/wp-content/uploads/19_17_ori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838" y="1885950"/>
            <a:ext cx="237172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7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7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07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07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pic>
        <p:nvPicPr>
          <p:cNvPr id="14339" name="Picture 5" descr="Risk factors COPD"/>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1295400"/>
            <a:ext cx="8837613"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7"/>
          <p:cNvSpPr txBox="1">
            <a:spLocks noChangeArrowheads="1"/>
          </p:cNvSpPr>
          <p:nvPr/>
        </p:nvSpPr>
        <p:spPr bwMode="auto">
          <a:xfrm>
            <a:off x="1828800" y="5638800"/>
            <a:ext cx="541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3600" smtClean="0">
                <a:solidFill>
                  <a:srgbClr val="FFFF00"/>
                </a:solidFill>
              </a:rPr>
              <a:t>Risk factors; prevention</a:t>
            </a: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4763"/>
            <a:ext cx="91376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62000" y="533400"/>
            <a:ext cx="78486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mtClean="0">
                <a:solidFill>
                  <a:srgbClr val="FAFD00"/>
                </a:solidFill>
              </a:rPr>
              <a:t>COPD  vs other lung disease; select tests (CT scan etc)</a:t>
            </a:r>
          </a:p>
          <a:p>
            <a:pPr>
              <a:defRPr/>
            </a:pPr>
            <a:endParaRPr lang="en-US" smtClean="0">
              <a:solidFill>
                <a:srgbClr val="FAFD00"/>
              </a:solidFill>
            </a:endParaRPr>
          </a:p>
          <a:p>
            <a:pPr>
              <a:buFontTx/>
              <a:buChar char="•"/>
              <a:defRPr/>
            </a:pPr>
            <a:endParaRPr lang="en-US" smtClean="0"/>
          </a:p>
          <a:p>
            <a:pPr>
              <a:buFontTx/>
              <a:buChar char="•"/>
              <a:defRPr/>
            </a:pPr>
            <a:endParaRPr lang="en-US" smtClean="0"/>
          </a:p>
          <a:p>
            <a:pPr>
              <a:buFontTx/>
              <a:buChar char="•"/>
              <a:defRPr/>
            </a:pPr>
            <a:r>
              <a:rPr lang="en-US" smtClean="0"/>
              <a:t>Asthma</a:t>
            </a:r>
          </a:p>
          <a:p>
            <a:pPr>
              <a:buFontTx/>
              <a:buChar char="•"/>
              <a:defRPr/>
            </a:pPr>
            <a:r>
              <a:rPr lang="en-US" smtClean="0"/>
              <a:t>CHF</a:t>
            </a:r>
          </a:p>
          <a:p>
            <a:pPr>
              <a:buFontTx/>
              <a:buChar char="•"/>
              <a:defRPr/>
            </a:pPr>
            <a:r>
              <a:rPr lang="en-US" smtClean="0"/>
              <a:t>Bronchiectasis</a:t>
            </a:r>
          </a:p>
          <a:p>
            <a:pPr>
              <a:buFontTx/>
              <a:buChar char="•"/>
              <a:defRPr/>
            </a:pPr>
            <a:r>
              <a:rPr lang="en-US" smtClean="0"/>
              <a:t>TB / NTM</a:t>
            </a:r>
          </a:p>
          <a:p>
            <a:pPr>
              <a:buFontTx/>
              <a:buChar char="•"/>
              <a:defRPr/>
            </a:pPr>
            <a:r>
              <a:rPr lang="en-US" smtClean="0"/>
              <a:t>OB</a:t>
            </a:r>
          </a:p>
          <a:p>
            <a:pPr>
              <a:buFontTx/>
              <a:buChar char="•"/>
              <a:defRPr/>
            </a:pPr>
            <a:r>
              <a:rPr lang="en-US" smtClean="0"/>
              <a:t>Other</a:t>
            </a:r>
            <a:endParaRPr lang="en-US" sz="2400" smtClean="0"/>
          </a:p>
        </p:txBody>
      </p:sp>
      <p:sp>
        <p:nvSpPr>
          <p:cNvPr id="19459" name="Line 3"/>
          <p:cNvSpPr>
            <a:spLocks noChangeShapeType="1"/>
          </p:cNvSpPr>
          <p:nvPr/>
        </p:nvSpPr>
        <p:spPr bwMode="auto">
          <a:xfrm>
            <a:off x="609600" y="2209800"/>
            <a:ext cx="75438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0" y="533400"/>
            <a:ext cx="7848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3200" dirty="0" smtClean="0">
                <a:solidFill>
                  <a:srgbClr val="FAFD00"/>
                </a:solidFill>
              </a:rPr>
              <a:t>General approach to managing severe lung disease;  COPD as prototype</a:t>
            </a:r>
          </a:p>
          <a:p>
            <a:pPr>
              <a:defRPr/>
            </a:pPr>
            <a:endParaRPr lang="en-US" altLang="en-US" sz="3200" dirty="0" smtClean="0">
              <a:solidFill>
                <a:srgbClr val="FAFD00"/>
              </a:solidFill>
            </a:endParaRPr>
          </a:p>
          <a:p>
            <a:pPr>
              <a:buFontTx/>
              <a:buChar char="•"/>
              <a:defRPr/>
            </a:pPr>
            <a:r>
              <a:rPr lang="en-US" altLang="en-US" sz="2800" dirty="0" smtClean="0">
                <a:solidFill>
                  <a:schemeClr val="tx1"/>
                </a:solidFill>
              </a:rPr>
              <a:t>Drugs have not changed that much</a:t>
            </a:r>
          </a:p>
          <a:p>
            <a:pPr>
              <a:buFontTx/>
              <a:buChar char="•"/>
              <a:defRPr/>
            </a:pPr>
            <a:r>
              <a:rPr lang="en-US" altLang="en-US" sz="2800" dirty="0" smtClean="0">
                <a:solidFill>
                  <a:schemeClr val="tx1"/>
                </a:solidFill>
              </a:rPr>
              <a:t>Approach / dose / timing has</a:t>
            </a:r>
          </a:p>
          <a:p>
            <a:pPr>
              <a:buFontTx/>
              <a:buChar char="•"/>
              <a:defRPr/>
            </a:pPr>
            <a:r>
              <a:rPr lang="en-US" altLang="en-US" sz="2800" dirty="0" smtClean="0">
                <a:solidFill>
                  <a:schemeClr val="tx1"/>
                </a:solidFill>
              </a:rPr>
              <a:t>Traditional view of COPD dominated by “</a:t>
            </a:r>
            <a:r>
              <a:rPr lang="en-US" altLang="ja-JP" sz="2800" dirty="0" smtClean="0">
                <a:solidFill>
                  <a:srgbClr val="FF0000"/>
                </a:solidFill>
              </a:rPr>
              <a:t>nihilism</a:t>
            </a:r>
            <a:r>
              <a:rPr lang="en-US" altLang="en-US" sz="2800" dirty="0" smtClean="0">
                <a:solidFill>
                  <a:schemeClr val="tx1"/>
                </a:solidFill>
              </a:rPr>
              <a:t>”</a:t>
            </a:r>
            <a:r>
              <a:rPr lang="en-US" altLang="ja-JP" sz="2800" dirty="0" smtClean="0">
                <a:solidFill>
                  <a:schemeClr val="tx1"/>
                </a:solidFill>
              </a:rPr>
              <a:t> but now much more </a:t>
            </a:r>
            <a:r>
              <a:rPr lang="en-US" altLang="en-US" sz="2800" dirty="0" smtClean="0">
                <a:solidFill>
                  <a:schemeClr val="tx1"/>
                </a:solidFill>
              </a:rPr>
              <a:t>“</a:t>
            </a:r>
            <a:r>
              <a:rPr lang="en-US" altLang="ja-JP" sz="2800" dirty="0" smtClean="0">
                <a:solidFill>
                  <a:schemeClr val="tx1"/>
                </a:solidFill>
              </a:rPr>
              <a:t>optimism</a:t>
            </a:r>
            <a:r>
              <a:rPr lang="en-US" altLang="en-US" sz="2800" dirty="0" smtClean="0">
                <a:solidFill>
                  <a:schemeClr val="tx1"/>
                </a:solidFill>
              </a:rPr>
              <a:t>”</a:t>
            </a:r>
            <a:r>
              <a:rPr lang="en-US" altLang="ja-JP" sz="2800" dirty="0" smtClean="0">
                <a:solidFill>
                  <a:schemeClr val="tx1"/>
                </a:solidFill>
              </a:rPr>
              <a:t> (GOLD, other initiatives)</a:t>
            </a:r>
          </a:p>
          <a:p>
            <a:pPr>
              <a:buFontTx/>
              <a:buChar char="•"/>
              <a:defRPr/>
            </a:pPr>
            <a:r>
              <a:rPr lang="en-US" altLang="en-US" sz="2800" dirty="0" smtClean="0">
                <a:solidFill>
                  <a:srgbClr val="FF0000"/>
                </a:solidFill>
              </a:rPr>
              <a:t>Step wise plan</a:t>
            </a:r>
            <a:r>
              <a:rPr lang="en-US" altLang="en-US" sz="2800" dirty="0" smtClean="0">
                <a:solidFill>
                  <a:schemeClr val="tx1"/>
                </a:solidFill>
              </a:rPr>
              <a:t>: FEV1, symptoms /ex tolerance / health status, monitor response, complications / exacerbation rates  - reduce </a:t>
            </a:r>
            <a:r>
              <a:rPr lang="en-US" altLang="en-US" sz="2800" dirty="0" smtClean="0">
                <a:solidFill>
                  <a:schemeClr val="tx1"/>
                </a:solidFill>
              </a:rPr>
              <a:t>mortality incl. rehab)</a:t>
            </a:r>
            <a:endParaRPr lang="en-US" altLang="en-US" sz="2800" dirty="0" smtClean="0">
              <a:solidFill>
                <a:schemeClr val="tx1"/>
              </a:solidFill>
            </a:endParaRPr>
          </a:p>
        </p:txBody>
      </p:sp>
      <p:sp>
        <p:nvSpPr>
          <p:cNvPr id="18435" name="Line 4"/>
          <p:cNvSpPr>
            <a:spLocks noChangeShapeType="1"/>
          </p:cNvSpPr>
          <p:nvPr/>
        </p:nvSpPr>
        <p:spPr bwMode="auto">
          <a:xfrm>
            <a:off x="685800" y="1828800"/>
            <a:ext cx="75438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Line 7"/>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21513" name="Line 9"/>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21518" name="Text Box 14"/>
          <p:cNvSpPr txBox="1">
            <a:spLocks noChangeArrowheads="1"/>
          </p:cNvSpPr>
          <p:nvPr/>
        </p:nvSpPr>
        <p:spPr bwMode="auto">
          <a:xfrm>
            <a:off x="2246313" y="5894388"/>
            <a:ext cx="4533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2800" dirty="0" smtClean="0">
                <a:solidFill>
                  <a:srgbClr val="FFFF00"/>
                </a:solidFill>
              </a:rPr>
              <a:t>Smoking bans increasing</a:t>
            </a:r>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7168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Line 7"/>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10249" name="Line 9"/>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10251" name="Rectangle 11"/>
          <p:cNvSpPr>
            <a:spLocks noGrp="1" noChangeArrowheads="1"/>
          </p:cNvSpPr>
          <p:nvPr>
            <p:ph type="title"/>
          </p:nvPr>
        </p:nvSpPr>
        <p:spPr>
          <a:xfrm>
            <a:off x="304800" y="228600"/>
            <a:ext cx="8610600" cy="1143000"/>
          </a:xfrm>
        </p:spPr>
        <p:txBody>
          <a:bodyPr/>
          <a:lstStyle/>
          <a:p>
            <a:pPr>
              <a:defRPr/>
            </a:pPr>
            <a:r>
              <a:rPr lang="en-US" sz="4200" dirty="0" smtClean="0">
                <a:solidFill>
                  <a:srgbClr val="FFFF00"/>
                </a:solidFill>
              </a:rPr>
              <a:t>Smoking cessation</a:t>
            </a:r>
            <a:endParaRPr lang="en-US" sz="4200" dirty="0">
              <a:solidFill>
                <a:srgbClr val="FFFF00"/>
              </a:solidFill>
            </a:endParaRPr>
          </a:p>
        </p:txBody>
      </p:sp>
      <p:pic>
        <p:nvPicPr>
          <p:cNvPr id="184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2413"/>
            <a:ext cx="76898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1544638" y="1663700"/>
            <a:ext cx="1587" cy="3335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59" name="Line 4"/>
          <p:cNvSpPr>
            <a:spLocks noChangeShapeType="1"/>
          </p:cNvSpPr>
          <p:nvPr/>
        </p:nvSpPr>
        <p:spPr bwMode="auto">
          <a:xfrm>
            <a:off x="1487488" y="4999038"/>
            <a:ext cx="571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0" name="Line 5"/>
          <p:cNvSpPr>
            <a:spLocks noChangeShapeType="1"/>
          </p:cNvSpPr>
          <p:nvPr/>
        </p:nvSpPr>
        <p:spPr bwMode="auto">
          <a:xfrm>
            <a:off x="1487488" y="4441825"/>
            <a:ext cx="571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1" name="Line 6"/>
          <p:cNvSpPr>
            <a:spLocks noChangeShapeType="1"/>
          </p:cNvSpPr>
          <p:nvPr/>
        </p:nvSpPr>
        <p:spPr bwMode="auto">
          <a:xfrm>
            <a:off x="1487488" y="3881438"/>
            <a:ext cx="571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2" name="Line 7"/>
          <p:cNvSpPr>
            <a:spLocks noChangeShapeType="1"/>
          </p:cNvSpPr>
          <p:nvPr/>
        </p:nvSpPr>
        <p:spPr bwMode="auto">
          <a:xfrm>
            <a:off x="1487488" y="3341688"/>
            <a:ext cx="571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3" name="Line 8"/>
          <p:cNvSpPr>
            <a:spLocks noChangeShapeType="1"/>
          </p:cNvSpPr>
          <p:nvPr/>
        </p:nvSpPr>
        <p:spPr bwMode="auto">
          <a:xfrm>
            <a:off x="1487488" y="2782888"/>
            <a:ext cx="5715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4" name="Line 9"/>
          <p:cNvSpPr>
            <a:spLocks noChangeShapeType="1"/>
          </p:cNvSpPr>
          <p:nvPr/>
        </p:nvSpPr>
        <p:spPr bwMode="auto">
          <a:xfrm>
            <a:off x="1487488" y="2222500"/>
            <a:ext cx="57150"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5" name="Line 10"/>
          <p:cNvSpPr>
            <a:spLocks noChangeShapeType="1"/>
          </p:cNvSpPr>
          <p:nvPr/>
        </p:nvSpPr>
        <p:spPr bwMode="auto">
          <a:xfrm>
            <a:off x="1487488" y="1663700"/>
            <a:ext cx="5715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6" name="Line 11"/>
          <p:cNvSpPr>
            <a:spLocks noChangeShapeType="1"/>
          </p:cNvSpPr>
          <p:nvPr/>
        </p:nvSpPr>
        <p:spPr bwMode="auto">
          <a:xfrm flipV="1">
            <a:off x="1544638" y="4999038"/>
            <a:ext cx="1587" cy="79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7" name="Line 12"/>
          <p:cNvSpPr>
            <a:spLocks noChangeShapeType="1"/>
          </p:cNvSpPr>
          <p:nvPr/>
        </p:nvSpPr>
        <p:spPr bwMode="auto">
          <a:xfrm flipV="1">
            <a:off x="1801813" y="4999038"/>
            <a:ext cx="1587" cy="79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sp>
        <p:nvSpPr>
          <p:cNvPr id="19468" name="Line 13"/>
          <p:cNvSpPr>
            <a:spLocks noChangeShapeType="1"/>
          </p:cNvSpPr>
          <p:nvPr/>
        </p:nvSpPr>
        <p:spPr bwMode="auto">
          <a:xfrm flipV="1">
            <a:off x="2057400" y="4999038"/>
            <a:ext cx="1588" cy="79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chemeClr val="tx1"/>
                </a:solidFill>
                <a:round/>
                <a:headEnd/>
                <a:tailEnd/>
              </a14:hiddenLine>
            </a:ext>
          </a:extLst>
        </p:spPr>
        <p:txBody>
          <a:bodyPr/>
          <a:lstStyle/>
          <a:p>
            <a:endParaRPr lang="en-US"/>
          </a:p>
        </p:txBody>
      </p:sp>
      <p:pic>
        <p:nvPicPr>
          <p:cNvPr id="19469" name="Picture 18" descr="COPD plan GOLD"/>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354013"/>
            <a:ext cx="8534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4" name="Text Box 20"/>
          <p:cNvSpPr txBox="1">
            <a:spLocks noChangeArrowheads="1"/>
          </p:cNvSpPr>
          <p:nvPr/>
        </p:nvSpPr>
        <p:spPr bwMode="auto">
          <a:xfrm>
            <a:off x="1600200" y="5997575"/>
            <a:ext cx="605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2800" smtClean="0">
                <a:solidFill>
                  <a:srgbClr val="FFFF00"/>
                </a:solidFill>
              </a:rPr>
              <a:t>Summary treatment plan for COPD</a:t>
            </a:r>
          </a:p>
        </p:txBody>
      </p:sp>
      <p:sp>
        <p:nvSpPr>
          <p:cNvPr id="25615" name="Line 21"/>
          <p:cNvSpPr>
            <a:spLocks noChangeShapeType="1"/>
          </p:cNvSpPr>
          <p:nvPr/>
        </p:nvSpPr>
        <p:spPr bwMode="auto">
          <a:xfrm>
            <a:off x="8229600" y="4876800"/>
            <a:ext cx="381000" cy="129540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447800" y="4953000"/>
            <a:ext cx="57912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3795" name="Text Box 3"/>
          <p:cNvSpPr txBox="1">
            <a:spLocks noChangeArrowheads="1"/>
          </p:cNvSpPr>
          <p:nvPr/>
        </p:nvSpPr>
        <p:spPr bwMode="auto">
          <a:xfrm>
            <a:off x="3489325" y="5089525"/>
            <a:ext cx="104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Time (yr)</a:t>
            </a:r>
          </a:p>
        </p:txBody>
      </p:sp>
      <p:sp>
        <p:nvSpPr>
          <p:cNvPr id="33796" name="Text Box 5"/>
          <p:cNvSpPr txBox="1">
            <a:spLocks noChangeArrowheads="1"/>
          </p:cNvSpPr>
          <p:nvPr/>
        </p:nvSpPr>
        <p:spPr bwMode="auto">
          <a:xfrm>
            <a:off x="685800" y="3794125"/>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25-35%</a:t>
            </a:r>
          </a:p>
        </p:txBody>
      </p:sp>
      <p:sp>
        <p:nvSpPr>
          <p:cNvPr id="33797" name="Line 6"/>
          <p:cNvSpPr>
            <a:spLocks noChangeShapeType="1"/>
          </p:cNvSpPr>
          <p:nvPr/>
        </p:nvSpPr>
        <p:spPr bwMode="auto">
          <a:xfrm>
            <a:off x="1676400" y="3962400"/>
            <a:ext cx="3352800" cy="0"/>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3798" name="Line 7"/>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3799" name="Line 9"/>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3800" name="Line 10"/>
          <p:cNvSpPr>
            <a:spLocks noChangeShapeType="1"/>
          </p:cNvSpPr>
          <p:nvPr/>
        </p:nvSpPr>
        <p:spPr bwMode="auto">
          <a:xfrm>
            <a:off x="6553200" y="41148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3801" name="Rectangle 11"/>
          <p:cNvSpPr>
            <a:spLocks noGrp="1" noChangeArrowheads="1"/>
          </p:cNvSpPr>
          <p:nvPr>
            <p:ph type="title"/>
          </p:nvPr>
        </p:nvSpPr>
        <p:spPr>
          <a:xfrm>
            <a:off x="-2514600" y="2819400"/>
            <a:ext cx="8610600" cy="1143000"/>
          </a:xfrm>
        </p:spPr>
        <p:txBody>
          <a:bodyPr/>
          <a:lstStyle/>
          <a:p>
            <a:pPr>
              <a:defRPr/>
            </a:pPr>
            <a:r>
              <a:rPr lang="en-US" sz="4200">
                <a:solidFill>
                  <a:srgbClr val="FFFF00"/>
                </a:solidFill>
              </a:rPr>
              <a:t>COPD:  </a:t>
            </a:r>
            <a:br>
              <a:rPr lang="en-US" sz="4200">
                <a:solidFill>
                  <a:srgbClr val="FFFF00"/>
                </a:solidFill>
              </a:rPr>
            </a:br>
            <a:r>
              <a:rPr lang="en-US" sz="4200">
                <a:solidFill>
                  <a:srgbClr val="FFFF00"/>
                </a:solidFill>
              </a:rPr>
              <a:t>O2</a:t>
            </a:r>
            <a:br>
              <a:rPr lang="en-US" sz="4200">
                <a:solidFill>
                  <a:srgbClr val="FFFF00"/>
                </a:solidFill>
              </a:rPr>
            </a:br>
            <a:r>
              <a:rPr lang="en-US" sz="4200">
                <a:solidFill>
                  <a:srgbClr val="FFFF00"/>
                </a:solidFill>
              </a:rPr>
              <a:t> </a:t>
            </a:r>
          </a:p>
        </p:txBody>
      </p:sp>
      <p:pic>
        <p:nvPicPr>
          <p:cNvPr id="20490" name="Picture 12" descr="O2 and COP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49575" y="114300"/>
            <a:ext cx="4006850" cy="662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Text Box 2"/>
          <p:cNvSpPr txBox="1">
            <a:spLocks noChangeArrowheads="1"/>
          </p:cNvSpPr>
          <p:nvPr/>
        </p:nvSpPr>
        <p:spPr bwMode="auto">
          <a:xfrm>
            <a:off x="618214" y="228600"/>
            <a:ext cx="77724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3200" dirty="0" smtClean="0">
                <a:solidFill>
                  <a:srgbClr val="FAFD00"/>
                </a:solidFill>
              </a:rPr>
              <a:t>Pulmonary rehabilitation</a:t>
            </a:r>
          </a:p>
          <a:p>
            <a:pPr>
              <a:defRPr/>
            </a:pPr>
            <a:endParaRPr lang="en-US" altLang="en-US" sz="3200" dirty="0" smtClean="0">
              <a:solidFill>
                <a:srgbClr val="FAFD00"/>
              </a:solidFill>
            </a:endParaRPr>
          </a:p>
          <a:p>
            <a:pPr>
              <a:buFontTx/>
              <a:buChar char="•"/>
              <a:defRPr/>
            </a:pPr>
            <a:endParaRPr lang="en-US" altLang="en-US" sz="2400" dirty="0" smtClean="0">
              <a:solidFill>
                <a:schemeClr val="tx1"/>
              </a:solidFill>
            </a:endParaRPr>
          </a:p>
          <a:p>
            <a:pPr>
              <a:buFontTx/>
              <a:buChar char="•"/>
              <a:defRPr/>
            </a:pPr>
            <a:r>
              <a:rPr lang="en-US" altLang="en-US" sz="3200" dirty="0" smtClean="0">
                <a:solidFill>
                  <a:schemeClr val="tx1"/>
                </a:solidFill>
              </a:rPr>
              <a:t>ATS and BTS statement</a:t>
            </a:r>
          </a:p>
          <a:p>
            <a:pPr>
              <a:buFontTx/>
              <a:buChar char="•"/>
              <a:defRPr/>
            </a:pPr>
            <a:r>
              <a:rPr lang="en-US" altLang="en-US" sz="3200" dirty="0" smtClean="0">
                <a:solidFill>
                  <a:schemeClr val="tx1"/>
                </a:solidFill>
              </a:rPr>
              <a:t>Established modality scientifically</a:t>
            </a:r>
          </a:p>
          <a:p>
            <a:pPr>
              <a:buFontTx/>
              <a:buChar char="•"/>
              <a:defRPr/>
            </a:pPr>
            <a:r>
              <a:rPr lang="en-US" altLang="en-US" sz="3200" dirty="0" smtClean="0">
                <a:solidFill>
                  <a:schemeClr val="tx1"/>
                </a:solidFill>
              </a:rPr>
              <a:t>Widely accepted, practiced internationally</a:t>
            </a:r>
          </a:p>
          <a:p>
            <a:pPr>
              <a:buFontTx/>
              <a:buChar char="•"/>
              <a:defRPr/>
            </a:pPr>
            <a:endParaRPr lang="en-US" altLang="en-US" sz="3200" dirty="0" smtClean="0">
              <a:solidFill>
                <a:schemeClr val="tx1"/>
              </a:solidFill>
            </a:endParaRPr>
          </a:p>
          <a:p>
            <a:pPr>
              <a:buFontTx/>
              <a:buChar char="•"/>
              <a:defRPr/>
            </a:pPr>
            <a:r>
              <a:rPr lang="ja-JP" altLang="en-US" b="0" dirty="0" smtClean="0">
                <a:solidFill>
                  <a:schemeClr val="tx1"/>
                </a:solidFill>
                <a:effectLst>
                  <a:outerShdw blurRad="38100" dist="38100" dir="2700000" algn="tl">
                    <a:srgbClr val="000000"/>
                  </a:outerShdw>
                </a:effectLst>
              </a:rPr>
              <a:t>“</a:t>
            </a:r>
            <a:r>
              <a:rPr lang="en-US" altLang="ja-JP" b="0" dirty="0" smtClean="0">
                <a:solidFill>
                  <a:schemeClr val="tx1"/>
                </a:solidFill>
                <a:effectLst>
                  <a:outerShdw blurRad="38100" dist="38100" dir="2700000" algn="tl">
                    <a:srgbClr val="000000"/>
                  </a:outerShdw>
                </a:effectLst>
              </a:rPr>
              <a:t>The goal of pulmonary rehabilitation is not to achieve maximum exercise tolerance, but to ultimately transfer the responsibility of care from the clinic or hospital to self care in the home;  a comprehensive intervention based on a thorough patient assessment, followed by tailored therapies that include exercise training, education, </a:t>
            </a:r>
            <a:r>
              <a:rPr lang="en-US" altLang="ja-JP" b="0" dirty="0" err="1" smtClean="0">
                <a:solidFill>
                  <a:schemeClr val="tx1"/>
                </a:solidFill>
                <a:effectLst>
                  <a:outerShdw blurRad="38100" dist="38100" dir="2700000" algn="tl">
                    <a:srgbClr val="000000"/>
                  </a:outerShdw>
                </a:effectLst>
              </a:rPr>
              <a:t>behavious</a:t>
            </a:r>
            <a:r>
              <a:rPr lang="en-US" altLang="ja-JP" b="0" dirty="0" smtClean="0">
                <a:solidFill>
                  <a:schemeClr val="tx1"/>
                </a:solidFill>
                <a:effectLst>
                  <a:outerShdw blurRad="38100" dist="38100" dir="2700000" algn="tl">
                    <a:srgbClr val="000000"/>
                  </a:outerShdw>
                </a:effectLst>
              </a:rPr>
              <a:t> change, designed to improve the physical and psychological condition of patients with chronic respiratory disease….”</a:t>
            </a:r>
            <a:endParaRPr lang="en-US" altLang="ja-JP" sz="3200" dirty="0" smtClean="0">
              <a:solidFill>
                <a:schemeClr val="tx1"/>
              </a:solidFill>
            </a:endParaRPr>
          </a:p>
          <a:p>
            <a:pPr>
              <a:buFontTx/>
              <a:buChar char="•"/>
              <a:defRPr/>
            </a:pPr>
            <a:endParaRPr lang="en-US" altLang="en-US" sz="2400" dirty="0" smtClean="0">
              <a:solidFill>
                <a:schemeClr val="tx1"/>
              </a:solidFill>
            </a:endParaRPr>
          </a:p>
        </p:txBody>
      </p:sp>
      <p:sp>
        <p:nvSpPr>
          <p:cNvPr id="37891"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685800"/>
            <a:ext cx="8839200" cy="1143000"/>
          </a:xfrm>
        </p:spPr>
        <p:txBody>
          <a:bodyPr/>
          <a:lstStyle/>
          <a:p>
            <a:pPr>
              <a:defRPr/>
            </a:pPr>
            <a:r>
              <a:rPr lang="en-US" sz="4600" dirty="0">
                <a:solidFill>
                  <a:srgbClr val="FFFF00"/>
                </a:solidFill>
              </a:rPr>
              <a:t>Severe Lung disease:  Treatment options</a:t>
            </a:r>
          </a:p>
        </p:txBody>
      </p:sp>
      <p:sp>
        <p:nvSpPr>
          <p:cNvPr id="3075" name="Rectangle 3"/>
          <p:cNvSpPr>
            <a:spLocks noGrp="1" noChangeArrowheads="1"/>
          </p:cNvSpPr>
          <p:nvPr>
            <p:ph type="body" idx="1"/>
          </p:nvPr>
        </p:nvSpPr>
        <p:spPr>
          <a:xfrm>
            <a:off x="685800" y="2438400"/>
            <a:ext cx="8229600" cy="3581400"/>
          </a:xfrm>
        </p:spPr>
        <p:txBody>
          <a:bodyPr/>
          <a:lstStyle/>
          <a:p>
            <a:pPr>
              <a:lnSpc>
                <a:spcPct val="90000"/>
              </a:lnSpc>
              <a:buFont typeface="Wingdings" charset="0"/>
              <a:buChar char="n"/>
              <a:defRPr/>
            </a:pPr>
            <a:r>
              <a:rPr lang="en-US" sz="2800" dirty="0"/>
              <a:t>O</a:t>
            </a:r>
            <a:r>
              <a:rPr lang="en-US" sz="2800" dirty="0" smtClean="0"/>
              <a:t>verview </a:t>
            </a:r>
          </a:p>
          <a:p>
            <a:pPr>
              <a:lnSpc>
                <a:spcPct val="90000"/>
              </a:lnSpc>
              <a:buFont typeface="Wingdings" charset="0"/>
              <a:buChar char="n"/>
              <a:defRPr/>
            </a:pPr>
            <a:r>
              <a:rPr lang="en-US" sz="2800" dirty="0" smtClean="0"/>
              <a:t>Defining </a:t>
            </a:r>
            <a:r>
              <a:rPr lang="en-US" sz="2800" dirty="0"/>
              <a:t>severe </a:t>
            </a:r>
            <a:r>
              <a:rPr lang="en-US" sz="2800" dirty="0" smtClean="0"/>
              <a:t>disease</a:t>
            </a:r>
          </a:p>
          <a:p>
            <a:pPr>
              <a:lnSpc>
                <a:spcPct val="90000"/>
              </a:lnSpc>
              <a:buFont typeface="Wingdings" charset="0"/>
              <a:buChar char="n"/>
              <a:defRPr/>
            </a:pPr>
            <a:r>
              <a:rPr lang="en-US" sz="2800" dirty="0"/>
              <a:t>P</a:t>
            </a:r>
            <a:r>
              <a:rPr lang="en-US" sz="2800" dirty="0" smtClean="0"/>
              <a:t>hysiology</a:t>
            </a:r>
            <a:endParaRPr lang="en-US" sz="2800" dirty="0"/>
          </a:p>
          <a:p>
            <a:pPr>
              <a:lnSpc>
                <a:spcPct val="90000"/>
              </a:lnSpc>
              <a:buFont typeface="Wingdings" charset="0"/>
              <a:buChar char="n"/>
              <a:defRPr/>
            </a:pPr>
            <a:r>
              <a:rPr lang="en-US" sz="2800" dirty="0"/>
              <a:t>Managing severe </a:t>
            </a:r>
            <a:r>
              <a:rPr lang="en-US" sz="2800" dirty="0" smtClean="0"/>
              <a:t>lung disease</a:t>
            </a:r>
            <a:endParaRPr lang="en-US" sz="2800" dirty="0"/>
          </a:p>
          <a:p>
            <a:pPr>
              <a:lnSpc>
                <a:spcPct val="90000"/>
              </a:lnSpc>
              <a:buFont typeface="Wingdings" charset="0"/>
              <a:buChar char="n"/>
              <a:defRPr/>
            </a:pPr>
            <a:r>
              <a:rPr lang="en-US" sz="2800" dirty="0" smtClean="0"/>
              <a:t>Medical / Surgical / Smoking cessation</a:t>
            </a:r>
          </a:p>
          <a:p>
            <a:pPr>
              <a:lnSpc>
                <a:spcPct val="90000"/>
              </a:lnSpc>
              <a:buFont typeface="Wingdings" charset="0"/>
              <a:buChar char="n"/>
              <a:defRPr/>
            </a:pPr>
            <a:r>
              <a:rPr lang="en-US" sz="2800" dirty="0" smtClean="0"/>
              <a:t>Pulmonary Rehabilitation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33400"/>
            <a:ext cx="77724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3200" dirty="0" smtClean="0">
                <a:solidFill>
                  <a:srgbClr val="FAFD00"/>
                </a:solidFill>
              </a:rPr>
              <a:t>Pulmonary rehabilitation</a:t>
            </a:r>
          </a:p>
          <a:p>
            <a:pPr>
              <a:defRPr/>
            </a:pPr>
            <a:endParaRPr lang="en-US" altLang="en-US" sz="3200" dirty="0" smtClean="0">
              <a:solidFill>
                <a:srgbClr val="FAFD00"/>
              </a:solidFill>
            </a:endParaRPr>
          </a:p>
          <a:p>
            <a:pPr>
              <a:buFontTx/>
              <a:buChar char="•"/>
              <a:defRPr/>
            </a:pPr>
            <a:endParaRPr lang="en-US" altLang="en-US" sz="2400" dirty="0" smtClean="0">
              <a:solidFill>
                <a:schemeClr val="tx1"/>
              </a:solidFill>
            </a:endParaRPr>
          </a:p>
          <a:p>
            <a:pPr>
              <a:buFontTx/>
              <a:buChar char="•"/>
              <a:defRPr/>
            </a:pPr>
            <a:r>
              <a:rPr lang="en-US" altLang="en-US" sz="3200" dirty="0" smtClean="0">
                <a:solidFill>
                  <a:schemeClr val="tx1"/>
                </a:solidFill>
              </a:rPr>
              <a:t>Upper and lower extremity exercise conditioning</a:t>
            </a:r>
          </a:p>
          <a:p>
            <a:pPr>
              <a:buFontTx/>
              <a:buChar char="•"/>
              <a:defRPr/>
            </a:pPr>
            <a:r>
              <a:rPr lang="en-US" altLang="en-US" sz="3200" dirty="0" smtClean="0">
                <a:solidFill>
                  <a:schemeClr val="tx1"/>
                </a:solidFill>
              </a:rPr>
              <a:t>Breathing retraining</a:t>
            </a:r>
          </a:p>
          <a:p>
            <a:pPr>
              <a:buFontTx/>
              <a:buChar char="•"/>
              <a:defRPr/>
            </a:pPr>
            <a:r>
              <a:rPr lang="en-US" altLang="en-US" sz="3200" dirty="0" smtClean="0">
                <a:solidFill>
                  <a:schemeClr val="tx1"/>
                </a:solidFill>
              </a:rPr>
              <a:t>Education, psychosocial support</a:t>
            </a:r>
          </a:p>
          <a:p>
            <a:pPr>
              <a:buFontTx/>
              <a:buChar char="•"/>
              <a:defRPr/>
            </a:pPr>
            <a:r>
              <a:rPr lang="en-US" altLang="en-US" sz="3200" dirty="0" smtClean="0">
                <a:solidFill>
                  <a:schemeClr val="tx1"/>
                </a:solidFill>
              </a:rPr>
              <a:t>Smoking cessation, O2 therapy</a:t>
            </a:r>
          </a:p>
          <a:p>
            <a:pPr>
              <a:buFontTx/>
              <a:buChar char="•"/>
              <a:defRPr/>
            </a:pPr>
            <a:r>
              <a:rPr lang="en-US" altLang="en-US" sz="3200" dirty="0" smtClean="0">
                <a:solidFill>
                  <a:schemeClr val="tx1"/>
                </a:solidFill>
              </a:rPr>
              <a:t>Nutrition</a:t>
            </a:r>
          </a:p>
          <a:p>
            <a:pPr>
              <a:buFontTx/>
              <a:buChar char="•"/>
              <a:defRPr/>
            </a:pPr>
            <a:r>
              <a:rPr lang="en-US" altLang="en-US" sz="3200" dirty="0" smtClean="0">
                <a:solidFill>
                  <a:schemeClr val="tx1"/>
                </a:solidFill>
              </a:rPr>
              <a:t>Alongside </a:t>
            </a:r>
            <a:r>
              <a:rPr lang="en-US" altLang="en-US" sz="3200" dirty="0" smtClean="0">
                <a:solidFill>
                  <a:srgbClr val="FF0000"/>
                </a:solidFill>
              </a:rPr>
              <a:t>optimal</a:t>
            </a:r>
            <a:r>
              <a:rPr lang="en-US" altLang="en-US" sz="3200" dirty="0" smtClean="0">
                <a:solidFill>
                  <a:schemeClr val="tx1"/>
                </a:solidFill>
              </a:rPr>
              <a:t> medical Rx</a:t>
            </a:r>
          </a:p>
          <a:p>
            <a:pPr>
              <a:buFontTx/>
              <a:buChar char="•"/>
              <a:defRPr/>
            </a:pPr>
            <a:r>
              <a:rPr lang="en-US" altLang="en-US" sz="3200" dirty="0" smtClean="0">
                <a:solidFill>
                  <a:schemeClr val="tx1"/>
                </a:solidFill>
              </a:rPr>
              <a:t>Outcomes observed and measured.</a:t>
            </a:r>
            <a:endParaRPr lang="en-US" altLang="en-US" sz="2400" dirty="0" smtClean="0">
              <a:solidFill>
                <a:schemeClr val="tx1"/>
              </a:solidFill>
            </a:endParaRPr>
          </a:p>
        </p:txBody>
      </p:sp>
      <p:sp>
        <p:nvSpPr>
          <p:cNvPr id="38915"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38916" name="Line 4"/>
          <p:cNvSpPr>
            <a:spLocks noChangeShapeType="1"/>
          </p:cNvSpPr>
          <p:nvPr/>
        </p:nvSpPr>
        <p:spPr bwMode="auto">
          <a:xfrm>
            <a:off x="762000" y="1524000"/>
            <a:ext cx="75438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457200"/>
            <a:ext cx="77724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marL="457200">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dirty="0" smtClean="0">
                <a:solidFill>
                  <a:srgbClr val="FAFD00"/>
                </a:solidFill>
              </a:rPr>
              <a:t>Pulmonary rehabilitation </a:t>
            </a:r>
          </a:p>
          <a:p>
            <a:pPr>
              <a:defRPr/>
            </a:pPr>
            <a:r>
              <a:rPr lang="en-US" sz="1800" i="1" dirty="0" smtClean="0"/>
              <a:t>(Up to Date 2014; Bart Celli)</a:t>
            </a:r>
          </a:p>
          <a:p>
            <a:pPr>
              <a:buFontTx/>
              <a:buChar char="•"/>
              <a:defRPr/>
            </a:pPr>
            <a:endParaRPr lang="en-US" sz="2400" dirty="0" smtClean="0"/>
          </a:p>
          <a:p>
            <a:pPr>
              <a:buFontTx/>
              <a:buChar char="•"/>
              <a:defRPr/>
            </a:pPr>
            <a:r>
              <a:rPr lang="en-US" sz="2400" dirty="0" smtClean="0">
                <a:solidFill>
                  <a:srgbClr val="FF0000"/>
                </a:solidFill>
              </a:rPr>
              <a:t>Improves</a:t>
            </a:r>
            <a:r>
              <a:rPr lang="en-US" sz="2400" dirty="0" smtClean="0"/>
              <a:t>:   Dyspnea, increases exercise performance, improves QOL (Breaks the “cycle of increasing inactivity with worsening dyspnea”)</a:t>
            </a:r>
          </a:p>
          <a:p>
            <a:pPr>
              <a:buFontTx/>
              <a:buChar char="•"/>
              <a:defRPr/>
            </a:pPr>
            <a:r>
              <a:rPr lang="en-US" sz="2400" dirty="0" smtClean="0">
                <a:solidFill>
                  <a:srgbClr val="FF0000"/>
                </a:solidFill>
              </a:rPr>
              <a:t>Reduces:</a:t>
            </a:r>
          </a:p>
          <a:p>
            <a:pPr>
              <a:buFontTx/>
              <a:buChar char="•"/>
              <a:defRPr/>
            </a:pPr>
            <a:r>
              <a:rPr lang="en-US" sz="2400" dirty="0" smtClean="0"/>
              <a:t>Hospitalizations and health care costs (although itself expensive)</a:t>
            </a:r>
          </a:p>
          <a:p>
            <a:pPr>
              <a:buFontTx/>
              <a:buChar char="•"/>
              <a:defRPr/>
            </a:pPr>
            <a:r>
              <a:rPr lang="en-US" sz="2400" dirty="0" smtClean="0"/>
              <a:t>COPD patients comprise largest group, but other chronic respiratory diseases also benefit</a:t>
            </a:r>
          </a:p>
          <a:p>
            <a:pPr>
              <a:buFontTx/>
              <a:buChar char="•"/>
              <a:defRPr/>
            </a:pPr>
            <a:r>
              <a:rPr lang="en-US" sz="2400" dirty="0" smtClean="0"/>
              <a:t>They are all (generally) associated with</a:t>
            </a:r>
          </a:p>
          <a:p>
            <a:pPr lvl="1">
              <a:buFontTx/>
              <a:buChar char="•"/>
              <a:defRPr/>
            </a:pPr>
            <a:r>
              <a:rPr lang="en-US" sz="2400" dirty="0" smtClean="0"/>
              <a:t> Poor nutrition, cardiac de-conditioning</a:t>
            </a:r>
          </a:p>
          <a:p>
            <a:pPr lvl="1">
              <a:buFontTx/>
              <a:buChar char="•"/>
              <a:defRPr/>
            </a:pPr>
            <a:r>
              <a:rPr lang="en-US" sz="2400" dirty="0" smtClean="0"/>
              <a:t> Peripheral muscle function, </a:t>
            </a:r>
          </a:p>
          <a:p>
            <a:pPr lvl="1">
              <a:buFontTx/>
              <a:buChar char="•"/>
              <a:defRPr/>
            </a:pPr>
            <a:r>
              <a:rPr lang="en-US" sz="2400" dirty="0" smtClean="0"/>
              <a:t> Psychological dysfunction (anxiety), </a:t>
            </a:r>
          </a:p>
          <a:p>
            <a:pPr lvl="1">
              <a:buFontTx/>
              <a:buChar char="•"/>
              <a:defRPr/>
            </a:pPr>
            <a:r>
              <a:rPr lang="en-US" sz="2400" dirty="0" smtClean="0"/>
              <a:t> Poor coping / self management plans</a:t>
            </a:r>
          </a:p>
        </p:txBody>
      </p:sp>
      <p:sp>
        <p:nvSpPr>
          <p:cNvPr id="39939"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990600"/>
            <a:ext cx="7848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3200" dirty="0" smtClean="0">
                <a:solidFill>
                  <a:srgbClr val="FAFD00"/>
                </a:solidFill>
              </a:rPr>
              <a:t>Rehab </a:t>
            </a:r>
            <a:r>
              <a:rPr lang="en-US" altLang="en-US" sz="3200" dirty="0" err="1" smtClean="0">
                <a:solidFill>
                  <a:srgbClr val="FAFD00"/>
                </a:solidFill>
              </a:rPr>
              <a:t>contd</a:t>
            </a:r>
            <a:r>
              <a:rPr lang="en-US" altLang="en-US" sz="3200" dirty="0" smtClean="0">
                <a:solidFill>
                  <a:srgbClr val="FAFD00"/>
                </a:solidFill>
              </a:rPr>
              <a:t> /….</a:t>
            </a:r>
            <a:endParaRPr lang="en-US" altLang="en-US" sz="3200" dirty="0" smtClean="0">
              <a:solidFill>
                <a:srgbClr val="FAFD00"/>
              </a:solidFill>
            </a:endParaRPr>
          </a:p>
          <a:p>
            <a:pPr>
              <a:defRPr/>
            </a:pPr>
            <a:endParaRPr lang="en-US" altLang="en-US" sz="3200" dirty="0" smtClean="0">
              <a:solidFill>
                <a:srgbClr val="FAFD00"/>
              </a:solidFill>
            </a:endParaRPr>
          </a:p>
          <a:p>
            <a:pPr>
              <a:buFontTx/>
              <a:buChar char="•"/>
              <a:defRPr/>
            </a:pPr>
            <a:r>
              <a:rPr lang="en-US" altLang="en-US" dirty="0" smtClean="0">
                <a:solidFill>
                  <a:srgbClr val="FF0000"/>
                </a:solidFill>
              </a:rPr>
              <a:t>Exercise training</a:t>
            </a:r>
          </a:p>
          <a:p>
            <a:pPr lvl="1">
              <a:buFontTx/>
              <a:buChar char="•"/>
              <a:defRPr/>
            </a:pPr>
            <a:r>
              <a:rPr lang="en-US" altLang="en-US" dirty="0" smtClean="0">
                <a:solidFill>
                  <a:schemeClr val="tx1"/>
                </a:solidFill>
              </a:rPr>
              <a:t>Duration / frequency / intensity / specificity / targets</a:t>
            </a:r>
          </a:p>
          <a:p>
            <a:pPr>
              <a:buFontTx/>
              <a:buChar char="•"/>
              <a:defRPr/>
            </a:pPr>
            <a:r>
              <a:rPr lang="en-US" altLang="en-US" dirty="0" smtClean="0">
                <a:solidFill>
                  <a:srgbClr val="FF0000"/>
                </a:solidFill>
              </a:rPr>
              <a:t>BMI</a:t>
            </a:r>
            <a:r>
              <a:rPr lang="en-US" altLang="en-US" dirty="0" smtClean="0">
                <a:solidFill>
                  <a:schemeClr val="tx1"/>
                </a:solidFill>
              </a:rPr>
              <a:t> / body composition – caloric supplements, physiologic interventions, pharmacologic interventions</a:t>
            </a:r>
          </a:p>
          <a:p>
            <a:pPr>
              <a:buFontTx/>
              <a:buChar char="•"/>
              <a:defRPr/>
            </a:pPr>
            <a:r>
              <a:rPr lang="en-US" altLang="en-US" dirty="0" smtClean="0">
                <a:solidFill>
                  <a:srgbClr val="FF0000"/>
                </a:solidFill>
              </a:rPr>
              <a:t>Obesity management</a:t>
            </a:r>
          </a:p>
          <a:p>
            <a:pPr>
              <a:buFontTx/>
              <a:buChar char="•"/>
              <a:defRPr/>
            </a:pPr>
            <a:r>
              <a:rPr lang="en-US" altLang="en-US" dirty="0" smtClean="0">
                <a:solidFill>
                  <a:srgbClr val="FF0000"/>
                </a:solidFill>
              </a:rPr>
              <a:t>Self management</a:t>
            </a:r>
            <a:r>
              <a:rPr lang="en-US" altLang="en-US" dirty="0" smtClean="0">
                <a:solidFill>
                  <a:schemeClr val="tx1"/>
                </a:solidFill>
              </a:rPr>
              <a:t>:  increased understanding of underlying disease, prevent / reduce exacerbations, breathing strategies, airway clearance / hygiene, end of life decisions</a:t>
            </a:r>
          </a:p>
          <a:p>
            <a:pPr>
              <a:buFontTx/>
              <a:buChar char="•"/>
              <a:defRPr/>
            </a:pPr>
            <a:r>
              <a:rPr lang="en-US" altLang="en-US" dirty="0" smtClean="0">
                <a:solidFill>
                  <a:srgbClr val="FF0000"/>
                </a:solidFill>
              </a:rPr>
              <a:t>Social / psychological</a:t>
            </a:r>
            <a:r>
              <a:rPr lang="en-US" altLang="en-US" dirty="0" smtClean="0">
                <a:solidFill>
                  <a:schemeClr val="tx1"/>
                </a:solidFill>
              </a:rPr>
              <a:t> considerations:  depression / anxiety, support system, sexuality</a:t>
            </a:r>
          </a:p>
          <a:p>
            <a:pPr>
              <a:buFontTx/>
              <a:buChar char="•"/>
              <a:defRPr/>
            </a:pPr>
            <a:r>
              <a:rPr lang="en-US" altLang="en-US" dirty="0" smtClean="0">
                <a:solidFill>
                  <a:srgbClr val="FF0000"/>
                </a:solidFill>
              </a:rPr>
              <a:t>Outcomes assessment</a:t>
            </a:r>
            <a:r>
              <a:rPr lang="en-US" altLang="en-US" dirty="0" smtClean="0">
                <a:solidFill>
                  <a:schemeClr val="tx1"/>
                </a:solidFill>
              </a:rPr>
              <a:t>:  Symptoms, performance, exercise capacity, QOL, hospitalizations, </a:t>
            </a:r>
            <a:r>
              <a:rPr lang="en-US" altLang="en-US" u="sng" dirty="0" smtClean="0">
                <a:solidFill>
                  <a:schemeClr val="tx1"/>
                </a:solidFill>
              </a:rPr>
              <a:t>mortality</a:t>
            </a:r>
          </a:p>
        </p:txBody>
      </p:sp>
      <p:sp>
        <p:nvSpPr>
          <p:cNvPr id="40963"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4000" dirty="0">
                <a:solidFill>
                  <a:srgbClr val="FFFF00"/>
                </a:solidFill>
              </a:rPr>
              <a:t>Adherence</a:t>
            </a:r>
          </a:p>
        </p:txBody>
      </p:sp>
      <p:sp>
        <p:nvSpPr>
          <p:cNvPr id="43011" name="Rectangle 3"/>
          <p:cNvSpPr>
            <a:spLocks noGrp="1" noChangeArrowheads="1"/>
          </p:cNvSpPr>
          <p:nvPr>
            <p:ph type="body" idx="1"/>
          </p:nvPr>
        </p:nvSpPr>
        <p:spPr/>
        <p:txBody>
          <a:bodyPr/>
          <a:lstStyle/>
          <a:p>
            <a:pPr>
              <a:buFontTx/>
              <a:buChar char="•"/>
              <a:defRPr/>
            </a:pPr>
            <a:r>
              <a:rPr lang="en-US" sz="2800" dirty="0"/>
              <a:t>Incorporate patient goals</a:t>
            </a:r>
          </a:p>
          <a:p>
            <a:pPr>
              <a:buFontTx/>
              <a:buChar char="•"/>
              <a:defRPr/>
            </a:pPr>
            <a:r>
              <a:rPr lang="en-US" sz="2800" dirty="0"/>
              <a:t>Make small, obtainable goals to achieve success</a:t>
            </a:r>
          </a:p>
          <a:p>
            <a:pPr>
              <a:buFontTx/>
              <a:buChar char="•"/>
              <a:defRPr/>
            </a:pPr>
            <a:r>
              <a:rPr lang="en-US" sz="2800" dirty="0"/>
              <a:t>Limit # of exercises -- keep it </a:t>
            </a:r>
            <a:r>
              <a:rPr lang="en-US" sz="2800" dirty="0" smtClean="0"/>
              <a:t>simple</a:t>
            </a:r>
            <a:endParaRPr lang="en-US" sz="2800" dirty="0"/>
          </a:p>
          <a:p>
            <a:pPr>
              <a:buFontTx/>
              <a:buChar char="•"/>
              <a:defRPr/>
            </a:pPr>
            <a:r>
              <a:rPr lang="en-US" sz="2800" dirty="0"/>
              <a:t>Recognize &amp; address fears</a:t>
            </a:r>
          </a:p>
          <a:p>
            <a:pPr>
              <a:buFontTx/>
              <a:buChar char="•"/>
              <a:defRPr/>
            </a:pPr>
            <a:r>
              <a:rPr lang="en-US" sz="2800" dirty="0"/>
              <a:t>Acknowledge patient learning </a:t>
            </a:r>
            <a:r>
              <a:rPr lang="en-US" sz="2800" dirty="0" smtClean="0"/>
              <a:t>styles/preferences</a:t>
            </a:r>
          </a:p>
          <a:p>
            <a:pPr>
              <a:buFontTx/>
              <a:buChar char="•"/>
              <a:defRPr/>
            </a:pPr>
            <a:r>
              <a:rPr lang="en-US" sz="2800" dirty="0" smtClean="0"/>
              <a:t>Address advance care planning</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3794125"/>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25-35%</a:t>
            </a:r>
          </a:p>
        </p:txBody>
      </p:sp>
      <p:sp>
        <p:nvSpPr>
          <p:cNvPr id="45059" name="Line 3"/>
          <p:cNvSpPr>
            <a:spLocks noChangeShapeType="1"/>
          </p:cNvSpPr>
          <p:nvPr/>
        </p:nvSpPr>
        <p:spPr bwMode="auto">
          <a:xfrm>
            <a:off x="1676400" y="3962400"/>
            <a:ext cx="3352800" cy="0"/>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5060" name="Line 4"/>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5061" name="Line 5"/>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5062" name="Line 6"/>
          <p:cNvSpPr>
            <a:spLocks noChangeShapeType="1"/>
          </p:cNvSpPr>
          <p:nvPr/>
        </p:nvSpPr>
        <p:spPr bwMode="auto">
          <a:xfrm>
            <a:off x="6553200" y="41148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5063" name="Rectangle 7"/>
          <p:cNvSpPr>
            <a:spLocks noGrp="1" noChangeArrowheads="1"/>
          </p:cNvSpPr>
          <p:nvPr>
            <p:ph type="title"/>
          </p:nvPr>
        </p:nvSpPr>
        <p:spPr>
          <a:xfrm>
            <a:off x="228600" y="76200"/>
            <a:ext cx="8610600" cy="1143000"/>
          </a:xfrm>
        </p:spPr>
        <p:txBody>
          <a:bodyPr/>
          <a:lstStyle/>
          <a:p>
            <a:pPr>
              <a:defRPr/>
            </a:pPr>
            <a:r>
              <a:rPr lang="en-US" sz="4200" dirty="0">
                <a:solidFill>
                  <a:srgbClr val="FFFF00"/>
                </a:solidFill>
              </a:rPr>
              <a:t>COPD: Rehab</a:t>
            </a:r>
          </a:p>
        </p:txBody>
      </p:sp>
      <p:pic>
        <p:nvPicPr>
          <p:cNvPr id="27656" name="Picture 8" descr="COPD reha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914400"/>
            <a:ext cx="4875213"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134618"/>
            <a:ext cx="6341364" cy="5198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44664" y="381000"/>
            <a:ext cx="7848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2800" dirty="0" smtClean="0">
                <a:solidFill>
                  <a:srgbClr val="FAFD00"/>
                </a:solidFill>
              </a:rPr>
              <a:t>Summary:  Options for severe lung disease:</a:t>
            </a:r>
          </a:p>
          <a:p>
            <a:pPr>
              <a:defRPr/>
            </a:pPr>
            <a:endParaRPr lang="en-US" altLang="en-US" sz="2800" dirty="0" smtClean="0">
              <a:solidFill>
                <a:schemeClr val="tx1"/>
              </a:solidFill>
            </a:endParaRPr>
          </a:p>
          <a:p>
            <a:pPr>
              <a:buFontTx/>
              <a:buChar char="•"/>
              <a:defRPr/>
            </a:pPr>
            <a:r>
              <a:rPr lang="en-US" altLang="en-US" sz="2800" dirty="0" smtClean="0">
                <a:solidFill>
                  <a:schemeClr val="tx1"/>
                </a:solidFill>
              </a:rPr>
              <a:t>Evaluate disease carefully, diagnosis (is it really COPD?); co-morbidities</a:t>
            </a:r>
          </a:p>
          <a:p>
            <a:pPr>
              <a:buFontTx/>
              <a:buChar char="•"/>
              <a:defRPr/>
            </a:pPr>
            <a:r>
              <a:rPr lang="en-US" altLang="en-US" sz="2800" dirty="0" smtClean="0">
                <a:solidFill>
                  <a:schemeClr val="tx1"/>
                </a:solidFill>
              </a:rPr>
              <a:t>Confirm “stage” of disease  - lung function (GOLD / BODE), microbiology, PT, oxygen</a:t>
            </a:r>
          </a:p>
          <a:p>
            <a:pPr>
              <a:buFontTx/>
              <a:buChar char="•"/>
              <a:defRPr/>
            </a:pPr>
            <a:r>
              <a:rPr lang="en-US" altLang="en-US" sz="2800" dirty="0" smtClean="0">
                <a:solidFill>
                  <a:schemeClr val="tx1"/>
                </a:solidFill>
              </a:rPr>
              <a:t>Optimize medical treatment plan </a:t>
            </a:r>
          </a:p>
          <a:p>
            <a:pPr>
              <a:buFontTx/>
              <a:buChar char="•"/>
              <a:defRPr/>
            </a:pPr>
            <a:r>
              <a:rPr lang="en-US" altLang="en-US" sz="2800" dirty="0" smtClean="0">
                <a:solidFill>
                  <a:schemeClr val="tx1"/>
                </a:solidFill>
              </a:rPr>
              <a:t>Identify areas that might be targeted – e.g. airway obstruction, smoking, microbiology, airway clearance, inflammation, rehabilitation, oxygen therapy, NIV</a:t>
            </a:r>
          </a:p>
          <a:p>
            <a:pPr>
              <a:buFontTx/>
              <a:buChar char="•"/>
              <a:defRPr/>
            </a:pPr>
            <a:r>
              <a:rPr lang="en-US" altLang="en-US" sz="2800" dirty="0" smtClean="0">
                <a:solidFill>
                  <a:schemeClr val="tx1"/>
                </a:solidFill>
              </a:rPr>
              <a:t>Engage in careful surveillance / monitoring or responses to treatments</a:t>
            </a:r>
          </a:p>
        </p:txBody>
      </p:sp>
      <p:sp>
        <p:nvSpPr>
          <p:cNvPr id="46083"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85706" y="533400"/>
            <a:ext cx="78486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dirty="0" smtClean="0">
                <a:solidFill>
                  <a:srgbClr val="FAFD00"/>
                </a:solidFill>
              </a:rPr>
              <a:t>Select refs:</a:t>
            </a:r>
          </a:p>
          <a:p>
            <a:pPr>
              <a:buFontTx/>
              <a:buChar char="•"/>
              <a:defRPr/>
            </a:pPr>
            <a:endParaRPr lang="en-US" sz="2400" dirty="0" smtClean="0"/>
          </a:p>
          <a:p>
            <a:pPr>
              <a:buFontTx/>
              <a:buChar char="•"/>
              <a:defRPr/>
            </a:pPr>
            <a:r>
              <a:rPr lang="en-US" sz="2000" dirty="0" err="1" smtClean="0"/>
              <a:t>MacNee</a:t>
            </a:r>
            <a:r>
              <a:rPr lang="en-US" sz="2000" dirty="0" smtClean="0"/>
              <a:t> W, </a:t>
            </a:r>
            <a:r>
              <a:rPr lang="en-US" sz="2000" dirty="0" err="1" smtClean="0"/>
              <a:t>Calverley</a:t>
            </a:r>
            <a:r>
              <a:rPr lang="en-US" sz="2000" dirty="0" smtClean="0"/>
              <a:t> P  Management of COPD Thorax 2003; 58: 261-5</a:t>
            </a:r>
          </a:p>
          <a:p>
            <a:pPr>
              <a:buFontTx/>
              <a:buChar char="•"/>
              <a:defRPr/>
            </a:pPr>
            <a:endParaRPr lang="en-US" sz="2000" dirty="0" smtClean="0"/>
          </a:p>
          <a:p>
            <a:pPr>
              <a:buFontTx/>
              <a:buChar char="•"/>
              <a:defRPr/>
            </a:pPr>
            <a:r>
              <a:rPr lang="en-US" sz="2000" dirty="0" smtClean="0"/>
              <a:t>Celli, </a:t>
            </a:r>
            <a:r>
              <a:rPr lang="en-US" sz="2000" dirty="0" err="1" smtClean="0"/>
              <a:t>MacNee</a:t>
            </a:r>
            <a:r>
              <a:rPr lang="en-US" sz="2000" dirty="0" smtClean="0"/>
              <a:t> ERJ June 2004:  ATS / ERS position paper on COPD</a:t>
            </a:r>
          </a:p>
          <a:p>
            <a:pPr>
              <a:buFontTx/>
              <a:buChar char="•"/>
              <a:defRPr/>
            </a:pPr>
            <a:endParaRPr lang="en-US" sz="2000" dirty="0" smtClean="0"/>
          </a:p>
          <a:p>
            <a:pPr>
              <a:buFontTx/>
              <a:buChar char="•"/>
              <a:defRPr/>
            </a:pPr>
            <a:r>
              <a:rPr lang="en-US" sz="2000" dirty="0" smtClean="0"/>
              <a:t>Global strategy for the diagnosis, management and prevention of COPD (GOLD summary).  AJRCCM 2007;176:532-555</a:t>
            </a:r>
          </a:p>
          <a:p>
            <a:pPr>
              <a:buFontTx/>
              <a:buChar char="•"/>
              <a:defRPr/>
            </a:pPr>
            <a:endParaRPr lang="en-US" sz="2000" dirty="0" smtClean="0"/>
          </a:p>
          <a:p>
            <a:pPr marL="171450" indent="-171450">
              <a:buFontTx/>
              <a:buChar char="•"/>
              <a:defRPr/>
            </a:pPr>
            <a:r>
              <a:rPr lang="en-US" sz="2000" dirty="0">
                <a:hlinkClick r:id="rId2"/>
              </a:rPr>
              <a:t>An official American Thoracic Society/European Respiratory Society statement: key concepts and advances in pulmonary </a:t>
            </a:r>
            <a:r>
              <a:rPr lang="en-US" sz="2000" dirty="0" smtClean="0">
                <a:hlinkClick r:id="rId2"/>
              </a:rPr>
              <a:t>rehabilitation.</a:t>
            </a:r>
            <a:r>
              <a:rPr lang="en-US" sz="2000" dirty="0" smtClean="0"/>
              <a:t> </a:t>
            </a:r>
            <a:r>
              <a:rPr lang="en-US" sz="2000" dirty="0" err="1" smtClean="0"/>
              <a:t>Spruit</a:t>
            </a:r>
            <a:r>
              <a:rPr lang="en-US" sz="2000" dirty="0" smtClean="0"/>
              <a:t> MA et al; </a:t>
            </a:r>
            <a:r>
              <a:rPr lang="en-US" sz="2000" dirty="0"/>
              <a:t>ATS/ERS Task Force on Pulmonary </a:t>
            </a:r>
            <a:r>
              <a:rPr lang="en-US" sz="2000" dirty="0" smtClean="0"/>
              <a:t>Rehabilitation. Am </a:t>
            </a:r>
            <a:r>
              <a:rPr lang="en-US" sz="2000" dirty="0"/>
              <a:t>J </a:t>
            </a:r>
            <a:r>
              <a:rPr lang="en-US" sz="2000" dirty="0" err="1"/>
              <a:t>Respir</a:t>
            </a:r>
            <a:r>
              <a:rPr lang="en-US" sz="2000" dirty="0"/>
              <a:t> </a:t>
            </a:r>
            <a:r>
              <a:rPr lang="en-US" sz="2000" dirty="0" err="1"/>
              <a:t>Crit</a:t>
            </a:r>
            <a:r>
              <a:rPr lang="en-US" sz="2000" dirty="0"/>
              <a:t> Care Med. 2013 Oct 15;188(8</a:t>
            </a:r>
            <a:r>
              <a:rPr lang="en-US" sz="2000" dirty="0" smtClean="0"/>
              <a:t>)</a:t>
            </a:r>
            <a:endParaRPr lang="en-US" sz="2000" dirty="0"/>
          </a:p>
          <a:p>
            <a:pPr>
              <a:buFontTx/>
              <a:buChar char="•"/>
              <a:defRPr/>
            </a:pPr>
            <a:endParaRPr lang="en-US" sz="2000" dirty="0" smtClean="0"/>
          </a:p>
        </p:txBody>
      </p:sp>
      <p:sp>
        <p:nvSpPr>
          <p:cNvPr id="61443"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Grp="1" noChangeAspect="1" noChangeArrowheads="1"/>
          </p:cNvPicPr>
          <p:nvPr>
            <p:ph/>
          </p:nvPr>
        </p:nvPicPr>
        <p:blipFill>
          <a:blip r:embed="rId2"/>
          <a:srcRect/>
          <a:stretch>
            <a:fillRect/>
          </a:stretch>
        </p:blipFill>
        <p:spPr>
          <a:xfrm>
            <a:off x="1160463" y="320675"/>
            <a:ext cx="6823075" cy="5851525"/>
          </a:xfrm>
        </p:spPr>
      </p:pic>
      <p:sp>
        <p:nvSpPr>
          <p:cNvPr id="60419" name="Text Box 3"/>
          <p:cNvSpPr txBox="1">
            <a:spLocks noChangeArrowheads="1"/>
          </p:cNvSpPr>
          <p:nvPr/>
        </p:nvSpPr>
        <p:spPr bwMode="auto">
          <a:xfrm>
            <a:off x="3200400" y="6172200"/>
            <a:ext cx="24849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1" hangingPunct="1">
              <a:defRPr/>
            </a:pPr>
            <a:r>
              <a:rPr lang="en-US" b="0" dirty="0" smtClean="0">
                <a:solidFill>
                  <a:srgbClr val="FFFF00"/>
                </a:solidFill>
              </a:rPr>
              <a:t>Questions??</a:t>
            </a:r>
            <a:endParaRPr lang="en-US" b="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Line 7"/>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105" name="Line 9"/>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4107" name="Rectangle 11"/>
          <p:cNvSpPr>
            <a:spLocks noGrp="1" noChangeArrowheads="1"/>
          </p:cNvSpPr>
          <p:nvPr>
            <p:ph type="title"/>
          </p:nvPr>
        </p:nvSpPr>
        <p:spPr>
          <a:xfrm>
            <a:off x="228600" y="-76200"/>
            <a:ext cx="8610600" cy="1143000"/>
          </a:xfrm>
        </p:spPr>
        <p:txBody>
          <a:bodyPr/>
          <a:lstStyle/>
          <a:p>
            <a:pPr>
              <a:defRPr/>
            </a:pPr>
            <a:r>
              <a:rPr lang="en-US" sz="4200" dirty="0" smtClean="0">
                <a:solidFill>
                  <a:srgbClr val="FFFF00"/>
                </a:solidFill>
              </a:rPr>
              <a:t>COPD:  Statistics</a:t>
            </a:r>
            <a:endParaRPr lang="en-US" sz="4200" dirty="0">
              <a:solidFill>
                <a:srgbClr val="FFFF00"/>
              </a:solidFill>
            </a:endParaRPr>
          </a:p>
        </p:txBody>
      </p:sp>
      <p:pic>
        <p:nvPicPr>
          <p:cNvPr id="41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5388"/>
            <a:ext cx="44196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522413"/>
            <a:ext cx="518318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319405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938" y="2119313"/>
            <a:ext cx="71389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3794125"/>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25-35%</a:t>
            </a:r>
          </a:p>
        </p:txBody>
      </p:sp>
      <p:sp>
        <p:nvSpPr>
          <p:cNvPr id="5123" name="Line 3"/>
          <p:cNvSpPr>
            <a:spLocks noChangeShapeType="1"/>
          </p:cNvSpPr>
          <p:nvPr/>
        </p:nvSpPr>
        <p:spPr bwMode="auto">
          <a:xfrm>
            <a:off x="1676400" y="3962400"/>
            <a:ext cx="3352800" cy="0"/>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5124" name="Line 4"/>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5125" name="Line 5"/>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5126" name="Line 6"/>
          <p:cNvSpPr>
            <a:spLocks noChangeShapeType="1"/>
          </p:cNvSpPr>
          <p:nvPr/>
        </p:nvSpPr>
        <p:spPr bwMode="auto">
          <a:xfrm>
            <a:off x="6553200" y="41148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5127" name="Rectangle 7"/>
          <p:cNvSpPr>
            <a:spLocks noGrp="1" noChangeArrowheads="1"/>
          </p:cNvSpPr>
          <p:nvPr>
            <p:ph type="title"/>
          </p:nvPr>
        </p:nvSpPr>
        <p:spPr>
          <a:xfrm>
            <a:off x="304800" y="22225"/>
            <a:ext cx="8610600" cy="1143000"/>
          </a:xfrm>
        </p:spPr>
        <p:txBody>
          <a:bodyPr/>
          <a:lstStyle/>
          <a:p>
            <a:pPr>
              <a:defRPr/>
            </a:pPr>
            <a:r>
              <a:rPr lang="en-US" sz="4200" dirty="0">
                <a:solidFill>
                  <a:srgbClr val="FFFF00"/>
                </a:solidFill>
              </a:rPr>
              <a:t>COPD: Profile</a:t>
            </a:r>
          </a:p>
        </p:txBody>
      </p:sp>
      <p:pic>
        <p:nvPicPr>
          <p:cNvPr id="5128" name="Picture 8" descr="COPD profi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39825"/>
            <a:ext cx="6400800" cy="518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381000"/>
            <a:ext cx="86106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FFFF00"/>
                </a:solidFill>
                <a:latin typeface="Arial" pitchFamily="34" charset="0"/>
                <a:ea typeface="ＭＳ Ｐゴシック" pitchFamily="34" charset="-128"/>
              </a:defRPr>
            </a:lvl1pPr>
            <a:lvl2pPr marL="742950" indent="-285750">
              <a:defRPr sz="2000" b="1">
                <a:solidFill>
                  <a:srgbClr val="FFFF00"/>
                </a:solidFill>
                <a:latin typeface="Arial" pitchFamily="34" charset="0"/>
                <a:ea typeface="ＭＳ Ｐゴシック" pitchFamily="34" charset="-128"/>
              </a:defRPr>
            </a:lvl2pPr>
            <a:lvl3pPr marL="1143000" indent="-228600">
              <a:defRPr sz="2000" b="1">
                <a:solidFill>
                  <a:srgbClr val="FFFF00"/>
                </a:solidFill>
                <a:latin typeface="Arial" pitchFamily="34" charset="0"/>
                <a:ea typeface="ＭＳ Ｐゴシック" pitchFamily="34" charset="-128"/>
              </a:defRPr>
            </a:lvl3pPr>
            <a:lvl4pPr marL="1600200" indent="-228600">
              <a:defRPr sz="2000" b="1">
                <a:solidFill>
                  <a:srgbClr val="FFFF00"/>
                </a:solidFill>
                <a:latin typeface="Arial" pitchFamily="34" charset="0"/>
                <a:ea typeface="ＭＳ Ｐゴシック" pitchFamily="34" charset="-128"/>
              </a:defRPr>
            </a:lvl4pPr>
            <a:lvl5pPr marL="2057400" indent="-228600">
              <a:defRPr sz="20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pitchFamily="34" charset="0"/>
                <a:ea typeface="ＭＳ Ｐゴシック" pitchFamily="34" charset="-128"/>
              </a:defRPr>
            </a:lvl9pPr>
          </a:lstStyle>
          <a:p>
            <a:pPr>
              <a:defRPr/>
            </a:pPr>
            <a:r>
              <a:rPr lang="en-US" altLang="en-US" sz="3200" dirty="0" smtClean="0">
                <a:solidFill>
                  <a:srgbClr val="FAFD00"/>
                </a:solidFill>
              </a:rPr>
              <a:t>What is severe disease?</a:t>
            </a:r>
          </a:p>
          <a:p>
            <a:pPr>
              <a:buFontTx/>
              <a:buChar char="•"/>
              <a:defRPr/>
            </a:pPr>
            <a:endParaRPr lang="en-US" altLang="en-US" sz="2400" dirty="0" smtClean="0">
              <a:solidFill>
                <a:schemeClr val="tx1"/>
              </a:solidFill>
            </a:endParaRPr>
          </a:p>
          <a:p>
            <a:pPr>
              <a:buFontTx/>
              <a:buChar char="•"/>
              <a:defRPr/>
            </a:pPr>
            <a:r>
              <a:rPr lang="en-US" altLang="en-US" sz="2800" dirty="0" smtClean="0">
                <a:solidFill>
                  <a:schemeClr val="tx1"/>
                </a:solidFill>
              </a:rPr>
              <a:t>Simple </a:t>
            </a:r>
            <a:r>
              <a:rPr lang="en-US" altLang="en-US" sz="2800" dirty="0" smtClean="0">
                <a:solidFill>
                  <a:schemeClr val="tx1"/>
                </a:solidFill>
              </a:rPr>
              <a:t>but </a:t>
            </a:r>
            <a:r>
              <a:rPr lang="en-US" altLang="en-US" sz="2800" dirty="0" err="1" smtClean="0">
                <a:solidFill>
                  <a:schemeClr val="tx1"/>
                </a:solidFill>
              </a:rPr>
              <a:t>complex..“moving</a:t>
            </a:r>
            <a:r>
              <a:rPr lang="en-US" altLang="en-US" sz="2800" dirty="0" smtClean="0">
                <a:solidFill>
                  <a:schemeClr val="tx1"/>
                </a:solidFill>
              </a:rPr>
              <a:t> target”</a:t>
            </a:r>
          </a:p>
          <a:p>
            <a:pPr>
              <a:buFontTx/>
              <a:buChar char="•"/>
              <a:defRPr/>
            </a:pPr>
            <a:r>
              <a:rPr lang="en-US" altLang="en-US" sz="2800" dirty="0" smtClean="0">
                <a:solidFill>
                  <a:schemeClr val="tx1"/>
                </a:solidFill>
              </a:rPr>
              <a:t>Traditionally airflow measures - FEV1  (&lt; 25-35% pred., </a:t>
            </a:r>
            <a:r>
              <a:rPr lang="en-US" altLang="en-US" sz="2800" dirty="0" err="1" smtClean="0">
                <a:solidFill>
                  <a:schemeClr val="tx1"/>
                </a:solidFill>
              </a:rPr>
              <a:t>cor</a:t>
            </a:r>
            <a:r>
              <a:rPr lang="en-US" altLang="en-US" sz="2800" dirty="0" smtClean="0">
                <a:solidFill>
                  <a:schemeClr val="tx1"/>
                </a:solidFill>
              </a:rPr>
              <a:t> </a:t>
            </a:r>
            <a:r>
              <a:rPr lang="en-US" altLang="en-US" sz="2800" dirty="0" err="1" smtClean="0">
                <a:solidFill>
                  <a:schemeClr val="tx1"/>
                </a:solidFill>
              </a:rPr>
              <a:t>pulmonale</a:t>
            </a:r>
            <a:r>
              <a:rPr lang="en-US" altLang="en-US" sz="2800" dirty="0" smtClean="0">
                <a:solidFill>
                  <a:schemeClr val="tx1"/>
                </a:solidFill>
              </a:rPr>
              <a:t>)</a:t>
            </a:r>
          </a:p>
          <a:p>
            <a:pPr>
              <a:buFontTx/>
              <a:buChar char="•"/>
              <a:defRPr/>
            </a:pPr>
            <a:r>
              <a:rPr lang="en-US" altLang="en-US" sz="2800" dirty="0" smtClean="0">
                <a:solidFill>
                  <a:schemeClr val="tx1"/>
                </a:solidFill>
              </a:rPr>
              <a:t>Now </a:t>
            </a:r>
            <a:r>
              <a:rPr lang="en-US" altLang="en-US" sz="2800" dirty="0" smtClean="0">
                <a:solidFill>
                  <a:srgbClr val="FF0000"/>
                </a:solidFill>
              </a:rPr>
              <a:t>broader</a:t>
            </a:r>
            <a:r>
              <a:rPr lang="en-US" altLang="en-US" sz="2800" dirty="0" smtClean="0">
                <a:solidFill>
                  <a:schemeClr val="tx1"/>
                </a:solidFill>
              </a:rPr>
              <a:t> – includes measures of dyspnea (respiratory questionnaires), six min walk, “</a:t>
            </a:r>
            <a:r>
              <a:rPr lang="en-US" altLang="ja-JP" sz="2800" dirty="0" smtClean="0">
                <a:solidFill>
                  <a:srgbClr val="FF0000"/>
                </a:solidFill>
              </a:rPr>
              <a:t>systemic</a:t>
            </a:r>
            <a:r>
              <a:rPr lang="en-US" altLang="en-US" sz="2800" dirty="0" smtClean="0">
                <a:solidFill>
                  <a:schemeClr val="tx1"/>
                </a:solidFill>
              </a:rPr>
              <a:t>”</a:t>
            </a:r>
            <a:r>
              <a:rPr lang="en-US" altLang="ja-JP" sz="2800" dirty="0" smtClean="0">
                <a:solidFill>
                  <a:schemeClr val="tx1"/>
                </a:solidFill>
              </a:rPr>
              <a:t> disease – </a:t>
            </a:r>
            <a:r>
              <a:rPr lang="en-US" altLang="ja-JP" sz="2800" dirty="0" smtClean="0">
                <a:solidFill>
                  <a:srgbClr val="FF0000"/>
                </a:solidFill>
              </a:rPr>
              <a:t>BMI</a:t>
            </a:r>
          </a:p>
          <a:p>
            <a:pPr>
              <a:buFontTx/>
              <a:buChar char="•"/>
              <a:defRPr/>
            </a:pPr>
            <a:r>
              <a:rPr lang="en-US" altLang="en-US" sz="2800" dirty="0" smtClean="0">
                <a:solidFill>
                  <a:schemeClr val="tx1"/>
                </a:solidFill>
              </a:rPr>
              <a:t>Outcomes in response to treatment:   FEV1, dyspnea, functional status, </a:t>
            </a:r>
            <a:r>
              <a:rPr lang="en-US" altLang="en-US" sz="2800" dirty="0" err="1" smtClean="0">
                <a:solidFill>
                  <a:schemeClr val="tx1"/>
                </a:solidFill>
              </a:rPr>
              <a:t>hosp</a:t>
            </a:r>
            <a:r>
              <a:rPr lang="en-US" altLang="en-US" sz="2800" dirty="0" smtClean="0">
                <a:solidFill>
                  <a:schemeClr val="tx1"/>
                </a:solidFill>
              </a:rPr>
              <a:t> / exacerbation rates (“BODE” index; </a:t>
            </a:r>
            <a:r>
              <a:rPr lang="en-US" altLang="en-US" sz="2800" dirty="0" smtClean="0">
                <a:solidFill>
                  <a:srgbClr val="FF0000"/>
                </a:solidFill>
              </a:rPr>
              <a:t>B</a:t>
            </a:r>
            <a:r>
              <a:rPr lang="en-US" altLang="en-US" sz="2800" dirty="0" smtClean="0">
                <a:solidFill>
                  <a:schemeClr val="tx1"/>
                </a:solidFill>
              </a:rPr>
              <a:t>MI, Airflow </a:t>
            </a:r>
            <a:r>
              <a:rPr lang="en-US" altLang="en-US" sz="2800" dirty="0" smtClean="0">
                <a:solidFill>
                  <a:srgbClr val="FF0000"/>
                </a:solidFill>
              </a:rPr>
              <a:t>O</a:t>
            </a:r>
            <a:r>
              <a:rPr lang="en-US" altLang="en-US" sz="2800" dirty="0" smtClean="0">
                <a:solidFill>
                  <a:schemeClr val="tx1"/>
                </a:solidFill>
              </a:rPr>
              <a:t>bstruction, </a:t>
            </a:r>
            <a:r>
              <a:rPr lang="en-US" altLang="en-US" sz="2800" dirty="0" smtClean="0">
                <a:solidFill>
                  <a:srgbClr val="FF0000"/>
                </a:solidFill>
              </a:rPr>
              <a:t>D</a:t>
            </a:r>
            <a:r>
              <a:rPr lang="en-US" altLang="en-US" sz="2800" dirty="0" smtClean="0">
                <a:solidFill>
                  <a:schemeClr val="tx1"/>
                </a:solidFill>
              </a:rPr>
              <a:t>yspnea, </a:t>
            </a:r>
            <a:r>
              <a:rPr lang="en-US" altLang="en-US" sz="2800" dirty="0" smtClean="0">
                <a:solidFill>
                  <a:srgbClr val="FF0000"/>
                </a:solidFill>
              </a:rPr>
              <a:t>E</a:t>
            </a:r>
            <a:r>
              <a:rPr lang="en-US" altLang="en-US" sz="2800" dirty="0" smtClean="0">
                <a:solidFill>
                  <a:schemeClr val="tx1"/>
                </a:solidFill>
              </a:rPr>
              <a:t>xercise capacity)</a:t>
            </a:r>
          </a:p>
          <a:p>
            <a:pPr>
              <a:buFontTx/>
              <a:buChar char="•"/>
              <a:defRPr/>
            </a:pPr>
            <a:endParaRPr lang="en-US" altLang="en-US" sz="2800" dirty="0" smtClean="0">
              <a:solidFill>
                <a:schemeClr val="tx1"/>
              </a:solidFill>
            </a:endParaRPr>
          </a:p>
          <a:p>
            <a:pPr>
              <a:defRPr/>
            </a:pPr>
            <a:r>
              <a:rPr lang="en-US" sz="1200" i="1" dirty="0" smtClean="0">
                <a:solidFill>
                  <a:schemeClr val="tx1"/>
                </a:solidFill>
              </a:rPr>
              <a:t>The Body-Mass Index, Airflow Obstruction, Dyspnea, and Exercise Capacity Index in Chronic Obstructive Pulmonary Disease;  Bartolome R. Celli, M.D.,  et al N </a:t>
            </a:r>
            <a:r>
              <a:rPr lang="en-US" sz="1200" i="1" dirty="0" err="1" smtClean="0">
                <a:solidFill>
                  <a:schemeClr val="tx1"/>
                </a:solidFill>
              </a:rPr>
              <a:t>Engl</a:t>
            </a:r>
            <a:r>
              <a:rPr lang="en-US" sz="1200" i="1" dirty="0" smtClean="0">
                <a:solidFill>
                  <a:schemeClr val="tx1"/>
                </a:solidFill>
              </a:rPr>
              <a:t> J Med 2004; 350:1005-1012</a:t>
            </a:r>
            <a:r>
              <a:rPr lang="en-US" sz="1200" i="1" dirty="0" smtClean="0">
                <a:solidFill>
                  <a:schemeClr val="tx1"/>
                </a:solidFill>
                <a:hlinkClick r:id="rId3"/>
              </a:rPr>
              <a:t>March 4, 2004</a:t>
            </a:r>
            <a:endParaRPr lang="en-US" sz="1200" i="1" dirty="0" smtClean="0">
              <a:solidFill>
                <a:schemeClr val="tx1"/>
              </a:solidFill>
            </a:endParaRPr>
          </a:p>
          <a:p>
            <a:pPr>
              <a:buFontTx/>
              <a:buChar char="•"/>
              <a:defRPr/>
            </a:pPr>
            <a:endParaRPr lang="en-US" altLang="en-US" sz="1200" dirty="0" smtClean="0">
              <a:solidFill>
                <a:schemeClr val="tx1"/>
              </a:solidFill>
            </a:endParaRPr>
          </a:p>
        </p:txBody>
      </p:sp>
      <p:sp>
        <p:nvSpPr>
          <p:cNvPr id="6147"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5800" y="3794125"/>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25-35%</a:t>
            </a:r>
          </a:p>
        </p:txBody>
      </p:sp>
      <p:sp>
        <p:nvSpPr>
          <p:cNvPr id="7171" name="Line 3"/>
          <p:cNvSpPr>
            <a:spLocks noChangeShapeType="1"/>
          </p:cNvSpPr>
          <p:nvPr/>
        </p:nvSpPr>
        <p:spPr bwMode="auto">
          <a:xfrm>
            <a:off x="1676400" y="3962400"/>
            <a:ext cx="3352800" cy="0"/>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7172" name="Line 4"/>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7173" name="Line 5"/>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7174" name="Line 6"/>
          <p:cNvSpPr>
            <a:spLocks noChangeShapeType="1"/>
          </p:cNvSpPr>
          <p:nvPr/>
        </p:nvSpPr>
        <p:spPr bwMode="auto">
          <a:xfrm>
            <a:off x="6553200" y="41148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7175" name="Rectangle 7"/>
          <p:cNvSpPr>
            <a:spLocks noGrp="1" noChangeArrowheads="1"/>
          </p:cNvSpPr>
          <p:nvPr>
            <p:ph type="title"/>
          </p:nvPr>
        </p:nvSpPr>
        <p:spPr>
          <a:xfrm>
            <a:off x="304800" y="228600"/>
            <a:ext cx="8610600" cy="1143000"/>
          </a:xfrm>
        </p:spPr>
        <p:txBody>
          <a:bodyPr/>
          <a:lstStyle/>
          <a:p>
            <a:pPr>
              <a:defRPr/>
            </a:pPr>
            <a:r>
              <a:rPr lang="en-US" sz="4200">
                <a:solidFill>
                  <a:srgbClr val="FFFF00"/>
                </a:solidFill>
              </a:rPr>
              <a:t>COPD: QOL</a:t>
            </a:r>
          </a:p>
        </p:txBody>
      </p:sp>
      <p:pic>
        <p:nvPicPr>
          <p:cNvPr id="7176" name="Picture 8" descr="QOL and COP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371600"/>
            <a:ext cx="51816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457200"/>
            <a:ext cx="8610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dirty="0" smtClean="0">
                <a:solidFill>
                  <a:srgbClr val="FAFD00"/>
                </a:solidFill>
              </a:rPr>
              <a:t>Why measures airflow (FEV1)?</a:t>
            </a:r>
          </a:p>
          <a:p>
            <a:pPr>
              <a:buFontTx/>
              <a:buChar char="•"/>
              <a:defRPr/>
            </a:pPr>
            <a:endParaRPr lang="en-US" sz="2400" dirty="0" smtClean="0"/>
          </a:p>
          <a:p>
            <a:pPr>
              <a:buFontTx/>
              <a:buChar char="•"/>
              <a:defRPr/>
            </a:pPr>
            <a:r>
              <a:rPr lang="en-US" sz="2800" dirty="0" smtClean="0"/>
              <a:t>Would one treat HTN without a BP reading? (Tom Petty)</a:t>
            </a:r>
          </a:p>
          <a:p>
            <a:pPr>
              <a:buFontTx/>
              <a:buChar char="•"/>
              <a:defRPr/>
            </a:pPr>
            <a:r>
              <a:rPr lang="en-US" sz="2800" dirty="0" smtClean="0"/>
              <a:t>Identifies at risk, allows classification of severity (clinical purposes / research)</a:t>
            </a:r>
          </a:p>
          <a:p>
            <a:pPr>
              <a:buFontTx/>
              <a:buChar char="•"/>
              <a:defRPr/>
            </a:pPr>
            <a:r>
              <a:rPr lang="en-US" sz="2800" dirty="0" smtClean="0"/>
              <a:t>Predicts health status</a:t>
            </a:r>
          </a:p>
          <a:p>
            <a:pPr>
              <a:buFontTx/>
              <a:buChar char="•"/>
              <a:defRPr/>
            </a:pPr>
            <a:r>
              <a:rPr lang="en-US" sz="2800" dirty="0" smtClean="0"/>
              <a:t>Utilization of resources, cost of meds, proof of concept relates to severity</a:t>
            </a:r>
          </a:p>
          <a:p>
            <a:pPr>
              <a:buFontTx/>
              <a:buChar char="•"/>
              <a:defRPr/>
            </a:pPr>
            <a:r>
              <a:rPr lang="en-US" sz="2800" dirty="0" smtClean="0"/>
              <a:t>Exacerbation rates, mortality</a:t>
            </a:r>
          </a:p>
          <a:p>
            <a:pPr>
              <a:buFontTx/>
              <a:buChar char="•"/>
              <a:defRPr/>
            </a:pPr>
            <a:r>
              <a:rPr lang="en-US" sz="2800" dirty="0" smtClean="0">
                <a:solidFill>
                  <a:srgbClr val="FF0000"/>
                </a:solidFill>
              </a:rPr>
              <a:t>Important</a:t>
            </a:r>
            <a:r>
              <a:rPr lang="en-US" sz="2800" dirty="0" smtClean="0"/>
              <a:t>:  Population based, but individual always somewhat different</a:t>
            </a:r>
          </a:p>
        </p:txBody>
      </p:sp>
      <p:sp>
        <p:nvSpPr>
          <p:cNvPr id="8195" name="Line 3"/>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685800" y="419100"/>
            <a:ext cx="7696200" cy="4953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600">
              <a:solidFill>
                <a:srgbClr val="FAFD00"/>
              </a:solidFill>
              <a:ea typeface="ＭＳ Ｐゴシック" charset="0"/>
            </a:endParaRPr>
          </a:p>
        </p:txBody>
      </p:sp>
      <p:sp>
        <p:nvSpPr>
          <p:cNvPr id="9219" name="Line 6"/>
          <p:cNvSpPr>
            <a:spLocks noChangeShapeType="1"/>
          </p:cNvSpPr>
          <p:nvPr/>
        </p:nvSpPr>
        <p:spPr bwMode="auto">
          <a:xfrm>
            <a:off x="1447800" y="1600200"/>
            <a:ext cx="0" cy="33528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0" name="Line 7"/>
          <p:cNvSpPr>
            <a:spLocks noChangeShapeType="1"/>
          </p:cNvSpPr>
          <p:nvPr/>
        </p:nvSpPr>
        <p:spPr bwMode="auto">
          <a:xfrm>
            <a:off x="1447800" y="4953000"/>
            <a:ext cx="57912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1" name="Text Box 9"/>
          <p:cNvSpPr txBox="1">
            <a:spLocks noChangeArrowheads="1"/>
          </p:cNvSpPr>
          <p:nvPr/>
        </p:nvSpPr>
        <p:spPr bwMode="auto">
          <a:xfrm>
            <a:off x="3489325" y="5089525"/>
            <a:ext cx="104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Time (yr)</a:t>
            </a:r>
          </a:p>
        </p:txBody>
      </p:sp>
      <p:sp>
        <p:nvSpPr>
          <p:cNvPr id="9222" name="Text Box 10"/>
          <p:cNvSpPr txBox="1">
            <a:spLocks noChangeArrowheads="1"/>
          </p:cNvSpPr>
          <p:nvPr/>
        </p:nvSpPr>
        <p:spPr bwMode="auto">
          <a:xfrm>
            <a:off x="609600" y="2667000"/>
            <a:ext cx="98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FEV1</a:t>
            </a:r>
          </a:p>
          <a:p>
            <a:pPr>
              <a:defRPr/>
            </a:pPr>
            <a:r>
              <a:rPr lang="en-US" sz="1600" smtClean="0">
                <a:solidFill>
                  <a:schemeClr val="bg2"/>
                </a:solidFill>
              </a:rPr>
              <a:t>Post-BD</a:t>
            </a:r>
          </a:p>
        </p:txBody>
      </p:sp>
      <p:sp>
        <p:nvSpPr>
          <p:cNvPr id="9223" name="Line 15"/>
          <p:cNvSpPr>
            <a:spLocks noChangeShapeType="1"/>
          </p:cNvSpPr>
          <p:nvPr/>
        </p:nvSpPr>
        <p:spPr bwMode="auto">
          <a:xfrm>
            <a:off x="1752600" y="2286000"/>
            <a:ext cx="5029200" cy="1219200"/>
          </a:xfrm>
          <a:prstGeom prst="line">
            <a:avLst/>
          </a:prstGeom>
          <a:noFill/>
          <a:ln w="127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4" name="Line 16"/>
          <p:cNvSpPr>
            <a:spLocks noChangeShapeType="1"/>
          </p:cNvSpPr>
          <p:nvPr/>
        </p:nvSpPr>
        <p:spPr bwMode="auto">
          <a:xfrm>
            <a:off x="1752600" y="2514600"/>
            <a:ext cx="4876800" cy="205740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5" name="Text Box 17"/>
          <p:cNvSpPr txBox="1">
            <a:spLocks noChangeArrowheads="1"/>
          </p:cNvSpPr>
          <p:nvPr/>
        </p:nvSpPr>
        <p:spPr bwMode="auto">
          <a:xfrm>
            <a:off x="685800" y="3794125"/>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25-35%</a:t>
            </a:r>
          </a:p>
        </p:txBody>
      </p:sp>
      <p:sp>
        <p:nvSpPr>
          <p:cNvPr id="9226" name="Line 18"/>
          <p:cNvSpPr>
            <a:spLocks noChangeShapeType="1"/>
          </p:cNvSpPr>
          <p:nvPr/>
        </p:nvSpPr>
        <p:spPr bwMode="auto">
          <a:xfrm>
            <a:off x="1676400" y="3962400"/>
            <a:ext cx="3352800" cy="0"/>
          </a:xfrm>
          <a:prstGeom prst="line">
            <a:avLst/>
          </a:prstGeom>
          <a:noFill/>
          <a:ln w="285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7" name="Line 19"/>
          <p:cNvSpPr>
            <a:spLocks noChangeShapeType="1"/>
          </p:cNvSpPr>
          <p:nvPr/>
        </p:nvSpPr>
        <p:spPr bwMode="auto">
          <a:xfrm>
            <a:off x="51054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9228" name="Text Box 20"/>
          <p:cNvSpPr txBox="1">
            <a:spLocks noChangeArrowheads="1"/>
          </p:cNvSpPr>
          <p:nvPr/>
        </p:nvSpPr>
        <p:spPr bwMode="auto">
          <a:xfrm>
            <a:off x="5638800" y="3810000"/>
            <a:ext cx="2398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Increased risk of death</a:t>
            </a:r>
          </a:p>
        </p:txBody>
      </p:sp>
      <p:sp>
        <p:nvSpPr>
          <p:cNvPr id="9229" name="Text Box 21"/>
          <p:cNvSpPr txBox="1">
            <a:spLocks noChangeArrowheads="1"/>
          </p:cNvSpPr>
          <p:nvPr/>
        </p:nvSpPr>
        <p:spPr bwMode="auto">
          <a:xfrm>
            <a:off x="187325" y="5407025"/>
            <a:ext cx="88265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ctr">
              <a:defRPr/>
            </a:pPr>
            <a:r>
              <a:rPr lang="en-US" sz="1800" dirty="0" smtClean="0">
                <a:solidFill>
                  <a:srgbClr val="FAFD00"/>
                </a:solidFill>
              </a:rPr>
              <a:t>Decline in lung function to point of very severe disease, or transplant or death;</a:t>
            </a:r>
          </a:p>
          <a:p>
            <a:pPr algn="ctr">
              <a:defRPr/>
            </a:pPr>
            <a:r>
              <a:rPr lang="en-US" sz="1800" dirty="0" smtClean="0">
                <a:solidFill>
                  <a:srgbClr val="FAFD00"/>
                </a:solidFill>
              </a:rPr>
              <a:t>The GOLD classification</a:t>
            </a:r>
          </a:p>
          <a:p>
            <a:pPr algn="ctr">
              <a:defRPr/>
            </a:pPr>
            <a:r>
              <a:rPr lang="en-US" sz="1200" dirty="0">
                <a:solidFill>
                  <a:srgbClr val="FAFD00"/>
                </a:solidFill>
              </a:rPr>
              <a:t>http://pulmccm.org/2013/review-articles/new-gold-guidelines-2013-better-than-the-old-gold/</a:t>
            </a:r>
            <a:endParaRPr lang="en-US" sz="1200" dirty="0" smtClean="0">
              <a:solidFill>
                <a:srgbClr val="FAFD00"/>
              </a:solidFill>
            </a:endParaRPr>
          </a:p>
        </p:txBody>
      </p:sp>
      <p:sp>
        <p:nvSpPr>
          <p:cNvPr id="9230" name="Line 22"/>
          <p:cNvSpPr>
            <a:spLocks noChangeShapeType="1"/>
          </p:cNvSpPr>
          <p:nvPr/>
        </p:nvSpPr>
        <p:spPr bwMode="auto">
          <a:xfrm>
            <a:off x="3810000" y="2743200"/>
            <a:ext cx="0" cy="609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sp>
        <p:nvSpPr>
          <p:cNvPr id="9231" name="Text Box 23"/>
          <p:cNvSpPr txBox="1">
            <a:spLocks noChangeArrowheads="1"/>
          </p:cNvSpPr>
          <p:nvPr/>
        </p:nvSpPr>
        <p:spPr bwMode="auto">
          <a:xfrm>
            <a:off x="3581400" y="2362200"/>
            <a:ext cx="3832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chemeClr val="bg2"/>
                </a:solidFill>
              </a:rPr>
              <a:t>Symptoms / increasing exacerbations</a:t>
            </a:r>
            <a:endParaRPr lang="en-US" sz="1600" smtClean="0">
              <a:solidFill>
                <a:srgbClr val="FAFD00"/>
              </a:solidFill>
            </a:endParaRPr>
          </a:p>
        </p:txBody>
      </p:sp>
      <p:sp>
        <p:nvSpPr>
          <p:cNvPr id="9232" name="Text Box 24"/>
          <p:cNvSpPr txBox="1">
            <a:spLocks noChangeArrowheads="1"/>
          </p:cNvSpPr>
          <p:nvPr/>
        </p:nvSpPr>
        <p:spPr bwMode="auto">
          <a:xfrm>
            <a:off x="1889125" y="2057400"/>
            <a:ext cx="1235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smtClean="0">
                <a:solidFill>
                  <a:srgbClr val="FF0000"/>
                </a:solidFill>
              </a:rPr>
              <a:t>Mild COPD</a:t>
            </a:r>
          </a:p>
        </p:txBody>
      </p:sp>
      <p:sp>
        <p:nvSpPr>
          <p:cNvPr id="9233" name="Text Box 25"/>
          <p:cNvSpPr txBox="1">
            <a:spLocks noChangeArrowheads="1"/>
          </p:cNvSpPr>
          <p:nvPr/>
        </p:nvSpPr>
        <p:spPr bwMode="auto">
          <a:xfrm>
            <a:off x="4267200" y="3168650"/>
            <a:ext cx="282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1600" dirty="0" smtClean="0">
                <a:solidFill>
                  <a:srgbClr val="FF0000"/>
                </a:solidFill>
              </a:rPr>
              <a:t>Severe COPD / </a:t>
            </a:r>
            <a:r>
              <a:rPr lang="en-US" sz="1600" dirty="0" err="1" smtClean="0">
                <a:solidFill>
                  <a:srgbClr val="FF0000"/>
                </a:solidFill>
              </a:rPr>
              <a:t>Resp</a:t>
            </a:r>
            <a:r>
              <a:rPr lang="en-US" sz="1600" dirty="0" smtClean="0">
                <a:solidFill>
                  <a:srgbClr val="FF0000"/>
                </a:solidFill>
              </a:rPr>
              <a:t> failure</a:t>
            </a:r>
          </a:p>
        </p:txBody>
      </p:sp>
      <p:sp>
        <p:nvSpPr>
          <p:cNvPr id="9234" name="Text Box 26"/>
          <p:cNvSpPr txBox="1">
            <a:spLocks noChangeArrowheads="1"/>
          </p:cNvSpPr>
          <p:nvPr/>
        </p:nvSpPr>
        <p:spPr bwMode="auto">
          <a:xfrm>
            <a:off x="3524250" y="1458913"/>
            <a:ext cx="2476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defRPr/>
            </a:pPr>
            <a:r>
              <a:rPr lang="en-US" sz="2000" smtClean="0">
                <a:solidFill>
                  <a:srgbClr val="FF0000"/>
                </a:solidFill>
              </a:rPr>
              <a:t>GOLD stages 1- 4 </a:t>
            </a:r>
            <a:endParaRPr lang="en-US" sz="2000" smtClean="0">
              <a:solidFill>
                <a:srgbClr val="FFFF00"/>
              </a:solidFill>
            </a:endParaRPr>
          </a:p>
        </p:txBody>
      </p:sp>
      <p:sp>
        <p:nvSpPr>
          <p:cNvPr id="9235" name="Line 27"/>
          <p:cNvSpPr>
            <a:spLocks noChangeShapeType="1"/>
          </p:cNvSpPr>
          <p:nvPr/>
        </p:nvSpPr>
        <p:spPr bwMode="auto">
          <a:xfrm>
            <a:off x="2667000" y="1371600"/>
            <a:ext cx="4191000" cy="0"/>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Line 7"/>
          <p:cNvSpPr>
            <a:spLocks noChangeShapeType="1"/>
          </p:cNvSpPr>
          <p:nvPr/>
        </p:nvSpPr>
        <p:spPr bwMode="auto">
          <a:xfrm>
            <a:off x="4953000" y="3429000"/>
            <a:ext cx="0" cy="3048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10249" name="Line 9"/>
          <p:cNvSpPr>
            <a:spLocks noChangeShapeType="1"/>
          </p:cNvSpPr>
          <p:nvPr/>
        </p:nvSpPr>
        <p:spPr bwMode="auto">
          <a:xfrm>
            <a:off x="3581400" y="2971800"/>
            <a:ext cx="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a typeface="ＭＳ Ｐゴシック" charset="0"/>
            </a:endParaRPr>
          </a:p>
        </p:txBody>
      </p:sp>
      <p:sp>
        <p:nvSpPr>
          <p:cNvPr id="10251" name="Rectangle 11"/>
          <p:cNvSpPr>
            <a:spLocks noGrp="1" noChangeArrowheads="1"/>
          </p:cNvSpPr>
          <p:nvPr>
            <p:ph type="title"/>
          </p:nvPr>
        </p:nvSpPr>
        <p:spPr>
          <a:xfrm>
            <a:off x="304800" y="228600"/>
            <a:ext cx="8610600" cy="1143000"/>
          </a:xfrm>
        </p:spPr>
        <p:txBody>
          <a:bodyPr/>
          <a:lstStyle/>
          <a:p>
            <a:pPr>
              <a:defRPr/>
            </a:pPr>
            <a:r>
              <a:rPr lang="en-US" sz="4400" dirty="0"/>
              <a:t/>
            </a:r>
            <a:br>
              <a:rPr lang="en-US" sz="4400" dirty="0"/>
            </a:br>
            <a:endParaRPr lang="en-US" sz="4200" dirty="0">
              <a:solidFill>
                <a:srgbClr val="FFFF00"/>
              </a:solidFill>
            </a:endParaRPr>
          </a:p>
        </p:txBody>
      </p:sp>
      <p:sp>
        <p:nvSpPr>
          <p:cNvPr id="10245" name="TextBox 3"/>
          <p:cNvSpPr txBox="1">
            <a:spLocks noChangeArrowheads="1"/>
          </p:cNvSpPr>
          <p:nvPr/>
        </p:nvSpPr>
        <p:spPr bwMode="auto">
          <a:xfrm>
            <a:off x="806906" y="443706"/>
            <a:ext cx="69342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charset="0"/>
                <a:ea typeface="ＭＳ Ｐゴシック" pitchFamily="34" charset="-128"/>
              </a:defRPr>
            </a:lvl1pPr>
            <a:lvl2pPr marL="742950" indent="-285750">
              <a:defRPr sz="2000" b="1">
                <a:solidFill>
                  <a:srgbClr val="FFFF00"/>
                </a:solidFill>
                <a:latin typeface="Arial" charset="0"/>
                <a:ea typeface="ＭＳ Ｐゴシック" pitchFamily="34" charset="-128"/>
              </a:defRPr>
            </a:lvl2pPr>
            <a:lvl3pPr marL="1143000" indent="-228600">
              <a:defRPr sz="2000" b="1">
                <a:solidFill>
                  <a:srgbClr val="FFFF00"/>
                </a:solidFill>
                <a:latin typeface="Arial" charset="0"/>
                <a:ea typeface="ＭＳ Ｐゴシック" pitchFamily="34" charset="-128"/>
              </a:defRPr>
            </a:lvl3pPr>
            <a:lvl4pPr marL="1600200" indent="-228600">
              <a:defRPr sz="2000" b="1">
                <a:solidFill>
                  <a:srgbClr val="FFFF00"/>
                </a:solidFill>
                <a:latin typeface="Arial" charset="0"/>
                <a:ea typeface="ＭＳ Ｐゴシック" pitchFamily="34" charset="-128"/>
              </a:defRPr>
            </a:lvl4pPr>
            <a:lvl5pPr marL="2057400" indent="-228600">
              <a:defRPr sz="2000" b="1">
                <a:solidFill>
                  <a:srgbClr val="FFFF00"/>
                </a:solidFill>
                <a:latin typeface="Arial"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Arial"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Arial"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Arial"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Arial" charset="0"/>
                <a:ea typeface="ＭＳ Ｐゴシック" pitchFamily="34" charset="-128"/>
              </a:defRPr>
            </a:lvl9pPr>
          </a:lstStyle>
          <a:p>
            <a:r>
              <a:rPr lang="en-US" altLang="en-US" dirty="0"/>
              <a:t>COPD Classification Using GOLD 2011</a:t>
            </a:r>
          </a:p>
          <a:p>
            <a:endParaRPr lang="en-US" altLang="en-US" sz="1200" dirty="0">
              <a:solidFill>
                <a:schemeClr val="tx1"/>
              </a:solidFill>
            </a:endParaRPr>
          </a:p>
          <a:p>
            <a:r>
              <a:rPr lang="en-US" altLang="en-US" sz="1400" dirty="0">
                <a:solidFill>
                  <a:schemeClr val="tx1"/>
                </a:solidFill>
              </a:rPr>
              <a:t>Previous versions of the GOLD guidelines classified patients by FEV1 only: </a:t>
            </a:r>
          </a:p>
          <a:p>
            <a:r>
              <a:rPr lang="en-US" altLang="en-US" sz="1400" dirty="0">
                <a:solidFill>
                  <a:schemeClr val="tx1"/>
                </a:solidFill>
              </a:rPr>
              <a:t>mild/GOLD 1 (&gt;=80%), moderate/GOLD 2 (50-79%), severe/GOLD 3 (30-49%), </a:t>
            </a:r>
          </a:p>
          <a:p>
            <a:r>
              <a:rPr lang="en-US" altLang="en-US" sz="1400" dirty="0">
                <a:solidFill>
                  <a:schemeClr val="tx1"/>
                </a:solidFill>
              </a:rPr>
              <a:t>and very severe/GOLD 4 (&lt;30%).</a:t>
            </a:r>
          </a:p>
          <a:p>
            <a:endParaRPr lang="en-US" altLang="en-US" sz="1400" dirty="0">
              <a:solidFill>
                <a:schemeClr val="tx1"/>
              </a:solidFill>
            </a:endParaRPr>
          </a:p>
          <a:p>
            <a:r>
              <a:rPr lang="en-US" altLang="en-US" sz="1400" dirty="0"/>
              <a:t>The new GOLD guidelines now grade patients (A-D) based on symptoms, </a:t>
            </a:r>
          </a:p>
          <a:p>
            <a:r>
              <a:rPr lang="en-US" altLang="en-US" sz="1400" dirty="0"/>
              <a:t>airflow obstruction, and exacerbation history as follows:</a:t>
            </a:r>
          </a:p>
          <a:p>
            <a:endParaRPr lang="en-US" altLang="en-US" sz="1400" dirty="0">
              <a:solidFill>
                <a:schemeClr val="tx1"/>
              </a:solidFill>
            </a:endParaRPr>
          </a:p>
          <a:p>
            <a:r>
              <a:rPr lang="en-US" altLang="en-US" sz="1400" dirty="0">
                <a:solidFill>
                  <a:schemeClr val="tx1"/>
                </a:solidFill>
              </a:rPr>
              <a:t>Symptom burden  (QOL measures).</a:t>
            </a:r>
          </a:p>
          <a:p>
            <a:endParaRPr lang="en-US" altLang="en-US" sz="1400" dirty="0">
              <a:solidFill>
                <a:schemeClr val="tx1"/>
              </a:solidFill>
            </a:endParaRPr>
          </a:p>
          <a:p>
            <a:r>
              <a:rPr lang="en-US" altLang="en-US" sz="1400" dirty="0"/>
              <a:t>A = Low risk, low symptom burden</a:t>
            </a:r>
          </a:p>
          <a:p>
            <a:r>
              <a:rPr lang="en-US" altLang="en-US" sz="1400" dirty="0">
                <a:solidFill>
                  <a:schemeClr val="tx1"/>
                </a:solidFill>
              </a:rPr>
              <a:t>Low symptom burden (</a:t>
            </a:r>
            <a:r>
              <a:rPr lang="en-US" altLang="en-US" sz="1400" dirty="0" err="1">
                <a:solidFill>
                  <a:schemeClr val="tx1"/>
                </a:solidFill>
              </a:rPr>
              <a:t>mMRCof</a:t>
            </a:r>
            <a:r>
              <a:rPr lang="en-US" altLang="en-US" sz="1400" dirty="0">
                <a:solidFill>
                  <a:schemeClr val="tx1"/>
                </a:solidFill>
              </a:rPr>
              <a:t> 0-1 OR CAT score &lt; 10) AND</a:t>
            </a:r>
          </a:p>
          <a:p>
            <a:r>
              <a:rPr lang="en-US" altLang="en-US" sz="1400" dirty="0">
                <a:solidFill>
                  <a:schemeClr val="tx1"/>
                </a:solidFill>
              </a:rPr>
              <a:t>FEV1 of 50% or greater (old GOLD 1-2) AND low exacerbation rate (0-1/year)</a:t>
            </a:r>
          </a:p>
          <a:p>
            <a:endParaRPr lang="en-US" altLang="en-US" sz="1400" dirty="0">
              <a:solidFill>
                <a:schemeClr val="tx1"/>
              </a:solidFill>
            </a:endParaRPr>
          </a:p>
          <a:p>
            <a:r>
              <a:rPr lang="en-US" altLang="en-US" sz="1400" dirty="0"/>
              <a:t>B = Low risk, higher symptom burden</a:t>
            </a:r>
          </a:p>
          <a:p>
            <a:r>
              <a:rPr lang="en-US" altLang="en-US" sz="1400" dirty="0">
                <a:solidFill>
                  <a:schemeClr val="tx1"/>
                </a:solidFill>
              </a:rPr>
              <a:t>Higher symptom burden (</a:t>
            </a:r>
            <a:r>
              <a:rPr lang="en-US" altLang="en-US" sz="1400" dirty="0" err="1">
                <a:solidFill>
                  <a:schemeClr val="tx1"/>
                </a:solidFill>
              </a:rPr>
              <a:t>mMRC</a:t>
            </a:r>
            <a:r>
              <a:rPr lang="en-US" altLang="en-US" sz="1400" dirty="0">
                <a:solidFill>
                  <a:schemeClr val="tx1"/>
                </a:solidFill>
              </a:rPr>
              <a:t> of 2 or more OR CAT of 10 or more) AND</a:t>
            </a:r>
          </a:p>
          <a:p>
            <a:r>
              <a:rPr lang="en-US" altLang="en-US" sz="1400" dirty="0">
                <a:solidFill>
                  <a:schemeClr val="tx1"/>
                </a:solidFill>
              </a:rPr>
              <a:t>FEV1 of 50% or greater (old GOLD 1-2) AND low exacerbation rate (0-1/year)</a:t>
            </a:r>
          </a:p>
          <a:p>
            <a:endParaRPr lang="en-US" altLang="en-US" sz="1400" dirty="0">
              <a:solidFill>
                <a:schemeClr val="tx1"/>
              </a:solidFill>
            </a:endParaRPr>
          </a:p>
          <a:p>
            <a:r>
              <a:rPr lang="en-US" altLang="en-US" sz="1400" dirty="0"/>
              <a:t>C = High risk, low symptom burden</a:t>
            </a:r>
          </a:p>
          <a:p>
            <a:r>
              <a:rPr lang="en-US" altLang="en-US" sz="1400" dirty="0">
                <a:solidFill>
                  <a:schemeClr val="tx1"/>
                </a:solidFill>
              </a:rPr>
              <a:t>Low symptom burden (</a:t>
            </a:r>
            <a:r>
              <a:rPr lang="en-US" altLang="en-US" sz="1400" dirty="0" err="1">
                <a:solidFill>
                  <a:schemeClr val="tx1"/>
                </a:solidFill>
              </a:rPr>
              <a:t>mMRCof</a:t>
            </a:r>
            <a:r>
              <a:rPr lang="en-US" altLang="en-US" sz="1400" dirty="0">
                <a:solidFill>
                  <a:schemeClr val="tx1"/>
                </a:solidFill>
              </a:rPr>
              <a:t> 0-1 OR CAT score &lt; 10) AND</a:t>
            </a:r>
          </a:p>
          <a:p>
            <a:r>
              <a:rPr lang="en-US" altLang="en-US" sz="1400" dirty="0">
                <a:solidFill>
                  <a:schemeClr val="tx1"/>
                </a:solidFill>
              </a:rPr>
              <a:t>FEV1 &lt; 50% (old GOLD 3-4) AND/OR high exacerbation rate (2 or more/year)</a:t>
            </a:r>
          </a:p>
          <a:p>
            <a:endParaRPr lang="en-US" altLang="en-US" sz="1400" dirty="0">
              <a:solidFill>
                <a:schemeClr val="tx1"/>
              </a:solidFill>
            </a:endParaRPr>
          </a:p>
          <a:p>
            <a:r>
              <a:rPr lang="en-US" altLang="en-US" sz="1400" dirty="0"/>
              <a:t>D = High risk, higher symptom burden</a:t>
            </a:r>
          </a:p>
          <a:p>
            <a:r>
              <a:rPr lang="en-US" altLang="en-US" sz="1400" dirty="0">
                <a:solidFill>
                  <a:schemeClr val="tx1"/>
                </a:solidFill>
              </a:rPr>
              <a:t>Higher symptom burden (</a:t>
            </a:r>
            <a:r>
              <a:rPr lang="en-US" altLang="en-US" sz="1400" dirty="0" err="1">
                <a:solidFill>
                  <a:schemeClr val="tx1"/>
                </a:solidFill>
              </a:rPr>
              <a:t>mMRC</a:t>
            </a:r>
            <a:r>
              <a:rPr lang="en-US" altLang="en-US" sz="1400" dirty="0">
                <a:solidFill>
                  <a:schemeClr val="tx1"/>
                </a:solidFill>
              </a:rPr>
              <a:t> of 2 or more OR CAT of 10 or more) AND</a:t>
            </a:r>
          </a:p>
          <a:p>
            <a:r>
              <a:rPr lang="en-US" altLang="en-US" sz="1400" dirty="0">
                <a:solidFill>
                  <a:schemeClr val="tx1"/>
                </a:solidFill>
              </a:rPr>
              <a:t>FEV1 &lt; 50% (old GOLD 3-4) AND/OR high exacerbation rate (2 or more/year)</a:t>
            </a:r>
          </a:p>
          <a:p>
            <a:endParaRPr lang="en-US"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
  <a:themeElements>
    <a:clrScheme name="">
      <a:dk1>
        <a:srgbClr val="081D58"/>
      </a:dk1>
      <a:lt1>
        <a:srgbClr val="FFFFFF"/>
      </a:lt1>
      <a:dk2>
        <a:srgbClr val="063DE8"/>
      </a:dk2>
      <a:lt2>
        <a:srgbClr val="B3B900"/>
      </a:lt2>
      <a:accent1>
        <a:srgbClr val="F57B49"/>
      </a:accent1>
      <a:accent2>
        <a:srgbClr val="B50069"/>
      </a:accent2>
      <a:accent3>
        <a:srgbClr val="AAAFF2"/>
      </a:accent3>
      <a:accent4>
        <a:srgbClr val="DADADA"/>
      </a:accent4>
      <a:accent5>
        <a:srgbClr val="F9BFB1"/>
      </a:accent5>
      <a:accent6>
        <a:srgbClr val="A4005E"/>
      </a:accent6>
      <a:hlink>
        <a:srgbClr val="009688"/>
      </a:hlink>
      <a:folHlink>
        <a:srgbClr val="9234DB"/>
      </a:folHlink>
    </a:clrScheme>
    <a:fontScheme name="unos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FF00"/>
            </a:solidFill>
            <a:effectLst/>
            <a:latin typeface="Arial" charset="0"/>
          </a:defRPr>
        </a:defPPr>
      </a:lstStyle>
    </a:lnDef>
  </a:objectDefaults>
  <a:extraClrSchemeLst>
    <a:extraClrScheme>
      <a:clrScheme name="unos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os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os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os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os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os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os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m:\unostemp.ppt</Template>
  <TotalTime>37950</TotalTime>
  <Pages>13</Pages>
  <Words>962</Words>
  <Application>Microsoft Office PowerPoint</Application>
  <PresentationFormat>On-screen Show (4:3)</PresentationFormat>
  <Paragraphs>182</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unostemp</vt:lpstr>
      <vt:lpstr>End stage Lung Disease: What is it and what are some treatment options? </vt:lpstr>
      <vt:lpstr>Severe Lung disease:  Treatment options</vt:lpstr>
      <vt:lpstr>COPD:  Statistics</vt:lpstr>
      <vt:lpstr>COPD: Profile</vt:lpstr>
      <vt:lpstr>PowerPoint Presentation</vt:lpstr>
      <vt:lpstr>COPD: QOL</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Smoking cessation</vt:lpstr>
      <vt:lpstr>PowerPoint Presentation</vt:lpstr>
      <vt:lpstr>COPD:   O2  </vt:lpstr>
      <vt:lpstr>PowerPoint Presentation</vt:lpstr>
      <vt:lpstr>PowerPoint Presentation</vt:lpstr>
      <vt:lpstr>PowerPoint Presentation</vt:lpstr>
      <vt:lpstr>PowerPoint Presentation</vt:lpstr>
      <vt:lpstr>Adherence</vt:lpstr>
      <vt:lpstr>COPD: Rehab</vt:lpstr>
      <vt:lpstr>PowerPoint Presentation</vt:lpstr>
      <vt:lpstr>PowerPoint Presentation</vt:lpstr>
      <vt:lpstr>PowerPoint Presentation</vt:lpstr>
    </vt:vector>
  </TitlesOfParts>
  <Company>United Network for Organ Shar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AHEC talk</dc:title>
  <dc:creator>Bennie</dc:creator>
  <cp:lastModifiedBy>Noone</cp:lastModifiedBy>
  <cp:revision>1514</cp:revision>
  <cp:lastPrinted>2001-04-23T15:24:13Z</cp:lastPrinted>
  <dcterms:created xsi:type="dcterms:W3CDTF">1998-02-26T18:19:34Z</dcterms:created>
  <dcterms:modified xsi:type="dcterms:W3CDTF">2014-02-24T14:30:11Z</dcterms:modified>
</cp:coreProperties>
</file>