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  <p:sldMasterId id="2147483683" r:id="rId2"/>
    <p:sldMasterId id="2147483824" r:id="rId3"/>
  </p:sldMasterIdLst>
  <p:notesMasterIdLst>
    <p:notesMasterId r:id="rId32"/>
  </p:notesMasterIdLst>
  <p:handoutMasterIdLst>
    <p:handoutMasterId r:id="rId33"/>
  </p:handoutMasterIdLst>
  <p:sldIdLst>
    <p:sldId id="449" r:id="rId4"/>
    <p:sldId id="503" r:id="rId5"/>
    <p:sldId id="273" r:id="rId6"/>
    <p:sldId id="348" r:id="rId7"/>
    <p:sldId id="278" r:id="rId8"/>
    <p:sldId id="279" r:id="rId9"/>
    <p:sldId id="473" r:id="rId10"/>
    <p:sldId id="474" r:id="rId11"/>
    <p:sldId id="437" r:id="rId12"/>
    <p:sldId id="444" r:id="rId13"/>
    <p:sldId id="350" r:id="rId14"/>
    <p:sldId id="355" r:id="rId15"/>
    <p:sldId id="433" r:id="rId16"/>
    <p:sldId id="285" r:id="rId17"/>
    <p:sldId id="287" r:id="rId18"/>
    <p:sldId id="532" r:id="rId19"/>
    <p:sldId id="371" r:id="rId20"/>
    <p:sldId id="358" r:id="rId21"/>
    <p:sldId id="525" r:id="rId22"/>
    <p:sldId id="299" r:id="rId23"/>
    <p:sldId id="531" r:id="rId24"/>
    <p:sldId id="344" r:id="rId25"/>
    <p:sldId id="533" r:id="rId26"/>
    <p:sldId id="445" r:id="rId27"/>
    <p:sldId id="447" r:id="rId28"/>
    <p:sldId id="301" r:id="rId29"/>
    <p:sldId id="485" r:id="rId30"/>
    <p:sldId id="303" r:id="rId31"/>
  </p:sldIdLst>
  <p:sldSz cx="9144000" cy="6858000" type="screen4x3"/>
  <p:notesSz cx="7077075" cy="9363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05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11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1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23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5298" algn="l" defTabSz="914118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2360" algn="l" defTabSz="914118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199416" algn="l" defTabSz="914118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6478" algn="l" defTabSz="914118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CC"/>
    <a:srgbClr val="DDDDDD"/>
    <a:srgbClr val="B2B2B2"/>
    <a:srgbClr val="969696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3" autoAdjust="0"/>
    <p:restoredTop sz="77233" autoAdjust="0"/>
  </p:normalViewPr>
  <p:slideViewPr>
    <p:cSldViewPr>
      <p:cViewPr varScale="1">
        <p:scale>
          <a:sx n="67" d="100"/>
          <a:sy n="67" d="100"/>
        </p:scale>
        <p:origin x="160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BD92F40A-B550-46FB-A338-B37494DB4357}" type="datetimeFigureOut">
              <a:rPr lang="en-US" smtClean="0"/>
              <a:t>2/19/2014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A174585C-D9D0-45B5-B1E7-77373CBF57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989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D236FA2F-56DC-464D-B5F6-E8306931DF63}" type="datetimeFigureOut">
              <a:rPr lang="en-US" smtClean="0"/>
              <a:t>2/19/2014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9B22323A-EA37-4D78-8581-2496F16091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46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59" algn="l" defTabSz="9141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18" algn="l" defTabSz="9141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80" algn="l" defTabSz="9141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39" algn="l" defTabSz="9141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98" algn="l" defTabSz="9141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60" algn="l" defTabSz="9141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16" algn="l" defTabSz="9141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78" algn="l" defTabSz="9141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703E4-7102-4F65-9ABA-ACBE71F37D2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762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96975" y="701675"/>
            <a:ext cx="4683125" cy="35115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E1129F9-E574-4239-9C2B-BFE8FDA81B6F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356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1675"/>
            <a:ext cx="4683125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65256C-2309-4D29-BC7B-91AC57A47C7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8459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703E4-7102-4F65-9ABA-ACBE71F37D2D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8056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703E4-7102-4F65-9ABA-ACBE71F37D2D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2925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1675"/>
            <a:ext cx="4683125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5CC8F-1A78-4186-8AB2-5BE099071C6F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3041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1675"/>
            <a:ext cx="4683125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412A8-7B74-46E0-9986-C74506D2B62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5639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4125" y="719138"/>
            <a:ext cx="4794250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412A8-7B74-46E0-9986-C74506D2B62A}" type="slidenum">
              <a:rPr lang="en-US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7211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0D62A8-D19C-4002-896F-8B17A27B5205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6975" y="701675"/>
            <a:ext cx="4683125" cy="35115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3610" y="4448102"/>
            <a:ext cx="5189855" cy="4213064"/>
          </a:xfrm>
          <a:noFill/>
        </p:spPr>
        <p:txBody>
          <a:bodyPr wrap="square" lIns="93899" tIns="46951" rIns="93899" bIns="46951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689080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96975" y="701675"/>
            <a:ext cx="4683125" cy="35115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defTabSz="911476">
              <a:lnSpc>
                <a:spcPct val="80000"/>
              </a:lnSpc>
              <a:spcBef>
                <a:spcPct val="0"/>
              </a:spcBef>
            </a:pPr>
            <a:endParaRPr lang="en-US" sz="800" dirty="0">
              <a:latin typeface="Arial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49922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1862" indent="-285332" defTabSz="649922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1326" indent="-228265" defTabSz="649922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97856" indent="-228265" defTabSz="649922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4387" indent="-228265" defTabSz="649922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0917" indent="-228265" defTabSz="649922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67449" indent="-228265" defTabSz="649922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3979" indent="-228265" defTabSz="649922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0509" indent="-228265" defTabSz="649922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DA80DD3-D5CC-F34E-9D59-EF4C7CDB2B16}" type="slidenum">
              <a:rPr lang="en-US" sz="1200">
                <a:solidFill>
                  <a:srgbClr val="000000"/>
                </a:solidFill>
              </a:rPr>
              <a:pPr eaLnBrk="1" hangingPunct="1"/>
              <a:t>23</a:t>
            </a:fld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0424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1675"/>
            <a:ext cx="4683125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65256C-2309-4D29-BC7B-91AC57A47C77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665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2323A-EA37-4D78-8581-2496F16091D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8113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091D3-F75A-4A27-ABD9-F9857556F3D3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9764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924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65256C-2309-4D29-BC7B-91AC57A47C7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0700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703E4-7102-4F65-9ABA-ACBE71F37D2D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654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703E4-7102-4F65-9ABA-ACBE71F37D2D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762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1675"/>
            <a:ext cx="4683125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9242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65256C-2309-4D29-BC7B-91AC57A47C7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257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sng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703E4-7102-4F65-9ABA-ACBE71F37D2D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587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61902" indent="-2920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73012" indent="-2333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42851" indent="-2333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12691" indent="-2333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9832" indent="-2333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6972" indent="-2333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84114" indent="-2333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41255" indent="-2333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91F8A50-D25E-4E34-A587-8DF0C46942EB}" type="slidenum">
              <a:rPr lang="en-US" altLang="en-US">
                <a:solidFill>
                  <a:srgbClr val="000000"/>
                </a:solidFill>
                <a:latin typeface="Verdana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082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695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61902" indent="-2920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73012" indent="-2333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42851" indent="-2333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12691" indent="-2333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9832" indent="-2333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6972" indent="-2333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84114" indent="-2333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41255" indent="-2333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1950B02-E39D-4AA6-AF27-38ACE0D8218A}" type="slidenum">
              <a:rPr lang="en-US" altLang="en-US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en-US" dirty="0" smtClean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547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61902" indent="-2920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73012" indent="-2333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42851" indent="-2333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12691" indent="-2333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9832" indent="-2333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6972" indent="-2333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84114" indent="-2333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41255" indent="-2333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0478007-24B4-4B40-9872-A46367DBA25F}" type="slidenum">
              <a:rPr lang="en-US" altLang="en-US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n-US" altLang="en-US" dirty="0" smtClean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786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1675"/>
            <a:ext cx="4683125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65256C-2309-4D29-BC7B-91AC57A47C7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302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FF9E-3B91-4446-ACFF-C51A389673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EE8AA-5771-4F55-997A-1153EEC988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572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FF9E-3B91-4446-ACFF-C51A389673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EE8AA-5771-4F55-997A-1153EEC988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626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FF9E-3B91-4446-ACFF-C51A389673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EE8AA-5771-4F55-997A-1153EEC988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678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7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en-US" noProof="0" dirty="0" smtClean="0"/>
              <a:t>Click icon to add chart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680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245680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9081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419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59" indent="0" algn="ctr">
              <a:buNone/>
              <a:defRPr/>
            </a:lvl2pPr>
            <a:lvl3pPr marL="914118" indent="0" algn="ctr">
              <a:buNone/>
              <a:defRPr/>
            </a:lvl3pPr>
            <a:lvl4pPr marL="1371180" indent="0" algn="ctr">
              <a:buNone/>
              <a:defRPr/>
            </a:lvl4pPr>
            <a:lvl5pPr marL="1828239" indent="0" algn="ctr">
              <a:buNone/>
              <a:defRPr/>
            </a:lvl5pPr>
            <a:lvl6pPr marL="2285298" indent="0" algn="ctr">
              <a:buNone/>
              <a:defRPr/>
            </a:lvl6pPr>
            <a:lvl7pPr marL="2742360" indent="0" algn="ctr">
              <a:buNone/>
              <a:defRPr/>
            </a:lvl7pPr>
            <a:lvl8pPr marL="3199416" indent="0" algn="ctr">
              <a:buNone/>
              <a:defRPr/>
            </a:lvl8pPr>
            <a:lvl9pPr marL="365647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7A913A-F4AE-4F0D-AB63-DD3B84E68E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301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472B67-9EA4-4B03-BAE7-C799977FC58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163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9" indent="0">
              <a:buNone/>
              <a:defRPr sz="1800"/>
            </a:lvl2pPr>
            <a:lvl3pPr marL="914118" indent="0">
              <a:buNone/>
              <a:defRPr sz="1600"/>
            </a:lvl3pPr>
            <a:lvl4pPr marL="1371180" indent="0">
              <a:buNone/>
              <a:defRPr sz="1400"/>
            </a:lvl4pPr>
            <a:lvl5pPr marL="1828239" indent="0">
              <a:buNone/>
              <a:defRPr sz="1400"/>
            </a:lvl5pPr>
            <a:lvl6pPr marL="2285298" indent="0">
              <a:buNone/>
              <a:defRPr sz="1400"/>
            </a:lvl6pPr>
            <a:lvl7pPr marL="2742360" indent="0">
              <a:buNone/>
              <a:defRPr sz="1400"/>
            </a:lvl7pPr>
            <a:lvl8pPr marL="3199416" indent="0">
              <a:buNone/>
              <a:defRPr sz="1400"/>
            </a:lvl8pPr>
            <a:lvl9pPr marL="365647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CB554-CF41-4C6E-B3C0-944FEE26899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020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B870B5-3716-40F7-9781-2D4DD3AD466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879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8" indent="0">
              <a:buNone/>
              <a:defRPr sz="1800" b="1"/>
            </a:lvl3pPr>
            <a:lvl4pPr marL="1371180" indent="0">
              <a:buNone/>
              <a:defRPr sz="1600" b="1"/>
            </a:lvl4pPr>
            <a:lvl5pPr marL="1828239" indent="0">
              <a:buNone/>
              <a:defRPr sz="1600" b="1"/>
            </a:lvl5pPr>
            <a:lvl6pPr marL="2285298" indent="0">
              <a:buNone/>
              <a:defRPr sz="1600" b="1"/>
            </a:lvl6pPr>
            <a:lvl7pPr marL="2742360" indent="0">
              <a:buNone/>
              <a:defRPr sz="1600" b="1"/>
            </a:lvl7pPr>
            <a:lvl8pPr marL="3199416" indent="0">
              <a:buNone/>
              <a:defRPr sz="1600" b="1"/>
            </a:lvl8pPr>
            <a:lvl9pPr marL="36564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8" indent="0">
              <a:buNone/>
              <a:defRPr sz="1800" b="1"/>
            </a:lvl3pPr>
            <a:lvl4pPr marL="1371180" indent="0">
              <a:buNone/>
              <a:defRPr sz="1600" b="1"/>
            </a:lvl4pPr>
            <a:lvl5pPr marL="1828239" indent="0">
              <a:buNone/>
              <a:defRPr sz="1600" b="1"/>
            </a:lvl5pPr>
            <a:lvl6pPr marL="2285298" indent="0">
              <a:buNone/>
              <a:defRPr sz="1600" b="1"/>
            </a:lvl6pPr>
            <a:lvl7pPr marL="2742360" indent="0">
              <a:buNone/>
              <a:defRPr sz="1600" b="1"/>
            </a:lvl7pPr>
            <a:lvl8pPr marL="3199416" indent="0">
              <a:buNone/>
              <a:defRPr sz="1600" b="1"/>
            </a:lvl8pPr>
            <a:lvl9pPr marL="36564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EC72CE-89E4-4076-AA52-C5D2365EC74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7174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45C41-44DC-45CA-A108-08154A009A2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6707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3C22B3-AEF8-479C-8B4E-883D606E5DF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935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FF9E-3B91-4446-ACFF-C51A389673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EE8AA-5771-4F55-997A-1153EEC988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0108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8" indent="0">
              <a:buNone/>
              <a:defRPr sz="1000"/>
            </a:lvl3pPr>
            <a:lvl4pPr marL="1371180" indent="0">
              <a:buNone/>
              <a:defRPr sz="900"/>
            </a:lvl4pPr>
            <a:lvl5pPr marL="1828239" indent="0">
              <a:buNone/>
              <a:defRPr sz="900"/>
            </a:lvl5pPr>
            <a:lvl6pPr marL="2285298" indent="0">
              <a:buNone/>
              <a:defRPr sz="900"/>
            </a:lvl6pPr>
            <a:lvl7pPr marL="2742360" indent="0">
              <a:buNone/>
              <a:defRPr sz="900"/>
            </a:lvl7pPr>
            <a:lvl8pPr marL="3199416" indent="0">
              <a:buNone/>
              <a:defRPr sz="900"/>
            </a:lvl8pPr>
            <a:lvl9pPr marL="36564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CFE6E-FF00-4D21-9F11-D0F2EF18FB0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5727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18" indent="0">
              <a:buNone/>
              <a:defRPr sz="2400"/>
            </a:lvl3pPr>
            <a:lvl4pPr marL="1371180" indent="0">
              <a:buNone/>
              <a:defRPr sz="2000"/>
            </a:lvl4pPr>
            <a:lvl5pPr marL="1828239" indent="0">
              <a:buNone/>
              <a:defRPr sz="2000"/>
            </a:lvl5pPr>
            <a:lvl6pPr marL="2285298" indent="0">
              <a:buNone/>
              <a:defRPr sz="2000"/>
            </a:lvl6pPr>
            <a:lvl7pPr marL="2742360" indent="0">
              <a:buNone/>
              <a:defRPr sz="2000"/>
            </a:lvl7pPr>
            <a:lvl8pPr marL="3199416" indent="0">
              <a:buNone/>
              <a:defRPr sz="2000"/>
            </a:lvl8pPr>
            <a:lvl9pPr marL="3656478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8" indent="0">
              <a:buNone/>
              <a:defRPr sz="1000"/>
            </a:lvl3pPr>
            <a:lvl4pPr marL="1371180" indent="0">
              <a:buNone/>
              <a:defRPr sz="900"/>
            </a:lvl4pPr>
            <a:lvl5pPr marL="1828239" indent="0">
              <a:buNone/>
              <a:defRPr sz="900"/>
            </a:lvl5pPr>
            <a:lvl6pPr marL="2285298" indent="0">
              <a:buNone/>
              <a:defRPr sz="900"/>
            </a:lvl6pPr>
            <a:lvl7pPr marL="2742360" indent="0">
              <a:buNone/>
              <a:defRPr sz="900"/>
            </a:lvl7pPr>
            <a:lvl8pPr marL="3199416" indent="0">
              <a:buNone/>
              <a:defRPr sz="900"/>
            </a:lvl8pPr>
            <a:lvl9pPr marL="36564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CB1BE-AC44-4739-B436-2292C6192DF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3730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1D6946-9B69-4BC8-9A61-EE4D5E3ECA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488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32598B-E4E0-41B9-AC09-033AF6D2FCA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9399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3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FF9E-3B91-4446-ACFF-C51A389673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EE8AA-5771-4F55-997A-1153EEC988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4674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FF9E-3B91-4446-ACFF-C51A389673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EE8AA-5771-4F55-997A-1153EEC988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986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794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5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38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17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3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677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39956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35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FF9E-3B91-4446-ACFF-C51A389673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EE8AA-5771-4F55-997A-1153EEC988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8873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FF9E-3B91-4446-ACFF-C51A389673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EE8AA-5771-4F55-997A-1153EEC988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789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94" indent="0">
              <a:buNone/>
              <a:defRPr sz="1500" b="1"/>
            </a:lvl2pPr>
            <a:lvl3pPr marL="685589" indent="0">
              <a:buNone/>
              <a:defRPr sz="1350" b="1"/>
            </a:lvl3pPr>
            <a:lvl4pPr marL="1028385" indent="0">
              <a:buNone/>
              <a:defRPr sz="1200" b="1"/>
            </a:lvl4pPr>
            <a:lvl5pPr marL="1371179" indent="0">
              <a:buNone/>
              <a:defRPr sz="1200" b="1"/>
            </a:lvl5pPr>
            <a:lvl6pPr marL="1713974" indent="0">
              <a:buNone/>
              <a:defRPr sz="1200" b="1"/>
            </a:lvl6pPr>
            <a:lvl7pPr marL="2056770" indent="0">
              <a:buNone/>
              <a:defRPr sz="1200" b="1"/>
            </a:lvl7pPr>
            <a:lvl8pPr marL="2399562" indent="0">
              <a:buNone/>
              <a:defRPr sz="1200" b="1"/>
            </a:lvl8pPr>
            <a:lvl9pPr marL="2742359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94" indent="0">
              <a:buNone/>
              <a:defRPr sz="1500" b="1"/>
            </a:lvl2pPr>
            <a:lvl3pPr marL="685589" indent="0">
              <a:buNone/>
              <a:defRPr sz="1350" b="1"/>
            </a:lvl3pPr>
            <a:lvl4pPr marL="1028385" indent="0">
              <a:buNone/>
              <a:defRPr sz="1200" b="1"/>
            </a:lvl4pPr>
            <a:lvl5pPr marL="1371179" indent="0">
              <a:buNone/>
              <a:defRPr sz="1200" b="1"/>
            </a:lvl5pPr>
            <a:lvl6pPr marL="1713974" indent="0">
              <a:buNone/>
              <a:defRPr sz="1200" b="1"/>
            </a:lvl6pPr>
            <a:lvl7pPr marL="2056770" indent="0">
              <a:buNone/>
              <a:defRPr sz="1200" b="1"/>
            </a:lvl7pPr>
            <a:lvl8pPr marL="2399562" indent="0">
              <a:buNone/>
              <a:defRPr sz="1200" b="1"/>
            </a:lvl8pPr>
            <a:lvl9pPr marL="2742359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FF9E-3B91-4446-ACFF-C51A389673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EE8AA-5771-4F55-997A-1153EEC988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2887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FF9E-3B91-4446-ACFF-C51A389673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EE8AA-5771-4F55-997A-1153EEC988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987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9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5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2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4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FF9E-3B91-4446-ACFF-C51A389673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EE8AA-5771-4F55-997A-1153EEC988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7359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FF9E-3B91-4446-ACFF-C51A389673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EE8AA-5771-4F55-997A-1153EEC988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0544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794" indent="0">
              <a:buNone/>
              <a:defRPr sz="900"/>
            </a:lvl2pPr>
            <a:lvl3pPr marL="685589" indent="0">
              <a:buNone/>
              <a:defRPr sz="750"/>
            </a:lvl3pPr>
            <a:lvl4pPr marL="1028385" indent="0">
              <a:buNone/>
              <a:defRPr sz="675"/>
            </a:lvl4pPr>
            <a:lvl5pPr marL="1371179" indent="0">
              <a:buNone/>
              <a:defRPr sz="675"/>
            </a:lvl5pPr>
            <a:lvl6pPr marL="1713974" indent="0">
              <a:buNone/>
              <a:defRPr sz="675"/>
            </a:lvl6pPr>
            <a:lvl7pPr marL="2056770" indent="0">
              <a:buNone/>
              <a:defRPr sz="675"/>
            </a:lvl7pPr>
            <a:lvl8pPr marL="2399562" indent="0">
              <a:buNone/>
              <a:defRPr sz="675"/>
            </a:lvl8pPr>
            <a:lvl9pPr marL="2742359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FF9E-3B91-4446-ACFF-C51A389673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EE8AA-5771-4F55-997A-1153EEC988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1145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794" indent="0">
              <a:buNone/>
              <a:defRPr sz="2100"/>
            </a:lvl2pPr>
            <a:lvl3pPr marL="685589" indent="0">
              <a:buNone/>
              <a:defRPr sz="1800"/>
            </a:lvl3pPr>
            <a:lvl4pPr marL="1028385" indent="0">
              <a:buNone/>
              <a:defRPr sz="1500"/>
            </a:lvl4pPr>
            <a:lvl5pPr marL="1371179" indent="0">
              <a:buNone/>
              <a:defRPr sz="1500"/>
            </a:lvl5pPr>
            <a:lvl6pPr marL="1713974" indent="0">
              <a:buNone/>
              <a:defRPr sz="1500"/>
            </a:lvl6pPr>
            <a:lvl7pPr marL="2056770" indent="0">
              <a:buNone/>
              <a:defRPr sz="1500"/>
            </a:lvl7pPr>
            <a:lvl8pPr marL="2399562" indent="0">
              <a:buNone/>
              <a:defRPr sz="1500"/>
            </a:lvl8pPr>
            <a:lvl9pPr marL="2742359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794" indent="0">
              <a:buNone/>
              <a:defRPr sz="900"/>
            </a:lvl2pPr>
            <a:lvl3pPr marL="685589" indent="0">
              <a:buNone/>
              <a:defRPr sz="750"/>
            </a:lvl3pPr>
            <a:lvl4pPr marL="1028385" indent="0">
              <a:buNone/>
              <a:defRPr sz="675"/>
            </a:lvl4pPr>
            <a:lvl5pPr marL="1371179" indent="0">
              <a:buNone/>
              <a:defRPr sz="675"/>
            </a:lvl5pPr>
            <a:lvl6pPr marL="1713974" indent="0">
              <a:buNone/>
              <a:defRPr sz="675"/>
            </a:lvl6pPr>
            <a:lvl7pPr marL="2056770" indent="0">
              <a:buNone/>
              <a:defRPr sz="675"/>
            </a:lvl7pPr>
            <a:lvl8pPr marL="2399562" indent="0">
              <a:buNone/>
              <a:defRPr sz="675"/>
            </a:lvl8pPr>
            <a:lvl9pPr marL="2742359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FF9E-3B91-4446-ACFF-C51A389673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EE8AA-5771-4F55-997A-1153EEC988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3832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FF9E-3B91-4446-ACFF-C51A389673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EE8AA-5771-4F55-997A-1153EEC988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8644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FF9E-3B91-4446-ACFF-C51A389673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EE8AA-5771-4F55-997A-1153EEC988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4193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7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en-US" noProof="0" dirty="0" smtClean="0"/>
              <a:t>Click icon to add chart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680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245680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9081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7846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493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FF9E-3B91-4446-ACFF-C51A389673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EE8AA-5771-4F55-997A-1153EEC988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382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8" indent="0">
              <a:buNone/>
              <a:defRPr sz="1800" b="1"/>
            </a:lvl3pPr>
            <a:lvl4pPr marL="1371180" indent="0">
              <a:buNone/>
              <a:defRPr sz="1600" b="1"/>
            </a:lvl4pPr>
            <a:lvl5pPr marL="1828239" indent="0">
              <a:buNone/>
              <a:defRPr sz="1600" b="1"/>
            </a:lvl5pPr>
            <a:lvl6pPr marL="2285298" indent="0">
              <a:buNone/>
              <a:defRPr sz="1600" b="1"/>
            </a:lvl6pPr>
            <a:lvl7pPr marL="2742360" indent="0">
              <a:buNone/>
              <a:defRPr sz="1600" b="1"/>
            </a:lvl7pPr>
            <a:lvl8pPr marL="3199416" indent="0">
              <a:buNone/>
              <a:defRPr sz="1600" b="1"/>
            </a:lvl8pPr>
            <a:lvl9pPr marL="36564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8" indent="0">
              <a:buNone/>
              <a:defRPr sz="1800" b="1"/>
            </a:lvl3pPr>
            <a:lvl4pPr marL="1371180" indent="0">
              <a:buNone/>
              <a:defRPr sz="1600" b="1"/>
            </a:lvl4pPr>
            <a:lvl5pPr marL="1828239" indent="0">
              <a:buNone/>
              <a:defRPr sz="1600" b="1"/>
            </a:lvl5pPr>
            <a:lvl6pPr marL="2285298" indent="0">
              <a:buNone/>
              <a:defRPr sz="1600" b="1"/>
            </a:lvl6pPr>
            <a:lvl7pPr marL="2742360" indent="0">
              <a:buNone/>
              <a:defRPr sz="1600" b="1"/>
            </a:lvl7pPr>
            <a:lvl8pPr marL="3199416" indent="0">
              <a:buNone/>
              <a:defRPr sz="1600" b="1"/>
            </a:lvl8pPr>
            <a:lvl9pPr marL="36564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FF9E-3B91-4446-ACFF-C51A389673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EE8AA-5771-4F55-997A-1153EEC988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550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FF9E-3B91-4446-ACFF-C51A389673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EE8AA-5771-4F55-997A-1153EEC988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407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FF9E-3B91-4446-ACFF-C51A389673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EE8AA-5771-4F55-997A-1153EEC988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580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8" indent="0">
              <a:buNone/>
              <a:defRPr sz="1000"/>
            </a:lvl3pPr>
            <a:lvl4pPr marL="1371180" indent="0">
              <a:buNone/>
              <a:defRPr sz="900"/>
            </a:lvl4pPr>
            <a:lvl5pPr marL="1828239" indent="0">
              <a:buNone/>
              <a:defRPr sz="900"/>
            </a:lvl5pPr>
            <a:lvl6pPr marL="2285298" indent="0">
              <a:buNone/>
              <a:defRPr sz="900"/>
            </a:lvl6pPr>
            <a:lvl7pPr marL="2742360" indent="0">
              <a:buNone/>
              <a:defRPr sz="900"/>
            </a:lvl7pPr>
            <a:lvl8pPr marL="3199416" indent="0">
              <a:buNone/>
              <a:defRPr sz="900"/>
            </a:lvl8pPr>
            <a:lvl9pPr marL="36564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FF9E-3B91-4446-ACFF-C51A389673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EE8AA-5771-4F55-997A-1153EEC988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141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18" indent="0">
              <a:buNone/>
              <a:defRPr sz="2400"/>
            </a:lvl3pPr>
            <a:lvl4pPr marL="1371180" indent="0">
              <a:buNone/>
              <a:defRPr sz="2000"/>
            </a:lvl4pPr>
            <a:lvl5pPr marL="1828239" indent="0">
              <a:buNone/>
              <a:defRPr sz="2000"/>
            </a:lvl5pPr>
            <a:lvl6pPr marL="2285298" indent="0">
              <a:buNone/>
              <a:defRPr sz="2000"/>
            </a:lvl6pPr>
            <a:lvl7pPr marL="2742360" indent="0">
              <a:buNone/>
              <a:defRPr sz="2000"/>
            </a:lvl7pPr>
            <a:lvl8pPr marL="3199416" indent="0">
              <a:buNone/>
              <a:defRPr sz="2000"/>
            </a:lvl8pPr>
            <a:lvl9pPr marL="3656478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8" indent="0">
              <a:buNone/>
              <a:defRPr sz="1000"/>
            </a:lvl3pPr>
            <a:lvl4pPr marL="1371180" indent="0">
              <a:buNone/>
              <a:defRPr sz="900"/>
            </a:lvl4pPr>
            <a:lvl5pPr marL="1828239" indent="0">
              <a:buNone/>
              <a:defRPr sz="900"/>
            </a:lvl5pPr>
            <a:lvl6pPr marL="2285298" indent="0">
              <a:buNone/>
              <a:defRPr sz="900"/>
            </a:lvl6pPr>
            <a:lvl7pPr marL="2742360" indent="0">
              <a:buNone/>
              <a:defRPr sz="900"/>
            </a:lvl7pPr>
            <a:lvl8pPr marL="3199416" indent="0">
              <a:buNone/>
              <a:defRPr sz="900"/>
            </a:lvl8pPr>
            <a:lvl9pPr marL="36564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FF9E-3B91-4446-ACFF-C51A389673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EE8AA-5771-4F55-997A-1153EEC988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355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1" tIns="45706" rIns="91411" bIns="4570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11" tIns="45706" rIns="91411" bIns="4570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11" tIns="45706" rIns="91411" bIns="4570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5EBFF9E-3B91-4446-ACFF-C51A389673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2/19/2014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6"/>
            <a:ext cx="2895600" cy="365125"/>
          </a:xfrm>
          <a:prstGeom prst="rect">
            <a:avLst/>
          </a:prstGeom>
        </p:spPr>
        <p:txBody>
          <a:bodyPr vert="horz" lIns="91411" tIns="45706" rIns="91411" bIns="4570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11" tIns="45706" rIns="91411" bIns="4570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CFEE8AA-5771-4F55-997A-1153EEC9886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2542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738" r:id="rId12"/>
  </p:sldLayoutIdLst>
  <p:txStyles>
    <p:titleStyle>
      <a:lvl1pPr algn="ctr" defTabSz="91411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6" indent="-342796" algn="l" defTabSz="91411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22" indent="-285662" algn="l" defTabSz="91411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47" indent="-228529" algn="l" defTabSz="91411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08" indent="-228529" algn="l" defTabSz="91411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70" indent="-228529" algn="l" defTabSz="91411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30" indent="-228529" algn="l" defTabSz="9141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88" indent="-228529" algn="l" defTabSz="9141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49" indent="-228529" algn="l" defTabSz="9141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06" indent="-228529" algn="l" defTabSz="9141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8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0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9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98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60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16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78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1" tIns="45706" rIns="91411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1" tIns="45706" rIns="91411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1" tIns="45706" rIns="91411" bIns="45706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1" tIns="45706" rIns="91411" bIns="45706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1" tIns="45706" rIns="91411" bIns="45706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80F9B50-73AB-40FA-B36B-DFE2748FBE8B}" type="slidenum">
              <a:rPr lang="en-US" smtClean="0">
                <a:solidFill>
                  <a:srgbClr val="000000"/>
                </a:solidFill>
                <a:latin typeface="Times New Roman"/>
              </a:rPr>
              <a:pPr/>
              <a:t>‹#›</a:t>
            </a:fld>
            <a:endParaRPr lang="en-US" dirty="0" smtClean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94776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05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11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18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23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796" indent="-342796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22" indent="-285662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647" indent="-228529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708" indent="-228529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770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830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888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949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006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8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0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9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98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60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16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78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1" tIns="45706" rIns="91411" bIns="4570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11" tIns="45706" rIns="91411" bIns="4570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11" tIns="45706" rIns="91411" bIns="45706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5EBFF9E-3B91-4446-ACFF-C51A389673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2/19/2014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8"/>
            <a:ext cx="2895600" cy="365125"/>
          </a:xfrm>
          <a:prstGeom prst="rect">
            <a:avLst/>
          </a:prstGeom>
        </p:spPr>
        <p:txBody>
          <a:bodyPr vert="horz" lIns="91411" tIns="45706" rIns="91411" bIns="45706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11" tIns="45706" rIns="91411" bIns="45706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CFEE8AA-5771-4F55-997A-1153EEC9886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8855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</p:sldLayoutIdLst>
  <p:txStyles>
    <p:titleStyle>
      <a:lvl1pPr algn="ctr" defTabSz="685589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097" indent="-257097" algn="l" defTabSz="68558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042" indent="-214247" algn="l" defTabSz="685589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6985" indent="-171397" algn="l" defTabSz="68558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781" indent="-171397" algn="l" defTabSz="685589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578" indent="-171397" algn="l" defTabSz="685589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373" indent="-171397" algn="l" defTabSz="68558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166" indent="-171397" algn="l" defTabSz="68558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962" indent="-171397" algn="l" defTabSz="68558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755" indent="-171397" algn="l" defTabSz="68558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8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794" algn="l" defTabSz="68558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589" algn="l" defTabSz="68558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85" algn="l" defTabSz="68558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179" algn="l" defTabSz="68558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974" algn="l" defTabSz="68558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70" algn="l" defTabSz="68558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562" algn="l" defTabSz="68558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359" algn="l" defTabSz="68558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healthliteracy.org/toolkit/tool5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1066801"/>
            <a:ext cx="9144000" cy="2533650"/>
          </a:xfrm>
        </p:spPr>
        <p:txBody>
          <a:bodyPr>
            <a:normAutofit/>
          </a:bodyPr>
          <a:lstStyle/>
          <a:p>
            <a:r>
              <a:rPr lang="en-US" sz="4800" dirty="0"/>
              <a:t>Opportunity Knocks: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Are </a:t>
            </a:r>
            <a:r>
              <a:rPr lang="en-US" sz="4800" dirty="0"/>
              <a:t>You Listening?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3810001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i="0" dirty="0" smtClean="0">
                <a:latin typeface="Calibri" panose="020F0502020204030204" pitchFamily="34" charset="0"/>
              </a:rPr>
              <a:t>Jody Hereford, BSN, MS, MAACVPR</a:t>
            </a:r>
          </a:p>
          <a:p>
            <a:r>
              <a:rPr lang="en-US" i="0" dirty="0" smtClean="0">
                <a:latin typeface="Calibri" panose="020F0502020204030204" pitchFamily="34" charset="0"/>
              </a:rPr>
              <a:t>Friday, March 14, 2013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NCCRA</a:t>
            </a:r>
            <a:endParaRPr lang="en-US" i="0" dirty="0" smtClean="0">
              <a:latin typeface="Calibri" panose="020F0502020204030204" pitchFamily="34" charset="0"/>
            </a:endParaRPr>
          </a:p>
          <a:p>
            <a:r>
              <a:rPr lang="en-US" i="0" dirty="0" smtClean="0">
                <a:latin typeface="Calibri" panose="020F0502020204030204" pitchFamily="34" charset="0"/>
              </a:rPr>
              <a:t>2014 Annual Symposium</a:t>
            </a:r>
            <a:endParaRPr lang="en-US" i="0" dirty="0">
              <a:latin typeface="Calibri" panose="020F050202020403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3352800"/>
            <a:ext cx="82296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683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New Organizational Models</a:t>
            </a:r>
            <a:br>
              <a:rPr lang="en-US" altLang="en-US" dirty="0"/>
            </a:br>
            <a:r>
              <a:rPr lang="en-US" altLang="en-US" dirty="0"/>
              <a:t>New Organizational Goals: The Triple Aim</a:t>
            </a:r>
            <a:endParaRPr lang="en-US" altLang="en-US" dirty="0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369321"/>
              </p:ext>
            </p:extLst>
          </p:nvPr>
        </p:nvGraphicFramePr>
        <p:xfrm>
          <a:off x="457200" y="1828801"/>
          <a:ext cx="8229600" cy="4375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53333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Cost</a:t>
                      </a:r>
                      <a:endParaRPr lang="en-US" sz="2400" dirty="0"/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Quality</a:t>
                      </a:r>
                      <a:endParaRPr lang="en-US" sz="2400" dirty="0"/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Experience</a:t>
                      </a:r>
                      <a:endParaRPr lang="en-US" sz="2400" dirty="0"/>
                    </a:p>
                  </a:txBody>
                  <a:tcPr marT="45714" marB="45714" anchor="ctr"/>
                </a:tc>
              </a:tr>
              <a:tr h="685712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Reducing per capita costs</a:t>
                      </a:r>
                    </a:p>
                    <a:p>
                      <a:pPr algn="ctr"/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Improving health status of populations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Improving individual experience of care</a:t>
                      </a:r>
                    </a:p>
                  </a:txBody>
                  <a:tcPr marT="45714" marB="45714"/>
                </a:tc>
              </a:tr>
              <a:tr h="3156096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How much do we cost?</a:t>
                      </a:r>
                    </a:p>
                    <a:p>
                      <a:pPr marL="630238" indent="-285750">
                        <a:buFont typeface="Symbol" pitchFamily="18" charset="2"/>
                        <a:buChar char="-"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cost/case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What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is the value we produce?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Are there more efficient ways to deliver our services that may improve quality and experience?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Evidence and science!!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Who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is/are our ‘population(s)?”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Care Management.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Care Coordination and the medical neighborhood.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Patient engagement,  activation, self management.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Patient Centered.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Business case?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More than mere satisfaction/HCAHPS.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May include:</a:t>
                      </a:r>
                    </a:p>
                    <a:p>
                      <a:pPr marL="630238" indent="-285750" algn="l" defTabSz="914400" rtl="0" eaLnBrk="1" latinLnBrk="0" hangingPunct="1">
                        <a:buFont typeface="Symbol" pitchFamily="18" charset="2"/>
                        <a:buChar char="-"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Interactions.</a:t>
                      </a:r>
                    </a:p>
                    <a:p>
                      <a:pPr marL="630238" indent="-285750" algn="l" defTabSz="914400" rtl="0" eaLnBrk="1" latinLnBrk="0" hangingPunct="1">
                        <a:buFont typeface="Symbol" pitchFamily="18" charset="2"/>
                        <a:buChar char="-"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Perceptions.</a:t>
                      </a:r>
                    </a:p>
                    <a:p>
                      <a:pPr marL="630238" indent="-285750" algn="l" defTabSz="914400" rtl="0" eaLnBrk="1" latinLnBrk="0" hangingPunct="1">
                        <a:buFont typeface="Symbol" pitchFamily="18" charset="2"/>
                        <a:buChar char="-"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Continuum of care, access.</a:t>
                      </a:r>
                    </a:p>
                    <a:p>
                      <a:pPr marL="630238" indent="-285750" algn="l" defTabSz="914400" rtl="0" eaLnBrk="1" latinLnBrk="0" hangingPunct="1">
                        <a:buFont typeface="Symbol" pitchFamily="18" charset="2"/>
                        <a:buChar char="-"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Culture.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n-US" sz="18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/>
                </a:tc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457200" y="1600200"/>
            <a:ext cx="82296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45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</a:rPr>
              <a:t>The Challenge of Chronic Illness</a:t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>The 80-80-80 Rule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6"/>
            <a:ext cx="8229600" cy="4191001"/>
          </a:xfrm>
        </p:spPr>
        <p:txBody>
          <a:bodyPr>
            <a:normAutofit lnSpcReduction="10000"/>
          </a:bodyPr>
          <a:lstStyle/>
          <a:p>
            <a:pPr marL="464994" indent="-464994">
              <a:spcAft>
                <a:spcPts val="600"/>
              </a:spcAft>
              <a:buSzPct val="100000"/>
              <a:buFont typeface="Verdana" pitchFamily="34" charset="0"/>
              <a:buChar char="−"/>
            </a:pPr>
            <a:r>
              <a:rPr lang="en-US" sz="3600" b="1" dirty="0">
                <a:latin typeface="Calibri" panose="020F0502020204030204" pitchFamily="34" charset="0"/>
              </a:rPr>
              <a:t>80%</a:t>
            </a:r>
            <a:r>
              <a:rPr lang="en-US" sz="3600" dirty="0">
                <a:latin typeface="Calibri" panose="020F0502020204030204" pitchFamily="34" charset="0"/>
              </a:rPr>
              <a:t> of health care dollars are spent on chronic illness.</a:t>
            </a:r>
          </a:p>
          <a:p>
            <a:pPr marL="464994" indent="-464994">
              <a:spcAft>
                <a:spcPts val="600"/>
              </a:spcAft>
              <a:buSzPct val="100000"/>
              <a:buFont typeface="Verdana" pitchFamily="34" charset="0"/>
              <a:buChar char="−"/>
            </a:pPr>
            <a:r>
              <a:rPr lang="en-US" sz="3600" b="1" dirty="0">
                <a:latin typeface="Calibri" panose="020F0502020204030204" pitchFamily="34" charset="0"/>
              </a:rPr>
              <a:t>80%</a:t>
            </a:r>
            <a:r>
              <a:rPr lang="en-US" sz="3600" dirty="0">
                <a:latin typeface="Calibri" panose="020F0502020204030204" pitchFamily="34" charset="0"/>
              </a:rPr>
              <a:t> of these dollars are spent on high cost (and OFTEN preventable) services, i.e., hospitalizations, rehospitalizations, ED visits.</a:t>
            </a:r>
          </a:p>
          <a:p>
            <a:pPr marL="464994" indent="-464994">
              <a:buSzPct val="100000"/>
              <a:buFont typeface="Verdana" pitchFamily="34" charset="0"/>
              <a:buChar char="−"/>
            </a:pPr>
            <a:r>
              <a:rPr lang="en-US" sz="3600" b="1" dirty="0">
                <a:latin typeface="Calibri" panose="020F0502020204030204" pitchFamily="34" charset="0"/>
              </a:rPr>
              <a:t>80%</a:t>
            </a:r>
            <a:r>
              <a:rPr lang="en-US" sz="3600" dirty="0">
                <a:latin typeface="Calibri" panose="020F0502020204030204" pitchFamily="34" charset="0"/>
              </a:rPr>
              <a:t> of care is self care.</a:t>
            </a:r>
          </a:p>
          <a:p>
            <a:pPr marL="464994" indent="-355492">
              <a:buSzPct val="100000"/>
              <a:buFont typeface="Verdana" pitchFamily="34" charset="0"/>
              <a:buChar char="−"/>
            </a:pPr>
            <a:endParaRPr lang="en-US" sz="3600" dirty="0"/>
          </a:p>
          <a:p>
            <a:pPr marL="109504" indent="0">
              <a:buSzPct val="100000"/>
              <a:buNone/>
            </a:pPr>
            <a:endParaRPr lang="en-US" sz="3600" dirty="0"/>
          </a:p>
          <a:p>
            <a:pPr marL="109504" indent="0">
              <a:buSzPct val="100000"/>
              <a:buNone/>
            </a:pPr>
            <a:endParaRPr lang="en-US" sz="2000" dirty="0"/>
          </a:p>
          <a:p>
            <a:pPr marL="109504" indent="0">
              <a:buSzPct val="100000"/>
              <a:buNone/>
            </a:pPr>
            <a:endParaRPr lang="en-US" sz="3600" dirty="0"/>
          </a:p>
          <a:p>
            <a:pPr marL="464994" indent="-355492">
              <a:buSzPct val="100000"/>
              <a:buNone/>
            </a:pPr>
            <a:endParaRPr lang="en-US" sz="18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447800"/>
            <a:ext cx="82296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64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275497" y="1026284"/>
            <a:ext cx="3049137" cy="3066257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11" tIns="45706" rIns="91411" bIns="4570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7588" name="TextBox 6"/>
          <p:cNvSpPr txBox="1">
            <a:spLocks noChangeArrowheads="1"/>
          </p:cNvSpPr>
          <p:nvPr/>
        </p:nvSpPr>
        <p:spPr bwMode="auto">
          <a:xfrm>
            <a:off x="1906137" y="1374652"/>
            <a:ext cx="152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1" tIns="45706" rIns="91411" bIns="45706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Health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val 7"/>
          <p:cNvSpPr/>
          <p:nvPr/>
        </p:nvSpPr>
        <p:spPr>
          <a:xfrm>
            <a:off x="4114800" y="1029515"/>
            <a:ext cx="2911522" cy="2922814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11" tIns="45706" rIns="91411" bIns="4570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668137" y="3091787"/>
            <a:ext cx="3220304" cy="323766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11" tIns="45706" rIns="91411" bIns="4570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4251" y="5274753"/>
            <a:ext cx="3028099" cy="646303"/>
          </a:xfrm>
          <a:prstGeom prst="rect">
            <a:avLst/>
          </a:prstGeom>
          <a:noFill/>
        </p:spPr>
        <p:txBody>
          <a:bodyPr wrap="square" lIns="91411" tIns="45706" rIns="91411" bIns="45706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Behavior Change Specialist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Health Coaching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209834" y="4823238"/>
            <a:ext cx="2286000" cy="40821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6" rIns="91411" bIns="45706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>
            <a:off x="8131222" y="2186160"/>
            <a:ext cx="381000" cy="326571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6" rIns="91411" bIns="45706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05850" y="5434577"/>
            <a:ext cx="1763404" cy="369304"/>
          </a:xfrm>
          <a:prstGeom prst="rect">
            <a:avLst/>
          </a:prstGeom>
          <a:noFill/>
        </p:spPr>
        <p:txBody>
          <a:bodyPr wrap="square" lIns="91411" tIns="45706" rIns="91411" bIns="45706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To impact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96737" y="4412976"/>
            <a:ext cx="2819400" cy="1277244"/>
          </a:xfrm>
          <a:prstGeom prst="rect">
            <a:avLst/>
          </a:prstGeom>
          <a:noFill/>
        </p:spPr>
        <p:txBody>
          <a:bodyPr wrap="square" lIns="91411" tIns="45706" rIns="91411" bIns="45706" rtlCol="0">
            <a:spAutoFit/>
          </a:bodyPr>
          <a:lstStyle/>
          <a:p>
            <a:pPr marL="342796" indent="-342796" fontAlgn="auto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Adherence to treatment regimens</a:t>
            </a:r>
          </a:p>
          <a:p>
            <a:pPr marL="342796" indent="-342796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Health related lifestyle changes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26322" y="866819"/>
            <a:ext cx="1828800" cy="1015663"/>
          </a:xfrm>
          <a:prstGeom prst="rect">
            <a:avLst/>
          </a:prstGeom>
          <a:noFill/>
        </p:spPr>
        <p:txBody>
          <a:bodyPr wrap="square" lIns="91411" tIns="45706" rIns="91411" bIns="45706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Quality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Cost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Experience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244935"/>
            <a:ext cx="8153400" cy="754053"/>
          </a:xfrm>
          <a:prstGeom prst="rect">
            <a:avLst/>
          </a:prstGeom>
          <a:noFill/>
        </p:spPr>
        <p:txBody>
          <a:bodyPr wrap="square" lIns="91411" tIns="45706" rIns="91411" bIns="45706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3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Outcomes = Measured Success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86235" y="1959426"/>
            <a:ext cx="1524000" cy="1077190"/>
          </a:xfrm>
          <a:prstGeom prst="rect">
            <a:avLst/>
          </a:prstGeom>
          <a:noFill/>
        </p:spPr>
        <p:txBody>
          <a:bodyPr wrap="square" lIns="91411" tIns="45706" rIns="91411" bIns="45706" rtlCol="0">
            <a:spAutoFit/>
          </a:bodyPr>
          <a:lstStyle/>
          <a:p>
            <a:pPr marL="342796" indent="-342796" fontAlgn="auto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rgbClr val="B2B2B2"/>
                </a:solidFill>
                <a:latin typeface="Calibri"/>
              </a:rPr>
              <a:t>Morbidity</a:t>
            </a:r>
          </a:p>
          <a:p>
            <a:pPr marL="342796" indent="-342796" fontAlgn="auto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rgbClr val="B2B2B2"/>
                </a:solidFill>
                <a:latin typeface="Calibri"/>
              </a:rPr>
              <a:t>Mortality</a:t>
            </a:r>
          </a:p>
          <a:p>
            <a:pPr marL="342796" indent="-342796" fontAlgn="auto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rgbClr val="B2B2B2"/>
                </a:solidFill>
                <a:latin typeface="Calibri"/>
              </a:rPr>
              <a:t>HRQOL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8561" y="1406159"/>
            <a:ext cx="1524000" cy="584775"/>
          </a:xfrm>
          <a:prstGeom prst="rect">
            <a:avLst/>
          </a:prstGeom>
          <a:noFill/>
        </p:spPr>
        <p:txBody>
          <a:bodyPr wrap="square" lIns="91411" tIns="45706" rIns="91411" bIns="45706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Clinical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94915" y="3280408"/>
            <a:ext cx="2286000" cy="1087796"/>
          </a:xfrm>
          <a:prstGeom prst="rect">
            <a:avLst/>
          </a:prstGeom>
          <a:noFill/>
        </p:spPr>
        <p:txBody>
          <a:bodyPr wrap="square" lIns="91411" tIns="45706" rIns="91411" bIns="45706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Behavior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(Actions)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18396" y="1971402"/>
            <a:ext cx="1524000" cy="1431133"/>
          </a:xfrm>
          <a:prstGeom prst="rect">
            <a:avLst/>
          </a:prstGeom>
          <a:noFill/>
        </p:spPr>
        <p:txBody>
          <a:bodyPr wrap="square" lIns="91411" tIns="45706" rIns="91411" bIns="45706" rtlCol="0">
            <a:spAutoFit/>
          </a:bodyPr>
          <a:lstStyle/>
          <a:p>
            <a:pPr marL="342796" indent="-342796" fontAlgn="auto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BP</a:t>
            </a:r>
          </a:p>
          <a:p>
            <a:pPr marL="342796" indent="-342796" fontAlgn="auto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Lipids</a:t>
            </a:r>
          </a:p>
          <a:p>
            <a:pPr marL="342796" indent="-342796" fontAlgn="auto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Weight</a:t>
            </a:r>
          </a:p>
          <a:p>
            <a:pPr marL="342796" indent="-342796" fontAlgn="auto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A1c</a:t>
            </a:r>
          </a:p>
        </p:txBody>
      </p:sp>
    </p:spTree>
    <p:extLst>
      <p:ext uri="{BB962C8B-B14F-4D97-AF65-F5344CB8AC3E}">
        <p14:creationId xmlns:p14="http://schemas.microsoft.com/office/powerpoint/2010/main" val="365703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/>
      <p:bldP spid="15" grpId="0"/>
      <p:bldP spid="16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8988"/>
            <a:ext cx="8763000" cy="482238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200" dirty="0"/>
              <a:t>20-30% reduction in all-cause mortality rates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Reduces 5-year mortality by 25% to 46% 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Decreases recurrent nonfatal myocardial infarction by 31%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Reduced symptoms (angina, dyspnea, fatigue)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Improves adherence to medication regimens 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Improves lifestyle recommendations 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Increased exercise performance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Improved lipid panel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Increased knowledge about cardiac disease and its management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Enhanced ability to perform activities of daily living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Improved health-related quality of life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Improved psychosocial symptoms (reversal of anxiety and depression, increased self-efficacy)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Reduced hospitalizations and use of medical resources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Return to work or leisure activities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244935"/>
            <a:ext cx="8153400" cy="754053"/>
          </a:xfrm>
          <a:prstGeom prst="rect">
            <a:avLst/>
          </a:prstGeom>
          <a:noFill/>
        </p:spPr>
        <p:txBody>
          <a:bodyPr wrap="square" lIns="91411" tIns="45706" rIns="91411" bIns="45706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3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Outcomes = Measured Success</a:t>
            </a:r>
          </a:p>
        </p:txBody>
      </p:sp>
      <p:sp>
        <p:nvSpPr>
          <p:cNvPr id="6" name="Right Arrow 5"/>
          <p:cNvSpPr/>
          <p:nvPr/>
        </p:nvSpPr>
        <p:spPr>
          <a:xfrm flipH="1">
            <a:off x="117143" y="990600"/>
            <a:ext cx="8762999" cy="5867400"/>
          </a:xfrm>
          <a:prstGeom prst="rightArrow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6" rIns="91411" bIns="45706" rtlCol="0" anchor="ctr"/>
          <a:lstStyle/>
          <a:p>
            <a:pPr algn="ctr"/>
            <a:endParaRPr lang="en-US" sz="22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b="0" dirty="0" smtClean="0">
                <a:latin typeface="Calibri" panose="020F0502020204030204" pitchFamily="34" charset="0"/>
              </a:rPr>
              <a:t>There </a:t>
            </a:r>
            <a:r>
              <a:rPr lang="en-US" b="0" dirty="0">
                <a:latin typeface="Calibri" panose="020F0502020204030204" pitchFamily="34" charset="0"/>
              </a:rPr>
              <a:t>is an increasing and </a:t>
            </a:r>
            <a:r>
              <a:rPr lang="en-US" b="0" dirty="0" smtClean="0">
                <a:latin typeface="Calibri" panose="020F0502020204030204" pitchFamily="34" charset="0"/>
              </a:rPr>
              <a:t/>
            </a:r>
            <a:br>
              <a:rPr lang="en-US" b="0" dirty="0" smtClean="0">
                <a:latin typeface="Calibri" panose="020F0502020204030204" pitchFamily="34" charset="0"/>
              </a:rPr>
            </a:br>
            <a:r>
              <a:rPr lang="en-US" b="0" dirty="0" smtClean="0">
                <a:latin typeface="Calibri" panose="020F0502020204030204" pitchFamily="34" charset="0"/>
              </a:rPr>
              <a:t>critical </a:t>
            </a:r>
            <a:r>
              <a:rPr lang="en-US" b="0" dirty="0">
                <a:latin typeface="Calibri" panose="020F0502020204030204" pitchFamily="34" charset="0"/>
              </a:rPr>
              <a:t>need in </a:t>
            </a:r>
            <a:r>
              <a:rPr lang="en-US" b="0" dirty="0" smtClean="0">
                <a:latin typeface="Calibri" panose="020F0502020204030204" pitchFamily="34" charset="0"/>
              </a:rPr>
              <a:t>health care: </a:t>
            </a:r>
            <a:endParaRPr lang="en-US" b="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1"/>
            <a:ext cx="8229600" cy="38100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Times New Roman" pitchFamily="18" charset="0"/>
              </a:rPr>
              <a:t>Behavior Change Specialist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dirty="0" smtClean="0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Times New Roman" pitchFamily="18" charset="0"/>
              </a:rPr>
              <a:t>a.k.a., Patient </a:t>
            </a: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Times New Roman" pitchFamily="18" charset="0"/>
              </a:rPr>
              <a:t>Engagement/Activation </a:t>
            </a:r>
            <a:r>
              <a:rPr lang="en-US" dirty="0" smtClean="0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Times New Roman" pitchFamily="18" charset="0"/>
              </a:rPr>
              <a:t>Specialist,</a:t>
            </a:r>
            <a:endParaRPr lang="en-US" dirty="0">
              <a:solidFill>
                <a:srgbClr val="C00000"/>
              </a:solidFill>
              <a:latin typeface="Calibri" panose="020F0502020204030204" pitchFamily="34" charset="0"/>
              <a:ea typeface="+mj-ea"/>
              <a:cs typeface="Times New Roman" pitchFamily="18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Times New Roman" pitchFamily="18" charset="0"/>
              </a:rPr>
              <a:t>Health </a:t>
            </a:r>
            <a:r>
              <a:rPr lang="en-US" dirty="0" smtClean="0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Times New Roman" pitchFamily="18" charset="0"/>
              </a:rPr>
              <a:t>Coach</a:t>
            </a:r>
          </a:p>
          <a:p>
            <a:pPr marL="0" indent="0" algn="ctr">
              <a:buNone/>
            </a:pPr>
            <a:r>
              <a:rPr lang="en-US" dirty="0"/>
              <a:t>Care Coordinator</a:t>
            </a:r>
          </a:p>
          <a:p>
            <a:pPr marL="0" indent="0" algn="ctr">
              <a:buNone/>
            </a:pPr>
            <a:r>
              <a:rPr lang="en-US" dirty="0"/>
              <a:t>Care Manager</a:t>
            </a:r>
          </a:p>
          <a:p>
            <a:pPr marL="0" indent="0" algn="ctr">
              <a:buNone/>
            </a:pPr>
            <a:r>
              <a:rPr lang="en-US" dirty="0"/>
              <a:t>Case Manager</a:t>
            </a:r>
          </a:p>
          <a:p>
            <a:pPr marL="0" indent="0" algn="ctr">
              <a:buNone/>
            </a:pPr>
            <a:r>
              <a:rPr lang="en-US" dirty="0" smtClean="0"/>
              <a:t>Navigator</a:t>
            </a:r>
            <a:endParaRPr lang="en-US" dirty="0"/>
          </a:p>
          <a:p>
            <a:pPr marL="0" indent="0" algn="ctr">
              <a:spcBef>
                <a:spcPct val="0"/>
              </a:spcBef>
              <a:buNone/>
            </a:pPr>
            <a:endParaRPr lang="en-US" dirty="0" smtClean="0">
              <a:latin typeface="Calibri" panose="020F0502020204030204" pitchFamily="34" charset="0"/>
              <a:ea typeface="+mj-ea"/>
              <a:cs typeface="Times New Roman" pitchFamily="18" charset="0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en-US" dirty="0">
              <a:latin typeface="Calibri" panose="020F0502020204030204" pitchFamily="34" charset="0"/>
              <a:ea typeface="+mj-ea"/>
              <a:cs typeface="Times New Roman" pitchFamily="18" charset="0"/>
            </a:endParaRPr>
          </a:p>
          <a:p>
            <a:pPr marL="682415" indent="-219007">
              <a:spcBef>
                <a:spcPct val="0"/>
              </a:spcBef>
              <a:buFont typeface="Courier New" pitchFamily="49" charset="0"/>
              <a:buChar char="-"/>
            </a:pPr>
            <a:endParaRPr lang="en-US" sz="3600" dirty="0">
              <a:latin typeface="Calibri" panose="020F0502020204030204" pitchFamily="34" charset="0"/>
              <a:ea typeface="+mj-ea"/>
              <a:cs typeface="Times New Roman" pitchFamily="18" charset="0"/>
            </a:endParaRPr>
          </a:p>
          <a:p>
            <a:pPr marL="0" indent="0">
              <a:buNone/>
            </a:pPr>
            <a:endParaRPr lang="en-US" sz="3600" dirty="0">
              <a:ea typeface="+mj-ea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2057400"/>
            <a:ext cx="82296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86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Opportunity Window For CR/PR:</a:t>
            </a:r>
            <a:br>
              <a:rPr lang="en-US" dirty="0" smtClean="0"/>
            </a:br>
            <a:r>
              <a:rPr lang="en-US" sz="3900" dirty="0"/>
              <a:t>Centers of Excellence for the</a:t>
            </a:r>
            <a:br>
              <a:rPr lang="en-US" sz="3900" dirty="0"/>
            </a:br>
            <a:r>
              <a:rPr lang="en-US" sz="3900" dirty="0"/>
              <a:t>Prevention and Management of Chronic Illness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86286" y="5410206"/>
            <a:ext cx="6172200" cy="1169551"/>
          </a:xfrm>
          <a:prstGeom prst="rect">
            <a:avLst/>
          </a:prstGeom>
          <a:noFill/>
        </p:spPr>
        <p:txBody>
          <a:bodyPr wrap="square" lIns="91411" tIns="45706" rIns="91411" bIns="45706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500" b="1" dirty="0">
                <a:solidFill>
                  <a:srgbClr val="FF0000"/>
                </a:solidFill>
                <a:latin typeface="Calibri"/>
              </a:rPr>
              <a:t>=</a:t>
            </a:r>
            <a:r>
              <a:rPr lang="en-US" sz="3500" dirty="0">
                <a:solidFill>
                  <a:prstClr val="black"/>
                </a:solidFill>
                <a:latin typeface="Calibri"/>
              </a:rPr>
              <a:t> Improved Individual and Population Outcomes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93980" y="2133600"/>
            <a:ext cx="82296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375" y="2311021"/>
            <a:ext cx="360564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679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Essential Elements of Success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5150434"/>
              </p:ext>
            </p:extLst>
          </p:nvPr>
        </p:nvGraphicFramePr>
        <p:xfrm>
          <a:off x="457200" y="1295400"/>
          <a:ext cx="8229600" cy="4310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4419600"/>
              </a:tblGrid>
              <a:tr h="5210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Old Model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New Model</a:t>
                      </a:r>
                      <a:endParaRPr lang="en-US" sz="2400" dirty="0"/>
                    </a:p>
                  </a:txBody>
                  <a:tcPr/>
                </a:tc>
              </a:tr>
              <a:tr h="7294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Patients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Participants and families</a:t>
                      </a:r>
                    </a:p>
                  </a:txBody>
                  <a:tcPr anchor="ctr"/>
                </a:tc>
              </a:tr>
              <a:tr h="7294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Cardiac and Pulmonary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People living with chronic illness</a:t>
                      </a:r>
                    </a:p>
                  </a:txBody>
                  <a:tcPr anchor="ctr"/>
                </a:tc>
              </a:tr>
              <a:tr h="7294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Rehabilitation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Prevention and Health Management of Chronic Illness</a:t>
                      </a:r>
                    </a:p>
                  </a:txBody>
                  <a:tcPr anchor="ctr"/>
                </a:tc>
              </a:tr>
              <a:tr h="52047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“Program”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System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of Services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6050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Waiting list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Welcome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2047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Graduation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Transition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457200" y="1143000"/>
            <a:ext cx="82296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255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3000"/>
          </a:xfrm>
        </p:spPr>
        <p:txBody>
          <a:bodyPr/>
          <a:lstStyle/>
          <a:p>
            <a:pPr marL="0" indent="0" algn="ctr">
              <a:buNone/>
            </a:pPr>
            <a:endParaRPr lang="en-US" sz="1800" b="1" dirty="0"/>
          </a:p>
          <a:p>
            <a:pPr marL="0" indent="0" algn="ctr">
              <a:buNone/>
            </a:pPr>
            <a:r>
              <a:rPr lang="en-US" sz="3000" b="1" dirty="0"/>
              <a:t>Health Prevention Continuum/Stream</a:t>
            </a:r>
            <a:endParaRPr lang="en-US" sz="3000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0600" y="273845"/>
            <a:ext cx="7696200" cy="78751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Transformation of CR/PR into </a:t>
            </a:r>
            <a:br>
              <a:rPr lang="en-US" b="1" dirty="0" smtClean="0"/>
            </a:br>
            <a:r>
              <a:rPr lang="en-US" b="1" dirty="0" smtClean="0"/>
              <a:t>Centers for Health and Prevention</a:t>
            </a:r>
            <a:endParaRPr lang="en-US" b="1" dirty="0"/>
          </a:p>
        </p:txBody>
      </p:sp>
      <p:sp>
        <p:nvSpPr>
          <p:cNvPr id="4" name="Left-Right Arrow 3"/>
          <p:cNvSpPr/>
          <p:nvPr/>
        </p:nvSpPr>
        <p:spPr>
          <a:xfrm>
            <a:off x="228601" y="2209801"/>
            <a:ext cx="8654902" cy="3133130"/>
          </a:xfrm>
          <a:prstGeom prst="leftRightArrow">
            <a:avLst/>
          </a:prstGeom>
          <a:blipFill>
            <a:blip r:embed="rId3"/>
            <a:tile tx="0" ty="0" sx="100000" sy="100000" flip="none" algn="tl"/>
          </a:blipFill>
          <a:ln w="76200" cmpd="tri">
            <a:solidFill>
              <a:schemeClr val="bg2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6" rIns="91411" bIns="45706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n w="76200" cap="rnd" cmpd="tri">
                <a:solidFill>
                  <a:srgbClr val="EEECE1">
                    <a:lumMod val="75000"/>
                  </a:srgbClr>
                </a:solidFill>
              </a:ln>
              <a:blipFill>
                <a:blip r:embed="rId3"/>
                <a:tile tx="0" ty="0" sx="100000" sy="100000" flip="none" algn="tl"/>
              </a:blipFill>
              <a:effectLst>
                <a:glow rad="228600">
                  <a:srgbClr val="9BBB59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385" y="5481431"/>
            <a:ext cx="2743200" cy="646303"/>
          </a:xfrm>
          <a:prstGeom prst="rect">
            <a:avLst/>
          </a:prstGeom>
          <a:noFill/>
        </p:spPr>
        <p:txBody>
          <a:bodyPr wrap="square" lIns="91411" tIns="45706" rIns="91411" bIns="45706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Primary Prevention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Keeping the well, well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8472" y="5508441"/>
            <a:ext cx="2743200" cy="923301"/>
          </a:xfrm>
          <a:prstGeom prst="rect">
            <a:avLst/>
          </a:prstGeom>
          <a:noFill/>
        </p:spPr>
        <p:txBody>
          <a:bodyPr wrap="square" lIns="91411" tIns="45706" rIns="91411" bIns="45706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Tertiary/Quaternary Prevention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sickest of the sick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02585" y="5481431"/>
            <a:ext cx="2743200" cy="646303"/>
          </a:xfrm>
          <a:prstGeom prst="rect">
            <a:avLst/>
          </a:prstGeom>
          <a:noFill/>
        </p:spPr>
        <p:txBody>
          <a:bodyPr wrap="square" lIns="91411" tIns="45706" rIns="91411" bIns="45706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Secondary Prevention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Traditional CR/PR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92871" y="3591702"/>
            <a:ext cx="1752600" cy="369304"/>
          </a:xfrm>
          <a:prstGeom prst="rect">
            <a:avLst/>
          </a:prstGeom>
          <a:noFill/>
        </p:spPr>
        <p:txBody>
          <a:bodyPr wrap="square" lIns="91411" tIns="45706" rIns="91411" bIns="45706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Downstream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6807" y="3591702"/>
            <a:ext cx="1752600" cy="369304"/>
          </a:xfrm>
          <a:prstGeom prst="rect">
            <a:avLst/>
          </a:prstGeom>
          <a:noFill/>
        </p:spPr>
        <p:txBody>
          <a:bodyPr wrap="square" lIns="91411" tIns="45706" rIns="91411" bIns="45706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Upstream</a:t>
            </a:r>
          </a:p>
        </p:txBody>
      </p:sp>
    </p:spTree>
    <p:extLst>
      <p:ext uri="{BB962C8B-B14F-4D97-AF65-F5344CB8AC3E}">
        <p14:creationId xmlns:p14="http://schemas.microsoft.com/office/powerpoint/2010/main" val="189446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AHA/AACVPR Core Components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1600200"/>
            <a:ext cx="4771265" cy="259080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1" y="1295406"/>
            <a:ext cx="4191000" cy="4572001"/>
          </a:xfrm>
        </p:spPr>
        <p:txBody>
          <a:bodyPr/>
          <a:lstStyle/>
          <a:p>
            <a:pPr marL="514194" indent="-514194"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</a:rPr>
              <a:t>Patient Assessment</a:t>
            </a:r>
          </a:p>
          <a:p>
            <a:pPr marL="514194" indent="-514194"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</a:rPr>
              <a:t>Nutritional Counseling</a:t>
            </a:r>
          </a:p>
          <a:p>
            <a:pPr marL="514194" indent="-514194"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</a:rPr>
              <a:t>Weight Management</a:t>
            </a:r>
          </a:p>
          <a:p>
            <a:pPr marL="514194" indent="-514194"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</a:rPr>
              <a:t>BP Management</a:t>
            </a:r>
          </a:p>
          <a:p>
            <a:pPr marL="514194" indent="-514194"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</a:rPr>
              <a:t>Lipid Management</a:t>
            </a:r>
          </a:p>
          <a:p>
            <a:pPr marL="514194" indent="-514194"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</a:rPr>
              <a:t>Diabetes Management</a:t>
            </a:r>
          </a:p>
          <a:p>
            <a:pPr marL="514194" indent="-514194"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</a:rPr>
              <a:t>Tobacco Cessation</a:t>
            </a:r>
          </a:p>
          <a:p>
            <a:pPr marL="514194" indent="-514194"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</a:rPr>
              <a:t>Psychosocial Management</a:t>
            </a:r>
          </a:p>
          <a:p>
            <a:pPr marL="514194" indent="-514194"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</a:rPr>
              <a:t>Physical Activity Counseling</a:t>
            </a:r>
          </a:p>
          <a:p>
            <a:pPr marL="514194" indent="-514194"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</a:rPr>
              <a:t>Exercise Training</a:t>
            </a:r>
          </a:p>
        </p:txBody>
      </p:sp>
    </p:spTree>
    <p:extLst>
      <p:ext uri="{BB962C8B-B14F-4D97-AF65-F5344CB8AC3E}">
        <p14:creationId xmlns:p14="http://schemas.microsoft.com/office/powerpoint/2010/main" val="91196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 descr="http://wwwdelivery.superstock.com/WI/223/1538/PreviewComp/SuperStock_1538R-20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966" y="381000"/>
            <a:ext cx="5912174" cy="369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73106" y="4316539"/>
            <a:ext cx="6627894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292" indent="-1277" algn="ctr" defTabSz="407773" eaLnBrk="0" fontAlgn="auto" hangingPunct="0">
              <a:spcBef>
                <a:spcPts val="643"/>
              </a:spcBef>
              <a:spcAft>
                <a:spcPts val="0"/>
              </a:spcAft>
              <a:tabLst>
                <a:tab pos="6457110" algn="r"/>
              </a:tabLst>
              <a:defRPr/>
            </a:pPr>
            <a:r>
              <a:rPr lang="en-US" sz="2400" i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“The way in which you talk with patients about their health </a:t>
            </a:r>
            <a:r>
              <a:rPr lang="en-US" sz="2400" i="1" dirty="0" smtClean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can </a:t>
            </a:r>
            <a:r>
              <a:rPr lang="en-US" sz="2400" i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substantially influence                                                 their personal motivation for behavior change.”</a:t>
            </a:r>
          </a:p>
          <a:p>
            <a:pPr marL="89292" indent="-1277" algn="ctr" defTabSz="407773" eaLnBrk="0" fontAlgn="auto" hangingPunct="0">
              <a:spcBef>
                <a:spcPts val="643"/>
              </a:spcBef>
              <a:spcAft>
                <a:spcPts val="0"/>
              </a:spcAft>
              <a:tabLst>
                <a:tab pos="6457110" algn="r"/>
              </a:tabLst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	 — Rollnick, Miller, Butler, MI in Health Care</a:t>
            </a:r>
          </a:p>
        </p:txBody>
      </p:sp>
    </p:spTree>
    <p:extLst>
      <p:ext uri="{BB962C8B-B14F-4D97-AF65-F5344CB8AC3E}">
        <p14:creationId xmlns:p14="http://schemas.microsoft.com/office/powerpoint/2010/main" val="411948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op·por·tu·ni·ty, </a:t>
            </a:r>
            <a:r>
              <a:rPr lang="en-US" sz="3600" dirty="0"/>
              <a:t>[op-er-</a:t>
            </a:r>
            <a:r>
              <a:rPr lang="en-US" sz="3600" b="1" dirty="0"/>
              <a:t>too</a:t>
            </a:r>
            <a:r>
              <a:rPr lang="en-US" sz="3600" dirty="0"/>
              <a:t>-ni-tee, -</a:t>
            </a:r>
            <a:r>
              <a:rPr lang="en-US" sz="3600" b="1" dirty="0"/>
              <a:t>tyoo</a:t>
            </a:r>
            <a:r>
              <a:rPr lang="en-US" sz="3600" dirty="0"/>
              <a:t>-</a:t>
            </a:r>
            <a:r>
              <a:rPr lang="en-US" sz="3600" dirty="0" smtClean="0"/>
              <a:t>]</a:t>
            </a:r>
            <a:br>
              <a:rPr lang="en-US" sz="3600" dirty="0" smtClean="0"/>
            </a:br>
            <a:r>
              <a:rPr lang="en-US" sz="3600" i="1" dirty="0"/>
              <a:t>noun, plural </a:t>
            </a:r>
            <a:r>
              <a:rPr lang="en-US" sz="3600" dirty="0" smtClean="0"/>
              <a:t>op·por·tu·ni·ties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077200" cy="1447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good position, chance, or prospect, as for advancement or success.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00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What we’re doing isn’t </a:t>
            </a:r>
            <a:r>
              <a:rPr lang="en-US" dirty="0" smtClean="0">
                <a:latin typeface="Calibri" panose="020F0502020204030204" pitchFamily="34" charset="0"/>
              </a:rPr>
              <a:t>working</a:t>
            </a:r>
            <a:endParaRPr lang="en-US" dirty="0"/>
          </a:p>
        </p:txBody>
      </p:sp>
      <p:pic>
        <p:nvPicPr>
          <p:cNvPr id="4" name="Picture 4" descr="http://images.quickblogcast.com/2/6/4/6/6/176996-166462/not_educ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752600"/>
            <a:ext cx="3065785" cy="451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457200" y="1371600"/>
            <a:ext cx="82296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445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dirty="0"/>
              <a:t>What We’re Doing </a:t>
            </a:r>
            <a:r>
              <a:rPr lang="en-US" dirty="0" smtClean="0"/>
              <a:t>Isn’t </a:t>
            </a:r>
            <a:r>
              <a:rPr lang="en-US" dirty="0"/>
              <a:t>Working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392787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40%-80% of the medical information patients receive is forgotten immediately.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30 – 50% of patients leave their provider visits without understanding their treatment plan.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Nearly half of the information retained is incorrect.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Hospitalized patients retain only 10% of their discharge teaching instructions.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25% (that’s the low estimate!) don’t fill prescriptions.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25% don’t take medications even after they fill the prescription.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447800" y="1295400"/>
            <a:ext cx="61722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28600" y="6096000"/>
            <a:ext cx="4473287" cy="484738"/>
          </a:xfrm>
          <a:prstGeom prst="rect">
            <a:avLst/>
          </a:prstGeom>
        </p:spPr>
        <p:txBody>
          <a:bodyPr wrap="square" lIns="68569" tIns="34285" rIns="68569" bIns="34285">
            <a:spAutoFit/>
          </a:bodyPr>
          <a:lstStyle/>
          <a:p>
            <a:pPr marL="274277" lvl="1" indent="-191995">
              <a:buSzPct val="68000"/>
            </a:pPr>
            <a:r>
              <a:rPr lang="en-US" sz="900" dirty="0">
                <a:solidFill>
                  <a:prstClr val="black"/>
                </a:solidFill>
                <a:latin typeface="helvetica" pitchFamily="34" charset="0"/>
                <a:cs typeface="helvetica" pitchFamily="34" charset="0"/>
              </a:rPr>
              <a:t>J Gen Int Med, online February 4, 2010</a:t>
            </a:r>
          </a:p>
          <a:p>
            <a:pPr marL="273802" lvl="1" indent="-191662">
              <a:buSzPct val="68000"/>
            </a:pPr>
            <a:r>
              <a:rPr lang="en-US" sz="900" dirty="0">
                <a:solidFill>
                  <a:prstClr val="black"/>
                </a:solidFill>
                <a:latin typeface="helvetica" pitchFamily="34" charset="0"/>
                <a:cs typeface="helvetica" pitchFamily="34" charset="0"/>
              </a:rPr>
              <a:t>Bodenheimer, T. Transforming Practice, N Eng J Med 359;20, November 13, 2008 </a:t>
            </a:r>
          </a:p>
          <a:p>
            <a:pPr marL="273802" lvl="1" indent="-191662">
              <a:buSzPct val="68000"/>
            </a:pPr>
            <a:r>
              <a:rPr lang="en-US" sz="900" dirty="0">
                <a:solidFill>
                  <a:prstClr val="black"/>
                </a:solidFill>
                <a:latin typeface="helvetica" pitchFamily="34" charset="0"/>
                <a:cs typeface="helvetica" pitchFamily="34" charset="0"/>
                <a:hlinkClick r:id="rId3"/>
              </a:rPr>
              <a:t>http://www.nchealthliteracy.org/toolkit/tool5.pdf</a:t>
            </a:r>
          </a:p>
        </p:txBody>
      </p:sp>
    </p:spTree>
    <p:extLst>
      <p:ext uri="{BB962C8B-B14F-4D97-AF65-F5344CB8AC3E}">
        <p14:creationId xmlns:p14="http://schemas.microsoft.com/office/powerpoint/2010/main" val="223193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1219201" y="1905000"/>
          <a:ext cx="6705600" cy="3687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53" name="Chart" r:id="rId4" imgW="7772400" imgH="4114800" progId="MSGraph.Chart.8">
                  <p:embed followColorScheme="full"/>
                </p:oleObj>
              </mc:Choice>
              <mc:Fallback>
                <p:oleObj name="Chart" r:id="rId4" imgW="7772400" imgH="4114800" progId="MSGraph.Chart.8">
                  <p:embed followColorScheme="full"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1" y="1905000"/>
                        <a:ext cx="6705600" cy="36875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7018310" y="4520975"/>
            <a:ext cx="7938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1" tIns="45706" rIns="91411" bIns="45706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17%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Other</a:t>
            </a: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3770568" y="4978526"/>
            <a:ext cx="171399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1" tIns="45706" rIns="91411" bIns="45706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19%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Failure to Seek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Care</a:t>
            </a: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796944" y="4327087"/>
            <a:ext cx="20986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1" tIns="45706" rIns="91411" bIns="45706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16%</a:t>
            </a: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 Inappropriate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Rx</a:t>
            </a:r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5847745" y="2122714"/>
            <a:ext cx="20824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1" tIns="45706" rIns="91411" bIns="45706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Rx non-adherence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 24%</a:t>
            </a:r>
          </a:p>
        </p:txBody>
      </p:sp>
      <p:sp>
        <p:nvSpPr>
          <p:cNvPr id="15367" name="Text Box 8"/>
          <p:cNvSpPr txBox="1">
            <a:spLocks noChangeArrowheads="1"/>
          </p:cNvSpPr>
          <p:nvPr/>
        </p:nvSpPr>
        <p:spPr bwMode="auto">
          <a:xfrm>
            <a:off x="1355734" y="2122714"/>
            <a:ext cx="226222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1" tIns="45706" rIns="91411" bIns="45706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Diet non-adherence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24%          </a:t>
            </a:r>
          </a:p>
        </p:txBody>
      </p:sp>
      <p:sp>
        <p:nvSpPr>
          <p:cNvPr id="15368" name="Text Box 9"/>
          <p:cNvSpPr txBox="1">
            <a:spLocks noChangeArrowheads="1"/>
          </p:cNvSpPr>
          <p:nvPr/>
        </p:nvSpPr>
        <p:spPr bwMode="auto">
          <a:xfrm>
            <a:off x="4191001" y="6286506"/>
            <a:ext cx="37391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1" tIns="45706" rIns="91411" bIns="45706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Vinson J Am Geriatric Soc 1990;38:1290-5</a:t>
            </a:r>
          </a:p>
        </p:txBody>
      </p:sp>
      <p:sp>
        <p:nvSpPr>
          <p:cNvPr id="185354" name="Text Box 10"/>
          <p:cNvSpPr txBox="1">
            <a:spLocks noChangeArrowheads="1"/>
          </p:cNvSpPr>
          <p:nvPr/>
        </p:nvSpPr>
        <p:spPr bwMode="auto">
          <a:xfrm>
            <a:off x="796943" y="533401"/>
            <a:ext cx="7620000" cy="1087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1" tIns="45706" rIns="91411" bIns="45706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The </a:t>
            </a:r>
            <a:r>
              <a:rPr lang="en-US" sz="3200" i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Real</a:t>
            </a:r>
            <a:r>
              <a:rPr lang="en-US" sz="3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Failure in Heart Failure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Causes</a:t>
            </a:r>
            <a:r>
              <a:rPr lang="en-US" sz="32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of HF Readmissions </a:t>
            </a:r>
          </a:p>
        </p:txBody>
      </p:sp>
    </p:spTree>
    <p:extLst>
      <p:ext uri="{BB962C8B-B14F-4D97-AF65-F5344CB8AC3E}">
        <p14:creationId xmlns:p14="http://schemas.microsoft.com/office/powerpoint/2010/main" val="17596157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26" dirty="0">
                <a:latin typeface="Calibri" charset="0"/>
                <a:ea typeface="ＭＳ Ｐゴシック" charset="0"/>
                <a:cs typeface="ＭＳ Ｐゴシック" charset="0"/>
              </a:rPr>
              <a:t>Health Expert    -   Health Coaching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7107" name="Picture 2" descr="http://t0.gstatic.com/images?q=tbn:ANd9GcQfTNYqknUuJoYdpToQPkcyqU2aLZUtTl9KcqPrf10Ra1H7MUc&amp;t=1&amp;usg=__t7s22TT4gXKXqoKOuW7x2z5Eg7E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448" y="1796524"/>
            <a:ext cx="3823886" cy="4097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4" descr="http://images.quickblogcast.com/2/6/4/6/6/176996-166462/not_educat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096" y="1883432"/>
            <a:ext cx="2876352" cy="423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>
            <a:off x="1241224" y="1387740"/>
            <a:ext cx="6844109" cy="0"/>
          </a:xfrm>
          <a:prstGeom prst="straightConnector1">
            <a:avLst/>
          </a:prstGeom>
          <a:noFill/>
          <a:ln w="63500">
            <a:solidFill>
              <a:srgbClr val="F79646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780710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219200" y="1352332"/>
            <a:ext cx="3657600" cy="4525963"/>
          </a:xfrm>
        </p:spPr>
        <p:txBody>
          <a:bodyPr>
            <a:normAutofit lnSpcReduction="10000"/>
          </a:bodyPr>
          <a:lstStyle/>
          <a:p>
            <a:pPr marL="111089" indent="-1588">
              <a:spcBef>
                <a:spcPts val="800"/>
              </a:spcBef>
              <a:buNone/>
              <a:tabLst>
                <a:tab pos="8033457" algn="r"/>
              </a:tabLst>
            </a:pPr>
            <a:r>
              <a:rPr lang="en-US" i="1" dirty="0"/>
              <a:t>“People are generally better persuaded </a:t>
            </a:r>
            <a:r>
              <a:rPr lang="en-US" i="1" dirty="0" smtClean="0"/>
              <a:t>by the </a:t>
            </a:r>
            <a:r>
              <a:rPr lang="en-US" i="1" dirty="0"/>
              <a:t>reasons which they have </a:t>
            </a:r>
            <a:r>
              <a:rPr lang="en-US" i="1" dirty="0" smtClean="0"/>
              <a:t>themselves discovered</a:t>
            </a:r>
            <a:r>
              <a:rPr lang="en-US" i="1" dirty="0"/>
              <a:t>, than by those which have </a:t>
            </a:r>
            <a:r>
              <a:rPr lang="en-US" i="1" dirty="0" smtClean="0"/>
              <a:t>come into </a:t>
            </a:r>
            <a:r>
              <a:rPr lang="en-US" i="1" dirty="0"/>
              <a:t>the mind of others.”</a:t>
            </a:r>
          </a:p>
          <a:p>
            <a:pPr marL="111089" indent="-1588">
              <a:spcBef>
                <a:spcPts val="800"/>
              </a:spcBef>
              <a:buNone/>
              <a:tabLst>
                <a:tab pos="8033457" algn="r"/>
              </a:tabLst>
            </a:pPr>
            <a:endParaRPr lang="en-US" i="1" dirty="0"/>
          </a:p>
          <a:p>
            <a:pPr marL="111089" indent="-1588">
              <a:spcBef>
                <a:spcPts val="800"/>
              </a:spcBef>
              <a:buNone/>
              <a:tabLst>
                <a:tab pos="8033457" algn="r"/>
              </a:tabLst>
            </a:pPr>
            <a:r>
              <a:rPr lang="en-US" i="1" dirty="0"/>
              <a:t>	</a:t>
            </a:r>
            <a:r>
              <a:rPr lang="en-US" sz="2000" i="1" dirty="0"/>
              <a:t>-- Pascal’s Pensees (17th Century)</a:t>
            </a:r>
            <a:r>
              <a:rPr lang="en-US" sz="2000" i="1" dirty="0">
                <a:solidFill>
                  <a:srgbClr val="FFFF99"/>
                </a:solidFill>
              </a:rPr>
              <a:t>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352325"/>
            <a:ext cx="3593418" cy="3872818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900" dirty="0">
                <a:solidFill>
                  <a:srgbClr val="FFC000"/>
                </a:solidFill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87929"/>
            <a:ext cx="3593418" cy="3837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437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Health Coaching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1"/>
            <a:ext cx="8229600" cy="4221163"/>
          </a:xfrm>
        </p:spPr>
        <p:txBody>
          <a:bodyPr/>
          <a:lstStyle/>
          <a:p>
            <a:r>
              <a:rPr lang="en-US" dirty="0" smtClean="0"/>
              <a:t>Emerging Field</a:t>
            </a:r>
          </a:p>
          <a:p>
            <a:pPr lvl="1"/>
            <a:r>
              <a:rPr lang="en-US" dirty="0" smtClean="0"/>
              <a:t>Chronic illness</a:t>
            </a:r>
          </a:p>
          <a:p>
            <a:pPr lvl="1"/>
            <a:r>
              <a:rPr lang="en-US" dirty="0" smtClean="0"/>
              <a:t>Cardiac and Pulmonary Rehabilitation</a:t>
            </a:r>
          </a:p>
          <a:p>
            <a:r>
              <a:rPr lang="en-US" dirty="0" smtClean="0"/>
              <a:t>Built upon solid foundation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371600"/>
            <a:ext cx="82296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313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The Science of Behavior Change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6563" indent="-457059">
              <a:spcAft>
                <a:spcPts val="400"/>
              </a:spcAft>
              <a:buSzPct val="100000"/>
              <a:buFont typeface="+mj-lt"/>
              <a:buAutoNum type="arabicPeriod"/>
            </a:pPr>
            <a:r>
              <a:rPr lang="en-US" dirty="0" smtClean="0">
                <a:latin typeface="Calibri" panose="020F0502020204030204" pitchFamily="34" charset="0"/>
              </a:rPr>
              <a:t>Humanistic Psychology (Carl Rogers)</a:t>
            </a:r>
          </a:p>
          <a:p>
            <a:pPr marL="566563" indent="-457059">
              <a:spcAft>
                <a:spcPts val="400"/>
              </a:spcAft>
              <a:buSzPct val="100000"/>
              <a:buFont typeface="+mj-lt"/>
              <a:buAutoNum type="arabicPeriod"/>
            </a:pPr>
            <a:r>
              <a:rPr lang="en-US" dirty="0" smtClean="0">
                <a:latin typeface="Calibri" panose="020F0502020204030204" pitchFamily="34" charset="0"/>
              </a:rPr>
              <a:t>Self</a:t>
            </a:r>
            <a:r>
              <a:rPr lang="en-US" dirty="0">
                <a:latin typeface="Calibri" panose="020F0502020204030204" pitchFamily="34" charset="0"/>
              </a:rPr>
              <a:t>-Efficacy (Albert Bandura</a:t>
            </a:r>
            <a:r>
              <a:rPr lang="en-US" dirty="0" smtClean="0">
                <a:latin typeface="Calibri" panose="020F0502020204030204" pitchFamily="34" charset="0"/>
              </a:rPr>
              <a:t>)</a:t>
            </a:r>
          </a:p>
          <a:p>
            <a:pPr marL="566563" indent="-457059">
              <a:spcAft>
                <a:spcPts val="400"/>
              </a:spcAft>
              <a:buSzPct val="100000"/>
              <a:buFont typeface="+mj-lt"/>
              <a:buAutoNum type="arabicPeriod"/>
            </a:pPr>
            <a:r>
              <a:rPr lang="en-US" dirty="0" smtClean="0">
                <a:latin typeface="Calibri" panose="020F0502020204030204" pitchFamily="34" charset="0"/>
              </a:rPr>
              <a:t>Transtheoretical </a:t>
            </a:r>
            <a:r>
              <a:rPr lang="en-US" dirty="0">
                <a:latin typeface="Calibri" panose="020F0502020204030204" pitchFamily="34" charset="0"/>
              </a:rPr>
              <a:t>Model (J. Prochaska</a:t>
            </a:r>
            <a:r>
              <a:rPr lang="en-US" dirty="0" smtClean="0">
                <a:latin typeface="Calibri" panose="020F0502020204030204" pitchFamily="34" charset="0"/>
              </a:rPr>
              <a:t>)</a:t>
            </a:r>
          </a:p>
          <a:p>
            <a:pPr marL="566563" indent="-457059">
              <a:spcAft>
                <a:spcPts val="400"/>
              </a:spcAft>
              <a:buSzPct val="100000"/>
              <a:buFont typeface="+mj-lt"/>
              <a:buAutoNum type="arabicPeriod"/>
            </a:pPr>
            <a:r>
              <a:rPr lang="en-US" dirty="0" smtClean="0">
                <a:latin typeface="Calibri" panose="020F0502020204030204" pitchFamily="34" charset="0"/>
              </a:rPr>
              <a:t>Positive Psychology </a:t>
            </a:r>
            <a:r>
              <a:rPr lang="en-US" dirty="0">
                <a:latin typeface="Calibri" panose="020F0502020204030204" pitchFamily="34" charset="0"/>
              </a:rPr>
              <a:t>(Martin Seligman</a:t>
            </a:r>
            <a:r>
              <a:rPr lang="en-US" dirty="0" smtClean="0">
                <a:latin typeface="Calibri" panose="020F0502020204030204" pitchFamily="34" charset="0"/>
              </a:rPr>
              <a:t>)</a:t>
            </a:r>
            <a:endParaRPr lang="en-US" dirty="0">
              <a:latin typeface="Calibri" panose="020F0502020204030204" pitchFamily="34" charset="0"/>
            </a:endParaRPr>
          </a:p>
          <a:p>
            <a:pPr marL="566563" indent="-457059">
              <a:spcAft>
                <a:spcPts val="400"/>
              </a:spcAft>
              <a:buSzPct val="100000"/>
              <a:buFont typeface="+mj-lt"/>
              <a:buAutoNum type="arabicPeriod"/>
            </a:pPr>
            <a:r>
              <a:rPr lang="en-US" dirty="0" smtClean="0">
                <a:latin typeface="Calibri" panose="020F0502020204030204" pitchFamily="34" charset="0"/>
              </a:rPr>
              <a:t>Appreciative </a:t>
            </a:r>
            <a:r>
              <a:rPr lang="en-US" dirty="0">
                <a:latin typeface="Calibri" panose="020F0502020204030204" pitchFamily="34" charset="0"/>
              </a:rPr>
              <a:t>Inquiry (D. </a:t>
            </a:r>
            <a:r>
              <a:rPr lang="en-US" dirty="0" smtClean="0">
                <a:latin typeface="Calibri" panose="020F0502020204030204" pitchFamily="34" charset="0"/>
              </a:rPr>
              <a:t>Cooperrider)</a:t>
            </a:r>
            <a:endParaRPr lang="en-US" dirty="0" smtClean="0">
              <a:latin typeface="Calibri" panose="020F0502020204030204" pitchFamily="34" charset="0"/>
            </a:endParaRPr>
          </a:p>
          <a:p>
            <a:pPr marL="566563" indent="-457059">
              <a:spcAft>
                <a:spcPts val="400"/>
              </a:spcAft>
              <a:buSzPct val="100000"/>
              <a:buFont typeface="+mj-lt"/>
              <a:buAutoNum type="arabicPeriod"/>
            </a:pPr>
            <a:r>
              <a:rPr lang="en-US" dirty="0" smtClean="0">
                <a:latin typeface="Calibri" panose="020F0502020204030204" pitchFamily="34" charset="0"/>
              </a:rPr>
              <a:t>Motivational </a:t>
            </a:r>
            <a:r>
              <a:rPr lang="en-US" dirty="0">
                <a:latin typeface="Calibri" panose="020F0502020204030204" pitchFamily="34" charset="0"/>
              </a:rPr>
              <a:t>Interviewing (Miller &amp; Rollnick)</a:t>
            </a:r>
          </a:p>
          <a:p>
            <a:pPr marL="109504" indent="0">
              <a:spcAft>
                <a:spcPts val="400"/>
              </a:spcAft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219200"/>
            <a:ext cx="82296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987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hivasteveordog.files.wordpress.com/2010/11/photo-water-drop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655" y="-34159"/>
            <a:ext cx="8127124" cy="685000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95400" y="5410200"/>
            <a:ext cx="662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Where does that leave us?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Where does that leave you?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81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Calibri" panose="020F0502020204030204" pitchFamily="34" charset="0"/>
              </a:rPr>
              <a:t>What business are we in?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194" indent="-514194">
              <a:spcAft>
                <a:spcPts val="1200"/>
              </a:spcAft>
              <a:buFont typeface="+mj-lt"/>
              <a:buAutoNum type="arabicPeriod"/>
            </a:pPr>
            <a:r>
              <a:rPr lang="en-US" sz="3600" dirty="0" smtClean="0">
                <a:latin typeface="Calibri" panose="020F0502020204030204" pitchFamily="34" charset="0"/>
              </a:rPr>
              <a:t> </a:t>
            </a:r>
            <a:endParaRPr lang="en-US" sz="3600" dirty="0">
              <a:latin typeface="Calibri" panose="020F0502020204030204" pitchFamily="34" charset="0"/>
            </a:endParaRPr>
          </a:p>
          <a:p>
            <a:pPr marL="514194" indent="-514194">
              <a:spcAft>
                <a:spcPts val="1200"/>
              </a:spcAft>
              <a:buFont typeface="+mj-lt"/>
              <a:buAutoNum type="arabicPeriod"/>
            </a:pPr>
            <a:r>
              <a:rPr lang="en-US" sz="3600" dirty="0" smtClean="0">
                <a:latin typeface="Calibri" panose="020F0502020204030204" pitchFamily="34" charset="0"/>
              </a:rPr>
              <a:t>  </a:t>
            </a:r>
            <a:endParaRPr lang="en-US" sz="3600" dirty="0">
              <a:latin typeface="Calibri" panose="020F0502020204030204" pitchFamily="34" charset="0"/>
            </a:endParaRPr>
          </a:p>
          <a:p>
            <a:pPr marL="514194" indent="-514194">
              <a:spcAft>
                <a:spcPts val="1200"/>
              </a:spcAft>
              <a:buFont typeface="+mj-lt"/>
              <a:buAutoNum type="arabicPeriod"/>
            </a:pPr>
            <a:r>
              <a:rPr lang="en-US" sz="3600" dirty="0" smtClean="0">
                <a:latin typeface="Calibri" panose="020F0502020204030204" pitchFamily="34" charset="0"/>
              </a:rPr>
              <a:t>  </a:t>
            </a:r>
            <a:endParaRPr lang="en-US" sz="3600" dirty="0">
              <a:latin typeface="Calibri" panose="020F050202020403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295400"/>
            <a:ext cx="82296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093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latin typeface="Calibri" panose="020F0502020204030204" pitchFamily="34" charset="0"/>
              </a:rPr>
              <a:t>What Business Are You In?</a:t>
            </a:r>
            <a:endParaRPr lang="en-US" b="0" dirty="0">
              <a:latin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194" indent="-514194"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</a:rPr>
              <a:t>  </a:t>
            </a:r>
          </a:p>
          <a:p>
            <a:pPr marL="514194" indent="-514194"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</a:rPr>
              <a:t>  </a:t>
            </a:r>
          </a:p>
          <a:p>
            <a:pPr marL="514194" indent="-514194"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endParaRPr lang="en-US" dirty="0">
              <a:latin typeface="Calibri" panose="020F050202020403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295400"/>
            <a:ext cx="82296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96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" y="386863"/>
            <a:ext cx="9143999" cy="608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218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</a:rPr>
              <a:t>The Challenge of Chronic Illness in</a:t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>Health Care Reform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04" indent="0">
              <a:buSzPct val="100000"/>
              <a:buNone/>
            </a:pPr>
            <a:r>
              <a:rPr lang="en-US" sz="3600" dirty="0">
                <a:latin typeface="Calibri" panose="020F0502020204030204" pitchFamily="34" charset="0"/>
              </a:rPr>
              <a:t>“We have a sick care system when we desperately need a well care system.”</a:t>
            </a:r>
          </a:p>
          <a:p>
            <a:pPr marL="109504" indent="0" algn="r">
              <a:buSzPct val="100000"/>
              <a:buNone/>
            </a:pPr>
            <a:r>
              <a:rPr lang="en-US" sz="2400" dirty="0">
                <a:latin typeface="Calibri" panose="020F0502020204030204" pitchFamily="34" charset="0"/>
              </a:rPr>
              <a:t>--Senator Tom Harkin, Iowa</a:t>
            </a:r>
          </a:p>
          <a:p>
            <a:pPr marL="109504" indent="0">
              <a:buSzPct val="100000"/>
              <a:buNone/>
            </a:pPr>
            <a:endParaRPr lang="en-US" sz="2400" dirty="0">
              <a:latin typeface="Calibri" panose="020F0502020204030204" pitchFamily="34" charset="0"/>
            </a:endParaRPr>
          </a:p>
          <a:p>
            <a:pPr marL="109504" indent="0">
              <a:buSzPct val="100000"/>
              <a:buNone/>
            </a:pPr>
            <a:r>
              <a:rPr lang="en-US" sz="3600" dirty="0">
                <a:latin typeface="Calibri" panose="020F0502020204030204" pitchFamily="34" charset="0"/>
              </a:rPr>
              <a:t>“Why preventive care is becoming the   new cultural norm.”</a:t>
            </a:r>
          </a:p>
          <a:p>
            <a:pPr marL="109504" indent="0" algn="r">
              <a:buSzPct val="100000"/>
              <a:buNone/>
            </a:pPr>
            <a:r>
              <a:rPr lang="en-US" sz="2400" dirty="0">
                <a:latin typeface="Calibri" panose="020F0502020204030204" pitchFamily="34" charset="0"/>
              </a:rPr>
              <a:t>--Dr. Harvey Fineberg, President, Institute of Medicine</a:t>
            </a:r>
          </a:p>
          <a:p>
            <a:pPr marL="109504" indent="0" algn="r">
              <a:buSzPct val="100000"/>
              <a:buNone/>
            </a:pPr>
            <a:r>
              <a:rPr lang="en-US" sz="2400" dirty="0">
                <a:latin typeface="Calibri" panose="020F0502020204030204" pitchFamily="34" charset="0"/>
              </a:rPr>
              <a:t>JAMA, 2013  </a:t>
            </a:r>
          </a:p>
          <a:p>
            <a:pPr marL="109504" indent="0">
              <a:buSzPct val="100000"/>
              <a:buNone/>
            </a:pPr>
            <a:endParaRPr lang="en-US" sz="3600" dirty="0"/>
          </a:p>
          <a:p>
            <a:pPr marL="464994" indent="-355492">
              <a:buSzPct val="100000"/>
              <a:buNone/>
            </a:pPr>
            <a:endParaRPr lang="en-US" sz="1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447800"/>
            <a:ext cx="82296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46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Payment </a:t>
            </a:r>
            <a:r>
              <a:rPr lang="en-US" dirty="0" smtClean="0"/>
              <a:t>Models</a:t>
            </a:r>
            <a:br>
              <a:rPr lang="en-US" dirty="0" smtClean="0"/>
            </a:br>
            <a:r>
              <a:rPr lang="en-US" dirty="0" smtClean="0"/>
              <a:t>Uncertain, Yet Inevitable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9196108"/>
              </p:ext>
            </p:extLst>
          </p:nvPr>
        </p:nvGraphicFramePr>
        <p:xfrm>
          <a:off x="457200" y="1600200"/>
          <a:ext cx="8229600" cy="3727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4876800"/>
              </a:tblGrid>
              <a:tr h="57193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Old System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Emerging System</a:t>
                      </a:r>
                      <a:endParaRPr lang="en-US" sz="2400" dirty="0"/>
                    </a:p>
                  </a:txBody>
                  <a:tcPr/>
                </a:tc>
              </a:tr>
              <a:tr h="7996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Fee For Service (FFS)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Shared Savings Programs (SSP)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Bundling,</a:t>
                      </a:r>
                      <a:r>
                        <a:rPr lang="en-US" sz="1800" baseline="0" dirty="0" smtClean="0"/>
                        <a:t> Episodes, Acute Care Episodes (ACE)</a:t>
                      </a:r>
                      <a:endParaRPr lang="en-US" sz="1800" dirty="0" smtClean="0"/>
                    </a:p>
                  </a:txBody>
                  <a:tcPr/>
                </a:tc>
              </a:tr>
              <a:tr h="5719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Pay for admissions, readmissions, DRGs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Penalties, nonpayment</a:t>
                      </a:r>
                      <a:endParaRPr lang="en-US" sz="1800" dirty="0"/>
                    </a:p>
                  </a:txBody>
                  <a:tcPr/>
                </a:tc>
              </a:tr>
              <a:tr h="5719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Pay for volume, quantity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Pay for value, quality</a:t>
                      </a:r>
                    </a:p>
                  </a:txBody>
                  <a:tcPr/>
                </a:tc>
              </a:tr>
              <a:tr h="5719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Pay for illness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Pay for health</a:t>
                      </a:r>
                    </a:p>
                  </a:txBody>
                  <a:tcPr/>
                </a:tc>
              </a:tr>
              <a:tr h="5719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Pay for 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Pay for outcome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163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Opportunity is here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98631" y="2668589"/>
            <a:ext cx="1452563" cy="769937"/>
          </a:xfrm>
          <a:prstGeom prst="rect">
            <a:avLst/>
          </a:prstGeom>
          <a:noFill/>
        </p:spPr>
        <p:txBody>
          <a:bodyPr wrap="none" lIns="91411" tIns="45706" rIns="91411" bIns="45706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+mn-cs"/>
              </a:rPr>
              <a:t>Value</a:t>
            </a:r>
          </a:p>
        </p:txBody>
      </p:sp>
      <p:sp>
        <p:nvSpPr>
          <p:cNvPr id="13" name="Equal 12"/>
          <p:cNvSpPr/>
          <p:nvPr/>
        </p:nvSpPr>
        <p:spPr>
          <a:xfrm>
            <a:off x="3311525" y="2840038"/>
            <a:ext cx="609600" cy="4572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6" rIns="91411" bIns="4570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548190" y="2084388"/>
            <a:ext cx="28606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1" tIns="45706" rIns="91411" bIns="45706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cs typeface="Times New Roman" pitchFamily="18" charset="0"/>
              </a:rPr>
              <a:t>(BETTER) QUALITY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1400" dirty="0">
                <a:solidFill>
                  <a:srgbClr val="000000"/>
                </a:solidFill>
                <a:cs typeface="Times New Roman" pitchFamily="18" charset="0"/>
              </a:rPr>
              <a:t>Safe, Evidence-Based Best Practices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1400" dirty="0">
                <a:solidFill>
                  <a:srgbClr val="000000"/>
                </a:solidFill>
                <a:cs typeface="Times New Roman" pitchFamily="18" charset="0"/>
              </a:rPr>
              <a:t>Coordinate Care Across Continuum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1400" dirty="0">
                <a:solidFill>
                  <a:srgbClr val="000000"/>
                </a:solidFill>
                <a:cs typeface="Times New Roman" pitchFamily="18" charset="0"/>
              </a:rPr>
              <a:t>Patient Service Experience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40226" y="3159125"/>
            <a:ext cx="32766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548189" y="3268669"/>
            <a:ext cx="2498725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6" rIns="91411" bIns="45706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cs typeface="Times New Roman" pitchFamily="18" charset="0"/>
              </a:rPr>
              <a:t>(LOWER) COST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1400" dirty="0">
                <a:solidFill>
                  <a:srgbClr val="000000"/>
                </a:solidFill>
                <a:cs typeface="Times New Roman" pitchFamily="18" charset="0"/>
              </a:rPr>
              <a:t>Eliminate Unneeded Care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1400" dirty="0">
                <a:solidFill>
                  <a:srgbClr val="000000"/>
                </a:solidFill>
                <a:cs typeface="Times New Roman" pitchFamily="18" charset="0"/>
              </a:rPr>
              <a:t>Efficient Workflows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1400" dirty="0">
                <a:solidFill>
                  <a:srgbClr val="000000"/>
                </a:solidFill>
                <a:cs typeface="Times New Roman" pitchFamily="18" charset="0"/>
              </a:rPr>
              <a:t>Practice at Top of License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468438" y="1863725"/>
            <a:ext cx="6400800" cy="25908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11" tIns="45706" rIns="91411" bIns="4570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8438" y="6172203"/>
            <a:ext cx="6400800" cy="369304"/>
          </a:xfrm>
          <a:prstGeom prst="rect">
            <a:avLst/>
          </a:prstGeom>
          <a:noFill/>
        </p:spPr>
        <p:txBody>
          <a:bodyPr lIns="91411" tIns="45706" rIns="91411" bIns="45706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Slide Credit to Zack Klint and Vanderbilt ACS Bundle Team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68438" y="4876800"/>
            <a:ext cx="6303962" cy="830263"/>
          </a:xfrm>
          <a:prstGeom prst="rect">
            <a:avLst/>
          </a:prstGeom>
          <a:noFill/>
        </p:spPr>
        <p:txBody>
          <a:bodyPr lIns="91411" tIns="45706" rIns="91411" bIns="45706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“Provide patients with everything they need,  and nothing that they don’t.”</a:t>
            </a:r>
          </a:p>
        </p:txBody>
      </p:sp>
    </p:spTree>
    <p:extLst>
      <p:ext uri="{BB962C8B-B14F-4D97-AF65-F5344CB8AC3E}">
        <p14:creationId xmlns:p14="http://schemas.microsoft.com/office/powerpoint/2010/main" val="342443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4644260"/>
              </p:ext>
            </p:extLst>
          </p:nvPr>
        </p:nvGraphicFramePr>
        <p:xfrm>
          <a:off x="5867400" y="2133599"/>
          <a:ext cx="3268717" cy="2525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3" name="Acrobat Document" r:id="rId3" imgW="7543800" imgH="5829300" progId="AcroExch.Document.11">
                  <p:embed/>
                </p:oleObj>
              </mc:Choice>
              <mc:Fallback>
                <p:oleObj name="Acrobat Document" r:id="rId3" imgW="7543800" imgH="58293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67400" y="2133599"/>
                        <a:ext cx="3268717" cy="25258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5536" y="381000"/>
            <a:ext cx="5854264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“The </a:t>
            </a:r>
            <a:r>
              <a:rPr lang="en-US" sz="3000" dirty="0"/>
              <a:t>thorn in the side, of course, is declining </a:t>
            </a:r>
            <a:r>
              <a:rPr lang="en-US" sz="3000" dirty="0" smtClean="0"/>
              <a:t>reimbursement.  </a:t>
            </a:r>
            <a:r>
              <a:rPr lang="en-US" sz="3000" dirty="0"/>
              <a:t>Cardiology is facing a transition from a procedure-based specialty to one that will </a:t>
            </a:r>
            <a:r>
              <a:rPr lang="en-US" sz="3000" dirty="0" smtClean="0"/>
              <a:t>be </a:t>
            </a:r>
            <a:r>
              <a:rPr lang="en-US" sz="3000" dirty="0"/>
              <a:t>more focused on prevention and wellness.  The question providers must ask themselves is: </a:t>
            </a:r>
            <a:r>
              <a:rPr lang="en-US" sz="3000" dirty="0" smtClean="0"/>
              <a:t>‘How </a:t>
            </a:r>
            <a:r>
              <a:rPr lang="en-US" sz="3000" dirty="0"/>
              <a:t>do we keep our cardiology patients </a:t>
            </a:r>
            <a:r>
              <a:rPr lang="en-US" sz="3000" dirty="0" smtClean="0"/>
              <a:t>healthy </a:t>
            </a:r>
            <a:r>
              <a:rPr lang="en-US" sz="3000" dirty="0"/>
              <a:t>and free of hospital stays</a:t>
            </a:r>
            <a:r>
              <a:rPr lang="en-US" sz="3000" dirty="0" smtClean="0"/>
              <a:t>?’”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23208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458200" cy="960438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sz="4000" dirty="0"/>
              <a:t>New Payment Models are Driving             New Organizational Structures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/>
              <a:t>Accountable Care Organizations (ACOs) </a:t>
            </a:r>
            <a:br>
              <a:rPr lang="en-US" sz="3100" dirty="0"/>
            </a:br>
            <a:r>
              <a:rPr lang="en-US" sz="3100" dirty="0"/>
              <a:t>Patient Centered Medical Homes (PCMHs)</a:t>
            </a:r>
          </a:p>
        </p:txBody>
      </p:sp>
      <p:pic>
        <p:nvPicPr>
          <p:cNvPr id="28675" name="Picture 2" descr="http://blog.riskmanagers.us/wp-content/uploads/2011/01/Premier_ACO_model_21-261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106773"/>
            <a:ext cx="3244850" cy="373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60488" y="5837239"/>
            <a:ext cx="6324600" cy="830262"/>
          </a:xfrm>
          <a:prstGeom prst="rect">
            <a:avLst/>
          </a:prstGeom>
          <a:noFill/>
        </p:spPr>
        <p:txBody>
          <a:bodyPr lIns="91411" tIns="45706" rIns="91411" bIns="45706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In the Medical Neighborhood, everyone becomes accountable to, and paid for, outcomes.</a:t>
            </a:r>
          </a:p>
        </p:txBody>
      </p:sp>
      <p:sp>
        <p:nvSpPr>
          <p:cNvPr id="7" name="Oval 6"/>
          <p:cNvSpPr/>
          <p:nvPr/>
        </p:nvSpPr>
        <p:spPr>
          <a:xfrm>
            <a:off x="7279375" y="2346325"/>
            <a:ext cx="990600" cy="9715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6" rIns="91411" bIns="4570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022974" y="3200400"/>
            <a:ext cx="1231380" cy="60801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355575" y="2668614"/>
            <a:ext cx="838200" cy="369304"/>
          </a:xfrm>
          <a:prstGeom prst="rect">
            <a:avLst/>
          </a:prstGeom>
          <a:noFill/>
        </p:spPr>
        <p:txBody>
          <a:bodyPr lIns="91411" tIns="45706" rIns="91411" bIns="45706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CR/PR</a:t>
            </a:r>
          </a:p>
        </p:txBody>
      </p:sp>
    </p:spTree>
    <p:extLst>
      <p:ext uri="{BB962C8B-B14F-4D97-AF65-F5344CB8AC3E}">
        <p14:creationId xmlns:p14="http://schemas.microsoft.com/office/powerpoint/2010/main" val="177709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0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6150</TotalTime>
  <Words>1028</Words>
  <Application>Microsoft Office PowerPoint</Application>
  <PresentationFormat>On-screen Show (4:3)</PresentationFormat>
  <Paragraphs>236</Paragraphs>
  <Slides>28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42" baseType="lpstr">
      <vt:lpstr>MS PGothic</vt:lpstr>
      <vt:lpstr>MS PGothic</vt:lpstr>
      <vt:lpstr>Arial</vt:lpstr>
      <vt:lpstr>Calibri</vt:lpstr>
      <vt:lpstr>Courier New</vt:lpstr>
      <vt:lpstr>helvetica</vt:lpstr>
      <vt:lpstr>Symbol</vt:lpstr>
      <vt:lpstr>Times New Roman</vt:lpstr>
      <vt:lpstr>Verdana</vt:lpstr>
      <vt:lpstr>1_Office Theme</vt:lpstr>
      <vt:lpstr>Default Design</vt:lpstr>
      <vt:lpstr>4_Office Theme</vt:lpstr>
      <vt:lpstr>Acrobat Document</vt:lpstr>
      <vt:lpstr>Chart</vt:lpstr>
      <vt:lpstr>Opportunity Knocks:  Are You Listening?</vt:lpstr>
      <vt:lpstr>op·por·tu·ni·ty, [op-er-too-ni-tee, -tyoo-] noun, plural op·por·tu·ni·ties</vt:lpstr>
      <vt:lpstr>What Business Are You In?</vt:lpstr>
      <vt:lpstr>PowerPoint Presentation</vt:lpstr>
      <vt:lpstr>The Challenge of Chronic Illness in Health Care Reform</vt:lpstr>
      <vt:lpstr>Payment Models Uncertain, Yet Inevitable</vt:lpstr>
      <vt:lpstr>Opportunity is here</vt:lpstr>
      <vt:lpstr>PowerPoint Presentation</vt:lpstr>
      <vt:lpstr>New Payment Models are Driving             New Organizational Structures Accountable Care Organizations (ACOs)  Patient Centered Medical Homes (PCMHs)</vt:lpstr>
      <vt:lpstr>New Organizational Models New Organizational Goals: The Triple Aim</vt:lpstr>
      <vt:lpstr>The Challenge of Chronic Illness The 80-80-80 Rule</vt:lpstr>
      <vt:lpstr>PowerPoint Presentation</vt:lpstr>
      <vt:lpstr>PowerPoint Presentation</vt:lpstr>
      <vt:lpstr>There is an increasing and  critical need in health care: </vt:lpstr>
      <vt:lpstr>Opportunity Window For CR/PR: Centers of Excellence for the Prevention and Management of Chronic Illness</vt:lpstr>
      <vt:lpstr>Essential Elements of Success</vt:lpstr>
      <vt:lpstr>Transformation of CR/PR into  Centers for Health and Prevention</vt:lpstr>
      <vt:lpstr>AHA/AACVPR Core Components</vt:lpstr>
      <vt:lpstr>PowerPoint Presentation</vt:lpstr>
      <vt:lpstr>What we’re doing isn’t working</vt:lpstr>
      <vt:lpstr>What We’re Doing Isn’t Working</vt:lpstr>
      <vt:lpstr>PowerPoint Presentation</vt:lpstr>
      <vt:lpstr>Health Expert    -   Health Coaching </vt:lpstr>
      <vt:lpstr> </vt:lpstr>
      <vt:lpstr>Health Coaching</vt:lpstr>
      <vt:lpstr>The Science of Behavior Change</vt:lpstr>
      <vt:lpstr>PowerPoint Presentation</vt:lpstr>
      <vt:lpstr>What business are we in?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Betts, Krista</dc:creator>
  <cp:lastModifiedBy>Jody Hereford</cp:lastModifiedBy>
  <cp:revision>388</cp:revision>
  <cp:lastPrinted>2013-11-13T03:30:14Z</cp:lastPrinted>
  <dcterms:created xsi:type="dcterms:W3CDTF">2013-07-08T18:30:38Z</dcterms:created>
  <dcterms:modified xsi:type="dcterms:W3CDTF">2014-02-20T00:20:48Z</dcterms:modified>
</cp:coreProperties>
</file>