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7"/>
  </p:notesMasterIdLst>
  <p:sldIdLst>
    <p:sldId id="319" r:id="rId2"/>
    <p:sldId id="316" r:id="rId3"/>
    <p:sldId id="262" r:id="rId4"/>
    <p:sldId id="257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59" r:id="rId21"/>
    <p:sldId id="258" r:id="rId22"/>
    <p:sldId id="280" r:id="rId23"/>
    <p:sldId id="282" r:id="rId24"/>
    <p:sldId id="283" r:id="rId25"/>
    <p:sldId id="284" r:id="rId26"/>
    <p:sldId id="286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4" r:id="rId45"/>
    <p:sldId id="303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ilynn Connor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7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59AF0-1238-4672-AB39-EFBF5C7DB66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01532-A903-49C9-9ABE-A3A21CA063D9}">
      <dgm:prSet phldrT="[Text]"/>
      <dgm:spPr/>
      <dgm:t>
        <a:bodyPr/>
        <a:lstStyle/>
        <a:p>
          <a:r>
            <a:rPr lang="en-US" dirty="0" smtClean="0"/>
            <a:t>2012</a:t>
          </a:r>
          <a:endParaRPr lang="en-US" dirty="0"/>
        </a:p>
      </dgm:t>
    </dgm:pt>
    <dgm:pt modelId="{EA5E057C-D7BD-4D87-A91A-048A26EC9870}" type="parTrans" cxnId="{BA77A4E1-5B32-4F52-A30B-5165702B402F}">
      <dgm:prSet/>
      <dgm:spPr/>
      <dgm:t>
        <a:bodyPr/>
        <a:lstStyle/>
        <a:p>
          <a:endParaRPr lang="en-US"/>
        </a:p>
      </dgm:t>
    </dgm:pt>
    <dgm:pt modelId="{26BBADB5-4F45-41FF-B709-0BE12EBF941F}" type="sibTrans" cxnId="{BA77A4E1-5B32-4F52-A30B-5165702B402F}">
      <dgm:prSet/>
      <dgm:spPr/>
      <dgm:t>
        <a:bodyPr/>
        <a:lstStyle/>
        <a:p>
          <a:endParaRPr lang="en-US"/>
        </a:p>
      </dgm:t>
    </dgm:pt>
    <dgm:pt modelId="{D0199E80-4065-451D-9805-2E271E432073}">
      <dgm:prSet phldrT="[Text]"/>
      <dgm:spPr/>
      <dgm:t>
        <a:bodyPr/>
        <a:lstStyle/>
        <a:p>
          <a:r>
            <a:rPr lang="en-US" dirty="0" smtClean="0"/>
            <a:t>Monthly AACVPR and MAC -11 Conf. Calls</a:t>
          </a:r>
          <a:endParaRPr lang="en-US" dirty="0"/>
        </a:p>
      </dgm:t>
    </dgm:pt>
    <dgm:pt modelId="{286358D3-CD45-4AA1-804F-E2DB0D695A65}" type="parTrans" cxnId="{F4000D7B-2BAB-4478-9DD1-769DA783FD86}">
      <dgm:prSet/>
      <dgm:spPr/>
      <dgm:t>
        <a:bodyPr/>
        <a:lstStyle/>
        <a:p>
          <a:endParaRPr lang="en-US"/>
        </a:p>
      </dgm:t>
    </dgm:pt>
    <dgm:pt modelId="{F7C3D820-1290-421D-9631-CD6850FFAC45}" type="sibTrans" cxnId="{F4000D7B-2BAB-4478-9DD1-769DA783FD86}">
      <dgm:prSet/>
      <dgm:spPr/>
      <dgm:t>
        <a:bodyPr/>
        <a:lstStyle/>
        <a:p>
          <a:endParaRPr lang="en-US"/>
        </a:p>
      </dgm:t>
    </dgm:pt>
    <dgm:pt modelId="{8E147AEF-C5D0-4C4B-8FBF-11D6AD0DD47E}">
      <dgm:prSet phldrT="[Text]"/>
      <dgm:spPr/>
      <dgm:t>
        <a:bodyPr/>
        <a:lstStyle/>
        <a:p>
          <a:r>
            <a:rPr lang="en-US" dirty="0" smtClean="0"/>
            <a:t>2013</a:t>
          </a:r>
          <a:endParaRPr lang="en-US" dirty="0"/>
        </a:p>
      </dgm:t>
    </dgm:pt>
    <dgm:pt modelId="{17A360A0-3286-4B2C-94E2-DA8881AE0C3D}" type="parTrans" cxnId="{878DF8D5-DE18-4A59-894A-1E7B9F3FF53A}">
      <dgm:prSet/>
      <dgm:spPr/>
      <dgm:t>
        <a:bodyPr/>
        <a:lstStyle/>
        <a:p>
          <a:endParaRPr lang="en-US"/>
        </a:p>
      </dgm:t>
    </dgm:pt>
    <dgm:pt modelId="{131164EE-30DC-403F-BAC1-C9F4654B8CB8}" type="sibTrans" cxnId="{878DF8D5-DE18-4A59-894A-1E7B9F3FF53A}">
      <dgm:prSet/>
      <dgm:spPr/>
      <dgm:t>
        <a:bodyPr/>
        <a:lstStyle/>
        <a:p>
          <a:endParaRPr lang="en-US"/>
        </a:p>
      </dgm:t>
    </dgm:pt>
    <dgm:pt modelId="{48651F10-8A4C-46A9-85EA-9BC46ACC3E86}">
      <dgm:prSet phldrT="[Text]"/>
      <dgm:spPr/>
      <dgm:t>
        <a:bodyPr/>
        <a:lstStyle/>
        <a:p>
          <a:r>
            <a:rPr lang="en-US" dirty="0" smtClean="0"/>
            <a:t>Monthly AACVPR and MAC -11 Conf. Calls</a:t>
          </a:r>
          <a:endParaRPr lang="en-US" dirty="0"/>
        </a:p>
      </dgm:t>
    </dgm:pt>
    <dgm:pt modelId="{155676BE-16C5-455B-8E5E-729B586C60DA}" type="parTrans" cxnId="{6ACA0C00-A7D2-4456-A7D9-EAD6EECE70BE}">
      <dgm:prSet/>
      <dgm:spPr/>
      <dgm:t>
        <a:bodyPr/>
        <a:lstStyle/>
        <a:p>
          <a:endParaRPr lang="en-US"/>
        </a:p>
      </dgm:t>
    </dgm:pt>
    <dgm:pt modelId="{03570948-8163-43F8-895C-86C9BED0CA55}" type="sibTrans" cxnId="{6ACA0C00-A7D2-4456-A7D9-EAD6EECE70BE}">
      <dgm:prSet/>
      <dgm:spPr/>
      <dgm:t>
        <a:bodyPr/>
        <a:lstStyle/>
        <a:p>
          <a:endParaRPr lang="en-US"/>
        </a:p>
      </dgm:t>
    </dgm:pt>
    <dgm:pt modelId="{4C84C3BF-3734-4575-8F1D-10BD906697E1}">
      <dgm:prSet phldrT="[Text]"/>
      <dgm:spPr/>
      <dgm:t>
        <a:bodyPr/>
        <a:lstStyle/>
        <a:p>
          <a:r>
            <a:rPr lang="en-US" dirty="0" smtClean="0"/>
            <a:t>Cardiac Rehab Audits stop</a:t>
          </a:r>
          <a:endParaRPr lang="en-US" dirty="0"/>
        </a:p>
      </dgm:t>
    </dgm:pt>
    <dgm:pt modelId="{6F5EFE10-24F0-415A-BB1D-4B2189328CAA}" type="parTrans" cxnId="{1E4B9B4E-6F6B-4F16-B5C6-5563CA978EB9}">
      <dgm:prSet/>
      <dgm:spPr/>
      <dgm:t>
        <a:bodyPr/>
        <a:lstStyle/>
        <a:p>
          <a:endParaRPr lang="en-US"/>
        </a:p>
      </dgm:t>
    </dgm:pt>
    <dgm:pt modelId="{63D4D626-C54C-43C0-9B4F-48531C12B09D}" type="sibTrans" cxnId="{1E4B9B4E-6F6B-4F16-B5C6-5563CA978EB9}">
      <dgm:prSet/>
      <dgm:spPr/>
      <dgm:t>
        <a:bodyPr/>
        <a:lstStyle/>
        <a:p>
          <a:endParaRPr lang="en-US"/>
        </a:p>
      </dgm:t>
    </dgm:pt>
    <dgm:pt modelId="{7D849715-E359-4665-9DD3-8B58CDA5CDC8}">
      <dgm:prSet phldrT="[Text]"/>
      <dgm:spPr/>
      <dgm:t>
        <a:bodyPr/>
        <a:lstStyle/>
        <a:p>
          <a:r>
            <a:rPr lang="en-US" dirty="0" smtClean="0"/>
            <a:t>2014</a:t>
          </a:r>
          <a:endParaRPr lang="en-US" dirty="0"/>
        </a:p>
      </dgm:t>
    </dgm:pt>
    <dgm:pt modelId="{44E2ED94-68C2-4D7D-86EE-076BA0EB9D99}" type="parTrans" cxnId="{255246BD-D016-49CA-B872-B63B5A285AB7}">
      <dgm:prSet/>
      <dgm:spPr/>
      <dgm:t>
        <a:bodyPr/>
        <a:lstStyle/>
        <a:p>
          <a:endParaRPr lang="en-US"/>
        </a:p>
      </dgm:t>
    </dgm:pt>
    <dgm:pt modelId="{BA510580-2811-4B7A-BC05-35D42691FBA1}" type="sibTrans" cxnId="{255246BD-D016-49CA-B872-B63B5A285AB7}">
      <dgm:prSet/>
      <dgm:spPr/>
      <dgm:t>
        <a:bodyPr/>
        <a:lstStyle/>
        <a:p>
          <a:endParaRPr lang="en-US"/>
        </a:p>
      </dgm:t>
    </dgm:pt>
    <dgm:pt modelId="{E9C0C131-FB85-4553-A81A-5ED4EAAFD589}">
      <dgm:prSet phldrT="[Text]"/>
      <dgm:spPr/>
      <dgm:t>
        <a:bodyPr/>
        <a:lstStyle/>
        <a:p>
          <a:r>
            <a:rPr lang="en-US" dirty="0" smtClean="0"/>
            <a:t>Jan 16 AACVPR Porte/Lui; AARC; NAMDRC, ATS, COPD Foundation, Dr. Lamberti, Dr. Ohar, G Connors, C Paladenech teleconference</a:t>
          </a:r>
          <a:endParaRPr lang="en-US" dirty="0"/>
        </a:p>
      </dgm:t>
    </dgm:pt>
    <dgm:pt modelId="{5A0A96B9-BAC1-44FB-9CCD-036693886B83}" type="parTrans" cxnId="{128AE626-0046-4BFA-B819-159CF115E79A}">
      <dgm:prSet/>
      <dgm:spPr/>
      <dgm:t>
        <a:bodyPr/>
        <a:lstStyle/>
        <a:p>
          <a:endParaRPr lang="en-US"/>
        </a:p>
      </dgm:t>
    </dgm:pt>
    <dgm:pt modelId="{78D6C3D4-8F88-472D-A20C-DF106B2E6D46}" type="sibTrans" cxnId="{128AE626-0046-4BFA-B819-159CF115E79A}">
      <dgm:prSet/>
      <dgm:spPr/>
      <dgm:t>
        <a:bodyPr/>
        <a:lstStyle/>
        <a:p>
          <a:endParaRPr lang="en-US"/>
        </a:p>
      </dgm:t>
    </dgm:pt>
    <dgm:pt modelId="{8FEB652D-E633-4F08-8824-3DBA29E430E7}">
      <dgm:prSet phldrT="[Text]"/>
      <dgm:spPr/>
      <dgm:t>
        <a:bodyPr/>
        <a:lstStyle/>
        <a:p>
          <a:r>
            <a:rPr lang="en-US" dirty="0" smtClean="0"/>
            <a:t>Jan 28 MAC 11 – Dr. Feliciano Conference Call</a:t>
          </a:r>
          <a:endParaRPr lang="en-US" dirty="0"/>
        </a:p>
      </dgm:t>
    </dgm:pt>
    <dgm:pt modelId="{1F8FD189-2B6E-4EED-808B-05C315B65ECD}" type="parTrans" cxnId="{E6D83D3B-EB96-4E9C-A493-6887DDF638D0}">
      <dgm:prSet/>
      <dgm:spPr/>
      <dgm:t>
        <a:bodyPr/>
        <a:lstStyle/>
        <a:p>
          <a:endParaRPr lang="en-US"/>
        </a:p>
      </dgm:t>
    </dgm:pt>
    <dgm:pt modelId="{50F3C54E-A18D-4E79-A7CF-128F70DB720A}" type="sibTrans" cxnId="{E6D83D3B-EB96-4E9C-A493-6887DDF638D0}">
      <dgm:prSet/>
      <dgm:spPr/>
      <dgm:t>
        <a:bodyPr/>
        <a:lstStyle/>
        <a:p>
          <a:endParaRPr lang="en-US"/>
        </a:p>
      </dgm:t>
    </dgm:pt>
    <dgm:pt modelId="{4FD50E3F-865A-4373-AF6C-C46C3E917D99}">
      <dgm:prSet phldrT="[Text]"/>
      <dgm:spPr/>
      <dgm:t>
        <a:bodyPr/>
        <a:lstStyle/>
        <a:p>
          <a:r>
            <a:rPr lang="en-US" dirty="0" smtClean="0"/>
            <a:t>Cardiac Rehab Audits</a:t>
          </a:r>
          <a:endParaRPr lang="en-US" dirty="0"/>
        </a:p>
      </dgm:t>
    </dgm:pt>
    <dgm:pt modelId="{3AA96BBC-E28C-4063-8B7B-ECFA25DD4F6C}" type="parTrans" cxnId="{8E423379-AEB6-42CE-96C4-58DEFA7B79B6}">
      <dgm:prSet/>
      <dgm:spPr/>
      <dgm:t>
        <a:bodyPr/>
        <a:lstStyle/>
        <a:p>
          <a:endParaRPr lang="en-US"/>
        </a:p>
      </dgm:t>
    </dgm:pt>
    <dgm:pt modelId="{027EA207-1D18-49D9-B228-8D07FD6812B4}" type="sibTrans" cxnId="{8E423379-AEB6-42CE-96C4-58DEFA7B79B6}">
      <dgm:prSet/>
      <dgm:spPr/>
      <dgm:t>
        <a:bodyPr/>
        <a:lstStyle/>
        <a:p>
          <a:endParaRPr lang="en-US"/>
        </a:p>
      </dgm:t>
    </dgm:pt>
    <dgm:pt modelId="{A979B5A3-BD1B-4190-88D9-8C3CECA89290}">
      <dgm:prSet phldrT="[Text]"/>
      <dgm:spPr/>
      <dgm:t>
        <a:bodyPr/>
        <a:lstStyle/>
        <a:p>
          <a:r>
            <a:rPr lang="en-US" dirty="0" smtClean="0"/>
            <a:t>Pulmonary Rehab Audits begin</a:t>
          </a:r>
          <a:endParaRPr lang="en-US" dirty="0"/>
        </a:p>
      </dgm:t>
    </dgm:pt>
    <dgm:pt modelId="{FA05C968-84F0-449B-AE1D-268E57A34861}" type="parTrans" cxnId="{22CE581D-A2A0-4448-BBCE-D0028FD56979}">
      <dgm:prSet/>
      <dgm:spPr/>
      <dgm:t>
        <a:bodyPr/>
        <a:lstStyle/>
        <a:p>
          <a:endParaRPr lang="en-US"/>
        </a:p>
      </dgm:t>
    </dgm:pt>
    <dgm:pt modelId="{4153D259-0F40-4BEB-984B-6D2C1F8CA784}" type="sibTrans" cxnId="{22CE581D-A2A0-4448-BBCE-D0028FD56979}">
      <dgm:prSet/>
      <dgm:spPr/>
      <dgm:t>
        <a:bodyPr/>
        <a:lstStyle/>
        <a:p>
          <a:endParaRPr lang="en-US"/>
        </a:p>
      </dgm:t>
    </dgm:pt>
    <dgm:pt modelId="{72C9A8A1-B6E5-466E-997F-F35E38F330AC}">
      <dgm:prSet phldrT="[Text]"/>
      <dgm:spPr/>
      <dgm:t>
        <a:bodyPr/>
        <a:lstStyle/>
        <a:p>
          <a:r>
            <a:rPr lang="en-US" dirty="0" smtClean="0"/>
            <a:t>Dr. </a:t>
          </a:r>
          <a:r>
            <a:rPr lang="en-US" dirty="0" err="1" smtClean="0"/>
            <a:t>Pilley</a:t>
          </a:r>
          <a:r>
            <a:rPr lang="en-US" dirty="0" smtClean="0"/>
            <a:t>, Med Dir. MAC – 11</a:t>
          </a:r>
          <a:endParaRPr lang="en-US" dirty="0"/>
        </a:p>
      </dgm:t>
    </dgm:pt>
    <dgm:pt modelId="{D9ACDAA9-FAA8-4BD5-A04B-EB0E1E98B47E}" type="parTrans" cxnId="{84917C30-96FA-4E64-9A2D-236F787C35CE}">
      <dgm:prSet/>
      <dgm:spPr/>
      <dgm:t>
        <a:bodyPr/>
        <a:lstStyle/>
        <a:p>
          <a:endParaRPr lang="en-US"/>
        </a:p>
      </dgm:t>
    </dgm:pt>
    <dgm:pt modelId="{5A636BA9-1483-4EF9-B595-C6138E613EBD}" type="sibTrans" cxnId="{84917C30-96FA-4E64-9A2D-236F787C35CE}">
      <dgm:prSet/>
      <dgm:spPr/>
      <dgm:t>
        <a:bodyPr/>
        <a:lstStyle/>
        <a:p>
          <a:endParaRPr lang="en-US"/>
        </a:p>
      </dgm:t>
    </dgm:pt>
    <dgm:pt modelId="{B21E9CD3-55B0-4CD5-9E9D-86519DB4DCC8}">
      <dgm:prSet phldrT="[Text]"/>
      <dgm:spPr/>
      <dgm:t>
        <a:bodyPr/>
        <a:lstStyle/>
        <a:p>
          <a:r>
            <a:rPr lang="en-US" dirty="0" smtClean="0"/>
            <a:t>Feb 2012 State NCCRA Meeting guest speaker Dr. </a:t>
          </a:r>
          <a:r>
            <a:rPr lang="en-US" dirty="0" err="1" smtClean="0"/>
            <a:t>Pilley</a:t>
          </a:r>
          <a:endParaRPr lang="en-US" dirty="0"/>
        </a:p>
      </dgm:t>
    </dgm:pt>
    <dgm:pt modelId="{A16B6531-A2C3-45B8-B2A2-713CAC243B94}" type="parTrans" cxnId="{2D1133C6-B70F-4290-870A-AB6B5E9AC023}">
      <dgm:prSet/>
      <dgm:spPr/>
      <dgm:t>
        <a:bodyPr/>
        <a:lstStyle/>
        <a:p>
          <a:endParaRPr lang="en-US"/>
        </a:p>
      </dgm:t>
    </dgm:pt>
    <dgm:pt modelId="{08E93C5B-0B08-4485-B9E1-980319DB346A}" type="sibTrans" cxnId="{2D1133C6-B70F-4290-870A-AB6B5E9AC023}">
      <dgm:prSet/>
      <dgm:spPr/>
      <dgm:t>
        <a:bodyPr/>
        <a:lstStyle/>
        <a:p>
          <a:endParaRPr lang="en-US"/>
        </a:p>
      </dgm:t>
    </dgm:pt>
    <dgm:pt modelId="{8E5DE3D8-0D9A-42B4-A226-C76DA39F7270}">
      <dgm:prSet phldrT="[Text]"/>
      <dgm:spPr/>
      <dgm:t>
        <a:bodyPr/>
        <a:lstStyle/>
        <a:p>
          <a:r>
            <a:rPr lang="en-US" dirty="0" smtClean="0"/>
            <a:t>Cardiac Rehab LCD</a:t>
          </a:r>
          <a:endParaRPr lang="en-US" dirty="0"/>
        </a:p>
      </dgm:t>
    </dgm:pt>
    <dgm:pt modelId="{0C03520F-2637-470B-99F4-3646D7C32789}" type="parTrans" cxnId="{EFBB0758-6B4A-4421-B05D-5EBF35DA15B5}">
      <dgm:prSet/>
      <dgm:spPr/>
      <dgm:t>
        <a:bodyPr/>
        <a:lstStyle/>
        <a:p>
          <a:endParaRPr lang="en-US"/>
        </a:p>
      </dgm:t>
    </dgm:pt>
    <dgm:pt modelId="{2E67C6D4-B178-48B1-B4A3-03290297F5BB}" type="sibTrans" cxnId="{EFBB0758-6B4A-4421-B05D-5EBF35DA15B5}">
      <dgm:prSet/>
      <dgm:spPr/>
      <dgm:t>
        <a:bodyPr/>
        <a:lstStyle/>
        <a:p>
          <a:endParaRPr lang="en-US"/>
        </a:p>
      </dgm:t>
    </dgm:pt>
    <dgm:pt modelId="{7F148096-6B6F-4684-89A4-A161216828C1}">
      <dgm:prSet phldrT="[Text]"/>
      <dgm:spPr/>
      <dgm:t>
        <a:bodyPr/>
        <a:lstStyle/>
        <a:p>
          <a:r>
            <a:rPr lang="en-US" dirty="0" smtClean="0"/>
            <a:t>Pulmonary Rehab Audits intensify</a:t>
          </a:r>
          <a:endParaRPr lang="en-US" dirty="0"/>
        </a:p>
      </dgm:t>
    </dgm:pt>
    <dgm:pt modelId="{4FE98528-C09C-4B2C-8B73-4AC0826E1620}" type="parTrans" cxnId="{EDE99DD8-4CB8-4C1B-AAF4-4F906A2C0CD5}">
      <dgm:prSet/>
      <dgm:spPr/>
      <dgm:t>
        <a:bodyPr/>
        <a:lstStyle/>
        <a:p>
          <a:endParaRPr lang="en-US"/>
        </a:p>
      </dgm:t>
    </dgm:pt>
    <dgm:pt modelId="{A3C46917-1101-4C8A-A2CD-737B638AC876}" type="sibTrans" cxnId="{EDE99DD8-4CB8-4C1B-AAF4-4F906A2C0CD5}">
      <dgm:prSet/>
      <dgm:spPr/>
      <dgm:t>
        <a:bodyPr/>
        <a:lstStyle/>
        <a:p>
          <a:endParaRPr lang="en-US"/>
        </a:p>
      </dgm:t>
    </dgm:pt>
    <dgm:pt modelId="{C8DC5451-A694-4DCF-9491-19F94CBBA3D0}">
      <dgm:prSet phldrT="[Text]"/>
      <dgm:spPr/>
      <dgm:t>
        <a:bodyPr/>
        <a:lstStyle/>
        <a:p>
          <a:r>
            <a:rPr lang="en-US" dirty="0" smtClean="0"/>
            <a:t>July 25 AARC Webinar/Audits</a:t>
          </a:r>
          <a:endParaRPr lang="en-US" dirty="0"/>
        </a:p>
      </dgm:t>
    </dgm:pt>
    <dgm:pt modelId="{31333431-41F4-44D3-BB7D-4BA9590D1831}" type="parTrans" cxnId="{DEAF5272-1BB8-495A-BECD-A17BB37D3378}">
      <dgm:prSet/>
      <dgm:spPr/>
      <dgm:t>
        <a:bodyPr/>
        <a:lstStyle/>
        <a:p>
          <a:endParaRPr lang="en-US"/>
        </a:p>
      </dgm:t>
    </dgm:pt>
    <dgm:pt modelId="{8F7F8EFC-C8AA-4039-8B80-442C1B10BDEF}" type="sibTrans" cxnId="{DEAF5272-1BB8-495A-BECD-A17BB37D3378}">
      <dgm:prSet/>
      <dgm:spPr/>
      <dgm:t>
        <a:bodyPr/>
        <a:lstStyle/>
        <a:p>
          <a:endParaRPr lang="en-US"/>
        </a:p>
      </dgm:t>
    </dgm:pt>
    <dgm:pt modelId="{CC1EC40C-79AD-4A8A-A381-B04A6812E7DC}">
      <dgm:prSet phldrT="[Text]"/>
      <dgm:spPr/>
      <dgm:t>
        <a:bodyPr/>
        <a:lstStyle/>
        <a:p>
          <a:r>
            <a:rPr lang="en-US" dirty="0" smtClean="0"/>
            <a:t>Aug 2013 MAC 11 Webinar</a:t>
          </a:r>
          <a:endParaRPr lang="en-US" dirty="0"/>
        </a:p>
      </dgm:t>
    </dgm:pt>
    <dgm:pt modelId="{60AA206D-DAAD-4E08-AC01-EE0372D7A02A}" type="parTrans" cxnId="{77539663-8711-4183-B81E-2E898E0C4E7C}">
      <dgm:prSet/>
      <dgm:spPr/>
      <dgm:t>
        <a:bodyPr/>
        <a:lstStyle/>
        <a:p>
          <a:endParaRPr lang="en-US"/>
        </a:p>
      </dgm:t>
    </dgm:pt>
    <dgm:pt modelId="{F4E512CB-A89F-46C7-A08D-EC4F22DCBF5A}" type="sibTrans" cxnId="{77539663-8711-4183-B81E-2E898E0C4E7C}">
      <dgm:prSet/>
      <dgm:spPr/>
      <dgm:t>
        <a:bodyPr/>
        <a:lstStyle/>
        <a:p>
          <a:endParaRPr lang="en-US"/>
        </a:p>
      </dgm:t>
    </dgm:pt>
    <dgm:pt modelId="{B08BAD98-B493-41B2-AEE2-F2E5475A58BD}">
      <dgm:prSet phldrT="[Text]"/>
      <dgm:spPr/>
      <dgm:t>
        <a:bodyPr/>
        <a:lstStyle/>
        <a:p>
          <a:r>
            <a:rPr lang="en-US" dirty="0" smtClean="0"/>
            <a:t>PR Program denial rates increase in MAC 11</a:t>
          </a:r>
          <a:endParaRPr lang="en-US" dirty="0"/>
        </a:p>
      </dgm:t>
    </dgm:pt>
    <dgm:pt modelId="{8F06AC66-4323-4C70-A573-1F5F774750E8}" type="parTrans" cxnId="{58598779-7FF1-4A8F-B407-8548841EE850}">
      <dgm:prSet/>
      <dgm:spPr/>
      <dgm:t>
        <a:bodyPr/>
        <a:lstStyle/>
        <a:p>
          <a:endParaRPr lang="en-US"/>
        </a:p>
      </dgm:t>
    </dgm:pt>
    <dgm:pt modelId="{8AC2F224-8BF3-47C1-81DF-C8B2AD80FE35}" type="sibTrans" cxnId="{58598779-7FF1-4A8F-B407-8548841EE850}">
      <dgm:prSet/>
      <dgm:spPr/>
      <dgm:t>
        <a:bodyPr/>
        <a:lstStyle/>
        <a:p>
          <a:endParaRPr lang="en-US"/>
        </a:p>
      </dgm:t>
    </dgm:pt>
    <dgm:pt modelId="{487EB912-9F69-47E4-B5FC-A9150B6C6C6E}">
      <dgm:prSet phldrT="[Text]"/>
      <dgm:spPr/>
      <dgm:t>
        <a:bodyPr/>
        <a:lstStyle/>
        <a:p>
          <a:r>
            <a:rPr lang="en-US" dirty="0" smtClean="0"/>
            <a:t>Summer 2016, Dr. Feliciano named MAC-11 Senior Medical Director</a:t>
          </a:r>
          <a:endParaRPr lang="en-US" dirty="0"/>
        </a:p>
      </dgm:t>
    </dgm:pt>
    <dgm:pt modelId="{CFFD86ED-27DF-44C7-B3AC-555E3A61CDC0}" type="parTrans" cxnId="{734E97C9-FFE0-40AF-8F53-6F452BC3A195}">
      <dgm:prSet/>
      <dgm:spPr/>
      <dgm:t>
        <a:bodyPr/>
        <a:lstStyle/>
        <a:p>
          <a:endParaRPr lang="en-US"/>
        </a:p>
      </dgm:t>
    </dgm:pt>
    <dgm:pt modelId="{D85B7051-3A38-4D73-8E94-262FEE49252A}" type="sibTrans" cxnId="{734E97C9-FFE0-40AF-8F53-6F452BC3A195}">
      <dgm:prSet/>
      <dgm:spPr/>
      <dgm:t>
        <a:bodyPr/>
        <a:lstStyle/>
        <a:p>
          <a:endParaRPr lang="en-US"/>
        </a:p>
      </dgm:t>
    </dgm:pt>
    <dgm:pt modelId="{EE81B06E-4CB9-400E-AEA0-8B42CBAF0B2B}">
      <dgm:prSet phldrT="[Text]"/>
      <dgm:spPr/>
      <dgm:t>
        <a:bodyPr/>
        <a:lstStyle/>
        <a:p>
          <a:r>
            <a:rPr lang="en-US" dirty="0" smtClean="0"/>
            <a:t>Fall 2013, Ed Haver contacted Dr. Feliciano to request conf. call Nov 8</a:t>
          </a:r>
          <a:endParaRPr lang="en-US" dirty="0"/>
        </a:p>
      </dgm:t>
    </dgm:pt>
    <dgm:pt modelId="{63F55490-CC4F-462E-BC3A-0ABDF8E12E67}" type="parTrans" cxnId="{E63C3098-047F-4F5B-9139-D86FF79A8951}">
      <dgm:prSet/>
      <dgm:spPr/>
      <dgm:t>
        <a:bodyPr/>
        <a:lstStyle/>
        <a:p>
          <a:endParaRPr lang="en-US"/>
        </a:p>
      </dgm:t>
    </dgm:pt>
    <dgm:pt modelId="{6A0AC6F2-FE65-4FB5-BEB5-89B4956BDD64}" type="sibTrans" cxnId="{E63C3098-047F-4F5B-9139-D86FF79A8951}">
      <dgm:prSet/>
      <dgm:spPr/>
      <dgm:t>
        <a:bodyPr/>
        <a:lstStyle/>
        <a:p>
          <a:endParaRPr lang="en-US"/>
        </a:p>
      </dgm:t>
    </dgm:pt>
    <dgm:pt modelId="{CC4DEF68-ABDF-4F7D-997A-889F0CF957C5}">
      <dgm:prSet phldrT="[Text]"/>
      <dgm:spPr/>
      <dgm:t>
        <a:bodyPr/>
        <a:lstStyle/>
        <a:p>
          <a:r>
            <a:rPr lang="en-US" dirty="0" smtClean="0"/>
            <a:t>Dec 5 MAC 11 met face-to-face with Dr. Feliciano</a:t>
          </a:r>
          <a:endParaRPr lang="en-US" dirty="0"/>
        </a:p>
      </dgm:t>
    </dgm:pt>
    <dgm:pt modelId="{AA717312-24D3-4315-B836-A2A31A031D0D}" type="parTrans" cxnId="{11880BD2-2DBD-4513-8B70-30626B0D2271}">
      <dgm:prSet/>
      <dgm:spPr/>
      <dgm:t>
        <a:bodyPr/>
        <a:lstStyle/>
        <a:p>
          <a:endParaRPr lang="en-US"/>
        </a:p>
      </dgm:t>
    </dgm:pt>
    <dgm:pt modelId="{FC7E92D8-9BF5-4484-96E2-014B951D226C}" type="sibTrans" cxnId="{11880BD2-2DBD-4513-8B70-30626B0D2271}">
      <dgm:prSet/>
      <dgm:spPr/>
      <dgm:t>
        <a:bodyPr/>
        <a:lstStyle/>
        <a:p>
          <a:endParaRPr lang="en-US"/>
        </a:p>
      </dgm:t>
    </dgm:pt>
    <dgm:pt modelId="{BE9F9214-605D-4DD6-8D2B-BEECBF20F84E}">
      <dgm:prSet phldrT="[Text]"/>
      <dgm:spPr/>
      <dgm:t>
        <a:bodyPr/>
        <a:lstStyle/>
        <a:p>
          <a:r>
            <a:rPr lang="en-US" dirty="0" smtClean="0"/>
            <a:t>Feb Webinar and MAC J-11 to be determined</a:t>
          </a:r>
          <a:endParaRPr lang="en-US" dirty="0"/>
        </a:p>
      </dgm:t>
    </dgm:pt>
    <dgm:pt modelId="{00F92C38-C1E1-4FAF-95FD-692E207EA69D}" type="parTrans" cxnId="{0631BFBB-EA0F-40D5-8854-C2CADB8150F6}">
      <dgm:prSet/>
      <dgm:spPr/>
      <dgm:t>
        <a:bodyPr/>
        <a:lstStyle/>
        <a:p>
          <a:endParaRPr lang="en-US"/>
        </a:p>
      </dgm:t>
    </dgm:pt>
    <dgm:pt modelId="{E1409D0A-B703-419F-8E55-A3B87C4ACFD5}" type="sibTrans" cxnId="{0631BFBB-EA0F-40D5-8854-C2CADB8150F6}">
      <dgm:prSet/>
      <dgm:spPr/>
      <dgm:t>
        <a:bodyPr/>
        <a:lstStyle/>
        <a:p>
          <a:endParaRPr lang="en-US"/>
        </a:p>
      </dgm:t>
    </dgm:pt>
    <dgm:pt modelId="{9D6CB1C9-129B-482E-B398-C94E097CC6A6}">
      <dgm:prSet phldrT="[Text]"/>
      <dgm:spPr/>
      <dgm:t>
        <a:bodyPr/>
        <a:lstStyle/>
        <a:p>
          <a:r>
            <a:rPr lang="en-US" dirty="0" smtClean="0"/>
            <a:t> Dr. Feliciano offers to speak at state meetings</a:t>
          </a:r>
          <a:endParaRPr lang="en-US" dirty="0"/>
        </a:p>
      </dgm:t>
    </dgm:pt>
    <dgm:pt modelId="{0E21DE0D-57EA-4D81-BC98-99A41FAB5939}" type="parTrans" cxnId="{75DA673F-A669-4D55-A02B-56727753EC01}">
      <dgm:prSet/>
      <dgm:spPr/>
      <dgm:t>
        <a:bodyPr/>
        <a:lstStyle/>
        <a:p>
          <a:endParaRPr lang="en-US"/>
        </a:p>
      </dgm:t>
    </dgm:pt>
    <dgm:pt modelId="{F61C5FC3-B082-417D-BCF6-5BC661A10E36}" type="sibTrans" cxnId="{75DA673F-A669-4D55-A02B-56727753EC01}">
      <dgm:prSet/>
      <dgm:spPr/>
      <dgm:t>
        <a:bodyPr/>
        <a:lstStyle/>
        <a:p>
          <a:endParaRPr lang="en-US"/>
        </a:p>
      </dgm:t>
    </dgm:pt>
    <dgm:pt modelId="{E8A64926-0461-478A-B26A-EE2C7136AE16}">
      <dgm:prSet phldrT="[Text]"/>
      <dgm:spPr/>
      <dgm:t>
        <a:bodyPr/>
        <a:lstStyle/>
        <a:p>
          <a:r>
            <a:rPr lang="en-US" dirty="0" smtClean="0"/>
            <a:t>Target date to reduce denials to &lt;50% moved to July 1, 2014</a:t>
          </a:r>
          <a:endParaRPr lang="en-US" dirty="0"/>
        </a:p>
      </dgm:t>
    </dgm:pt>
    <dgm:pt modelId="{8744FB23-BC6C-4ED9-B891-C6DC01A120D9}" type="parTrans" cxnId="{523701AE-BD67-4C02-955A-20D33902E3E3}">
      <dgm:prSet/>
      <dgm:spPr/>
      <dgm:t>
        <a:bodyPr/>
        <a:lstStyle/>
        <a:p>
          <a:endParaRPr lang="en-US"/>
        </a:p>
      </dgm:t>
    </dgm:pt>
    <dgm:pt modelId="{3565F39A-BB2D-465E-8DE6-D70493F91EC3}" type="sibTrans" cxnId="{523701AE-BD67-4C02-955A-20D33902E3E3}">
      <dgm:prSet/>
      <dgm:spPr/>
      <dgm:t>
        <a:bodyPr/>
        <a:lstStyle/>
        <a:p>
          <a:endParaRPr lang="en-US"/>
        </a:p>
      </dgm:t>
    </dgm:pt>
    <dgm:pt modelId="{877FD69B-9998-4222-A09D-7D2C78C55AF7}">
      <dgm:prSet phldrT="[Text]"/>
      <dgm:spPr/>
      <dgm:t>
        <a:bodyPr/>
        <a:lstStyle/>
        <a:p>
          <a:r>
            <a:rPr lang="en-US" dirty="0" smtClean="0"/>
            <a:t>Palmetto working on Webinar to provide education re: PR audits – end of March 2014</a:t>
          </a:r>
          <a:endParaRPr lang="en-US" dirty="0"/>
        </a:p>
      </dgm:t>
    </dgm:pt>
    <dgm:pt modelId="{83970357-643F-48B3-980C-1CA176D9097D}" type="parTrans" cxnId="{DCF6F128-CC9F-48AD-87C4-228FFE5D50A0}">
      <dgm:prSet/>
      <dgm:spPr/>
      <dgm:t>
        <a:bodyPr/>
        <a:lstStyle/>
        <a:p>
          <a:endParaRPr lang="en-US"/>
        </a:p>
      </dgm:t>
    </dgm:pt>
    <dgm:pt modelId="{E1BC5C42-B512-48F5-B26F-C6608B1D82F5}" type="sibTrans" cxnId="{DCF6F128-CC9F-48AD-87C4-228FFE5D50A0}">
      <dgm:prSet/>
      <dgm:spPr/>
      <dgm:t>
        <a:bodyPr/>
        <a:lstStyle/>
        <a:p>
          <a:endParaRPr lang="en-US"/>
        </a:p>
      </dgm:t>
    </dgm:pt>
    <dgm:pt modelId="{FE231FFC-19A2-4F3F-A78E-534CCBE20BC8}" type="pres">
      <dgm:prSet presAssocID="{58859AF0-1238-4672-AB39-EFBF5C7DB6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05164A-BD1B-452E-8436-26DD8ECFECF1}" type="pres">
      <dgm:prSet presAssocID="{FC401532-A903-49C9-9ABE-A3A21CA063D9}" presName="composite" presStyleCnt="0"/>
      <dgm:spPr/>
    </dgm:pt>
    <dgm:pt modelId="{C0831007-2328-467C-906B-252D1D2DDE58}" type="pres">
      <dgm:prSet presAssocID="{FC401532-A903-49C9-9ABE-A3A21CA063D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E6116-E0E5-46E9-973A-1A1C779F8056}" type="pres">
      <dgm:prSet presAssocID="{FC401532-A903-49C9-9ABE-A3A21CA063D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5B3FE-C5DB-4881-9D53-897E660B226A}" type="pres">
      <dgm:prSet presAssocID="{26BBADB5-4F45-41FF-B709-0BE12EBF941F}" presName="space" presStyleCnt="0"/>
      <dgm:spPr/>
    </dgm:pt>
    <dgm:pt modelId="{415A1161-2105-4275-B3E2-D9F2AFFFA0BD}" type="pres">
      <dgm:prSet presAssocID="{8E147AEF-C5D0-4C4B-8FBF-11D6AD0DD47E}" presName="composite" presStyleCnt="0"/>
      <dgm:spPr/>
    </dgm:pt>
    <dgm:pt modelId="{40FBECD8-3A2A-4838-AAFF-C1AA57788524}" type="pres">
      <dgm:prSet presAssocID="{8E147AEF-C5D0-4C4B-8FBF-11D6AD0DD47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986E8-D2A5-4959-AFFB-329D66E2AD08}" type="pres">
      <dgm:prSet presAssocID="{8E147AEF-C5D0-4C4B-8FBF-11D6AD0DD47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05AF0-9D3B-4CEA-A0EF-D942BE3F3EC0}" type="pres">
      <dgm:prSet presAssocID="{131164EE-30DC-403F-BAC1-C9F4654B8CB8}" presName="space" presStyleCnt="0"/>
      <dgm:spPr/>
    </dgm:pt>
    <dgm:pt modelId="{78E92661-EAB1-453D-8713-8CACCF64D1E2}" type="pres">
      <dgm:prSet presAssocID="{7D849715-E359-4665-9DD3-8B58CDA5CDC8}" presName="composite" presStyleCnt="0"/>
      <dgm:spPr/>
    </dgm:pt>
    <dgm:pt modelId="{F7C0B217-6D6E-40C1-B4ED-774481E8B82B}" type="pres">
      <dgm:prSet presAssocID="{7D849715-E359-4665-9DD3-8B58CDA5CD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9C192-DE4F-471F-B12A-5E9E9B99349D}" type="pres">
      <dgm:prSet presAssocID="{7D849715-E359-4665-9DD3-8B58CDA5CD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F5272-1BB8-495A-BECD-A17BB37D3378}" srcId="{8E147AEF-C5D0-4C4B-8FBF-11D6AD0DD47E}" destId="{C8DC5451-A694-4DCF-9491-19F94CBBA3D0}" srcOrd="4" destOrd="0" parTransId="{31333431-41F4-44D3-BB7D-4BA9590D1831}" sibTransId="{8F7F8EFC-C8AA-4039-8B80-442C1B10BDEF}"/>
    <dgm:cxn modelId="{FBACE502-5BDA-4280-8DA8-9B2E106C9252}" type="presOf" srcId="{B21E9CD3-55B0-4CD5-9E9D-86519DB4DCC8}" destId="{111E6116-E0E5-46E9-973A-1A1C779F8056}" srcOrd="0" destOrd="4" presId="urn:microsoft.com/office/officeart/2005/8/layout/hList1"/>
    <dgm:cxn modelId="{5F851F49-27FE-445B-B303-27CB662EDE21}" type="presOf" srcId="{48651F10-8A4C-46A9-85EA-9BC46ACC3E86}" destId="{3F8986E8-D2A5-4959-AFFB-329D66E2AD08}" srcOrd="0" destOrd="0" presId="urn:microsoft.com/office/officeart/2005/8/layout/hList1"/>
    <dgm:cxn modelId="{75DA673F-A669-4D55-A02B-56727753EC01}" srcId="{BE9F9214-605D-4DD6-8D2B-BEECBF20F84E}" destId="{9D6CB1C9-129B-482E-B398-C94E097CC6A6}" srcOrd="0" destOrd="0" parTransId="{0E21DE0D-57EA-4D81-BC98-99A41FAB5939}" sibTransId="{F61C5FC3-B082-417D-BCF6-5BC661A10E36}"/>
    <dgm:cxn modelId="{297FA706-3A61-4A9A-8D1F-367FBDB27953}" type="presOf" srcId="{9D6CB1C9-129B-482E-B398-C94E097CC6A6}" destId="{B049C192-DE4F-471F-B12A-5E9E9B99349D}" srcOrd="0" destOrd="3" presId="urn:microsoft.com/office/officeart/2005/8/layout/hList1"/>
    <dgm:cxn modelId="{58598779-7FF1-4A8F-B407-8548841EE850}" srcId="{8E147AEF-C5D0-4C4B-8FBF-11D6AD0DD47E}" destId="{B08BAD98-B493-41B2-AEE2-F2E5475A58BD}" srcOrd="6" destOrd="0" parTransId="{8F06AC66-4323-4C70-A573-1F5F774750E8}" sibTransId="{8AC2F224-8BF3-47C1-81DF-C8B2AD80FE35}"/>
    <dgm:cxn modelId="{764C5BF3-F88D-48BE-A6F9-32145AA96254}" type="presOf" srcId="{BE9F9214-605D-4DD6-8D2B-BEECBF20F84E}" destId="{B049C192-DE4F-471F-B12A-5E9E9B99349D}" srcOrd="0" destOrd="2" presId="urn:microsoft.com/office/officeart/2005/8/layout/hList1"/>
    <dgm:cxn modelId="{232F81AD-03C5-48D0-8650-8EAC0AD020FE}" type="presOf" srcId="{7F148096-6B6F-4684-89A4-A161216828C1}" destId="{3F8986E8-D2A5-4959-AFFB-329D66E2AD08}" srcOrd="0" destOrd="3" presId="urn:microsoft.com/office/officeart/2005/8/layout/hList1"/>
    <dgm:cxn modelId="{5817F233-A93C-4B34-A7A4-5EDA44935859}" type="presOf" srcId="{58859AF0-1238-4672-AB39-EFBF5C7DB66B}" destId="{FE231FFC-19A2-4F3F-A78E-534CCBE20BC8}" srcOrd="0" destOrd="0" presId="urn:microsoft.com/office/officeart/2005/8/layout/hList1"/>
    <dgm:cxn modelId="{2D1133C6-B70F-4290-870A-AB6B5E9AC023}" srcId="{FC401532-A903-49C9-9ABE-A3A21CA063D9}" destId="{B21E9CD3-55B0-4CD5-9E9D-86519DB4DCC8}" srcOrd="4" destOrd="0" parTransId="{A16B6531-A2C3-45B8-B2A2-713CAC243B94}" sibTransId="{08E93C5B-0B08-4485-B9E1-980319DB346A}"/>
    <dgm:cxn modelId="{FA5A09BF-6CC4-49F8-A82F-AD53360A6C80}" type="presOf" srcId="{4C84C3BF-3734-4575-8F1D-10BD906697E1}" destId="{3F8986E8-D2A5-4959-AFFB-329D66E2AD08}" srcOrd="0" destOrd="1" presId="urn:microsoft.com/office/officeart/2005/8/layout/hList1"/>
    <dgm:cxn modelId="{B140B43E-BFC0-4F87-A2B9-3D00F7C528D0}" type="presOf" srcId="{7D849715-E359-4665-9DD3-8B58CDA5CDC8}" destId="{F7C0B217-6D6E-40C1-B4ED-774481E8B82B}" srcOrd="0" destOrd="0" presId="urn:microsoft.com/office/officeart/2005/8/layout/hList1"/>
    <dgm:cxn modelId="{9CE0D323-BFF6-48A2-9C9D-9235B9563039}" type="presOf" srcId="{EE81B06E-4CB9-400E-AEA0-8B42CBAF0B2B}" destId="{3F8986E8-D2A5-4959-AFFB-329D66E2AD08}" srcOrd="0" destOrd="8" presId="urn:microsoft.com/office/officeart/2005/8/layout/hList1"/>
    <dgm:cxn modelId="{22CE581D-A2A0-4448-BBCE-D0028FD56979}" srcId="{FC401532-A903-49C9-9ABE-A3A21CA063D9}" destId="{A979B5A3-BD1B-4190-88D9-8C3CECA89290}" srcOrd="2" destOrd="0" parTransId="{FA05C968-84F0-449B-AE1D-268E57A34861}" sibTransId="{4153D259-0F40-4BEB-984B-6D2C1F8CA784}"/>
    <dgm:cxn modelId="{FDA668FB-C63B-4B0F-8C61-938223E06335}" type="presOf" srcId="{C8DC5451-A694-4DCF-9491-19F94CBBA3D0}" destId="{3F8986E8-D2A5-4959-AFFB-329D66E2AD08}" srcOrd="0" destOrd="4" presId="urn:microsoft.com/office/officeart/2005/8/layout/hList1"/>
    <dgm:cxn modelId="{F28E8BA8-67EE-4AB8-B192-109F381DBF32}" type="presOf" srcId="{E9C0C131-FB85-4553-A81A-5ED4EAAFD589}" destId="{B049C192-DE4F-471F-B12A-5E9E9B99349D}" srcOrd="0" destOrd="0" presId="urn:microsoft.com/office/officeart/2005/8/layout/hList1"/>
    <dgm:cxn modelId="{11880BD2-2DBD-4513-8B70-30626B0D2271}" srcId="{8E147AEF-C5D0-4C4B-8FBF-11D6AD0DD47E}" destId="{CC4DEF68-ABDF-4F7D-997A-889F0CF957C5}" srcOrd="9" destOrd="0" parTransId="{AA717312-24D3-4315-B836-A2A31A031D0D}" sibTransId="{FC7E92D8-9BF5-4484-96E2-014B951D226C}"/>
    <dgm:cxn modelId="{0631BFBB-EA0F-40D5-8854-C2CADB8150F6}" srcId="{7D849715-E359-4665-9DD3-8B58CDA5CDC8}" destId="{BE9F9214-605D-4DD6-8D2B-BEECBF20F84E}" srcOrd="2" destOrd="0" parTransId="{00F92C38-C1E1-4FAF-95FD-692E207EA69D}" sibTransId="{E1409D0A-B703-419F-8E55-A3B87C4ACFD5}"/>
    <dgm:cxn modelId="{9DF59FF0-A629-4739-A90E-1B435BBAAAC9}" type="presOf" srcId="{877FD69B-9998-4222-A09D-7D2C78C55AF7}" destId="{B049C192-DE4F-471F-B12A-5E9E9B99349D}" srcOrd="0" destOrd="5" presId="urn:microsoft.com/office/officeart/2005/8/layout/hList1"/>
    <dgm:cxn modelId="{0C1C0DF3-0738-4AA4-86CE-ADE4FBD58C52}" type="presOf" srcId="{E8A64926-0461-478A-B26A-EE2C7136AE16}" destId="{B049C192-DE4F-471F-B12A-5E9E9B99349D}" srcOrd="0" destOrd="4" presId="urn:microsoft.com/office/officeart/2005/8/layout/hList1"/>
    <dgm:cxn modelId="{0D0C1F65-E6F1-42DC-B13A-99BC1D114947}" type="presOf" srcId="{D0199E80-4065-451D-9805-2E271E432073}" destId="{111E6116-E0E5-46E9-973A-1A1C779F8056}" srcOrd="0" destOrd="0" presId="urn:microsoft.com/office/officeart/2005/8/layout/hList1"/>
    <dgm:cxn modelId="{128AE626-0046-4BFA-B819-159CF115E79A}" srcId="{7D849715-E359-4665-9DD3-8B58CDA5CDC8}" destId="{E9C0C131-FB85-4553-A81A-5ED4EAAFD589}" srcOrd="0" destOrd="0" parTransId="{5A0A96B9-BAC1-44FB-9CCD-036693886B83}" sibTransId="{78D6C3D4-8F88-472D-A20C-DF106B2E6D46}"/>
    <dgm:cxn modelId="{523701AE-BD67-4C02-955A-20D33902E3E3}" srcId="{BE9F9214-605D-4DD6-8D2B-BEECBF20F84E}" destId="{E8A64926-0461-478A-B26A-EE2C7136AE16}" srcOrd="1" destOrd="0" parTransId="{8744FB23-BC6C-4ED9-B891-C6DC01A120D9}" sibTransId="{3565F39A-BB2D-465E-8DE6-D70493F91EC3}"/>
    <dgm:cxn modelId="{1AA55032-06CA-4669-A190-F425C55C25F1}" type="presOf" srcId="{8E147AEF-C5D0-4C4B-8FBF-11D6AD0DD47E}" destId="{40FBECD8-3A2A-4838-AAFF-C1AA57788524}" srcOrd="0" destOrd="0" presId="urn:microsoft.com/office/officeart/2005/8/layout/hList1"/>
    <dgm:cxn modelId="{8E423379-AEB6-42CE-96C4-58DEFA7B79B6}" srcId="{FC401532-A903-49C9-9ABE-A3A21CA063D9}" destId="{4FD50E3F-865A-4373-AF6C-C46C3E917D99}" srcOrd="1" destOrd="0" parTransId="{3AA96BBC-E28C-4063-8B7B-ECFA25DD4F6C}" sibTransId="{027EA207-1D18-49D9-B228-8D07FD6812B4}"/>
    <dgm:cxn modelId="{6ACA0C00-A7D2-4456-A7D9-EAD6EECE70BE}" srcId="{8E147AEF-C5D0-4C4B-8FBF-11D6AD0DD47E}" destId="{48651F10-8A4C-46A9-85EA-9BC46ACC3E86}" srcOrd="0" destOrd="0" parTransId="{155676BE-16C5-455B-8E5E-729B586C60DA}" sibTransId="{03570948-8163-43F8-895C-86C9BED0CA55}"/>
    <dgm:cxn modelId="{2637DA01-4CEB-4D36-A0CF-0F5F7C9246F5}" type="presOf" srcId="{A979B5A3-BD1B-4190-88D9-8C3CECA89290}" destId="{111E6116-E0E5-46E9-973A-1A1C779F8056}" srcOrd="0" destOrd="2" presId="urn:microsoft.com/office/officeart/2005/8/layout/hList1"/>
    <dgm:cxn modelId="{83BDAA21-E1F5-4B9C-AF20-40E4140F2974}" type="presOf" srcId="{8E5DE3D8-0D9A-42B4-A226-C76DA39F7270}" destId="{3F8986E8-D2A5-4959-AFFB-329D66E2AD08}" srcOrd="0" destOrd="2" presId="urn:microsoft.com/office/officeart/2005/8/layout/hList1"/>
    <dgm:cxn modelId="{5FF997CB-2E71-4A11-B0F0-373CBDE57D78}" type="presOf" srcId="{72C9A8A1-B6E5-466E-997F-F35E38F330AC}" destId="{111E6116-E0E5-46E9-973A-1A1C779F8056}" srcOrd="0" destOrd="3" presId="urn:microsoft.com/office/officeart/2005/8/layout/hList1"/>
    <dgm:cxn modelId="{878DF8D5-DE18-4A59-894A-1E7B9F3FF53A}" srcId="{58859AF0-1238-4672-AB39-EFBF5C7DB66B}" destId="{8E147AEF-C5D0-4C4B-8FBF-11D6AD0DD47E}" srcOrd="1" destOrd="0" parTransId="{17A360A0-3286-4B2C-94E2-DA8881AE0C3D}" sibTransId="{131164EE-30DC-403F-BAC1-C9F4654B8CB8}"/>
    <dgm:cxn modelId="{BA77A4E1-5B32-4F52-A30B-5165702B402F}" srcId="{58859AF0-1238-4672-AB39-EFBF5C7DB66B}" destId="{FC401532-A903-49C9-9ABE-A3A21CA063D9}" srcOrd="0" destOrd="0" parTransId="{EA5E057C-D7BD-4D87-A91A-048A26EC9870}" sibTransId="{26BBADB5-4F45-41FF-B709-0BE12EBF941F}"/>
    <dgm:cxn modelId="{1E20CF9F-99C7-4646-9FBE-9A47F62B64DA}" type="presOf" srcId="{4FD50E3F-865A-4373-AF6C-C46C3E917D99}" destId="{111E6116-E0E5-46E9-973A-1A1C779F8056}" srcOrd="0" destOrd="1" presId="urn:microsoft.com/office/officeart/2005/8/layout/hList1"/>
    <dgm:cxn modelId="{734E97C9-FFE0-40AF-8F53-6F452BC3A195}" srcId="{8E147AEF-C5D0-4C4B-8FBF-11D6AD0DD47E}" destId="{487EB912-9F69-47E4-B5FC-A9150B6C6C6E}" srcOrd="7" destOrd="0" parTransId="{CFFD86ED-27DF-44C7-B3AC-555E3A61CDC0}" sibTransId="{D85B7051-3A38-4D73-8E94-262FEE49252A}"/>
    <dgm:cxn modelId="{EDE99DD8-4CB8-4C1B-AAF4-4F906A2C0CD5}" srcId="{8E147AEF-C5D0-4C4B-8FBF-11D6AD0DD47E}" destId="{7F148096-6B6F-4684-89A4-A161216828C1}" srcOrd="3" destOrd="0" parTransId="{4FE98528-C09C-4B2C-8B73-4AC0826E1620}" sibTransId="{A3C46917-1101-4C8A-A2CD-737B638AC876}"/>
    <dgm:cxn modelId="{EFBB0758-6B4A-4421-B05D-5EBF35DA15B5}" srcId="{8E147AEF-C5D0-4C4B-8FBF-11D6AD0DD47E}" destId="{8E5DE3D8-0D9A-42B4-A226-C76DA39F7270}" srcOrd="2" destOrd="0" parTransId="{0C03520F-2637-470B-99F4-3646D7C32789}" sibTransId="{2E67C6D4-B178-48B1-B4A3-03290297F5BB}"/>
    <dgm:cxn modelId="{E63C3098-047F-4F5B-9139-D86FF79A8951}" srcId="{8E147AEF-C5D0-4C4B-8FBF-11D6AD0DD47E}" destId="{EE81B06E-4CB9-400E-AEA0-8B42CBAF0B2B}" srcOrd="8" destOrd="0" parTransId="{63F55490-CC4F-462E-BC3A-0ABDF8E12E67}" sibTransId="{6A0AC6F2-FE65-4FB5-BEB5-89B4956BDD64}"/>
    <dgm:cxn modelId="{DCF6F128-CC9F-48AD-87C4-228FFE5D50A0}" srcId="{BE9F9214-605D-4DD6-8D2B-BEECBF20F84E}" destId="{877FD69B-9998-4222-A09D-7D2C78C55AF7}" srcOrd="2" destOrd="0" parTransId="{83970357-643F-48B3-980C-1CA176D9097D}" sibTransId="{E1BC5C42-B512-48F5-B26F-C6608B1D82F5}"/>
    <dgm:cxn modelId="{1E4B9B4E-6F6B-4F16-B5C6-5563CA978EB9}" srcId="{8E147AEF-C5D0-4C4B-8FBF-11D6AD0DD47E}" destId="{4C84C3BF-3734-4575-8F1D-10BD906697E1}" srcOrd="1" destOrd="0" parTransId="{6F5EFE10-24F0-415A-BB1D-4B2189328CAA}" sibTransId="{63D4D626-C54C-43C0-9B4F-48531C12B09D}"/>
    <dgm:cxn modelId="{84917C30-96FA-4E64-9A2D-236F787C35CE}" srcId="{FC401532-A903-49C9-9ABE-A3A21CA063D9}" destId="{72C9A8A1-B6E5-466E-997F-F35E38F330AC}" srcOrd="3" destOrd="0" parTransId="{D9ACDAA9-FAA8-4BD5-A04B-EB0E1E98B47E}" sibTransId="{5A636BA9-1483-4EF9-B595-C6138E613EBD}"/>
    <dgm:cxn modelId="{255246BD-D016-49CA-B872-B63B5A285AB7}" srcId="{58859AF0-1238-4672-AB39-EFBF5C7DB66B}" destId="{7D849715-E359-4665-9DD3-8B58CDA5CDC8}" srcOrd="2" destOrd="0" parTransId="{44E2ED94-68C2-4D7D-86EE-076BA0EB9D99}" sibTransId="{BA510580-2811-4B7A-BC05-35D42691FBA1}"/>
    <dgm:cxn modelId="{17AF2746-F44D-4239-B5F2-AA9D57042595}" type="presOf" srcId="{FC401532-A903-49C9-9ABE-A3A21CA063D9}" destId="{C0831007-2328-467C-906B-252D1D2DDE58}" srcOrd="0" destOrd="0" presId="urn:microsoft.com/office/officeart/2005/8/layout/hList1"/>
    <dgm:cxn modelId="{E6D83D3B-EB96-4E9C-A493-6887DDF638D0}" srcId="{7D849715-E359-4665-9DD3-8B58CDA5CDC8}" destId="{8FEB652D-E633-4F08-8824-3DBA29E430E7}" srcOrd="1" destOrd="0" parTransId="{1F8FD189-2B6E-4EED-808B-05C315B65ECD}" sibTransId="{50F3C54E-A18D-4E79-A7CF-128F70DB720A}"/>
    <dgm:cxn modelId="{037D9C2C-C73B-4205-B46E-E04E48C60E24}" type="presOf" srcId="{CC1EC40C-79AD-4A8A-A381-B04A6812E7DC}" destId="{3F8986E8-D2A5-4959-AFFB-329D66E2AD08}" srcOrd="0" destOrd="5" presId="urn:microsoft.com/office/officeart/2005/8/layout/hList1"/>
    <dgm:cxn modelId="{ABBC30E1-BA70-4C21-9D8F-24D23FF4ABFF}" type="presOf" srcId="{B08BAD98-B493-41B2-AEE2-F2E5475A58BD}" destId="{3F8986E8-D2A5-4959-AFFB-329D66E2AD08}" srcOrd="0" destOrd="6" presId="urn:microsoft.com/office/officeart/2005/8/layout/hList1"/>
    <dgm:cxn modelId="{E4386DE8-8758-4FB9-A50E-3AD98599CB19}" type="presOf" srcId="{8FEB652D-E633-4F08-8824-3DBA29E430E7}" destId="{B049C192-DE4F-471F-B12A-5E9E9B99349D}" srcOrd="0" destOrd="1" presId="urn:microsoft.com/office/officeart/2005/8/layout/hList1"/>
    <dgm:cxn modelId="{F4000D7B-2BAB-4478-9DD1-769DA783FD86}" srcId="{FC401532-A903-49C9-9ABE-A3A21CA063D9}" destId="{D0199E80-4065-451D-9805-2E271E432073}" srcOrd="0" destOrd="0" parTransId="{286358D3-CD45-4AA1-804F-E2DB0D695A65}" sibTransId="{F7C3D820-1290-421D-9631-CD6850FFAC45}"/>
    <dgm:cxn modelId="{2D33DA8E-AA4D-4E24-9D59-AF47907E75A3}" type="presOf" srcId="{487EB912-9F69-47E4-B5FC-A9150B6C6C6E}" destId="{3F8986E8-D2A5-4959-AFFB-329D66E2AD08}" srcOrd="0" destOrd="7" presId="urn:microsoft.com/office/officeart/2005/8/layout/hList1"/>
    <dgm:cxn modelId="{77539663-8711-4183-B81E-2E898E0C4E7C}" srcId="{8E147AEF-C5D0-4C4B-8FBF-11D6AD0DD47E}" destId="{CC1EC40C-79AD-4A8A-A381-B04A6812E7DC}" srcOrd="5" destOrd="0" parTransId="{60AA206D-DAAD-4E08-AC01-EE0372D7A02A}" sibTransId="{F4E512CB-A89F-46C7-A08D-EC4F22DCBF5A}"/>
    <dgm:cxn modelId="{38D2DAEC-00AE-43F1-977F-9414206A843C}" type="presOf" srcId="{CC4DEF68-ABDF-4F7D-997A-889F0CF957C5}" destId="{3F8986E8-D2A5-4959-AFFB-329D66E2AD08}" srcOrd="0" destOrd="9" presId="urn:microsoft.com/office/officeart/2005/8/layout/hList1"/>
    <dgm:cxn modelId="{8352EEA0-520F-415A-B79A-DC2C9D737D1B}" type="presParOf" srcId="{FE231FFC-19A2-4F3F-A78E-534CCBE20BC8}" destId="{9B05164A-BD1B-452E-8436-26DD8ECFECF1}" srcOrd="0" destOrd="0" presId="urn:microsoft.com/office/officeart/2005/8/layout/hList1"/>
    <dgm:cxn modelId="{F3AB2703-D01B-45D6-BEF1-FE2D88223664}" type="presParOf" srcId="{9B05164A-BD1B-452E-8436-26DD8ECFECF1}" destId="{C0831007-2328-467C-906B-252D1D2DDE58}" srcOrd="0" destOrd="0" presId="urn:microsoft.com/office/officeart/2005/8/layout/hList1"/>
    <dgm:cxn modelId="{2B151E50-CF4F-406D-B784-D50C133165F0}" type="presParOf" srcId="{9B05164A-BD1B-452E-8436-26DD8ECFECF1}" destId="{111E6116-E0E5-46E9-973A-1A1C779F8056}" srcOrd="1" destOrd="0" presId="urn:microsoft.com/office/officeart/2005/8/layout/hList1"/>
    <dgm:cxn modelId="{C222BC05-8C98-46D6-8D07-B04940232635}" type="presParOf" srcId="{FE231FFC-19A2-4F3F-A78E-534CCBE20BC8}" destId="{C485B3FE-C5DB-4881-9D53-897E660B226A}" srcOrd="1" destOrd="0" presId="urn:microsoft.com/office/officeart/2005/8/layout/hList1"/>
    <dgm:cxn modelId="{4539331F-707B-49FE-887B-70E6E5B0C6FB}" type="presParOf" srcId="{FE231FFC-19A2-4F3F-A78E-534CCBE20BC8}" destId="{415A1161-2105-4275-B3E2-D9F2AFFFA0BD}" srcOrd="2" destOrd="0" presId="urn:microsoft.com/office/officeart/2005/8/layout/hList1"/>
    <dgm:cxn modelId="{9E6C2C82-F975-4A03-B55C-FD0B880E94A7}" type="presParOf" srcId="{415A1161-2105-4275-B3E2-D9F2AFFFA0BD}" destId="{40FBECD8-3A2A-4838-AAFF-C1AA57788524}" srcOrd="0" destOrd="0" presId="urn:microsoft.com/office/officeart/2005/8/layout/hList1"/>
    <dgm:cxn modelId="{3AA16C2E-4F73-4CE2-B97E-722121BACD55}" type="presParOf" srcId="{415A1161-2105-4275-B3E2-D9F2AFFFA0BD}" destId="{3F8986E8-D2A5-4959-AFFB-329D66E2AD08}" srcOrd="1" destOrd="0" presId="urn:microsoft.com/office/officeart/2005/8/layout/hList1"/>
    <dgm:cxn modelId="{44F44B78-9BF9-4AFD-ACF2-DE77E0BB139D}" type="presParOf" srcId="{FE231FFC-19A2-4F3F-A78E-534CCBE20BC8}" destId="{0B705AF0-9D3B-4CEA-A0EF-D942BE3F3EC0}" srcOrd="3" destOrd="0" presId="urn:microsoft.com/office/officeart/2005/8/layout/hList1"/>
    <dgm:cxn modelId="{C05177A1-8201-410D-9D35-EAC588A3EB22}" type="presParOf" srcId="{FE231FFC-19A2-4F3F-A78E-534CCBE20BC8}" destId="{78E92661-EAB1-453D-8713-8CACCF64D1E2}" srcOrd="4" destOrd="0" presId="urn:microsoft.com/office/officeart/2005/8/layout/hList1"/>
    <dgm:cxn modelId="{8587486D-6545-4118-9C26-23DB58DA4A09}" type="presParOf" srcId="{78E92661-EAB1-453D-8713-8CACCF64D1E2}" destId="{F7C0B217-6D6E-40C1-B4ED-774481E8B82B}" srcOrd="0" destOrd="0" presId="urn:microsoft.com/office/officeart/2005/8/layout/hList1"/>
    <dgm:cxn modelId="{BCD2513A-451A-4D09-B8D5-722681F686F8}" type="presParOf" srcId="{78E92661-EAB1-453D-8713-8CACCF64D1E2}" destId="{B049C192-DE4F-471F-B12A-5E9E9B9934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31007-2328-467C-906B-252D1D2DDE58}">
      <dsp:nvSpPr>
        <dsp:cNvPr id="0" name=""/>
        <dsp:cNvSpPr/>
      </dsp:nvSpPr>
      <dsp:spPr>
        <a:xfrm>
          <a:off x="1905" y="217839"/>
          <a:ext cx="1857374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2012</a:t>
          </a:r>
          <a:endParaRPr lang="en-US" sz="1000" kern="1200" dirty="0"/>
        </a:p>
      </dsp:txBody>
      <dsp:txXfrm>
        <a:off x="1905" y="217839"/>
        <a:ext cx="1857374" cy="288000"/>
      </dsp:txXfrm>
    </dsp:sp>
    <dsp:sp modelId="{111E6116-E0E5-46E9-973A-1A1C779F8056}">
      <dsp:nvSpPr>
        <dsp:cNvPr id="0" name=""/>
        <dsp:cNvSpPr/>
      </dsp:nvSpPr>
      <dsp:spPr>
        <a:xfrm>
          <a:off x="1905" y="505839"/>
          <a:ext cx="1857374" cy="33403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Monthly AACVPR and MAC -11 Conf. Calls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Cardiac Rehab Audits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Pulmonary Rehab Audits begin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Dr. </a:t>
          </a:r>
          <a:r>
            <a:rPr lang="en-US" sz="1000" kern="1200" dirty="0" err="1" smtClean="0"/>
            <a:t>Pilley</a:t>
          </a:r>
          <a:r>
            <a:rPr lang="en-US" sz="1000" kern="1200" dirty="0" smtClean="0"/>
            <a:t>, Med Dir. MAC – 11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Feb 2012 State NCCRA Meeting guest speaker Dr. </a:t>
          </a:r>
          <a:r>
            <a:rPr lang="en-US" sz="1000" kern="1200" dirty="0" err="1" smtClean="0"/>
            <a:t>Pilley</a:t>
          </a:r>
          <a:endParaRPr lang="en-US" sz="1000" kern="1200" dirty="0"/>
        </a:p>
      </dsp:txBody>
      <dsp:txXfrm>
        <a:off x="1905" y="505839"/>
        <a:ext cx="1857374" cy="3340321"/>
      </dsp:txXfrm>
    </dsp:sp>
    <dsp:sp modelId="{40FBECD8-3A2A-4838-AAFF-C1AA57788524}">
      <dsp:nvSpPr>
        <dsp:cNvPr id="0" name=""/>
        <dsp:cNvSpPr/>
      </dsp:nvSpPr>
      <dsp:spPr>
        <a:xfrm>
          <a:off x="2119312" y="217839"/>
          <a:ext cx="1857374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2013</a:t>
          </a:r>
          <a:endParaRPr lang="en-US" sz="1000" kern="1200" dirty="0"/>
        </a:p>
      </dsp:txBody>
      <dsp:txXfrm>
        <a:off x="2119312" y="217839"/>
        <a:ext cx="1857374" cy="288000"/>
      </dsp:txXfrm>
    </dsp:sp>
    <dsp:sp modelId="{3F8986E8-D2A5-4959-AFFB-329D66E2AD08}">
      <dsp:nvSpPr>
        <dsp:cNvPr id="0" name=""/>
        <dsp:cNvSpPr/>
      </dsp:nvSpPr>
      <dsp:spPr>
        <a:xfrm>
          <a:off x="2119312" y="505839"/>
          <a:ext cx="1857374" cy="33403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Monthly AACVPR and MAC -11 Conf. Calls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Cardiac Rehab Audits stop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Cardiac Rehab LCD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Pulmonary Rehab Audits intensify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July 25 AARC Webinar/Audits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Aug 2013 MAC 11 Webinar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 Program denial rates increase in MAC 11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Summer 2016, Dr. Feliciano named MAC-11 Senior Medical Director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Fall 2013, Ed Haver contacted Dr. Feliciano to request conf. call Nov 8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Dec 5 MAC 11 met face-to-face with Dr. Feliciano</a:t>
          </a:r>
          <a:endParaRPr lang="en-US" sz="1000" kern="1200" dirty="0"/>
        </a:p>
      </dsp:txBody>
      <dsp:txXfrm>
        <a:off x="2119312" y="505839"/>
        <a:ext cx="1857374" cy="3340321"/>
      </dsp:txXfrm>
    </dsp:sp>
    <dsp:sp modelId="{F7C0B217-6D6E-40C1-B4ED-774481E8B82B}">
      <dsp:nvSpPr>
        <dsp:cNvPr id="0" name=""/>
        <dsp:cNvSpPr/>
      </dsp:nvSpPr>
      <dsp:spPr>
        <a:xfrm>
          <a:off x="4236719" y="217839"/>
          <a:ext cx="1857374" cy="28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2014</a:t>
          </a:r>
          <a:endParaRPr lang="en-US" sz="1000" kern="1200" dirty="0"/>
        </a:p>
      </dsp:txBody>
      <dsp:txXfrm>
        <a:off x="4236719" y="217839"/>
        <a:ext cx="1857374" cy="288000"/>
      </dsp:txXfrm>
    </dsp:sp>
    <dsp:sp modelId="{B049C192-DE4F-471F-B12A-5E9E9B99349D}">
      <dsp:nvSpPr>
        <dsp:cNvPr id="0" name=""/>
        <dsp:cNvSpPr/>
      </dsp:nvSpPr>
      <dsp:spPr>
        <a:xfrm>
          <a:off x="4236719" y="505839"/>
          <a:ext cx="1857374" cy="33403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Jan 16 AACVPR Porte/Lui; AARC; NAMDRC, ATS, COPD Foundation, Dr. Lamberti, Dr. Ohar, G Connors, C Paladenech teleconference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Jan 28 MAC 11 – Dr. Feliciano Conference Call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Feb Webinar and MAC J-11 to be determined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 Dr. Feliciano offers to speak at state meetings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Target date to reduce denials to &lt;50% moved to July 1, 2014</a:t>
          </a:r>
          <a:endParaRPr lang="en-US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Palmetto working on Webinar to provide education re: PR audits – end of March 2014</a:t>
          </a:r>
          <a:endParaRPr lang="en-US" sz="1000" kern="1200" dirty="0"/>
        </a:p>
      </dsp:txBody>
      <dsp:txXfrm>
        <a:off x="4236719" y="505839"/>
        <a:ext cx="1857374" cy="334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9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9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8ED6-68C0-4E2C-86F1-19AF8BD9888A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9" y="4379914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9"/>
            <a:ext cx="3005139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9"/>
            <a:ext cx="3005139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260A-1371-4DB3-B939-CD3F44FE1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4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260A-1371-4DB3-B939-CD3F44FE14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5E9CE1-8A2B-423E-B655-9B5D401500A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28FD33-CCF5-4AA2-BA97-30CB361CE5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09999"/>
          </a:xfrm>
        </p:spPr>
        <p:txBody>
          <a:bodyPr/>
          <a:lstStyle/>
          <a:p>
            <a:r>
              <a:rPr lang="en-US" dirty="0" smtClean="0"/>
              <a:t>Pulmonary Rehabilitation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Meeting Medicare Guidelines</a:t>
            </a:r>
          </a:p>
          <a:p>
            <a:r>
              <a:rPr lang="en-US" sz="1900" dirty="0" smtClean="0"/>
              <a:t>Connie Paladenech, RRT, RCP</a:t>
            </a:r>
          </a:p>
        </p:txBody>
      </p:sp>
      <p:pic>
        <p:nvPicPr>
          <p:cNvPr id="1026" name="Picture 2" descr="infinetLogoH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23" b="-4436"/>
          <a:stretch>
            <a:fillRect/>
          </a:stretch>
        </p:blipFill>
        <p:spPr bwMode="auto">
          <a:xfrm>
            <a:off x="2514600" y="5410200"/>
            <a:ext cx="390502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7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0"/>
            <a:ext cx="8421688" cy="838200"/>
          </a:xfrm>
        </p:spPr>
        <p:txBody>
          <a:bodyPr/>
          <a:lstStyle/>
          <a:p>
            <a:pPr algn="ctr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CMS </a:t>
            </a:r>
            <a:r>
              <a:rPr lang="en-US" altLang="en-US" sz="2800" dirty="0" smtClean="0"/>
              <a:t>AUDIT  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Denial Reasons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u="sng" dirty="0" smtClean="0">
                <a:solidFill>
                  <a:srgbClr val="FF0000"/>
                </a:solidFill>
              </a:rPr>
              <a:t/>
            </a:r>
            <a:br>
              <a:rPr lang="en-US" altLang="en-US" sz="2800" u="sng" dirty="0" smtClean="0">
                <a:solidFill>
                  <a:srgbClr val="FF0000"/>
                </a:solidFill>
              </a:rPr>
            </a:br>
            <a:endParaRPr lang="en-US" altLang="en-US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696200" cy="4146550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Records not submitted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Claim level denial for multiple line denials 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Beneficiary signature requirements not met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Sessions did not include required services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Services not documented 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Physician Supervision NOT documented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PR NOT WARRANTED for Diagnosis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NCD Denial – No Diagnosis/Documentation to support medical necessity</a:t>
            </a:r>
          </a:p>
          <a:p>
            <a:pPr>
              <a:buFont typeface="Times" charset="0"/>
              <a:buNone/>
            </a:pPr>
            <a:endParaRPr lang="en-US" altLang="en-US" b="1" dirty="0" smtClean="0">
              <a:solidFill>
                <a:srgbClr val="FF0000"/>
              </a:solidFill>
            </a:endParaRPr>
          </a:p>
          <a:p>
            <a:pPr>
              <a:buFont typeface="Times" charset="0"/>
              <a:buNone/>
            </a:pPr>
            <a:endParaRPr lang="en-US" alt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2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Palmetto’s </a:t>
            </a:r>
            <a:r>
              <a:rPr lang="en-US" altLang="en-US" sz="4000" dirty="0" smtClean="0"/>
              <a:t>Aug. 2013 Webinar </a:t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146550"/>
          </a:xfrm>
        </p:spPr>
        <p:txBody>
          <a:bodyPr/>
          <a:lstStyle/>
          <a:p>
            <a:pPr>
              <a:buFont typeface="Times" charset="0"/>
              <a:buNone/>
            </a:pPr>
            <a:endParaRPr lang="en-US" altLang="en-US" smtClean="0"/>
          </a:p>
          <a:p>
            <a:r>
              <a:rPr lang="en-US" altLang="en-US" sz="4400" smtClean="0"/>
              <a:t>MOVE ON – do NOT concern yourself with Aug 2013 Webinar DATA</a:t>
            </a:r>
          </a:p>
        </p:txBody>
      </p:sp>
    </p:spTree>
    <p:extLst>
      <p:ext uri="{BB962C8B-B14F-4D97-AF65-F5344CB8AC3E}">
        <p14:creationId xmlns:p14="http://schemas.microsoft.com/office/powerpoint/2010/main" val="268505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altLang="en-US" sz="4400" dirty="0" smtClean="0"/>
              <a:t>Documentation &amp; Audits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 smtClean="0"/>
              <a:t>Original ADR on Top with Bar Code of Submitted Audit documentation</a:t>
            </a:r>
          </a:p>
          <a:p>
            <a:r>
              <a:rPr lang="en-US" altLang="en-US" sz="2000" dirty="0" smtClean="0"/>
              <a:t>Each Claim must have all parts of documentation (if audit is for the last weeks of claim should submit from Day 1 in PR to show progression)</a:t>
            </a:r>
          </a:p>
          <a:p>
            <a:r>
              <a:rPr lang="en-US" altLang="en-US" sz="2000" dirty="0" smtClean="0"/>
              <a:t>Facility Policy for Supervising MD </a:t>
            </a:r>
            <a:r>
              <a:rPr lang="en-US" altLang="en-US" sz="2000" dirty="0" smtClean="0"/>
              <a:t>with </a:t>
            </a:r>
            <a:r>
              <a:rPr lang="en-US" altLang="en-US" sz="2000" dirty="0" smtClean="0"/>
              <a:t>each claim</a:t>
            </a:r>
          </a:p>
          <a:p>
            <a:r>
              <a:rPr lang="en-US" altLang="en-US" sz="2000" dirty="0" smtClean="0"/>
              <a:t>Calendar/schedule/call list for each day treatment provided to prove supervision</a:t>
            </a:r>
          </a:p>
          <a:p>
            <a:r>
              <a:rPr lang="en-US" altLang="en-US" sz="2000" dirty="0" smtClean="0"/>
              <a:t>Signature page required to read MD, staff signatures</a:t>
            </a:r>
          </a:p>
          <a:p>
            <a:r>
              <a:rPr lang="en-US" altLang="en-US" sz="2000" dirty="0" smtClean="0"/>
              <a:t>Print MD’s name under signature</a:t>
            </a:r>
          </a:p>
          <a:p>
            <a:r>
              <a:rPr lang="en-US" altLang="en-US" sz="2000" dirty="0" smtClean="0"/>
              <a:t>Often 2 sided documents are NOT </a:t>
            </a:r>
            <a:r>
              <a:rPr lang="en-US" altLang="en-US" sz="2000" dirty="0" smtClean="0"/>
              <a:t>received</a:t>
            </a:r>
          </a:p>
          <a:p>
            <a:r>
              <a:rPr lang="en-US" altLang="en-US" sz="2000" dirty="0" smtClean="0"/>
              <a:t>Must include interpreted copy of post-bronchodilator PFTs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720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 smtClean="0"/>
              <a:t>Granular Error 001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MD Referral</a:t>
            </a:r>
          </a:p>
          <a:p>
            <a:pPr lvl="1"/>
            <a:r>
              <a:rPr lang="en-US" altLang="en-US" dirty="0" smtClean="0"/>
              <a:t>	COPD GOLD II- IV </a:t>
            </a:r>
          </a:p>
          <a:p>
            <a:pPr lvl="2"/>
            <a:r>
              <a:rPr lang="en-US" altLang="en-US" b="1" u="sng" dirty="0" smtClean="0"/>
              <a:t>POST</a:t>
            </a:r>
            <a:r>
              <a:rPr lang="en-US" altLang="en-US" dirty="0" smtClean="0"/>
              <a:t> Bronchodilator</a:t>
            </a:r>
          </a:p>
          <a:p>
            <a:pPr lvl="2"/>
            <a:r>
              <a:rPr lang="en-US" altLang="en-US" dirty="0" smtClean="0"/>
              <a:t>Both FEV1 and Ratio qualification MUST be met</a:t>
            </a:r>
          </a:p>
          <a:p>
            <a:pPr lvl="2"/>
            <a:r>
              <a:rPr lang="en-US" altLang="en-US" dirty="0" smtClean="0"/>
              <a:t>NO MD justification letter accepted for why Ratio is not &lt;</a:t>
            </a:r>
            <a:r>
              <a:rPr lang="en-US" altLang="en-US" dirty="0" smtClean="0"/>
              <a:t>0.70</a:t>
            </a:r>
          </a:p>
          <a:p>
            <a:pPr marL="914400" lvl="2" indent="0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MD signature MUST be legible</a:t>
            </a:r>
          </a:p>
          <a:p>
            <a:pPr lvl="2"/>
            <a:r>
              <a:rPr lang="en-US" altLang="en-US" dirty="0" smtClean="0"/>
              <a:t>Print MD name below signature</a:t>
            </a:r>
          </a:p>
          <a:p>
            <a:pPr lvl="2"/>
            <a:r>
              <a:rPr lang="en-US" altLang="en-US" dirty="0" smtClean="0"/>
              <a:t>Dr. Feliciano will provide an answer regarding physician extenders writing a referral for PR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1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742950" y="685800"/>
            <a:ext cx="8401050" cy="990600"/>
          </a:xfrm>
        </p:spPr>
        <p:txBody>
          <a:bodyPr/>
          <a:lstStyle/>
          <a:p>
            <a:pPr algn="ctr"/>
            <a:r>
              <a:rPr lang="en-US" altLang="en-US" sz="3600" dirty="0" smtClean="0"/>
              <a:t>GOLD Stages</a:t>
            </a:r>
            <a:r>
              <a:rPr lang="en-US" altLang="en-US" sz="3600" i="1" dirty="0" smtClean="0"/>
              <a:t> 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762000" y="1676400"/>
            <a:ext cx="76962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/>
              <a:t>Post-Bronchodilator </a:t>
            </a:r>
            <a:r>
              <a:rPr lang="en-US" sz="2800" b="1" i="1" dirty="0" err="1" smtClean="0"/>
              <a:t>Spirometry</a:t>
            </a:r>
            <a:endParaRPr lang="en-US" sz="2800" b="1" i="1" dirty="0" smtClean="0"/>
          </a:p>
          <a:p>
            <a:pPr>
              <a:defRPr/>
            </a:pPr>
            <a:r>
              <a:rPr lang="en-US" sz="2800" b="1" i="1" dirty="0" smtClean="0"/>
              <a:t>Stage 2: Moderate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FEV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/FVC &lt; 0.70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FEV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80% predicted – 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EXPANSION</a:t>
            </a:r>
            <a:endParaRPr lang="en-US" sz="2800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800" b="1" dirty="0" smtClean="0"/>
              <a:t>Stage </a:t>
            </a:r>
            <a:r>
              <a:rPr lang="en-US" sz="2800" b="1" i="1" dirty="0" smtClean="0"/>
              <a:t>3: Severe</a:t>
            </a:r>
          </a:p>
          <a:p>
            <a:pPr lvl="1"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FEV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/FVC &lt; 0.70  </a:t>
            </a:r>
          </a:p>
          <a:p>
            <a:pPr lvl="1"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FEV</a:t>
            </a:r>
            <a:r>
              <a:rPr lang="en-US" b="1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50% predicted</a:t>
            </a:r>
          </a:p>
          <a:p>
            <a:pPr>
              <a:defRPr/>
            </a:pPr>
            <a:r>
              <a:rPr lang="en-US" sz="2800" b="1" dirty="0" smtClean="0"/>
              <a:t>Stage </a:t>
            </a:r>
            <a:r>
              <a:rPr lang="en-US" sz="2800" b="1" i="1" dirty="0" smtClean="0"/>
              <a:t>4: Very Severe</a:t>
            </a:r>
          </a:p>
          <a:p>
            <a:pPr lvl="1"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FEV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/FVC &lt; 0.70</a:t>
            </a:r>
          </a:p>
          <a:p>
            <a:pPr lvl="1"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FEV</a:t>
            </a:r>
            <a:r>
              <a:rPr lang="en-US" b="1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 30% predicted </a:t>
            </a:r>
          </a:p>
        </p:txBody>
      </p:sp>
    </p:spTree>
    <p:extLst>
      <p:ext uri="{BB962C8B-B14F-4D97-AF65-F5344CB8AC3E}">
        <p14:creationId xmlns:p14="http://schemas.microsoft.com/office/powerpoint/2010/main" val="394770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0" y="1447800"/>
            <a:ext cx="9144000" cy="20574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endParaRPr lang="en-US" altLang="en-US" sz="2600" dirty="0" smtClean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304800" y="2743200"/>
            <a:ext cx="8458200" cy="2971800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CMS Pulmonary Rehabilitation National Coverage Policy  - G0424 billing </a:t>
            </a:r>
            <a:r>
              <a:rPr lang="en-US" altLang="en-US" dirty="0" smtClean="0">
                <a:solidFill>
                  <a:srgbClr val="FF0000"/>
                </a:solidFill>
              </a:rPr>
              <a:t>code – only for COPD GOLD II - IV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>
                <a:solidFill>
                  <a:srgbClr val="FF0000"/>
                </a:solidFill>
              </a:rPr>
              <a:t>Medicare Administrative Contractor’s (MAC’s) Respiratory Therapy Local Coverage Decision (LCD) – G0237, G0238 &amp; G0239 billing codes</a:t>
            </a:r>
          </a:p>
          <a:p>
            <a:pPr marL="0" indent="0"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Remember MAC’s are allowed to INTERPRET CMS “Rules”</a:t>
            </a:r>
          </a:p>
          <a:p>
            <a:pPr>
              <a:buFont typeface="Times" charset="0"/>
              <a:buNone/>
            </a:pP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6858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rgbClr val="24285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Pulmonary Rehabilitation </a:t>
            </a:r>
            <a:r>
              <a:rPr lang="en-US" altLang="en-US" sz="2800" dirty="0" smtClean="0">
                <a:solidFill>
                  <a:srgbClr val="24285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Lives </a:t>
            </a:r>
            <a:r>
              <a:rPr lang="en-US" altLang="en-US" sz="2800" dirty="0">
                <a:solidFill>
                  <a:srgbClr val="24285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in 2 WORLDS </a:t>
            </a:r>
            <a:br>
              <a:rPr lang="en-US" altLang="en-US" sz="2800" dirty="0">
                <a:solidFill>
                  <a:srgbClr val="24285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en-US" altLang="en-US" sz="2800" dirty="0">
                <a:solidFill>
                  <a:srgbClr val="24285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of Documentation &amp;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6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Physician Referral Documentation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0772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en-US" sz="2800" b="1" dirty="0" smtClean="0">
                <a:solidFill>
                  <a:srgbClr val="FF6600"/>
                </a:solidFill>
              </a:rPr>
              <a:t>Minimum/suggested </a:t>
            </a:r>
            <a:r>
              <a:rPr lang="en-US" altLang="en-US" sz="2800" b="1" dirty="0" smtClean="0"/>
              <a:t>information the referral should include</a:t>
            </a:r>
          </a:p>
          <a:p>
            <a:pPr lvl="1"/>
            <a:r>
              <a:rPr lang="en-US" altLang="en-US" sz="2800" b="1" dirty="0"/>
              <a:t>ICD-9 diagnosis (</a:t>
            </a:r>
            <a:r>
              <a:rPr lang="en-US" altLang="en-US" sz="2800" b="1" dirty="0" smtClean="0"/>
              <a:t>ICD-10 </a:t>
            </a:r>
            <a:r>
              <a:rPr lang="en-US" altLang="en-US" sz="2800" b="1" dirty="0"/>
              <a:t>- </a:t>
            </a:r>
            <a:r>
              <a:rPr lang="en-US" altLang="en-US" i="1" dirty="0" smtClean="0"/>
              <a:t>Effective October 1, 2014</a:t>
            </a:r>
            <a:r>
              <a:rPr lang="en-US" altLang="en-US" sz="2800" b="1" i="1" dirty="0" smtClean="0"/>
              <a:t>)</a:t>
            </a:r>
          </a:p>
          <a:p>
            <a:pPr lvl="1" eaLnBrk="1" hangingPunct="1"/>
            <a:r>
              <a:rPr lang="en-US" altLang="en-US" sz="2800" b="1" dirty="0" smtClean="0"/>
              <a:t>H &amp; P, to include medication list </a:t>
            </a:r>
            <a:r>
              <a:rPr lang="en-US" altLang="en-US" sz="2800" dirty="0" smtClean="0"/>
              <a:t>(</a:t>
            </a:r>
            <a:r>
              <a:rPr lang="en-US" altLang="en-US" dirty="0" smtClean="0"/>
              <a:t>within 90 days at least)</a:t>
            </a:r>
          </a:p>
          <a:p>
            <a:pPr lvl="1" eaLnBrk="1" hangingPunct="1"/>
            <a:r>
              <a:rPr lang="en-US" altLang="en-US" sz="2800" b="1" dirty="0" smtClean="0"/>
              <a:t>Complete Pulmonary Function Test </a:t>
            </a:r>
            <a:endParaRPr lang="en-US" altLang="en-US" dirty="0"/>
          </a:p>
          <a:p>
            <a:pPr lvl="1" eaLnBrk="1" hangingPunct="1"/>
            <a:r>
              <a:rPr lang="en-US" altLang="en-US" dirty="0" smtClean="0"/>
              <a:t>MUST </a:t>
            </a:r>
            <a:r>
              <a:rPr lang="en-US" altLang="en-US" dirty="0" smtClean="0"/>
              <a:t>have Pre/Post Bronchodilator </a:t>
            </a:r>
            <a:r>
              <a:rPr lang="en-US" altLang="en-US" dirty="0" err="1" smtClean="0"/>
              <a:t>spirometry</a:t>
            </a:r>
            <a:r>
              <a:rPr lang="en-US" altLang="en-US" dirty="0" smtClean="0"/>
              <a:t> and qualifying FEV1 and Ratio is from </a:t>
            </a:r>
            <a:r>
              <a:rPr lang="en-US" altLang="en-US" dirty="0" smtClean="0"/>
              <a:t>the </a:t>
            </a:r>
            <a:r>
              <a:rPr lang="en-US" altLang="en-US" u="sng" dirty="0" smtClean="0"/>
              <a:t>actual</a:t>
            </a:r>
            <a:r>
              <a:rPr lang="en-US" altLang="en-US" dirty="0" smtClean="0"/>
              <a:t> </a:t>
            </a:r>
            <a:r>
              <a:rPr lang="en-US" altLang="en-US" dirty="0" smtClean="0"/>
              <a:t>POST </a:t>
            </a:r>
            <a:r>
              <a:rPr lang="en-US" altLang="en-US" dirty="0" smtClean="0"/>
              <a:t>Bronchodilator </a:t>
            </a:r>
            <a:r>
              <a:rPr lang="en-US" altLang="en-US" dirty="0" smtClean="0"/>
              <a:t>data, both MUST qualify for G0424</a:t>
            </a:r>
          </a:p>
          <a:p>
            <a:pPr lvl="1" eaLnBrk="1" hangingPunct="1"/>
            <a:endParaRPr lang="en-US" altLang="en-US" sz="2400" b="1" dirty="0" smtClean="0"/>
          </a:p>
          <a:p>
            <a:pPr lvl="1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402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Granular Error 001 continued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Orders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7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83638" cy="7620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altLang="en-US" sz="3600" dirty="0" smtClean="0"/>
              <a:t>HCPC Code G0424</a:t>
            </a:r>
            <a:br>
              <a:rPr lang="en-US" altLang="en-US" sz="3600" dirty="0" smtClean="0"/>
            </a:br>
            <a:r>
              <a:rPr lang="en-US" altLang="en-US" sz="2800" dirty="0" smtClean="0">
                <a:solidFill>
                  <a:srgbClr val="FF0000"/>
                </a:solidFill>
              </a:rPr>
              <a:t>BUNDLED &amp; GLOBAL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7696200" cy="4724400"/>
          </a:xfrm>
        </p:spPr>
        <p:txBody>
          <a:bodyPr>
            <a:normAutofit lnSpcReduction="10000"/>
          </a:bodyPr>
          <a:lstStyle/>
          <a:p>
            <a:pPr lvl="1">
              <a:buFont typeface="Arial" charset="0"/>
              <a:buNone/>
            </a:pPr>
            <a:r>
              <a:rPr lang="en-US" altLang="en-US" sz="3200" dirty="0" smtClean="0"/>
              <a:t>Therapeutic Exercise </a:t>
            </a:r>
          </a:p>
          <a:p>
            <a:pPr lvl="2"/>
            <a:r>
              <a:rPr lang="en-US" altLang="en-US" sz="2800" dirty="0" smtClean="0"/>
              <a:t>Physician-prescribed exercise</a:t>
            </a:r>
          </a:p>
          <a:p>
            <a:pPr lvl="2"/>
            <a:r>
              <a:rPr lang="en-US" altLang="en-US" sz="2800" dirty="0" smtClean="0"/>
              <a:t>Physical activity to include:  aerobic exercise, prescribed and supervised by a MD that improves or maintains an individual’s pulmonary functional level</a:t>
            </a:r>
          </a:p>
          <a:p>
            <a:pPr lvl="2"/>
            <a:r>
              <a:rPr lang="en-US" altLang="en-US" sz="2800" dirty="0" smtClean="0"/>
              <a:t>Exercise conditioning</a:t>
            </a:r>
          </a:p>
          <a:p>
            <a:pPr lvl="2"/>
            <a:r>
              <a:rPr lang="en-US" altLang="en-US" sz="2800" dirty="0" smtClean="0"/>
              <a:t>Breathing retraining</a:t>
            </a:r>
          </a:p>
          <a:p>
            <a:pPr lvl="2"/>
            <a:r>
              <a:rPr lang="en-US" altLang="en-US" sz="2800" dirty="0" smtClean="0"/>
              <a:t>Stretching </a:t>
            </a:r>
            <a:r>
              <a:rPr lang="en-US" altLang="en-US" sz="2800" dirty="0" smtClean="0"/>
              <a:t>&amp; strengthening exercises</a:t>
            </a:r>
          </a:p>
        </p:txBody>
      </p:sp>
    </p:spTree>
    <p:extLst>
      <p:ext uri="{BB962C8B-B14F-4D97-AF65-F5344CB8AC3E}">
        <p14:creationId xmlns:p14="http://schemas.microsoft.com/office/powerpoint/2010/main" val="249599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22313" y="838200"/>
            <a:ext cx="8421687" cy="838200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600" dirty="0"/>
              <a:t>CMS Documentation</a:t>
            </a:r>
            <a:br>
              <a:rPr lang="en-US" altLang="en-US" sz="3600" dirty="0"/>
            </a:br>
            <a:r>
              <a:rPr lang="en-US" altLang="en-US" sz="3600" dirty="0"/>
              <a:t>Individualized Treatment Plan</a:t>
            </a:r>
            <a:endParaRPr lang="en-US" altLang="en-US" sz="36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8382000" cy="449580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altLang="en-US" sz="2800" b="1" dirty="0" smtClean="0"/>
              <a:t>Individualized Treatment Plan </a:t>
            </a:r>
            <a:r>
              <a:rPr lang="en-US" altLang="en-US" sz="2000" b="1" dirty="0" smtClean="0"/>
              <a:t>(ITP) </a:t>
            </a:r>
            <a:r>
              <a:rPr lang="en-US" altLang="en-US" sz="2800" b="1" dirty="0" smtClean="0">
                <a:solidFill>
                  <a:srgbClr val="FF6600"/>
                </a:solidFill>
              </a:rPr>
              <a:t>MUST </a:t>
            </a:r>
            <a:r>
              <a:rPr lang="en-US" altLang="en-US" sz="2800" b="1" dirty="0" smtClean="0"/>
              <a:t>include:</a:t>
            </a:r>
          </a:p>
          <a:p>
            <a:pPr lvl="1"/>
            <a:r>
              <a:rPr lang="en-US" altLang="en-US" sz="2400" b="1" dirty="0" smtClean="0"/>
              <a:t>Diagnosis</a:t>
            </a:r>
          </a:p>
          <a:p>
            <a:pPr lvl="1"/>
            <a:r>
              <a:rPr lang="en-US" altLang="en-US" sz="2400" b="1" dirty="0" smtClean="0"/>
              <a:t>Type, amount, frequency, duration and progression of items/services under the plan</a:t>
            </a:r>
            <a:endParaRPr lang="en-US" altLang="en-US" sz="2400" dirty="0" smtClean="0"/>
          </a:p>
          <a:p>
            <a:pPr lvl="1"/>
            <a:r>
              <a:rPr lang="en-US" altLang="en-US" sz="2400" b="1" dirty="0" smtClean="0"/>
              <a:t>Individual goals </a:t>
            </a:r>
            <a:endParaRPr lang="en-US" altLang="en-US" sz="2400" dirty="0" smtClean="0"/>
          </a:p>
          <a:p>
            <a:pPr lvl="1"/>
            <a:r>
              <a:rPr lang="en-US" altLang="en-US" sz="2400" b="1" dirty="0" smtClean="0"/>
              <a:t>Exercise – </a:t>
            </a:r>
            <a:r>
              <a:rPr lang="en-US" altLang="en-US" sz="2400" dirty="0" smtClean="0"/>
              <a:t>Each session must include some aerobic physician prescribed exercise</a:t>
            </a:r>
          </a:p>
          <a:p>
            <a:pPr lvl="1"/>
            <a:r>
              <a:rPr lang="en-US" altLang="en-US" sz="2400" b="1" dirty="0" smtClean="0"/>
              <a:t>Be established, reviewed and signed by MD</a:t>
            </a:r>
          </a:p>
          <a:p>
            <a:pPr lvl="2"/>
            <a:r>
              <a:rPr lang="en-US" altLang="en-US" b="1" dirty="0" smtClean="0">
                <a:solidFill>
                  <a:srgbClr val="FF0000"/>
                </a:solidFill>
              </a:rPr>
              <a:t>Medical Director must sign initial </a:t>
            </a:r>
            <a:r>
              <a:rPr lang="en-US" altLang="en-US" b="1" dirty="0" smtClean="0">
                <a:solidFill>
                  <a:srgbClr val="FF0000"/>
                </a:solidFill>
              </a:rPr>
              <a:t>ITP prior to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pt</a:t>
            </a:r>
            <a:r>
              <a:rPr lang="en-US" altLang="en-US" b="1" dirty="0" smtClean="0">
                <a:solidFill>
                  <a:srgbClr val="FF0000"/>
                </a:solidFill>
              </a:rPr>
              <a:t> beginning PR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b="1" dirty="0" smtClean="0">
                <a:solidFill>
                  <a:srgbClr val="FF0000"/>
                </a:solidFill>
              </a:rPr>
              <a:t>Every 30 days</a:t>
            </a:r>
            <a:r>
              <a:rPr lang="en-US" altLang="en-US" sz="2200" dirty="0" smtClean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6058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Timeline: Palmetto GBA </a:t>
            </a:r>
            <a:br>
              <a:rPr lang="en-US" dirty="0" smtClean="0"/>
            </a:br>
            <a:r>
              <a:rPr lang="en-US" dirty="0" smtClean="0"/>
              <a:t>J-11 and NCCRA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4459775"/>
              </p:ext>
            </p:extLst>
          </p:nvPr>
        </p:nvGraphicFramePr>
        <p:xfrm>
          <a:off x="1524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3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ITP continued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developed by referring MD or medical director, but medical director must </a:t>
            </a:r>
            <a:r>
              <a:rPr lang="en-US" dirty="0" smtClean="0">
                <a:solidFill>
                  <a:srgbClr val="FF0000"/>
                </a:solidFill>
              </a:rPr>
              <a:t>review and sign prior to initiation</a:t>
            </a:r>
          </a:p>
          <a:p>
            <a:r>
              <a:rPr lang="en-US" dirty="0" smtClean="0"/>
              <a:t>Reviewed every </a:t>
            </a:r>
            <a:r>
              <a:rPr lang="en-US" dirty="0" smtClean="0">
                <a:solidFill>
                  <a:srgbClr val="FF0000"/>
                </a:solidFill>
              </a:rPr>
              <a:t>30 (calendar)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Medical director to have </a:t>
            </a:r>
            <a:r>
              <a:rPr lang="en-US" dirty="0" smtClean="0">
                <a:solidFill>
                  <a:srgbClr val="FF0000"/>
                </a:solidFill>
              </a:rPr>
              <a:t>“initial direct contact” </a:t>
            </a:r>
            <a:r>
              <a:rPr lang="en-US" dirty="0" smtClean="0"/>
              <a:t>with the individual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direct </a:t>
            </a:r>
            <a:r>
              <a:rPr lang="en-US" dirty="0" smtClean="0">
                <a:solidFill>
                  <a:srgbClr val="FF0000"/>
                </a:solidFill>
              </a:rPr>
              <a:t>contact</a:t>
            </a:r>
            <a:r>
              <a:rPr lang="en-US" dirty="0" smtClean="0"/>
              <a:t> with beneficiary </a:t>
            </a:r>
            <a:r>
              <a:rPr lang="en-US" dirty="0" smtClean="0">
                <a:solidFill>
                  <a:srgbClr val="FF0000"/>
                </a:solidFill>
              </a:rPr>
              <a:t>within each 30 day period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sz="3600" dirty="0" smtClean="0"/>
              <a:t>Individualized Treatment Plan (ITP) – </a:t>
            </a:r>
            <a:r>
              <a:rPr lang="en-US" sz="3600" b="1" dirty="0" smtClean="0">
                <a:solidFill>
                  <a:schemeClr val="accent2"/>
                </a:solidFill>
              </a:rPr>
              <a:t>LAW </a:t>
            </a:r>
            <a:r>
              <a:rPr lang="en-US" sz="1600" b="1" dirty="0" smtClean="0">
                <a:solidFill>
                  <a:schemeClr val="accent2"/>
                </a:solidFill>
              </a:rPr>
              <a:t>PFS 7/2013 Federal </a:t>
            </a:r>
            <a:r>
              <a:rPr lang="en-US" sz="1600" b="1" dirty="0" smtClean="0">
                <a:solidFill>
                  <a:schemeClr val="accent2"/>
                </a:solidFill>
              </a:rPr>
              <a:t>Register 410.47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</a:t>
            </a:r>
            <a:r>
              <a:rPr lang="en-US" dirty="0" smtClean="0">
                <a:solidFill>
                  <a:srgbClr val="FF0000"/>
                </a:solidFill>
              </a:rPr>
              <a:t>diagnosis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Type, amount, frequency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of items and services to be furnished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Goals</a:t>
            </a:r>
          </a:p>
          <a:p>
            <a:r>
              <a:rPr lang="en-US" dirty="0" smtClean="0"/>
              <a:t>Each session must include some </a:t>
            </a:r>
            <a:r>
              <a:rPr lang="en-US" dirty="0" smtClean="0">
                <a:solidFill>
                  <a:srgbClr val="FF0000"/>
                </a:solidFill>
              </a:rPr>
              <a:t>MD prescribed aerobic exercise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Granular Error 002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there documentation present for all dates of service</a:t>
            </a:r>
          </a:p>
          <a:p>
            <a:pPr lvl="1"/>
            <a:r>
              <a:rPr lang="en-US" altLang="en-US" smtClean="0"/>
              <a:t>Use internal AUDIT tool to verify all components of required documentation is in each patient record sent for audit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34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421687" cy="990600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CMS Documentation</a:t>
            </a:r>
            <a:br>
              <a:rPr lang="en-US" altLang="en-US" sz="2800" dirty="0"/>
            </a:br>
            <a:r>
              <a:rPr lang="en-US" altLang="en-US" sz="2800" dirty="0">
                <a:solidFill>
                  <a:srgbClr val="FF0000"/>
                </a:solidFill>
              </a:rPr>
              <a:t>PHYSICIAN SUPERVISION</a:t>
            </a:r>
            <a:endParaRPr lang="en-US" altLang="en-US" sz="2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231449" y="1981200"/>
            <a:ext cx="8607751" cy="34290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A Physician (MD or DO) must be </a:t>
            </a:r>
            <a:r>
              <a:rPr lang="en-US" altLang="en-US" dirty="0" smtClean="0"/>
              <a:t>physically </a:t>
            </a:r>
            <a:r>
              <a:rPr lang="en-US" altLang="en-US" dirty="0" smtClean="0"/>
              <a:t>immediately available</a:t>
            </a:r>
          </a:p>
          <a:p>
            <a:r>
              <a:rPr lang="en-US" altLang="en-US" dirty="0" smtClean="0"/>
              <a:t>MUST be accessible for medical emergencies at all times the PR program is treating patients</a:t>
            </a:r>
          </a:p>
          <a:p>
            <a:r>
              <a:rPr lang="en-US" altLang="en-US" dirty="0" smtClean="0"/>
              <a:t>MUST be “interruptible” to physically respond immediately</a:t>
            </a:r>
          </a:p>
          <a:p>
            <a:r>
              <a:rPr lang="en-US" altLang="en-US" dirty="0" smtClean="0"/>
              <a:t>PR medical director and supervising MD do not have to be the same person</a:t>
            </a:r>
          </a:p>
          <a:p>
            <a:r>
              <a:rPr lang="en-US" altLang="en-US" dirty="0" smtClean="0"/>
              <a:t>Qualification of Supervising MD or DO</a:t>
            </a:r>
          </a:p>
          <a:p>
            <a:pPr lvl="1"/>
            <a:r>
              <a:rPr lang="en-US" altLang="en-US" sz="1800" dirty="0" smtClean="0"/>
              <a:t>Expertise in management of respiratory disease</a:t>
            </a:r>
          </a:p>
          <a:p>
            <a:pPr lvl="1"/>
            <a:r>
              <a:rPr lang="en-US" altLang="en-US" sz="1800" dirty="0" smtClean="0"/>
              <a:t>Cardiopulmonary training or certification in BLS or ACLS</a:t>
            </a:r>
          </a:p>
          <a:p>
            <a:pPr lvl="1"/>
            <a:r>
              <a:rPr lang="en-US" altLang="en-US" sz="1800" dirty="0" smtClean="0"/>
              <a:t>Licensed to practice medicine in the state where the PR program is located</a:t>
            </a:r>
          </a:p>
        </p:txBody>
      </p:sp>
    </p:spTree>
    <p:extLst>
      <p:ext uri="{BB962C8B-B14F-4D97-AF65-F5344CB8AC3E}">
        <p14:creationId xmlns:p14="http://schemas.microsoft.com/office/powerpoint/2010/main" val="381477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Granular Error 003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Does patient have moderate to severe COPD as defined as GOLD classification II – IV and per 42 CFR </a:t>
            </a:r>
            <a:r>
              <a:rPr lang="en-US" altLang="en-US" dirty="0" smtClean="0"/>
              <a:t>410-47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2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dirty="0" smtClean="0"/>
              <a:t>Granular Error 004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Does documentation show post-bronchodilator pulmonary function studies where FEV1 is less than 80% predicted and </a:t>
            </a:r>
            <a:r>
              <a:rPr lang="en-US" altLang="en-US" u="sng" dirty="0" smtClean="0">
                <a:solidFill>
                  <a:srgbClr val="FF0000"/>
                </a:solidFill>
              </a:rPr>
              <a:t>Actual</a:t>
            </a:r>
            <a:r>
              <a:rPr lang="en-US" altLang="en-US" dirty="0" smtClean="0"/>
              <a:t> Ratio is &lt; .70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13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Granular Error 005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Is the supervising MD immediately available and </a:t>
            </a:r>
            <a:r>
              <a:rPr lang="en-US" altLang="en-US" dirty="0" err="1" smtClean="0"/>
              <a:t>accessable</a:t>
            </a:r>
            <a:r>
              <a:rPr lang="en-US" altLang="en-US" dirty="0" smtClean="0"/>
              <a:t> for medical consultations and emergencies at all times when services are being provided under the program as defined in 42 CFR </a:t>
            </a:r>
            <a:r>
              <a:rPr lang="en-US" altLang="en-US" dirty="0" smtClean="0"/>
              <a:t>410-47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Include copy of policy and procedure for MD supervision</a:t>
            </a:r>
          </a:p>
          <a:p>
            <a:pPr lvl="1"/>
            <a:r>
              <a:rPr lang="en-US" altLang="en-US" dirty="0" smtClean="0"/>
              <a:t>Include calendar schedule of supervising MD for every date of service billed/audited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00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762000" y="533400"/>
            <a:ext cx="7772400" cy="914400"/>
          </a:xfrm>
        </p:spPr>
        <p:txBody>
          <a:bodyPr/>
          <a:lstStyle/>
          <a:p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r>
              <a:rPr lang="en-US" altLang="en-US" sz="4000" i="1" u="sng" dirty="0"/>
              <a:t>Supervising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Physician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8288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MD immediately available &amp; accessible for medical consultations &amp; medical emergencies at ALL times items &amp; services are being furnished under the PR program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Must be documented on each pulmonary rehabilitation session, exercise/education </a:t>
            </a:r>
          </a:p>
          <a:p>
            <a:pPr>
              <a:buFont typeface="Times" charset="0"/>
              <a:buNone/>
            </a:pPr>
            <a:r>
              <a:rPr lang="en-US" altLang="en-US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0421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006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Is there an individualized treatment plan signed by a physician and reviewed every 30 days as required in 42CFR 410-47 present in record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8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007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Does the Pulmonary Rehabilitation program contain mandatory components as defined in 42CFR 410-47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Physician prescribed exercise</a:t>
            </a:r>
          </a:p>
          <a:p>
            <a:pPr lvl="2"/>
            <a:r>
              <a:rPr lang="en-US" altLang="en-US" dirty="0" smtClean="0"/>
              <a:t>Education or training (including information on respiratory problem management and smoking cessation, if needed)</a:t>
            </a:r>
          </a:p>
          <a:p>
            <a:pPr lvl="2"/>
            <a:r>
              <a:rPr lang="en-US" altLang="en-US" dirty="0" smtClean="0"/>
              <a:t>Psychosocial assessment  </a:t>
            </a:r>
          </a:p>
          <a:p>
            <a:pPr lvl="3"/>
            <a:r>
              <a:rPr lang="en-US" altLang="en-US" dirty="0" smtClean="0"/>
              <a:t>Need some narrative, not just a score</a:t>
            </a:r>
          </a:p>
          <a:p>
            <a:pPr lvl="3"/>
            <a:r>
              <a:rPr lang="en-US" altLang="en-US" dirty="0" smtClean="0"/>
              <a:t>Should address </a:t>
            </a:r>
            <a:r>
              <a:rPr lang="en-US" altLang="en-US" dirty="0" err="1" smtClean="0"/>
              <a:t>pt’s</a:t>
            </a:r>
            <a:r>
              <a:rPr lang="en-US" altLang="en-US" dirty="0" smtClean="0"/>
              <a:t> family and home situation that affects individual’s rehabilitation treatment</a:t>
            </a:r>
          </a:p>
          <a:p>
            <a:pPr lvl="3"/>
            <a:r>
              <a:rPr lang="en-US" altLang="en-US" dirty="0" smtClean="0"/>
              <a:t>Pt’s need as appropriate for depression management, stress reduction, relaxation techniques, strategies for coping with lung disease</a:t>
            </a:r>
          </a:p>
          <a:p>
            <a:pPr lvl="3"/>
            <a:r>
              <a:rPr lang="en-US" altLang="en-US" dirty="0" smtClean="0"/>
              <a:t>Psychosocial evaluation of individual’s response to and rate of progress under treatment plan</a:t>
            </a:r>
          </a:p>
          <a:p>
            <a:pPr lvl="2"/>
            <a:r>
              <a:rPr lang="en-US" altLang="en-US" dirty="0" smtClean="0"/>
              <a:t>ITP</a:t>
            </a:r>
          </a:p>
          <a:p>
            <a:pPr lvl="2"/>
            <a:r>
              <a:rPr lang="en-US" altLang="en-US" dirty="0" smtClean="0"/>
              <a:t>Outcomes assessment</a:t>
            </a:r>
          </a:p>
          <a:p>
            <a:pPr lvl="2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0" y="69056"/>
            <a:ext cx="11412071" cy="678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2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008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Is there a physician prescribed exercise program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38943"/>
              </p:ext>
            </p:extLst>
          </p:nvPr>
        </p:nvGraphicFramePr>
        <p:xfrm>
          <a:off x="1447800" y="228600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1219200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FREQUENCY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INTENSITY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PROGRESSION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Lap Walking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days/week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RPD 3-5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minutes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Increase by 2 min/session</a:t>
                      </a:r>
                      <a:r>
                        <a:rPr lang="en-US" sz="1200" baseline="0" dirty="0" smtClean="0"/>
                        <a:t> to 30 min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0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009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Is there documentation of the patient’s education or training as it relates to care and </a:t>
            </a:r>
            <a:r>
              <a:rPr lang="en-US" altLang="en-US" dirty="0" smtClean="0"/>
              <a:t>treatment</a:t>
            </a:r>
          </a:p>
          <a:p>
            <a:pPr lvl="2"/>
            <a:r>
              <a:rPr lang="en-US" altLang="en-US" dirty="0" smtClean="0"/>
              <a:t>How was it presented?</a:t>
            </a:r>
          </a:p>
          <a:p>
            <a:pPr lvl="2"/>
            <a:r>
              <a:rPr lang="en-US" altLang="en-US" dirty="0" smtClean="0"/>
              <a:t>To whom?</a:t>
            </a:r>
          </a:p>
          <a:p>
            <a:pPr lvl="2"/>
            <a:r>
              <a:rPr lang="en-US" altLang="en-US" dirty="0" smtClean="0"/>
              <a:t>Pt/family response?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010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Is there a psychosocial assessment of the individuals mental and emotional functioning as it relates to their rehabilitation or respiratory </a:t>
            </a:r>
            <a:r>
              <a:rPr lang="en-US" altLang="en-US" dirty="0" smtClean="0"/>
              <a:t>condition</a:t>
            </a:r>
          </a:p>
          <a:p>
            <a:pPr lvl="2"/>
            <a:r>
              <a:rPr lang="en-US" altLang="en-US" dirty="0" smtClean="0"/>
              <a:t>Pt needs to sign </a:t>
            </a:r>
          </a:p>
          <a:p>
            <a:pPr lvl="2"/>
            <a:r>
              <a:rPr lang="en-US" altLang="en-US" dirty="0" smtClean="0"/>
              <a:t>Staff member needs to sign </a:t>
            </a:r>
          </a:p>
          <a:p>
            <a:pPr lvl="2"/>
            <a:r>
              <a:rPr lang="en-US" altLang="en-US" dirty="0" smtClean="0"/>
              <a:t>Medical director must review and interpret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98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011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Is there an outcomes assessment of the patients progress related to the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338014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012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Does documentation reflect pulmonary rehabilitation services up to 36 sessions and no more than two sessions per day as defined in 42 CFR 410-47</a:t>
            </a:r>
          </a:p>
        </p:txBody>
      </p:sp>
    </p:spTree>
    <p:extLst>
      <p:ext uri="{BB962C8B-B14F-4D97-AF65-F5344CB8AC3E}">
        <p14:creationId xmlns:p14="http://schemas.microsoft.com/office/powerpoint/2010/main" val="3235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21688" cy="609600"/>
          </a:xfrm>
        </p:spPr>
        <p:txBody>
          <a:bodyPr/>
          <a:lstStyle/>
          <a:p>
            <a:r>
              <a:rPr lang="en-US" altLang="en-US" smtClean="0"/>
              <a:t>Granular Error 013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Does documentation reflect pulmonary rehabilitation services up to 72 sessions with KX Modifier and no more than two sessions per day as defined in 42 CFR 410-47</a:t>
            </a:r>
          </a:p>
        </p:txBody>
      </p:sp>
    </p:spTree>
    <p:extLst>
      <p:ext uri="{BB962C8B-B14F-4D97-AF65-F5344CB8AC3E}">
        <p14:creationId xmlns:p14="http://schemas.microsoft.com/office/powerpoint/2010/main" val="21599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8574087" cy="11430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altLang="en-US" sz="1700" dirty="0" smtClean="0"/>
              <a:t/>
            </a:r>
            <a:br>
              <a:rPr lang="en-US" altLang="en-US" sz="1700" dirty="0" smtClean="0"/>
            </a:br>
            <a:r>
              <a:rPr lang="en-US" altLang="en-US" sz="1800" dirty="0"/>
              <a:t>Pulmonary Rehabilitation Program Services (PRPS)</a:t>
            </a:r>
            <a:r>
              <a:rPr lang="en-US" altLang="en-US" sz="1800" u="sng" dirty="0"/>
              <a:t> </a:t>
            </a:r>
            <a:br>
              <a:rPr lang="en-US" altLang="en-US" sz="1800" u="sng" dirty="0"/>
            </a:br>
            <a:r>
              <a:rPr lang="en-US" altLang="en-US" sz="1800" dirty="0"/>
              <a:t>CMS Conditions for COVERAGE</a:t>
            </a:r>
            <a:endParaRPr lang="en-US" altLang="en-US" sz="1700" dirty="0" smtClean="0"/>
          </a:p>
        </p:txBody>
      </p:sp>
      <p:sp>
        <p:nvSpPr>
          <p:cNvPr id="35843" name="Content Placeholder 4"/>
          <p:cNvSpPr>
            <a:spLocks noGrp="1"/>
          </p:cNvSpPr>
          <p:nvPr>
            <p:ph idx="4294967295"/>
          </p:nvPr>
        </p:nvSpPr>
        <p:spPr>
          <a:xfrm>
            <a:off x="533400" y="2057400"/>
            <a:ext cx="8382000" cy="40386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altLang="en-US" sz="2800" dirty="0" smtClean="0"/>
              <a:t>Jan. 1, 2010 is the 1</a:t>
            </a:r>
            <a:r>
              <a:rPr lang="en-US" altLang="en-US" sz="2800" baseline="30000" dirty="0" smtClean="0"/>
              <a:t>st </a:t>
            </a:r>
            <a:r>
              <a:rPr lang="en-US" altLang="en-US" sz="2800" dirty="0" smtClean="0"/>
              <a:t>time CMS provides payment for exercise &amp; other services as part of a comprehensive treatment plan for COPD</a:t>
            </a:r>
          </a:p>
          <a:p>
            <a:pPr>
              <a:buFont typeface="Arial" charset="0"/>
              <a:buChar char="•"/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ONCE in a LIFE TIME Benefit </a:t>
            </a:r>
            <a:r>
              <a:rPr lang="en-US" altLang="en-US" sz="2800" dirty="0" smtClean="0"/>
              <a:t>– started 1-1-2010  </a:t>
            </a:r>
          </a:p>
          <a:p>
            <a:pPr>
              <a:buFont typeface="Arial" charset="0"/>
              <a:buChar char="•"/>
            </a:pPr>
            <a:r>
              <a:rPr lang="en-US" altLang="en-US" sz="2800" dirty="0" smtClean="0"/>
              <a:t>Payment is for beneficiaries with moderate to very severe COPD</a:t>
            </a:r>
          </a:p>
          <a:p>
            <a:pPr lvl="1"/>
            <a:r>
              <a:rPr lang="en-US" altLang="en-US" sz="2800" dirty="0" smtClean="0"/>
              <a:t>Stage II - IV GOLD</a:t>
            </a:r>
          </a:p>
          <a:p>
            <a:pPr lvl="1"/>
            <a:r>
              <a:rPr lang="en-US" altLang="en-US" sz="2800" i="1" dirty="0" smtClean="0"/>
              <a:t>LCD Resp. Therapy for COPD that does not qualify in G0424</a:t>
            </a:r>
            <a:endParaRPr lang="en-US" altLang="en-US" i="1" dirty="0" smtClean="0"/>
          </a:p>
          <a:p>
            <a:pPr lvl="1">
              <a:buFont typeface="Arial" charset="0"/>
              <a:buChar char="•"/>
            </a:pPr>
            <a:endParaRPr lang="en-US" altLang="en-US" sz="2800" dirty="0" smtClean="0"/>
          </a:p>
          <a:p>
            <a:pPr>
              <a:buFont typeface="Times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7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722313" y="838200"/>
            <a:ext cx="8421687" cy="6096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HCPC Code G0424 –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bundled &amp; global codes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762000" y="1752600"/>
            <a:ext cx="7696200" cy="4298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4400" dirty="0" smtClean="0"/>
              <a:t>Bundled</a:t>
            </a:r>
            <a:r>
              <a:rPr lang="en-US" altLang="en-US" dirty="0" smtClean="0"/>
              <a:t>  </a:t>
            </a:r>
          </a:p>
          <a:p>
            <a:pPr lvl="1"/>
            <a:r>
              <a:rPr lang="en-US" altLang="en-US" dirty="0" smtClean="0"/>
              <a:t>all providers use same code</a:t>
            </a:r>
          </a:p>
          <a:p>
            <a:r>
              <a:rPr lang="en-US" altLang="en-US" sz="4800" dirty="0" smtClean="0"/>
              <a:t>Global</a:t>
            </a:r>
          </a:p>
          <a:p>
            <a:pPr lvl="1"/>
            <a:r>
              <a:rPr lang="en-US" altLang="en-US" dirty="0" smtClean="0"/>
              <a:t>code means one reimbursement amount</a:t>
            </a:r>
            <a:endParaRPr lang="en-US" altLang="en-US" sz="4400" dirty="0" smtClean="0"/>
          </a:p>
          <a:p>
            <a:pPr algn="ctr">
              <a:buFont typeface="Times" charset="0"/>
              <a:buNone/>
            </a:pPr>
            <a:r>
              <a:rPr lang="en-US" altLang="en-US" sz="3600" dirty="0" smtClean="0">
                <a:solidFill>
                  <a:srgbClr val="FF0000"/>
                </a:solidFill>
              </a:rPr>
              <a:t>Survival </a:t>
            </a:r>
          </a:p>
          <a:p>
            <a:pPr algn="ctr">
              <a:buFont typeface="Times" charset="0"/>
              <a:buNone/>
            </a:pPr>
            <a:r>
              <a:rPr lang="en-US" altLang="en-US" sz="3200" dirty="0" smtClean="0">
                <a:solidFill>
                  <a:srgbClr val="FF0000"/>
                </a:solidFill>
              </a:rPr>
              <a:t>The Pulmonary Rehabilitation TOOL KIT</a:t>
            </a:r>
          </a:p>
          <a:p>
            <a:pPr algn="ctr">
              <a:buFont typeface="Times" charset="0"/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Guidance to Calculating Appropriate Charges for G0424</a:t>
            </a:r>
          </a:p>
          <a:p>
            <a:pPr algn="ctr">
              <a:buFont typeface="Times" charset="0"/>
              <a:buNone/>
            </a:pPr>
            <a:r>
              <a:rPr lang="en-US" altLang="en-US" sz="4800" dirty="0" smtClean="0"/>
              <a:t> </a:t>
            </a:r>
            <a:r>
              <a:rPr lang="en-US" altLang="en-US" dirty="0" smtClean="0"/>
              <a:t> </a:t>
            </a:r>
          </a:p>
          <a:p>
            <a:pPr lvl="1">
              <a:buFont typeface="Arial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37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722313" y="609600"/>
            <a:ext cx="8421687" cy="609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HCPC Code G0424 cont.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bundled &amp; global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codes</a:t>
            </a:r>
            <a:endParaRPr lang="en-US" sz="280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382000" cy="4146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ONCE IN A LIFE TIME BENEFIT 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started 1/1/2010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Up to 36 sessions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No specified # of weeks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No specified # of months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No specified # of years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Up to an additional 36 sessions may be approved by MAC based on medical necessity  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CMS </a:t>
            </a:r>
            <a:r>
              <a:rPr lang="en-US" altLang="en-US" sz="2400" dirty="0" smtClean="0"/>
              <a:t>specified </a:t>
            </a:r>
            <a:r>
              <a:rPr lang="en-US" altLang="en-US" sz="2400" dirty="0" smtClean="0"/>
              <a:t>maximum # of sessions at 72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SzPct val="70000"/>
              <a:buFont typeface="Times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Some exercise must be included in each PR Session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00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21688" cy="6096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Documentation of HCPC Code G0424 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6482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lnSpc>
                <a:spcPct val="80000"/>
              </a:lnSpc>
              <a:spcBef>
                <a:spcPct val="20000"/>
              </a:spcBef>
              <a:buSzPct val="70000"/>
              <a:buFont typeface="Times" charset="0"/>
              <a:buChar char="•"/>
            </a:pPr>
            <a:r>
              <a:rPr lang="en-US" altLang="en-US" sz="2800" dirty="0" smtClean="0"/>
              <a:t>Minimum of </a:t>
            </a:r>
            <a:r>
              <a:rPr lang="en-US" altLang="en-US" sz="2800" dirty="0" smtClean="0">
                <a:solidFill>
                  <a:srgbClr val="FF0000"/>
                </a:solidFill>
              </a:rPr>
              <a:t>60 min. per </a:t>
            </a:r>
            <a:r>
              <a:rPr lang="en-US" altLang="en-US" sz="2800" dirty="0" smtClean="0">
                <a:solidFill>
                  <a:srgbClr val="FF0000"/>
                </a:solidFill>
              </a:rPr>
              <a:t>session</a:t>
            </a:r>
          </a:p>
          <a:p>
            <a:pPr marL="0" lvl="1" indent="0">
              <a:lnSpc>
                <a:spcPct val="80000"/>
              </a:lnSpc>
              <a:spcBef>
                <a:spcPct val="20000"/>
              </a:spcBef>
              <a:buSzPct val="70000"/>
              <a:buNone/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 marL="342900" lvl="1" indent="-342900">
              <a:lnSpc>
                <a:spcPct val="80000"/>
              </a:lnSpc>
            </a:pPr>
            <a:r>
              <a:rPr lang="en-US" altLang="en-US" sz="2800" dirty="0" smtClean="0"/>
              <a:t>Must </a:t>
            </a:r>
            <a:r>
              <a:rPr lang="en-US" altLang="en-US" sz="2800" dirty="0" smtClean="0"/>
              <a:t>be </a:t>
            </a:r>
            <a:r>
              <a:rPr lang="en-US" altLang="en-US" sz="2800" u="sng" dirty="0" smtClean="0"/>
              <a:t>&gt;</a:t>
            </a:r>
            <a:r>
              <a:rPr lang="en-US" altLang="en-US" sz="2800" dirty="0" smtClean="0"/>
              <a:t> 31 minutes for one session to be </a:t>
            </a:r>
            <a:r>
              <a:rPr lang="en-US" altLang="en-US" sz="2800" dirty="0" smtClean="0"/>
              <a:t>billed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342900" lvl="1" indent="-342900">
              <a:lnSpc>
                <a:spcPct val="80000"/>
              </a:lnSpc>
            </a:pPr>
            <a:r>
              <a:rPr lang="en-US" altLang="en-US" sz="2800" dirty="0" smtClean="0"/>
              <a:t>May go over 60 </a:t>
            </a:r>
            <a:r>
              <a:rPr lang="en-US" altLang="en-US" sz="2800" dirty="0" smtClean="0"/>
              <a:t>minutes</a:t>
            </a:r>
          </a:p>
          <a:p>
            <a:pPr marL="0" lvl="1" indent="0"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marL="342900" lvl="1" indent="-342900">
              <a:lnSpc>
                <a:spcPct val="80000"/>
              </a:lnSpc>
            </a:pPr>
            <a:r>
              <a:rPr lang="en-US" altLang="en-US" sz="2800" dirty="0" smtClean="0"/>
              <a:t>2 sessions must be at least 91 minutes </a:t>
            </a:r>
            <a:r>
              <a:rPr lang="en-US" altLang="en-US" dirty="0" smtClean="0"/>
              <a:t>(60 + 31) </a:t>
            </a:r>
            <a:endParaRPr lang="en-US" altLang="en-US" dirty="0" smtClean="0"/>
          </a:p>
          <a:p>
            <a:pPr marL="0" lvl="1" indent="0">
              <a:lnSpc>
                <a:spcPct val="80000"/>
              </a:lnSpc>
              <a:buNone/>
            </a:pPr>
            <a:endParaRPr lang="en-US" altLang="en-US" dirty="0" smtClean="0">
              <a:solidFill>
                <a:srgbClr val="FF6600"/>
              </a:solidFill>
            </a:endParaRPr>
          </a:p>
          <a:p>
            <a:pPr marL="342900" lvl="1" indent="-342900">
              <a:lnSpc>
                <a:spcPct val="80000"/>
              </a:lnSpc>
              <a:spcBef>
                <a:spcPct val="20000"/>
              </a:spcBef>
              <a:buSzPct val="70000"/>
              <a:buFont typeface="Times" charset="0"/>
              <a:buChar char="•"/>
            </a:pPr>
            <a:r>
              <a:rPr lang="en-US" altLang="en-US" sz="2800" dirty="0" smtClean="0">
                <a:solidFill>
                  <a:srgbClr val="FF0000"/>
                </a:solidFill>
              </a:rPr>
              <a:t>DISTINCT Periods of exercise in each </a:t>
            </a:r>
            <a:r>
              <a:rPr lang="en-US" altLang="en-US" sz="2800" dirty="0" smtClean="0">
                <a:solidFill>
                  <a:srgbClr val="FF0000"/>
                </a:solidFill>
              </a:rPr>
              <a:t>session</a:t>
            </a:r>
          </a:p>
          <a:p>
            <a:pPr marL="0" lvl="1" indent="0">
              <a:lnSpc>
                <a:spcPct val="80000"/>
              </a:lnSpc>
              <a:spcBef>
                <a:spcPct val="20000"/>
              </a:spcBef>
              <a:buSzPct val="70000"/>
              <a:buNone/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Session includes </a:t>
            </a:r>
            <a:r>
              <a:rPr lang="en-US" altLang="en-US" sz="2800" dirty="0" smtClean="0">
                <a:solidFill>
                  <a:srgbClr val="FF0000"/>
                </a:solidFill>
              </a:rPr>
              <a:t>monitoring</a:t>
            </a:r>
            <a:r>
              <a:rPr lang="en-US" altLang="en-US" sz="2800" dirty="0" smtClean="0"/>
              <a:t> (cannot bill separately for monitoring</a:t>
            </a:r>
            <a:r>
              <a:rPr lang="en-US" altLang="en-US" sz="28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Maximum of </a:t>
            </a:r>
            <a:r>
              <a:rPr lang="en-US" altLang="en-US" sz="2800" dirty="0" smtClean="0">
                <a:solidFill>
                  <a:srgbClr val="FF0000"/>
                </a:solidFill>
              </a:rPr>
              <a:t>two</a:t>
            </a:r>
            <a:r>
              <a:rPr lang="en-US" altLang="en-US" sz="2800" dirty="0" smtClean="0"/>
              <a:t> sessions/day</a:t>
            </a:r>
          </a:p>
          <a:p>
            <a:pPr>
              <a:lnSpc>
                <a:spcPct val="80000"/>
              </a:lnSpc>
            </a:pPr>
            <a:endParaRPr lang="en-US" altLang="en-US" sz="2800" b="1" dirty="0" smtClean="0"/>
          </a:p>
          <a:p>
            <a:pPr>
              <a:buFont typeface="Times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4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en-US" dirty="0" smtClean="0"/>
              <a:t>Required Components </a:t>
            </a:r>
            <a:br>
              <a:rPr lang="en-US" dirty="0" smtClean="0"/>
            </a:br>
            <a:r>
              <a:rPr lang="en-US" sz="2400" dirty="0" smtClean="0"/>
              <a:t>(E-CFR 410.47 7/13 per Federal Register)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 prescribed </a:t>
            </a:r>
            <a:r>
              <a:rPr lang="en-US" b="1" dirty="0" smtClean="0">
                <a:solidFill>
                  <a:schemeClr val="accent3"/>
                </a:solidFill>
              </a:rPr>
              <a:t>exercise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Education</a:t>
            </a:r>
            <a:r>
              <a:rPr lang="en-US" dirty="0" smtClean="0">
                <a:solidFill>
                  <a:schemeClr val="accent3"/>
                </a:solidFill>
              </a:rPr>
              <a:t> or training</a:t>
            </a:r>
            <a:r>
              <a:rPr lang="en-US" dirty="0" smtClean="0"/>
              <a:t> including information on respiratory problem management and smoking cessation, if warranted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Psychosocial assessment 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Outcomes assessment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ITP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722313" y="685800"/>
            <a:ext cx="8421687" cy="609600"/>
          </a:xfrm>
        </p:spPr>
        <p:txBody>
          <a:bodyPr/>
          <a:lstStyle/>
          <a:p>
            <a:r>
              <a:rPr lang="en-US" altLang="en-US" sz="3600" smtClean="0"/>
              <a:t>HCPC Code G0424 cont.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HCPCS CODE G0424 must be used for all PR services – </a:t>
            </a:r>
            <a:r>
              <a:rPr lang="en-US" altLang="en-US" sz="2800" smtClean="0">
                <a:solidFill>
                  <a:srgbClr val="FF0000"/>
                </a:solidFill>
              </a:rPr>
              <a:t>BUNDLED &amp; GLOBAL = TOOL KIT</a:t>
            </a:r>
          </a:p>
          <a:p>
            <a:pPr lvl="1">
              <a:lnSpc>
                <a:spcPct val="80000"/>
              </a:lnSpc>
            </a:pPr>
            <a:r>
              <a:rPr lang="en-US" altLang="en-US" sz="2800" smtClean="0"/>
              <a:t>Assessment</a:t>
            </a:r>
          </a:p>
          <a:p>
            <a:pPr lvl="2">
              <a:lnSpc>
                <a:spcPct val="80000"/>
              </a:lnSpc>
            </a:pPr>
            <a:r>
              <a:rPr lang="en-US" altLang="en-US" smtClean="0"/>
              <a:t>6 MWT</a:t>
            </a:r>
          </a:p>
          <a:p>
            <a:pPr lvl="2">
              <a:lnSpc>
                <a:spcPct val="80000"/>
              </a:lnSpc>
            </a:pPr>
            <a:r>
              <a:rPr lang="en-US" altLang="en-US" smtClean="0"/>
              <a:t>Psychosocial 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A  written evaluation of mental/emotional functioning</a:t>
            </a:r>
          </a:p>
          <a:p>
            <a:pPr lvl="3"/>
            <a:r>
              <a:rPr lang="en-US" altLang="en-US" smtClean="0"/>
              <a:t>Assessment of those aspects of individual’s family &amp; home situation that affects the individual’s rehabilitation treatment</a:t>
            </a:r>
          </a:p>
          <a:p>
            <a:pPr lvl="3"/>
            <a:r>
              <a:rPr lang="en-US" altLang="en-US" smtClean="0"/>
              <a:t>Evaluation of the individual’s response to &amp; rate of progress under the treatment plan</a:t>
            </a:r>
          </a:p>
          <a:p>
            <a:pPr>
              <a:lnSpc>
                <a:spcPct val="80000"/>
              </a:lnSpc>
              <a:buFont typeface="Times" charset="0"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24049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>
          <a:xfrm>
            <a:off x="762000" y="533400"/>
            <a:ext cx="7772400" cy="914400"/>
          </a:xfrm>
        </p:spPr>
        <p:txBody>
          <a:bodyPr/>
          <a:lstStyle/>
          <a:p>
            <a:r>
              <a:rPr lang="en-US" altLang="en-US" sz="3600" dirty="0" smtClean="0"/>
              <a:t>HCPC Code G0424 cont. – </a:t>
            </a:r>
            <a:r>
              <a:rPr lang="en-US" altLang="en-US" sz="3600" dirty="0">
                <a:solidFill>
                  <a:srgbClr val="FF0000"/>
                </a:solidFill>
              </a:rPr>
              <a:t>BUNDLED &amp; GLOBAL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534400" cy="467995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ct val="20000"/>
              </a:spcBef>
              <a:buSzPct val="70000"/>
              <a:buFont typeface="Arial" charset="0"/>
              <a:buNone/>
            </a:pPr>
            <a:r>
              <a:rPr lang="en-US" altLang="en-US" sz="3200" smtClean="0"/>
              <a:t>Education/training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Related to individual’s care &amp; treatment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Tailored to individuals need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Includes info on respiratory problem management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desensitization to dyspnea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If appropriate brief smoking cessation counseling 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smtClean="0"/>
              <a:t>Must assist in achievement of individuals goals towards:</a:t>
            </a:r>
          </a:p>
          <a:p>
            <a:pPr marL="1190625" lvl="3" indent="-342900"/>
            <a:r>
              <a:rPr lang="en-US" altLang="en-US" sz="2400" smtClean="0"/>
              <a:t>independence in activities of daily living</a:t>
            </a:r>
          </a:p>
          <a:p>
            <a:pPr marL="1190625" lvl="3" indent="-342900"/>
            <a:r>
              <a:rPr lang="en-US" altLang="en-US" sz="2400" smtClean="0"/>
              <a:t>adaptation to limitations  </a:t>
            </a:r>
          </a:p>
          <a:p>
            <a:pPr marL="1190625" lvl="3" indent="-342900"/>
            <a:r>
              <a:rPr lang="en-US" altLang="en-US" sz="2400" smtClean="0"/>
              <a:t>improved quality of life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617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533400" y="762000"/>
            <a:ext cx="8610600" cy="990600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/>
              <a:t>BILLING &amp; CODING UB04 – </a:t>
            </a:r>
            <a:r>
              <a:rPr lang="en-US" altLang="en-US" sz="3200" dirty="0">
                <a:solidFill>
                  <a:srgbClr val="FF0000"/>
                </a:solidFill>
              </a:rPr>
              <a:t>BUNDLED &amp; GLOBAL</a:t>
            </a:r>
            <a:endParaRPr lang="en-US" altLang="en-US" sz="3200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610600" cy="45720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REV CODE 948</a:t>
            </a:r>
          </a:p>
          <a:p>
            <a:r>
              <a:rPr lang="en-US" altLang="en-US" sz="3200" dirty="0" smtClean="0"/>
              <a:t>KX Modifier used for medically necessary PR sessions 37 - 72</a:t>
            </a:r>
          </a:p>
          <a:p>
            <a:pPr lvl="1"/>
            <a:r>
              <a:rPr lang="en-US" altLang="en-US" sz="2400" dirty="0" smtClean="0"/>
              <a:t>Used with HCPC code GO424</a:t>
            </a:r>
          </a:p>
          <a:p>
            <a:pPr lvl="1"/>
            <a:r>
              <a:rPr lang="en-US" altLang="en-US" sz="2400" dirty="0" smtClean="0"/>
              <a:t>Insurance authorization for G0424 must look up services from a Common Working File (CWF) system to determine how many life time session available</a:t>
            </a:r>
            <a:endParaRPr lang="en-US" altLang="en-US" sz="3200" dirty="0" smtClean="0"/>
          </a:p>
          <a:p>
            <a:r>
              <a:rPr lang="en-US" altLang="en-US" sz="3200" dirty="0" smtClean="0"/>
              <a:t>Modifier 59 used when more than one Respiratory Therapy G code </a:t>
            </a:r>
            <a:r>
              <a:rPr lang="en-US" altLang="en-US" sz="2000" dirty="0" smtClean="0"/>
              <a:t>(G0237,238,239)</a:t>
            </a:r>
          </a:p>
          <a:p>
            <a:pPr lvl="1"/>
            <a:endParaRPr lang="en-US" altLang="en-US" sz="2800" b="1" dirty="0" smtClean="0"/>
          </a:p>
          <a:p>
            <a:endParaRPr lang="en-US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4672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81000" y="990600"/>
            <a:ext cx="8421688" cy="990600"/>
          </a:xfrm>
        </p:spPr>
        <p:txBody>
          <a:bodyPr/>
          <a:lstStyle/>
          <a:p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The </a:t>
            </a:r>
            <a:r>
              <a:rPr lang="en-US" altLang="en-US" sz="2000" dirty="0"/>
              <a:t>Respiratory Therapy  G Codes</a:t>
            </a:r>
            <a:br>
              <a:rPr lang="en-US" altLang="en-US" sz="2000" dirty="0"/>
            </a:br>
            <a:r>
              <a:rPr lang="en-US" altLang="en-US" sz="1600" dirty="0" smtClean="0">
                <a:solidFill>
                  <a:srgbClr val="FF0000"/>
                </a:solidFill>
              </a:rPr>
              <a:t>ARE </a:t>
            </a:r>
            <a:r>
              <a:rPr lang="en-US" altLang="en-US" sz="1600" dirty="0">
                <a:solidFill>
                  <a:srgbClr val="FF0000"/>
                </a:solidFill>
              </a:rPr>
              <a:t>NOT BUNDLED &amp; NOT GLOBAL </a:t>
            </a:r>
            <a:endParaRPr lang="en-US" altLang="en-US" sz="2000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762000" y="2286000"/>
            <a:ext cx="7772400" cy="4572000"/>
          </a:xfrm>
        </p:spPr>
        <p:txBody>
          <a:bodyPr/>
          <a:lstStyle/>
          <a:p>
            <a:r>
              <a:rPr lang="en-US" altLang="en-US" sz="2800" dirty="0" smtClean="0"/>
              <a:t>G0237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– NOT BUNDLED &amp; NOT GLOBAL</a:t>
            </a:r>
            <a:endParaRPr lang="en-US" altLang="en-US" sz="2000" dirty="0" smtClean="0"/>
          </a:p>
          <a:p>
            <a:pPr lvl="1"/>
            <a:r>
              <a:rPr lang="en-US" altLang="en-US" dirty="0" smtClean="0"/>
              <a:t>Therapeutic procedures to increase strength or endurance of respiratory muscles</a:t>
            </a:r>
          </a:p>
          <a:p>
            <a:pPr lvl="1"/>
            <a:r>
              <a:rPr lang="en-US" altLang="en-US" dirty="0" smtClean="0"/>
              <a:t>Face to face 1:1, each 15 min</a:t>
            </a:r>
          </a:p>
          <a:p>
            <a:r>
              <a:rPr lang="en-US" altLang="en-US" sz="2800" dirty="0" smtClean="0"/>
              <a:t>G0238</a:t>
            </a:r>
            <a:r>
              <a:rPr lang="en-US" altLang="en-US" sz="2800" dirty="0" smtClean="0">
                <a:solidFill>
                  <a:srgbClr val="FF0000"/>
                </a:solidFill>
              </a:rPr>
              <a:t> – </a:t>
            </a:r>
            <a:r>
              <a:rPr lang="en-US" altLang="en-US" sz="2000" dirty="0" smtClean="0">
                <a:solidFill>
                  <a:srgbClr val="FF0000"/>
                </a:solidFill>
              </a:rPr>
              <a:t>NOT BUNDLED &amp; NOT GLOBAL</a:t>
            </a:r>
            <a:endParaRPr lang="en-US" altLang="en-US" sz="2000" dirty="0" smtClean="0"/>
          </a:p>
          <a:p>
            <a:pPr lvl="1"/>
            <a:r>
              <a:rPr lang="en-US" altLang="en-US" dirty="0" smtClean="0"/>
              <a:t>Therapeutic procedures to improve respiratory function, includes monitoring</a:t>
            </a:r>
          </a:p>
          <a:p>
            <a:pPr lvl="1"/>
            <a:r>
              <a:rPr lang="en-US" altLang="en-US" dirty="0" smtClean="0"/>
              <a:t>Other than described by G0237</a:t>
            </a:r>
          </a:p>
          <a:p>
            <a:pPr lvl="1"/>
            <a:r>
              <a:rPr lang="en-US" altLang="en-US" dirty="0" smtClean="0"/>
              <a:t>Face to face 1:1, each 15 min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19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152400" y="1066800"/>
            <a:ext cx="8726488" cy="1219200"/>
          </a:xfrm>
        </p:spPr>
        <p:txBody>
          <a:bodyPr/>
          <a:lstStyle/>
          <a:p>
            <a:pPr algn="ctr"/>
            <a:r>
              <a:rPr lang="en-US" altLang="en-US" sz="2400" dirty="0" smtClean="0"/>
              <a:t>The Respiratory Therapy G Codes </a:t>
            </a:r>
            <a:br>
              <a:rPr lang="en-US" altLang="en-US" sz="2400" dirty="0" smtClean="0"/>
            </a:br>
            <a:r>
              <a:rPr lang="en-US" altLang="en-US" sz="2400" dirty="0" smtClean="0"/>
              <a:t>ONLY if your MAC allows</a:t>
            </a:r>
            <a:br>
              <a:rPr lang="en-US" altLang="en-US" sz="2400" dirty="0" smtClean="0"/>
            </a:br>
            <a:r>
              <a:rPr lang="en-US" altLang="en-US" sz="2400" dirty="0" smtClean="0">
                <a:solidFill>
                  <a:srgbClr val="FF0000"/>
                </a:solidFill>
              </a:rPr>
              <a:t>ARE NOT BUNDLED &amp; NOT GLOBAL</a:t>
            </a:r>
            <a:endParaRPr lang="en-US" altLang="en-US" sz="2400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077200" cy="41465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200" dirty="0" smtClean="0"/>
              <a:t>G0239 –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NOT BUNDLED &amp; NOT GLOBAL</a:t>
            </a:r>
            <a:endParaRPr lang="en-US" altLang="en-US" sz="2000" dirty="0" smtClean="0"/>
          </a:p>
          <a:p>
            <a:pPr lvl="1"/>
            <a:r>
              <a:rPr lang="en-US" altLang="en-US" sz="2800" dirty="0" smtClean="0"/>
              <a:t>Therapeutic procedures to improve respiratory function or increase strength or endurance of respiratory muscles, includes monitoring</a:t>
            </a:r>
          </a:p>
          <a:p>
            <a:pPr lvl="1"/>
            <a:r>
              <a:rPr lang="en-US" altLang="en-US" sz="2800" dirty="0" smtClean="0"/>
              <a:t>2 or more individuals (group)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Respiratory services G codes has a </a:t>
            </a:r>
            <a:r>
              <a:rPr lang="en-US" altLang="en-US" u="sng" dirty="0" smtClean="0">
                <a:solidFill>
                  <a:srgbClr val="FF0000"/>
                </a:solidFill>
              </a:rPr>
              <a:t>proposed</a:t>
            </a:r>
            <a:r>
              <a:rPr lang="en-US" altLang="en-US" dirty="0" smtClean="0">
                <a:solidFill>
                  <a:srgbClr val="FF0000"/>
                </a:solidFill>
              </a:rPr>
              <a:t> 2014 rate of $39.33 per 15 minutes for the timed procedure codes (G0237, G0238) and the un-timed group exercise therapy code, G0239</a:t>
            </a:r>
            <a:r>
              <a:rPr lang="en-US" altLang="en-US" dirty="0" smtClean="0"/>
              <a:t> </a:t>
            </a:r>
            <a:r>
              <a:rPr lang="en-US" altLang="en-US" sz="1600" dirty="0" smtClean="0"/>
              <a:t>(CMS released July 8, 2013)</a:t>
            </a:r>
            <a:endParaRPr lang="en-US" altLang="en-US" sz="1600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The co-payment is also $7.87</a:t>
            </a:r>
          </a:p>
          <a:p>
            <a:pPr>
              <a:buFont typeface="Times" charset="0"/>
              <a:buNone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762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8421688" cy="990600"/>
          </a:xfrm>
        </p:spPr>
        <p:txBody>
          <a:bodyPr/>
          <a:lstStyle/>
          <a:p>
            <a:pPr algn="ctr">
              <a:lnSpc>
                <a:spcPts val="3600"/>
              </a:lnSpc>
            </a:pPr>
            <a:r>
              <a:rPr lang="en-US" altLang="en-US" sz="2800" dirty="0" smtClean="0"/>
              <a:t>The Respiratory Therapy  G0237 &amp; G0238</a:t>
            </a:r>
            <a:br>
              <a:rPr lang="en-US" altLang="en-US" sz="2800" dirty="0" smtClean="0"/>
            </a:br>
            <a:r>
              <a:rPr lang="en-US" altLang="en-US" sz="2800" dirty="0" smtClean="0"/>
              <a:t> FACE to FACE, 1:1, each 15 minutes</a:t>
            </a:r>
            <a:r>
              <a:rPr lang="en-US" altLang="en-US" sz="2800" dirty="0" smtClean="0">
                <a:solidFill>
                  <a:srgbClr val="FF0000"/>
                </a:solidFill>
              </a:rPr>
              <a:t/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000" dirty="0" smtClean="0">
                <a:solidFill>
                  <a:srgbClr val="FF0000"/>
                </a:solidFill>
              </a:rPr>
              <a:t>ARE NOT BUNDLED &amp; NOT GLOBAL </a:t>
            </a:r>
            <a:endParaRPr lang="en-US" altLang="en-US" sz="2000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452755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altLang="en-US" sz="1800" b="1" dirty="0" smtClean="0"/>
              <a:t>	Unit		Treatment time</a:t>
            </a:r>
            <a:endParaRPr lang="en-US" altLang="en-US" sz="1800" dirty="0" smtClean="0"/>
          </a:p>
          <a:p>
            <a:r>
              <a:rPr lang="en-US" altLang="en-US" sz="1800" b="1" dirty="0" smtClean="0"/>
              <a:t>1 unit:</a:t>
            </a:r>
            <a:r>
              <a:rPr lang="en-US" altLang="en-US" sz="1800" dirty="0" smtClean="0"/>
              <a:t>	≥8 min – 22 min</a:t>
            </a:r>
          </a:p>
          <a:p>
            <a:r>
              <a:rPr lang="en-US" altLang="en-US" sz="1800" b="1" dirty="0" smtClean="0"/>
              <a:t>2 units:</a:t>
            </a:r>
            <a:r>
              <a:rPr lang="en-US" altLang="en-US" sz="1800" dirty="0" smtClean="0"/>
              <a:t>     	≥23 min – 37 min</a:t>
            </a:r>
          </a:p>
          <a:p>
            <a:r>
              <a:rPr lang="en-US" altLang="en-US" sz="1800" b="1" dirty="0" smtClean="0"/>
              <a:t>3 units:</a:t>
            </a:r>
            <a:r>
              <a:rPr lang="en-US" altLang="en-US" sz="1800" dirty="0" smtClean="0"/>
              <a:t>       	≥38 min – 52 min</a:t>
            </a:r>
          </a:p>
          <a:p>
            <a:r>
              <a:rPr lang="en-US" altLang="en-US" sz="1800" b="1" dirty="0" smtClean="0"/>
              <a:t>4 units:</a:t>
            </a:r>
            <a:r>
              <a:rPr lang="en-US" altLang="en-US" sz="1800" dirty="0" smtClean="0"/>
              <a:t>       	≥53 min – 67 min</a:t>
            </a:r>
          </a:p>
          <a:p>
            <a:r>
              <a:rPr lang="en-US" altLang="en-US" sz="1800" b="1" dirty="0" smtClean="0"/>
              <a:t>5 units:</a:t>
            </a:r>
            <a:r>
              <a:rPr lang="en-US" altLang="en-US" sz="1800" dirty="0" smtClean="0"/>
              <a:t>       	≥68 min – 82 min</a:t>
            </a:r>
          </a:p>
          <a:p>
            <a:r>
              <a:rPr lang="en-US" altLang="en-US" sz="1800" b="1" dirty="0" smtClean="0"/>
              <a:t>6 units:</a:t>
            </a:r>
            <a:r>
              <a:rPr lang="en-US" altLang="en-US" sz="1800" dirty="0" smtClean="0"/>
              <a:t>       	≥83 min – 97 min</a:t>
            </a:r>
          </a:p>
          <a:p>
            <a:r>
              <a:rPr lang="en-US" altLang="en-US" sz="1800" b="1" dirty="0" smtClean="0"/>
              <a:t>7 units:</a:t>
            </a:r>
            <a:r>
              <a:rPr lang="en-US" altLang="en-US" sz="1800" dirty="0" smtClean="0"/>
              <a:t>       	≥98 min – 112 min</a:t>
            </a:r>
          </a:p>
          <a:p>
            <a:r>
              <a:rPr lang="en-US" altLang="en-US" sz="1800" b="1" dirty="0" smtClean="0"/>
              <a:t>8 units:</a:t>
            </a:r>
            <a:r>
              <a:rPr lang="en-US" altLang="en-US" sz="1800" dirty="0" smtClean="0"/>
              <a:t>       	≥113 min – 127 min</a:t>
            </a:r>
          </a:p>
          <a:p>
            <a:r>
              <a:rPr lang="en-US" altLang="en-US" sz="1800" b="1" dirty="0" smtClean="0"/>
              <a:t>9 units:</a:t>
            </a:r>
            <a:r>
              <a:rPr lang="en-US" altLang="en-US" sz="1800" dirty="0" smtClean="0"/>
              <a:t>       	≥128 min – 142 min</a:t>
            </a:r>
          </a:p>
          <a:p>
            <a:r>
              <a:rPr lang="en-US" altLang="en-US" sz="1800" b="1" dirty="0" smtClean="0"/>
              <a:t>10 units:</a:t>
            </a:r>
            <a:r>
              <a:rPr lang="en-US" altLang="en-US" sz="1800" dirty="0" smtClean="0"/>
              <a:t>     	≥143 min – 157 min</a:t>
            </a:r>
          </a:p>
          <a:p>
            <a:r>
              <a:rPr lang="en-US" altLang="en-US" sz="1800" b="1" dirty="0" smtClean="0"/>
              <a:t>11 units:</a:t>
            </a:r>
            <a:r>
              <a:rPr lang="en-US" altLang="en-US" sz="1800" dirty="0" smtClean="0"/>
              <a:t>     	≥158 min – 172 min</a:t>
            </a:r>
          </a:p>
          <a:p>
            <a:r>
              <a:rPr lang="en-US" altLang="en-US" sz="1800" b="1" dirty="0" smtClean="0"/>
              <a:t>12 units:</a:t>
            </a:r>
            <a:r>
              <a:rPr lang="en-US" altLang="en-US" sz="1800" dirty="0" smtClean="0"/>
              <a:t>     	≥173 min – 187 min</a:t>
            </a:r>
          </a:p>
          <a:p>
            <a:pPr lvl="1">
              <a:buFont typeface="Arial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78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35888" cy="1371600"/>
          </a:xfrm>
        </p:spPr>
        <p:txBody>
          <a:bodyPr/>
          <a:lstStyle/>
          <a:p>
            <a:pPr algn="ctr"/>
            <a:r>
              <a:rPr lang="en-US" altLang="en-US" sz="3200" dirty="0" smtClean="0"/>
              <a:t>CMS Definition of PR </a:t>
            </a:r>
            <a:br>
              <a:rPr lang="en-US" altLang="en-US" sz="3200" dirty="0" smtClean="0"/>
            </a:br>
            <a:r>
              <a:rPr lang="en-US" altLang="en-US" sz="3200" dirty="0" smtClean="0"/>
              <a:t>as it Relates to Documentation</a:t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495800"/>
          </a:xfrm>
        </p:spPr>
        <p:txBody>
          <a:bodyPr>
            <a:normAutofit lnSpcReduction="10000"/>
          </a:bodyPr>
          <a:lstStyle/>
          <a:p>
            <a:r>
              <a:rPr lang="en-US" altLang="en-US" sz="3200" b="1" dirty="0" smtClean="0"/>
              <a:t>A physician supervised program</a:t>
            </a:r>
          </a:p>
          <a:p>
            <a:r>
              <a:rPr lang="en-US" altLang="en-US" sz="3200" b="1" dirty="0" smtClean="0"/>
              <a:t>Documentation should reflect how the PR program is optimizing the patient’s</a:t>
            </a:r>
          </a:p>
          <a:p>
            <a:pPr lvl="2"/>
            <a:r>
              <a:rPr lang="en-US" altLang="en-US" sz="2800" b="1" dirty="0" smtClean="0"/>
              <a:t>Physical performance</a:t>
            </a:r>
          </a:p>
          <a:p>
            <a:pPr lvl="2"/>
            <a:r>
              <a:rPr lang="en-US" altLang="en-US" sz="2800" b="1" dirty="0" smtClean="0"/>
              <a:t>Social performance and </a:t>
            </a:r>
          </a:p>
          <a:p>
            <a:pPr lvl="2"/>
            <a:r>
              <a:rPr lang="en-US" altLang="en-US" sz="2800" b="1" dirty="0" smtClean="0"/>
              <a:t>Autonomy</a:t>
            </a:r>
          </a:p>
          <a:p>
            <a:r>
              <a:rPr lang="en-US" altLang="en-US" sz="3200" b="1" dirty="0" smtClean="0">
                <a:solidFill>
                  <a:srgbClr val="FF0000"/>
                </a:solidFill>
              </a:rPr>
              <a:t>FUNCTIONAL DOCUMENTATION </a:t>
            </a:r>
          </a:p>
          <a:p>
            <a:pPr lvl="2"/>
            <a:r>
              <a:rPr lang="en-US" altLang="en-US" sz="2800" b="1" dirty="0" smtClean="0">
                <a:solidFill>
                  <a:srgbClr val="000090"/>
                </a:solidFill>
              </a:rPr>
              <a:t>Physical assistance, cueing &amp; coaching</a:t>
            </a:r>
            <a:r>
              <a:rPr lang="en-US" altLang="en-US" sz="3200" b="1" dirty="0" smtClean="0">
                <a:solidFill>
                  <a:srgbClr val="FF6600"/>
                </a:solidFill>
              </a:rPr>
              <a:t> </a:t>
            </a:r>
          </a:p>
          <a:p>
            <a:pPr>
              <a:buFont typeface="Times" charset="0"/>
              <a:buNone/>
            </a:pPr>
            <a:r>
              <a:rPr lang="en-US" altLang="en-US" b="1" dirty="0" smtClean="0"/>
              <a:t> 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4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6248400" cy="685800"/>
          </a:xfrm>
        </p:spPr>
        <p:txBody>
          <a:bodyPr/>
          <a:lstStyle/>
          <a:p>
            <a:pPr eaLnBrk="1" hangingPunct="1"/>
            <a:r>
              <a:rPr lang="en-US" altLang="en-US" sz="3600" u="sng" smtClean="0"/>
              <a:t>Key Documentation WORDS</a:t>
            </a:r>
          </a:p>
        </p:txBody>
      </p:sp>
      <p:sp>
        <p:nvSpPr>
          <p:cNvPr id="47107" name="Rectangle 2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b="1" dirty="0" smtClean="0">
                <a:solidFill>
                  <a:srgbClr val="FF0000"/>
                </a:solidFill>
                <a:cs typeface="Times New Roman" charset="0"/>
              </a:rPr>
              <a:t>Physical Medicine community has established documentation language accepted by Medicare </a:t>
            </a:r>
          </a:p>
          <a:p>
            <a:pPr lvl="1" eaLnBrk="1" hangingPunct="1"/>
            <a:r>
              <a:rPr lang="en-US" altLang="en-US" sz="2800" b="1" dirty="0" smtClean="0">
                <a:cs typeface="Times New Roman" charset="0"/>
              </a:rPr>
              <a:t>called Functional Independent Measures (FIM’s) </a:t>
            </a:r>
            <a:r>
              <a:rPr lang="en-US" altLang="en-US" sz="2800" b="1" baseline="30000" dirty="0" smtClean="0">
                <a:solidFill>
                  <a:srgbClr val="0000FF"/>
                </a:solidFill>
                <a:cs typeface="Times New Roman" charset="0"/>
              </a:rPr>
              <a:t> </a:t>
            </a:r>
            <a:endParaRPr lang="en-US" altLang="en-US" sz="2800" b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cs typeface="Times New Roman" charset="0"/>
              </a:rPr>
              <a:t>Allows for precise documentation of the </a:t>
            </a:r>
            <a:r>
              <a:rPr lang="en-US" altLang="en-US" sz="2800" b="1" dirty="0" smtClean="0">
                <a:solidFill>
                  <a:srgbClr val="FF0000"/>
                </a:solidFill>
                <a:cs typeface="Times New Roman" charset="0"/>
              </a:rPr>
              <a:t>skilled treatment intervention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cs typeface="Times New Roman" charset="0"/>
              </a:rPr>
              <a:t>Specific content areas to document are:</a:t>
            </a:r>
          </a:p>
          <a:p>
            <a:pPr lvl="1" eaLnBrk="1" hangingPunct="1"/>
            <a:r>
              <a:rPr lang="en-US" altLang="en-US" sz="2800" b="1" dirty="0" smtClean="0">
                <a:cs typeface="Times New Roman" charset="0"/>
              </a:rPr>
              <a:t> level of physical assistance </a:t>
            </a:r>
          </a:p>
          <a:p>
            <a:pPr lvl="1" eaLnBrk="1" hangingPunct="1"/>
            <a:r>
              <a:rPr lang="en-US" altLang="en-US" sz="2800" b="1" dirty="0" smtClean="0">
                <a:cs typeface="Times New Roman" charset="0"/>
              </a:rPr>
              <a:t>cueing</a:t>
            </a:r>
            <a:r>
              <a:rPr lang="en-US" altLang="en-US" sz="2800" dirty="0" smtClean="0"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822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6248400" cy="533400"/>
          </a:xfrm>
        </p:spPr>
        <p:txBody>
          <a:bodyPr/>
          <a:lstStyle/>
          <a:p>
            <a:pPr eaLnBrk="1" hangingPunct="1"/>
            <a:r>
              <a:rPr lang="en-US" altLang="en-US" sz="3600" u="sng" smtClean="0"/>
              <a:t>Key Documentation WORDS cont.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4582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 smtClean="0">
                <a:cs typeface="Times New Roman" charset="0"/>
              </a:rPr>
              <a:t>Medicare understands the physical medicine language to document the need for </a:t>
            </a:r>
            <a:r>
              <a:rPr lang="en-US" altLang="en-US" sz="2800" b="1" dirty="0" smtClean="0">
                <a:solidFill>
                  <a:srgbClr val="FF0000"/>
                </a:solidFill>
                <a:cs typeface="Times New Roman" charset="0"/>
              </a:rPr>
              <a:t>skilled level of therapist intervention</a:t>
            </a:r>
          </a:p>
          <a:p>
            <a:pPr eaLnBrk="1" hangingPunct="1"/>
            <a:r>
              <a:rPr lang="en-US" altLang="en-US" sz="2800" b="1" dirty="0" smtClean="0">
                <a:cs typeface="Times New Roman" charset="0"/>
              </a:rPr>
              <a:t>the </a:t>
            </a:r>
            <a:r>
              <a:rPr lang="en-US" altLang="en-US" sz="2800" b="1" dirty="0" smtClean="0">
                <a:solidFill>
                  <a:srgbClr val="FF0000"/>
                </a:solidFill>
                <a:cs typeface="Times New Roman" charset="0"/>
              </a:rPr>
              <a:t>pulmonary rehabilitation community must begin to use this language </a:t>
            </a:r>
            <a:r>
              <a:rPr lang="en-US" altLang="en-US" sz="2800" b="1" dirty="0" smtClean="0">
                <a:cs typeface="Times New Roman" charset="0"/>
              </a:rPr>
              <a:t>to document the cueing needed in education and level of physical assistance/cueing needed during the therapeutic supervised exercise </a:t>
            </a:r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027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48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467600" cy="914400"/>
          </a:xfrm>
        </p:spPr>
        <p:txBody>
          <a:bodyPr/>
          <a:lstStyle/>
          <a:p>
            <a:pPr eaLnBrk="1" hangingPunct="1"/>
            <a:r>
              <a:rPr lang="en-US" altLang="en-US" sz="3200" u="sng" dirty="0" smtClean="0"/>
              <a:t>Home Exercise Documentation Essentials</a:t>
            </a:r>
          </a:p>
        </p:txBody>
      </p:sp>
      <p:sp>
        <p:nvSpPr>
          <p:cNvPr id="49154" name="Rectangle 1047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382000" cy="3124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 typeface="Times" charset="0"/>
              <a:buNone/>
            </a:pPr>
            <a:r>
              <a:rPr lang="en-US" altLang="en-US" sz="2800" b="1" smtClean="0"/>
              <a:t>Medicare expects patients to exercise at home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2800" b="1" smtClean="0"/>
              <a:t> during the program.  </a:t>
            </a:r>
          </a:p>
          <a:p>
            <a:pPr eaLnBrk="1" hangingPunct="1">
              <a:buFont typeface="Times" charset="0"/>
              <a:buNone/>
            </a:pPr>
            <a:endParaRPr lang="en-US" altLang="en-US" sz="2800" b="1" smtClean="0"/>
          </a:p>
          <a:p>
            <a:pPr eaLnBrk="1" hangingPunct="1">
              <a:buFont typeface="Times" charset="0"/>
              <a:buNone/>
            </a:pPr>
            <a:r>
              <a:rPr lang="en-US" altLang="en-US" sz="2800" b="1" smtClean="0"/>
              <a:t>                How do you document this?</a:t>
            </a:r>
          </a:p>
        </p:txBody>
      </p:sp>
    </p:spTree>
    <p:extLst>
      <p:ext uri="{BB962C8B-B14F-4D97-AF65-F5344CB8AC3E}">
        <p14:creationId xmlns:p14="http://schemas.microsoft.com/office/powerpoint/2010/main" val="9755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3"/>
                </a:solidFill>
              </a:rPr>
              <a:t>Only</a:t>
            </a:r>
            <a:r>
              <a:rPr lang="en-US" dirty="0" smtClean="0"/>
              <a:t> education &amp; training which addresses needs particular to the patient that will </a:t>
            </a:r>
            <a:r>
              <a:rPr lang="en-US" dirty="0" smtClean="0">
                <a:solidFill>
                  <a:schemeClr val="accent3"/>
                </a:solidFill>
              </a:rPr>
              <a:t>further</a:t>
            </a:r>
            <a:r>
              <a:rPr lang="en-US" dirty="0" smtClean="0"/>
              <a:t> their </a:t>
            </a:r>
            <a:r>
              <a:rPr lang="en-US" dirty="0" smtClean="0">
                <a:solidFill>
                  <a:schemeClr val="accent3"/>
                </a:solidFill>
              </a:rPr>
              <a:t>independence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3"/>
                </a:solidFill>
              </a:rPr>
              <a:t>ADLs</a:t>
            </a:r>
          </a:p>
          <a:p>
            <a:r>
              <a:rPr lang="en-US" dirty="0" smtClean="0"/>
              <a:t>As necessary to </a:t>
            </a:r>
            <a:r>
              <a:rPr lang="en-US" dirty="0" smtClean="0">
                <a:solidFill>
                  <a:schemeClr val="accent3"/>
                </a:solidFill>
              </a:rPr>
              <a:t>ensure proper use and compliance</a:t>
            </a:r>
            <a:r>
              <a:rPr lang="en-US" dirty="0" smtClean="0"/>
              <a:t> with use, care, cleaning of </a:t>
            </a:r>
            <a:r>
              <a:rPr lang="en-US" dirty="0" smtClean="0">
                <a:solidFill>
                  <a:schemeClr val="accent3"/>
                </a:solidFill>
              </a:rPr>
              <a:t>home respiratory care equipment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69342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  </a:t>
            </a:r>
            <a:r>
              <a:rPr lang="en-US" altLang="en-US" sz="4000" u="sng" smtClean="0"/>
              <a:t>Exercise Charting Do’s &amp; Don’ts</a:t>
            </a:r>
          </a:p>
        </p:txBody>
      </p:sp>
      <p:sp>
        <p:nvSpPr>
          <p:cNvPr id="5017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305800" cy="40386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Total gym time </a:t>
            </a:r>
            <a:r>
              <a:rPr lang="en-US" altLang="en-US" sz="2000" b="1" u="sng" smtClean="0"/>
              <a:t>MAY NOT ALWAYS EQUAL</a:t>
            </a:r>
            <a:r>
              <a:rPr lang="en-US" altLang="en-US" sz="2000" b="1" smtClean="0"/>
              <a:t> billed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Total Exercise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smtClean="0"/>
              <a:t>Total gym time is time patient arrives in the gym to when they walk out of the gym,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smtClean="0"/>
              <a:t>THIS TIME IS NOT WHAT IS BILLED TO INSURANCE since it may not be monitored the entire time and does not require </a:t>
            </a:r>
            <a:r>
              <a:rPr lang="en-US" altLang="en-US" sz="1600" b="1" smtClean="0">
                <a:solidFill>
                  <a:srgbClr val="FF0000"/>
                </a:solidFill>
              </a:rPr>
              <a:t>skilled intervention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u="sng" smtClean="0"/>
              <a:t>Billed time must document skilled level of supervision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u="sng" smtClean="0"/>
              <a:t>MONITORED TOTAL TIME</a:t>
            </a:r>
            <a:endParaRPr lang="en-US" altLang="en-US" sz="2000" b="1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smtClean="0"/>
              <a:t>is the time YOU have taken to MONITOR the patient, this DOES NOT INCLUDE time patient may have to wait for equipment since there is no medical reason for monitoring – </a:t>
            </a:r>
            <a:r>
              <a:rPr lang="en-US" altLang="en-US" sz="1600" b="1" smtClean="0">
                <a:solidFill>
                  <a:srgbClr val="FF0000"/>
                </a:solidFill>
              </a:rPr>
              <a:t>skilled intervention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Warm up/cool down cannot be included in billing once patient can perform without </a:t>
            </a:r>
            <a:r>
              <a:rPr lang="en-US" altLang="en-US" sz="2000" b="1" smtClean="0">
                <a:solidFill>
                  <a:srgbClr val="FF0000"/>
                </a:solidFill>
              </a:rPr>
              <a:t>skilled intervention </a:t>
            </a:r>
            <a:r>
              <a:rPr lang="en-US" altLang="en-US" sz="2000" b="1" smtClean="0"/>
              <a:t>of physical assistance or cueing </a:t>
            </a:r>
            <a:r>
              <a:rPr lang="en-US" altLang="en-US" sz="1800" smtClean="0"/>
              <a:t>(usually after 3-4 visits or per patient)</a:t>
            </a:r>
          </a:p>
        </p:txBody>
      </p:sp>
    </p:spTree>
    <p:extLst>
      <p:ext uri="{BB962C8B-B14F-4D97-AF65-F5344CB8AC3E}">
        <p14:creationId xmlns:p14="http://schemas.microsoft.com/office/powerpoint/2010/main" val="17344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21688" cy="609600"/>
          </a:xfrm>
        </p:spPr>
        <p:txBody>
          <a:bodyPr/>
          <a:lstStyle/>
          <a:p>
            <a:pPr algn="ctr"/>
            <a:r>
              <a:rPr lang="en-US" altLang="en-US" sz="3200" dirty="0" smtClean="0"/>
              <a:t>Documentation of HCPC Code G0424 cont.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81000" y="1720850"/>
            <a:ext cx="8534400" cy="452755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ct val="20000"/>
              </a:spcBef>
              <a:buSzPct val="70000"/>
              <a:buFont typeface="Arial" charset="0"/>
              <a:buNone/>
            </a:pPr>
            <a:r>
              <a:rPr lang="en-US" altLang="en-US" sz="3200" b="1" dirty="0" smtClean="0"/>
              <a:t>Education/training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Related to individual’s care &amp; treatment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Tailored to individuals need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Includes info on respiratory problem management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desensitization to dyspnea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If appropriate - brief smoking cessation counseling </a:t>
            </a:r>
          </a:p>
          <a:p>
            <a:pPr marL="733425" lvl="2" indent="-342900">
              <a:buSzPct val="70000"/>
              <a:buFont typeface="Arial" charset="0"/>
              <a:buChar char="•"/>
            </a:pPr>
            <a:r>
              <a:rPr lang="en-US" altLang="en-US" b="1" dirty="0" smtClean="0"/>
              <a:t>Must assist in achievement of individuals goals towards:</a:t>
            </a:r>
          </a:p>
          <a:p>
            <a:pPr marL="1190625" lvl="3" indent="-342900"/>
            <a:r>
              <a:rPr lang="en-US" altLang="en-US" sz="1600" b="1" dirty="0" smtClean="0"/>
              <a:t>independence in activities of daily living</a:t>
            </a:r>
          </a:p>
          <a:p>
            <a:pPr marL="1190625" lvl="3" indent="-342900"/>
            <a:r>
              <a:rPr lang="en-US" altLang="en-US" sz="1600" b="1" dirty="0" smtClean="0"/>
              <a:t>adaptation to limitations  </a:t>
            </a:r>
          </a:p>
          <a:p>
            <a:pPr marL="1190625" lvl="3" indent="-342900"/>
            <a:r>
              <a:rPr lang="en-US" altLang="en-US" sz="1600" b="1" dirty="0" smtClean="0"/>
              <a:t>improved quality of life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00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371600"/>
            <a:ext cx="6553200" cy="76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EDUCATION/TRAINING DOCUMENTATION cont.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2514600"/>
            <a:ext cx="6324600" cy="2819400"/>
          </a:xfrm>
        </p:spPr>
        <p:txBody>
          <a:bodyPr/>
          <a:lstStyle/>
          <a:p>
            <a:pPr lvl="1" eaLnBrk="1" hangingPunct="1"/>
            <a:r>
              <a:rPr lang="en-US" altLang="en-US" b="1" dirty="0" smtClean="0"/>
              <a:t>LEARNING OBJECTIVES:</a:t>
            </a:r>
            <a:r>
              <a:rPr lang="en-US" altLang="en-US" b="1" dirty="0"/>
              <a:t> </a:t>
            </a:r>
            <a:r>
              <a:rPr lang="en-US" altLang="en-US" b="1" dirty="0" smtClean="0"/>
              <a:t>patient trained in the following:</a:t>
            </a:r>
          </a:p>
          <a:p>
            <a:pPr marL="457200" lvl="1" indent="0" eaLnBrk="1" hangingPunct="1">
              <a:buNone/>
            </a:pPr>
            <a:endParaRPr lang="en-US" altLang="en-US" b="1" dirty="0" smtClean="0"/>
          </a:p>
          <a:p>
            <a:pPr lvl="2"/>
            <a:r>
              <a:rPr lang="en-US" altLang="en-US" b="1" dirty="0" smtClean="0"/>
              <a:t>Date/ Start Time/Staff Initial</a:t>
            </a:r>
          </a:p>
          <a:p>
            <a:pPr lvl="2"/>
            <a:r>
              <a:rPr lang="en-US" altLang="en-US" b="1" dirty="0" smtClean="0"/>
              <a:t>Individual Trained /Teaching Method</a:t>
            </a:r>
          </a:p>
          <a:p>
            <a:pPr lvl="2"/>
            <a:r>
              <a:rPr lang="en-US" altLang="en-US" b="1" dirty="0" smtClean="0"/>
              <a:t>Outcome/End time</a:t>
            </a:r>
          </a:p>
          <a:p>
            <a:pPr lvl="2"/>
            <a:r>
              <a:rPr lang="en-US" altLang="en-US" b="1" dirty="0" smtClean="0"/>
              <a:t>Total time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4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57912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Pt. Education </a:t>
            </a:r>
            <a:br>
              <a:rPr lang="en-US" altLang="en-US" sz="4000" smtClean="0"/>
            </a:br>
            <a:r>
              <a:rPr lang="en-US" altLang="en-US" sz="4000" smtClean="0"/>
              <a:t>Do’s &amp; Don’ts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u="sng" smtClean="0"/>
              <a:t>DO  Document </a:t>
            </a:r>
            <a:r>
              <a:rPr lang="en-US" altLang="en-US" b="1" smtClean="0"/>
              <a:t>Variables affecting learning (culture, language, literacy, pain, hearing, etc.)</a:t>
            </a:r>
            <a:endParaRPr lang="en-US" altLang="en-US" b="1" u="sng" smtClean="0"/>
          </a:p>
          <a:p>
            <a:pPr eaLnBrk="1" hangingPunct="1"/>
            <a:r>
              <a:rPr lang="en-US" altLang="en-US" b="1" u="sng" smtClean="0"/>
              <a:t>DO NOT</a:t>
            </a:r>
            <a:r>
              <a:rPr lang="en-US" altLang="en-US" smtClean="0"/>
              <a:t> document you are completing forms</a:t>
            </a:r>
            <a:endParaRPr lang="en-US" altLang="en-US" b="1" u="sng" smtClean="0"/>
          </a:p>
          <a:p>
            <a:pPr eaLnBrk="1" hangingPunct="1"/>
            <a:r>
              <a:rPr lang="en-US" altLang="en-US" b="1" u="sng" smtClean="0"/>
              <a:t>DO NOT</a:t>
            </a:r>
            <a:r>
              <a:rPr lang="en-US" altLang="en-US" smtClean="0"/>
              <a:t> document you are using audio tapes, video tapes etc.</a:t>
            </a:r>
            <a:endParaRPr lang="en-US" altLang="en-US" b="1" u="sng" smtClean="0"/>
          </a:p>
          <a:p>
            <a:pPr eaLnBrk="1" hangingPunct="1"/>
            <a:r>
              <a:rPr lang="en-US" altLang="en-US" b="1" u="sng" smtClean="0"/>
              <a:t>DO NOT</a:t>
            </a:r>
            <a:r>
              <a:rPr lang="en-US" altLang="en-US" smtClean="0"/>
              <a:t> document patient did relaxation training with an audio tape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NO SKILLED LEVEL OF INTERVENTION MEANS NO BILLING</a:t>
            </a:r>
          </a:p>
        </p:txBody>
      </p:sp>
    </p:spTree>
    <p:extLst>
      <p:ext uri="{BB962C8B-B14F-4D97-AF65-F5344CB8AC3E}">
        <p14:creationId xmlns:p14="http://schemas.microsoft.com/office/powerpoint/2010/main" val="406660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382000" cy="12192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       Correct Coding &amp; Documentation = Reimbursement</a:t>
            </a:r>
            <a:br>
              <a:rPr lang="en-US" altLang="en-US" sz="3600" smtClean="0"/>
            </a:br>
            <a:r>
              <a:rPr lang="en-US" altLang="en-US" sz="3600" smtClean="0"/>
              <a:t> </a:t>
            </a:r>
            <a:endParaRPr lang="en-US" altLang="en-US" sz="3600" u="sng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5638800" cy="3657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PROVE </a:t>
            </a:r>
          </a:p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The Need </a:t>
            </a:r>
          </a:p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for YOUR Skilled </a:t>
            </a:r>
          </a:p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Level </a:t>
            </a:r>
          </a:p>
          <a:p>
            <a:pPr algn="ctr" eaLnBrk="1" hangingPunct="1">
              <a:buFontTx/>
              <a:buNone/>
            </a:pPr>
            <a:r>
              <a:rPr lang="en-US" altLang="en-US" sz="4000" b="1" smtClean="0">
                <a:solidFill>
                  <a:srgbClr val="FF0000"/>
                </a:solidFill>
              </a:rPr>
              <a:t>Of Intervention</a:t>
            </a:r>
          </a:p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59080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3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295400"/>
          </a:xfrm>
        </p:spPr>
        <p:txBody>
          <a:bodyPr/>
          <a:lstStyle/>
          <a:p>
            <a:pPr algn="ctr"/>
            <a:r>
              <a:rPr lang="en-US" altLang="en-US" sz="3600" smtClean="0">
                <a:latin typeface="Arial" charset="0"/>
              </a:rPr>
              <a:t>THANK YOU!</a:t>
            </a:r>
          </a:p>
        </p:txBody>
      </p:sp>
      <p:sp>
        <p:nvSpPr>
          <p:cNvPr id="55299" name="Subtitle 4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8763000" cy="2514600"/>
          </a:xfrm>
        </p:spPr>
        <p:txBody>
          <a:bodyPr/>
          <a:lstStyle/>
          <a:p>
            <a:r>
              <a:rPr lang="en-US" altLang="en-US" b="1" dirty="0" smtClean="0"/>
              <a:t>Connie Paladenech, RRT, RCP</a:t>
            </a:r>
            <a:endParaRPr lang="en-US" altLang="en-US" b="1" dirty="0" smtClean="0"/>
          </a:p>
          <a:p>
            <a:r>
              <a:rPr lang="en-US" altLang="en-US" b="1" dirty="0" smtClean="0"/>
              <a:t>Manager Cardiac and</a:t>
            </a:r>
            <a:endParaRPr lang="en-US" altLang="en-US" b="1" dirty="0" smtClean="0"/>
          </a:p>
          <a:p>
            <a:r>
              <a:rPr lang="en-US" altLang="en-US" b="1" dirty="0" smtClean="0"/>
              <a:t>Pulmonary Rehabilitation &amp; Pulmonary Diagnostics </a:t>
            </a:r>
          </a:p>
          <a:p>
            <a:r>
              <a:rPr lang="en-US" altLang="en-US" b="1" dirty="0" smtClean="0"/>
              <a:t>Wake Forest Baptist Health</a:t>
            </a:r>
            <a:endParaRPr lang="en-US" altLang="en-US" b="1" dirty="0" smtClean="0"/>
          </a:p>
          <a:p>
            <a:r>
              <a:rPr lang="en-US" altLang="en-US" b="1" dirty="0" smtClean="0"/>
              <a:t>cpaladen@wakehealth.edu</a:t>
            </a:r>
            <a:endParaRPr lang="en-US" altLang="en-US" b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78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832517"/>
              </p:ext>
            </p:extLst>
          </p:nvPr>
        </p:nvGraphicFramePr>
        <p:xfrm>
          <a:off x="0" y="533400"/>
          <a:ext cx="9144000" cy="732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9142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Education or Training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Physician Prescribed Exercise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Individualized Treatment Plan (ITP)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Psychosocial Assessment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Outcomes Assessment</a:t>
                      </a:r>
                      <a:endParaRPr lang="en-US" sz="1000" dirty="0"/>
                    </a:p>
                  </a:txBody>
                  <a:tcPr/>
                </a:tc>
              </a:tr>
              <a:tr h="3266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Skills training that leads to improved health and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long-term adherence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Energy conservation techniques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Work simplification techniques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Brief smoking cessation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Proper use of medications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Healthy food choices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Guidelines</a:t>
                      </a:r>
                      <a:r>
                        <a:rPr lang="en-US" sz="1000" baseline="0" dirty="0" smtClean="0"/>
                        <a:t> for losing/gaining weight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Coping with shortness of breath during or after meals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Coping skills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Relaxation techniques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Physician prescribed exercise program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Training in benefits</a:t>
                      </a:r>
                      <a:r>
                        <a:rPr lang="en-US" sz="1000" baseline="0" dirty="0" smtClean="0"/>
                        <a:t> of and safe exercise techniques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Established, reviewed and signed by a physician who is involved in the </a:t>
                      </a:r>
                      <a:r>
                        <a:rPr lang="en-US" sz="1000" baseline="0" dirty="0" err="1" smtClean="0"/>
                        <a:t>pt’s</a:t>
                      </a:r>
                      <a:r>
                        <a:rPr lang="en-US" sz="1000" baseline="0" dirty="0" smtClean="0"/>
                        <a:t> care and has knowledge related to his or her condition every 30 days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Plan must include: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Diagnosis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Scope of services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Type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Amount 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Frequency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Duration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Individualized treatment goals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dirty="0" smtClean="0"/>
                        <a:t>Written narrative report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of: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Family &amp; home situation that affects individual’s rehabilitation treatment; </a:t>
                      </a:r>
                      <a:r>
                        <a:rPr lang="en-US" sz="1000" baseline="0" dirty="0" smtClean="0"/>
                        <a:t>consider referrals to support groups, community and/or home care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/>
                        <a:t>Pt’s need as appropriate for depression management, stress reduction, relaxation techniques, and strategies for coping with lung disease</a:t>
                      </a:r>
                      <a:endParaRPr lang="en-US" sz="10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0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Psychosocial evaluation of individual’s response to and rate of progress under treatment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dirty="0" smtClean="0"/>
                        <a:t>Written evaluation of patient progress as it relates to individual’s rehabilitation: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Beginning and end evaluations </a:t>
                      </a:r>
                      <a:r>
                        <a:rPr lang="en-US" sz="1000" baseline="0" dirty="0" smtClean="0"/>
                        <a:t>based on patient centered outcomes conducted by the physician at the beginning and end of the program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    Objective clinical 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measures of effectiveness 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of the PR program for the 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individual pt.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Exercise  performance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   Self-reported 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measures of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shortness of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breath and </a:t>
                      </a:r>
                    </a:p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behavior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    Measure at beginning, 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prior to each 30 day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review of treatment plan,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and no later than end of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 program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   Considered part of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program and may not be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aseline="0" dirty="0" smtClean="0"/>
                        <a:t>    billed separately.</a:t>
                      </a:r>
                      <a:endParaRPr lang="en-US" sz="1000" dirty="0"/>
                    </a:p>
                  </a:txBody>
                  <a:tcPr/>
                </a:tc>
              </a:tr>
              <a:tr h="241290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Knowledge test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Changes</a:t>
                      </a:r>
                      <a:r>
                        <a:rPr lang="en-US" sz="1000" baseline="0" dirty="0" smtClean="0"/>
                        <a:t> in Behavior (Wt loss/gain, smoking cessation, medication compliance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Diet Habit Survey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Rate Your Plate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Six Minute Walk Test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RPD/RPE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Education (Self-Management Skills)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Exercise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Must include documentation of home exercise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Psychosocial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Nutrition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Screening and evaluation of individual’s lifestyle and other behaviors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Prior to each 30 day review, conduct </a:t>
                      </a:r>
                      <a:r>
                        <a:rPr lang="en-US" sz="1000" dirty="0" err="1" smtClean="0"/>
                        <a:t>eval</a:t>
                      </a:r>
                      <a:r>
                        <a:rPr lang="en-US" sz="1000" dirty="0" smtClean="0"/>
                        <a:t> of individual’s response to, and progress under, the prescribed treatment plan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SF-36*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err="1" smtClean="0"/>
                        <a:t>Ferrans</a:t>
                      </a:r>
                      <a:r>
                        <a:rPr lang="en-US" sz="1000" dirty="0" smtClean="0"/>
                        <a:t> &amp; Powers Pulm Version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PHQ-9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/>
                        <a:t>CAT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6MWT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Weight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Exercise</a:t>
                      </a:r>
                      <a:r>
                        <a:rPr lang="en-US" sz="1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performance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Self-reported </a:t>
                      </a:r>
                      <a:r>
                        <a:rPr lang="en-U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dyspnea - (</a:t>
                      </a:r>
                      <a:r>
                        <a:rPr lang="en-US" sz="10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exertional</a:t>
                      </a:r>
                      <a:r>
                        <a:rPr lang="en-U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and with daily </a:t>
                      </a:r>
                      <a:r>
                        <a:rPr lang="en-US" sz="1000" baseline="0" dirty="0" smtClean="0"/>
                        <a:t>activities)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00" baseline="0" dirty="0" smtClean="0"/>
                        <a:t>Behavioral measures (</a:t>
                      </a:r>
                      <a:r>
                        <a:rPr lang="en-US" sz="1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supplemental O2 use, smoking status, medication compliance) </a:t>
                      </a:r>
                      <a:r>
                        <a:rPr lang="en-US" sz="1000" baseline="0" dirty="0" smtClean="0"/>
                        <a:t>QOL assessment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381000"/>
          </a:xfrm>
        </p:spPr>
        <p:txBody>
          <a:bodyPr/>
          <a:lstStyle/>
          <a:p>
            <a:r>
              <a:rPr lang="en-US" sz="2400" dirty="0" smtClean="0"/>
              <a:t>Mandatory Components - Examples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421688" cy="609600"/>
          </a:xfrm>
        </p:spPr>
        <p:txBody>
          <a:bodyPr/>
          <a:lstStyle/>
          <a:p>
            <a:pPr algn="ctr"/>
            <a:r>
              <a:rPr lang="en-US" altLang="en-US" sz="2800" dirty="0" smtClean="0"/>
              <a:t> CMS AUDITS of G0424 data used in AARC July Webinar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010400" cy="327660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US" altLang="en-US" smtClean="0"/>
              <a:t> </a:t>
            </a:r>
            <a:r>
              <a:rPr lang="en-US" altLang="en-US" u="sng" smtClean="0"/>
              <a:t>State</a:t>
            </a:r>
            <a:r>
              <a:rPr lang="en-US" altLang="en-US" smtClean="0"/>
              <a:t>			</a:t>
            </a:r>
            <a:r>
              <a:rPr lang="en-US" altLang="en-US" b="1" u="sng" smtClean="0"/>
              <a:t>MAC</a:t>
            </a:r>
            <a:r>
              <a:rPr lang="en-US" altLang="en-US" smtClean="0"/>
              <a:t>		</a:t>
            </a:r>
            <a:r>
              <a:rPr lang="en-US" altLang="en-US" b="1" u="sng" smtClean="0">
                <a:solidFill>
                  <a:srgbClr val="FF0000"/>
                </a:solidFill>
              </a:rPr>
              <a:t>%  Denial Rate</a:t>
            </a:r>
          </a:p>
          <a:p>
            <a:pPr>
              <a:buFont typeface="Times" charset="0"/>
              <a:buNone/>
            </a:pPr>
            <a:endParaRPr lang="en-US" altLang="en-US" sz="2000" b="1" smtClean="0"/>
          </a:p>
          <a:p>
            <a:pPr>
              <a:buFont typeface="Times" charset="0"/>
              <a:buNone/>
            </a:pPr>
            <a:r>
              <a:rPr lang="en-US" altLang="en-US" smtClean="0"/>
              <a:t>Kentucky		J15			</a:t>
            </a:r>
            <a:r>
              <a:rPr lang="en-US" altLang="en-US" b="1" smtClean="0">
                <a:solidFill>
                  <a:srgbClr val="FF0000"/>
                </a:solidFill>
              </a:rPr>
              <a:t>83.8%</a:t>
            </a:r>
          </a:p>
          <a:p>
            <a:pPr>
              <a:buFont typeface="Times" charset="0"/>
              <a:buNone/>
            </a:pPr>
            <a:r>
              <a:rPr lang="en-US" altLang="en-US" smtClean="0"/>
              <a:t>Ohio			J15			</a:t>
            </a:r>
            <a:r>
              <a:rPr lang="en-US" altLang="en-US" b="1" smtClean="0">
                <a:solidFill>
                  <a:srgbClr val="FF0000"/>
                </a:solidFill>
              </a:rPr>
              <a:t>77.7%</a:t>
            </a:r>
          </a:p>
          <a:p>
            <a:pPr>
              <a:buFont typeface="Times" charset="0"/>
              <a:buNone/>
            </a:pPr>
            <a:r>
              <a:rPr lang="en-US" altLang="en-US" smtClean="0"/>
              <a:t>North Carolina	J11			</a:t>
            </a:r>
            <a:r>
              <a:rPr lang="en-US" altLang="en-US" b="1" smtClean="0">
                <a:solidFill>
                  <a:srgbClr val="FF0000"/>
                </a:solidFill>
              </a:rPr>
              <a:t>88%</a:t>
            </a:r>
          </a:p>
          <a:p>
            <a:pPr>
              <a:buFont typeface="Times" charset="0"/>
              <a:buNone/>
            </a:pPr>
            <a:r>
              <a:rPr lang="en-US" altLang="en-US" smtClean="0"/>
              <a:t>South Carolina	J11			</a:t>
            </a:r>
            <a:r>
              <a:rPr lang="en-US" altLang="en-US" b="1" smtClean="0">
                <a:solidFill>
                  <a:srgbClr val="FF0000"/>
                </a:solidFill>
              </a:rPr>
              <a:t>87%</a:t>
            </a:r>
          </a:p>
          <a:p>
            <a:pPr>
              <a:buFont typeface="Times" charset="0"/>
              <a:buNone/>
            </a:pPr>
            <a:r>
              <a:rPr lang="en-US" altLang="en-US" smtClean="0"/>
              <a:t>Virginia		J11			</a:t>
            </a:r>
            <a:r>
              <a:rPr lang="en-US" altLang="en-US" b="1" smtClean="0">
                <a:solidFill>
                  <a:srgbClr val="FF0000"/>
                </a:solidFill>
              </a:rPr>
              <a:t>63%</a:t>
            </a:r>
          </a:p>
          <a:p>
            <a:endParaRPr lang="en-US" altLang="en-US" b="1" smtClean="0">
              <a:solidFill>
                <a:srgbClr val="FF0000"/>
              </a:solidFill>
            </a:endParaRPr>
          </a:p>
          <a:p>
            <a:pPr>
              <a:buFont typeface="Times" charset="0"/>
              <a:buNone/>
            </a:pPr>
            <a:endParaRPr lang="en-US" altLang="en-US" b="1" smtClean="0">
              <a:solidFill>
                <a:srgbClr val="FF0000"/>
              </a:solidFill>
            </a:endParaRPr>
          </a:p>
          <a:p>
            <a:pPr>
              <a:buFont typeface="Times" charset="0"/>
              <a:buNone/>
            </a:pPr>
            <a:endParaRPr lang="en-US" altLang="en-US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7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MAC J-11 </a:t>
            </a:r>
            <a:br>
              <a:rPr lang="en-US" altLang="en-US" sz="2800" dirty="0" smtClean="0"/>
            </a:br>
            <a:r>
              <a:rPr lang="en-US" altLang="en-US" sz="2800" dirty="0" smtClean="0"/>
              <a:t>Dec 11-19-13 to 12/04/13 Claim Review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696200" cy="414655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NC 96 % Denied</a:t>
            </a:r>
          </a:p>
          <a:p>
            <a:r>
              <a:rPr lang="en-US" altLang="en-US" dirty="0" smtClean="0"/>
              <a:t>SC 100% Denied</a:t>
            </a:r>
          </a:p>
          <a:p>
            <a:r>
              <a:rPr lang="en-US" altLang="en-US" dirty="0" smtClean="0"/>
              <a:t>WV/VA 98% Denied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algn="ctr">
              <a:buFont typeface="Times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Palmetto GBA divides claims into different levels of</a:t>
            </a:r>
          </a:p>
          <a:p>
            <a:pPr algn="ctr">
              <a:buFont typeface="Times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RISK on an Impact Severity Risk Map and </a:t>
            </a:r>
          </a:p>
          <a:p>
            <a:pPr algn="ctr">
              <a:buFont typeface="Times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PR falls into MAJOR RISK CATEGORY!!!!!!!!!</a:t>
            </a:r>
          </a:p>
        </p:txBody>
      </p:sp>
    </p:spTree>
    <p:extLst>
      <p:ext uri="{BB962C8B-B14F-4D97-AF65-F5344CB8AC3E}">
        <p14:creationId xmlns:p14="http://schemas.microsoft.com/office/powerpoint/2010/main" val="261593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609600"/>
          </a:xfrm>
        </p:spPr>
        <p:txBody>
          <a:bodyPr/>
          <a:lstStyle/>
          <a:p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Identifying Reasons for Denials</a:t>
            </a:r>
            <a:endParaRPr lang="en-US" altLang="en-US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 smtClean="0"/>
              <a:t>Ask for the DDE biller comments on page 4 on each claim will detail out the granular error </a:t>
            </a:r>
            <a:r>
              <a:rPr lang="en-US" altLang="en-US" sz="2000" dirty="0" smtClean="0"/>
              <a:t>key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Know the required documentation to pass a MAC 11 audit – it’s all about Granular </a:t>
            </a:r>
            <a:r>
              <a:rPr lang="en-US" altLang="en-US" sz="2000" dirty="0" smtClean="0"/>
              <a:t>Errors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Understand G0424 COPD diagnosis </a:t>
            </a:r>
            <a:r>
              <a:rPr lang="en-US" altLang="en-US" sz="2000" dirty="0" smtClean="0"/>
              <a:t>requirements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Know the ICD-9 Diagnosis for medical necessity for the Respiratory Therapy G codes, G0237,G0238, </a:t>
            </a:r>
            <a:r>
              <a:rPr lang="en-US" altLang="en-US" sz="2000" dirty="0" smtClean="0"/>
              <a:t>G0239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State the documentation support required for physician supervision, psychosocial intervention, education, therapeutic exercise and outcomes </a:t>
            </a:r>
          </a:p>
        </p:txBody>
      </p:sp>
    </p:spTree>
    <p:extLst>
      <p:ext uri="{BB962C8B-B14F-4D97-AF65-F5344CB8AC3E}">
        <p14:creationId xmlns:p14="http://schemas.microsoft.com/office/powerpoint/2010/main" val="153134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1680</TotalTime>
  <Words>2849</Words>
  <Application>Microsoft Office PowerPoint</Application>
  <PresentationFormat>On-screen Show (4:3)</PresentationFormat>
  <Paragraphs>452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Executive</vt:lpstr>
      <vt:lpstr>Pulmonary Rehabilitation</vt:lpstr>
      <vt:lpstr>Timeline: Palmetto GBA  J-11 and NCCRA</vt:lpstr>
      <vt:lpstr>PowerPoint Presentation</vt:lpstr>
      <vt:lpstr>Required Components  (E-CFR 410.47 7/13 per Federal Register)</vt:lpstr>
      <vt:lpstr>Education or Training</vt:lpstr>
      <vt:lpstr>Mandatory Components - Examples</vt:lpstr>
      <vt:lpstr> CMS AUDITS of G0424 data used in AARC July Webinar</vt:lpstr>
      <vt:lpstr>MAC J-11  Dec 11-19-13 to 12/04/13 Claim Review </vt:lpstr>
      <vt:lpstr> Identifying Reasons for Denials</vt:lpstr>
      <vt:lpstr> CMS AUDIT  Denial Reasons   </vt:lpstr>
      <vt:lpstr>   Palmetto’s Aug. 2013 Webinar  </vt:lpstr>
      <vt:lpstr>Documentation &amp; Audits</vt:lpstr>
      <vt:lpstr>Granular Error 001</vt:lpstr>
      <vt:lpstr>GOLD Stages  </vt:lpstr>
      <vt:lpstr>  </vt:lpstr>
      <vt:lpstr>Physician Referral Documentation</vt:lpstr>
      <vt:lpstr>Granular Error 001 continued</vt:lpstr>
      <vt:lpstr>HCPC Code G0424 BUNDLED &amp; GLOBAL</vt:lpstr>
      <vt:lpstr> CMS Documentation Individualized Treatment Plan</vt:lpstr>
      <vt:lpstr>ITP continued</vt:lpstr>
      <vt:lpstr>Individualized Treatment Plan (ITP) – LAW PFS 7/2013 Federal Register 410.47</vt:lpstr>
      <vt:lpstr>Granular Error 002</vt:lpstr>
      <vt:lpstr> CMS Documentation PHYSICIAN SUPERVISION</vt:lpstr>
      <vt:lpstr>Granular Error 003</vt:lpstr>
      <vt:lpstr>Granular Error 004</vt:lpstr>
      <vt:lpstr>Granular Error 005</vt:lpstr>
      <vt:lpstr> Supervising Physician</vt:lpstr>
      <vt:lpstr>Granular Error 006</vt:lpstr>
      <vt:lpstr>Granular Error 007</vt:lpstr>
      <vt:lpstr>Granular Error 008</vt:lpstr>
      <vt:lpstr>Granular Error 009</vt:lpstr>
      <vt:lpstr>Granular Error 010</vt:lpstr>
      <vt:lpstr>Granular Error 011</vt:lpstr>
      <vt:lpstr>Granular Error 012</vt:lpstr>
      <vt:lpstr>Granular Error 013</vt:lpstr>
      <vt:lpstr> Pulmonary Rehabilitation Program Services (PRPS)  CMS Conditions for COVERAGE</vt:lpstr>
      <vt:lpstr>HCPC Code G0424 – bundled &amp; global codes</vt:lpstr>
      <vt:lpstr>HCPC Code G0424 cont. bundled &amp; global codes</vt:lpstr>
      <vt:lpstr>Documentation of HCPC Code G0424 </vt:lpstr>
      <vt:lpstr>HCPC Code G0424 cont.</vt:lpstr>
      <vt:lpstr>HCPC Code G0424 cont. – BUNDLED &amp; GLOBAL</vt:lpstr>
      <vt:lpstr>  BILLING &amp; CODING UB04 – BUNDLED &amp; GLOBAL</vt:lpstr>
      <vt:lpstr>   The Respiratory Therapy  G Codes ARE NOT BUNDLED &amp; NOT GLOBAL </vt:lpstr>
      <vt:lpstr>The Respiratory Therapy G Codes  ONLY if your MAC allows ARE NOT BUNDLED &amp; NOT GLOBAL</vt:lpstr>
      <vt:lpstr>The Respiratory Therapy  G0237 &amp; G0238  FACE to FACE, 1:1, each 15 minutes ARE NOT BUNDLED &amp; NOT GLOBAL </vt:lpstr>
      <vt:lpstr>CMS Definition of PR  as it Relates to Documentation </vt:lpstr>
      <vt:lpstr>Key Documentation WORDS</vt:lpstr>
      <vt:lpstr>Key Documentation WORDS cont.</vt:lpstr>
      <vt:lpstr>Home Exercise Documentation Essentials</vt:lpstr>
      <vt:lpstr>  Exercise Charting Do’s &amp; Don’ts</vt:lpstr>
      <vt:lpstr>Documentation of HCPC Code G0424 cont.</vt:lpstr>
      <vt:lpstr>EDUCATION/TRAINING DOCUMENTATION cont.</vt:lpstr>
      <vt:lpstr>Pt. Education  Do’s &amp; Don’ts</vt:lpstr>
      <vt:lpstr>       Correct Coding &amp; Documentation = Reimbursement  </vt:lpstr>
      <vt:lpstr>THANK YOU!</vt:lpstr>
    </vt:vector>
  </TitlesOfParts>
  <Company>WFUBMC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Rehabilitation</dc:title>
  <dc:creator>Connie Paladenech</dc:creator>
  <cp:lastModifiedBy>Connie Paladenech</cp:lastModifiedBy>
  <cp:revision>8</cp:revision>
  <cp:lastPrinted>2014-03-10T19:36:25Z</cp:lastPrinted>
  <dcterms:created xsi:type="dcterms:W3CDTF">2014-01-29T15:24:05Z</dcterms:created>
  <dcterms:modified xsi:type="dcterms:W3CDTF">2014-03-10T21:22:38Z</dcterms:modified>
</cp:coreProperties>
</file>