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57" r:id="rId2"/>
    <p:sldId id="258" r:id="rId3"/>
    <p:sldId id="259" r:id="rId4"/>
    <p:sldId id="310" r:id="rId5"/>
    <p:sldId id="261" r:id="rId6"/>
    <p:sldId id="321" r:id="rId7"/>
    <p:sldId id="264" r:id="rId8"/>
    <p:sldId id="270" r:id="rId9"/>
    <p:sldId id="265" r:id="rId10"/>
    <p:sldId id="269" r:id="rId11"/>
    <p:sldId id="336" r:id="rId12"/>
    <p:sldId id="317" r:id="rId13"/>
    <p:sldId id="290" r:id="rId14"/>
    <p:sldId id="315" r:id="rId15"/>
    <p:sldId id="272" r:id="rId16"/>
    <p:sldId id="325" r:id="rId17"/>
    <p:sldId id="273" r:id="rId18"/>
    <p:sldId id="276" r:id="rId19"/>
    <p:sldId id="322" r:id="rId20"/>
    <p:sldId id="323" r:id="rId21"/>
    <p:sldId id="280" r:id="rId22"/>
    <p:sldId id="281" r:id="rId23"/>
    <p:sldId id="292" r:id="rId24"/>
    <p:sldId id="279" r:id="rId25"/>
    <p:sldId id="314" r:id="rId26"/>
    <p:sldId id="319" r:id="rId27"/>
    <p:sldId id="331" r:id="rId28"/>
    <p:sldId id="332" r:id="rId29"/>
    <p:sldId id="333" r:id="rId30"/>
    <p:sldId id="334" r:id="rId31"/>
    <p:sldId id="282" r:id="rId32"/>
    <p:sldId id="324" r:id="rId33"/>
    <p:sldId id="312" r:id="rId34"/>
    <p:sldId id="313" r:id="rId35"/>
    <p:sldId id="277" r:id="rId36"/>
    <p:sldId id="278" r:id="rId37"/>
    <p:sldId id="291" r:id="rId38"/>
    <p:sldId id="287" r:id="rId39"/>
    <p:sldId id="302" r:id="rId40"/>
    <p:sldId id="326" r:id="rId41"/>
    <p:sldId id="300" r:id="rId42"/>
    <p:sldId id="299" r:id="rId43"/>
    <p:sldId id="309" r:id="rId44"/>
    <p:sldId id="284" r:id="rId45"/>
    <p:sldId id="283" r:id="rId46"/>
    <p:sldId id="327" r:id="rId47"/>
    <p:sldId id="320" r:id="rId48"/>
    <p:sldId id="305" r:id="rId49"/>
    <p:sldId id="303" r:id="rId50"/>
    <p:sldId id="294" r:id="rId51"/>
    <p:sldId id="296" r:id="rId52"/>
    <p:sldId id="316" r:id="rId53"/>
    <p:sldId id="297" r:id="rId54"/>
    <p:sldId id="330" r:id="rId55"/>
    <p:sldId id="328" r:id="rId56"/>
    <p:sldId id="329" r:id="rId57"/>
  </p:sldIdLst>
  <p:sldSz cx="9144000" cy="6858000" type="screen4x3"/>
  <p:notesSz cx="6858000" cy="9296400"/>
  <p:defaultTextStyle>
    <a:defPPr>
      <a:defRPr lang="en-US"/>
    </a:defPPr>
    <a:lvl1pPr algn="ctr" rtl="0" fontAlgn="base">
      <a:spcBef>
        <a:spcPct val="0"/>
      </a:spcBef>
      <a:spcAft>
        <a:spcPct val="0"/>
      </a:spcAft>
      <a:defRPr sz="4800" b="1" kern="1200">
        <a:solidFill>
          <a:srgbClr val="003366"/>
        </a:solidFill>
        <a:latin typeface="Calibri" pitchFamily="34" charset="0"/>
        <a:ea typeface="+mn-ea"/>
        <a:cs typeface="+mn-cs"/>
      </a:defRPr>
    </a:lvl1pPr>
    <a:lvl2pPr marL="457200" algn="ctr" rtl="0" fontAlgn="base">
      <a:spcBef>
        <a:spcPct val="0"/>
      </a:spcBef>
      <a:spcAft>
        <a:spcPct val="0"/>
      </a:spcAft>
      <a:defRPr sz="4800" b="1" kern="1200">
        <a:solidFill>
          <a:srgbClr val="003366"/>
        </a:solidFill>
        <a:latin typeface="Calibri" pitchFamily="34" charset="0"/>
        <a:ea typeface="+mn-ea"/>
        <a:cs typeface="+mn-cs"/>
      </a:defRPr>
    </a:lvl2pPr>
    <a:lvl3pPr marL="914400" algn="ctr" rtl="0" fontAlgn="base">
      <a:spcBef>
        <a:spcPct val="0"/>
      </a:spcBef>
      <a:spcAft>
        <a:spcPct val="0"/>
      </a:spcAft>
      <a:defRPr sz="4800" b="1" kern="1200">
        <a:solidFill>
          <a:srgbClr val="003366"/>
        </a:solidFill>
        <a:latin typeface="Calibri" pitchFamily="34" charset="0"/>
        <a:ea typeface="+mn-ea"/>
        <a:cs typeface="+mn-cs"/>
      </a:defRPr>
    </a:lvl3pPr>
    <a:lvl4pPr marL="1371600" algn="ctr" rtl="0" fontAlgn="base">
      <a:spcBef>
        <a:spcPct val="0"/>
      </a:spcBef>
      <a:spcAft>
        <a:spcPct val="0"/>
      </a:spcAft>
      <a:defRPr sz="4800" b="1" kern="1200">
        <a:solidFill>
          <a:srgbClr val="003366"/>
        </a:solidFill>
        <a:latin typeface="Calibri" pitchFamily="34" charset="0"/>
        <a:ea typeface="+mn-ea"/>
        <a:cs typeface="+mn-cs"/>
      </a:defRPr>
    </a:lvl4pPr>
    <a:lvl5pPr marL="1828800" algn="ctr" rtl="0" fontAlgn="base">
      <a:spcBef>
        <a:spcPct val="0"/>
      </a:spcBef>
      <a:spcAft>
        <a:spcPct val="0"/>
      </a:spcAft>
      <a:defRPr sz="4800" b="1" kern="1200">
        <a:solidFill>
          <a:srgbClr val="003366"/>
        </a:solidFill>
        <a:latin typeface="Calibri" pitchFamily="34" charset="0"/>
        <a:ea typeface="+mn-ea"/>
        <a:cs typeface="+mn-cs"/>
      </a:defRPr>
    </a:lvl5pPr>
    <a:lvl6pPr marL="2286000" algn="l" defTabSz="914400" rtl="0" eaLnBrk="1" latinLnBrk="0" hangingPunct="1">
      <a:defRPr sz="4800" b="1" kern="1200">
        <a:solidFill>
          <a:srgbClr val="003366"/>
        </a:solidFill>
        <a:latin typeface="Calibri" pitchFamily="34" charset="0"/>
        <a:ea typeface="+mn-ea"/>
        <a:cs typeface="+mn-cs"/>
      </a:defRPr>
    </a:lvl6pPr>
    <a:lvl7pPr marL="2743200" algn="l" defTabSz="914400" rtl="0" eaLnBrk="1" latinLnBrk="0" hangingPunct="1">
      <a:defRPr sz="4800" b="1" kern="1200">
        <a:solidFill>
          <a:srgbClr val="003366"/>
        </a:solidFill>
        <a:latin typeface="Calibri" pitchFamily="34" charset="0"/>
        <a:ea typeface="+mn-ea"/>
        <a:cs typeface="+mn-cs"/>
      </a:defRPr>
    </a:lvl7pPr>
    <a:lvl8pPr marL="3200400" algn="l" defTabSz="914400" rtl="0" eaLnBrk="1" latinLnBrk="0" hangingPunct="1">
      <a:defRPr sz="4800" b="1" kern="1200">
        <a:solidFill>
          <a:srgbClr val="003366"/>
        </a:solidFill>
        <a:latin typeface="Calibri" pitchFamily="34" charset="0"/>
        <a:ea typeface="+mn-ea"/>
        <a:cs typeface="+mn-cs"/>
      </a:defRPr>
    </a:lvl8pPr>
    <a:lvl9pPr marL="3657600" algn="l" defTabSz="914400" rtl="0" eaLnBrk="1" latinLnBrk="0" hangingPunct="1">
      <a:defRPr sz="4800" b="1" kern="1200">
        <a:solidFill>
          <a:srgbClr val="003366"/>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333"/>
    <a:srgbClr val="2B452D"/>
    <a:srgbClr val="EAEAEA"/>
    <a:srgbClr val="003366"/>
    <a:srgbClr val="336699"/>
    <a:srgbClr val="2E3E32"/>
    <a:srgbClr val="0066FF"/>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2506" autoAdjust="0"/>
  </p:normalViewPr>
  <p:slideViewPr>
    <p:cSldViewPr>
      <p:cViewPr>
        <p:scale>
          <a:sx n="50" d="100"/>
          <a:sy n="50" d="100"/>
        </p:scale>
        <p:origin x="-384" y="-150"/>
      </p:cViewPr>
      <p:guideLst>
        <p:guide orient="horz" pos="2160"/>
        <p:guide pos="2880"/>
      </p:guideLst>
    </p:cSldViewPr>
  </p:slideViewPr>
  <p:outlineViewPr>
    <p:cViewPr>
      <p:scale>
        <a:sx n="33" d="100"/>
        <a:sy n="33" d="100"/>
      </p:scale>
      <p:origin x="0" y="1476"/>
    </p:cViewPr>
  </p:outlineViewPr>
  <p:notesTextViewPr>
    <p:cViewPr>
      <p:scale>
        <a:sx n="100" d="100"/>
        <a:sy n="100" d="100"/>
      </p:scale>
      <p:origin x="0" y="0"/>
    </p:cViewPr>
  </p:notesTextViewPr>
  <p:sorterViewPr>
    <p:cViewPr>
      <p:scale>
        <a:sx n="100" d="100"/>
        <a:sy n="100" d="100"/>
      </p:scale>
      <p:origin x="0" y="7536"/>
    </p:cViewPr>
  </p:sorterViewPr>
  <p:notesViewPr>
    <p:cSldViewPr>
      <p:cViewPr varScale="1">
        <p:scale>
          <a:sx n="51" d="100"/>
          <a:sy n="51" d="100"/>
        </p:scale>
        <p:origin x="-2736"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4096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4096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FC709A53-1B8C-4403-B0FB-59F7BE6C0A7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C614C22E-0CE0-46BA-ADE7-22C0969C30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8EE417C-F843-4E4F-9093-4952A7B0F0A6}" type="slidenum">
              <a:rPr lang="en-US" smtClean="0"/>
              <a:pPr/>
              <a:t>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DF013B9-E550-4556-8C4A-749044013B80}" type="slidenum">
              <a:rPr lang="en-US" smtClean="0"/>
              <a:pPr/>
              <a:t>10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Recognize Life Systems International for their very generous, unrestricted financial support of this project.</a:t>
            </a:r>
          </a:p>
          <a:p>
            <a:pPr eaLnBrk="1" hangingPunct="1"/>
            <a:endParaRPr lang="en-US" smtClean="0"/>
          </a:p>
          <a:p>
            <a:pPr eaLnBrk="1" hangingPunct="1"/>
            <a:r>
              <a:rPr lang="en-US" b="1" smtClean="0"/>
              <a:t>[Add other sponsors as they come on board with funding]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mtClean="0"/>
              <a:t>A registry defined by AHRQ as: [Read and comment as desired]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t>over 1000 registries listed through NIH trials. </a:t>
            </a:r>
          </a:p>
          <a:p>
            <a:endParaRPr lang="en-US" smtClean="0"/>
          </a:p>
          <a:p>
            <a:r>
              <a:rPr lang="en-US" smtClean="0"/>
              <a:t>ACC supports the ACTION-Get With The Guidelines registry (inpatient MI outcomes) and the PINNACLE registry (outpatient outcomes)</a:t>
            </a:r>
          </a:p>
          <a:p>
            <a:endParaRPr lang="en-US" smtClean="0"/>
          </a:p>
          <a:p>
            <a:r>
              <a:rPr lang="en-US" smtClean="0"/>
              <a:t>AHA manages the Guidelines Advantage registry which focuses on outpatient primary care practices and management of heart disease, diabetes and cancer risk factors. </a:t>
            </a:r>
          </a:p>
        </p:txBody>
      </p:sp>
      <p:sp>
        <p:nvSpPr>
          <p:cNvPr id="73732" name="Slide Number Placeholder 3"/>
          <p:cNvSpPr>
            <a:spLocks noGrp="1"/>
          </p:cNvSpPr>
          <p:nvPr>
            <p:ph type="sldNum" sz="quarter" idx="5"/>
          </p:nvPr>
        </p:nvSpPr>
        <p:spPr>
          <a:noFill/>
        </p:spPr>
        <p:txBody>
          <a:bodyPr/>
          <a:lstStyle/>
          <a:p>
            <a:fld id="{002C0B65-AD83-4CFE-A702-2C97B997935D}"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why is AACVPR developing a registry?</a:t>
            </a:r>
          </a:p>
          <a:p>
            <a:endParaRPr lang="en-US" smtClean="0"/>
          </a:p>
          <a:p>
            <a:r>
              <a:rPr lang="en-US" smtClean="0"/>
              <a:t>goal to bridge the knowledge gap between registries that measure inpatient care and outcomes and those that measure care at the physician’s office. </a:t>
            </a:r>
          </a:p>
          <a:p>
            <a:endParaRPr lang="en-US" smtClean="0"/>
          </a:p>
          <a:p>
            <a:r>
              <a:rPr lang="en-US" smtClean="0"/>
              <a:t>we know what happens when the heart patient leaves the hospital (ACTION-GWTG registry), and we know where patients are when they get to their cardiologist (PINNACLE), but don’t have the data on what happens between these 2 points in time; this is where a CR outcomes registry will be beneficial.</a:t>
            </a:r>
          </a:p>
        </p:txBody>
      </p:sp>
      <p:sp>
        <p:nvSpPr>
          <p:cNvPr id="74756" name="Slide Number Placeholder 3"/>
          <p:cNvSpPr>
            <a:spLocks noGrp="1"/>
          </p:cNvSpPr>
          <p:nvPr>
            <p:ph type="sldNum" sz="quarter" idx="5"/>
          </p:nvPr>
        </p:nvSpPr>
        <p:spPr>
          <a:noFill/>
        </p:spPr>
        <p:txBody>
          <a:bodyPr/>
          <a:lstStyle/>
          <a:p>
            <a:fld id="{635445C2-02D8-4AC9-9991-591E350B3F99}"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4763974-920D-4B15-8050-CF4B65727501}" type="slidenum">
              <a:rPr lang="en-US" smtClean="0"/>
              <a:pPr/>
              <a:t>15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Our defined purpose of the registry is to [read and comment as needed]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E5D3407A-397F-40FF-8EF8-0412170A2F8A}" type="slidenum">
              <a:rPr lang="en-US" sz="1200" b="0">
                <a:solidFill>
                  <a:schemeClr val="tx1"/>
                </a:solidFill>
                <a:latin typeface="Arial" charset="0"/>
              </a:rPr>
              <a:pPr algn="r"/>
              <a:t>16</a:t>
            </a:fld>
            <a:endParaRPr lang="en-US" sz="1200" b="0">
              <a:solidFill>
                <a:schemeClr val="tx1"/>
              </a:solidFill>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For programs, the registry will be a tool that will allow you to dig deeper into your outcomes data, to track and manage patient outcomes and monitor program performance for improving and assuring high quality patient care.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Launch date was put off for June of next year because cert/recert changes are being implemented during the November/February timeframe, and we didn’t want to overwhelm programs, our professional volunteers, or SmithBucklin staff with all these changes at the same time.</a:t>
            </a:r>
          </a:p>
          <a:p>
            <a:endParaRPr lang="en-US" smtClean="0"/>
          </a:p>
          <a:p>
            <a:r>
              <a:rPr lang="en-US" smtClean="0"/>
              <a:t>Data set has been defined, though some change expected as we go through testing.</a:t>
            </a:r>
          </a:p>
          <a:p>
            <a:endParaRPr lang="en-US" smtClean="0"/>
          </a:p>
          <a:p>
            <a:r>
              <a:rPr lang="en-US" smtClean="0"/>
              <a:t>Interface being developed and tested through fall, with beta testing of working application through the winter.</a:t>
            </a:r>
          </a:p>
          <a:p>
            <a:endParaRPr lang="en-US" smtClean="0"/>
          </a:p>
          <a:p>
            <a:r>
              <a:rPr lang="en-US" smtClean="0"/>
              <a:t>Programs can enroll now as “early adopters”, which gives them first access to registry news and updates, and 50% discount on membership if paid before January 1 of next year. Enrollment through AACVPR web site (Go to Resources/Outpatient Cardiac Rehab Registry page) </a:t>
            </a:r>
            <a:r>
              <a:rPr lang="en-US" i="1" smtClean="0"/>
              <a:t>[NB: if giving presentation after Jan 1, 2012, delete last bullet on slide]</a:t>
            </a:r>
            <a:endParaRPr lang="en-US" smtClean="0"/>
          </a:p>
        </p:txBody>
      </p:sp>
      <p:sp>
        <p:nvSpPr>
          <p:cNvPr id="77828" name="Slide Number Placeholder 3"/>
          <p:cNvSpPr>
            <a:spLocks noGrp="1"/>
          </p:cNvSpPr>
          <p:nvPr>
            <p:ph type="sldNum" sz="quarter" idx="5"/>
          </p:nvPr>
        </p:nvSpPr>
        <p:spPr>
          <a:noFill/>
        </p:spPr>
        <p:txBody>
          <a:bodyPr/>
          <a:lstStyle/>
          <a:p>
            <a:fld id="{DEE84F0C-C59A-4D61-A4D1-622858181BE3}"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Membership will be online through AACVPR site; program does not need to be AACVPR-certified, principle user (see below) or staff do not need to be AACVPR members.</a:t>
            </a:r>
          </a:p>
          <a:p>
            <a:endParaRPr lang="en-US" smtClean="0"/>
          </a:p>
          <a:p>
            <a:r>
              <a:rPr lang="en-US" smtClean="0"/>
              <a:t>Program will conform to data definitions so that all programs are measuring same thing</a:t>
            </a:r>
          </a:p>
          <a:p>
            <a:endParaRPr lang="en-US" smtClean="0"/>
          </a:p>
          <a:p>
            <a:r>
              <a:rPr lang="en-US" smtClean="0"/>
              <a:t>As a part of the application process, programs must have a Participation Agreement signed by their hospital administration.</a:t>
            </a:r>
          </a:p>
          <a:p>
            <a:endParaRPr lang="en-US" smtClean="0"/>
          </a:p>
        </p:txBody>
      </p:sp>
      <p:sp>
        <p:nvSpPr>
          <p:cNvPr id="78852" name="Slide Number Placeholder 3"/>
          <p:cNvSpPr>
            <a:spLocks noGrp="1"/>
          </p:cNvSpPr>
          <p:nvPr>
            <p:ph type="sldNum" sz="quarter" idx="5"/>
          </p:nvPr>
        </p:nvSpPr>
        <p:spPr>
          <a:noFill/>
        </p:spPr>
        <p:txBody>
          <a:bodyPr/>
          <a:lstStyle/>
          <a:p>
            <a:fld id="{F78D6830-15DC-4222-8E05-566B845167AC}"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t>A record will be started for each patient who enrolls in the program. “Enrolled” defined as having at least 1 billable CR session.</a:t>
            </a:r>
          </a:p>
          <a:p>
            <a:endParaRPr lang="en-US" smtClean="0"/>
          </a:p>
          <a:p>
            <a:r>
              <a:rPr lang="en-US" smtClean="0"/>
              <a:t>Records can be edited and updated at any time.</a:t>
            </a:r>
          </a:p>
          <a:p>
            <a:endParaRPr lang="en-US" smtClean="0"/>
          </a:p>
          <a:p>
            <a:r>
              <a:rPr lang="en-US" smtClean="0"/>
              <a:t>Data can be entered in real-time via the web site or via uploads from other applications like telemetry programs. Will be allowing (as much as possible) third-party or customized database integration, but it will be necessary to conform data definitions to registry standards.</a:t>
            </a:r>
          </a:p>
          <a:p>
            <a:endParaRPr lang="en-US" smtClean="0"/>
          </a:p>
          <a:p>
            <a:r>
              <a:rPr lang="en-US" smtClean="0"/>
              <a:t>Reporting features will be available at any time.</a:t>
            </a:r>
          </a:p>
        </p:txBody>
      </p:sp>
      <p:sp>
        <p:nvSpPr>
          <p:cNvPr id="7987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8AE63D8A-0F8B-419F-82F4-C41509804821}" type="slidenum">
              <a:rPr lang="en-US" sz="1200" b="0">
                <a:solidFill>
                  <a:schemeClr val="tx1"/>
                </a:solidFill>
                <a:latin typeface="Arial" charset="0"/>
              </a:rPr>
              <a:pPr algn="r"/>
              <a:t>19</a:t>
            </a:fld>
            <a:endParaRPr lang="en-US" sz="1200" b="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All numeric data that is entered into the registry will be validated at the database level, so users will get warning messages if the data does not conform to field definitions or is outside of valid ranges.</a:t>
            </a:r>
          </a:p>
          <a:p>
            <a:endParaRPr lang="en-US" smtClean="0"/>
          </a:p>
          <a:p>
            <a:r>
              <a:rPr lang="en-US" smtClean="0"/>
              <a:t>Data transactions over the Internet will be highly secure and will use encryption techniques to ensure security. The procedures used for securing data privacy will meet all HIPAA requirements.</a:t>
            </a:r>
          </a:p>
        </p:txBody>
      </p:sp>
      <p:sp>
        <p:nvSpPr>
          <p:cNvPr id="80900"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9A3F81F7-7771-401E-853C-76FBBDCFC59D}" type="slidenum">
              <a:rPr lang="en-US" sz="1200" b="0">
                <a:solidFill>
                  <a:schemeClr val="tx1"/>
                </a:solidFill>
                <a:latin typeface="Arial" charset="0"/>
              </a:rPr>
              <a:pPr algn="r"/>
              <a:t>20</a:t>
            </a:fld>
            <a:endParaRPr lang="en-US" sz="1200" b="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473C566-AE5C-4AB8-B1DC-3EAB48EDAD6B}" type="slidenum">
              <a:rPr lang="en-US" smtClean="0"/>
              <a:pPr/>
              <a:t>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next show list of some of the proposed outcomes measures for the registry. We may add or subtract measures after we do our initial testing.</a:t>
            </a:r>
          </a:p>
          <a:p>
            <a:endParaRPr lang="en-US" smtClean="0"/>
          </a:p>
          <a:p>
            <a:r>
              <a:rPr lang="en-US" smtClean="0"/>
              <a:t>Demographics covered include [may read list]</a:t>
            </a:r>
          </a:p>
          <a:p>
            <a:endParaRPr lang="en-US" smtClean="0"/>
          </a:p>
          <a:p>
            <a:r>
              <a:rPr lang="en-US" smtClean="0"/>
              <a:t>Comorbid conditions will be tracked; using Charlson Comorbidity Index as a means of quantifying “risk” and possibly adjusting outcomes based on risk level.</a:t>
            </a:r>
          </a:p>
          <a:p>
            <a:endParaRPr lang="en-US" smtClean="0"/>
          </a:p>
          <a:p>
            <a:r>
              <a:rPr lang="en-US" b="1" smtClean="0"/>
              <a:t>Note that there are approximately 10-15 fields out of the 100 or so that are “required”, meaning the field has to have something entered before the record can be saved. Programs can enter as few or as many of the other fields as their resources and experience allow.</a:t>
            </a:r>
          </a:p>
          <a:p>
            <a:endParaRPr lang="en-US" b="1" smtClean="0"/>
          </a:p>
          <a:p>
            <a:r>
              <a:rPr lang="en-US" i="1" smtClean="0"/>
              <a:t>[NB: Ask Registry Committee for updates on data set; most of the currently listed variables will not change.]</a:t>
            </a:r>
          </a:p>
        </p:txBody>
      </p:sp>
      <p:sp>
        <p:nvSpPr>
          <p:cNvPr id="81924" name="Slide Number Placeholder 3"/>
          <p:cNvSpPr>
            <a:spLocks noGrp="1"/>
          </p:cNvSpPr>
          <p:nvPr>
            <p:ph type="sldNum" sz="quarter" idx="5"/>
          </p:nvPr>
        </p:nvSpPr>
        <p:spPr>
          <a:noFill/>
        </p:spPr>
        <p:txBody>
          <a:bodyPr/>
          <a:lstStyle/>
          <a:p>
            <a:fld id="{FF762149-4A2E-4465-92A9-62A84115E485}"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t>These are the clinical measures. </a:t>
            </a:r>
          </a:p>
        </p:txBody>
      </p:sp>
      <p:sp>
        <p:nvSpPr>
          <p:cNvPr id="82948" name="Slide Number Placeholder 3"/>
          <p:cNvSpPr>
            <a:spLocks noGrp="1"/>
          </p:cNvSpPr>
          <p:nvPr>
            <p:ph type="sldNum" sz="quarter" idx="5"/>
          </p:nvPr>
        </p:nvSpPr>
        <p:spPr>
          <a:noFill/>
        </p:spPr>
        <p:txBody>
          <a:bodyPr/>
          <a:lstStyle/>
          <a:p>
            <a:fld id="{C9320D46-6897-41F4-93E6-5B0080B7699F}"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t>We are including several measures for behavioral outcomes, including adherence to exercise, medications, tobacco cessation and vaccination status.</a:t>
            </a:r>
          </a:p>
        </p:txBody>
      </p:sp>
      <p:sp>
        <p:nvSpPr>
          <p:cNvPr id="83972" name="Slide Number Placeholder 3"/>
          <p:cNvSpPr>
            <a:spLocks noGrp="1"/>
          </p:cNvSpPr>
          <p:nvPr>
            <p:ph type="sldNum" sz="quarter" idx="5"/>
          </p:nvPr>
        </p:nvSpPr>
        <p:spPr>
          <a:noFill/>
        </p:spPr>
        <p:txBody>
          <a:bodyPr/>
          <a:lstStyle/>
          <a:p>
            <a:fld id="{20B60DD7-B886-4D8E-B9F9-CF8B3ABF00EE}"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Lastly, we are including fields for the scores of several assessment tools. These tools were selected because they have been shown to be valid, reliable and sensitive to change during CR. Where we could, we selected tools that were free for use. </a:t>
            </a:r>
          </a:p>
          <a:p>
            <a:endParaRPr lang="en-US" smtClean="0"/>
          </a:p>
          <a:p>
            <a:r>
              <a:rPr lang="en-US" smtClean="0"/>
              <a:t>Will not be providing these tools for users, so it will be necessary for each program to purchase a license fee or otherwise get the tool if they want to use it for the registry.</a:t>
            </a:r>
          </a:p>
          <a:p>
            <a:endParaRPr lang="en-US" smtClean="0"/>
          </a:p>
          <a:p>
            <a:r>
              <a:rPr lang="en-US" smtClean="0"/>
              <a:t>Note that we don’t have a specific dietary assessment tool. We decided on focusing on saturated fat and fruit/vegetable intake as the outcomes of dietary behaviors. How you get these values is up to programs, but the Block Alive tool, the Diet Habit Survey, the MEDFICTS instrument or a 3 day or 7 day food record can be used to get these data.</a:t>
            </a:r>
          </a:p>
        </p:txBody>
      </p:sp>
      <p:sp>
        <p:nvSpPr>
          <p:cNvPr id="84996" name="Slide Number Placeholder 3"/>
          <p:cNvSpPr>
            <a:spLocks noGrp="1"/>
          </p:cNvSpPr>
          <p:nvPr>
            <p:ph type="sldNum" sz="quarter" idx="5"/>
          </p:nvPr>
        </p:nvSpPr>
        <p:spPr>
          <a:noFill/>
        </p:spPr>
        <p:txBody>
          <a:bodyPr/>
          <a:lstStyle/>
          <a:p>
            <a:fld id="{CE100175-F984-4933-BA77-906C71FE03A8}"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t>An example of the user interface (Demographics section). </a:t>
            </a:r>
          </a:p>
          <a:p>
            <a:endParaRPr lang="en-US" smtClean="0"/>
          </a:p>
          <a:p>
            <a:r>
              <a:rPr lang="en-US" smtClean="0"/>
              <a:t>Points: Interface will be easy to navigate, data entry easy and quick, general theme/look similar to the certification interface. </a:t>
            </a:r>
          </a:p>
          <a:p>
            <a:endParaRPr lang="en-US" smtClean="0"/>
          </a:p>
          <a:p>
            <a:r>
              <a:rPr lang="en-US" i="1" smtClean="0"/>
              <a:t>[NB: Ask Registry Committee member for any updates to user interface and associated graphics for presentation.]</a:t>
            </a:r>
          </a:p>
        </p:txBody>
      </p:sp>
      <p:sp>
        <p:nvSpPr>
          <p:cNvPr id="86020" name="Slide Number Placeholder 3"/>
          <p:cNvSpPr>
            <a:spLocks noGrp="1"/>
          </p:cNvSpPr>
          <p:nvPr>
            <p:ph type="sldNum" sz="quarter" idx="5"/>
          </p:nvPr>
        </p:nvSpPr>
        <p:spPr>
          <a:noFill/>
        </p:spPr>
        <p:txBody>
          <a:bodyPr/>
          <a:lstStyle/>
          <a:p>
            <a:fld id="{C4923EEE-6236-47F5-81AB-5B44E4FFA68F}"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smtClean="0"/>
              <a:t>Example of clinical information section. </a:t>
            </a:r>
          </a:p>
          <a:p>
            <a:endParaRPr lang="en-US" smtClean="0"/>
          </a:p>
          <a:p>
            <a:r>
              <a:rPr lang="en-US" smtClean="0"/>
              <a:t>Points: Will provide lots of feedback on data accuracy and validity (is it within expected valid ranges? is it correct format? is it correct number of characters?); whether the data is at goals/targets, and the percent change in the outcome from entry to discharge to FU.</a:t>
            </a:r>
          </a:p>
          <a:p>
            <a:endParaRPr lang="en-US" smtClean="0"/>
          </a:p>
          <a:p>
            <a:r>
              <a:rPr lang="en-US" smtClean="0"/>
              <a:t>Once in working order, the interface will be tested by selected sites around the country. Feedback will be used to make further improvements.</a:t>
            </a:r>
          </a:p>
        </p:txBody>
      </p:sp>
      <p:sp>
        <p:nvSpPr>
          <p:cNvPr id="87044" name="Slide Number Placeholder 3"/>
          <p:cNvSpPr>
            <a:spLocks noGrp="1"/>
          </p:cNvSpPr>
          <p:nvPr>
            <p:ph type="sldNum" sz="quarter" idx="5"/>
          </p:nvPr>
        </p:nvSpPr>
        <p:spPr>
          <a:noFill/>
        </p:spPr>
        <p:txBody>
          <a:bodyPr/>
          <a:lstStyle/>
          <a:p>
            <a:fld id="{5BD7A1FA-814A-4391-B5B4-A467E8F5F179}"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smtClean="0"/>
              <a:t>Patient records list: Will be able to filter by various criteria, sort by column headers.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mtClean="0"/>
              <a:t>Hospital utilization: Will be able to record adverse events (things that happen that require physician notification), untoward events (MI, arrest), and hospital admissions.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mtClean="0"/>
              <a:t>You also have complete access to your data at any time. The “Data Manager” allows programs to create customized data sets that can be updated at any time with current data.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For example, let’s say you wanted to find records on all patients who were overweight or obese at entry and who had hypertension. You could select these variables or any other field in the Data Manager and create a recordset for saving and downloading.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34BC5A7-F6E7-418B-AE30-2899B0E5081A}" type="slidenum">
              <a:rPr lang="en-US" smtClean="0"/>
              <a:pPr/>
              <a:t>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 5 slides after this can be deleted if the speaker wants to individualize to the audience. Provide some brief background on why data and registries are important]</a:t>
            </a:r>
          </a:p>
          <a:p>
            <a:pPr eaLnBrk="1" hangingPunct="1"/>
            <a:endParaRPr lang="en-US" b="1" smtClean="0"/>
          </a:p>
          <a:p>
            <a:pPr eaLnBrk="1" hangingPunct="1"/>
            <a:r>
              <a:rPr lang="en-US" smtClean="0"/>
              <a:t>review the national cardiac rehab registry project and aspects of the registry that will impact your program.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Feedback is the meat of the registry. You enter the data so you can see what it all means. We are striving for robust reporting features, including several pre-formatted reports, and also providing users with a tool for looking at individual outcomes based on selected criteria.</a:t>
            </a:r>
          </a:p>
        </p:txBody>
      </p:sp>
      <p:sp>
        <p:nvSpPr>
          <p:cNvPr id="92164" name="Slide Number Placeholder 3"/>
          <p:cNvSpPr>
            <a:spLocks noGrp="1"/>
          </p:cNvSpPr>
          <p:nvPr>
            <p:ph type="sldNum" sz="quarter" idx="5"/>
          </p:nvPr>
        </p:nvSpPr>
        <p:spPr>
          <a:noFill/>
        </p:spPr>
        <p:txBody>
          <a:bodyPr/>
          <a:lstStyle/>
          <a:p>
            <a:fld id="{F9D51F7E-BE18-4243-8863-CF01EAFDF9B6}"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t>Only the program will have access to their own data and reports unless they wish to share them with administrators, physicians, etc. Any data used for research or QI will be aggregated and will not include patient or program identifiers unless specifically permitted by the participating program.</a:t>
            </a:r>
          </a:p>
          <a:p>
            <a:endParaRPr lang="en-US" smtClean="0"/>
          </a:p>
          <a:p>
            <a:r>
              <a:rPr lang="en-US" smtClean="0"/>
              <a:t>Will be able to use reports to manage care of patients, track progress of individual patients or general program performance.</a:t>
            </a:r>
          </a:p>
        </p:txBody>
      </p:sp>
      <p:sp>
        <p:nvSpPr>
          <p:cNvPr id="93188"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90C5FF73-58A0-41B0-9469-F3E0D583EEA6}" type="slidenum">
              <a:rPr lang="en-US" sz="1200" b="0">
                <a:solidFill>
                  <a:schemeClr val="tx1"/>
                </a:solidFill>
                <a:latin typeface="Arial" charset="0"/>
              </a:rPr>
              <a:pPr algn="r"/>
              <a:t>32</a:t>
            </a:fld>
            <a:endParaRPr lang="en-US" sz="1200" b="0">
              <a:solidFill>
                <a:schemeClr val="tx1"/>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t>An example of proposed individual patient outcomes summary report. </a:t>
            </a:r>
          </a:p>
          <a:p>
            <a:endParaRPr lang="en-US" smtClean="0"/>
          </a:p>
          <a:p>
            <a:r>
              <a:rPr lang="en-US" smtClean="0"/>
              <a:t>Trying to develop reports that are easy to read, provide high-quality feedback, and print on one page. [Note colors and representation of good/bad/at goal. Will be formatting graphics for B/W printers and getting more feedback during beta testing regarding report display.]</a:t>
            </a:r>
          </a:p>
          <a:p>
            <a:endParaRPr lang="en-US" smtClean="0"/>
          </a:p>
          <a:p>
            <a:r>
              <a:rPr lang="en-US" i="1" smtClean="0"/>
              <a:t>[NB: Ask Registry Committee for updates to reporting features or graphics of reports, depending on when presentation is made.]</a:t>
            </a:r>
          </a:p>
          <a:p>
            <a:endParaRPr lang="en-US" i="1" smtClean="0"/>
          </a:p>
          <a:p>
            <a:endParaRPr lang="en-US" smtClean="0"/>
          </a:p>
        </p:txBody>
      </p:sp>
      <p:sp>
        <p:nvSpPr>
          <p:cNvPr id="94212" name="Slide Number Placeholder 3"/>
          <p:cNvSpPr>
            <a:spLocks noGrp="1"/>
          </p:cNvSpPr>
          <p:nvPr>
            <p:ph type="sldNum" sz="quarter" idx="5"/>
          </p:nvPr>
        </p:nvSpPr>
        <p:spPr>
          <a:noFill/>
        </p:spPr>
        <p:txBody>
          <a:bodyPr/>
          <a:lstStyle/>
          <a:p>
            <a:fld id="{92F46DAB-09B6-428D-8BEB-8B8259E80543}"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t>An example of a performance report…</a:t>
            </a:r>
          </a:p>
        </p:txBody>
      </p:sp>
      <p:sp>
        <p:nvSpPr>
          <p:cNvPr id="95236" name="Slide Number Placeholder 3"/>
          <p:cNvSpPr>
            <a:spLocks noGrp="1"/>
          </p:cNvSpPr>
          <p:nvPr>
            <p:ph type="sldNum" sz="quarter" idx="5"/>
          </p:nvPr>
        </p:nvSpPr>
        <p:spPr>
          <a:noFill/>
        </p:spPr>
        <p:txBody>
          <a:bodyPr/>
          <a:lstStyle/>
          <a:p>
            <a:fld id="{A01CF8E2-4DB6-42F1-AA5E-3182A7610F3F}"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t>Two issues unique to registry that will impact programs are the use of protected health information and concerns with connecting to the registry through other outcomes applications. First, let’s address the issues surrounding the use of PHI and why we decided to include patient identifiers in the registry. [Let the audience know that this area probably will be the great unknown in terms of what we’ll eventually end up with when we go live, depending on the beta tests and IRB review]:</a:t>
            </a:r>
          </a:p>
          <a:p>
            <a:endParaRPr lang="en-US" smtClean="0"/>
          </a:p>
          <a:p>
            <a:r>
              <a:rPr lang="en-US" smtClean="0"/>
              <a:t>The real value of the registry lies in tying into existing registries, either those of ACC or Medicare administrative databases. </a:t>
            </a:r>
          </a:p>
          <a:p>
            <a:endParaRPr lang="en-US" smtClean="0"/>
          </a:p>
          <a:p>
            <a:r>
              <a:rPr lang="en-US" smtClean="0"/>
              <a:t>Participating programs will need to sign a Participation Agreement with AACVPR. The PA will include BAA (needed when parties are using PHI) and DUA (needed if and when data is used for internal or external research). AACVPR is working with SmithBucklin legal team to develop standard language that can be inserted into your consent forms if this is needed. </a:t>
            </a:r>
          </a:p>
          <a:p>
            <a:endParaRPr lang="en-US" smtClean="0"/>
          </a:p>
          <a:p>
            <a:r>
              <a:rPr lang="en-US" smtClean="0"/>
              <a:t>[</a:t>
            </a:r>
            <a:r>
              <a:rPr lang="en-US" i="1" smtClean="0"/>
              <a:t>This last note is dependent on what happens; check with Registry Committee before presentation] </a:t>
            </a:r>
          </a:p>
          <a:p>
            <a:r>
              <a:rPr lang="en-US" smtClean="0"/>
              <a:t>We hope to have an IRB review by Mayo Clinic to ensure the legal aspects and accuracy of the Registry. We also hope this will offset the need of having programs go through IRB review at their institutions. </a:t>
            </a:r>
          </a:p>
          <a:p>
            <a:endParaRPr lang="en-US" smtClean="0"/>
          </a:p>
          <a:p>
            <a:r>
              <a:rPr lang="en-US" smtClean="0"/>
              <a:t>Keep up to date on these aspects of the Registry by visiting the AACVPR Registry site frequently, where we will have updated FAQs available on these and other topics.</a:t>
            </a:r>
          </a:p>
        </p:txBody>
      </p:sp>
      <p:sp>
        <p:nvSpPr>
          <p:cNvPr id="96260" name="Slide Number Placeholder 3"/>
          <p:cNvSpPr>
            <a:spLocks noGrp="1"/>
          </p:cNvSpPr>
          <p:nvPr>
            <p:ph type="sldNum" sz="quarter" idx="5"/>
          </p:nvPr>
        </p:nvSpPr>
        <p:spPr>
          <a:noFill/>
        </p:spPr>
        <p:txBody>
          <a:bodyPr/>
          <a:lstStyle/>
          <a:p>
            <a:fld id="{D599BBEB-DC7B-4AF8-99AE-4AA12C255BB9}"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t>What if your program is currently using some other outcomes management application, for instance, applications that come with your telemetry system? </a:t>
            </a:r>
          </a:p>
          <a:p>
            <a:endParaRPr lang="en-US" smtClean="0"/>
          </a:p>
          <a:p>
            <a:r>
              <a:rPr lang="en-US" smtClean="0"/>
              <a:t>A very important aspect of the registry is understanding that no one wants to enter something more than once. We are developing APIs [programming code] that will allow third parties to upload data from their sources to the registry. We are in contact with our industry’s telemetry companies so they can develop their side of these data bridges. If you have a home-grown or customized database, we may have to provide directions on how to upload that information to the registry manually.</a:t>
            </a:r>
          </a:p>
          <a:p>
            <a:endParaRPr lang="en-US" smtClean="0"/>
          </a:p>
          <a:p>
            <a:r>
              <a:rPr lang="en-US" smtClean="0"/>
              <a:t>[Programs should contact their telemetry vendor for details.]</a:t>
            </a:r>
          </a:p>
        </p:txBody>
      </p:sp>
      <p:sp>
        <p:nvSpPr>
          <p:cNvPr id="97284" name="Slide Number Placeholder 3"/>
          <p:cNvSpPr>
            <a:spLocks noGrp="1"/>
          </p:cNvSpPr>
          <p:nvPr>
            <p:ph type="sldNum" sz="quarter" idx="5"/>
          </p:nvPr>
        </p:nvSpPr>
        <p:spPr>
          <a:noFill/>
        </p:spPr>
        <p:txBody>
          <a:bodyPr/>
          <a:lstStyle/>
          <a:p>
            <a:fld id="{BCE5D9C8-CCFD-4331-8268-E9AEBBAB24B7}"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t>We are also tying the program certification database into the registry database so that any data that is needed for program certification from the registry database can be automatically pulled into the program certification application and vice versa, thereby saving time for users.</a:t>
            </a:r>
          </a:p>
        </p:txBody>
      </p:sp>
      <p:sp>
        <p:nvSpPr>
          <p:cNvPr id="98308" name="Slide Number Placeholder 3"/>
          <p:cNvSpPr>
            <a:spLocks noGrp="1"/>
          </p:cNvSpPr>
          <p:nvPr>
            <p:ph type="sldNum" sz="quarter" idx="5"/>
          </p:nvPr>
        </p:nvSpPr>
        <p:spPr>
          <a:noFill/>
        </p:spPr>
        <p:txBody>
          <a:bodyPr/>
          <a:lstStyle/>
          <a:p>
            <a:fld id="{7D0C0660-6E5A-4C04-8751-F09F118748DF}"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marL="228600" indent="-228600"/>
            <a:r>
              <a:rPr lang="en-US" smtClean="0"/>
              <a:t>The registry is not just about data collection. There are many other aspects of the project we’re working on. These include:</a:t>
            </a:r>
          </a:p>
          <a:p>
            <a:pPr marL="228600" indent="-228600"/>
            <a:endParaRPr lang="en-US" smtClean="0"/>
          </a:p>
          <a:p>
            <a:pPr marL="228600" indent="-228600">
              <a:buFontTx/>
              <a:buAutoNum type="arabicPeriod"/>
            </a:pPr>
            <a:r>
              <a:rPr lang="en-US" smtClean="0"/>
              <a:t>Training and support of users in using the registry effectively and correctly</a:t>
            </a:r>
          </a:p>
          <a:p>
            <a:pPr marL="228600" indent="-228600">
              <a:buFontTx/>
              <a:buAutoNum type="arabicPeriod"/>
            </a:pPr>
            <a:r>
              <a:rPr lang="en-US" smtClean="0"/>
              <a:t>Promotion of the registry to our members and customers (physicians, administrators, health care payers, regulators, corporate partners)</a:t>
            </a:r>
          </a:p>
          <a:p>
            <a:pPr marL="228600" indent="-228600">
              <a:buFontTx/>
              <a:buAutoNum type="arabicPeriod"/>
            </a:pPr>
            <a:r>
              <a:rPr lang="en-US" smtClean="0"/>
              <a:t>Using the data to educate professionals and public about the importance of CR</a:t>
            </a:r>
          </a:p>
          <a:p>
            <a:pPr marL="228600" indent="-228600">
              <a:buFontTx/>
              <a:buAutoNum type="arabicPeriod"/>
            </a:pPr>
            <a:r>
              <a:rPr lang="en-US" smtClean="0"/>
              <a:t>Acquiring financial support from industry and professional partners to maintain and improve the project</a:t>
            </a:r>
          </a:p>
        </p:txBody>
      </p:sp>
      <p:sp>
        <p:nvSpPr>
          <p:cNvPr id="99332" name="Slide Number Placeholder 3"/>
          <p:cNvSpPr>
            <a:spLocks noGrp="1"/>
          </p:cNvSpPr>
          <p:nvPr>
            <p:ph type="sldNum" sz="quarter" idx="5"/>
          </p:nvPr>
        </p:nvSpPr>
        <p:spPr>
          <a:noFill/>
        </p:spPr>
        <p:txBody>
          <a:bodyPr/>
          <a:lstStyle/>
          <a:p>
            <a:fld id="{4B540DA0-E2D5-4D4C-8287-8BD6C10782D2}"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mtClean="0"/>
              <a:t>RE Training and Education</a:t>
            </a:r>
          </a:p>
          <a:p>
            <a:endParaRPr lang="en-US" smtClean="0"/>
          </a:p>
          <a:p>
            <a:r>
              <a:rPr lang="en-US" smtClean="0"/>
              <a:t>Each program will identify a “principle user” who will be trained to use the registry, enter data. Their job will be to ensure that the data entered by the program is accurate and conforms to registry definitions.</a:t>
            </a:r>
          </a:p>
          <a:p>
            <a:endParaRPr lang="en-US" smtClean="0"/>
          </a:p>
          <a:p>
            <a:r>
              <a:rPr lang="en-US" smtClean="0"/>
              <a:t>Training supplied through webcasts, podcasts, online user manual</a:t>
            </a:r>
          </a:p>
          <a:p>
            <a:endParaRPr lang="en-US" smtClean="0"/>
          </a:p>
          <a:p>
            <a:r>
              <a:rPr lang="en-US" smtClean="0"/>
              <a:t>Plenty of online support for users through AACVPR and Cissec</a:t>
            </a:r>
          </a:p>
        </p:txBody>
      </p:sp>
      <p:sp>
        <p:nvSpPr>
          <p:cNvPr id="100356" name="Slide Number Placeholder 3"/>
          <p:cNvSpPr>
            <a:spLocks noGrp="1"/>
          </p:cNvSpPr>
          <p:nvPr>
            <p:ph type="sldNum" sz="quarter" idx="5"/>
          </p:nvPr>
        </p:nvSpPr>
        <p:spPr>
          <a:noFill/>
        </p:spPr>
        <p:txBody>
          <a:bodyPr/>
          <a:lstStyle/>
          <a:p>
            <a:fld id="{02C86565-0845-426A-956E-9DF56CDF1815}"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t>Training and education through webinars, podcasts, News &amp; Views:</a:t>
            </a:r>
          </a:p>
          <a:p>
            <a:endParaRPr lang="en-US" smtClean="0"/>
          </a:p>
          <a:p>
            <a:r>
              <a:rPr lang="en-US" smtClean="0"/>
              <a:t>How to analyze your data and results from the registry</a:t>
            </a:r>
          </a:p>
          <a:p>
            <a:r>
              <a:rPr lang="en-US" smtClean="0"/>
              <a:t>How to use your results to improve patient care</a:t>
            </a:r>
          </a:p>
          <a:p>
            <a:r>
              <a:rPr lang="en-US" smtClean="0"/>
              <a:t>How to use results to do QI and improve performance</a:t>
            </a:r>
          </a:p>
        </p:txBody>
      </p:sp>
      <p:sp>
        <p:nvSpPr>
          <p:cNvPr id="101380"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0200F097-0814-4A2E-8218-830CF04CC7F2}" type="slidenum">
              <a:rPr lang="en-US" sz="1200" b="0">
                <a:solidFill>
                  <a:schemeClr val="tx1"/>
                </a:solidFill>
                <a:latin typeface="Arial" charset="0"/>
              </a:rPr>
              <a:pPr algn="r"/>
              <a:t>40</a:t>
            </a:fld>
            <a:endParaRPr lang="en-US" sz="1200" b="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6DD431F-4087-4EF8-9593-5533D6D02633}" type="slidenum">
              <a:rPr lang="en-US" smtClean="0"/>
              <a:pPr/>
              <a:t>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Quality health care has been defined as the degree to which our treatments in rehab</a:t>
            </a:r>
            <a:r>
              <a:rPr lang="en-US" b="1" smtClean="0"/>
              <a:t> </a:t>
            </a:r>
            <a:r>
              <a:rPr lang="en-US" smtClean="0"/>
              <a:t>increase the likelihood of positive and desired outcomes and are consistent with our current knowledge. </a:t>
            </a:r>
          </a:p>
          <a:p>
            <a:pPr eaLnBrk="1" hangingPunct="1"/>
            <a:endParaRPr lang="en-US" smtClean="0"/>
          </a:p>
          <a:p>
            <a:pPr eaLnBrk="1" hangingPunct="1"/>
            <a:r>
              <a:rPr lang="en-US" smtClean="0"/>
              <a:t>That knowledge is developed through clinical research studies</a:t>
            </a:r>
            <a:r>
              <a:rPr lang="en-US" b="1" smtClean="0"/>
              <a:t> </a:t>
            </a:r>
            <a:r>
              <a:rPr lang="en-US" smtClean="0"/>
              <a:t>and our day-to-day experiences</a:t>
            </a:r>
            <a:r>
              <a:rPr lang="en-US" b="1" smtClean="0"/>
              <a:t> </a:t>
            </a:r>
            <a:r>
              <a:rPr lang="en-US" smtClean="0"/>
              <a:t>in working with our patients.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smtClean="0"/>
              <a:t>There will be a small annual user or membership fee based on program size. We’ve surveyed many programs and found that $100-150 is appropriate.</a:t>
            </a:r>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mtClean="0"/>
              <a:t>Trying to combine value (the experience and the feedback of the registry should be important to programs), functionality (data entry and reporting features should be easy to use and understand), scope (the registry should track outcomes that are sufficiently important and inclusive for most patients in CR), and quality (the overall experience should meet the high clinical standards of AACVPR, registry participants, and customers.)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i="1" smtClean="0"/>
              <a:t>[Speaker can create own notes for these “key point” slides, but these are general points to emphasize for the conclusion of the presentation.]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smtClean="0"/>
              <a:t>Note: Some programs/affiliates may be participating in other projects such as WiCORE or the Montana Project. These projects may be closed once the Registry gets momentum, or may be less actively supported; contact project managers of your particular project for what the future will bring.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i="1" smtClean="0"/>
              <a:t>[This slide can be deleted/hidden if needed, depending on the audience. The PR Registry will be designed to look and act much like the CR Registry, with data set specific to PR outcomes.]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135DD4F-0A09-4EBE-A7E2-F8DA8BBB1945}" type="slidenum">
              <a:rPr lang="en-US" smtClean="0"/>
              <a:pPr/>
              <a:t>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Measurement and analysis of outcomes are a natural part of health care.   </a:t>
            </a:r>
          </a:p>
          <a:p>
            <a:pPr eaLnBrk="1" hangingPunct="1"/>
            <a:endParaRPr lang="en-US" smtClean="0"/>
          </a:p>
          <a:p>
            <a:pPr eaLnBrk="1" hangingPunct="1"/>
            <a:r>
              <a:rPr lang="en-US" smtClean="0"/>
              <a:t>Patient’s perspective: The patient will judge whether he or she is better off</a:t>
            </a:r>
            <a:r>
              <a:rPr lang="en-US" b="1" smtClean="0"/>
              <a:t> </a:t>
            </a:r>
            <a:r>
              <a:rPr lang="en-US" smtClean="0"/>
              <a:t>after going through your program.  </a:t>
            </a:r>
          </a:p>
          <a:p>
            <a:pPr eaLnBrk="1" hangingPunct="1"/>
            <a:endParaRPr lang="en-US" b="1" smtClean="0"/>
          </a:p>
          <a:p>
            <a:pPr eaLnBrk="1" hangingPunct="1"/>
            <a:r>
              <a:rPr lang="en-US" smtClean="0"/>
              <a:t>From the clinician’s perspective, want to know what happens to our patients when we care for them. Are their outcomes in line with others in the program?</a:t>
            </a:r>
          </a:p>
          <a:p>
            <a:pPr eaLnBrk="1" hangingPunct="1"/>
            <a:endParaRPr lang="en-US" smtClean="0"/>
          </a:p>
          <a:p>
            <a:pPr eaLnBrk="1" hangingPunct="1"/>
            <a:r>
              <a:rPr lang="en-US" smtClean="0"/>
              <a:t>At the next level, programs want to know whether the total effects of their services impact patient health and outcomes, and how these outcomes compare with other programs.</a:t>
            </a:r>
          </a:p>
          <a:p>
            <a:pPr eaLnBrk="1" hangingPunct="1"/>
            <a:endParaRPr lang="en-US" smtClean="0"/>
          </a:p>
          <a:p>
            <a:pPr eaLnBrk="1" hangingPunct="1"/>
            <a:r>
              <a:rPr lang="en-US" smtClean="0"/>
              <a:t>And finally, we get to the level of the profession, where we’re interested in understanding whether populations of patients who receive standardized levels of care have better outcomes than if they didn’t participate. This is where the importance of a large-scale, multi-site registry lies.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F5D6985-3866-447E-8053-E61B391ECB63}" type="slidenum">
              <a:rPr lang="en-US" smtClean="0"/>
              <a:pPr/>
              <a:t>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Ultimately, the value of our services will be determined by the outcomes we achieve relative to the costs required to get those outcomes. Though we think of value as being determined by health care administrators or health care insurers, it is ultimately the patient who weighs the costs involved in getting the treatment, either in time, convenience, or money, with the possible outcomes.</a:t>
            </a:r>
          </a:p>
          <a:p>
            <a:pPr eaLnBrk="1" hangingPunct="1"/>
            <a:endParaRPr lang="en-US" smtClean="0"/>
          </a:p>
          <a:p>
            <a:pPr eaLnBrk="1" hangingPunct="1"/>
            <a:r>
              <a:rPr lang="en-US" smtClean="0"/>
              <a:t>We need to have a complete understanding and appreciation for the possible outcomes of CR and PR, and all those factors that affect outcomes, to understand the value of our services and to provide the highest quality of care.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AC28A7B-819B-42D2-A8D3-A3FA3DB1D553}" type="slidenum">
              <a:rPr lang="en-US" smtClean="0"/>
              <a:pPr/>
              <a:t>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Plain and simple, you </a:t>
            </a:r>
            <a:r>
              <a:rPr lang="en-US" b="1" smtClean="0"/>
              <a:t>don’t know whether you’re providing quality care unless you measure the results of that care.</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07F5575-B40D-445D-BD73-0E4FBFE0ED61}" type="slidenum">
              <a:rPr lang="en-US" smtClean="0"/>
              <a:pPr/>
              <a:t>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90000"/>
              </a:lnSpc>
            </a:pPr>
            <a:r>
              <a:rPr lang="en-US" sz="900" smtClean="0"/>
              <a:t>We </a:t>
            </a:r>
            <a:r>
              <a:rPr lang="en-US" sz="900" b="1" smtClean="0"/>
              <a:t>collect a lot of information </a:t>
            </a:r>
            <a:r>
              <a:rPr lang="en-US" sz="900" smtClean="0"/>
              <a:t>in caring for patients, don’t we? Blood pressures, weights, lipids, blood glucose. We use each number, each data point, to assess current care and improve care step by step. </a:t>
            </a:r>
          </a:p>
          <a:p>
            <a:pPr eaLnBrk="1" hangingPunct="1">
              <a:lnSpc>
                <a:spcPct val="90000"/>
              </a:lnSpc>
            </a:pPr>
            <a:endParaRPr lang="en-US" sz="900" smtClean="0"/>
          </a:p>
          <a:p>
            <a:pPr eaLnBrk="1" hangingPunct="1">
              <a:lnSpc>
                <a:spcPct val="90000"/>
              </a:lnSpc>
            </a:pPr>
            <a:r>
              <a:rPr lang="en-US" sz="900" smtClean="0"/>
              <a:t>Results from </a:t>
            </a:r>
            <a:r>
              <a:rPr lang="en-US" sz="900" b="1" smtClean="0"/>
              <a:t>research</a:t>
            </a:r>
            <a:r>
              <a:rPr lang="en-US" sz="900" smtClean="0"/>
              <a:t> studies tell us what is </a:t>
            </a:r>
            <a:r>
              <a:rPr lang="en-US" sz="900" b="1" smtClean="0"/>
              <a:t>possible</a:t>
            </a:r>
            <a:r>
              <a:rPr lang="en-US" sz="900" smtClean="0"/>
              <a:t>, what outcomes we can expect if we follow a </a:t>
            </a:r>
            <a:r>
              <a:rPr lang="en-US" sz="900" b="1" smtClean="0"/>
              <a:t>specific protocol in a specific patient population. </a:t>
            </a:r>
          </a:p>
          <a:p>
            <a:pPr eaLnBrk="1" hangingPunct="1">
              <a:lnSpc>
                <a:spcPct val="90000"/>
              </a:lnSpc>
            </a:pPr>
            <a:endParaRPr lang="en-US" sz="900" smtClean="0"/>
          </a:p>
          <a:p>
            <a:pPr eaLnBrk="1" hangingPunct="1">
              <a:lnSpc>
                <a:spcPct val="90000"/>
              </a:lnSpc>
            </a:pPr>
            <a:r>
              <a:rPr lang="en-US" sz="900" smtClean="0"/>
              <a:t>If we take the results from numerous studies, distill them and come up with </a:t>
            </a:r>
            <a:r>
              <a:rPr lang="en-US" sz="900" b="1" smtClean="0"/>
              <a:t>general conclusions about what works and what doesn’t</a:t>
            </a:r>
            <a:r>
              <a:rPr lang="en-US" sz="900" smtClean="0"/>
              <a:t>, we get </a:t>
            </a:r>
            <a:r>
              <a:rPr lang="en-US" sz="900" b="1" smtClean="0"/>
              <a:t>evidence-based guidelines</a:t>
            </a:r>
            <a:r>
              <a:rPr lang="en-US" sz="900" smtClean="0"/>
              <a:t>. Guidelines advise us on what we should do for patient care to have positive outcomes.</a:t>
            </a:r>
          </a:p>
          <a:p>
            <a:pPr eaLnBrk="1" hangingPunct="1">
              <a:lnSpc>
                <a:spcPct val="90000"/>
              </a:lnSpc>
            </a:pPr>
            <a:endParaRPr lang="en-US" sz="900" smtClean="0"/>
          </a:p>
          <a:p>
            <a:pPr eaLnBrk="1" hangingPunct="1">
              <a:lnSpc>
                <a:spcPct val="90000"/>
              </a:lnSpc>
            </a:pPr>
            <a:r>
              <a:rPr lang="en-US" sz="900" smtClean="0"/>
              <a:t>Unlike research that is highly controlled, and unlike guidelines that are recommendations on paper, registries collect “real world” information and tell us what we’re actually doing. And that’s where we’re headed—national registries for cardiac and pulmonary rehab outcomes. It is time that we gather evidence on our current practices to demonstrate the importance of our treatments and to use that knowledge to improve patient care and patient  outcomes for all patients.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rehab registry has been several years in the making. </a:t>
            </a:r>
          </a:p>
          <a:p>
            <a:endParaRPr lang="en-US" smtClean="0"/>
          </a:p>
          <a:p>
            <a:r>
              <a:rPr lang="en-US" smtClean="0"/>
              <a:t>now a full-fledged committee of AACVPR.</a:t>
            </a:r>
          </a:p>
          <a:p>
            <a:endParaRPr lang="en-US" smtClean="0"/>
          </a:p>
          <a:p>
            <a:r>
              <a:rPr lang="en-US" smtClean="0"/>
              <a:t>highly competent, dedicated and influential people in cardiac and pulmonary rehab research and clinical practice make up committee. </a:t>
            </a:r>
          </a:p>
          <a:p>
            <a:endParaRPr lang="en-US" smtClean="0"/>
          </a:p>
          <a:p>
            <a:r>
              <a:rPr lang="en-US" smtClean="0"/>
              <a:t>expertly supported by staff members of Smith Bucklin who are providing numerous resources for our projects.</a:t>
            </a:r>
          </a:p>
        </p:txBody>
      </p:sp>
      <p:sp>
        <p:nvSpPr>
          <p:cNvPr id="70660" name="Slide Number Placeholder 3"/>
          <p:cNvSpPr>
            <a:spLocks noGrp="1"/>
          </p:cNvSpPr>
          <p:nvPr>
            <p:ph type="sldNum" sz="quarter" idx="5"/>
          </p:nvPr>
        </p:nvSpPr>
        <p:spPr>
          <a:noFill/>
        </p:spPr>
        <p:txBody>
          <a:bodyPr/>
          <a:lstStyle/>
          <a:p>
            <a:fld id="{B260F224-7EED-4104-B607-FAA8A2CFBB5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5638800"/>
            <a:ext cx="9144000" cy="1219200"/>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0" y="68263"/>
            <a:ext cx="2457450" cy="1295400"/>
          </a:xfrm>
          <a:prstGeom prst="rect">
            <a:avLst/>
          </a:prstGeom>
          <a:noFill/>
          <a:ln w="9525">
            <a:noFill/>
            <a:miter lim="800000"/>
            <a:headEnd/>
            <a:tailEnd/>
          </a:ln>
        </p:spPr>
      </p:pic>
      <p:pic>
        <p:nvPicPr>
          <p:cNvPr id="6" name="Picture 9"/>
          <p:cNvPicPr>
            <a:picLocks noChangeAspect="1" noChangeArrowheads="1"/>
          </p:cNvPicPr>
          <p:nvPr/>
        </p:nvPicPr>
        <p:blipFill>
          <a:blip r:embed="rId4" cstate="print"/>
          <a:srcRect/>
          <a:stretch>
            <a:fillRect/>
          </a:stretch>
        </p:blipFill>
        <p:spPr bwMode="auto">
          <a:xfrm>
            <a:off x="0" y="0"/>
            <a:ext cx="9144000" cy="304800"/>
          </a:xfrm>
          <a:prstGeom prst="rect">
            <a:avLst/>
          </a:prstGeom>
          <a:noFill/>
          <a:ln w="9525">
            <a:noFill/>
            <a:miter lim="800000"/>
            <a:headEnd/>
            <a:tailEnd/>
          </a:ln>
        </p:spPr>
      </p:pic>
      <p:sp>
        <p:nvSpPr>
          <p:cNvPr id="5123"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spcBef>
                <a:spcPct val="0"/>
              </a:spcBef>
              <a:buFont typeface="Wingdings" pitchFamily="2" charset="2"/>
              <a:buNone/>
              <a:defRPr sz="2800" i="1"/>
            </a:lvl1pPr>
          </a:lstStyle>
          <a:p>
            <a:r>
              <a:rPr lang="en-US"/>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C2456760-6BB3-40C7-8D25-68520044EF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C28C765-2872-4967-9356-9F85D13E86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8900"/>
            <a:ext cx="2057400" cy="4767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58900"/>
            <a:ext cx="6019800" cy="4767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1D369F4-179E-48DF-8A75-F6CC6063E5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9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2438400"/>
            <a:ext cx="7620000" cy="36877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8210963-80C4-425F-B92F-395F5973CD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98EF7A9-AB88-480E-9CF2-5CDCFDE50C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867438B-439A-4A43-AB13-BB2D4811C2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438400"/>
            <a:ext cx="37338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438400"/>
            <a:ext cx="37338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4D20C13-D2FB-4084-9BB9-33C0BA3B87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ADF3EBF-319D-470E-9F5C-0C27909482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3787C69-4EAC-4C48-BB9B-C0433DCD1A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D7A75B3-FBC4-4628-B5F8-8C09D798F7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560A2E-71B2-4581-8448-40D8C6E38D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9DA01CC-059D-4B2F-B5EE-0C456AA175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0" y="5638800"/>
            <a:ext cx="9144000" cy="12192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3589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066800" y="2438400"/>
            <a:ext cx="76200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defRPr>
            </a:lvl1pPr>
          </a:lstStyle>
          <a:p>
            <a:pPr>
              <a:defRPr/>
            </a:pPr>
            <a:endParaRPr lang="en-US"/>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A76B40EC-2DCE-4871-B8D6-80FED18806B3}" type="slidenum">
              <a:rPr lang="en-US"/>
              <a:pPr>
                <a:defRPr/>
              </a:pPr>
              <a:t>‹#›</a:t>
            </a:fld>
            <a:endParaRPr lang="en-US"/>
          </a:p>
        </p:txBody>
      </p:sp>
      <p:pic>
        <p:nvPicPr>
          <p:cNvPr id="1032" name="Picture 8"/>
          <p:cNvPicPr>
            <a:picLocks noChangeAspect="1" noChangeArrowheads="1"/>
          </p:cNvPicPr>
          <p:nvPr/>
        </p:nvPicPr>
        <p:blipFill>
          <a:blip r:embed="rId15" cstate="print"/>
          <a:srcRect/>
          <a:stretch>
            <a:fillRect/>
          </a:stretch>
        </p:blipFill>
        <p:spPr bwMode="auto">
          <a:xfrm>
            <a:off x="0" y="68263"/>
            <a:ext cx="2457450" cy="1295400"/>
          </a:xfrm>
          <a:prstGeom prst="rect">
            <a:avLst/>
          </a:prstGeom>
          <a:noFill/>
          <a:ln w="9525">
            <a:noFill/>
            <a:miter lim="800000"/>
            <a:headEnd/>
            <a:tailEnd/>
          </a:ln>
        </p:spPr>
      </p:pic>
      <p:pic>
        <p:nvPicPr>
          <p:cNvPr id="1033" name="Picture 9"/>
          <p:cNvPicPr>
            <a:picLocks noChangeAspect="1" noChangeArrowheads="1"/>
          </p:cNvPicPr>
          <p:nvPr/>
        </p:nvPicPr>
        <p:blipFill>
          <a:blip r:embed="rId16" cstate="print"/>
          <a:srcRect/>
          <a:stretch>
            <a:fillRect/>
          </a:stretch>
        </p:blipFill>
        <p:spPr bwMode="auto">
          <a:xfrm>
            <a:off x="0" y="0"/>
            <a:ext cx="9144000"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3600" b="1">
          <a:solidFill>
            <a:srgbClr val="003366"/>
          </a:solidFill>
          <a:latin typeface="+mj-lt"/>
          <a:ea typeface="+mj-ea"/>
          <a:cs typeface="+mj-cs"/>
        </a:defRPr>
      </a:lvl1pPr>
      <a:lvl2pPr algn="ctr" rtl="0" eaLnBrk="0" fontAlgn="base" hangingPunct="0">
        <a:spcBef>
          <a:spcPct val="0"/>
        </a:spcBef>
        <a:spcAft>
          <a:spcPct val="0"/>
        </a:spcAft>
        <a:defRPr sz="3600" b="1">
          <a:solidFill>
            <a:srgbClr val="003366"/>
          </a:solidFill>
          <a:latin typeface="Verdana" pitchFamily="34" charset="0"/>
        </a:defRPr>
      </a:lvl2pPr>
      <a:lvl3pPr algn="ctr" rtl="0" eaLnBrk="0" fontAlgn="base" hangingPunct="0">
        <a:spcBef>
          <a:spcPct val="0"/>
        </a:spcBef>
        <a:spcAft>
          <a:spcPct val="0"/>
        </a:spcAft>
        <a:defRPr sz="3600" b="1">
          <a:solidFill>
            <a:srgbClr val="003366"/>
          </a:solidFill>
          <a:latin typeface="Verdana" pitchFamily="34" charset="0"/>
        </a:defRPr>
      </a:lvl3pPr>
      <a:lvl4pPr algn="ctr" rtl="0" eaLnBrk="0" fontAlgn="base" hangingPunct="0">
        <a:spcBef>
          <a:spcPct val="0"/>
        </a:spcBef>
        <a:spcAft>
          <a:spcPct val="0"/>
        </a:spcAft>
        <a:defRPr sz="3600" b="1">
          <a:solidFill>
            <a:srgbClr val="003366"/>
          </a:solidFill>
          <a:latin typeface="Verdana" pitchFamily="34" charset="0"/>
        </a:defRPr>
      </a:lvl4pPr>
      <a:lvl5pPr algn="ctr" rtl="0" eaLnBrk="0" fontAlgn="base" hangingPunct="0">
        <a:spcBef>
          <a:spcPct val="0"/>
        </a:spcBef>
        <a:spcAft>
          <a:spcPct val="0"/>
        </a:spcAft>
        <a:defRPr sz="3600" b="1">
          <a:solidFill>
            <a:srgbClr val="003366"/>
          </a:solidFill>
          <a:latin typeface="Verdana" pitchFamily="34" charset="0"/>
        </a:defRPr>
      </a:lvl5pPr>
      <a:lvl6pPr marL="457200" algn="ctr" rtl="0" fontAlgn="base">
        <a:spcBef>
          <a:spcPct val="0"/>
        </a:spcBef>
        <a:spcAft>
          <a:spcPct val="0"/>
        </a:spcAft>
        <a:defRPr sz="3600" b="1">
          <a:solidFill>
            <a:srgbClr val="003366"/>
          </a:solidFill>
          <a:latin typeface="Verdana" pitchFamily="34" charset="0"/>
        </a:defRPr>
      </a:lvl6pPr>
      <a:lvl7pPr marL="914400" algn="ctr" rtl="0" fontAlgn="base">
        <a:spcBef>
          <a:spcPct val="0"/>
        </a:spcBef>
        <a:spcAft>
          <a:spcPct val="0"/>
        </a:spcAft>
        <a:defRPr sz="3600" b="1">
          <a:solidFill>
            <a:srgbClr val="003366"/>
          </a:solidFill>
          <a:latin typeface="Verdana" pitchFamily="34" charset="0"/>
        </a:defRPr>
      </a:lvl7pPr>
      <a:lvl8pPr marL="1371600" algn="ctr" rtl="0" fontAlgn="base">
        <a:spcBef>
          <a:spcPct val="0"/>
        </a:spcBef>
        <a:spcAft>
          <a:spcPct val="0"/>
        </a:spcAft>
        <a:defRPr sz="3600" b="1">
          <a:solidFill>
            <a:srgbClr val="003366"/>
          </a:solidFill>
          <a:latin typeface="Verdana" pitchFamily="34" charset="0"/>
        </a:defRPr>
      </a:lvl8pPr>
      <a:lvl9pPr marL="1828800" algn="ctr" rtl="0" fontAlgn="base">
        <a:spcBef>
          <a:spcPct val="0"/>
        </a:spcBef>
        <a:spcAft>
          <a:spcPct val="0"/>
        </a:spcAft>
        <a:defRPr sz="3600" b="1">
          <a:solidFill>
            <a:srgbClr val="003366"/>
          </a:solidFill>
          <a:latin typeface="Verdana" pitchFamily="34" charset="0"/>
        </a:defRPr>
      </a:lvl9pPr>
    </p:titleStyle>
    <p:bodyStyle>
      <a:lvl1pPr marL="342900" indent="-342900" algn="l" rtl="0" eaLnBrk="0" fontAlgn="base" hangingPunct="0">
        <a:spcBef>
          <a:spcPct val="20000"/>
        </a:spcBef>
        <a:spcAft>
          <a:spcPct val="0"/>
        </a:spcAft>
        <a:buClr>
          <a:srgbClr val="003366"/>
        </a:buClr>
        <a:buSzPct val="11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366"/>
        </a:buClr>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Clr>
          <a:srgbClr val="003366"/>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i="1">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smtClean="0">
                <a:latin typeface="Calibri" pitchFamily="34" charset="0"/>
              </a:rPr>
              <a:t>The AACVPR National CR Registry</a:t>
            </a:r>
          </a:p>
        </p:txBody>
      </p:sp>
      <p:sp>
        <p:nvSpPr>
          <p:cNvPr id="3075" name="Rectangle 3"/>
          <p:cNvSpPr>
            <a:spLocks noGrp="1" noChangeArrowheads="1"/>
          </p:cNvSpPr>
          <p:nvPr>
            <p:ph type="subTitle" idx="1"/>
          </p:nvPr>
        </p:nvSpPr>
        <p:spPr>
          <a:xfrm>
            <a:off x="685800" y="3886200"/>
            <a:ext cx="7848600" cy="685800"/>
          </a:xfrm>
        </p:spPr>
        <p:txBody>
          <a:bodyPr/>
          <a:lstStyle/>
          <a:p>
            <a:pPr eaLnBrk="1" hangingPunct="1"/>
            <a:r>
              <a:rPr lang="en-US" dirty="0" smtClean="0">
                <a:latin typeface="Calibri" pitchFamily="34" charset="0"/>
              </a:rPr>
              <a:t>Carl N. King, EdD, FAACVPR</a:t>
            </a:r>
          </a:p>
          <a:p>
            <a:pPr eaLnBrk="1" hangingPunct="1"/>
            <a:r>
              <a:rPr lang="en-US" dirty="0" smtClean="0">
                <a:latin typeface="Calibri" pitchFamily="34" charset="0"/>
              </a:rPr>
              <a:t>President and CEO</a:t>
            </a:r>
          </a:p>
          <a:p>
            <a:pPr eaLnBrk="1" hangingPunct="1"/>
            <a:r>
              <a:rPr lang="en-US" dirty="0" smtClean="0">
                <a:latin typeface="Calibri" pitchFamily="34" charset="0"/>
              </a:rPr>
              <a:t>Cardiovascular Consulting</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latin typeface="Calibri" pitchFamily="34" charset="0"/>
              </a:rPr>
              <a:t>Corporate Sponsor</a:t>
            </a:r>
          </a:p>
        </p:txBody>
      </p:sp>
      <p:graphicFrame>
        <p:nvGraphicFramePr>
          <p:cNvPr id="12291" name="Object 10"/>
          <p:cNvGraphicFramePr>
            <a:graphicFrameLocks noChangeAspect="1"/>
          </p:cNvGraphicFramePr>
          <p:nvPr>
            <p:ph idx="1"/>
          </p:nvPr>
        </p:nvGraphicFramePr>
        <p:xfrm>
          <a:off x="1981200" y="2438400"/>
          <a:ext cx="5562600" cy="2266950"/>
        </p:xfrm>
        <a:graphic>
          <a:graphicData uri="http://schemas.openxmlformats.org/presentationml/2006/ole">
            <p:oleObj spid="_x0000_s12291" name="Photo Editor Photo" r:id="rId4" imgW="7714286" imgH="3142857" progId="MSPhotoEd.3">
              <p:embed/>
            </p:oleObj>
          </a:graphicData>
        </a:graphic>
      </p:graphicFrame>
      <p:sp>
        <p:nvSpPr>
          <p:cNvPr id="12292" name="Text Box 12"/>
          <p:cNvSpPr txBox="1">
            <a:spLocks noChangeArrowheads="1"/>
          </p:cNvSpPr>
          <p:nvPr/>
        </p:nvSpPr>
        <p:spPr bwMode="auto">
          <a:xfrm>
            <a:off x="838200" y="4648200"/>
            <a:ext cx="7543800" cy="641350"/>
          </a:xfrm>
          <a:prstGeom prst="rect">
            <a:avLst/>
          </a:prstGeom>
          <a:noFill/>
          <a:ln w="9525" algn="ctr">
            <a:noFill/>
            <a:miter lim="800000"/>
            <a:headEnd/>
            <a:tailEnd/>
          </a:ln>
        </p:spPr>
        <p:txBody>
          <a:bodyPr>
            <a:spAutoFit/>
          </a:bodyPr>
          <a:lstStyle/>
          <a:p>
            <a:pPr>
              <a:spcBef>
                <a:spcPct val="50000"/>
              </a:spcBef>
            </a:pPr>
            <a:r>
              <a:rPr lang="en-US" sz="3600" i="1"/>
              <a:t>Life Systems International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1358900"/>
            <a:ext cx="8229600" cy="914400"/>
          </a:xfrm>
          <a:prstGeom prst="rect">
            <a:avLst/>
          </a:prstGeom>
          <a:noFill/>
          <a:ln w="9525">
            <a:noFill/>
            <a:miter lim="800000"/>
            <a:headEnd/>
            <a:tailEnd/>
          </a:ln>
        </p:spPr>
        <p:txBody>
          <a:bodyPr anchor="ctr"/>
          <a:lstStyle/>
          <a:p>
            <a:r>
              <a:rPr lang="en-US" sz="4000"/>
              <a:t>Corporate Sponsor</a:t>
            </a:r>
          </a:p>
        </p:txBody>
      </p:sp>
      <p:graphicFrame>
        <p:nvGraphicFramePr>
          <p:cNvPr id="13315" name="Object 10"/>
          <p:cNvGraphicFramePr>
            <a:graphicFrameLocks noChangeAspect="1"/>
          </p:cNvGraphicFramePr>
          <p:nvPr/>
        </p:nvGraphicFramePr>
        <p:xfrm>
          <a:off x="1371600" y="2362200"/>
          <a:ext cx="6096000" cy="2252663"/>
        </p:xfrm>
        <a:graphic>
          <a:graphicData uri="http://schemas.openxmlformats.org/presentationml/2006/ole">
            <p:oleObj spid="_x0000_s13315" name="Photo Editor Photo" r:id="rId3" imgW="13219048" imgH="4885714" progId="MSPhotoEd.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111125" y="457200"/>
          <a:ext cx="8915400" cy="5934075"/>
        </p:xfrm>
        <a:graphic>
          <a:graphicData uri="http://schemas.openxmlformats.org/presentationml/2006/ole">
            <p:oleObj spid="_x0000_s14338" name="Photo Editor Photo" r:id="rId4" imgW="8085714" imgH="5380952" progId="MSPhotoEd.3">
              <p:embed/>
            </p:oleObj>
          </a:graphicData>
        </a:graphic>
      </p:graphicFrame>
      <p:sp>
        <p:nvSpPr>
          <p:cNvPr id="14339" name="Rectangle 2"/>
          <p:cNvSpPr>
            <a:spLocks noGrp="1" noChangeArrowheads="1"/>
          </p:cNvSpPr>
          <p:nvPr>
            <p:ph type="body" idx="4294967295"/>
          </p:nvPr>
        </p:nvSpPr>
        <p:spPr>
          <a:xfrm>
            <a:off x="609600" y="3136900"/>
            <a:ext cx="8382000" cy="2743200"/>
          </a:xfrm>
          <a:gradFill rotWithShape="1">
            <a:gsLst>
              <a:gs pos="0">
                <a:srgbClr val="2E3E32">
                  <a:alpha val="92998"/>
                </a:srgbClr>
              </a:gs>
              <a:gs pos="100000">
                <a:srgbClr val="151D17"/>
              </a:gs>
            </a:gsLst>
            <a:lin ang="0" scaled="1"/>
          </a:gradFill>
        </p:spPr>
        <p:txBody>
          <a:bodyPr/>
          <a:lstStyle/>
          <a:p>
            <a:pPr lvl="1" eaLnBrk="1" hangingPunct="1">
              <a:buClr>
                <a:srgbClr val="0066FF"/>
              </a:buClr>
              <a:buSzPct val="120000"/>
              <a:buFont typeface="Wingdings" pitchFamily="2" charset="2"/>
              <a:buChar char="§"/>
            </a:pPr>
            <a:r>
              <a:rPr lang="en-US" smtClean="0">
                <a:solidFill>
                  <a:schemeClr val="bg1"/>
                </a:solidFill>
                <a:latin typeface="Calibri" pitchFamily="34" charset="0"/>
              </a:rPr>
              <a:t>An </a:t>
            </a:r>
            <a:r>
              <a:rPr lang="en-US" b="1" i="0" smtClean="0">
                <a:solidFill>
                  <a:schemeClr val="folHlink"/>
                </a:solidFill>
                <a:latin typeface="Calibri" pitchFamily="34" charset="0"/>
              </a:rPr>
              <a:t>organized system</a:t>
            </a:r>
            <a:r>
              <a:rPr lang="en-US" smtClean="0">
                <a:solidFill>
                  <a:schemeClr val="bg1"/>
                </a:solidFill>
                <a:latin typeface="Calibri" pitchFamily="34" charset="0"/>
              </a:rPr>
              <a:t> that uses </a:t>
            </a:r>
            <a:r>
              <a:rPr lang="en-US" b="1" i="0" smtClean="0">
                <a:solidFill>
                  <a:schemeClr val="folHlink"/>
                </a:solidFill>
                <a:latin typeface="Calibri" pitchFamily="34" charset="0"/>
              </a:rPr>
              <a:t>observational</a:t>
            </a:r>
            <a:r>
              <a:rPr lang="en-US" smtClean="0">
                <a:solidFill>
                  <a:schemeClr val="bg1"/>
                </a:solidFill>
                <a:latin typeface="Calibri" pitchFamily="34" charset="0"/>
              </a:rPr>
              <a:t> study methods to collect </a:t>
            </a:r>
            <a:r>
              <a:rPr lang="en-US" b="1" i="0" smtClean="0">
                <a:solidFill>
                  <a:schemeClr val="folHlink"/>
                </a:solidFill>
                <a:latin typeface="Calibri" pitchFamily="34" charset="0"/>
              </a:rPr>
              <a:t>uniform data</a:t>
            </a:r>
            <a:r>
              <a:rPr lang="en-US" smtClean="0">
                <a:solidFill>
                  <a:schemeClr val="bg1"/>
                </a:solidFill>
                <a:latin typeface="Calibri" pitchFamily="34" charset="0"/>
              </a:rPr>
              <a:t> (clinical and other) to evaluate </a:t>
            </a:r>
            <a:r>
              <a:rPr lang="en-US" b="1" i="0" smtClean="0">
                <a:solidFill>
                  <a:schemeClr val="folHlink"/>
                </a:solidFill>
                <a:latin typeface="Calibri" pitchFamily="34" charset="0"/>
              </a:rPr>
              <a:t>specified outcomes</a:t>
            </a:r>
            <a:r>
              <a:rPr lang="en-US" smtClean="0">
                <a:solidFill>
                  <a:schemeClr val="bg1"/>
                </a:solidFill>
                <a:latin typeface="Calibri" pitchFamily="34" charset="0"/>
              </a:rPr>
              <a:t> for a </a:t>
            </a:r>
            <a:r>
              <a:rPr lang="en-US" b="1" i="0" smtClean="0">
                <a:solidFill>
                  <a:schemeClr val="folHlink"/>
                </a:solidFill>
                <a:latin typeface="Calibri" pitchFamily="34" charset="0"/>
              </a:rPr>
              <a:t>population</a:t>
            </a:r>
            <a:r>
              <a:rPr lang="en-US" b="1" i="0" smtClean="0">
                <a:solidFill>
                  <a:srgbClr val="0066FF"/>
                </a:solidFill>
                <a:latin typeface="Calibri" pitchFamily="34" charset="0"/>
              </a:rPr>
              <a:t> </a:t>
            </a:r>
            <a:r>
              <a:rPr lang="en-US" b="1" i="0" smtClean="0">
                <a:solidFill>
                  <a:schemeClr val="folHlink"/>
                </a:solidFill>
                <a:latin typeface="Calibri" pitchFamily="34" charset="0"/>
              </a:rPr>
              <a:t>defined by a particular disease</a:t>
            </a:r>
            <a:r>
              <a:rPr lang="en-US" smtClean="0">
                <a:solidFill>
                  <a:schemeClr val="bg1"/>
                </a:solidFill>
                <a:latin typeface="Calibri" pitchFamily="34" charset="0"/>
              </a:rPr>
              <a:t>, condition, or exposure, and that serves one or more predetermined scientific, clinical or policy purposes.</a:t>
            </a:r>
          </a:p>
        </p:txBody>
      </p:sp>
      <p:sp>
        <p:nvSpPr>
          <p:cNvPr id="14340" name="Rectangle 5"/>
          <p:cNvSpPr>
            <a:spLocks noChangeArrowheads="1"/>
          </p:cNvSpPr>
          <p:nvPr/>
        </p:nvSpPr>
        <p:spPr bwMode="auto">
          <a:xfrm>
            <a:off x="3605213" y="5984875"/>
            <a:ext cx="5456237" cy="396875"/>
          </a:xfrm>
          <a:prstGeom prst="rect">
            <a:avLst/>
          </a:prstGeom>
          <a:noFill/>
          <a:ln w="9525" algn="ctr">
            <a:noFill/>
            <a:miter lim="800000"/>
            <a:headEnd/>
            <a:tailEnd/>
          </a:ln>
        </p:spPr>
        <p:txBody>
          <a:bodyPr wrap="none">
            <a:spAutoFit/>
          </a:bodyPr>
          <a:lstStyle/>
          <a:p>
            <a:r>
              <a:rPr lang="en-US" sz="2000" b="0">
                <a:solidFill>
                  <a:schemeClr val="bg1"/>
                </a:solidFill>
              </a:rPr>
              <a:t>Agency for Healthcare Research and Quality (2007)</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762000" y="1358900"/>
            <a:ext cx="7467600" cy="914400"/>
          </a:xfrm>
        </p:spPr>
        <p:txBody>
          <a:bodyPr/>
          <a:lstStyle/>
          <a:p>
            <a:pPr eaLnBrk="1" hangingPunct="1"/>
            <a:r>
              <a:rPr lang="en-US" smtClean="0">
                <a:latin typeface="Calibri" pitchFamily="34" charset="0"/>
              </a:rPr>
              <a:t>Existing Registries for CAD</a:t>
            </a:r>
          </a:p>
        </p:txBody>
      </p:sp>
      <p:sp>
        <p:nvSpPr>
          <p:cNvPr id="15363" name="Rectangle 3"/>
          <p:cNvSpPr>
            <a:spLocks noGrp="1" noChangeArrowheads="1"/>
          </p:cNvSpPr>
          <p:nvPr>
            <p:ph type="body" sz="half" idx="4294967295"/>
          </p:nvPr>
        </p:nvSpPr>
        <p:spPr>
          <a:xfrm>
            <a:off x="1371600" y="2438400"/>
            <a:ext cx="6629400" cy="3687763"/>
          </a:xfrm>
          <a:noFill/>
        </p:spPr>
        <p:txBody>
          <a:bodyPr/>
          <a:lstStyle/>
          <a:p>
            <a:pPr eaLnBrk="1" hangingPunct="1"/>
            <a:r>
              <a:rPr lang="en-US" sz="2800" smtClean="0"/>
              <a:t>American College of Cardiology</a:t>
            </a:r>
          </a:p>
          <a:p>
            <a:pPr lvl="1" eaLnBrk="1" hangingPunct="1"/>
            <a:endParaRPr lang="en-US" sz="2400" smtClean="0"/>
          </a:p>
          <a:p>
            <a:pPr lvl="1" eaLnBrk="1" hangingPunct="1">
              <a:buFont typeface="Arial" charset="0"/>
              <a:buNone/>
            </a:pPr>
            <a:endParaRPr lang="en-US" sz="2400" smtClean="0"/>
          </a:p>
          <a:p>
            <a:pPr lvl="1" eaLnBrk="1" hangingPunct="1">
              <a:buFont typeface="Arial" charset="0"/>
              <a:buNone/>
            </a:pPr>
            <a:endParaRPr lang="en-US" sz="2400" smtClean="0"/>
          </a:p>
          <a:p>
            <a:pPr eaLnBrk="1" hangingPunct="1"/>
            <a:r>
              <a:rPr lang="en-US" sz="2800" smtClean="0"/>
              <a:t>American Heart Association</a:t>
            </a:r>
          </a:p>
          <a:p>
            <a:pPr lvl="1" eaLnBrk="1" hangingPunct="1"/>
            <a:r>
              <a:rPr lang="en-US" sz="2400" smtClean="0"/>
              <a:t>The Guidelines Advantage </a:t>
            </a:r>
          </a:p>
          <a:p>
            <a:pPr lvl="1" eaLnBrk="1" hangingPunct="1">
              <a:buFont typeface="Arial" charset="0"/>
              <a:buNone/>
            </a:pPr>
            <a:endParaRPr lang="en-US" sz="2400" smtClean="0"/>
          </a:p>
        </p:txBody>
      </p:sp>
      <p:pic>
        <p:nvPicPr>
          <p:cNvPr id="15364" name="Picture 11"/>
          <p:cNvPicPr>
            <a:picLocks noGrp="1" noChangeAspect="1" noChangeArrowheads="1"/>
          </p:cNvPicPr>
          <p:nvPr>
            <p:ph sz="quarter" idx="4294967295"/>
          </p:nvPr>
        </p:nvPicPr>
        <p:blipFill>
          <a:blip r:embed="rId3" cstate="print"/>
          <a:srcRect/>
          <a:stretch>
            <a:fillRect/>
          </a:stretch>
        </p:blipFill>
        <p:spPr>
          <a:xfrm>
            <a:off x="2514600" y="3505200"/>
            <a:ext cx="3733800" cy="719138"/>
          </a:xfrm>
          <a:noFill/>
        </p:spPr>
      </p:pic>
      <p:pic>
        <p:nvPicPr>
          <p:cNvPr id="15365" name="Picture 8"/>
          <p:cNvPicPr>
            <a:picLocks noChangeAspect="1" noChangeArrowheads="1"/>
          </p:cNvPicPr>
          <p:nvPr/>
        </p:nvPicPr>
        <p:blipFill>
          <a:blip r:embed="rId4" cstate="print"/>
          <a:srcRect/>
          <a:stretch>
            <a:fillRect/>
          </a:stretch>
        </p:blipFill>
        <p:spPr bwMode="auto">
          <a:xfrm>
            <a:off x="2286000" y="3048000"/>
            <a:ext cx="42576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9"/>
          <p:cNvSpPr>
            <a:spLocks noChangeArrowheads="1"/>
          </p:cNvSpPr>
          <p:nvPr/>
        </p:nvSpPr>
        <p:spPr bwMode="auto">
          <a:xfrm>
            <a:off x="7010400" y="3352800"/>
            <a:ext cx="762000" cy="762000"/>
          </a:xfrm>
          <a:prstGeom prst="ellipse">
            <a:avLst/>
          </a:prstGeom>
          <a:solidFill>
            <a:schemeClr val="accent1">
              <a:alpha val="79999"/>
            </a:schemeClr>
          </a:solidFill>
          <a:ln w="9525" algn="ctr">
            <a:noFill/>
            <a:round/>
            <a:headEnd/>
            <a:tailEnd/>
          </a:ln>
        </p:spPr>
        <p:txBody>
          <a:bodyPr anchor="ctr">
            <a:spAutoFit/>
          </a:bodyPr>
          <a:lstStyle/>
          <a:p>
            <a:endParaRPr lang="en-US"/>
          </a:p>
        </p:txBody>
      </p:sp>
      <p:sp>
        <p:nvSpPr>
          <p:cNvPr id="16387" name="Oval 8"/>
          <p:cNvSpPr>
            <a:spLocks noChangeArrowheads="1"/>
          </p:cNvSpPr>
          <p:nvPr/>
        </p:nvSpPr>
        <p:spPr bwMode="auto">
          <a:xfrm>
            <a:off x="1524000" y="3352800"/>
            <a:ext cx="762000" cy="762000"/>
          </a:xfrm>
          <a:prstGeom prst="ellipse">
            <a:avLst/>
          </a:prstGeom>
          <a:solidFill>
            <a:schemeClr val="accent1">
              <a:alpha val="79999"/>
            </a:schemeClr>
          </a:solidFill>
          <a:ln w="9525" algn="ctr">
            <a:noFill/>
            <a:round/>
            <a:headEnd/>
            <a:tailEnd/>
          </a:ln>
        </p:spPr>
        <p:txBody>
          <a:bodyPr anchor="ctr">
            <a:spAutoFit/>
          </a:bodyPr>
          <a:lstStyle/>
          <a:p>
            <a:endParaRPr lang="en-US"/>
          </a:p>
        </p:txBody>
      </p:sp>
      <p:sp>
        <p:nvSpPr>
          <p:cNvPr id="16388" name="Text Box 4"/>
          <p:cNvSpPr txBox="1">
            <a:spLocks noChangeArrowheads="1"/>
          </p:cNvSpPr>
          <p:nvPr/>
        </p:nvSpPr>
        <p:spPr bwMode="auto">
          <a:xfrm>
            <a:off x="228600" y="2895600"/>
            <a:ext cx="3276600" cy="1555750"/>
          </a:xfrm>
          <a:prstGeom prst="rect">
            <a:avLst/>
          </a:prstGeom>
          <a:noFill/>
          <a:ln w="9525" algn="ctr">
            <a:noFill/>
            <a:miter lim="800000"/>
            <a:headEnd/>
            <a:tailEnd/>
          </a:ln>
        </p:spPr>
        <p:txBody>
          <a:bodyPr>
            <a:spAutoFit/>
          </a:bodyPr>
          <a:lstStyle/>
          <a:p>
            <a:r>
              <a:rPr lang="en-US"/>
              <a:t>Inpatient</a:t>
            </a:r>
          </a:p>
          <a:p>
            <a:r>
              <a:rPr lang="en-US"/>
              <a:t>Outcomes</a:t>
            </a:r>
          </a:p>
        </p:txBody>
      </p:sp>
      <p:sp>
        <p:nvSpPr>
          <p:cNvPr id="16389" name="Text Box 5"/>
          <p:cNvSpPr txBox="1">
            <a:spLocks noChangeArrowheads="1"/>
          </p:cNvSpPr>
          <p:nvPr/>
        </p:nvSpPr>
        <p:spPr bwMode="auto">
          <a:xfrm>
            <a:off x="5715000" y="2895600"/>
            <a:ext cx="3276600" cy="1555750"/>
          </a:xfrm>
          <a:prstGeom prst="rect">
            <a:avLst/>
          </a:prstGeom>
          <a:noFill/>
          <a:ln w="9525" algn="ctr">
            <a:noFill/>
            <a:miter lim="800000"/>
            <a:headEnd/>
            <a:tailEnd/>
          </a:ln>
        </p:spPr>
        <p:txBody>
          <a:bodyPr>
            <a:spAutoFit/>
          </a:bodyPr>
          <a:lstStyle/>
          <a:p>
            <a:r>
              <a:rPr lang="en-US"/>
              <a:t>Outpatient</a:t>
            </a:r>
          </a:p>
          <a:p>
            <a:r>
              <a:rPr lang="en-US"/>
              <a:t>Outcomes</a:t>
            </a:r>
          </a:p>
        </p:txBody>
      </p:sp>
      <p:grpSp>
        <p:nvGrpSpPr>
          <p:cNvPr id="2" name="Group 11"/>
          <p:cNvGrpSpPr>
            <a:grpSpLocks/>
          </p:cNvGrpSpPr>
          <p:nvPr/>
        </p:nvGrpSpPr>
        <p:grpSpPr bwMode="auto">
          <a:xfrm>
            <a:off x="2971800" y="2889250"/>
            <a:ext cx="3276600" cy="1555750"/>
            <a:chOff x="1872" y="1820"/>
            <a:chExt cx="2064" cy="980"/>
          </a:xfrm>
        </p:grpSpPr>
        <p:sp>
          <p:nvSpPr>
            <p:cNvPr id="16391" name="Oval 10"/>
            <p:cNvSpPr>
              <a:spLocks noChangeArrowheads="1"/>
            </p:cNvSpPr>
            <p:nvPr/>
          </p:nvSpPr>
          <p:spPr bwMode="auto">
            <a:xfrm>
              <a:off x="2677" y="2101"/>
              <a:ext cx="480" cy="480"/>
            </a:xfrm>
            <a:prstGeom prst="ellipse">
              <a:avLst/>
            </a:prstGeom>
            <a:solidFill>
              <a:schemeClr val="accent1">
                <a:alpha val="79999"/>
              </a:schemeClr>
            </a:solidFill>
            <a:ln w="9525" algn="ctr">
              <a:noFill/>
              <a:round/>
              <a:headEnd/>
              <a:tailEnd/>
            </a:ln>
          </p:spPr>
          <p:txBody>
            <a:bodyPr anchor="ctr">
              <a:spAutoFit/>
            </a:bodyPr>
            <a:lstStyle/>
            <a:p>
              <a:endParaRPr lang="en-US"/>
            </a:p>
          </p:txBody>
        </p:sp>
        <p:sp>
          <p:nvSpPr>
            <p:cNvPr id="16392" name="Text Box 6"/>
            <p:cNvSpPr txBox="1">
              <a:spLocks noChangeArrowheads="1"/>
            </p:cNvSpPr>
            <p:nvPr/>
          </p:nvSpPr>
          <p:spPr bwMode="auto">
            <a:xfrm>
              <a:off x="1872" y="1820"/>
              <a:ext cx="2064" cy="980"/>
            </a:xfrm>
            <a:prstGeom prst="rect">
              <a:avLst/>
            </a:prstGeom>
            <a:noFill/>
            <a:ln w="9525" algn="ctr">
              <a:noFill/>
              <a:miter lim="800000"/>
              <a:headEnd/>
              <a:tailEnd/>
            </a:ln>
          </p:spPr>
          <p:txBody>
            <a:bodyPr>
              <a:spAutoFit/>
            </a:bodyPr>
            <a:lstStyle/>
            <a:p>
              <a:pPr>
                <a:spcBef>
                  <a:spcPct val="50000"/>
                </a:spcBef>
              </a:pPr>
              <a:r>
                <a:rPr lang="en-US"/>
                <a:t>CR Outcomes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7410" name="Object 14"/>
          <p:cNvGraphicFramePr>
            <a:graphicFrameLocks noChangeAspect="1"/>
          </p:cNvGraphicFramePr>
          <p:nvPr/>
        </p:nvGraphicFramePr>
        <p:xfrm>
          <a:off x="381000" y="-228600"/>
          <a:ext cx="5081588" cy="7620000"/>
        </p:xfrm>
        <a:graphic>
          <a:graphicData uri="http://schemas.openxmlformats.org/presentationml/2006/ole">
            <p:oleObj spid="_x0000_s17410" name="Photo Editor Photo" r:id="rId4" imgW="6504762" imgH="9752381" progId="MSPhotoEd.3">
              <p:embed/>
            </p:oleObj>
          </a:graphicData>
        </a:graphic>
      </p:graphicFrame>
      <p:sp>
        <p:nvSpPr>
          <p:cNvPr id="17411" name="Rectangle 8"/>
          <p:cNvSpPr>
            <a:spLocks noChangeArrowheads="1"/>
          </p:cNvSpPr>
          <p:nvPr/>
        </p:nvSpPr>
        <p:spPr bwMode="auto">
          <a:xfrm>
            <a:off x="0" y="990600"/>
            <a:ext cx="9144000" cy="2895600"/>
          </a:xfrm>
          <a:prstGeom prst="rect">
            <a:avLst/>
          </a:prstGeom>
          <a:solidFill>
            <a:schemeClr val="bg1">
              <a:alpha val="70195"/>
            </a:schemeClr>
          </a:solidFill>
          <a:ln w="9525">
            <a:noFill/>
            <a:miter lim="800000"/>
            <a:headEnd/>
            <a:tailEnd/>
          </a:ln>
        </p:spPr>
        <p:txBody>
          <a:bodyPr/>
          <a:lstStyle/>
          <a:p>
            <a:pPr algn="l">
              <a:spcBef>
                <a:spcPct val="20000"/>
              </a:spcBef>
              <a:buClr>
                <a:srgbClr val="003366"/>
              </a:buClr>
              <a:buSzPct val="110000"/>
              <a:buFont typeface="Wingdings" pitchFamily="2" charset="2"/>
              <a:buNone/>
            </a:pPr>
            <a:endParaRPr lang="en-US" sz="2800" b="0" i="1">
              <a:solidFill>
                <a:schemeClr val="bg1"/>
              </a:solidFill>
            </a:endParaRPr>
          </a:p>
        </p:txBody>
      </p:sp>
      <p:sp>
        <p:nvSpPr>
          <p:cNvPr id="17412" name="Rectangle 3"/>
          <p:cNvSpPr>
            <a:spLocks noGrp="1" noChangeArrowheads="1"/>
          </p:cNvSpPr>
          <p:nvPr>
            <p:ph type="body" sz="half" idx="4294967295"/>
          </p:nvPr>
        </p:nvSpPr>
        <p:spPr>
          <a:xfrm>
            <a:off x="2743200" y="1143000"/>
            <a:ext cx="5715000" cy="3581400"/>
          </a:xfrm>
        </p:spPr>
        <p:txBody>
          <a:bodyPr/>
          <a:lstStyle/>
          <a:p>
            <a:pPr marL="0" indent="0" algn="r" eaLnBrk="1" hangingPunct="1">
              <a:buFont typeface="Wingdings" pitchFamily="2" charset="2"/>
              <a:buNone/>
            </a:pPr>
            <a:r>
              <a:rPr lang="en-US" sz="2800" i="1" smtClean="0">
                <a:latin typeface="Calibri" pitchFamily="34" charset="0"/>
              </a:rPr>
              <a:t>Provide evidence to our customers that cardiac rehabilitation produces improvements in the patient’s risk factor profile and health status beyond what can be expected or achieved through “usual care”.</a:t>
            </a:r>
          </a:p>
        </p:txBody>
      </p:sp>
      <p:sp>
        <p:nvSpPr>
          <p:cNvPr id="17413" name="Text Box 15"/>
          <p:cNvSpPr txBox="1">
            <a:spLocks noChangeArrowheads="1"/>
          </p:cNvSpPr>
          <p:nvPr/>
        </p:nvSpPr>
        <p:spPr bwMode="auto">
          <a:xfrm>
            <a:off x="5105400" y="4038600"/>
            <a:ext cx="3733800" cy="823913"/>
          </a:xfrm>
          <a:prstGeom prst="rect">
            <a:avLst/>
          </a:prstGeom>
          <a:noFill/>
          <a:ln w="9525" algn="ctr">
            <a:noFill/>
            <a:miter lim="800000"/>
            <a:headEnd/>
            <a:tailEnd/>
          </a:ln>
        </p:spPr>
        <p:txBody>
          <a:bodyPr>
            <a:spAutoFit/>
          </a:bodyPr>
          <a:lstStyle/>
          <a:p>
            <a:pPr>
              <a:spcBef>
                <a:spcPct val="50000"/>
              </a:spcBef>
            </a:pPr>
            <a:r>
              <a:rPr lang="en-US" i="1"/>
              <a:t>Mission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434" name="Object 4"/>
          <p:cNvGraphicFramePr>
            <a:graphicFrameLocks noChangeAspect="1"/>
          </p:cNvGraphicFramePr>
          <p:nvPr/>
        </p:nvGraphicFramePr>
        <p:xfrm>
          <a:off x="2274888" y="0"/>
          <a:ext cx="4748212" cy="7086600"/>
        </p:xfrm>
        <a:graphic>
          <a:graphicData uri="http://schemas.openxmlformats.org/presentationml/2006/ole">
            <p:oleObj spid="_x0000_s18434" name="Photo Editor Photo" r:id="rId4" imgW="6533333" imgH="9752381" progId="MSPhotoEd.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latin typeface="Calibri" pitchFamily="34" charset="0"/>
              </a:rPr>
              <a:t>Construction Timeline</a:t>
            </a:r>
          </a:p>
        </p:txBody>
      </p:sp>
      <p:sp>
        <p:nvSpPr>
          <p:cNvPr id="19459" name="Rectangle 3"/>
          <p:cNvSpPr>
            <a:spLocks noGrp="1" noChangeArrowheads="1"/>
          </p:cNvSpPr>
          <p:nvPr>
            <p:ph type="body" idx="1"/>
          </p:nvPr>
        </p:nvSpPr>
        <p:spPr/>
        <p:txBody>
          <a:bodyPr/>
          <a:lstStyle/>
          <a:p>
            <a:pPr eaLnBrk="1" hangingPunct="1"/>
            <a:r>
              <a:rPr lang="en-US" smtClean="0">
                <a:latin typeface="Calibri" pitchFamily="34" charset="0"/>
              </a:rPr>
              <a:t>Launch date: </a:t>
            </a:r>
            <a:r>
              <a:rPr lang="en-US" b="1" smtClean="0">
                <a:latin typeface="Calibri" pitchFamily="34" charset="0"/>
              </a:rPr>
              <a:t>June, 2012*</a:t>
            </a:r>
          </a:p>
          <a:p>
            <a:pPr eaLnBrk="1" hangingPunct="1"/>
            <a:r>
              <a:rPr lang="en-US" smtClean="0">
                <a:latin typeface="Calibri" pitchFamily="34" charset="0"/>
              </a:rPr>
              <a:t>Data tables and interface development completed</a:t>
            </a:r>
          </a:p>
          <a:p>
            <a:pPr eaLnBrk="1" hangingPunct="1"/>
            <a:r>
              <a:rPr lang="en-US" smtClean="0">
                <a:latin typeface="Calibri" pitchFamily="34" charset="0"/>
              </a:rPr>
              <a:t>Beta testing: Winter 2012 with 8-12 selected programs</a:t>
            </a:r>
          </a:p>
          <a:p>
            <a:pPr eaLnBrk="1" hangingPunct="1"/>
            <a:r>
              <a:rPr lang="en-US" smtClean="0">
                <a:latin typeface="Calibri" pitchFamily="34" charset="0"/>
              </a:rPr>
              <a:t>Improvements based on beta testing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latin typeface="Calibri" pitchFamily="34" charset="0"/>
              </a:rPr>
              <a:t>How will it work?</a:t>
            </a:r>
          </a:p>
        </p:txBody>
      </p:sp>
      <p:sp>
        <p:nvSpPr>
          <p:cNvPr id="28675" name="Rectangle 3"/>
          <p:cNvSpPr>
            <a:spLocks noGrp="1" noChangeArrowheads="1"/>
          </p:cNvSpPr>
          <p:nvPr>
            <p:ph type="body" idx="1"/>
          </p:nvPr>
        </p:nvSpPr>
        <p:spPr>
          <a:xfrm>
            <a:off x="1066800" y="2286000"/>
            <a:ext cx="7620000" cy="3840163"/>
          </a:xfrm>
        </p:spPr>
        <p:txBody>
          <a:bodyPr/>
          <a:lstStyle/>
          <a:p>
            <a:pPr eaLnBrk="1" hangingPunct="1">
              <a:lnSpc>
                <a:spcPct val="90000"/>
              </a:lnSpc>
            </a:pPr>
            <a:r>
              <a:rPr lang="en-US" sz="2800" smtClean="0">
                <a:latin typeface="Calibri" pitchFamily="34" charset="0"/>
              </a:rPr>
              <a:t>Membership application through AACVPR site</a:t>
            </a:r>
          </a:p>
          <a:p>
            <a:pPr lvl="1" eaLnBrk="1" hangingPunct="1">
              <a:lnSpc>
                <a:spcPct val="90000"/>
              </a:lnSpc>
            </a:pPr>
            <a:r>
              <a:rPr lang="en-US" sz="2400" smtClean="0">
                <a:latin typeface="Calibri" pitchFamily="34" charset="0"/>
              </a:rPr>
              <a:t>Do not need to be an AACVPR member or be a certified program to participate</a:t>
            </a:r>
          </a:p>
          <a:p>
            <a:pPr eaLnBrk="1" hangingPunct="1">
              <a:lnSpc>
                <a:spcPct val="90000"/>
              </a:lnSpc>
            </a:pPr>
            <a:r>
              <a:rPr lang="en-US" sz="2800" smtClean="0">
                <a:latin typeface="Calibri" pitchFamily="34" charset="0"/>
              </a:rPr>
              <a:t>Program agrees to comply with data definitions</a:t>
            </a:r>
          </a:p>
          <a:p>
            <a:pPr eaLnBrk="1" hangingPunct="1">
              <a:lnSpc>
                <a:spcPct val="90000"/>
              </a:lnSpc>
            </a:pPr>
            <a:r>
              <a:rPr lang="en-US" sz="2800" smtClean="0">
                <a:latin typeface="Calibri" pitchFamily="34" charset="0"/>
              </a:rPr>
              <a:t>Program </a:t>
            </a:r>
            <a:r>
              <a:rPr lang="en-US" sz="2800" b="1" smtClean="0">
                <a:latin typeface="Calibri" pitchFamily="34" charset="0"/>
              </a:rPr>
              <a:t>must</a:t>
            </a:r>
            <a:r>
              <a:rPr lang="en-US" sz="2800" smtClean="0">
                <a:latin typeface="Calibri" pitchFamily="34" charset="0"/>
              </a:rPr>
              <a:t> have signed Participation Agreement on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smtClean="0">
                <a:latin typeface="Calibri" pitchFamily="34" charset="0"/>
              </a:rPr>
              <a:t>How will it work?</a:t>
            </a:r>
          </a:p>
        </p:txBody>
      </p:sp>
      <p:sp>
        <p:nvSpPr>
          <p:cNvPr id="28675" name="Rectangle 3"/>
          <p:cNvSpPr>
            <a:spLocks noGrp="1" noChangeArrowheads="1"/>
          </p:cNvSpPr>
          <p:nvPr>
            <p:ph type="body" idx="4294967295"/>
          </p:nvPr>
        </p:nvSpPr>
        <p:spPr>
          <a:xfrm>
            <a:off x="1066800" y="2286000"/>
            <a:ext cx="7620000" cy="3840163"/>
          </a:xfrm>
        </p:spPr>
        <p:txBody>
          <a:bodyPr/>
          <a:lstStyle/>
          <a:p>
            <a:pPr eaLnBrk="1" hangingPunct="1">
              <a:lnSpc>
                <a:spcPct val="90000"/>
              </a:lnSpc>
            </a:pPr>
            <a:r>
              <a:rPr lang="en-US" sz="2800" smtClean="0">
                <a:latin typeface="Calibri" pitchFamily="34" charset="0"/>
              </a:rPr>
              <a:t>Data entered on every patient enrolled</a:t>
            </a:r>
          </a:p>
          <a:p>
            <a:pPr eaLnBrk="1" hangingPunct="1">
              <a:lnSpc>
                <a:spcPct val="90000"/>
              </a:lnSpc>
            </a:pPr>
            <a:r>
              <a:rPr lang="en-US" sz="2800" smtClean="0">
                <a:latin typeface="Calibri" pitchFamily="34" charset="0"/>
              </a:rPr>
              <a:t>Patient record can be edited at any time</a:t>
            </a:r>
          </a:p>
          <a:p>
            <a:pPr eaLnBrk="1" hangingPunct="1">
              <a:lnSpc>
                <a:spcPct val="90000"/>
              </a:lnSpc>
            </a:pPr>
            <a:r>
              <a:rPr lang="en-US" sz="2800" smtClean="0">
                <a:latin typeface="Calibri" pitchFamily="34" charset="0"/>
              </a:rPr>
              <a:t>Real-time entry or batch uploads via third-party apps</a:t>
            </a:r>
          </a:p>
          <a:p>
            <a:pPr eaLnBrk="1" hangingPunct="1">
              <a:lnSpc>
                <a:spcPct val="90000"/>
              </a:lnSpc>
            </a:pPr>
            <a:r>
              <a:rPr lang="en-US" sz="2800" smtClean="0">
                <a:latin typeface="Calibri" pitchFamily="34" charset="0"/>
              </a:rPr>
              <a:t>Reports can be printed at any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400" smtClean="0">
                <a:latin typeface="Calibri" pitchFamily="34" charset="0"/>
              </a:rPr>
              <a:t>Disclosures</a:t>
            </a:r>
          </a:p>
        </p:txBody>
      </p:sp>
      <p:sp>
        <p:nvSpPr>
          <p:cNvPr id="4099" name="Rectangle 3"/>
          <p:cNvSpPr>
            <a:spLocks noGrp="1" noChangeArrowheads="1"/>
          </p:cNvSpPr>
          <p:nvPr>
            <p:ph type="body" idx="1"/>
          </p:nvPr>
        </p:nvSpPr>
        <p:spPr/>
        <p:txBody>
          <a:bodyPr/>
          <a:lstStyle/>
          <a:p>
            <a:pPr eaLnBrk="1" hangingPunct="1"/>
            <a:r>
              <a:rPr lang="en-US" dirty="0" smtClean="0">
                <a:latin typeface="Calibri" pitchFamily="34" charset="0"/>
              </a:rPr>
              <a:t>Consultant for AACVPR Registry Project</a:t>
            </a:r>
          </a:p>
          <a:p>
            <a:pPr eaLnBrk="1" hangingPunct="1"/>
            <a:r>
              <a:rPr lang="en-US" dirty="0" smtClean="0">
                <a:latin typeface="Calibri" pitchFamily="34" charset="0"/>
              </a:rPr>
              <a:t>Consultant for LSI</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latin typeface="Calibri" pitchFamily="34" charset="0"/>
              </a:rPr>
              <a:t>How will it work?</a:t>
            </a:r>
          </a:p>
        </p:txBody>
      </p:sp>
      <p:sp>
        <p:nvSpPr>
          <p:cNvPr id="28675" name="Rectangle 3"/>
          <p:cNvSpPr>
            <a:spLocks noGrp="1" noChangeArrowheads="1"/>
          </p:cNvSpPr>
          <p:nvPr>
            <p:ph type="body" idx="4294967295"/>
          </p:nvPr>
        </p:nvSpPr>
        <p:spPr>
          <a:xfrm>
            <a:off x="1066800" y="2286000"/>
            <a:ext cx="7620000" cy="3840163"/>
          </a:xfrm>
        </p:spPr>
        <p:txBody>
          <a:bodyPr/>
          <a:lstStyle/>
          <a:p>
            <a:pPr eaLnBrk="1" hangingPunct="1"/>
            <a:r>
              <a:rPr lang="en-US" smtClean="0">
                <a:latin typeface="Calibri" pitchFamily="34" charset="0"/>
              </a:rPr>
              <a:t>Data validated at database level</a:t>
            </a:r>
          </a:p>
          <a:p>
            <a:pPr eaLnBrk="1" hangingPunct="1"/>
            <a:r>
              <a:rPr lang="en-US" smtClean="0">
                <a:latin typeface="Calibri" pitchFamily="34" charset="0"/>
              </a:rPr>
              <a:t>Data transfers secured via SSL/encryption</a:t>
            </a:r>
          </a:p>
          <a:p>
            <a:pPr eaLnBrk="1" hangingPunct="1"/>
            <a:r>
              <a:rPr lang="en-US" smtClean="0">
                <a:latin typeface="Calibri" pitchFamily="34" charset="0"/>
              </a:rPr>
              <a:t>Data and security meet HIPAA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Calibri" pitchFamily="34" charset="0"/>
              </a:rPr>
              <a:t>Proposed Measures</a:t>
            </a:r>
          </a:p>
        </p:txBody>
      </p:sp>
      <p:sp>
        <p:nvSpPr>
          <p:cNvPr id="32771" name="Rectangle 3"/>
          <p:cNvSpPr>
            <a:spLocks noGrp="1" noChangeArrowheads="1"/>
          </p:cNvSpPr>
          <p:nvPr>
            <p:ph type="body" idx="1"/>
          </p:nvPr>
        </p:nvSpPr>
        <p:spPr>
          <a:xfrm>
            <a:off x="762000" y="2286000"/>
            <a:ext cx="7924800" cy="3810000"/>
          </a:xfrm>
        </p:spPr>
        <p:txBody>
          <a:bodyPr/>
          <a:lstStyle/>
          <a:p>
            <a:pPr eaLnBrk="1" hangingPunct="1">
              <a:lnSpc>
                <a:spcPct val="90000"/>
              </a:lnSpc>
              <a:defRPr/>
            </a:pPr>
            <a:r>
              <a:rPr lang="en-US" sz="2800" dirty="0" smtClean="0">
                <a:latin typeface="Calibri" pitchFamily="34" charset="0"/>
              </a:rPr>
              <a:t>Demographic information</a:t>
            </a:r>
          </a:p>
          <a:p>
            <a:pPr lvl="1" eaLnBrk="1" hangingPunct="1">
              <a:lnSpc>
                <a:spcPct val="90000"/>
              </a:lnSpc>
              <a:buFontTx/>
              <a:buChar char="•"/>
              <a:defRPr/>
            </a:pPr>
            <a:r>
              <a:rPr lang="en-US" sz="2400" dirty="0" smtClean="0">
                <a:solidFill>
                  <a:srgbClr val="993300"/>
                </a:solidFill>
                <a:latin typeface="Calibri" pitchFamily="34" charset="0"/>
              </a:rPr>
              <a:t>Unique patient identifiers </a:t>
            </a:r>
          </a:p>
          <a:p>
            <a:pPr marL="457200" lvl="1" indent="0" eaLnBrk="1" hangingPunct="1">
              <a:lnSpc>
                <a:spcPct val="90000"/>
              </a:lnSpc>
              <a:buFont typeface="Arial" charset="0"/>
              <a:buNone/>
              <a:defRPr/>
            </a:pPr>
            <a:r>
              <a:rPr lang="en-US" sz="2400">
                <a:solidFill>
                  <a:srgbClr val="993300"/>
                </a:solidFill>
                <a:latin typeface="Calibri" pitchFamily="34" charset="0"/>
              </a:rPr>
              <a:t>	</a:t>
            </a:r>
            <a:r>
              <a:rPr lang="en-US" sz="2400" smtClean="0">
                <a:solidFill>
                  <a:srgbClr val="993300"/>
                </a:solidFill>
                <a:latin typeface="Calibri" pitchFamily="34" charset="0"/>
              </a:rPr>
              <a:t>(</a:t>
            </a:r>
            <a:r>
              <a:rPr lang="en-US" sz="2400" dirty="0" smtClean="0">
                <a:solidFill>
                  <a:srgbClr val="993300"/>
                </a:solidFill>
                <a:latin typeface="Calibri" pitchFamily="34" charset="0"/>
              </a:rPr>
              <a:t>MR#, SSN – last 4 digits, Last name)</a:t>
            </a:r>
          </a:p>
          <a:p>
            <a:pPr lvl="1" eaLnBrk="1" hangingPunct="1">
              <a:lnSpc>
                <a:spcPct val="90000"/>
              </a:lnSpc>
              <a:buFontTx/>
              <a:buChar char="•"/>
              <a:defRPr/>
            </a:pPr>
            <a:r>
              <a:rPr lang="en-US" sz="2400" dirty="0" smtClean="0">
                <a:latin typeface="Calibri" pitchFamily="34" charset="0"/>
              </a:rPr>
              <a:t>DOB (age)</a:t>
            </a:r>
          </a:p>
          <a:p>
            <a:pPr lvl="1" eaLnBrk="1" hangingPunct="1">
              <a:lnSpc>
                <a:spcPct val="90000"/>
              </a:lnSpc>
              <a:buFontTx/>
              <a:buChar char="•"/>
              <a:defRPr/>
            </a:pPr>
            <a:r>
              <a:rPr lang="en-US" sz="2400" dirty="0" smtClean="0">
                <a:latin typeface="Calibri" pitchFamily="34" charset="0"/>
              </a:rPr>
              <a:t>Sex</a:t>
            </a:r>
          </a:p>
          <a:p>
            <a:pPr lvl="1" eaLnBrk="1" hangingPunct="1">
              <a:lnSpc>
                <a:spcPct val="90000"/>
              </a:lnSpc>
              <a:buFontTx/>
              <a:buChar char="•"/>
              <a:defRPr/>
            </a:pPr>
            <a:r>
              <a:rPr lang="en-US" sz="2400" dirty="0" smtClean="0">
                <a:latin typeface="Calibri" pitchFamily="34" charset="0"/>
              </a:rPr>
              <a:t>Race/ethnicity</a:t>
            </a:r>
          </a:p>
          <a:p>
            <a:pPr lvl="1" eaLnBrk="1" hangingPunct="1">
              <a:lnSpc>
                <a:spcPct val="90000"/>
              </a:lnSpc>
              <a:buFontTx/>
              <a:buChar char="•"/>
              <a:defRPr/>
            </a:pPr>
            <a:r>
              <a:rPr lang="en-US" sz="2400" dirty="0" smtClean="0">
                <a:latin typeface="Calibri" pitchFamily="34" charset="0"/>
              </a:rPr>
              <a:t>Admitting diagnoses/procedures/dates</a:t>
            </a:r>
          </a:p>
          <a:p>
            <a:pPr lvl="1" eaLnBrk="1" hangingPunct="1">
              <a:lnSpc>
                <a:spcPct val="90000"/>
              </a:lnSpc>
              <a:buFontTx/>
              <a:buChar char="•"/>
              <a:defRPr/>
            </a:pPr>
            <a:r>
              <a:rPr lang="en-US" sz="2400" dirty="0" smtClean="0">
                <a:latin typeface="Calibri" pitchFamily="34" charset="0"/>
              </a:rPr>
              <a:t>Tobacco use status</a:t>
            </a:r>
          </a:p>
          <a:p>
            <a:pPr lvl="1" eaLnBrk="1" hangingPunct="1">
              <a:lnSpc>
                <a:spcPct val="90000"/>
              </a:lnSpc>
              <a:buFontTx/>
              <a:buChar char="•"/>
              <a:defRPr/>
            </a:pPr>
            <a:r>
              <a:rPr lang="en-US" sz="2400" dirty="0" smtClean="0">
                <a:latin typeface="Calibri" pitchFamily="34" charset="0"/>
              </a:rPr>
              <a:t>Comorbidities (used for “risk adjustment”)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latin typeface="Calibri" pitchFamily="34" charset="0"/>
              </a:rPr>
              <a:t>Proposed Measures</a:t>
            </a:r>
          </a:p>
        </p:txBody>
      </p:sp>
      <p:sp>
        <p:nvSpPr>
          <p:cNvPr id="24579" name="Rectangle 3"/>
          <p:cNvSpPr>
            <a:spLocks noGrp="1" noChangeArrowheads="1"/>
          </p:cNvSpPr>
          <p:nvPr>
            <p:ph type="body" sz="half" idx="1"/>
          </p:nvPr>
        </p:nvSpPr>
        <p:spPr>
          <a:xfrm>
            <a:off x="762000" y="2286000"/>
            <a:ext cx="3657600" cy="4267200"/>
          </a:xfrm>
        </p:spPr>
        <p:txBody>
          <a:bodyPr/>
          <a:lstStyle/>
          <a:p>
            <a:pPr eaLnBrk="1" hangingPunct="1"/>
            <a:r>
              <a:rPr lang="en-US" smtClean="0">
                <a:latin typeface="Calibri" pitchFamily="34" charset="0"/>
              </a:rPr>
              <a:t>Clinical</a:t>
            </a:r>
          </a:p>
          <a:p>
            <a:pPr lvl="1" eaLnBrk="1" hangingPunct="1">
              <a:buFontTx/>
              <a:buChar char="•"/>
            </a:pPr>
            <a:r>
              <a:rPr lang="en-US" i="0" smtClean="0">
                <a:latin typeface="Calibri" pitchFamily="34" charset="0"/>
              </a:rPr>
              <a:t>HT/WT/BMI</a:t>
            </a:r>
          </a:p>
          <a:p>
            <a:pPr lvl="1" eaLnBrk="1" hangingPunct="1">
              <a:buFontTx/>
              <a:buChar char="•"/>
            </a:pPr>
            <a:r>
              <a:rPr lang="en-US" i="0" smtClean="0">
                <a:latin typeface="Calibri" pitchFamily="34" charset="0"/>
              </a:rPr>
              <a:t>Waist Circumference</a:t>
            </a:r>
          </a:p>
          <a:p>
            <a:pPr lvl="1" eaLnBrk="1" hangingPunct="1">
              <a:buFontTx/>
              <a:buChar char="•"/>
            </a:pPr>
            <a:r>
              <a:rPr lang="en-US" i="0" smtClean="0">
                <a:latin typeface="Calibri" pitchFamily="34" charset="0"/>
              </a:rPr>
              <a:t>Blood pressure</a:t>
            </a:r>
          </a:p>
          <a:p>
            <a:pPr lvl="1" eaLnBrk="1" hangingPunct="1">
              <a:buFontTx/>
              <a:buChar char="•"/>
            </a:pPr>
            <a:r>
              <a:rPr lang="en-US" i="0" smtClean="0">
                <a:latin typeface="Calibri" pitchFamily="34" charset="0"/>
              </a:rPr>
              <a:t>Lipids</a:t>
            </a:r>
          </a:p>
        </p:txBody>
      </p:sp>
      <p:sp>
        <p:nvSpPr>
          <p:cNvPr id="24580" name="Text Box 6"/>
          <p:cNvSpPr txBox="1">
            <a:spLocks noChangeArrowheads="1"/>
          </p:cNvSpPr>
          <p:nvPr/>
        </p:nvSpPr>
        <p:spPr bwMode="auto">
          <a:xfrm>
            <a:off x="4114800" y="2319338"/>
            <a:ext cx="4724400" cy="2801937"/>
          </a:xfrm>
          <a:prstGeom prst="rect">
            <a:avLst/>
          </a:prstGeom>
          <a:noFill/>
          <a:ln w="9525">
            <a:noFill/>
            <a:miter lim="800000"/>
            <a:headEnd/>
            <a:tailEnd/>
          </a:ln>
        </p:spPr>
        <p:txBody>
          <a:bodyPr>
            <a:spAutoFit/>
          </a:bodyPr>
          <a:lstStyle/>
          <a:p>
            <a:pPr lvl="1" algn="l">
              <a:buClr>
                <a:srgbClr val="003366"/>
              </a:buClr>
              <a:buSzPct val="130000"/>
              <a:buFont typeface="Wingdings" pitchFamily="2" charset="2"/>
              <a:buNone/>
            </a:pPr>
            <a:r>
              <a:rPr lang="en-US" sz="2400" b="0">
                <a:solidFill>
                  <a:schemeClr val="tx1"/>
                </a:solidFill>
              </a:rPr>
              <a:t> </a:t>
            </a:r>
          </a:p>
          <a:p>
            <a:pPr lvl="1" algn="l">
              <a:spcBef>
                <a:spcPct val="23000"/>
              </a:spcBef>
              <a:buClr>
                <a:srgbClr val="003366"/>
              </a:buClr>
              <a:buFontTx/>
              <a:buChar char="•"/>
            </a:pPr>
            <a:r>
              <a:rPr lang="en-US" sz="2400" b="0">
                <a:solidFill>
                  <a:schemeClr val="tx1"/>
                </a:solidFill>
              </a:rPr>
              <a:t>  FBG, A1c (DM only)</a:t>
            </a:r>
          </a:p>
          <a:p>
            <a:pPr lvl="1" algn="l">
              <a:spcBef>
                <a:spcPct val="23000"/>
              </a:spcBef>
              <a:buClr>
                <a:srgbClr val="003366"/>
              </a:buClr>
              <a:buFontTx/>
              <a:buChar char="•"/>
            </a:pPr>
            <a:r>
              <a:rPr lang="en-US" sz="2400" b="0">
                <a:solidFill>
                  <a:schemeClr val="tx1"/>
                </a:solidFill>
              </a:rPr>
              <a:t>  Estim exercise capacity (METs)</a:t>
            </a:r>
          </a:p>
          <a:p>
            <a:pPr lvl="1" algn="l">
              <a:spcBef>
                <a:spcPct val="23000"/>
              </a:spcBef>
              <a:buClr>
                <a:srgbClr val="003366"/>
              </a:buClr>
              <a:buFontTx/>
              <a:buChar char="•"/>
            </a:pPr>
            <a:r>
              <a:rPr lang="en-US" sz="2400" b="0">
                <a:solidFill>
                  <a:schemeClr val="tx1"/>
                </a:solidFill>
              </a:rPr>
              <a:t>  Functional Status</a:t>
            </a:r>
          </a:p>
          <a:p>
            <a:pPr lvl="1" algn="l">
              <a:spcBef>
                <a:spcPct val="23000"/>
              </a:spcBef>
              <a:buClr>
                <a:srgbClr val="003366"/>
              </a:buClr>
              <a:buFontTx/>
              <a:buChar char="•"/>
            </a:pPr>
            <a:r>
              <a:rPr lang="en-US" sz="2400" b="0">
                <a:solidFill>
                  <a:schemeClr val="tx1"/>
                </a:solidFill>
              </a:rPr>
              <a:t>  +/- depressive symptoms</a:t>
            </a:r>
          </a:p>
          <a:p>
            <a:pPr algn="l">
              <a:spcBef>
                <a:spcPct val="50000"/>
              </a:spcBef>
            </a:pPr>
            <a:endParaRPr lang="en-US" sz="2400" b="0">
              <a:solidFill>
                <a:schemeClr val="tx1"/>
              </a:solidFill>
            </a:endParaRPr>
          </a:p>
        </p:txBody>
      </p:sp>
      <p:sp>
        <p:nvSpPr>
          <p:cNvPr id="24581" name="Text Box 7"/>
          <p:cNvSpPr txBox="1">
            <a:spLocks noChangeArrowheads="1"/>
          </p:cNvSpPr>
          <p:nvPr/>
        </p:nvSpPr>
        <p:spPr bwMode="auto">
          <a:xfrm>
            <a:off x="762000" y="5105400"/>
            <a:ext cx="8001000" cy="519113"/>
          </a:xfrm>
          <a:prstGeom prst="rect">
            <a:avLst/>
          </a:prstGeom>
          <a:noFill/>
          <a:ln w="9525" algn="ctr">
            <a:noFill/>
            <a:miter lim="800000"/>
            <a:headEnd/>
            <a:tailEnd/>
          </a:ln>
        </p:spPr>
        <p:txBody>
          <a:bodyPr>
            <a:spAutoFit/>
          </a:bodyPr>
          <a:lstStyle/>
          <a:p>
            <a:pPr marL="288925" indent="-288925" algn="l">
              <a:spcBef>
                <a:spcPct val="50000"/>
              </a:spcBef>
              <a:buClr>
                <a:srgbClr val="003366"/>
              </a:buClr>
              <a:buSzPct val="120000"/>
              <a:buFont typeface="Wingdings" pitchFamily="2" charset="2"/>
              <a:buNone/>
            </a:pPr>
            <a:endParaRPr lang="en-US" sz="2800" b="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latin typeface="Calibri" pitchFamily="34" charset="0"/>
              </a:rPr>
              <a:t>Proposed Measures</a:t>
            </a:r>
          </a:p>
        </p:txBody>
      </p:sp>
      <p:sp>
        <p:nvSpPr>
          <p:cNvPr id="25603" name="Rectangle 4"/>
          <p:cNvSpPr>
            <a:spLocks noGrp="1" noChangeArrowheads="1"/>
          </p:cNvSpPr>
          <p:nvPr>
            <p:ph type="body" sz="half" idx="2"/>
          </p:nvPr>
        </p:nvSpPr>
        <p:spPr>
          <a:xfrm>
            <a:off x="1060450" y="2286000"/>
            <a:ext cx="7626350" cy="3687763"/>
          </a:xfrm>
        </p:spPr>
        <p:txBody>
          <a:bodyPr/>
          <a:lstStyle/>
          <a:p>
            <a:pPr eaLnBrk="1" hangingPunct="1"/>
            <a:r>
              <a:rPr lang="en-US" smtClean="0">
                <a:latin typeface="Calibri" pitchFamily="34" charset="0"/>
              </a:rPr>
              <a:t>Behavioral</a:t>
            </a:r>
          </a:p>
          <a:p>
            <a:pPr lvl="1" eaLnBrk="1" hangingPunct="1"/>
            <a:r>
              <a:rPr lang="en-US" smtClean="0">
                <a:latin typeface="Calibri" pitchFamily="34" charset="0"/>
              </a:rPr>
              <a:t>Adherence to:</a:t>
            </a:r>
          </a:p>
          <a:p>
            <a:pPr lvl="2" eaLnBrk="1" hangingPunct="1"/>
            <a:r>
              <a:rPr lang="en-US" sz="2400" smtClean="0">
                <a:latin typeface="Calibri" pitchFamily="34" charset="0"/>
              </a:rPr>
              <a:t>Exercise/Physical activity</a:t>
            </a:r>
          </a:p>
          <a:p>
            <a:pPr lvl="2" eaLnBrk="1" hangingPunct="1"/>
            <a:r>
              <a:rPr lang="en-US" sz="2400" smtClean="0">
                <a:latin typeface="Calibri" pitchFamily="34" charset="0"/>
              </a:rPr>
              <a:t>Medications (ASA, BB, ACEI, statin)</a:t>
            </a:r>
          </a:p>
          <a:p>
            <a:pPr lvl="2" eaLnBrk="1" hangingPunct="1"/>
            <a:r>
              <a:rPr lang="en-US" sz="2400" smtClean="0">
                <a:latin typeface="Calibri" pitchFamily="34" charset="0"/>
              </a:rPr>
              <a:t>Tobacco cessation</a:t>
            </a:r>
          </a:p>
          <a:p>
            <a:pPr lvl="2" eaLnBrk="1" hangingPunct="1"/>
            <a:r>
              <a:rPr lang="en-US" sz="2400" smtClean="0">
                <a:latin typeface="Calibri" pitchFamily="34" charset="0"/>
              </a:rPr>
              <a:t>Influenza vaccination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latin typeface="Calibri" pitchFamily="34" charset="0"/>
              </a:rPr>
              <a:t>Registry Instruments</a:t>
            </a:r>
          </a:p>
        </p:txBody>
      </p:sp>
      <p:graphicFrame>
        <p:nvGraphicFramePr>
          <p:cNvPr id="35861" name="Group 21"/>
          <p:cNvGraphicFramePr>
            <a:graphicFrameLocks noGrp="1"/>
          </p:cNvGraphicFramePr>
          <p:nvPr>
            <p:ph idx="1"/>
          </p:nvPr>
        </p:nvGraphicFramePr>
        <p:xfrm>
          <a:off x="1066800" y="2057400"/>
          <a:ext cx="7620000" cy="4824222"/>
        </p:xfrm>
        <a:graphic>
          <a:graphicData uri="http://schemas.openxmlformats.org/drawingml/2006/table">
            <a:tbl>
              <a:tblPr/>
              <a:tblGrid>
                <a:gridCol w="2470150"/>
                <a:gridCol w="5149850"/>
              </a:tblGrid>
              <a:tr h="609600">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None/>
                        <a:tabLst/>
                      </a:pPr>
                      <a:r>
                        <a:rPr kumimoji="0" lang="en-US" sz="2400" b="0" i="0" u="none" strike="noStrike" cap="none" normalizeH="0" baseline="0" smtClean="0">
                          <a:ln>
                            <a:noFill/>
                          </a:ln>
                          <a:solidFill>
                            <a:schemeClr val="tx1"/>
                          </a:solidFill>
                          <a:effectLst/>
                          <a:latin typeface="Calibri" pitchFamily="34" charset="0"/>
                        </a:rPr>
                        <a:t>Dietary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 saturated fat </a:t>
                      </a:r>
                    </a:p>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Servings Fruits/vegetables per day</a:t>
                      </a:r>
                    </a:p>
                  </a:txBody>
                  <a:tcPr horzOverflow="overflow">
                    <a:lnL>
                      <a:noFill/>
                    </a:lnL>
                    <a:lnR>
                      <a:noFill/>
                    </a:lnR>
                    <a:lnT>
                      <a:noFill/>
                    </a:lnT>
                    <a:lnB>
                      <a:noFill/>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None/>
                        <a:tabLst/>
                      </a:pPr>
                      <a:r>
                        <a:rPr kumimoji="0" lang="en-US" sz="2100" b="0" i="0" u="none" strike="noStrike" cap="none" normalizeH="0" baseline="0" smtClean="0">
                          <a:ln>
                            <a:noFill/>
                          </a:ln>
                          <a:solidFill>
                            <a:schemeClr val="tx1"/>
                          </a:solidFill>
                          <a:effectLst/>
                          <a:latin typeface="Calibri" pitchFamily="34" charset="0"/>
                        </a:rPr>
                        <a:t>Physical Activity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Pedometer (steps/day)*</a:t>
                      </a:r>
                    </a:p>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Duke Activity Status Index</a:t>
                      </a:r>
                    </a:p>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IPAQ</a:t>
                      </a:r>
                    </a:p>
                  </a:txBody>
                  <a:tcPr horzOverflow="overflow">
                    <a:lnL>
                      <a:noFill/>
                    </a:lnL>
                    <a:lnR>
                      <a:noFill/>
                    </a:lnR>
                    <a:lnT>
                      <a:noFill/>
                    </a:lnT>
                    <a:lnB>
                      <a:noFill/>
                    </a:lnB>
                    <a:lnTlToBr>
                      <a:noFill/>
                    </a:lnTlToBr>
                    <a:lnBlToTr>
                      <a:noFill/>
                    </a:lnBlToTr>
                    <a:noFill/>
                  </a:tcPr>
                </a:tc>
              </a:tr>
              <a:tr h="1676400">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None/>
                        <a:tabLst/>
                      </a:pPr>
                      <a:r>
                        <a:rPr kumimoji="0" lang="en-US" sz="2400" b="0" i="0" u="none" strike="noStrike" cap="none" normalizeH="0" baseline="0" smtClean="0">
                          <a:ln>
                            <a:noFill/>
                          </a:ln>
                          <a:solidFill>
                            <a:schemeClr val="tx1"/>
                          </a:solidFill>
                          <a:effectLst/>
                          <a:latin typeface="Calibri" pitchFamily="34" charset="0"/>
                        </a:rPr>
                        <a:t>HRQL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MacNew Quality of Life*</a:t>
                      </a:r>
                    </a:p>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SF-36 v2*</a:t>
                      </a:r>
                    </a:p>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Ferrans &amp; Powers QLI</a:t>
                      </a:r>
                    </a:p>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Dartmouth COOP</a:t>
                      </a:r>
                    </a:p>
                  </a:txBody>
                  <a:tcPr horzOverflow="overflow">
                    <a:lnL>
                      <a:noFill/>
                    </a:lnL>
                    <a:lnR>
                      <a:noFill/>
                    </a:lnR>
                    <a:lnT>
                      <a:noFill/>
                    </a:lnT>
                    <a:lnB>
                      <a:noFill/>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None/>
                        <a:tabLst/>
                      </a:pPr>
                      <a:r>
                        <a:rPr kumimoji="0" lang="en-US" sz="2400" b="0" i="0" u="none" strike="noStrike" cap="none" normalizeH="0" baseline="0" smtClean="0">
                          <a:ln>
                            <a:noFill/>
                          </a:ln>
                          <a:solidFill>
                            <a:schemeClr val="tx1"/>
                          </a:solidFill>
                          <a:effectLst/>
                          <a:latin typeface="Calibri" pitchFamily="34" charset="0"/>
                        </a:rPr>
                        <a:t>Depression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10000"/>
                        <a:buFont typeface="Wingdings" pitchFamily="2" charset="2"/>
                        <a:buChar char="§"/>
                        <a:tabLst/>
                      </a:pPr>
                      <a:r>
                        <a:rPr kumimoji="0" lang="en-US" sz="2400" b="0" i="0" u="none" strike="noStrike" cap="none" normalizeH="0" baseline="0" smtClean="0">
                          <a:ln>
                            <a:noFill/>
                          </a:ln>
                          <a:solidFill>
                            <a:schemeClr val="tx1"/>
                          </a:solidFill>
                          <a:effectLst/>
                          <a:latin typeface="Calibri" pitchFamily="34" charset="0"/>
                        </a:rPr>
                        <a:t> PHQ-9</a:t>
                      </a:r>
                    </a:p>
                  </a:txBody>
                  <a:tcPr horzOverflow="overflow">
                    <a:lnL>
                      <a:noFill/>
                    </a:lnL>
                    <a:lnR>
                      <a:noFill/>
                    </a:lnR>
                    <a:lnT>
                      <a:noFill/>
                    </a:lnT>
                    <a:lnB>
                      <a:noFill/>
                    </a:lnB>
                    <a:lnTlToBr>
                      <a:noFill/>
                    </a:lnTlToBr>
                    <a:lnBlToTr>
                      <a:noFill/>
                    </a:lnBlToTr>
                    <a:noFill/>
                  </a:tcPr>
                </a:tc>
              </a:tr>
            </a:tbl>
          </a:graphicData>
        </a:graphic>
      </p:graphicFrame>
      <p:sp>
        <p:nvSpPr>
          <p:cNvPr id="26636" name="Text Box 24"/>
          <p:cNvSpPr txBox="1">
            <a:spLocks noChangeArrowheads="1"/>
          </p:cNvSpPr>
          <p:nvPr/>
        </p:nvSpPr>
        <p:spPr bwMode="auto">
          <a:xfrm>
            <a:off x="6400800" y="6232525"/>
            <a:ext cx="3276600" cy="396875"/>
          </a:xfrm>
          <a:prstGeom prst="rect">
            <a:avLst/>
          </a:prstGeom>
          <a:noFill/>
          <a:ln w="9525">
            <a:noFill/>
            <a:miter lim="800000"/>
            <a:headEnd/>
            <a:tailEnd/>
          </a:ln>
        </p:spPr>
        <p:txBody>
          <a:bodyPr>
            <a:spAutoFit/>
          </a:bodyPr>
          <a:lstStyle/>
          <a:p>
            <a:pPr algn="l">
              <a:spcBef>
                <a:spcPct val="50000"/>
              </a:spcBef>
            </a:pPr>
            <a:r>
              <a:rPr lang="en-US" sz="2000" b="0">
                <a:solidFill>
                  <a:schemeClr val="tx1"/>
                </a:solidFill>
              </a:rPr>
              <a:t>* Requires licensing fee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lgn="ctr">
            <a:noFill/>
            <a:miter lim="800000"/>
            <a:headEnd/>
            <a:tailEnd/>
          </a:ln>
        </p:spPr>
      </p:pic>
      <p:sp>
        <p:nvSpPr>
          <p:cNvPr id="28675" name="Rectangle 5"/>
          <p:cNvSpPr>
            <a:spLocks noChangeArrowheads="1"/>
          </p:cNvSpPr>
          <p:nvPr/>
        </p:nvSpPr>
        <p:spPr bwMode="auto">
          <a:xfrm>
            <a:off x="-228600" y="6553200"/>
            <a:ext cx="9601200" cy="533400"/>
          </a:xfrm>
          <a:prstGeom prst="rect">
            <a:avLst/>
          </a:prstGeom>
          <a:solidFill>
            <a:schemeClr val="bg1"/>
          </a:solid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cstate="print"/>
          <a:srcRect/>
          <a:stretch>
            <a:fillRect/>
          </a:stretch>
        </p:blipFill>
        <p:spPr bwMode="auto">
          <a:xfrm>
            <a:off x="47625" y="77788"/>
            <a:ext cx="9067800" cy="68008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228600" y="0"/>
            <a:ext cx="8686800" cy="69484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228600" y="-14288"/>
            <a:ext cx="8686800" cy="6948488"/>
          </a:xfrm>
          <a:prstGeom prst="rect">
            <a:avLst/>
          </a:prstGeom>
          <a:noFill/>
          <a:ln w="9525" algn="ctr">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0" y="-228600"/>
            <a:ext cx="9144000" cy="7315200"/>
          </a:xfrm>
          <a:prstGeom prst="rect">
            <a:avLst/>
          </a:prstGeom>
          <a:noFill/>
          <a:ln w="9525" algn="ctr">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400" smtClean="0">
                <a:latin typeface="Calibri" pitchFamily="34" charset="0"/>
              </a:rPr>
              <a:t>Objectives</a:t>
            </a:r>
          </a:p>
        </p:txBody>
      </p:sp>
      <p:sp>
        <p:nvSpPr>
          <p:cNvPr id="5123" name="Rectangle 3"/>
          <p:cNvSpPr>
            <a:spLocks noGrp="1" noChangeArrowheads="1"/>
          </p:cNvSpPr>
          <p:nvPr>
            <p:ph type="body" idx="1"/>
          </p:nvPr>
        </p:nvSpPr>
        <p:spPr/>
        <p:txBody>
          <a:bodyPr/>
          <a:lstStyle/>
          <a:p>
            <a:pPr eaLnBrk="1" hangingPunct="1"/>
            <a:r>
              <a:rPr lang="en-US" smtClean="0">
                <a:latin typeface="Calibri" pitchFamily="34" charset="0"/>
              </a:rPr>
              <a:t>Review the AACVPR National CR Registry </a:t>
            </a:r>
          </a:p>
          <a:p>
            <a:pPr eaLnBrk="1" hangingPunct="1"/>
            <a:r>
              <a:rPr lang="en-US" smtClean="0">
                <a:latin typeface="Calibri" pitchFamily="34" charset="0"/>
              </a:rPr>
              <a:t>Discuss how CR Registry will impact your CR program</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cstate="print"/>
          <a:srcRect/>
          <a:stretch>
            <a:fillRect/>
          </a:stretch>
        </p:blipFill>
        <p:spPr bwMode="auto">
          <a:xfrm>
            <a:off x="0" y="-76200"/>
            <a:ext cx="9144000" cy="7315200"/>
          </a:xfrm>
          <a:prstGeom prst="rect">
            <a:avLst/>
          </a:prstGeom>
          <a:noFill/>
          <a:ln w="9525" algn="ctr">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latin typeface="Calibri" pitchFamily="34" charset="0"/>
              </a:rPr>
              <a:t>Registry Reporting</a:t>
            </a:r>
          </a:p>
        </p:txBody>
      </p:sp>
      <p:sp>
        <p:nvSpPr>
          <p:cNvPr id="34819" name="Rectangle 3"/>
          <p:cNvSpPr>
            <a:spLocks noGrp="1" noChangeArrowheads="1"/>
          </p:cNvSpPr>
          <p:nvPr>
            <p:ph type="body" idx="1"/>
          </p:nvPr>
        </p:nvSpPr>
        <p:spPr/>
        <p:txBody>
          <a:bodyPr/>
          <a:lstStyle/>
          <a:p>
            <a:pPr eaLnBrk="1" hangingPunct="1">
              <a:lnSpc>
                <a:spcPct val="90000"/>
              </a:lnSpc>
            </a:pPr>
            <a:r>
              <a:rPr lang="en-US" smtClean="0">
                <a:latin typeface="Calibri" pitchFamily="34" charset="0"/>
              </a:rPr>
              <a:t>Individual patient outcomes</a:t>
            </a:r>
          </a:p>
          <a:p>
            <a:pPr eaLnBrk="1" hangingPunct="1">
              <a:lnSpc>
                <a:spcPct val="90000"/>
              </a:lnSpc>
            </a:pPr>
            <a:r>
              <a:rPr lang="en-US" smtClean="0">
                <a:latin typeface="Calibri" pitchFamily="34" charset="0"/>
              </a:rPr>
              <a:t>Aggregated outcomes for program</a:t>
            </a:r>
          </a:p>
          <a:p>
            <a:pPr eaLnBrk="1" hangingPunct="1">
              <a:lnSpc>
                <a:spcPct val="90000"/>
              </a:lnSpc>
            </a:pPr>
            <a:r>
              <a:rPr lang="en-US" smtClean="0">
                <a:latin typeface="Calibri" pitchFamily="34" charset="0"/>
              </a:rPr>
              <a:t>Program performance based on guidelines</a:t>
            </a:r>
          </a:p>
          <a:p>
            <a:pPr eaLnBrk="1" hangingPunct="1">
              <a:lnSpc>
                <a:spcPct val="90000"/>
              </a:lnSpc>
            </a:pPr>
            <a:r>
              <a:rPr lang="en-US" smtClean="0">
                <a:latin typeface="Calibri" pitchFamily="34" charset="0"/>
              </a:rPr>
              <a:t>Program performance based on registry aggregates</a:t>
            </a:r>
          </a:p>
          <a:p>
            <a:pPr lvl="1" eaLnBrk="1" hangingPunct="1">
              <a:lnSpc>
                <a:spcPct val="90000"/>
              </a:lnSpc>
            </a:pPr>
            <a:r>
              <a:rPr lang="en-US" smtClean="0">
                <a:latin typeface="Calibri" pitchFamily="34" charset="0"/>
              </a:rPr>
              <a:t>Benchmarking to like-size and state</a:t>
            </a:r>
          </a:p>
          <a:p>
            <a:pPr eaLnBrk="1" hangingPunct="1">
              <a:lnSpc>
                <a:spcPct val="90000"/>
              </a:lnSpc>
            </a:pPr>
            <a:r>
              <a:rPr lang="en-US" smtClean="0">
                <a:latin typeface="Calibri" pitchFamily="34" charset="0"/>
              </a:rPr>
              <a:t>User-defined queries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latin typeface="Calibri" pitchFamily="34" charset="0"/>
              </a:rPr>
              <a:t>Registry Reporting</a:t>
            </a:r>
          </a:p>
        </p:txBody>
      </p:sp>
      <p:sp>
        <p:nvSpPr>
          <p:cNvPr id="35843" name="Rectangle 3"/>
          <p:cNvSpPr>
            <a:spLocks noGrp="1" noChangeArrowheads="1"/>
          </p:cNvSpPr>
          <p:nvPr>
            <p:ph type="body" idx="4294967295"/>
          </p:nvPr>
        </p:nvSpPr>
        <p:spPr/>
        <p:txBody>
          <a:bodyPr/>
          <a:lstStyle/>
          <a:p>
            <a:pPr eaLnBrk="1" hangingPunct="1"/>
            <a:r>
              <a:rPr lang="en-US" smtClean="0">
                <a:latin typeface="Calibri" pitchFamily="34" charset="0"/>
              </a:rPr>
              <a:t>Only </a:t>
            </a:r>
            <a:r>
              <a:rPr lang="en-US" i="1" smtClean="0">
                <a:latin typeface="Calibri" pitchFamily="34" charset="0"/>
              </a:rPr>
              <a:t>your</a:t>
            </a:r>
            <a:r>
              <a:rPr lang="en-US" smtClean="0">
                <a:latin typeface="Calibri" pitchFamily="34" charset="0"/>
              </a:rPr>
              <a:t> program will have access to </a:t>
            </a:r>
            <a:r>
              <a:rPr lang="en-US" i="1" smtClean="0">
                <a:latin typeface="Calibri" pitchFamily="34" charset="0"/>
              </a:rPr>
              <a:t>your </a:t>
            </a:r>
            <a:r>
              <a:rPr lang="en-US" smtClean="0">
                <a:latin typeface="Calibri" pitchFamily="34" charset="0"/>
              </a:rPr>
              <a:t>data and results</a:t>
            </a:r>
          </a:p>
          <a:p>
            <a:pPr eaLnBrk="1" hangingPunct="1"/>
            <a:r>
              <a:rPr lang="en-US" smtClean="0">
                <a:latin typeface="Calibri" pitchFamily="34" charset="0"/>
              </a:rPr>
              <a:t>Results can be used to manage care of patients, to track individual patient outcomes or general program performance</a:t>
            </a:r>
          </a:p>
          <a:p>
            <a:pPr eaLnBrk="1" hangingPunct="1"/>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304800" y="-685800"/>
            <a:ext cx="9677400" cy="77422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cstate="print"/>
          <a:srcRect/>
          <a:stretch>
            <a:fillRect/>
          </a:stretch>
        </p:blipFill>
        <p:spPr bwMode="auto">
          <a:xfrm>
            <a:off x="-457200" y="-723900"/>
            <a:ext cx="9829800" cy="78628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latin typeface="Calibri" pitchFamily="34" charset="0"/>
              </a:rPr>
              <a:t>HIPAA, PHI and the Registry</a:t>
            </a:r>
          </a:p>
        </p:txBody>
      </p:sp>
      <p:sp>
        <p:nvSpPr>
          <p:cNvPr id="38915" name="Rectangle 3"/>
          <p:cNvSpPr>
            <a:spLocks noGrp="1" noChangeArrowheads="1"/>
          </p:cNvSpPr>
          <p:nvPr>
            <p:ph type="body" idx="1"/>
          </p:nvPr>
        </p:nvSpPr>
        <p:spPr>
          <a:xfrm>
            <a:off x="990600" y="2286000"/>
            <a:ext cx="7696200" cy="3962400"/>
          </a:xfrm>
        </p:spPr>
        <p:txBody>
          <a:bodyPr/>
          <a:lstStyle/>
          <a:p>
            <a:pPr eaLnBrk="1" hangingPunct="1">
              <a:lnSpc>
                <a:spcPct val="90000"/>
              </a:lnSpc>
            </a:pPr>
            <a:r>
              <a:rPr lang="en-US" sz="2800" b="1" smtClean="0">
                <a:latin typeface="Calibri" pitchFamily="34" charset="0"/>
              </a:rPr>
              <a:t>Use of Protected Health Information (PHI) </a:t>
            </a:r>
          </a:p>
          <a:p>
            <a:pPr lvl="1" eaLnBrk="1" hangingPunct="1">
              <a:lnSpc>
                <a:spcPct val="90000"/>
              </a:lnSpc>
            </a:pPr>
            <a:r>
              <a:rPr lang="en-US" sz="2400" smtClean="0">
                <a:latin typeface="Calibri" pitchFamily="34" charset="0"/>
              </a:rPr>
              <a:t>Minimum amount of patient identifiers used for connection to ACC registries, Medicare administrative databases</a:t>
            </a:r>
          </a:p>
          <a:p>
            <a:pPr eaLnBrk="1" hangingPunct="1">
              <a:lnSpc>
                <a:spcPct val="90000"/>
              </a:lnSpc>
            </a:pPr>
            <a:r>
              <a:rPr lang="en-US" sz="2800" smtClean="0">
                <a:latin typeface="Calibri" pitchFamily="34" charset="0"/>
              </a:rPr>
              <a:t>Will require </a:t>
            </a:r>
            <a:r>
              <a:rPr lang="en-US" sz="2800" b="1" smtClean="0">
                <a:latin typeface="Calibri" pitchFamily="34" charset="0"/>
              </a:rPr>
              <a:t>Participation Agreement</a:t>
            </a:r>
            <a:r>
              <a:rPr lang="en-US" sz="2800" smtClean="0">
                <a:latin typeface="Calibri" pitchFamily="34" charset="0"/>
              </a:rPr>
              <a:t> between AACVPR and your program</a:t>
            </a:r>
          </a:p>
          <a:p>
            <a:pPr eaLnBrk="1" hangingPunct="1">
              <a:lnSpc>
                <a:spcPct val="90000"/>
              </a:lnSpc>
            </a:pPr>
            <a:r>
              <a:rPr lang="en-US" sz="2800" smtClean="0">
                <a:latin typeface="Calibri" pitchFamily="34" charset="0"/>
              </a:rPr>
              <a:t>PA will include Business Associate Agreement and limited Data Use Agreement</a:t>
            </a:r>
          </a:p>
          <a:p>
            <a:pPr eaLnBrk="1" hangingPunct="1">
              <a:lnSpc>
                <a:spcPct val="90000"/>
              </a:lnSpc>
            </a:pPr>
            <a:r>
              <a:rPr lang="en-US" sz="2800" smtClean="0">
                <a:latin typeface="Calibri" pitchFamily="34" charset="0"/>
              </a:rPr>
              <a:t>Review by Mayo Clinic IRB</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smtClean="0">
                <a:latin typeface="Calibri" pitchFamily="34" charset="0"/>
              </a:rPr>
              <a:t>Connecting to the Registry:</a:t>
            </a:r>
            <a:br>
              <a:rPr lang="en-US" sz="3200" smtClean="0">
                <a:latin typeface="Calibri" pitchFamily="34" charset="0"/>
              </a:rPr>
            </a:br>
            <a:r>
              <a:rPr lang="en-US" sz="3200" smtClean="0">
                <a:latin typeface="Calibri" pitchFamily="34" charset="0"/>
              </a:rPr>
              <a:t>Application Programming Interface (API)</a:t>
            </a:r>
          </a:p>
        </p:txBody>
      </p:sp>
      <p:sp>
        <p:nvSpPr>
          <p:cNvPr id="39939" name="Rectangle 3"/>
          <p:cNvSpPr>
            <a:spLocks noGrp="1" noChangeArrowheads="1"/>
          </p:cNvSpPr>
          <p:nvPr>
            <p:ph type="body" idx="1"/>
          </p:nvPr>
        </p:nvSpPr>
        <p:spPr>
          <a:xfrm>
            <a:off x="1066800" y="2667000"/>
            <a:ext cx="7620000" cy="3429000"/>
          </a:xfrm>
        </p:spPr>
        <p:txBody>
          <a:bodyPr/>
          <a:lstStyle/>
          <a:p>
            <a:pPr eaLnBrk="1" hangingPunct="1"/>
            <a:r>
              <a:rPr lang="en-US" sz="2800" smtClean="0">
                <a:latin typeface="Calibri" pitchFamily="34" charset="0"/>
              </a:rPr>
              <a:t>Allows 3</a:t>
            </a:r>
            <a:r>
              <a:rPr lang="en-US" sz="2800" baseline="30000" smtClean="0">
                <a:latin typeface="Calibri" pitchFamily="34" charset="0"/>
              </a:rPr>
              <a:t>rd</a:t>
            </a:r>
            <a:r>
              <a:rPr lang="en-US" sz="2800" smtClean="0">
                <a:latin typeface="Calibri" pitchFamily="34" charset="0"/>
              </a:rPr>
              <a:t> party applications to upload local data to registry</a:t>
            </a:r>
          </a:p>
          <a:p>
            <a:pPr eaLnBrk="1" hangingPunct="1"/>
            <a:r>
              <a:rPr lang="en-US" sz="2800" smtClean="0">
                <a:latin typeface="Calibri" pitchFamily="34" charset="0"/>
              </a:rPr>
              <a:t>AACVPR working with LSI, ScottCare and Cardiac Sciences on creating uploading methods from their applications to registry</a:t>
            </a:r>
          </a:p>
          <a:p>
            <a:pPr eaLnBrk="1" hangingPunct="1"/>
            <a:r>
              <a:rPr lang="en-US" sz="2800" smtClean="0">
                <a:latin typeface="Calibri" pitchFamily="34" charset="0"/>
              </a:rPr>
              <a:t>Home-made databases may require custom solutions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295400" y="2346325"/>
            <a:ext cx="3124200" cy="1311275"/>
          </a:xfrm>
          <a:prstGeom prst="rect">
            <a:avLst/>
          </a:prstGeom>
          <a:noFill/>
          <a:ln w="9525">
            <a:noFill/>
            <a:miter lim="800000"/>
            <a:headEnd/>
            <a:tailEnd/>
          </a:ln>
        </p:spPr>
        <p:txBody>
          <a:bodyPr>
            <a:spAutoFit/>
          </a:bodyPr>
          <a:lstStyle/>
          <a:p>
            <a:r>
              <a:rPr lang="en-US" sz="4000"/>
              <a:t>Program</a:t>
            </a:r>
          </a:p>
          <a:p>
            <a:r>
              <a:rPr lang="en-US" sz="4000"/>
              <a:t>Certification</a:t>
            </a:r>
          </a:p>
        </p:txBody>
      </p:sp>
      <p:sp>
        <p:nvSpPr>
          <p:cNvPr id="40963" name="Text Box 4"/>
          <p:cNvSpPr txBox="1">
            <a:spLocks noChangeArrowheads="1"/>
          </p:cNvSpPr>
          <p:nvPr/>
        </p:nvSpPr>
        <p:spPr bwMode="auto">
          <a:xfrm>
            <a:off x="4953000" y="2743200"/>
            <a:ext cx="2514600" cy="762000"/>
          </a:xfrm>
          <a:prstGeom prst="rect">
            <a:avLst/>
          </a:prstGeom>
          <a:noFill/>
          <a:ln w="9525">
            <a:noFill/>
            <a:miter lim="800000"/>
            <a:headEnd/>
            <a:tailEnd/>
          </a:ln>
        </p:spPr>
        <p:txBody>
          <a:bodyPr>
            <a:spAutoFit/>
          </a:bodyPr>
          <a:lstStyle/>
          <a:p>
            <a:pPr algn="r">
              <a:spcBef>
                <a:spcPct val="50000"/>
              </a:spcBef>
            </a:pPr>
            <a:r>
              <a:rPr lang="en-US" sz="4400"/>
              <a:t>Registries</a:t>
            </a:r>
          </a:p>
        </p:txBody>
      </p:sp>
      <p:pic>
        <p:nvPicPr>
          <p:cNvPr id="40964" name="Picture 7"/>
          <p:cNvPicPr>
            <a:picLocks noChangeAspect="1" noChangeArrowheads="1"/>
          </p:cNvPicPr>
          <p:nvPr/>
        </p:nvPicPr>
        <p:blipFill>
          <a:blip r:embed="rId3" cstate="print"/>
          <a:srcRect/>
          <a:stretch>
            <a:fillRect/>
          </a:stretch>
        </p:blipFill>
        <p:spPr bwMode="auto">
          <a:xfrm>
            <a:off x="1009650" y="2000250"/>
            <a:ext cx="3943350" cy="2343150"/>
          </a:xfrm>
          <a:prstGeom prst="rect">
            <a:avLst/>
          </a:prstGeom>
          <a:noFill/>
          <a:ln w="9525">
            <a:noFill/>
            <a:miter lim="800000"/>
            <a:headEnd/>
            <a:tailEnd/>
          </a:ln>
        </p:spPr>
      </p:pic>
      <p:pic>
        <p:nvPicPr>
          <p:cNvPr id="40965" name="Picture 8"/>
          <p:cNvPicPr>
            <a:picLocks noChangeAspect="1" noChangeArrowheads="1"/>
          </p:cNvPicPr>
          <p:nvPr/>
        </p:nvPicPr>
        <p:blipFill>
          <a:blip r:embed="rId3" cstate="print"/>
          <a:srcRect/>
          <a:stretch>
            <a:fillRect/>
          </a:stretch>
        </p:blipFill>
        <p:spPr bwMode="auto">
          <a:xfrm>
            <a:off x="4114800" y="2000250"/>
            <a:ext cx="3943350" cy="2343150"/>
          </a:xfrm>
          <a:prstGeom prst="rect">
            <a:avLst/>
          </a:prstGeom>
          <a:noFill/>
          <a:ln w="9525">
            <a:noFill/>
            <a:miter lim="800000"/>
            <a:headEnd/>
            <a:tailEnd/>
          </a:ln>
        </p:spPr>
      </p:pic>
      <p:grpSp>
        <p:nvGrpSpPr>
          <p:cNvPr id="2" name="Group 12"/>
          <p:cNvGrpSpPr>
            <a:grpSpLocks/>
          </p:cNvGrpSpPr>
          <p:nvPr/>
        </p:nvGrpSpPr>
        <p:grpSpPr bwMode="auto">
          <a:xfrm>
            <a:off x="2514600" y="4357688"/>
            <a:ext cx="3733800" cy="823912"/>
            <a:chOff x="1584" y="2793"/>
            <a:chExt cx="2352" cy="519"/>
          </a:xfrm>
        </p:grpSpPr>
        <p:sp>
          <p:nvSpPr>
            <p:cNvPr id="40967" name="Text Box 9"/>
            <p:cNvSpPr txBox="1">
              <a:spLocks noChangeArrowheads="1"/>
            </p:cNvSpPr>
            <p:nvPr/>
          </p:nvSpPr>
          <p:spPr bwMode="auto">
            <a:xfrm>
              <a:off x="2160" y="2793"/>
              <a:ext cx="1248" cy="519"/>
            </a:xfrm>
            <a:prstGeom prst="rect">
              <a:avLst/>
            </a:prstGeom>
            <a:noFill/>
            <a:ln w="9525" algn="ctr">
              <a:noFill/>
              <a:miter lim="800000"/>
              <a:headEnd/>
              <a:tailEnd/>
            </a:ln>
          </p:spPr>
          <p:txBody>
            <a:bodyPr>
              <a:spAutoFit/>
            </a:bodyPr>
            <a:lstStyle/>
            <a:p>
              <a:pPr>
                <a:spcBef>
                  <a:spcPct val="50000"/>
                </a:spcBef>
              </a:pPr>
              <a:r>
                <a:rPr lang="en-US"/>
                <a:t>Data</a:t>
              </a:r>
            </a:p>
          </p:txBody>
        </p:sp>
        <p:sp>
          <p:nvSpPr>
            <p:cNvPr id="40968" name="AutoShape 10"/>
            <p:cNvSpPr>
              <a:spLocks noChangeArrowheads="1"/>
            </p:cNvSpPr>
            <p:nvPr/>
          </p:nvSpPr>
          <p:spPr bwMode="auto">
            <a:xfrm>
              <a:off x="1584" y="2821"/>
              <a:ext cx="720" cy="480"/>
            </a:xfrm>
            <a:prstGeom prst="leftArrow">
              <a:avLst>
                <a:gd name="adj1" fmla="val 50000"/>
                <a:gd name="adj2" fmla="val 37500"/>
              </a:avLst>
            </a:prstGeom>
            <a:solidFill>
              <a:srgbClr val="003366"/>
            </a:solidFill>
            <a:ln w="9525" algn="ctr">
              <a:noFill/>
              <a:miter lim="800000"/>
              <a:headEnd/>
              <a:tailEnd/>
            </a:ln>
          </p:spPr>
          <p:txBody>
            <a:bodyPr wrap="none" anchor="ctr"/>
            <a:lstStyle/>
            <a:p>
              <a:endParaRPr lang="en-US"/>
            </a:p>
          </p:txBody>
        </p:sp>
        <p:sp>
          <p:nvSpPr>
            <p:cNvPr id="40969" name="AutoShape 11"/>
            <p:cNvSpPr>
              <a:spLocks noChangeArrowheads="1"/>
            </p:cNvSpPr>
            <p:nvPr/>
          </p:nvSpPr>
          <p:spPr bwMode="auto">
            <a:xfrm rot="10800000">
              <a:off x="3216" y="2821"/>
              <a:ext cx="720" cy="480"/>
            </a:xfrm>
            <a:prstGeom prst="leftArrow">
              <a:avLst>
                <a:gd name="adj1" fmla="val 50000"/>
                <a:gd name="adj2" fmla="val 37500"/>
              </a:avLst>
            </a:prstGeom>
            <a:solidFill>
              <a:srgbClr val="003366"/>
            </a:solidFill>
            <a:ln w="9525" algn="ctr">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828800" y="381000"/>
            <a:ext cx="3200400" cy="914400"/>
          </a:xfrm>
        </p:spPr>
        <p:txBody>
          <a:bodyPr/>
          <a:lstStyle/>
          <a:p>
            <a:pPr eaLnBrk="1" hangingPunct="1">
              <a:lnSpc>
                <a:spcPct val="90000"/>
              </a:lnSpc>
            </a:pPr>
            <a:r>
              <a:rPr lang="en-US" sz="1200" smtClean="0">
                <a:latin typeface="Calibri" pitchFamily="34" charset="0"/>
              </a:rPr>
              <a:t>Training and support</a:t>
            </a:r>
          </a:p>
          <a:p>
            <a:pPr eaLnBrk="1" hangingPunct="1">
              <a:lnSpc>
                <a:spcPct val="90000"/>
              </a:lnSpc>
            </a:pPr>
            <a:r>
              <a:rPr lang="en-US" sz="1200" smtClean="0">
                <a:latin typeface="Calibri" pitchFamily="34" charset="0"/>
              </a:rPr>
              <a:t>Education</a:t>
            </a:r>
          </a:p>
          <a:p>
            <a:pPr eaLnBrk="1" hangingPunct="1">
              <a:lnSpc>
                <a:spcPct val="90000"/>
              </a:lnSpc>
            </a:pPr>
            <a:r>
              <a:rPr lang="en-US" sz="1200" smtClean="0">
                <a:latin typeface="Calibri" pitchFamily="34" charset="0"/>
              </a:rPr>
              <a:t>Promotion</a:t>
            </a:r>
          </a:p>
          <a:p>
            <a:pPr eaLnBrk="1" hangingPunct="1">
              <a:lnSpc>
                <a:spcPct val="90000"/>
              </a:lnSpc>
            </a:pPr>
            <a:r>
              <a:rPr lang="en-US" sz="1200" smtClean="0">
                <a:latin typeface="Calibri" pitchFamily="34" charset="0"/>
              </a:rPr>
              <a:t>Funding support</a:t>
            </a:r>
          </a:p>
        </p:txBody>
      </p:sp>
      <p:sp>
        <p:nvSpPr>
          <p:cNvPr id="41987" name="Oval 7"/>
          <p:cNvSpPr>
            <a:spLocks noChangeArrowheads="1"/>
          </p:cNvSpPr>
          <p:nvPr/>
        </p:nvSpPr>
        <p:spPr bwMode="auto">
          <a:xfrm>
            <a:off x="5105400" y="2514600"/>
            <a:ext cx="2057400" cy="2057400"/>
          </a:xfrm>
          <a:prstGeom prst="ellipse">
            <a:avLst/>
          </a:prstGeom>
          <a:solidFill>
            <a:schemeClr val="folHlink">
              <a:alpha val="50195"/>
            </a:schemeClr>
          </a:solidFill>
          <a:ln w="9525" algn="ctr">
            <a:noFill/>
            <a:round/>
            <a:headEnd/>
            <a:tailEnd/>
          </a:ln>
        </p:spPr>
        <p:txBody>
          <a:bodyPr wrap="none" anchor="ctr">
            <a:spAutoFit/>
          </a:bodyPr>
          <a:lstStyle/>
          <a:p>
            <a:endParaRPr lang="en-US"/>
          </a:p>
        </p:txBody>
      </p:sp>
      <p:sp>
        <p:nvSpPr>
          <p:cNvPr id="41988" name="Oval 9"/>
          <p:cNvSpPr>
            <a:spLocks noChangeArrowheads="1"/>
          </p:cNvSpPr>
          <p:nvPr/>
        </p:nvSpPr>
        <p:spPr bwMode="auto">
          <a:xfrm>
            <a:off x="3548063" y="3962400"/>
            <a:ext cx="2057400" cy="2057400"/>
          </a:xfrm>
          <a:prstGeom prst="ellipse">
            <a:avLst/>
          </a:prstGeom>
          <a:solidFill>
            <a:srgbClr val="666699">
              <a:alpha val="50195"/>
            </a:srgbClr>
          </a:solidFill>
          <a:ln w="9525" algn="ctr">
            <a:noFill/>
            <a:round/>
            <a:headEnd/>
            <a:tailEnd/>
          </a:ln>
        </p:spPr>
        <p:txBody>
          <a:bodyPr wrap="none" anchor="ctr">
            <a:spAutoFit/>
          </a:bodyPr>
          <a:lstStyle/>
          <a:p>
            <a:endParaRPr lang="en-US"/>
          </a:p>
        </p:txBody>
      </p:sp>
      <p:sp>
        <p:nvSpPr>
          <p:cNvPr id="41989" name="Oval 11"/>
          <p:cNvSpPr>
            <a:spLocks noChangeArrowheads="1"/>
          </p:cNvSpPr>
          <p:nvPr/>
        </p:nvSpPr>
        <p:spPr bwMode="auto">
          <a:xfrm>
            <a:off x="3533775" y="1100138"/>
            <a:ext cx="2057400" cy="2057400"/>
          </a:xfrm>
          <a:prstGeom prst="ellipse">
            <a:avLst/>
          </a:prstGeom>
          <a:solidFill>
            <a:srgbClr val="33CCCC">
              <a:alpha val="50195"/>
            </a:srgbClr>
          </a:solidFill>
          <a:ln w="9525" algn="ctr">
            <a:noFill/>
            <a:round/>
            <a:headEnd/>
            <a:tailEnd/>
          </a:ln>
        </p:spPr>
        <p:txBody>
          <a:bodyPr wrap="none" anchor="ctr">
            <a:spAutoFit/>
          </a:bodyPr>
          <a:lstStyle/>
          <a:p>
            <a:endParaRPr lang="en-US"/>
          </a:p>
        </p:txBody>
      </p:sp>
      <p:sp>
        <p:nvSpPr>
          <p:cNvPr id="41990" name="Oval 12"/>
          <p:cNvSpPr>
            <a:spLocks noChangeArrowheads="1"/>
          </p:cNvSpPr>
          <p:nvPr/>
        </p:nvSpPr>
        <p:spPr bwMode="auto">
          <a:xfrm>
            <a:off x="2009775" y="2547938"/>
            <a:ext cx="2057400" cy="2057400"/>
          </a:xfrm>
          <a:prstGeom prst="ellipse">
            <a:avLst/>
          </a:prstGeom>
          <a:solidFill>
            <a:srgbClr val="339966">
              <a:alpha val="50195"/>
            </a:srgbClr>
          </a:solidFill>
          <a:ln w="9525" algn="ctr">
            <a:noFill/>
            <a:round/>
            <a:headEnd/>
            <a:tailEnd/>
          </a:ln>
        </p:spPr>
        <p:txBody>
          <a:bodyPr wrap="none" anchor="ctr">
            <a:spAutoFit/>
          </a:bodyPr>
          <a:lstStyle/>
          <a:p>
            <a:endParaRPr lang="en-US"/>
          </a:p>
        </p:txBody>
      </p:sp>
      <p:sp>
        <p:nvSpPr>
          <p:cNvPr id="41991" name="Text Box 13"/>
          <p:cNvSpPr txBox="1">
            <a:spLocks noChangeArrowheads="1"/>
          </p:cNvSpPr>
          <p:nvPr/>
        </p:nvSpPr>
        <p:spPr bwMode="auto">
          <a:xfrm>
            <a:off x="2743200" y="172085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Training/support</a:t>
            </a:r>
          </a:p>
        </p:txBody>
      </p:sp>
      <p:sp>
        <p:nvSpPr>
          <p:cNvPr id="41992" name="Text Box 15"/>
          <p:cNvSpPr txBox="1">
            <a:spLocks noChangeArrowheads="1"/>
          </p:cNvSpPr>
          <p:nvPr/>
        </p:nvSpPr>
        <p:spPr bwMode="auto">
          <a:xfrm>
            <a:off x="2819400" y="464820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Funding support</a:t>
            </a:r>
          </a:p>
        </p:txBody>
      </p:sp>
      <p:sp>
        <p:nvSpPr>
          <p:cNvPr id="41993" name="Text Box 16"/>
          <p:cNvSpPr txBox="1">
            <a:spLocks noChangeArrowheads="1"/>
          </p:cNvSpPr>
          <p:nvPr/>
        </p:nvSpPr>
        <p:spPr bwMode="auto">
          <a:xfrm>
            <a:off x="4343400" y="312420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Promotion</a:t>
            </a:r>
          </a:p>
        </p:txBody>
      </p:sp>
      <p:sp>
        <p:nvSpPr>
          <p:cNvPr id="41994" name="Text Box 17"/>
          <p:cNvSpPr txBox="1">
            <a:spLocks noChangeArrowheads="1"/>
          </p:cNvSpPr>
          <p:nvPr/>
        </p:nvSpPr>
        <p:spPr bwMode="auto">
          <a:xfrm>
            <a:off x="1193800" y="313690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Education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latin typeface="Calibri" pitchFamily="34" charset="0"/>
              </a:rPr>
              <a:t>Training and Education</a:t>
            </a:r>
          </a:p>
        </p:txBody>
      </p:sp>
      <p:sp>
        <p:nvSpPr>
          <p:cNvPr id="43011" name="Rectangle 3"/>
          <p:cNvSpPr>
            <a:spLocks noGrp="1" noChangeArrowheads="1"/>
          </p:cNvSpPr>
          <p:nvPr>
            <p:ph type="body" idx="1"/>
          </p:nvPr>
        </p:nvSpPr>
        <p:spPr/>
        <p:txBody>
          <a:bodyPr/>
          <a:lstStyle/>
          <a:p>
            <a:pPr eaLnBrk="1" hangingPunct="1"/>
            <a:r>
              <a:rPr lang="en-US" smtClean="0">
                <a:latin typeface="Calibri" pitchFamily="34" charset="0"/>
              </a:rPr>
              <a:t>Each program to designate “Principal User”</a:t>
            </a:r>
          </a:p>
          <a:p>
            <a:pPr eaLnBrk="1" hangingPunct="1"/>
            <a:r>
              <a:rPr lang="en-US" smtClean="0">
                <a:latin typeface="Calibri" pitchFamily="34" charset="0"/>
              </a:rPr>
              <a:t>Training required to ensure accurate data collection and reporting</a:t>
            </a:r>
          </a:p>
          <a:p>
            <a:pPr eaLnBrk="1" hangingPunct="1"/>
            <a:r>
              <a:rPr lang="en-US" smtClean="0">
                <a:latin typeface="Calibri" pitchFamily="34" charset="0"/>
              </a:rPr>
              <a:t>On-line help and technical support through AACVPR and Cissec.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MP900390100[1]"/>
          <p:cNvPicPr>
            <a:picLocks noChangeAspect="1" noChangeArrowheads="1"/>
          </p:cNvPicPr>
          <p:nvPr/>
        </p:nvPicPr>
        <p:blipFill>
          <a:blip r:embed="rId3" cstate="print"/>
          <a:srcRect/>
          <a:stretch>
            <a:fillRect/>
          </a:stretch>
        </p:blipFill>
        <p:spPr bwMode="auto">
          <a:xfrm>
            <a:off x="228600" y="330200"/>
            <a:ext cx="8610600" cy="6143625"/>
          </a:xfrm>
          <a:prstGeom prst="rect">
            <a:avLst/>
          </a:prstGeom>
          <a:noFill/>
          <a:ln w="9525">
            <a:noFill/>
            <a:miter lim="800000"/>
            <a:headEnd/>
            <a:tailEnd/>
          </a:ln>
        </p:spPr>
      </p:pic>
      <p:sp>
        <p:nvSpPr>
          <p:cNvPr id="6147" name="Text Box 3"/>
          <p:cNvSpPr txBox="1">
            <a:spLocks noChangeArrowheads="1"/>
          </p:cNvSpPr>
          <p:nvPr/>
        </p:nvSpPr>
        <p:spPr bwMode="auto">
          <a:xfrm>
            <a:off x="5715000" y="6096000"/>
            <a:ext cx="3048000" cy="3667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eaLnBrk="0" hangingPunct="0">
              <a:spcBef>
                <a:spcPct val="50000"/>
              </a:spcBef>
            </a:pPr>
            <a:r>
              <a:rPr lang="en-US" sz="1800" b="0">
                <a:solidFill>
                  <a:schemeClr val="bg1"/>
                </a:solidFill>
              </a:rPr>
              <a:t>Lohr, et al. NEJM, 1990</a:t>
            </a:r>
          </a:p>
        </p:txBody>
      </p:sp>
      <p:sp>
        <p:nvSpPr>
          <p:cNvPr id="6148" name="Rectangle 4"/>
          <p:cNvSpPr>
            <a:spLocks noChangeArrowheads="1"/>
          </p:cNvSpPr>
          <p:nvPr/>
        </p:nvSpPr>
        <p:spPr bwMode="auto">
          <a:xfrm>
            <a:off x="1143000" y="1143000"/>
            <a:ext cx="6934200" cy="4114800"/>
          </a:xfrm>
          <a:prstGeom prst="rect">
            <a:avLst/>
          </a:prstGeom>
          <a:solidFill>
            <a:schemeClr val="tx1"/>
          </a:solidFill>
          <a:ln w="9525" algn="ctr">
            <a:noFill/>
            <a:miter lim="800000"/>
            <a:headEnd/>
            <a:tailEnd/>
          </a:ln>
        </p:spPr>
        <p:txBody>
          <a:bodyPr wrap="none" anchor="ctr"/>
          <a:lstStyle/>
          <a:p>
            <a:endParaRPr lang="en-US"/>
          </a:p>
        </p:txBody>
      </p:sp>
      <p:sp>
        <p:nvSpPr>
          <p:cNvPr id="6149" name="Rectangle 5"/>
          <p:cNvSpPr>
            <a:spLocks noChangeArrowheads="1"/>
          </p:cNvSpPr>
          <p:nvPr/>
        </p:nvSpPr>
        <p:spPr bwMode="auto">
          <a:xfrm>
            <a:off x="1054100" y="1066800"/>
            <a:ext cx="6934200" cy="4114800"/>
          </a:xfrm>
          <a:prstGeom prst="rect">
            <a:avLst/>
          </a:prstGeom>
          <a:solidFill>
            <a:schemeClr val="bg1"/>
          </a:solidFill>
          <a:ln w="9525" algn="ctr">
            <a:noFill/>
            <a:miter lim="800000"/>
            <a:headEnd/>
            <a:tailEnd/>
          </a:ln>
        </p:spPr>
        <p:txBody>
          <a:bodyPr wrap="none" anchor="ctr"/>
          <a:lstStyle/>
          <a:p>
            <a:endParaRPr lang="en-US"/>
          </a:p>
        </p:txBody>
      </p:sp>
      <p:sp>
        <p:nvSpPr>
          <p:cNvPr id="6150" name="Rectangle 6"/>
          <p:cNvSpPr>
            <a:spLocks noChangeArrowheads="1"/>
          </p:cNvSpPr>
          <p:nvPr/>
        </p:nvSpPr>
        <p:spPr bwMode="auto">
          <a:xfrm>
            <a:off x="825500" y="1143000"/>
            <a:ext cx="6858000" cy="1143000"/>
          </a:xfrm>
          <a:prstGeom prst="rect">
            <a:avLst/>
          </a:prstGeom>
          <a:noFill/>
          <a:ln w="9525">
            <a:noFill/>
            <a:miter lim="800000"/>
            <a:headEnd/>
            <a:tailEnd/>
          </a:ln>
        </p:spPr>
        <p:txBody>
          <a:bodyPr anchor="ctr"/>
          <a:lstStyle/>
          <a:p>
            <a:pPr>
              <a:buSzPct val="120000"/>
              <a:buFont typeface="Wingdings" pitchFamily="2" charset="2"/>
              <a:buChar char="§"/>
            </a:pPr>
            <a:r>
              <a:rPr lang="en-US" sz="4000"/>
              <a:t> Quality Health Care</a:t>
            </a:r>
          </a:p>
        </p:txBody>
      </p:sp>
      <p:sp>
        <p:nvSpPr>
          <p:cNvPr id="6151" name="Rectangle 7"/>
          <p:cNvSpPr>
            <a:spLocks noChangeArrowheads="1"/>
          </p:cNvSpPr>
          <p:nvPr/>
        </p:nvSpPr>
        <p:spPr bwMode="auto">
          <a:xfrm>
            <a:off x="1206500" y="2286000"/>
            <a:ext cx="6858000" cy="2819400"/>
          </a:xfrm>
          <a:prstGeom prst="rect">
            <a:avLst/>
          </a:prstGeom>
          <a:noFill/>
          <a:ln w="9525">
            <a:noFill/>
            <a:miter lim="800000"/>
            <a:headEnd/>
            <a:tailEnd/>
          </a:ln>
        </p:spPr>
        <p:txBody>
          <a:bodyPr/>
          <a:lstStyle/>
          <a:p>
            <a:pPr marL="342900" indent="-342900" algn="l">
              <a:spcBef>
                <a:spcPct val="20000"/>
              </a:spcBef>
              <a:buClr>
                <a:srgbClr val="003366"/>
              </a:buClr>
              <a:buSzPct val="110000"/>
              <a:buFont typeface="Wingdings" pitchFamily="2" charset="2"/>
              <a:buNone/>
            </a:pPr>
            <a:r>
              <a:rPr lang="en-US" sz="2800" b="0" i="1">
                <a:solidFill>
                  <a:schemeClr val="tx1"/>
                </a:solidFill>
                <a:latin typeface="Times New Roman" pitchFamily="18" charset="0"/>
              </a:rPr>
              <a:t>“…the degree to which health service for individuals and populations increases the likelihood of desired health outcomes and are consistent with current professional knowledge.”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mtClean="0">
                <a:latin typeface="Calibri" pitchFamily="34" charset="0"/>
              </a:rPr>
              <a:t>Training and Education</a:t>
            </a:r>
          </a:p>
        </p:txBody>
      </p:sp>
      <p:sp>
        <p:nvSpPr>
          <p:cNvPr id="44035" name="Rectangle 3"/>
          <p:cNvSpPr>
            <a:spLocks noGrp="1" noChangeArrowheads="1"/>
          </p:cNvSpPr>
          <p:nvPr>
            <p:ph type="body" idx="4294967295"/>
          </p:nvPr>
        </p:nvSpPr>
        <p:spPr/>
        <p:txBody>
          <a:bodyPr/>
          <a:lstStyle/>
          <a:p>
            <a:pPr eaLnBrk="1" hangingPunct="1"/>
            <a:r>
              <a:rPr lang="en-US" smtClean="0">
                <a:latin typeface="Calibri" pitchFamily="34" charset="0"/>
              </a:rPr>
              <a:t>AACVPR will provide outcomes education through webinars, podcasts, articles</a:t>
            </a:r>
          </a:p>
          <a:p>
            <a:pPr lvl="1" eaLnBrk="1" hangingPunct="1"/>
            <a:r>
              <a:rPr lang="en-US" smtClean="0">
                <a:latin typeface="Calibri" pitchFamily="34" charset="0"/>
              </a:rPr>
              <a:t>How to analyze Registry data</a:t>
            </a:r>
          </a:p>
          <a:p>
            <a:pPr lvl="1" eaLnBrk="1" hangingPunct="1"/>
            <a:r>
              <a:rPr lang="en-US" smtClean="0">
                <a:latin typeface="Calibri" pitchFamily="34" charset="0"/>
              </a:rPr>
              <a:t>How to use data to improve patient care</a:t>
            </a:r>
          </a:p>
          <a:p>
            <a:pPr lvl="1" eaLnBrk="1" hangingPunct="1"/>
            <a:r>
              <a:rPr lang="en-US" smtClean="0">
                <a:latin typeface="Calibri" pitchFamily="34" charset="0"/>
              </a:rPr>
              <a:t>How to do QI projects to improve program performance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pPr eaLnBrk="1" hangingPunct="1"/>
            <a:r>
              <a:rPr lang="en-US" sz="4400" smtClean="0">
                <a:latin typeface="Calibri" pitchFamily="34" charset="0"/>
              </a:rPr>
              <a:t>Membership fees</a:t>
            </a:r>
          </a:p>
        </p:txBody>
      </p:sp>
      <p:sp>
        <p:nvSpPr>
          <p:cNvPr id="45059" name="Rectangle 6"/>
          <p:cNvSpPr>
            <a:spLocks noGrp="1" noChangeArrowheads="1"/>
          </p:cNvSpPr>
          <p:nvPr>
            <p:ph type="body" idx="1"/>
          </p:nvPr>
        </p:nvSpPr>
        <p:spPr/>
        <p:txBody>
          <a:bodyPr/>
          <a:lstStyle/>
          <a:p>
            <a:pPr eaLnBrk="1" hangingPunct="1"/>
            <a:r>
              <a:rPr lang="en-US" smtClean="0">
                <a:latin typeface="Calibri" pitchFamily="34" charset="0"/>
              </a:rPr>
              <a:t>Annual user fee: $100-$150</a:t>
            </a:r>
          </a:p>
          <a:p>
            <a:pPr eaLnBrk="1" hangingPunct="1"/>
            <a:r>
              <a:rPr lang="en-US" smtClean="0">
                <a:latin typeface="Calibri" pitchFamily="34" charset="0"/>
              </a:rPr>
              <a:t>Based on program size</a:t>
            </a:r>
          </a:p>
          <a:p>
            <a:pPr eaLnBrk="1" hangingPunct="1">
              <a:buFont typeface="Wingdings" pitchFamily="2" charset="2"/>
              <a:buNone/>
            </a:pPr>
            <a:endParaRPr lang="en-US" smtClean="0">
              <a:latin typeface="Calibri" pitchFamily="34" charset="0"/>
            </a:endParaRPr>
          </a:p>
          <a:p>
            <a:pPr eaLnBrk="1" hangingPunct="1">
              <a:buFont typeface="Wingdings" pitchFamily="2" charset="2"/>
              <a:buNone/>
            </a:pP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0"/>
          <p:cNvSpPr txBox="1">
            <a:spLocks noChangeArrowheads="1"/>
          </p:cNvSpPr>
          <p:nvPr/>
        </p:nvSpPr>
        <p:spPr bwMode="auto">
          <a:xfrm>
            <a:off x="2286000" y="2514600"/>
            <a:ext cx="4724400" cy="1311275"/>
          </a:xfrm>
          <a:prstGeom prst="rect">
            <a:avLst/>
          </a:prstGeom>
          <a:noFill/>
          <a:ln w="9525">
            <a:noFill/>
            <a:miter lim="800000"/>
            <a:headEnd/>
            <a:tailEnd/>
          </a:ln>
        </p:spPr>
        <p:txBody>
          <a:bodyPr>
            <a:spAutoFit/>
          </a:bodyPr>
          <a:lstStyle/>
          <a:p>
            <a:pPr>
              <a:spcBef>
                <a:spcPct val="50000"/>
              </a:spcBef>
            </a:pPr>
            <a:r>
              <a:rPr lang="en-US" sz="8000"/>
              <a:t>Key </a:t>
            </a:r>
            <a:r>
              <a:rPr lang="en-US" sz="8000">
                <a:solidFill>
                  <a:schemeClr val="tx1"/>
                </a:solidFill>
              </a:rPr>
              <a:t>Points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3"/>
          <p:cNvSpPr>
            <a:spLocks noChangeArrowheads="1"/>
          </p:cNvSpPr>
          <p:nvPr/>
        </p:nvSpPr>
        <p:spPr bwMode="auto">
          <a:xfrm>
            <a:off x="4495800" y="2041525"/>
            <a:ext cx="2743200" cy="2743200"/>
          </a:xfrm>
          <a:prstGeom prst="ellipse">
            <a:avLst/>
          </a:prstGeom>
          <a:solidFill>
            <a:schemeClr val="folHlink">
              <a:alpha val="50195"/>
            </a:schemeClr>
          </a:solidFill>
          <a:ln w="9525" algn="ctr">
            <a:solidFill>
              <a:schemeClr val="folHlink"/>
            </a:solidFill>
            <a:round/>
            <a:headEnd/>
            <a:tailEnd/>
          </a:ln>
        </p:spPr>
        <p:txBody>
          <a:bodyPr anchor="ctr">
            <a:spAutoFit/>
          </a:bodyPr>
          <a:lstStyle/>
          <a:p>
            <a:endParaRPr lang="en-US"/>
          </a:p>
        </p:txBody>
      </p:sp>
      <p:sp>
        <p:nvSpPr>
          <p:cNvPr id="47107" name="Oval 4"/>
          <p:cNvSpPr>
            <a:spLocks noChangeArrowheads="1"/>
          </p:cNvSpPr>
          <p:nvPr/>
        </p:nvSpPr>
        <p:spPr bwMode="auto">
          <a:xfrm>
            <a:off x="3124200" y="3505200"/>
            <a:ext cx="2743200" cy="2743200"/>
          </a:xfrm>
          <a:prstGeom prst="ellipse">
            <a:avLst/>
          </a:prstGeom>
          <a:solidFill>
            <a:srgbClr val="666699">
              <a:alpha val="50195"/>
            </a:srgbClr>
          </a:solidFill>
          <a:ln w="9525" algn="ctr">
            <a:solidFill>
              <a:schemeClr val="accent2"/>
            </a:solidFill>
            <a:round/>
            <a:headEnd/>
            <a:tailEnd/>
          </a:ln>
        </p:spPr>
        <p:txBody>
          <a:bodyPr anchor="ctr">
            <a:spAutoFit/>
          </a:bodyPr>
          <a:lstStyle/>
          <a:p>
            <a:endParaRPr lang="en-US"/>
          </a:p>
        </p:txBody>
      </p:sp>
      <p:sp>
        <p:nvSpPr>
          <p:cNvPr id="47108" name="Oval 6"/>
          <p:cNvSpPr>
            <a:spLocks noChangeArrowheads="1"/>
          </p:cNvSpPr>
          <p:nvPr/>
        </p:nvSpPr>
        <p:spPr bwMode="auto">
          <a:xfrm>
            <a:off x="3124200" y="762000"/>
            <a:ext cx="2771775" cy="2771775"/>
          </a:xfrm>
          <a:prstGeom prst="ellipse">
            <a:avLst/>
          </a:prstGeom>
          <a:solidFill>
            <a:srgbClr val="33CCCC">
              <a:alpha val="50195"/>
            </a:srgbClr>
          </a:solidFill>
          <a:ln w="9525" algn="ctr">
            <a:solidFill>
              <a:srgbClr val="006699"/>
            </a:solidFill>
            <a:round/>
            <a:headEnd/>
            <a:tailEnd/>
          </a:ln>
        </p:spPr>
        <p:txBody>
          <a:bodyPr anchor="ctr">
            <a:spAutoFit/>
          </a:bodyPr>
          <a:lstStyle/>
          <a:p>
            <a:endParaRPr lang="en-US"/>
          </a:p>
        </p:txBody>
      </p:sp>
      <p:sp>
        <p:nvSpPr>
          <p:cNvPr id="47109" name="Oval 7"/>
          <p:cNvSpPr>
            <a:spLocks noChangeArrowheads="1"/>
          </p:cNvSpPr>
          <p:nvPr/>
        </p:nvSpPr>
        <p:spPr bwMode="auto">
          <a:xfrm>
            <a:off x="1676400" y="1981200"/>
            <a:ext cx="2819400" cy="2819400"/>
          </a:xfrm>
          <a:prstGeom prst="ellipse">
            <a:avLst/>
          </a:prstGeom>
          <a:solidFill>
            <a:srgbClr val="339966">
              <a:alpha val="50195"/>
            </a:srgbClr>
          </a:solidFill>
          <a:ln w="9525" algn="ctr">
            <a:solidFill>
              <a:schemeClr val="hlink"/>
            </a:solidFill>
            <a:round/>
            <a:headEnd/>
            <a:tailEnd/>
          </a:ln>
        </p:spPr>
        <p:txBody>
          <a:bodyPr anchor="ctr">
            <a:spAutoFit/>
          </a:bodyPr>
          <a:lstStyle/>
          <a:p>
            <a:endParaRPr lang="en-US"/>
          </a:p>
        </p:txBody>
      </p:sp>
      <p:sp>
        <p:nvSpPr>
          <p:cNvPr id="47110" name="Text Box 8"/>
          <p:cNvSpPr txBox="1">
            <a:spLocks noChangeArrowheads="1"/>
          </p:cNvSpPr>
          <p:nvPr/>
        </p:nvSpPr>
        <p:spPr bwMode="auto">
          <a:xfrm>
            <a:off x="2667000" y="152400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Value</a:t>
            </a:r>
          </a:p>
        </p:txBody>
      </p:sp>
      <p:sp>
        <p:nvSpPr>
          <p:cNvPr id="47111" name="Text Box 10"/>
          <p:cNvSpPr txBox="1">
            <a:spLocks noChangeArrowheads="1"/>
          </p:cNvSpPr>
          <p:nvPr/>
        </p:nvSpPr>
        <p:spPr bwMode="auto">
          <a:xfrm>
            <a:off x="2667000" y="476885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Scope</a:t>
            </a:r>
          </a:p>
        </p:txBody>
      </p:sp>
      <p:sp>
        <p:nvSpPr>
          <p:cNvPr id="47112" name="Text Box 11"/>
          <p:cNvSpPr txBox="1">
            <a:spLocks noChangeArrowheads="1"/>
          </p:cNvSpPr>
          <p:nvPr/>
        </p:nvSpPr>
        <p:spPr bwMode="auto">
          <a:xfrm>
            <a:off x="4648200" y="320040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Functionality</a:t>
            </a:r>
          </a:p>
        </p:txBody>
      </p:sp>
      <p:sp>
        <p:nvSpPr>
          <p:cNvPr id="47113" name="Text Box 12"/>
          <p:cNvSpPr txBox="1">
            <a:spLocks noChangeArrowheads="1"/>
          </p:cNvSpPr>
          <p:nvPr/>
        </p:nvSpPr>
        <p:spPr bwMode="auto">
          <a:xfrm>
            <a:off x="990600" y="3200400"/>
            <a:ext cx="3657600" cy="641350"/>
          </a:xfrm>
          <a:prstGeom prst="rect">
            <a:avLst/>
          </a:prstGeom>
          <a:noFill/>
          <a:ln w="9525" algn="ctr">
            <a:noFill/>
            <a:miter lim="800000"/>
            <a:headEnd/>
            <a:tailEnd/>
          </a:ln>
          <a:effectLst>
            <a:outerShdw dist="28398" dir="3806097" algn="ctr" rotWithShape="0">
              <a:schemeClr val="bg1"/>
            </a:outerShdw>
          </a:effectLst>
        </p:spPr>
        <p:txBody>
          <a:bodyPr>
            <a:spAutoFit/>
          </a:bodyPr>
          <a:lstStyle/>
          <a:p>
            <a:pPr>
              <a:spcBef>
                <a:spcPct val="50000"/>
              </a:spcBef>
            </a:pPr>
            <a:r>
              <a:rPr lang="en-US" sz="3600"/>
              <a:t>Quality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358900"/>
            <a:ext cx="9144000" cy="914400"/>
          </a:xfrm>
          <a:noFill/>
        </p:spPr>
        <p:txBody>
          <a:bodyPr/>
          <a:lstStyle/>
          <a:p>
            <a:pPr eaLnBrk="1" hangingPunct="1"/>
            <a:r>
              <a:rPr lang="en-US" sz="4400" smtClean="0">
                <a:latin typeface="Calibri" pitchFamily="34" charset="0"/>
              </a:rPr>
              <a:t>Key Points</a:t>
            </a:r>
          </a:p>
        </p:txBody>
      </p:sp>
      <p:sp>
        <p:nvSpPr>
          <p:cNvPr id="48131" name="Rectangle 3"/>
          <p:cNvSpPr>
            <a:spLocks noGrp="1" noChangeArrowheads="1"/>
          </p:cNvSpPr>
          <p:nvPr>
            <p:ph type="body" idx="1"/>
          </p:nvPr>
        </p:nvSpPr>
        <p:spPr/>
        <p:txBody>
          <a:bodyPr/>
          <a:lstStyle/>
          <a:p>
            <a:pPr eaLnBrk="1" hangingPunct="1"/>
            <a:r>
              <a:rPr lang="en-US" smtClean="0">
                <a:latin typeface="Calibri" pitchFamily="34" charset="0"/>
              </a:rPr>
              <a:t>June, 2012 launch date for CR registry</a:t>
            </a:r>
          </a:p>
          <a:p>
            <a:pPr eaLnBrk="1" hangingPunct="1"/>
            <a:r>
              <a:rPr lang="en-US" smtClean="0">
                <a:latin typeface="Calibri" pitchFamily="34" charset="0"/>
              </a:rPr>
              <a:t>Beta testing ongoing with selected sites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358900"/>
            <a:ext cx="9144000" cy="914400"/>
          </a:xfrm>
        </p:spPr>
        <p:txBody>
          <a:bodyPr/>
          <a:lstStyle/>
          <a:p>
            <a:pPr eaLnBrk="1" hangingPunct="1"/>
            <a:r>
              <a:rPr lang="en-US" sz="4400" smtClean="0">
                <a:latin typeface="Calibri" pitchFamily="34" charset="0"/>
              </a:rPr>
              <a:t>Key Points</a:t>
            </a:r>
          </a:p>
        </p:txBody>
      </p:sp>
      <p:sp>
        <p:nvSpPr>
          <p:cNvPr id="49155" name="Rectangle 3"/>
          <p:cNvSpPr>
            <a:spLocks noGrp="1" noChangeArrowheads="1"/>
          </p:cNvSpPr>
          <p:nvPr>
            <p:ph type="body" idx="1"/>
          </p:nvPr>
        </p:nvSpPr>
        <p:spPr>
          <a:noFill/>
        </p:spPr>
        <p:txBody>
          <a:bodyPr/>
          <a:lstStyle/>
          <a:p>
            <a:pPr eaLnBrk="1" hangingPunct="1"/>
            <a:r>
              <a:rPr lang="en-US" smtClean="0">
                <a:latin typeface="Calibri" pitchFamily="34" charset="0"/>
              </a:rPr>
              <a:t>Participation not required, but encouraged</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1358900"/>
            <a:ext cx="9144000" cy="914400"/>
          </a:xfrm>
        </p:spPr>
        <p:txBody>
          <a:bodyPr/>
          <a:lstStyle/>
          <a:p>
            <a:pPr eaLnBrk="1" hangingPunct="1"/>
            <a:r>
              <a:rPr lang="en-US" sz="4400" smtClean="0">
                <a:latin typeface="Calibri" pitchFamily="34" charset="0"/>
              </a:rPr>
              <a:t>Key Points</a:t>
            </a:r>
          </a:p>
        </p:txBody>
      </p:sp>
      <p:sp>
        <p:nvSpPr>
          <p:cNvPr id="50179" name="Rectangle 3"/>
          <p:cNvSpPr>
            <a:spLocks noGrp="1" noChangeArrowheads="1"/>
          </p:cNvSpPr>
          <p:nvPr>
            <p:ph type="body" idx="4294967295"/>
          </p:nvPr>
        </p:nvSpPr>
        <p:spPr>
          <a:noFill/>
        </p:spPr>
        <p:txBody>
          <a:bodyPr/>
          <a:lstStyle/>
          <a:p>
            <a:pPr eaLnBrk="1" hangingPunct="1"/>
            <a:r>
              <a:rPr lang="en-US" smtClean="0">
                <a:latin typeface="Calibri" pitchFamily="34" charset="0"/>
              </a:rPr>
              <a:t>Do not need to be an AACVPR member or be AACVPR-certified to participate</a:t>
            </a:r>
          </a:p>
          <a:p>
            <a:pPr eaLnBrk="1" hangingPunct="1">
              <a:buFont typeface="Wingdings" pitchFamily="2" charset="2"/>
              <a:buNone/>
            </a:pPr>
            <a:endParaRPr lang="en-US" smtClean="0">
              <a:latin typeface="Calibri"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358900"/>
            <a:ext cx="9144000" cy="914400"/>
          </a:xfrm>
          <a:noFill/>
        </p:spPr>
        <p:txBody>
          <a:bodyPr/>
          <a:lstStyle/>
          <a:p>
            <a:pPr eaLnBrk="1" hangingPunct="1"/>
            <a:r>
              <a:rPr lang="en-US" sz="4400" smtClean="0">
                <a:latin typeface="Calibri" pitchFamily="34" charset="0"/>
              </a:rPr>
              <a:t>Key Points</a:t>
            </a:r>
          </a:p>
        </p:txBody>
      </p:sp>
      <p:sp>
        <p:nvSpPr>
          <p:cNvPr id="51203" name="Rectangle 3"/>
          <p:cNvSpPr>
            <a:spLocks noGrp="1" noChangeArrowheads="1"/>
          </p:cNvSpPr>
          <p:nvPr>
            <p:ph type="body" idx="1"/>
          </p:nvPr>
        </p:nvSpPr>
        <p:spPr/>
        <p:txBody>
          <a:bodyPr/>
          <a:lstStyle/>
          <a:p>
            <a:pPr eaLnBrk="1" hangingPunct="1"/>
            <a:r>
              <a:rPr lang="en-US" smtClean="0">
                <a:latin typeface="Calibri" pitchFamily="34" charset="0"/>
              </a:rPr>
              <a:t>Registry membership/subscription will be on-line through AACVPR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358900"/>
            <a:ext cx="9144000" cy="914400"/>
          </a:xfrm>
        </p:spPr>
        <p:txBody>
          <a:bodyPr/>
          <a:lstStyle/>
          <a:p>
            <a:pPr eaLnBrk="1" hangingPunct="1"/>
            <a:r>
              <a:rPr lang="en-US" sz="4400" smtClean="0">
                <a:latin typeface="Calibri" pitchFamily="34" charset="0"/>
              </a:rPr>
              <a:t>Key Points</a:t>
            </a:r>
          </a:p>
        </p:txBody>
      </p:sp>
      <p:sp>
        <p:nvSpPr>
          <p:cNvPr id="52227" name="Rectangle 3"/>
          <p:cNvSpPr>
            <a:spLocks noGrp="1" noChangeArrowheads="1"/>
          </p:cNvSpPr>
          <p:nvPr>
            <p:ph type="body" idx="1"/>
          </p:nvPr>
        </p:nvSpPr>
        <p:spPr/>
        <p:txBody>
          <a:bodyPr/>
          <a:lstStyle/>
          <a:p>
            <a:pPr eaLnBrk="1" hangingPunct="1"/>
            <a:r>
              <a:rPr lang="en-US" smtClean="0">
                <a:latin typeface="Calibri" pitchFamily="34" charset="0"/>
              </a:rPr>
              <a:t>Membership cost minimal--$100-150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358900"/>
            <a:ext cx="9144000" cy="914400"/>
          </a:xfrm>
        </p:spPr>
        <p:txBody>
          <a:bodyPr/>
          <a:lstStyle/>
          <a:p>
            <a:pPr eaLnBrk="1" hangingPunct="1"/>
            <a:r>
              <a:rPr lang="en-US" sz="4400" smtClean="0">
                <a:latin typeface="Calibri" pitchFamily="34" charset="0"/>
              </a:rPr>
              <a:t>Key Points</a:t>
            </a:r>
          </a:p>
        </p:txBody>
      </p:sp>
      <p:sp>
        <p:nvSpPr>
          <p:cNvPr id="53251" name="Rectangle 3"/>
          <p:cNvSpPr>
            <a:spLocks noGrp="1" noChangeArrowheads="1"/>
          </p:cNvSpPr>
          <p:nvPr>
            <p:ph type="body" idx="1"/>
          </p:nvPr>
        </p:nvSpPr>
        <p:spPr>
          <a:noFill/>
        </p:spPr>
        <p:txBody>
          <a:bodyPr/>
          <a:lstStyle/>
          <a:p>
            <a:pPr eaLnBrk="1" hangingPunct="1"/>
            <a:r>
              <a:rPr lang="en-US" smtClean="0">
                <a:latin typeface="Calibri" pitchFamily="34" charset="0"/>
              </a:rPr>
              <a:t>AACVPR will provide lots of training, education and support as needed</a:t>
            </a:r>
          </a:p>
          <a:p>
            <a:pPr eaLnBrk="1" hangingPunct="1"/>
            <a:endParaRPr lang="en-US" smtClean="0">
              <a:latin typeface="Calibri" pitchFamily="34" charset="0"/>
            </a:endParaRPr>
          </a:p>
          <a:p>
            <a:pPr eaLnBrk="1" hangingPunct="1">
              <a:buFont typeface="Wingdings" pitchFamily="2" charset="2"/>
              <a:buNone/>
            </a:pPr>
            <a:r>
              <a:rPr lang="en-US" smtClean="0">
                <a:latin typeface="Calibri" pitchFamily="34" charset="0"/>
              </a:rPr>
              <a:t>		        “We’re here for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eaLnBrk="1" hangingPunct="1"/>
            <a:r>
              <a:rPr lang="en-US" smtClean="0">
                <a:latin typeface="Calibri" pitchFamily="34" charset="0"/>
              </a:rPr>
              <a:t>Outcomes perspectives</a:t>
            </a:r>
          </a:p>
        </p:txBody>
      </p:sp>
      <p:grpSp>
        <p:nvGrpSpPr>
          <p:cNvPr id="2" name="Group 3"/>
          <p:cNvGrpSpPr>
            <a:grpSpLocks/>
          </p:cNvGrpSpPr>
          <p:nvPr/>
        </p:nvGrpSpPr>
        <p:grpSpPr bwMode="auto">
          <a:xfrm>
            <a:off x="1143000" y="3260725"/>
            <a:ext cx="6934200" cy="1311275"/>
            <a:chOff x="672" y="1392"/>
            <a:chExt cx="4368" cy="826"/>
          </a:xfrm>
        </p:grpSpPr>
        <p:sp>
          <p:nvSpPr>
            <p:cNvPr id="7183" name="Text Box 4"/>
            <p:cNvSpPr txBox="1">
              <a:spLocks noChangeArrowheads="1"/>
            </p:cNvSpPr>
            <p:nvPr/>
          </p:nvSpPr>
          <p:spPr bwMode="auto">
            <a:xfrm>
              <a:off x="672" y="1824"/>
              <a:ext cx="1536" cy="250"/>
            </a:xfrm>
            <a:prstGeom prst="rect">
              <a:avLst/>
            </a:prstGeom>
            <a:noFill/>
            <a:ln w="9525">
              <a:noFill/>
              <a:miter lim="800000"/>
              <a:headEnd/>
              <a:tailEnd/>
            </a:ln>
          </p:spPr>
          <p:txBody>
            <a:bodyPr>
              <a:spAutoFit/>
            </a:bodyPr>
            <a:lstStyle/>
            <a:p>
              <a:pPr algn="l">
                <a:spcBef>
                  <a:spcPct val="50000"/>
                </a:spcBef>
              </a:pPr>
              <a:r>
                <a:rPr lang="en-US" sz="2000">
                  <a:solidFill>
                    <a:schemeClr val="tx1"/>
                  </a:solidFill>
                  <a:latin typeface="Arial" charset="0"/>
                </a:rPr>
                <a:t>PROGRAM:</a:t>
              </a:r>
            </a:p>
          </p:txBody>
        </p:sp>
        <p:sp>
          <p:nvSpPr>
            <p:cNvPr id="7184" name="Text Box 5"/>
            <p:cNvSpPr txBox="1">
              <a:spLocks noChangeArrowheads="1"/>
            </p:cNvSpPr>
            <p:nvPr/>
          </p:nvSpPr>
          <p:spPr bwMode="auto">
            <a:xfrm>
              <a:off x="1968" y="1776"/>
              <a:ext cx="3072" cy="442"/>
            </a:xfrm>
            <a:prstGeom prst="rect">
              <a:avLst/>
            </a:prstGeom>
            <a:noFill/>
            <a:ln w="9525">
              <a:noFill/>
              <a:miter lim="800000"/>
              <a:headEnd/>
              <a:tailEnd/>
            </a:ln>
          </p:spPr>
          <p:txBody>
            <a:bodyPr>
              <a:spAutoFit/>
            </a:bodyPr>
            <a:lstStyle/>
            <a:p>
              <a:pPr algn="l">
                <a:spcBef>
                  <a:spcPct val="50000"/>
                </a:spcBef>
              </a:pPr>
              <a:r>
                <a:rPr lang="en-US" sz="2000" b="0">
                  <a:solidFill>
                    <a:schemeClr val="tx1"/>
                  </a:solidFill>
                  <a:latin typeface="Arial" charset="0"/>
                </a:rPr>
                <a:t>What happens to our </a:t>
              </a:r>
              <a:r>
                <a:rPr lang="en-US" sz="2000" i="1">
                  <a:solidFill>
                    <a:schemeClr val="tx1"/>
                  </a:solidFill>
                  <a:latin typeface="Arial" charset="0"/>
                </a:rPr>
                <a:t>patients </a:t>
              </a:r>
              <a:r>
                <a:rPr lang="en-US" sz="2000" b="0">
                  <a:solidFill>
                    <a:schemeClr val="tx1"/>
                  </a:solidFill>
                  <a:latin typeface="Arial" charset="0"/>
                </a:rPr>
                <a:t>and how does this compare to other </a:t>
              </a:r>
              <a:r>
                <a:rPr lang="en-US" sz="2000">
                  <a:solidFill>
                    <a:schemeClr val="tx1"/>
                  </a:solidFill>
                  <a:latin typeface="Arial" charset="0"/>
                </a:rPr>
                <a:t>programs</a:t>
              </a:r>
              <a:r>
                <a:rPr lang="en-US" sz="2000" b="0">
                  <a:solidFill>
                    <a:schemeClr val="tx1"/>
                  </a:solidFill>
                  <a:latin typeface="Arial" charset="0"/>
                </a:rPr>
                <a:t>?</a:t>
              </a:r>
            </a:p>
          </p:txBody>
        </p:sp>
        <p:sp>
          <p:nvSpPr>
            <p:cNvPr id="7185" name="AutoShape 6"/>
            <p:cNvSpPr>
              <a:spLocks noChangeArrowheads="1"/>
            </p:cNvSpPr>
            <p:nvPr/>
          </p:nvSpPr>
          <p:spPr bwMode="auto">
            <a:xfrm>
              <a:off x="2859" y="1392"/>
              <a:ext cx="501" cy="384"/>
            </a:xfrm>
            <a:prstGeom prst="downArrow">
              <a:avLst>
                <a:gd name="adj1" fmla="val 50000"/>
                <a:gd name="adj2" fmla="val 25000"/>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grpSp>
      <p:grpSp>
        <p:nvGrpSpPr>
          <p:cNvPr id="3" name="Group 7"/>
          <p:cNvGrpSpPr>
            <a:grpSpLocks/>
          </p:cNvGrpSpPr>
          <p:nvPr/>
        </p:nvGrpSpPr>
        <p:grpSpPr bwMode="auto">
          <a:xfrm>
            <a:off x="1143000" y="4632325"/>
            <a:ext cx="6858000" cy="1616075"/>
            <a:chOff x="672" y="2256"/>
            <a:chExt cx="4320" cy="1018"/>
          </a:xfrm>
        </p:grpSpPr>
        <p:sp>
          <p:nvSpPr>
            <p:cNvPr id="7180" name="Text Box 8"/>
            <p:cNvSpPr txBox="1">
              <a:spLocks noChangeArrowheads="1"/>
            </p:cNvSpPr>
            <p:nvPr/>
          </p:nvSpPr>
          <p:spPr bwMode="auto">
            <a:xfrm>
              <a:off x="672" y="2697"/>
              <a:ext cx="1665" cy="250"/>
            </a:xfrm>
            <a:prstGeom prst="rect">
              <a:avLst/>
            </a:prstGeom>
            <a:noFill/>
            <a:ln w="9525">
              <a:noFill/>
              <a:miter lim="800000"/>
              <a:headEnd/>
              <a:tailEnd/>
            </a:ln>
          </p:spPr>
          <p:txBody>
            <a:bodyPr>
              <a:spAutoFit/>
            </a:bodyPr>
            <a:lstStyle/>
            <a:p>
              <a:pPr algn="l">
                <a:spcBef>
                  <a:spcPct val="50000"/>
                </a:spcBef>
              </a:pPr>
              <a:r>
                <a:rPr lang="en-US" sz="2000">
                  <a:solidFill>
                    <a:schemeClr val="tx1"/>
                  </a:solidFill>
                  <a:latin typeface="Arial" charset="0"/>
                </a:rPr>
                <a:t>PROFESSION:</a:t>
              </a:r>
            </a:p>
          </p:txBody>
        </p:sp>
        <p:sp>
          <p:nvSpPr>
            <p:cNvPr id="7181" name="Text Box 9"/>
            <p:cNvSpPr txBox="1">
              <a:spLocks noChangeArrowheads="1"/>
            </p:cNvSpPr>
            <p:nvPr/>
          </p:nvSpPr>
          <p:spPr bwMode="auto">
            <a:xfrm>
              <a:off x="1968" y="2640"/>
              <a:ext cx="3024" cy="634"/>
            </a:xfrm>
            <a:prstGeom prst="rect">
              <a:avLst/>
            </a:prstGeom>
            <a:noFill/>
            <a:ln w="9525">
              <a:noFill/>
              <a:miter lim="800000"/>
              <a:headEnd/>
              <a:tailEnd/>
            </a:ln>
          </p:spPr>
          <p:txBody>
            <a:bodyPr>
              <a:spAutoFit/>
            </a:bodyPr>
            <a:lstStyle/>
            <a:p>
              <a:pPr algn="l">
                <a:spcBef>
                  <a:spcPct val="50000"/>
                </a:spcBef>
              </a:pPr>
              <a:r>
                <a:rPr lang="en-US" sz="2000" b="0">
                  <a:solidFill>
                    <a:schemeClr val="tx1"/>
                  </a:solidFill>
                  <a:latin typeface="Arial" charset="0"/>
                </a:rPr>
                <a:t>What happens to </a:t>
              </a:r>
              <a:r>
                <a:rPr lang="en-US" sz="2000" i="1">
                  <a:solidFill>
                    <a:schemeClr val="tx1"/>
                  </a:solidFill>
                  <a:latin typeface="Arial" charset="0"/>
                </a:rPr>
                <a:t>populations of patients</a:t>
              </a:r>
              <a:r>
                <a:rPr lang="en-US" sz="2000" b="0">
                  <a:solidFill>
                    <a:schemeClr val="tx1"/>
                  </a:solidFill>
                  <a:latin typeface="Arial" charset="0"/>
                </a:rPr>
                <a:t> as a result of standardized care based on evidence-based guidelines?</a:t>
              </a:r>
            </a:p>
          </p:txBody>
        </p:sp>
        <p:sp>
          <p:nvSpPr>
            <p:cNvPr id="7182" name="AutoShape 10"/>
            <p:cNvSpPr>
              <a:spLocks noChangeArrowheads="1"/>
            </p:cNvSpPr>
            <p:nvPr/>
          </p:nvSpPr>
          <p:spPr bwMode="auto">
            <a:xfrm>
              <a:off x="2873" y="2256"/>
              <a:ext cx="483" cy="384"/>
            </a:xfrm>
            <a:prstGeom prst="downArrow">
              <a:avLst>
                <a:gd name="adj1" fmla="val 50000"/>
                <a:gd name="adj2" fmla="val 25000"/>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grpSp>
      <p:sp>
        <p:nvSpPr>
          <p:cNvPr id="7173" name="Text Box 11"/>
          <p:cNvSpPr txBox="1">
            <a:spLocks noChangeArrowheads="1"/>
          </p:cNvSpPr>
          <p:nvPr/>
        </p:nvSpPr>
        <p:spPr bwMode="auto">
          <a:xfrm>
            <a:off x="1143000" y="1447800"/>
            <a:ext cx="1524000" cy="396875"/>
          </a:xfrm>
          <a:prstGeom prst="rect">
            <a:avLst/>
          </a:prstGeom>
          <a:noFill/>
          <a:ln w="9525">
            <a:noFill/>
            <a:miter lim="800000"/>
            <a:headEnd/>
            <a:tailEnd/>
          </a:ln>
        </p:spPr>
        <p:txBody>
          <a:bodyPr>
            <a:spAutoFit/>
          </a:bodyPr>
          <a:lstStyle/>
          <a:p>
            <a:pPr algn="l">
              <a:spcBef>
                <a:spcPct val="50000"/>
              </a:spcBef>
            </a:pPr>
            <a:r>
              <a:rPr lang="en-US" sz="2000">
                <a:solidFill>
                  <a:schemeClr val="tx1"/>
                </a:solidFill>
                <a:latin typeface="Arial" charset="0"/>
              </a:rPr>
              <a:t>PATIENT:</a:t>
            </a:r>
          </a:p>
        </p:txBody>
      </p:sp>
      <p:sp>
        <p:nvSpPr>
          <p:cNvPr id="7174" name="Text Box 12"/>
          <p:cNvSpPr txBox="1">
            <a:spLocks noChangeArrowheads="1"/>
          </p:cNvSpPr>
          <p:nvPr/>
        </p:nvSpPr>
        <p:spPr bwMode="auto">
          <a:xfrm>
            <a:off x="3200400" y="1447800"/>
            <a:ext cx="4876800" cy="396875"/>
          </a:xfrm>
          <a:prstGeom prst="rect">
            <a:avLst/>
          </a:prstGeom>
          <a:noFill/>
          <a:ln w="9525">
            <a:noFill/>
            <a:miter lim="800000"/>
            <a:headEnd/>
            <a:tailEnd/>
          </a:ln>
        </p:spPr>
        <p:txBody>
          <a:bodyPr>
            <a:spAutoFit/>
          </a:bodyPr>
          <a:lstStyle/>
          <a:p>
            <a:pPr algn="l">
              <a:spcBef>
                <a:spcPct val="50000"/>
              </a:spcBef>
            </a:pPr>
            <a:r>
              <a:rPr lang="en-US" sz="2000" b="0">
                <a:solidFill>
                  <a:schemeClr val="tx1"/>
                </a:solidFill>
                <a:latin typeface="Arial" charset="0"/>
              </a:rPr>
              <a:t>Am I better off now after having rehab?</a:t>
            </a:r>
          </a:p>
        </p:txBody>
      </p:sp>
      <p:grpSp>
        <p:nvGrpSpPr>
          <p:cNvPr id="4" name="Group 13"/>
          <p:cNvGrpSpPr>
            <a:grpSpLocks/>
          </p:cNvGrpSpPr>
          <p:nvPr/>
        </p:nvGrpSpPr>
        <p:grpSpPr bwMode="auto">
          <a:xfrm>
            <a:off x="1143000" y="1905000"/>
            <a:ext cx="6248400" cy="1295400"/>
            <a:chOff x="720" y="1440"/>
            <a:chExt cx="3936" cy="816"/>
          </a:xfrm>
        </p:grpSpPr>
        <p:grpSp>
          <p:nvGrpSpPr>
            <p:cNvPr id="7176" name="Group 14"/>
            <p:cNvGrpSpPr>
              <a:grpSpLocks/>
            </p:cNvGrpSpPr>
            <p:nvPr/>
          </p:nvGrpSpPr>
          <p:grpSpPr bwMode="auto">
            <a:xfrm>
              <a:off x="720" y="1814"/>
              <a:ext cx="3936" cy="442"/>
              <a:chOff x="672" y="912"/>
              <a:chExt cx="3936" cy="442"/>
            </a:xfrm>
          </p:grpSpPr>
          <p:sp>
            <p:nvSpPr>
              <p:cNvPr id="7178" name="Text Box 15"/>
              <p:cNvSpPr txBox="1">
                <a:spLocks noChangeArrowheads="1"/>
              </p:cNvSpPr>
              <p:nvPr/>
            </p:nvSpPr>
            <p:spPr bwMode="auto">
              <a:xfrm>
                <a:off x="2016" y="912"/>
                <a:ext cx="2592" cy="442"/>
              </a:xfrm>
              <a:prstGeom prst="rect">
                <a:avLst/>
              </a:prstGeom>
              <a:noFill/>
              <a:ln w="9525">
                <a:noFill/>
                <a:miter lim="800000"/>
                <a:headEnd/>
                <a:tailEnd/>
              </a:ln>
            </p:spPr>
            <p:txBody>
              <a:bodyPr>
                <a:spAutoFit/>
              </a:bodyPr>
              <a:lstStyle/>
              <a:p>
                <a:pPr algn="l">
                  <a:spcBef>
                    <a:spcPct val="50000"/>
                  </a:spcBef>
                </a:pPr>
                <a:r>
                  <a:rPr lang="en-US" sz="2000" b="0">
                    <a:solidFill>
                      <a:schemeClr val="tx1"/>
                    </a:solidFill>
                    <a:latin typeface="Arial" charset="0"/>
                  </a:rPr>
                  <a:t>What happened to my </a:t>
                </a:r>
                <a:r>
                  <a:rPr lang="en-US" sz="2000" i="1">
                    <a:solidFill>
                      <a:schemeClr val="tx1"/>
                    </a:solidFill>
                    <a:latin typeface="Arial" charset="0"/>
                  </a:rPr>
                  <a:t>patient</a:t>
                </a:r>
                <a:r>
                  <a:rPr lang="en-US" sz="2000" b="0">
                    <a:solidFill>
                      <a:schemeClr val="tx1"/>
                    </a:solidFill>
                    <a:latin typeface="Arial" charset="0"/>
                  </a:rPr>
                  <a:t> as a result of my care?</a:t>
                </a:r>
              </a:p>
            </p:txBody>
          </p:sp>
          <p:sp>
            <p:nvSpPr>
              <p:cNvPr id="7179" name="Text Box 16"/>
              <p:cNvSpPr txBox="1">
                <a:spLocks noChangeArrowheads="1"/>
              </p:cNvSpPr>
              <p:nvPr/>
            </p:nvSpPr>
            <p:spPr bwMode="auto">
              <a:xfrm>
                <a:off x="672" y="1017"/>
                <a:ext cx="1536" cy="250"/>
              </a:xfrm>
              <a:prstGeom prst="rect">
                <a:avLst/>
              </a:prstGeom>
              <a:noFill/>
              <a:ln w="9525">
                <a:noFill/>
                <a:miter lim="800000"/>
                <a:headEnd/>
                <a:tailEnd/>
              </a:ln>
            </p:spPr>
            <p:txBody>
              <a:bodyPr>
                <a:spAutoFit/>
              </a:bodyPr>
              <a:lstStyle/>
              <a:p>
                <a:pPr algn="l">
                  <a:spcBef>
                    <a:spcPct val="50000"/>
                  </a:spcBef>
                </a:pPr>
                <a:r>
                  <a:rPr lang="en-US" sz="2000">
                    <a:solidFill>
                      <a:schemeClr val="tx1"/>
                    </a:solidFill>
                    <a:latin typeface="Arial" charset="0"/>
                  </a:rPr>
                  <a:t>CLINICIAN:</a:t>
                </a:r>
              </a:p>
            </p:txBody>
          </p:sp>
        </p:grpSp>
        <p:sp>
          <p:nvSpPr>
            <p:cNvPr id="7177" name="AutoShape 17"/>
            <p:cNvSpPr>
              <a:spLocks noChangeArrowheads="1"/>
            </p:cNvSpPr>
            <p:nvPr/>
          </p:nvSpPr>
          <p:spPr bwMode="auto">
            <a:xfrm>
              <a:off x="2907" y="1440"/>
              <a:ext cx="501" cy="384"/>
            </a:xfrm>
            <a:prstGeom prst="downArrow">
              <a:avLst>
                <a:gd name="adj1" fmla="val 50000"/>
                <a:gd name="adj2" fmla="val 25000"/>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358900"/>
            <a:ext cx="9144000" cy="914400"/>
          </a:xfrm>
          <a:noFill/>
        </p:spPr>
        <p:txBody>
          <a:bodyPr/>
          <a:lstStyle/>
          <a:p>
            <a:pPr eaLnBrk="1" hangingPunct="1"/>
            <a:r>
              <a:rPr lang="en-US" sz="4400" smtClean="0">
                <a:latin typeface="Calibri" pitchFamily="34" charset="0"/>
              </a:rPr>
              <a:t>Key Points</a:t>
            </a:r>
          </a:p>
        </p:txBody>
      </p:sp>
      <p:sp>
        <p:nvSpPr>
          <p:cNvPr id="54275" name="Rectangle 3"/>
          <p:cNvSpPr>
            <a:spLocks noGrp="1" noChangeArrowheads="1"/>
          </p:cNvSpPr>
          <p:nvPr>
            <p:ph type="body" idx="1"/>
          </p:nvPr>
        </p:nvSpPr>
        <p:spPr>
          <a:xfrm>
            <a:off x="1066800" y="2438400"/>
            <a:ext cx="7696200" cy="3687763"/>
          </a:xfrm>
          <a:noFill/>
        </p:spPr>
        <p:txBody>
          <a:bodyPr/>
          <a:lstStyle/>
          <a:p>
            <a:pPr eaLnBrk="1" hangingPunct="1"/>
            <a:r>
              <a:rPr lang="en-US" smtClean="0">
                <a:latin typeface="Calibri" pitchFamily="34" charset="0"/>
              </a:rPr>
              <a:t>Data bridges/pipelines (APIs) from telemetry vendors and other data sources planned to make data entry easier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1358900"/>
            <a:ext cx="9144000" cy="914400"/>
          </a:xfrm>
        </p:spPr>
        <p:txBody>
          <a:bodyPr/>
          <a:lstStyle/>
          <a:p>
            <a:pPr eaLnBrk="1" hangingPunct="1"/>
            <a:r>
              <a:rPr lang="en-US" sz="4400" smtClean="0">
                <a:latin typeface="Calibri" pitchFamily="34" charset="0"/>
              </a:rPr>
              <a:t>Key Points</a:t>
            </a:r>
          </a:p>
        </p:txBody>
      </p:sp>
      <p:sp>
        <p:nvSpPr>
          <p:cNvPr id="55299" name="Rectangle 3"/>
          <p:cNvSpPr>
            <a:spLocks noGrp="1" noChangeArrowheads="1"/>
          </p:cNvSpPr>
          <p:nvPr>
            <p:ph type="body" idx="1"/>
          </p:nvPr>
        </p:nvSpPr>
        <p:spPr>
          <a:noFill/>
        </p:spPr>
        <p:txBody>
          <a:bodyPr/>
          <a:lstStyle/>
          <a:p>
            <a:pPr eaLnBrk="1" hangingPunct="1"/>
            <a:r>
              <a:rPr lang="en-US" smtClean="0">
                <a:latin typeface="Calibri" pitchFamily="34" charset="0"/>
              </a:rPr>
              <a:t>Will require adjustments to program protocols for maximal benefit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358900"/>
            <a:ext cx="9144000" cy="914400"/>
          </a:xfrm>
          <a:noFill/>
        </p:spPr>
        <p:txBody>
          <a:bodyPr/>
          <a:lstStyle/>
          <a:p>
            <a:pPr eaLnBrk="1" hangingPunct="1"/>
            <a:r>
              <a:rPr lang="en-US" sz="4400" smtClean="0">
                <a:latin typeface="Calibri" pitchFamily="34" charset="0"/>
              </a:rPr>
              <a:t>Key Points</a:t>
            </a:r>
          </a:p>
        </p:txBody>
      </p:sp>
      <p:sp>
        <p:nvSpPr>
          <p:cNvPr id="56323" name="Rectangle 3"/>
          <p:cNvSpPr>
            <a:spLocks noGrp="1" noChangeArrowheads="1"/>
          </p:cNvSpPr>
          <p:nvPr>
            <p:ph type="body" idx="1"/>
          </p:nvPr>
        </p:nvSpPr>
        <p:spPr/>
        <p:txBody>
          <a:bodyPr/>
          <a:lstStyle/>
          <a:p>
            <a:pPr eaLnBrk="1" hangingPunct="1"/>
            <a:r>
              <a:rPr lang="en-US" smtClean="0">
                <a:latin typeface="Calibri" pitchFamily="34" charset="0"/>
              </a:rPr>
              <a:t>Certification and Registry applications linked for easy data transfer between both applications</a:t>
            </a:r>
          </a:p>
          <a:p>
            <a:pPr eaLnBrk="1" hangingPunct="1"/>
            <a:endParaRPr lang="en-US" smtClean="0">
              <a:latin typeface="Calibri"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1358900"/>
            <a:ext cx="9144000" cy="914400"/>
          </a:xfrm>
        </p:spPr>
        <p:txBody>
          <a:bodyPr/>
          <a:lstStyle/>
          <a:p>
            <a:pPr eaLnBrk="1" hangingPunct="1"/>
            <a:r>
              <a:rPr lang="en-US" sz="4400" smtClean="0">
                <a:latin typeface="Calibri" pitchFamily="34" charset="0"/>
              </a:rPr>
              <a:t>Key Points</a:t>
            </a:r>
          </a:p>
        </p:txBody>
      </p:sp>
      <p:sp>
        <p:nvSpPr>
          <p:cNvPr id="57347" name="Rectangle 3"/>
          <p:cNvSpPr>
            <a:spLocks noGrp="1" noChangeArrowheads="1"/>
          </p:cNvSpPr>
          <p:nvPr>
            <p:ph type="body" idx="1"/>
          </p:nvPr>
        </p:nvSpPr>
        <p:spPr/>
        <p:txBody>
          <a:bodyPr/>
          <a:lstStyle/>
          <a:p>
            <a:pPr eaLnBrk="1" hangingPunct="1"/>
            <a:r>
              <a:rPr lang="en-US" smtClean="0">
                <a:latin typeface="Calibri" pitchFamily="34" charset="0"/>
              </a:rPr>
              <a:t>The CR Registry will help programs manage and analyze their outcomes data and promote improvements in patient outcomes, improvements in program procedures, and overall improved utilization and recognition of CR services.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1358900"/>
            <a:ext cx="9144000" cy="914400"/>
          </a:xfrm>
        </p:spPr>
        <p:txBody>
          <a:bodyPr/>
          <a:lstStyle/>
          <a:p>
            <a:pPr eaLnBrk="1" hangingPunct="1"/>
            <a:r>
              <a:rPr lang="en-US" sz="4400" smtClean="0">
                <a:latin typeface="Calibri" pitchFamily="34" charset="0"/>
              </a:rPr>
              <a:t>Key Points</a:t>
            </a:r>
          </a:p>
        </p:txBody>
      </p:sp>
      <p:sp>
        <p:nvSpPr>
          <p:cNvPr id="58371" name="Rectangle 3"/>
          <p:cNvSpPr>
            <a:spLocks noGrp="1" noChangeArrowheads="1"/>
          </p:cNvSpPr>
          <p:nvPr>
            <p:ph type="body" idx="4294967295"/>
          </p:nvPr>
        </p:nvSpPr>
        <p:spPr/>
        <p:txBody>
          <a:bodyPr/>
          <a:lstStyle/>
          <a:p>
            <a:pPr eaLnBrk="1" hangingPunct="1"/>
            <a:r>
              <a:rPr lang="en-US" smtClean="0">
                <a:latin typeface="Calibri" pitchFamily="34" charset="0"/>
              </a:rPr>
              <a:t>Note: The National PR Registry will launch in June, 2013. This is to give time for us to learn from the CR Registry and make improvements as needed to the PR Registry.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457200" y="2743200"/>
            <a:ext cx="8229600" cy="914400"/>
          </a:xfrm>
        </p:spPr>
        <p:txBody>
          <a:bodyPr/>
          <a:lstStyle/>
          <a:p>
            <a:r>
              <a:rPr lang="en-US" sz="4800" smtClean="0">
                <a:latin typeface="Calibri" pitchFamily="34" charset="0"/>
              </a:rPr>
              <a:t>Thank you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343400" y="-3048000"/>
            <a:ext cx="5334000" cy="12284075"/>
          </a:xfrm>
          <a:prstGeom prst="rect">
            <a:avLst/>
          </a:prstGeom>
          <a:noFill/>
          <a:ln w="9525">
            <a:noFill/>
            <a:miter lim="800000"/>
            <a:headEnd/>
            <a:tailEnd/>
          </a:ln>
          <a:effectLst/>
        </p:spPr>
        <p:txBody>
          <a:bodyPr>
            <a:spAutoFit/>
          </a:bodyPr>
          <a:lstStyle/>
          <a:p>
            <a:pPr algn="l">
              <a:spcBef>
                <a:spcPct val="50000"/>
              </a:spcBef>
            </a:pPr>
            <a:r>
              <a:rPr lang="en-US" sz="80000">
                <a:solidFill>
                  <a:srgbClr val="336699"/>
                </a:solidFill>
                <a:latin typeface="Times New Roman" pitchFamily="18" charset="0"/>
              </a:rPr>
              <a:t>?</a:t>
            </a:r>
          </a:p>
        </p:txBody>
      </p:sp>
      <p:sp>
        <p:nvSpPr>
          <p:cNvPr id="60419" name="Text Box 3"/>
          <p:cNvSpPr txBox="1">
            <a:spLocks noChangeArrowheads="1"/>
          </p:cNvSpPr>
          <p:nvPr/>
        </p:nvSpPr>
        <p:spPr bwMode="auto">
          <a:xfrm>
            <a:off x="685800" y="1371600"/>
            <a:ext cx="3962400" cy="1006475"/>
          </a:xfrm>
          <a:prstGeom prst="rect">
            <a:avLst/>
          </a:prstGeom>
          <a:noFill/>
          <a:ln w="9525">
            <a:noFill/>
            <a:miter lim="800000"/>
            <a:headEnd/>
            <a:tailEnd/>
          </a:ln>
          <a:effectLst/>
        </p:spPr>
        <p:txBody>
          <a:bodyPr>
            <a:spAutoFit/>
          </a:bodyPr>
          <a:lstStyle/>
          <a:p>
            <a:pPr>
              <a:spcBef>
                <a:spcPct val="50000"/>
              </a:spcBef>
            </a:pPr>
            <a:r>
              <a:rPr lang="en-US" sz="6000" b="0">
                <a:solidFill>
                  <a:schemeClr val="tx1"/>
                </a:solidFill>
              </a:rPr>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47800" y="2971800"/>
            <a:ext cx="2362200" cy="914400"/>
          </a:xfrm>
          <a:prstGeom prst="rect">
            <a:avLst/>
          </a:prstGeom>
          <a:noFill/>
          <a:ln w="9525" algn="ctr">
            <a:noFill/>
            <a:miter lim="800000"/>
            <a:headEnd/>
            <a:tailEnd/>
          </a:ln>
        </p:spPr>
        <p:txBody>
          <a:bodyPr>
            <a:spAutoFit/>
          </a:bodyPr>
          <a:lstStyle/>
          <a:p>
            <a:pPr algn="r">
              <a:spcBef>
                <a:spcPct val="50000"/>
              </a:spcBef>
            </a:pPr>
            <a:r>
              <a:rPr lang="en-US" sz="5400"/>
              <a:t>Value =</a:t>
            </a:r>
          </a:p>
        </p:txBody>
      </p:sp>
      <p:sp>
        <p:nvSpPr>
          <p:cNvPr id="8195" name="Text Box 5"/>
          <p:cNvSpPr txBox="1">
            <a:spLocks noChangeArrowheads="1"/>
          </p:cNvSpPr>
          <p:nvPr/>
        </p:nvSpPr>
        <p:spPr bwMode="auto">
          <a:xfrm>
            <a:off x="4029075" y="2528888"/>
            <a:ext cx="3429000" cy="923925"/>
          </a:xfrm>
          <a:prstGeom prst="rect">
            <a:avLst/>
          </a:prstGeom>
          <a:noFill/>
          <a:ln w="9525" algn="ctr">
            <a:noFill/>
            <a:miter lim="800000"/>
            <a:headEnd/>
            <a:tailEnd/>
          </a:ln>
        </p:spPr>
        <p:txBody>
          <a:bodyPr>
            <a:spAutoFit/>
          </a:bodyPr>
          <a:lstStyle/>
          <a:p>
            <a:pPr>
              <a:spcBef>
                <a:spcPct val="50000"/>
              </a:spcBef>
            </a:pPr>
            <a:r>
              <a:rPr lang="en-US" sz="5400"/>
              <a:t>Outcomes</a:t>
            </a:r>
          </a:p>
        </p:txBody>
      </p:sp>
      <p:sp>
        <p:nvSpPr>
          <p:cNvPr id="8196" name="Text Box 6"/>
          <p:cNvSpPr txBox="1">
            <a:spLocks noChangeArrowheads="1"/>
          </p:cNvSpPr>
          <p:nvPr/>
        </p:nvSpPr>
        <p:spPr bwMode="auto">
          <a:xfrm>
            <a:off x="4191000" y="3367088"/>
            <a:ext cx="3124200" cy="914400"/>
          </a:xfrm>
          <a:prstGeom prst="rect">
            <a:avLst/>
          </a:prstGeom>
          <a:noFill/>
          <a:ln w="9525" algn="ctr">
            <a:noFill/>
            <a:miter lim="800000"/>
            <a:headEnd/>
            <a:tailEnd/>
          </a:ln>
        </p:spPr>
        <p:txBody>
          <a:bodyPr>
            <a:spAutoFit/>
          </a:bodyPr>
          <a:lstStyle/>
          <a:p>
            <a:pPr>
              <a:spcBef>
                <a:spcPct val="50000"/>
              </a:spcBef>
            </a:pPr>
            <a:r>
              <a:rPr lang="en-US" sz="5400"/>
              <a:t>Costs</a:t>
            </a:r>
          </a:p>
        </p:txBody>
      </p:sp>
      <p:sp>
        <p:nvSpPr>
          <p:cNvPr id="8197" name="Line 7"/>
          <p:cNvSpPr>
            <a:spLocks noChangeShapeType="1"/>
          </p:cNvSpPr>
          <p:nvPr/>
        </p:nvSpPr>
        <p:spPr bwMode="auto">
          <a:xfrm>
            <a:off x="4332288" y="3394075"/>
            <a:ext cx="2895600" cy="0"/>
          </a:xfrm>
          <a:prstGeom prst="line">
            <a:avLst/>
          </a:prstGeom>
          <a:noFill/>
          <a:ln w="38100">
            <a:solidFill>
              <a:srgbClr val="003366"/>
            </a:solidFill>
            <a:round/>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MP900227504[1]"/>
          <p:cNvPicPr>
            <a:picLocks noGrp="1" noChangeAspect="1" noChangeArrowheads="1"/>
          </p:cNvPicPr>
          <p:nvPr>
            <p:ph idx="1"/>
          </p:nvPr>
        </p:nvPicPr>
        <p:blipFill>
          <a:blip r:embed="rId3" cstate="print"/>
          <a:srcRect/>
          <a:stretch>
            <a:fillRect/>
          </a:stretch>
        </p:blipFill>
        <p:spPr>
          <a:xfrm>
            <a:off x="609600" y="838200"/>
            <a:ext cx="7848600" cy="5246688"/>
          </a:xfrm>
          <a:noFill/>
        </p:spPr>
      </p:pic>
      <p:sp>
        <p:nvSpPr>
          <p:cNvPr id="9219" name="Rectangle 3"/>
          <p:cNvSpPr>
            <a:spLocks noGrp="1" noChangeArrowheads="1"/>
          </p:cNvSpPr>
          <p:nvPr>
            <p:ph type="title"/>
          </p:nvPr>
        </p:nvSpPr>
        <p:spPr>
          <a:xfrm>
            <a:off x="1143000" y="3429000"/>
            <a:ext cx="6629400" cy="1143000"/>
          </a:xfrm>
          <a:effectLst>
            <a:outerShdw dist="35921" dir="2700000" algn="ctr" rotWithShape="0">
              <a:schemeClr val="tx1"/>
            </a:outerShdw>
          </a:effectLst>
        </p:spPr>
        <p:txBody>
          <a:bodyPr/>
          <a:lstStyle/>
          <a:p>
            <a:pPr eaLnBrk="1" hangingPunct="1"/>
            <a:r>
              <a:rPr lang="en-US" sz="3200" smtClean="0">
                <a:solidFill>
                  <a:schemeClr val="bg1"/>
                </a:solidFill>
              </a:rPr>
              <a:t>If you don’t </a:t>
            </a:r>
            <a:r>
              <a:rPr lang="en-US" sz="3200" i="1" smtClean="0">
                <a:solidFill>
                  <a:schemeClr val="bg1"/>
                </a:solidFill>
              </a:rPr>
              <a:t>measure</a:t>
            </a:r>
            <a:r>
              <a:rPr lang="en-US" sz="3200" smtClean="0">
                <a:solidFill>
                  <a:schemeClr val="bg1"/>
                </a:solidFill>
              </a:rPr>
              <a:t> it,</a:t>
            </a:r>
            <a:br>
              <a:rPr lang="en-US" sz="3200" smtClean="0">
                <a:solidFill>
                  <a:schemeClr val="bg1"/>
                </a:solidFill>
              </a:rPr>
            </a:br>
            <a:r>
              <a:rPr lang="en-US" sz="3200" smtClean="0">
                <a:solidFill>
                  <a:schemeClr val="bg1"/>
                </a:solidFill>
              </a:rPr>
              <a:t> you can’t </a:t>
            </a:r>
            <a:r>
              <a:rPr lang="en-US" sz="3200" i="1" smtClean="0">
                <a:solidFill>
                  <a:schemeClr val="bg1"/>
                </a:solidFill>
              </a:rPr>
              <a:t>improve</a:t>
            </a:r>
            <a:r>
              <a:rPr lang="en-US" sz="3200" smtClean="0">
                <a:solidFill>
                  <a:schemeClr val="bg1"/>
                </a:solidFill>
              </a:rPr>
              <a:t>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MPj04331290000[1]"/>
          <p:cNvPicPr>
            <a:picLocks noChangeAspect="1" noChangeArrowheads="1"/>
          </p:cNvPicPr>
          <p:nvPr/>
        </p:nvPicPr>
        <p:blipFill>
          <a:blip r:embed="rId3" cstate="print"/>
          <a:srcRect/>
          <a:stretch>
            <a:fillRect/>
          </a:stretch>
        </p:blipFill>
        <p:spPr bwMode="auto">
          <a:xfrm>
            <a:off x="5029200" y="609600"/>
            <a:ext cx="4271963" cy="6400800"/>
          </a:xfrm>
          <a:prstGeom prst="rect">
            <a:avLst/>
          </a:prstGeom>
          <a:noFill/>
          <a:ln w="9525">
            <a:noFill/>
            <a:miter lim="800000"/>
            <a:headEnd/>
            <a:tailEnd/>
          </a:ln>
        </p:spPr>
      </p:pic>
      <p:sp>
        <p:nvSpPr>
          <p:cNvPr id="10243" name="Rectangle 3"/>
          <p:cNvSpPr>
            <a:spLocks noChangeArrowheads="1"/>
          </p:cNvSpPr>
          <p:nvPr/>
        </p:nvSpPr>
        <p:spPr bwMode="auto">
          <a:xfrm>
            <a:off x="-152400" y="1676400"/>
            <a:ext cx="7162800" cy="609600"/>
          </a:xfrm>
          <a:prstGeom prst="rect">
            <a:avLst/>
          </a:prstGeom>
          <a:noFill/>
          <a:ln w="9525">
            <a:noFill/>
            <a:miter lim="800000"/>
            <a:headEnd/>
            <a:tailEnd/>
          </a:ln>
        </p:spPr>
        <p:txBody>
          <a:bodyPr/>
          <a:lstStyle/>
          <a:p>
            <a:pPr marL="342900" indent="-342900" algn="r">
              <a:spcBef>
                <a:spcPct val="20000"/>
              </a:spcBef>
              <a:buClr>
                <a:srgbClr val="003366"/>
              </a:buClr>
              <a:buSzPct val="110000"/>
              <a:buFont typeface="Wingdings" pitchFamily="2" charset="2"/>
              <a:buNone/>
            </a:pPr>
            <a:r>
              <a:rPr lang="en-US" sz="3200" i="1">
                <a:solidFill>
                  <a:schemeClr val="tx1"/>
                </a:solidFill>
              </a:rPr>
              <a:t>Research tells us what we can do. </a:t>
            </a:r>
          </a:p>
        </p:txBody>
      </p:sp>
      <p:sp>
        <p:nvSpPr>
          <p:cNvPr id="10244" name="Text Box 4"/>
          <p:cNvSpPr txBox="1">
            <a:spLocks noChangeArrowheads="1"/>
          </p:cNvSpPr>
          <p:nvPr/>
        </p:nvSpPr>
        <p:spPr bwMode="auto">
          <a:xfrm>
            <a:off x="533400" y="2667000"/>
            <a:ext cx="5486400" cy="1066800"/>
          </a:xfrm>
          <a:prstGeom prst="rect">
            <a:avLst/>
          </a:prstGeom>
          <a:noFill/>
          <a:ln w="9525" algn="ctr">
            <a:noFill/>
            <a:miter lim="800000"/>
            <a:headEnd/>
            <a:tailEnd/>
          </a:ln>
        </p:spPr>
        <p:txBody>
          <a:bodyPr>
            <a:spAutoFit/>
          </a:bodyPr>
          <a:lstStyle/>
          <a:p>
            <a:pPr marL="342900" indent="-342900" algn="r">
              <a:spcBef>
                <a:spcPct val="20000"/>
              </a:spcBef>
              <a:buClr>
                <a:srgbClr val="003366"/>
              </a:buClr>
              <a:buSzPct val="110000"/>
              <a:buFont typeface="Wingdings" pitchFamily="2" charset="2"/>
              <a:buNone/>
            </a:pPr>
            <a:r>
              <a:rPr lang="en-US" sz="3200" i="1">
                <a:solidFill>
                  <a:schemeClr val="tx1"/>
                </a:solidFill>
              </a:rPr>
              <a:t>Guidelines tell us what we should do.</a:t>
            </a:r>
          </a:p>
        </p:txBody>
      </p:sp>
      <p:sp>
        <p:nvSpPr>
          <p:cNvPr id="10245" name="Text Box 5"/>
          <p:cNvSpPr txBox="1">
            <a:spLocks noChangeArrowheads="1"/>
          </p:cNvSpPr>
          <p:nvPr/>
        </p:nvSpPr>
        <p:spPr bwMode="auto">
          <a:xfrm>
            <a:off x="533400" y="3992563"/>
            <a:ext cx="5029200" cy="1798637"/>
          </a:xfrm>
          <a:prstGeom prst="rect">
            <a:avLst/>
          </a:prstGeom>
          <a:noFill/>
          <a:ln w="9525" algn="ctr">
            <a:noFill/>
            <a:miter lim="800000"/>
            <a:headEnd/>
            <a:tailEnd/>
          </a:ln>
        </p:spPr>
        <p:txBody>
          <a:bodyPr>
            <a:spAutoFit/>
          </a:bodyPr>
          <a:lstStyle/>
          <a:p>
            <a:pPr marL="342900" indent="-342900" algn="r">
              <a:spcBef>
                <a:spcPct val="20000"/>
              </a:spcBef>
              <a:buClr>
                <a:srgbClr val="003366"/>
              </a:buClr>
              <a:buSzPct val="110000"/>
              <a:buFont typeface="Wingdings" pitchFamily="2" charset="2"/>
              <a:buNone/>
            </a:pPr>
            <a:r>
              <a:rPr lang="en-US" sz="3200" i="1">
                <a:solidFill>
                  <a:schemeClr val="tx1"/>
                </a:solidFill>
              </a:rPr>
              <a:t>Registries tell us what we’re </a:t>
            </a:r>
            <a:r>
              <a:rPr lang="en-US" sz="3200" i="1">
                <a:solidFill>
                  <a:srgbClr val="CC0000"/>
                </a:solidFill>
              </a:rPr>
              <a:t>actually</a:t>
            </a:r>
            <a:r>
              <a:rPr lang="en-US" sz="3200" i="1">
                <a:solidFill>
                  <a:schemeClr val="tx1"/>
                </a:solidFill>
              </a:rPr>
              <a:t> doing.</a:t>
            </a:r>
          </a:p>
          <a:p>
            <a:pPr marL="342900" indent="-342900" algn="r">
              <a:spcBef>
                <a:spcPct val="50000"/>
              </a:spcBef>
              <a:buClr>
                <a:srgbClr val="003366"/>
              </a:buClr>
              <a:buSzPct val="110000"/>
              <a:buFont typeface="Wingdings" pitchFamily="2" charset="2"/>
              <a:buNone/>
            </a:pPr>
            <a:endParaRPr lang="en-US" sz="3200" i="1">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Calibri" pitchFamily="34" charset="0"/>
              </a:rPr>
              <a:t>AACVPR Registry Committee</a:t>
            </a:r>
          </a:p>
        </p:txBody>
      </p:sp>
      <p:sp>
        <p:nvSpPr>
          <p:cNvPr id="11267" name="Rectangle 3"/>
          <p:cNvSpPr>
            <a:spLocks noGrp="1" noChangeArrowheads="1"/>
          </p:cNvSpPr>
          <p:nvPr>
            <p:ph type="body" idx="1"/>
          </p:nvPr>
        </p:nvSpPr>
        <p:spPr>
          <a:xfrm>
            <a:off x="381000" y="2209800"/>
            <a:ext cx="8382000" cy="4419600"/>
          </a:xfrm>
        </p:spPr>
        <p:txBody>
          <a:bodyPr/>
          <a:lstStyle/>
          <a:p>
            <a:pPr algn="ctr" eaLnBrk="1" hangingPunct="1">
              <a:buFont typeface="Wingdings" pitchFamily="2" charset="2"/>
              <a:buNone/>
            </a:pPr>
            <a:r>
              <a:rPr lang="en-US" sz="3000" smtClean="0">
                <a:latin typeface="Calibri" pitchFamily="34" charset="0"/>
              </a:rPr>
              <a:t>	Mark Vitcenda, Chair</a:t>
            </a:r>
          </a:p>
          <a:p>
            <a:pPr algn="ctr" eaLnBrk="1" hangingPunct="1">
              <a:buFont typeface="Wingdings" pitchFamily="2" charset="2"/>
              <a:buNone/>
            </a:pPr>
            <a:r>
              <a:rPr lang="en-US" sz="3000" smtClean="0">
                <a:latin typeface="Calibri" pitchFamily="34" charset="0"/>
              </a:rPr>
              <a:t>	Michael McNamara and Bonnie Anderson, Directors</a:t>
            </a:r>
          </a:p>
          <a:p>
            <a:pPr algn="ctr" eaLnBrk="1" hangingPunct="1">
              <a:buFont typeface="Wingdings" pitchFamily="2" charset="2"/>
              <a:buNone/>
            </a:pPr>
            <a:r>
              <a:rPr lang="en-US" sz="3000" smtClean="0">
                <a:latin typeface="Calibri" pitchFamily="34" charset="0"/>
              </a:rPr>
              <a:t>	Steven Lichtman, Chris Garvey, Gerene Bauldoff, Mark Senn, Randal Thomas, Anne Gavic, Ken Eichenauer, Justin Rimmer (Cissec)</a:t>
            </a:r>
          </a:p>
          <a:p>
            <a:pPr algn="ctr" eaLnBrk="1" hangingPunct="1">
              <a:spcBef>
                <a:spcPct val="0"/>
              </a:spcBef>
              <a:buFont typeface="Wingdings" pitchFamily="2" charset="2"/>
              <a:buNone/>
            </a:pPr>
            <a:r>
              <a:rPr lang="en-US" sz="3000" smtClean="0">
                <a:latin typeface="Calibri" pitchFamily="34" charset="0"/>
              </a:rPr>
              <a:t>Joanne Ray, Rod Stiegman, Krista Betts</a:t>
            </a:r>
          </a:p>
          <a:p>
            <a:pPr algn="ctr" eaLnBrk="1" hangingPunct="1">
              <a:spcBef>
                <a:spcPct val="0"/>
              </a:spcBef>
              <a:buFont typeface="Wingdings" pitchFamily="2" charset="2"/>
              <a:buNone/>
            </a:pPr>
            <a:r>
              <a:rPr lang="en-US" sz="3000" smtClean="0">
                <a:latin typeface="Calibri" pitchFamily="34" charset="0"/>
              </a:rPr>
              <a:t> (Smith Bucklin)</a:t>
            </a:r>
          </a:p>
          <a:p>
            <a:pPr algn="ctr" eaLnBrk="1" hangingPunct="1">
              <a:spcBef>
                <a:spcPct val="0"/>
              </a:spcBef>
              <a:buFont typeface="Wingdings" pitchFamily="2" charset="2"/>
              <a:buNone/>
            </a:pPr>
            <a:endParaRPr lang="en-US" sz="3000" smtClean="0">
              <a:latin typeface="Calibri" pitchFamily="34" charset="0"/>
            </a:endParaRPr>
          </a:p>
          <a:p>
            <a:pPr algn="ctr" eaLnBrk="1" hangingPunct="1">
              <a:buFont typeface="Wingdings" pitchFamily="2" charset="2"/>
              <a:buNone/>
            </a:pPr>
            <a:endParaRPr lang="en-US" sz="300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ACVPR Presentation template">
  <a:themeElements>
    <a:clrScheme name="AACVPR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CVPR Presentatio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1" i="0" u="none" strike="noStrike" cap="none" normalizeH="0" baseline="0" smtClean="0">
            <a:ln>
              <a:noFill/>
            </a:ln>
            <a:solidFill>
              <a:srgbClr val="003366"/>
            </a:solidFill>
            <a:effectLst/>
            <a:latin typeface="Calibri" pitchFamily="34" charset="0"/>
          </a:defRPr>
        </a:defPPr>
      </a:lstStyle>
    </a:lnDef>
  </a:objectDefaults>
  <a:extraClrSchemeLst>
    <a:extraClrScheme>
      <a:clrScheme name="AACVPR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CVPR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CVPR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CVPR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CVPR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CVPR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CVPR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CVPR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CVPR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CVPR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CVPR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CVPR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AACVPR Presentation template</Template>
  <TotalTime>2871</TotalTime>
  <Words>3888</Words>
  <Application>Microsoft Office PowerPoint</Application>
  <PresentationFormat>On-screen Show (4:3)</PresentationFormat>
  <Paragraphs>378</Paragraphs>
  <Slides>56</Slides>
  <Notes>44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AACVPR Presentation template</vt:lpstr>
      <vt:lpstr>Photo Editor Photo</vt:lpstr>
      <vt:lpstr>The AACVPR National CR Registry</vt:lpstr>
      <vt:lpstr>Disclosures</vt:lpstr>
      <vt:lpstr>Objectives</vt:lpstr>
      <vt:lpstr>Slide 4</vt:lpstr>
      <vt:lpstr>Outcomes perspectives</vt:lpstr>
      <vt:lpstr>Slide 6</vt:lpstr>
      <vt:lpstr>If you don’t measure it,  you can’t improve it.</vt:lpstr>
      <vt:lpstr>Slide 8</vt:lpstr>
      <vt:lpstr>AACVPR Registry Committee</vt:lpstr>
      <vt:lpstr>Corporate Sponsor</vt:lpstr>
      <vt:lpstr>Slide 11</vt:lpstr>
      <vt:lpstr>Slide 12</vt:lpstr>
      <vt:lpstr>Existing Registries for CAD</vt:lpstr>
      <vt:lpstr>Slide 14</vt:lpstr>
      <vt:lpstr>Slide 15</vt:lpstr>
      <vt:lpstr>Slide 16</vt:lpstr>
      <vt:lpstr>Construction Timeline</vt:lpstr>
      <vt:lpstr>How will it work?</vt:lpstr>
      <vt:lpstr>How will it work?</vt:lpstr>
      <vt:lpstr>How will it work?</vt:lpstr>
      <vt:lpstr>Proposed Measures</vt:lpstr>
      <vt:lpstr>Proposed Measures</vt:lpstr>
      <vt:lpstr>Proposed Measures</vt:lpstr>
      <vt:lpstr>Registry Instruments</vt:lpstr>
      <vt:lpstr>Slide 25</vt:lpstr>
      <vt:lpstr>Slide 26</vt:lpstr>
      <vt:lpstr>Slide 27</vt:lpstr>
      <vt:lpstr>Slide 28</vt:lpstr>
      <vt:lpstr>Slide 29</vt:lpstr>
      <vt:lpstr>Slide 30</vt:lpstr>
      <vt:lpstr>Registry Reporting</vt:lpstr>
      <vt:lpstr>Registry Reporting</vt:lpstr>
      <vt:lpstr>Slide 33</vt:lpstr>
      <vt:lpstr>Slide 34</vt:lpstr>
      <vt:lpstr>HIPAA, PHI and the Registry</vt:lpstr>
      <vt:lpstr>Connecting to the Registry: Application Programming Interface (API)</vt:lpstr>
      <vt:lpstr>Slide 37</vt:lpstr>
      <vt:lpstr>Slide 38</vt:lpstr>
      <vt:lpstr>Training and Education</vt:lpstr>
      <vt:lpstr>Training and Education</vt:lpstr>
      <vt:lpstr>Membership fees</vt:lpstr>
      <vt:lpstr>Slide 42</vt:lpstr>
      <vt:lpstr>Slide 43</vt:lpstr>
      <vt:lpstr>Key Points</vt:lpstr>
      <vt:lpstr>Key Points</vt:lpstr>
      <vt:lpstr>Key Points</vt:lpstr>
      <vt:lpstr>Key Points</vt:lpstr>
      <vt:lpstr>Key Points</vt:lpstr>
      <vt:lpstr>Key Points</vt:lpstr>
      <vt:lpstr>Key Points</vt:lpstr>
      <vt:lpstr>Key Points</vt:lpstr>
      <vt:lpstr>Key Points</vt:lpstr>
      <vt:lpstr>Key Points</vt:lpstr>
      <vt:lpstr>Key Points</vt:lpstr>
      <vt:lpstr>Thank you</vt:lpstr>
      <vt:lpstr>Slide 56</vt:lpstr>
    </vt:vector>
  </TitlesOfParts>
  <Company>UW Health - UWHC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MXV23</dc:creator>
  <cp:lastModifiedBy>Carl N. King</cp:lastModifiedBy>
  <cp:revision>127</cp:revision>
  <dcterms:created xsi:type="dcterms:W3CDTF">2011-07-18T18:58:10Z</dcterms:created>
  <dcterms:modified xsi:type="dcterms:W3CDTF">2012-02-27T20:25:10Z</dcterms:modified>
</cp:coreProperties>
</file>