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Default Extension="sldx" ContentType="application/vnd.openxmlformats-officedocument.presentationml.slide"/>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263" r:id="rId2"/>
    <p:sldId id="299" r:id="rId3"/>
    <p:sldId id="339" r:id="rId4"/>
    <p:sldId id="356" r:id="rId5"/>
    <p:sldId id="295" r:id="rId6"/>
    <p:sldId id="284" r:id="rId7"/>
    <p:sldId id="318" r:id="rId8"/>
    <p:sldId id="285" r:id="rId9"/>
    <p:sldId id="316" r:id="rId10"/>
    <p:sldId id="287" r:id="rId11"/>
    <p:sldId id="357" r:id="rId12"/>
    <p:sldId id="336" r:id="rId13"/>
    <p:sldId id="361" r:id="rId14"/>
    <p:sldId id="275" r:id="rId15"/>
    <p:sldId id="344" r:id="rId16"/>
    <p:sldId id="343" r:id="rId17"/>
    <p:sldId id="347" r:id="rId18"/>
    <p:sldId id="380" r:id="rId19"/>
    <p:sldId id="348" r:id="rId20"/>
    <p:sldId id="354" r:id="rId21"/>
    <p:sldId id="375" r:id="rId22"/>
    <p:sldId id="381" r:id="rId23"/>
    <p:sldId id="377" r:id="rId24"/>
    <p:sldId id="379" r:id="rId25"/>
    <p:sldId id="317" r:id="rId26"/>
    <p:sldId id="320" r:id="rId27"/>
    <p:sldId id="353" r:id="rId28"/>
    <p:sldId id="342"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95" autoAdjust="0"/>
    <p:restoredTop sz="94638" autoAdjust="0"/>
  </p:normalViewPr>
  <p:slideViewPr>
    <p:cSldViewPr>
      <p:cViewPr>
        <p:scale>
          <a:sx n="70" d="100"/>
          <a:sy n="70" d="100"/>
        </p:scale>
        <p:origin x="-129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1DED19-93DE-4486-84CD-302604BD78F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DC63C7C-A170-4CA4-8EBD-818040959C09}" type="slidenum">
              <a:rPr lang="en-US" smtClean="0"/>
              <a:pPr/>
              <a:t>2</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Tab 13 Pulmonary Rehab, Tab 14 Cardiac Rehab </a:t>
            </a:r>
          </a:p>
          <a:p>
            <a:pPr eaLnBrk="1" hangingPunct="1"/>
            <a:r>
              <a:rPr lang="en-US" dirty="0" smtClean="0"/>
              <a:t>NEW change – now includes the previous tabs for nutritional, education, psychosocial and exercise assessment tools in the care plan</a:t>
            </a:r>
          </a:p>
          <a:p>
            <a:pPr eaLnBrk="1" hangingPunct="1"/>
            <a:endParaRPr lang="en-US" dirty="0" smtClean="0"/>
          </a:p>
          <a:p>
            <a:pPr eaLnBrk="1" hangingPunct="1"/>
            <a:r>
              <a:rPr lang="en-US" dirty="0" smtClean="0"/>
              <a:t>Your plan for the care of the patient while in your program</a:t>
            </a:r>
          </a:p>
          <a:p>
            <a:pPr eaLnBrk="1" hangingPunct="1"/>
            <a:endParaRPr lang="en-US" dirty="0" smtClean="0"/>
          </a:p>
          <a:p>
            <a:pPr eaLnBrk="1" hangingPunct="1"/>
            <a:r>
              <a:rPr lang="en-US" dirty="0" smtClean="0"/>
              <a:t>Journey to arrive at successful outcomes for your patient</a:t>
            </a:r>
          </a:p>
          <a:p>
            <a:pPr eaLnBrk="1" hangingPunct="1"/>
            <a:endParaRPr lang="en-US" dirty="0" smtClean="0"/>
          </a:p>
          <a:p>
            <a:pPr eaLnBrk="1" hangingPunct="1"/>
            <a:r>
              <a:rPr lang="en-US" dirty="0" smtClean="0"/>
              <a:t>Logical pathway for what needs to be done</a:t>
            </a:r>
          </a:p>
          <a:p>
            <a:pPr eaLnBrk="1" hangingPunct="1"/>
            <a:endParaRPr lang="en-US" dirty="0" smtClean="0"/>
          </a:p>
          <a:p>
            <a:pPr eaLnBrk="1" hangingPunct="1"/>
            <a:r>
              <a:rPr lang="en-US" dirty="0" smtClean="0"/>
              <a:t>Provide safe, comprehensive and quality care in a seamless manner</a:t>
            </a:r>
          </a:p>
          <a:p>
            <a:pPr eaLnBrk="1" hangingPunct="1"/>
            <a:endParaRPr lang="en-US" dirty="0" smtClean="0"/>
          </a:p>
          <a:p>
            <a:pPr eaLnBrk="1" hangingPunct="1"/>
            <a:r>
              <a:rPr lang="en-US" dirty="0" smtClean="0"/>
              <a:t>Means to comprehend multifaceted care</a:t>
            </a:r>
          </a:p>
          <a:p>
            <a:pPr eaLnBrk="1" hangingPunct="1"/>
            <a:endParaRPr lang="en-US" dirty="0" smtClean="0"/>
          </a:p>
          <a:p>
            <a:pPr eaLnBrk="1" hangingPunct="1"/>
            <a:r>
              <a:rPr lang="en-US" dirty="0" smtClean="0"/>
              <a:t>All members of the team should know what has been done and what needs to be completed for this patient in order to meet their goals.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C15E504-F2DF-4909-8F34-7A8D3BFD740A}" type="slidenum">
              <a:rPr lang="en-US" smtClean="0"/>
              <a:pPr/>
              <a:t>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lnSpc>
                <a:spcPct val="90000"/>
              </a:lnSpc>
            </a:pPr>
            <a:r>
              <a:rPr lang="en-US" sz="1000" dirty="0" smtClean="0"/>
              <a:t>Components of the care plan – analytical and problem solving sequence.</a:t>
            </a:r>
          </a:p>
          <a:p>
            <a:pPr eaLnBrk="1" hangingPunct="1">
              <a:lnSpc>
                <a:spcPct val="90000"/>
              </a:lnSpc>
            </a:pPr>
            <a:endParaRPr lang="en-US" sz="1000" dirty="0" smtClean="0"/>
          </a:p>
          <a:p>
            <a:pPr eaLnBrk="1" hangingPunct="1">
              <a:lnSpc>
                <a:spcPct val="90000"/>
              </a:lnSpc>
            </a:pPr>
            <a:r>
              <a:rPr lang="en-US" sz="1000" b="1" dirty="0" smtClean="0"/>
              <a:t>Definitions:</a:t>
            </a:r>
          </a:p>
          <a:p>
            <a:pPr eaLnBrk="1" hangingPunct="1">
              <a:lnSpc>
                <a:spcPct val="90000"/>
              </a:lnSpc>
            </a:pPr>
            <a:endParaRPr lang="en-US" sz="1000" b="1" dirty="0" smtClean="0"/>
          </a:p>
          <a:p>
            <a:pPr eaLnBrk="1" hangingPunct="1">
              <a:lnSpc>
                <a:spcPct val="90000"/>
              </a:lnSpc>
            </a:pPr>
            <a:r>
              <a:rPr lang="en-US" sz="1000" b="1" dirty="0" smtClean="0"/>
              <a:t>Assessment</a:t>
            </a:r>
            <a:r>
              <a:rPr lang="en-US" sz="1000" dirty="0" smtClean="0"/>
              <a:t>- what are the problems or the reason the patient is seeking help?</a:t>
            </a:r>
          </a:p>
          <a:p>
            <a:pPr eaLnBrk="1" hangingPunct="1">
              <a:lnSpc>
                <a:spcPct val="90000"/>
              </a:lnSpc>
            </a:pPr>
            <a:r>
              <a:rPr lang="en-US" sz="1000" dirty="0" smtClean="0"/>
              <a:t>initially determining the needs or problems of the patient in various domains.  Tools used for assessments of each of the domains should be completed and labeled to identify which domain it is assessing.</a:t>
            </a:r>
          </a:p>
          <a:p>
            <a:pPr eaLnBrk="1" hangingPunct="1">
              <a:lnSpc>
                <a:spcPct val="90000"/>
              </a:lnSpc>
            </a:pPr>
            <a:endParaRPr lang="en-US" sz="1000" dirty="0" smtClean="0"/>
          </a:p>
          <a:p>
            <a:pPr eaLnBrk="1" hangingPunct="1">
              <a:lnSpc>
                <a:spcPct val="90000"/>
              </a:lnSpc>
            </a:pPr>
            <a:r>
              <a:rPr lang="en-US" sz="1000" b="1" dirty="0" smtClean="0"/>
              <a:t>Intervention</a:t>
            </a:r>
            <a:r>
              <a:rPr lang="en-US" sz="1000" dirty="0" smtClean="0"/>
              <a:t> – what are we going to do to deal with those problems</a:t>
            </a:r>
          </a:p>
          <a:p>
            <a:pPr eaLnBrk="1" hangingPunct="1">
              <a:lnSpc>
                <a:spcPct val="90000"/>
              </a:lnSpc>
            </a:pPr>
            <a:r>
              <a:rPr lang="en-US" sz="1000" dirty="0" smtClean="0"/>
              <a:t>what steps or treatments will, be and have been performed, based on the assessment in each of the domains for the patient.  These interventions should be detailed and progressive, with the documents labeled, showing where the interventions for each of the domains is located, with dates of beginning and ending of an intervention.</a:t>
            </a:r>
          </a:p>
          <a:p>
            <a:pPr eaLnBrk="1" hangingPunct="1">
              <a:lnSpc>
                <a:spcPct val="90000"/>
              </a:lnSpc>
            </a:pPr>
            <a:endParaRPr lang="en-US" sz="1000" dirty="0" smtClean="0"/>
          </a:p>
          <a:p>
            <a:pPr eaLnBrk="1" hangingPunct="1">
              <a:lnSpc>
                <a:spcPct val="90000"/>
              </a:lnSpc>
            </a:pPr>
            <a:r>
              <a:rPr lang="en-US" sz="1000" b="1" dirty="0" smtClean="0"/>
              <a:t>Re-evaluation </a:t>
            </a:r>
            <a:r>
              <a:rPr lang="en-US" sz="1000" dirty="0" smtClean="0"/>
              <a:t>–how did the intervention work</a:t>
            </a:r>
          </a:p>
          <a:p>
            <a:pPr eaLnBrk="1" hangingPunct="1">
              <a:lnSpc>
                <a:spcPct val="90000"/>
              </a:lnSpc>
            </a:pPr>
            <a:r>
              <a:rPr lang="en-US" sz="1000" dirty="0" smtClean="0"/>
              <a:t> additional or multiple assessments to show progress or need for further intervention, after the initial assessment and intervention.  This should have dates when these were performed throughout the plan of care and would be at least at discharge.</a:t>
            </a:r>
          </a:p>
          <a:p>
            <a:pPr eaLnBrk="1" hangingPunct="1">
              <a:lnSpc>
                <a:spcPct val="90000"/>
              </a:lnSpc>
            </a:pPr>
            <a:endParaRPr lang="en-US" sz="1000" dirty="0" smtClean="0"/>
          </a:p>
          <a:p>
            <a:pPr eaLnBrk="1" hangingPunct="1">
              <a:lnSpc>
                <a:spcPct val="90000"/>
              </a:lnSpc>
            </a:pPr>
            <a:r>
              <a:rPr lang="en-US" sz="1000" b="1" dirty="0" smtClean="0"/>
              <a:t>Follow-up</a:t>
            </a:r>
            <a:r>
              <a:rPr lang="en-US" sz="1000" dirty="0" smtClean="0"/>
              <a:t> –keeping on track, what else might be helpful</a:t>
            </a:r>
          </a:p>
          <a:p>
            <a:pPr eaLnBrk="1" hangingPunct="1">
              <a:lnSpc>
                <a:spcPct val="90000"/>
              </a:lnSpc>
            </a:pPr>
            <a:r>
              <a:rPr lang="en-US" sz="1000" dirty="0" smtClean="0"/>
              <a:t> documentation of additional goals and interventions that are deemed appropriate at or after discharge of the patient.  These should also be labeled and have dates associated with them.</a:t>
            </a:r>
          </a:p>
          <a:p>
            <a:pPr eaLnBrk="1" hangingPunct="1">
              <a:lnSpc>
                <a:spcPct val="90000"/>
              </a:lnSpc>
            </a:pPr>
            <a:endParaRPr 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DED19-93DE-4486-84CD-302604BD78F5}"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18C6849-500F-4FB7-B51A-8DAAF895D6FF}" type="slidenum">
              <a:rPr lang="en-US" smtClean="0"/>
              <a:pPr/>
              <a:t>13</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4D4DAFF-DEDD-462D-AC29-3D0A4C3592CF}" type="slidenum">
              <a:rPr lang="en-US" sz="1200"/>
              <a:pPr algn="r"/>
              <a:t>24</a:t>
            </a:fld>
            <a:endParaRPr 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295400"/>
            <a:ext cx="177165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295400"/>
            <a:ext cx="516255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1295400"/>
            <a:ext cx="7086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7086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4671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91100" y="2209800"/>
            <a:ext cx="34671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467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209800"/>
            <a:ext cx="3467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1371600" y="2209800"/>
            <a:ext cx="7086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pic>
        <p:nvPicPr>
          <p:cNvPr id="2052" name="Picture 4" descr="top_left_bg"/>
          <p:cNvPicPr>
            <a:picLocks noChangeAspect="1" noChangeArrowheads="1"/>
          </p:cNvPicPr>
          <p:nvPr/>
        </p:nvPicPr>
        <p:blipFill>
          <a:blip r:embed="rId15" cstate="print"/>
          <a:srcRect/>
          <a:stretch>
            <a:fillRect/>
          </a:stretch>
        </p:blipFill>
        <p:spPr bwMode="auto">
          <a:xfrm>
            <a:off x="0" y="0"/>
            <a:ext cx="9144000" cy="1219200"/>
          </a:xfrm>
          <a:prstGeom prst="rect">
            <a:avLst/>
          </a:prstGeom>
          <a:noFill/>
          <a:ln w="9525">
            <a:noFill/>
            <a:miter lim="800000"/>
            <a:headEnd/>
            <a:tailEnd/>
          </a:ln>
        </p:spPr>
      </p:pic>
      <p:pic>
        <p:nvPicPr>
          <p:cNvPr id="2053" name="Picture 5" descr="aacvpr_logo"/>
          <p:cNvPicPr>
            <a:picLocks noChangeAspect="1" noChangeArrowheads="1"/>
          </p:cNvPicPr>
          <p:nvPr/>
        </p:nvPicPr>
        <p:blipFill>
          <a:blip r:embed="rId16" cstate="print"/>
          <a:srcRect/>
          <a:stretch>
            <a:fillRect/>
          </a:stretch>
        </p:blipFill>
        <p:spPr bwMode="auto">
          <a:xfrm>
            <a:off x="0" y="0"/>
            <a:ext cx="2400300" cy="1246188"/>
          </a:xfrm>
          <a:prstGeom prst="rect">
            <a:avLst/>
          </a:prstGeom>
          <a:noFill/>
          <a:ln w="9525">
            <a:noFill/>
            <a:miter lim="800000"/>
            <a:headEnd/>
            <a:tailEnd/>
          </a:ln>
        </p:spPr>
      </p:pic>
      <p:sp>
        <p:nvSpPr>
          <p:cNvPr id="3078" name="Rectangle 6"/>
          <p:cNvSpPr>
            <a:spLocks noChangeArrowheads="1"/>
          </p:cNvSpPr>
          <p:nvPr/>
        </p:nvSpPr>
        <p:spPr bwMode="auto">
          <a:xfrm>
            <a:off x="0" y="1219200"/>
            <a:ext cx="1371600" cy="5638800"/>
          </a:xfrm>
          <a:prstGeom prst="rect">
            <a:avLst/>
          </a:prstGeom>
          <a:gradFill rotWithShape="0">
            <a:gsLst>
              <a:gs pos="0">
                <a:srgbClr val="B8DCEE"/>
              </a:gs>
              <a:gs pos="100000">
                <a:srgbClr val="FFFFFF"/>
              </a:gs>
            </a:gsLst>
            <a:lin ang="5400000" scaled="1"/>
          </a:gradFill>
          <a:ln w="9525">
            <a:noFill/>
            <a:miter lim="800000"/>
            <a:headEnd/>
            <a:tailEnd/>
          </a:ln>
          <a:effectLst/>
        </p:spPr>
        <p:txBody>
          <a:bodyPr wrap="none" anchor="ctr"/>
          <a:lstStyle/>
          <a:p>
            <a:pPr>
              <a:defRPr/>
            </a:pPr>
            <a:endParaRPr lang="en-US" dirty="0"/>
          </a:p>
        </p:txBody>
      </p:sp>
      <p:sp>
        <p:nvSpPr>
          <p:cNvPr id="2055" name="Rectangle 7"/>
          <p:cNvSpPr>
            <a:spLocks noGrp="1" noChangeArrowheads="1"/>
          </p:cNvSpPr>
          <p:nvPr>
            <p:ph type="title"/>
          </p:nvPr>
        </p:nvSpPr>
        <p:spPr bwMode="auto">
          <a:xfrm>
            <a:off x="1371600" y="1295400"/>
            <a:ext cx="7086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eaLnBrk="0" fontAlgn="base" hangingPunct="0">
        <a:spcBef>
          <a:spcPct val="0"/>
        </a:spcBef>
        <a:spcAft>
          <a:spcPct val="0"/>
        </a:spcAft>
        <a:defRPr sz="4400">
          <a:solidFill>
            <a:srgbClr val="000072"/>
          </a:solidFill>
          <a:latin typeface="+mj-lt"/>
          <a:ea typeface="+mj-ea"/>
          <a:cs typeface="+mj-cs"/>
        </a:defRPr>
      </a:lvl1pPr>
      <a:lvl2pPr algn="l" rtl="0" eaLnBrk="0" fontAlgn="base" hangingPunct="0">
        <a:spcBef>
          <a:spcPct val="0"/>
        </a:spcBef>
        <a:spcAft>
          <a:spcPct val="0"/>
        </a:spcAft>
        <a:defRPr sz="4400">
          <a:solidFill>
            <a:srgbClr val="000072"/>
          </a:solidFill>
          <a:latin typeface="Franklin Gothic Demi" pitchFamily="34" charset="0"/>
        </a:defRPr>
      </a:lvl2pPr>
      <a:lvl3pPr algn="l" rtl="0" eaLnBrk="0" fontAlgn="base" hangingPunct="0">
        <a:spcBef>
          <a:spcPct val="0"/>
        </a:spcBef>
        <a:spcAft>
          <a:spcPct val="0"/>
        </a:spcAft>
        <a:defRPr sz="4400">
          <a:solidFill>
            <a:srgbClr val="000072"/>
          </a:solidFill>
          <a:latin typeface="Franklin Gothic Demi" pitchFamily="34" charset="0"/>
        </a:defRPr>
      </a:lvl3pPr>
      <a:lvl4pPr algn="l" rtl="0" eaLnBrk="0" fontAlgn="base" hangingPunct="0">
        <a:spcBef>
          <a:spcPct val="0"/>
        </a:spcBef>
        <a:spcAft>
          <a:spcPct val="0"/>
        </a:spcAft>
        <a:defRPr sz="4400">
          <a:solidFill>
            <a:srgbClr val="000072"/>
          </a:solidFill>
          <a:latin typeface="Franklin Gothic Demi" pitchFamily="34" charset="0"/>
        </a:defRPr>
      </a:lvl4pPr>
      <a:lvl5pPr algn="l" rtl="0" eaLnBrk="0" fontAlgn="base" hangingPunct="0">
        <a:spcBef>
          <a:spcPct val="0"/>
        </a:spcBef>
        <a:spcAft>
          <a:spcPct val="0"/>
        </a:spcAft>
        <a:defRPr sz="4400">
          <a:solidFill>
            <a:srgbClr val="000072"/>
          </a:solidFill>
          <a:latin typeface="Franklin Gothic Demi" pitchFamily="34" charset="0"/>
        </a:defRPr>
      </a:lvl5pPr>
      <a:lvl6pPr marL="457200" algn="l" rtl="0" fontAlgn="base">
        <a:spcBef>
          <a:spcPct val="0"/>
        </a:spcBef>
        <a:spcAft>
          <a:spcPct val="0"/>
        </a:spcAft>
        <a:defRPr sz="4400">
          <a:solidFill>
            <a:srgbClr val="000072"/>
          </a:solidFill>
          <a:latin typeface="Franklin Gothic Demi" pitchFamily="34" charset="0"/>
        </a:defRPr>
      </a:lvl6pPr>
      <a:lvl7pPr marL="914400" algn="l" rtl="0" fontAlgn="base">
        <a:spcBef>
          <a:spcPct val="0"/>
        </a:spcBef>
        <a:spcAft>
          <a:spcPct val="0"/>
        </a:spcAft>
        <a:defRPr sz="4400">
          <a:solidFill>
            <a:srgbClr val="000072"/>
          </a:solidFill>
          <a:latin typeface="Franklin Gothic Demi" pitchFamily="34" charset="0"/>
        </a:defRPr>
      </a:lvl7pPr>
      <a:lvl8pPr marL="1371600" algn="l" rtl="0" fontAlgn="base">
        <a:spcBef>
          <a:spcPct val="0"/>
        </a:spcBef>
        <a:spcAft>
          <a:spcPct val="0"/>
        </a:spcAft>
        <a:defRPr sz="4400">
          <a:solidFill>
            <a:srgbClr val="000072"/>
          </a:solidFill>
          <a:latin typeface="Franklin Gothic Demi" pitchFamily="34" charset="0"/>
        </a:defRPr>
      </a:lvl8pPr>
      <a:lvl9pPr marL="1828800" algn="l" rtl="0" fontAlgn="base">
        <a:spcBef>
          <a:spcPct val="0"/>
        </a:spcBef>
        <a:spcAft>
          <a:spcPct val="0"/>
        </a:spcAft>
        <a:defRPr sz="4400">
          <a:solidFill>
            <a:srgbClr val="000072"/>
          </a:solidFill>
          <a:latin typeface="Franklin Gothic Demi" pitchFamily="34" charset="0"/>
        </a:defRPr>
      </a:lvl9pPr>
    </p:titleStyle>
    <p:bodyStyle>
      <a:lvl1pPr marL="342900" indent="-342900" algn="l" rtl="0" eaLnBrk="0" fontAlgn="base" hangingPunct="0">
        <a:spcBef>
          <a:spcPct val="20000"/>
        </a:spcBef>
        <a:spcAft>
          <a:spcPct val="0"/>
        </a:spcAft>
        <a:buClr>
          <a:srgbClr val="000099"/>
        </a:buClr>
        <a:buChar char="•"/>
        <a:defRPr sz="3200">
          <a:solidFill>
            <a:srgbClr val="000072"/>
          </a:solidFill>
          <a:latin typeface="+mn-lt"/>
          <a:ea typeface="+mn-ea"/>
          <a:cs typeface="+mn-cs"/>
        </a:defRPr>
      </a:lvl1pPr>
      <a:lvl2pPr marL="742950" indent="-285750" algn="l" rtl="0" eaLnBrk="0" fontAlgn="base" hangingPunct="0">
        <a:spcBef>
          <a:spcPct val="20000"/>
        </a:spcBef>
        <a:spcAft>
          <a:spcPct val="0"/>
        </a:spcAft>
        <a:buClr>
          <a:srgbClr val="000099"/>
        </a:buClr>
        <a:buChar char="–"/>
        <a:defRPr sz="2800">
          <a:solidFill>
            <a:srgbClr val="000072"/>
          </a:solidFill>
          <a:latin typeface="+mn-lt"/>
        </a:defRPr>
      </a:lvl2pPr>
      <a:lvl3pPr marL="1143000" indent="-228600" algn="l" rtl="0" eaLnBrk="0" fontAlgn="base" hangingPunct="0">
        <a:spcBef>
          <a:spcPct val="20000"/>
        </a:spcBef>
        <a:spcAft>
          <a:spcPct val="0"/>
        </a:spcAft>
        <a:buClr>
          <a:srgbClr val="000099"/>
        </a:buClr>
        <a:buChar char="•"/>
        <a:defRPr sz="2400">
          <a:solidFill>
            <a:srgbClr val="000072"/>
          </a:solidFill>
          <a:latin typeface="+mn-lt"/>
        </a:defRPr>
      </a:lvl3pPr>
      <a:lvl4pPr marL="1600200" indent="-228600" algn="l" rtl="0" eaLnBrk="0" fontAlgn="base" hangingPunct="0">
        <a:spcBef>
          <a:spcPct val="20000"/>
        </a:spcBef>
        <a:spcAft>
          <a:spcPct val="0"/>
        </a:spcAft>
        <a:buClr>
          <a:srgbClr val="000099"/>
        </a:buClr>
        <a:buChar char="–"/>
        <a:defRPr sz="2000">
          <a:solidFill>
            <a:srgbClr val="000072"/>
          </a:solidFill>
          <a:latin typeface="+mn-lt"/>
        </a:defRPr>
      </a:lvl4pPr>
      <a:lvl5pPr marL="2057400" indent="-228600" algn="l" rtl="0" eaLnBrk="0" fontAlgn="base" hangingPunct="0">
        <a:spcBef>
          <a:spcPct val="20000"/>
        </a:spcBef>
        <a:spcAft>
          <a:spcPct val="0"/>
        </a:spcAft>
        <a:buClr>
          <a:srgbClr val="000099"/>
        </a:buClr>
        <a:buChar char="»"/>
        <a:defRPr sz="2000">
          <a:solidFill>
            <a:srgbClr val="000072"/>
          </a:solidFill>
          <a:latin typeface="+mn-lt"/>
        </a:defRPr>
      </a:lvl5pPr>
      <a:lvl6pPr marL="2514600" indent="-228600" algn="l" rtl="0" fontAlgn="base">
        <a:spcBef>
          <a:spcPct val="20000"/>
        </a:spcBef>
        <a:spcAft>
          <a:spcPct val="0"/>
        </a:spcAft>
        <a:buClr>
          <a:srgbClr val="000099"/>
        </a:buClr>
        <a:buChar char="»"/>
        <a:defRPr sz="2000">
          <a:solidFill>
            <a:srgbClr val="000072"/>
          </a:solidFill>
          <a:latin typeface="+mn-lt"/>
        </a:defRPr>
      </a:lvl6pPr>
      <a:lvl7pPr marL="2971800" indent="-228600" algn="l" rtl="0" fontAlgn="base">
        <a:spcBef>
          <a:spcPct val="20000"/>
        </a:spcBef>
        <a:spcAft>
          <a:spcPct val="0"/>
        </a:spcAft>
        <a:buClr>
          <a:srgbClr val="000099"/>
        </a:buClr>
        <a:buChar char="»"/>
        <a:defRPr sz="2000">
          <a:solidFill>
            <a:srgbClr val="000072"/>
          </a:solidFill>
          <a:latin typeface="+mn-lt"/>
        </a:defRPr>
      </a:lvl7pPr>
      <a:lvl8pPr marL="3429000" indent="-228600" algn="l" rtl="0" fontAlgn="base">
        <a:spcBef>
          <a:spcPct val="20000"/>
        </a:spcBef>
        <a:spcAft>
          <a:spcPct val="0"/>
        </a:spcAft>
        <a:buClr>
          <a:srgbClr val="000099"/>
        </a:buClr>
        <a:buChar char="»"/>
        <a:defRPr sz="2000">
          <a:solidFill>
            <a:srgbClr val="000072"/>
          </a:solidFill>
          <a:latin typeface="+mn-lt"/>
        </a:defRPr>
      </a:lvl8pPr>
      <a:lvl9pPr marL="3886200" indent="-228600" algn="l" rtl="0" fontAlgn="base">
        <a:spcBef>
          <a:spcPct val="20000"/>
        </a:spcBef>
        <a:spcAft>
          <a:spcPct val="0"/>
        </a:spcAft>
        <a:buClr>
          <a:srgbClr val="000099"/>
        </a:buClr>
        <a:buChar char="»"/>
        <a:defRPr sz="2000">
          <a:solidFill>
            <a:srgbClr val="0000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828800" y="533400"/>
            <a:ext cx="6858000" cy="2743200"/>
          </a:xfrm>
        </p:spPr>
        <p:txBody>
          <a:bodyPr/>
          <a:lstStyle/>
          <a:p>
            <a:pPr algn="ctr" eaLnBrk="1" hangingPunct="1"/>
            <a:r>
              <a:rPr lang="en-US" sz="4000" dirty="0" smtClean="0">
                <a:solidFill>
                  <a:schemeClr val="tx1"/>
                </a:solidFill>
                <a:latin typeface="Arial" charset="0"/>
              </a:rPr>
              <a:t>Developing and   Implementing an Individual Treatment Plan for Your Program</a:t>
            </a:r>
            <a:endParaRPr lang="en-US" sz="4000" dirty="0" smtClean="0">
              <a:solidFill>
                <a:schemeClr val="tx1"/>
              </a:solidFill>
              <a:latin typeface="Constantia" pitchFamily="18" charset="0"/>
            </a:endParaRPr>
          </a:p>
        </p:txBody>
      </p:sp>
      <p:sp>
        <p:nvSpPr>
          <p:cNvPr id="3075" name="Rectangle 5"/>
          <p:cNvSpPr>
            <a:spLocks noGrp="1" noChangeArrowheads="1"/>
          </p:cNvSpPr>
          <p:nvPr>
            <p:ph type="subTitle" idx="1"/>
          </p:nvPr>
        </p:nvSpPr>
        <p:spPr>
          <a:xfrm>
            <a:off x="1600200" y="2895600"/>
            <a:ext cx="6400800" cy="3733800"/>
          </a:xfrm>
        </p:spPr>
        <p:txBody>
          <a:bodyPr/>
          <a:lstStyle/>
          <a:p>
            <a:pPr eaLnBrk="1" hangingPunct="1"/>
            <a:endParaRPr lang="en-US" sz="2400" dirty="0" smtClean="0">
              <a:solidFill>
                <a:schemeClr val="tx1"/>
              </a:solidFill>
              <a:latin typeface="Arial" charset="0"/>
            </a:endParaRPr>
          </a:p>
          <a:p>
            <a:pPr eaLnBrk="1" hangingPunct="1"/>
            <a:r>
              <a:rPr lang="en-US" sz="2400" dirty="0" smtClean="0">
                <a:solidFill>
                  <a:schemeClr val="tx1"/>
                </a:solidFill>
                <a:latin typeface="Arial" charset="0"/>
              </a:rPr>
              <a:t>Gayla Oakley RN, FAACVPR</a:t>
            </a:r>
          </a:p>
          <a:p>
            <a:pPr eaLnBrk="1" hangingPunct="1"/>
            <a:r>
              <a:rPr lang="en-US" sz="2400" dirty="0" smtClean="0">
                <a:solidFill>
                  <a:schemeClr val="tx1"/>
                </a:solidFill>
                <a:latin typeface="Arial" charset="0"/>
              </a:rPr>
              <a:t>Boone County Health Center</a:t>
            </a:r>
          </a:p>
          <a:p>
            <a:pPr eaLnBrk="1" hangingPunct="1"/>
            <a:r>
              <a:rPr lang="en-US" sz="2400" dirty="0" smtClean="0">
                <a:solidFill>
                  <a:schemeClr val="tx1"/>
                </a:solidFill>
                <a:latin typeface="Arial" charset="0"/>
              </a:rPr>
              <a:t>Albion Nebraska</a:t>
            </a:r>
          </a:p>
          <a:p>
            <a:pPr eaLnBrk="1" hangingPunct="1"/>
            <a:r>
              <a:rPr lang="en-US" sz="2400" dirty="0" smtClean="0">
                <a:solidFill>
                  <a:schemeClr val="tx1"/>
                </a:solidFill>
                <a:latin typeface="Arial" charset="0"/>
              </a:rPr>
              <a:t>Presented by</a:t>
            </a:r>
          </a:p>
          <a:p>
            <a:pPr eaLnBrk="1" hangingPunct="1"/>
            <a:r>
              <a:rPr lang="en-US" sz="2400" dirty="0" smtClean="0">
                <a:solidFill>
                  <a:schemeClr val="tx1"/>
                </a:solidFill>
                <a:latin typeface="Arial" charset="0"/>
              </a:rPr>
              <a:t>Mark Senn, PhD, FAACVPR</a:t>
            </a:r>
          </a:p>
          <a:p>
            <a:pPr eaLnBrk="1" hangingPunct="1"/>
            <a:r>
              <a:rPr lang="en-US" sz="2400" dirty="0" smtClean="0">
                <a:solidFill>
                  <a:schemeClr val="tx1"/>
                </a:solidFill>
                <a:latin typeface="Arial" charset="0"/>
              </a:rPr>
              <a:t>Beaufort Memorial Hospital</a:t>
            </a:r>
          </a:p>
          <a:p>
            <a:pPr eaLnBrk="1" hangingPunct="1"/>
            <a:r>
              <a:rPr lang="en-US" sz="2400" dirty="0" smtClean="0">
                <a:solidFill>
                  <a:schemeClr val="tx1"/>
                </a:solidFill>
                <a:latin typeface="Arial" charset="0"/>
              </a:rPr>
              <a:t>Beaufort SC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14600" y="228600"/>
            <a:ext cx="6400800" cy="762000"/>
          </a:xfrm>
        </p:spPr>
        <p:txBody>
          <a:bodyPr/>
          <a:lstStyle/>
          <a:p>
            <a:pPr eaLnBrk="1" hangingPunct="1"/>
            <a:r>
              <a:rPr lang="en-US" dirty="0" smtClean="0">
                <a:solidFill>
                  <a:schemeClr val="tx1"/>
                </a:solidFill>
                <a:latin typeface="Arial" charset="0"/>
              </a:rPr>
              <a:t>Follow-up/Discharge</a:t>
            </a:r>
          </a:p>
        </p:txBody>
      </p:sp>
      <p:sp>
        <p:nvSpPr>
          <p:cNvPr id="11267" name="Content Placeholder 2"/>
          <p:cNvSpPr>
            <a:spLocks noGrp="1"/>
          </p:cNvSpPr>
          <p:nvPr>
            <p:ph idx="1"/>
          </p:nvPr>
        </p:nvSpPr>
        <p:spPr>
          <a:xfrm>
            <a:off x="1676400" y="2057400"/>
            <a:ext cx="7086600" cy="4800600"/>
          </a:xfrm>
        </p:spPr>
        <p:txBody>
          <a:bodyPr/>
          <a:lstStyle/>
          <a:p>
            <a:pPr eaLnBrk="1" hangingPunct="1"/>
            <a:r>
              <a:rPr lang="en-US" sz="2400" dirty="0" smtClean="0">
                <a:solidFill>
                  <a:schemeClr val="tx1"/>
                </a:solidFill>
                <a:latin typeface="Arial" charset="0"/>
              </a:rPr>
              <a:t>Was everything accomplished</a:t>
            </a:r>
          </a:p>
          <a:p>
            <a:pPr eaLnBrk="1" hangingPunct="1"/>
            <a:r>
              <a:rPr lang="en-US" sz="2400" dirty="0" smtClean="0">
                <a:solidFill>
                  <a:schemeClr val="tx1"/>
                </a:solidFill>
                <a:latin typeface="Arial" charset="0"/>
              </a:rPr>
              <a:t>Where to go from here?</a:t>
            </a:r>
          </a:p>
          <a:p>
            <a:pPr lvl="1" eaLnBrk="1" hangingPunct="1"/>
            <a:r>
              <a:rPr lang="en-US" sz="2400" dirty="0" smtClean="0">
                <a:solidFill>
                  <a:schemeClr val="tx1"/>
                </a:solidFill>
                <a:latin typeface="Arial" charset="0"/>
              </a:rPr>
              <a:t>Keeping on track, what else might be helpful</a:t>
            </a:r>
          </a:p>
          <a:p>
            <a:pPr lvl="1" eaLnBrk="1" hangingPunct="1"/>
            <a:r>
              <a:rPr lang="en-US" sz="2400" dirty="0" smtClean="0">
                <a:solidFill>
                  <a:schemeClr val="tx1"/>
                </a:solidFill>
                <a:latin typeface="Arial" charset="0"/>
              </a:rPr>
              <a:t>How is the ITP reviewed or revised</a:t>
            </a:r>
          </a:p>
          <a:p>
            <a:pPr eaLnBrk="1" hangingPunct="1"/>
            <a:r>
              <a:rPr lang="en-US" sz="2400" dirty="0" smtClean="0">
                <a:solidFill>
                  <a:schemeClr val="tx1"/>
                </a:solidFill>
                <a:latin typeface="Arial" charset="0"/>
              </a:rPr>
              <a:t>Pose the next clinical question</a:t>
            </a:r>
          </a:p>
          <a:p>
            <a:pPr eaLnBrk="1" hangingPunct="1"/>
            <a:r>
              <a:rPr lang="en-US" sz="2400" dirty="0" smtClean="0">
                <a:solidFill>
                  <a:schemeClr val="tx1"/>
                </a:solidFill>
                <a:latin typeface="Arial" charset="0"/>
              </a:rPr>
              <a:t>Constantly evolving</a:t>
            </a:r>
          </a:p>
          <a:p>
            <a:pPr eaLnBrk="1" hangingPunct="1"/>
            <a:r>
              <a:rPr lang="en-US" sz="2400" dirty="0" smtClean="0">
                <a:solidFill>
                  <a:schemeClr val="tx1"/>
                </a:solidFill>
                <a:latin typeface="Arial" charset="0"/>
              </a:rPr>
              <a:t>Example: the goal to be able to walk 30 minutes without stopping was not met…..now what?</a:t>
            </a:r>
          </a:p>
          <a:p>
            <a:pPr eaLnBrk="1" hangingPunct="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819400" y="381000"/>
            <a:ext cx="4572000" cy="762000"/>
          </a:xfrm>
        </p:spPr>
        <p:txBody>
          <a:bodyPr/>
          <a:lstStyle/>
          <a:p>
            <a:r>
              <a:rPr lang="en-US" sz="4000" dirty="0" smtClean="0">
                <a:solidFill>
                  <a:schemeClr val="tx1"/>
                </a:solidFill>
                <a:latin typeface="Arial" charset="0"/>
                <a:cs typeface="Arial" charset="0"/>
              </a:rPr>
              <a:t>Foundation pieces</a:t>
            </a:r>
          </a:p>
        </p:txBody>
      </p:sp>
      <p:sp>
        <p:nvSpPr>
          <p:cNvPr id="12291" name="Content Placeholder 2"/>
          <p:cNvSpPr>
            <a:spLocks noGrp="1"/>
          </p:cNvSpPr>
          <p:nvPr>
            <p:ph sz="half" idx="1"/>
          </p:nvPr>
        </p:nvSpPr>
        <p:spPr/>
        <p:txBody>
          <a:bodyPr/>
          <a:lstStyle/>
          <a:p>
            <a:r>
              <a:rPr lang="en-US" dirty="0" smtClean="0">
                <a:solidFill>
                  <a:schemeClr val="tx1"/>
                </a:solidFill>
                <a:latin typeface="Arial" charset="0"/>
                <a:cs typeface="Arial" charset="0"/>
              </a:rPr>
              <a:t>Exercise</a:t>
            </a:r>
          </a:p>
          <a:p>
            <a:r>
              <a:rPr lang="en-US" dirty="0" smtClean="0">
                <a:solidFill>
                  <a:schemeClr val="tx1"/>
                </a:solidFill>
                <a:latin typeface="Arial" charset="0"/>
                <a:cs typeface="Arial" charset="0"/>
              </a:rPr>
              <a:t>Nutrition</a:t>
            </a:r>
          </a:p>
          <a:p>
            <a:r>
              <a:rPr lang="en-US" dirty="0" smtClean="0">
                <a:solidFill>
                  <a:schemeClr val="tx1"/>
                </a:solidFill>
                <a:latin typeface="Arial" charset="0"/>
                <a:cs typeface="Arial" charset="0"/>
              </a:rPr>
              <a:t>Psychosocial</a:t>
            </a:r>
          </a:p>
          <a:p>
            <a:r>
              <a:rPr lang="en-US" dirty="0" smtClean="0">
                <a:solidFill>
                  <a:schemeClr val="tx1"/>
                </a:solidFill>
                <a:latin typeface="Arial" charset="0"/>
                <a:cs typeface="Arial" charset="0"/>
              </a:rPr>
              <a:t>Education</a:t>
            </a:r>
          </a:p>
        </p:txBody>
      </p:sp>
      <p:sp>
        <p:nvSpPr>
          <p:cNvPr id="12292" name="Content Placeholder 9"/>
          <p:cNvSpPr>
            <a:spLocks noGrp="1"/>
          </p:cNvSpPr>
          <p:nvPr>
            <p:ph sz="half" idx="2"/>
          </p:nvPr>
        </p:nvSpPr>
        <p:spPr/>
        <p:txBody>
          <a:bodyPr/>
          <a:lstStyle/>
          <a:p>
            <a:endParaRPr lang="en-US" dirty="0" smtClean="0"/>
          </a:p>
        </p:txBody>
      </p:sp>
      <p:pic>
        <p:nvPicPr>
          <p:cNvPr id="12293" name="Picture 8" descr="C:\Users\gayla\AppData\Local\Microsoft\Windows\Temporary Internet Files\Content.IE5\FKHDEFK6\MC900055273[1].wmf"/>
          <p:cNvPicPr>
            <a:picLocks noChangeAspect="1" noChangeArrowheads="1"/>
          </p:cNvPicPr>
          <p:nvPr/>
        </p:nvPicPr>
        <p:blipFill>
          <a:blip r:embed="rId2" cstate="print"/>
          <a:srcRect/>
          <a:stretch>
            <a:fillRect/>
          </a:stretch>
        </p:blipFill>
        <p:spPr bwMode="auto">
          <a:xfrm>
            <a:off x="4953000" y="1341438"/>
            <a:ext cx="3733800" cy="498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3048000" y="304800"/>
            <a:ext cx="5410200" cy="762000"/>
          </a:xfrm>
        </p:spPr>
        <p:txBody>
          <a:bodyPr/>
          <a:lstStyle/>
          <a:p>
            <a:r>
              <a:rPr lang="en-US" sz="4000" dirty="0" smtClean="0">
                <a:solidFill>
                  <a:schemeClr val="tx1"/>
                </a:solidFill>
                <a:latin typeface="Arial" charset="0"/>
                <a:cs typeface="Arial" charset="0"/>
              </a:rPr>
              <a:t>Additional pieces</a:t>
            </a:r>
          </a:p>
        </p:txBody>
      </p:sp>
      <p:sp>
        <p:nvSpPr>
          <p:cNvPr id="57347" name="Rectangle 3"/>
          <p:cNvSpPr>
            <a:spLocks noGrp="1" noChangeArrowheads="1"/>
          </p:cNvSpPr>
          <p:nvPr>
            <p:ph idx="1"/>
          </p:nvPr>
        </p:nvSpPr>
        <p:spPr>
          <a:xfrm>
            <a:off x="1371600" y="1447800"/>
            <a:ext cx="7086600" cy="4648200"/>
          </a:xfrm>
        </p:spPr>
        <p:txBody>
          <a:bodyPr/>
          <a:lstStyle/>
          <a:p>
            <a:pPr>
              <a:lnSpc>
                <a:spcPct val="80000"/>
              </a:lnSpc>
            </a:pPr>
            <a:endParaRPr lang="en-US" sz="2800" dirty="0" smtClean="0">
              <a:solidFill>
                <a:schemeClr val="tx2"/>
              </a:solidFill>
              <a:latin typeface="Arial" charset="0"/>
              <a:cs typeface="Arial" charset="0"/>
            </a:endParaRPr>
          </a:p>
          <a:p>
            <a:pPr>
              <a:lnSpc>
                <a:spcPct val="80000"/>
              </a:lnSpc>
            </a:pPr>
            <a:r>
              <a:rPr lang="en-US" sz="2800" dirty="0" smtClean="0">
                <a:solidFill>
                  <a:schemeClr val="tx2"/>
                </a:solidFill>
                <a:latin typeface="Arial" charset="0"/>
                <a:cs typeface="Arial" charset="0"/>
              </a:rPr>
              <a:t>Disease management/secondary prevention model.</a:t>
            </a:r>
          </a:p>
          <a:p>
            <a:pPr lvl="1">
              <a:lnSpc>
                <a:spcPct val="80000"/>
              </a:lnSpc>
            </a:pPr>
            <a:r>
              <a:rPr lang="en-US" dirty="0" smtClean="0">
                <a:solidFill>
                  <a:schemeClr val="tx2"/>
                </a:solidFill>
                <a:latin typeface="Arial" charset="0"/>
                <a:cs typeface="Arial" charset="0"/>
              </a:rPr>
              <a:t>Need for improving the chronic disease risk status of its clients, foster healthy behaviors and compliance with these .</a:t>
            </a:r>
          </a:p>
          <a:p>
            <a:pPr>
              <a:lnSpc>
                <a:spcPct val="80000"/>
              </a:lnSpc>
            </a:pPr>
            <a:endParaRPr lang="en-US" sz="2800" dirty="0" smtClean="0">
              <a:solidFill>
                <a:schemeClr val="tx2"/>
              </a:solidFill>
              <a:latin typeface="Arial" charset="0"/>
              <a:cs typeface="Arial" charset="0"/>
            </a:endParaRPr>
          </a:p>
          <a:p>
            <a:pPr>
              <a:lnSpc>
                <a:spcPct val="80000"/>
              </a:lnSpc>
            </a:pPr>
            <a:r>
              <a:rPr lang="en-US" sz="2800" dirty="0" smtClean="0">
                <a:solidFill>
                  <a:schemeClr val="tx2"/>
                </a:solidFill>
                <a:latin typeface="Arial" charset="0"/>
                <a:cs typeface="Arial" charset="0"/>
              </a:rPr>
              <a:t>Coordinate the multidisciplinary care necessary to achieve the Evidence-based outcomes that result in decreased morbidity and mortality and overall cardiovascular risk reduction.</a:t>
            </a:r>
          </a:p>
          <a:p>
            <a:pPr>
              <a:lnSpc>
                <a:spcPct val="80000"/>
              </a:lnSpc>
            </a:pPr>
            <a:endParaRPr lang="en-US" sz="2800" dirty="0" smtClean="0">
              <a:solidFill>
                <a:schemeClr val="tx2"/>
              </a:solidFill>
              <a:latin typeface="Arial" charset="0"/>
              <a:cs typeface="Arial" charset="0"/>
            </a:endParaRPr>
          </a:p>
          <a:p>
            <a:pPr>
              <a:lnSpc>
                <a:spcPct val="80000"/>
              </a:lnSpc>
            </a:pPr>
            <a:endParaRPr lang="en-US" sz="2800" dirty="0" smtClean="0">
              <a:solidFill>
                <a:schemeClr val="tx2"/>
              </a:solidFill>
              <a:latin typeface="Arial" charset="0"/>
              <a:cs typeface="Arial" charset="0"/>
            </a:endParaRPr>
          </a:p>
          <a:p>
            <a:pPr>
              <a:lnSpc>
                <a:spcPct val="80000"/>
              </a:lnSpc>
              <a:buFont typeface="Wingdings" pitchFamily="2" charset="2"/>
              <a:buNone/>
            </a:pPr>
            <a:endParaRPr lang="en-US" sz="2800" dirty="0" smtClean="0">
              <a:solidFill>
                <a:schemeClr val="tx2"/>
              </a:solidFill>
              <a:latin typeface="Arial" charset="0"/>
              <a:cs typeface="Arial" charset="0"/>
            </a:endParaRPr>
          </a:p>
          <a:p>
            <a:pPr>
              <a:lnSpc>
                <a:spcPct val="80000"/>
              </a:lnSpc>
            </a:pPr>
            <a:endParaRPr lang="en-US" sz="2800"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fade">
                                      <p:cBhvr>
                                        <p:cTn id="7" dur="2000"/>
                                        <p:tgtEl>
                                          <p:spTgt spid="5734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347">
                                            <p:txEl>
                                              <p:pRg st="2" end="2"/>
                                            </p:txEl>
                                          </p:spTgt>
                                        </p:tgtEl>
                                        <p:attrNameLst>
                                          <p:attrName>style.visibility</p:attrName>
                                        </p:attrNameLst>
                                      </p:cBhvr>
                                      <p:to>
                                        <p:strVal val="visible"/>
                                      </p:to>
                                    </p:set>
                                    <p:animEffect transition="in" filter="fade">
                                      <p:cBhvr>
                                        <p:cTn id="10" dur="2000"/>
                                        <p:tgtEl>
                                          <p:spTgt spid="5734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animEffect transition="in" filter="fade">
                                      <p:cBhvr>
                                        <p:cTn id="15" dur="20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p:txBody>
          <a:bodyPr/>
          <a:lstStyle/>
          <a:p>
            <a:r>
              <a:rPr lang="en-US" sz="4000" dirty="0" smtClean="0">
                <a:solidFill>
                  <a:schemeClr val="tx1"/>
                </a:solidFill>
                <a:latin typeface="Arial" charset="0"/>
                <a:cs typeface="Arial" charset="0"/>
              </a:rPr>
              <a:t>Mandates and requirements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1524000" y="2209800"/>
            <a:ext cx="6400800" cy="4419600"/>
          </a:xfrm>
        </p:spPr>
        <p:txBody>
          <a:bodyPr/>
          <a:lstStyle/>
          <a:p>
            <a:pPr algn="l"/>
            <a:r>
              <a:rPr lang="en-US" sz="2800" b="1" i="1" u="sng" dirty="0" smtClean="0">
                <a:solidFill>
                  <a:schemeClr val="tx1"/>
                </a:solidFill>
                <a:latin typeface="Arial" charset="0"/>
              </a:rPr>
              <a:t>Individualized treatment plan</a:t>
            </a:r>
            <a:r>
              <a:rPr lang="en-US" sz="2400" i="1" dirty="0" smtClean="0">
                <a:solidFill>
                  <a:schemeClr val="tx1"/>
                </a:solidFill>
                <a:latin typeface="Arial" charset="0"/>
              </a:rPr>
              <a:t> </a:t>
            </a:r>
            <a:r>
              <a:rPr lang="en-US" sz="2400" dirty="0" smtClean="0">
                <a:solidFill>
                  <a:schemeClr val="tx1"/>
                </a:solidFill>
                <a:latin typeface="Arial" charset="0"/>
              </a:rPr>
              <a:t>means:</a:t>
            </a:r>
          </a:p>
          <a:p>
            <a:pPr algn="l">
              <a:buFontTx/>
              <a:buChar char="•"/>
            </a:pPr>
            <a:endParaRPr lang="en-US" sz="1600" dirty="0" smtClean="0">
              <a:solidFill>
                <a:schemeClr val="tx1"/>
              </a:solidFill>
              <a:latin typeface="Arial" charset="0"/>
            </a:endParaRPr>
          </a:p>
          <a:p>
            <a:pPr algn="l">
              <a:buFontTx/>
              <a:buChar char="•"/>
            </a:pPr>
            <a:r>
              <a:rPr lang="en-US" sz="1600" dirty="0" smtClean="0">
                <a:solidFill>
                  <a:schemeClr val="tx1"/>
                </a:solidFill>
                <a:latin typeface="Arial" charset="0"/>
              </a:rPr>
              <a:t> </a:t>
            </a:r>
            <a:r>
              <a:rPr lang="en-US" sz="2000" dirty="0" smtClean="0">
                <a:solidFill>
                  <a:schemeClr val="tx1"/>
                </a:solidFill>
                <a:latin typeface="Arial" charset="0"/>
              </a:rPr>
              <a:t>A written plan established, tailored to each </a:t>
            </a:r>
            <a:r>
              <a:rPr lang="en-US" sz="2000" b="1" i="1" u="sng" dirty="0" smtClean="0">
                <a:solidFill>
                  <a:schemeClr val="tx1"/>
                </a:solidFill>
                <a:latin typeface="Arial" charset="0"/>
              </a:rPr>
              <a:t>individual </a:t>
            </a:r>
            <a:r>
              <a:rPr lang="en-US" sz="2000" dirty="0" smtClean="0">
                <a:solidFill>
                  <a:schemeClr val="tx1"/>
                </a:solidFill>
                <a:latin typeface="Arial" charset="0"/>
              </a:rPr>
              <a:t>patient. </a:t>
            </a:r>
          </a:p>
          <a:p>
            <a:pPr algn="l">
              <a:buFontTx/>
              <a:buChar char="•"/>
            </a:pPr>
            <a:r>
              <a:rPr lang="en-US" sz="2000" dirty="0" smtClean="0">
                <a:solidFill>
                  <a:schemeClr val="tx1"/>
                </a:solidFill>
                <a:latin typeface="Arial" charset="0"/>
              </a:rPr>
              <a:t>Established, reviewed, and signed by a physician and signed every 30 days           </a:t>
            </a:r>
          </a:p>
          <a:p>
            <a:pPr algn="l"/>
            <a:r>
              <a:rPr lang="en-US" sz="2000" dirty="0" smtClean="0">
                <a:solidFill>
                  <a:schemeClr val="tx1"/>
                </a:solidFill>
                <a:latin typeface="Arial" charset="0"/>
              </a:rPr>
              <a:t>  that includes;</a:t>
            </a:r>
          </a:p>
          <a:p>
            <a:pPr algn="l"/>
            <a:r>
              <a:rPr lang="en-US" sz="2000" dirty="0" smtClean="0">
                <a:solidFill>
                  <a:schemeClr val="tx1"/>
                </a:solidFill>
                <a:latin typeface="Arial" charset="0"/>
              </a:rPr>
              <a:t>	(i) The individual’s diagnosis.</a:t>
            </a:r>
          </a:p>
          <a:p>
            <a:pPr algn="l"/>
            <a:r>
              <a:rPr lang="en-US" sz="2000" dirty="0" smtClean="0">
                <a:solidFill>
                  <a:schemeClr val="tx1"/>
                </a:solidFill>
                <a:latin typeface="Arial" charset="0"/>
              </a:rPr>
              <a:t>	(ii) The type, amount, frequency, and duration   	of the items and services under the plan.</a:t>
            </a:r>
          </a:p>
          <a:p>
            <a:pPr algn="l"/>
            <a:r>
              <a:rPr lang="en-US" sz="2000" dirty="0" smtClean="0">
                <a:solidFill>
                  <a:schemeClr val="tx1"/>
                </a:solidFill>
                <a:latin typeface="Arial" charset="0"/>
              </a:rPr>
              <a:t>	(iii) The goals set for the individual under the 	plan.</a:t>
            </a:r>
          </a:p>
          <a:p>
            <a:pPr algn="l"/>
            <a:r>
              <a:rPr lang="en-US" sz="2000" dirty="0" smtClean="0">
                <a:solidFill>
                  <a:schemeClr val="tx1"/>
                </a:solidFill>
                <a:latin typeface="Arial" charset="0"/>
              </a:rPr>
              <a:t>.</a:t>
            </a:r>
          </a:p>
          <a:p>
            <a:pPr algn="l" eaLnBrk="1" hangingPunct="1">
              <a:lnSpc>
                <a:spcPct val="80000"/>
              </a:lnSpc>
              <a:buFont typeface="Franklin Gothic Demi" pitchFamily="34" charset="0"/>
              <a:buAutoNum type="arabicPeriod"/>
            </a:pPr>
            <a:endParaRPr lang="en-US" sz="2000" dirty="0" smtClean="0">
              <a:solidFill>
                <a:schemeClr val="tx1"/>
              </a:solidFill>
              <a:latin typeface="Arial" charset="0"/>
            </a:endParaRPr>
          </a:p>
        </p:txBody>
      </p:sp>
      <p:sp>
        <p:nvSpPr>
          <p:cNvPr id="15363" name="Title 3"/>
          <p:cNvSpPr>
            <a:spLocks noGrp="1"/>
          </p:cNvSpPr>
          <p:nvPr>
            <p:ph type="ctrTitle"/>
          </p:nvPr>
        </p:nvSpPr>
        <p:spPr>
          <a:xfrm>
            <a:off x="2438400" y="381000"/>
            <a:ext cx="6553200" cy="1600200"/>
          </a:xfrm>
        </p:spPr>
        <p:txBody>
          <a:bodyPr/>
          <a:lstStyle/>
          <a:p>
            <a:r>
              <a:rPr lang="en-US" sz="3200" dirty="0" smtClean="0">
                <a:solidFill>
                  <a:schemeClr val="tx1"/>
                </a:solidFill>
                <a:latin typeface="Arial" charset="0"/>
              </a:rPr>
              <a:t>CMS Regulatory Requirements 	            410.49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90800" y="152400"/>
            <a:ext cx="6553200" cy="1219200"/>
          </a:xfrm>
        </p:spPr>
        <p:txBody>
          <a:bodyPr/>
          <a:lstStyle/>
          <a:p>
            <a:r>
              <a:rPr lang="en-US" sz="3200" b="1" dirty="0" smtClean="0">
                <a:solidFill>
                  <a:schemeClr val="tx1"/>
                </a:solidFill>
                <a:latin typeface="Arial" charset="0"/>
              </a:rPr>
              <a:t>Statutory Requirements </a:t>
            </a:r>
            <a:br>
              <a:rPr lang="en-US" sz="3200" b="1" dirty="0" smtClean="0">
                <a:solidFill>
                  <a:schemeClr val="tx1"/>
                </a:solidFill>
                <a:latin typeface="Arial" charset="0"/>
              </a:rPr>
            </a:br>
            <a:r>
              <a:rPr lang="en-US" sz="3200" b="1" dirty="0" smtClean="0">
                <a:solidFill>
                  <a:schemeClr val="tx1"/>
                </a:solidFill>
                <a:latin typeface="Arial" charset="0"/>
              </a:rPr>
              <a:t>	Related to ITP          </a:t>
            </a:r>
            <a:r>
              <a:rPr lang="en-US" sz="3200" dirty="0" smtClean="0">
                <a:solidFill>
                  <a:schemeClr val="tx1"/>
                </a:solidFill>
                <a:latin typeface="Arial" charset="0"/>
              </a:rPr>
              <a:t>(cont)</a:t>
            </a:r>
          </a:p>
        </p:txBody>
      </p:sp>
      <p:sp>
        <p:nvSpPr>
          <p:cNvPr id="17411" name="Content Placeholder 2"/>
          <p:cNvSpPr>
            <a:spLocks noGrp="1"/>
          </p:cNvSpPr>
          <p:nvPr>
            <p:ph idx="1"/>
          </p:nvPr>
        </p:nvSpPr>
        <p:spPr>
          <a:xfrm>
            <a:off x="1371600" y="1752600"/>
            <a:ext cx="7086600" cy="4876800"/>
          </a:xfrm>
        </p:spPr>
        <p:txBody>
          <a:bodyPr/>
          <a:lstStyle/>
          <a:p>
            <a:r>
              <a:rPr lang="en-US" sz="1800" dirty="0" smtClean="0"/>
              <a:t> </a:t>
            </a:r>
            <a:r>
              <a:rPr lang="en-US" sz="2400" b="1" dirty="0" smtClean="0">
                <a:solidFill>
                  <a:schemeClr val="tx1"/>
                </a:solidFill>
                <a:latin typeface="Arial" charset="0"/>
              </a:rPr>
              <a:t>Psychosocial Assessment</a:t>
            </a:r>
          </a:p>
          <a:p>
            <a:pPr lvl="1"/>
            <a:r>
              <a:rPr lang="en-US" sz="1600" dirty="0" smtClean="0">
                <a:solidFill>
                  <a:schemeClr val="tx1"/>
                </a:solidFill>
                <a:latin typeface="Arial" charset="0"/>
              </a:rPr>
              <a:t>A written evaluation provided by CR staff to assess an </a:t>
            </a:r>
            <a:r>
              <a:rPr lang="en-US" sz="1600" b="1" i="1" u="sng" dirty="0" smtClean="0">
                <a:solidFill>
                  <a:schemeClr val="tx1"/>
                </a:solidFill>
                <a:latin typeface="Arial" charset="0"/>
              </a:rPr>
              <a:t>individual’s </a:t>
            </a:r>
            <a:r>
              <a:rPr lang="en-US" sz="1600" dirty="0" smtClean="0">
                <a:solidFill>
                  <a:schemeClr val="tx1"/>
                </a:solidFill>
                <a:latin typeface="Arial" charset="0"/>
              </a:rPr>
              <a:t>mental and emotional functioning related to the</a:t>
            </a:r>
            <a:r>
              <a:rPr lang="en-US" sz="1600" b="1" i="1" u="sng" dirty="0" smtClean="0">
                <a:solidFill>
                  <a:schemeClr val="tx1"/>
                </a:solidFill>
                <a:latin typeface="Arial" charset="0"/>
              </a:rPr>
              <a:t> individual’s</a:t>
            </a:r>
            <a:r>
              <a:rPr lang="en-US" sz="1600" dirty="0" smtClean="0">
                <a:solidFill>
                  <a:schemeClr val="tx1"/>
                </a:solidFill>
                <a:latin typeface="Arial" charset="0"/>
              </a:rPr>
              <a:t> rehabilitation or respiratory condition.</a:t>
            </a:r>
          </a:p>
          <a:p>
            <a:pPr lvl="1"/>
            <a:r>
              <a:rPr lang="en-US" sz="1600" b="1" dirty="0" smtClean="0">
                <a:solidFill>
                  <a:schemeClr val="tx1"/>
                </a:solidFill>
                <a:latin typeface="Arial" charset="0"/>
              </a:rPr>
              <a:t>Pulmonary</a:t>
            </a:r>
            <a:r>
              <a:rPr lang="en-US" sz="1600" dirty="0" smtClean="0">
                <a:solidFill>
                  <a:schemeClr val="tx1"/>
                </a:solidFill>
                <a:latin typeface="Arial" charset="0"/>
              </a:rPr>
              <a:t> add; as exercise conditioning, breathing retraining, step and strengthening exercises. An assessment of those aspects of an </a:t>
            </a:r>
            <a:r>
              <a:rPr lang="en-US" sz="1600" b="1" i="1" u="sng" dirty="0" smtClean="0">
                <a:solidFill>
                  <a:schemeClr val="tx1"/>
                </a:solidFill>
                <a:latin typeface="Arial" charset="0"/>
              </a:rPr>
              <a:t>individual’s</a:t>
            </a:r>
            <a:r>
              <a:rPr lang="en-US" sz="1600" dirty="0" smtClean="0">
                <a:solidFill>
                  <a:schemeClr val="tx1"/>
                </a:solidFill>
                <a:latin typeface="Arial" charset="0"/>
              </a:rPr>
              <a:t> family and home situation that affects the </a:t>
            </a:r>
            <a:r>
              <a:rPr lang="en-US" sz="1600" b="1" i="1" u="sng" dirty="0" smtClean="0">
                <a:solidFill>
                  <a:schemeClr val="tx1"/>
                </a:solidFill>
                <a:latin typeface="Arial" charset="0"/>
              </a:rPr>
              <a:t>individual’s</a:t>
            </a:r>
            <a:r>
              <a:rPr lang="en-US" sz="1600" dirty="0" smtClean="0">
                <a:solidFill>
                  <a:schemeClr val="tx1"/>
                </a:solidFill>
                <a:latin typeface="Arial" charset="0"/>
              </a:rPr>
              <a:t> rehabilitation treatment. A psychosocial evaluation of the </a:t>
            </a:r>
            <a:r>
              <a:rPr lang="en-US" sz="1600" b="1" i="1" u="sng" dirty="0" smtClean="0">
                <a:solidFill>
                  <a:schemeClr val="tx1"/>
                </a:solidFill>
                <a:latin typeface="Arial" charset="0"/>
              </a:rPr>
              <a:t>individual’s</a:t>
            </a:r>
            <a:r>
              <a:rPr lang="en-US" sz="1600" dirty="0" smtClean="0">
                <a:solidFill>
                  <a:schemeClr val="tx1"/>
                </a:solidFill>
                <a:latin typeface="Arial" charset="0"/>
              </a:rPr>
              <a:t> response to and rate of progress under the treatment plan.</a:t>
            </a:r>
          </a:p>
          <a:p>
            <a:r>
              <a:rPr lang="en-US" sz="2400" b="1" dirty="0" smtClean="0">
                <a:solidFill>
                  <a:schemeClr val="tx1"/>
                </a:solidFill>
                <a:latin typeface="Arial" charset="0"/>
              </a:rPr>
              <a:t>Physician supervised</a:t>
            </a:r>
            <a:r>
              <a:rPr lang="en-US" sz="2400" dirty="0" smtClean="0">
                <a:solidFill>
                  <a:schemeClr val="tx1"/>
                </a:solidFill>
                <a:latin typeface="Arial" charset="0"/>
              </a:rPr>
              <a:t> </a:t>
            </a:r>
          </a:p>
          <a:p>
            <a:pPr lvl="1"/>
            <a:r>
              <a:rPr lang="en-US" sz="1600" i="1" dirty="0" smtClean="0">
                <a:solidFill>
                  <a:schemeClr val="tx1"/>
                </a:solidFill>
                <a:latin typeface="Arial" charset="0"/>
              </a:rPr>
              <a:t>Physician prescribed exercise, </a:t>
            </a:r>
            <a:r>
              <a:rPr lang="en-US" sz="1600" dirty="0" smtClean="0">
                <a:solidFill>
                  <a:schemeClr val="tx1"/>
                </a:solidFill>
                <a:latin typeface="Arial" charset="0"/>
              </a:rPr>
              <a:t>including aerobic exercise, prescribed and supervised by a physician that improves or maintains an</a:t>
            </a:r>
            <a:r>
              <a:rPr lang="en-US" sz="1600" b="1" i="1" u="sng" dirty="0" smtClean="0">
                <a:solidFill>
                  <a:schemeClr val="tx1"/>
                </a:solidFill>
                <a:latin typeface="Arial" charset="0"/>
              </a:rPr>
              <a:t> individual’s </a:t>
            </a:r>
            <a:r>
              <a:rPr lang="en-US" sz="1600" dirty="0" smtClean="0">
                <a:solidFill>
                  <a:schemeClr val="tx1"/>
                </a:solidFill>
                <a:latin typeface="Arial" charset="0"/>
              </a:rPr>
              <a:t> functional level.</a:t>
            </a:r>
          </a:p>
          <a:p>
            <a:pPr lvl="1"/>
            <a:r>
              <a:rPr lang="en-US" sz="1600" i="1" dirty="0" smtClean="0">
                <a:solidFill>
                  <a:schemeClr val="tx1"/>
                </a:solidFill>
                <a:latin typeface="Arial" charset="0"/>
              </a:rPr>
              <a:t>(Cardiac) risk factor modification</a:t>
            </a:r>
            <a:r>
              <a:rPr lang="en-US" sz="1600" dirty="0" smtClean="0">
                <a:solidFill>
                  <a:schemeClr val="tx1"/>
                </a:solidFill>
                <a:latin typeface="Arial" charset="0"/>
              </a:rPr>
              <a:t>, including education, counseling, and behavioral intervention; related to the </a:t>
            </a:r>
            <a:r>
              <a:rPr lang="en-US" sz="1600" b="1" i="1" u="sng" dirty="0" smtClean="0">
                <a:solidFill>
                  <a:schemeClr val="tx1"/>
                </a:solidFill>
                <a:latin typeface="Arial" charset="0"/>
              </a:rPr>
              <a:t>individual’s</a:t>
            </a:r>
            <a:r>
              <a:rPr lang="en-US" sz="1600" dirty="0" smtClean="0">
                <a:solidFill>
                  <a:schemeClr val="tx1"/>
                </a:solidFill>
                <a:latin typeface="Arial" charset="0"/>
              </a:rPr>
              <a:t> care and tailored to the</a:t>
            </a:r>
            <a:r>
              <a:rPr lang="en-US" sz="1600" b="1" i="1" u="sng" dirty="0" smtClean="0">
                <a:solidFill>
                  <a:schemeClr val="tx1"/>
                </a:solidFill>
                <a:latin typeface="Arial" charset="0"/>
              </a:rPr>
              <a:t> individual’s </a:t>
            </a:r>
            <a:r>
              <a:rPr lang="en-US" sz="1600" dirty="0" smtClean="0">
                <a:solidFill>
                  <a:schemeClr val="tx1"/>
                </a:solidFill>
                <a:latin typeface="Arial" charset="0"/>
              </a:rPr>
              <a:t>needs</a:t>
            </a:r>
          </a:p>
          <a:p>
            <a:endParaRPr lang="en-US" dirty="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667000" y="228600"/>
            <a:ext cx="6477000" cy="1676400"/>
          </a:xfrm>
        </p:spPr>
        <p:txBody>
          <a:bodyPr/>
          <a:lstStyle/>
          <a:p>
            <a:r>
              <a:rPr lang="en-US" sz="2800" b="1" dirty="0" smtClean="0"/>
              <a:t/>
            </a:r>
            <a:br>
              <a:rPr lang="en-US" sz="2800" b="1" dirty="0" smtClean="0"/>
            </a:br>
            <a:r>
              <a:rPr lang="en-US" sz="3200" b="1" dirty="0" smtClean="0">
                <a:solidFill>
                  <a:schemeClr val="tx1"/>
                </a:solidFill>
                <a:latin typeface="Arial" charset="0"/>
              </a:rPr>
              <a:t>Statutory Requirements </a:t>
            </a:r>
            <a:br>
              <a:rPr lang="en-US" sz="3200" b="1" dirty="0" smtClean="0">
                <a:solidFill>
                  <a:schemeClr val="tx1"/>
                </a:solidFill>
                <a:latin typeface="Arial" charset="0"/>
              </a:rPr>
            </a:br>
            <a:r>
              <a:rPr lang="en-US" sz="3200" b="1" dirty="0" smtClean="0">
                <a:solidFill>
                  <a:schemeClr val="tx1"/>
                </a:solidFill>
                <a:latin typeface="Arial" charset="0"/>
              </a:rPr>
              <a:t>	Related to ITP         (cont)</a:t>
            </a:r>
            <a:r>
              <a:rPr lang="en-US" sz="2800" b="1" dirty="0" smtClean="0"/>
              <a:t>	</a:t>
            </a:r>
            <a:endParaRPr lang="en-US" sz="2800" dirty="0" smtClean="0"/>
          </a:p>
        </p:txBody>
      </p:sp>
      <p:sp>
        <p:nvSpPr>
          <p:cNvPr id="18435" name="Content Placeholder 2"/>
          <p:cNvSpPr>
            <a:spLocks noGrp="1"/>
          </p:cNvSpPr>
          <p:nvPr>
            <p:ph idx="1"/>
          </p:nvPr>
        </p:nvSpPr>
        <p:spPr/>
        <p:txBody>
          <a:bodyPr/>
          <a:lstStyle/>
          <a:p>
            <a:pPr>
              <a:buFontTx/>
              <a:buNone/>
            </a:pPr>
            <a:r>
              <a:rPr lang="en-US" dirty="0" smtClean="0"/>
              <a:t> </a:t>
            </a:r>
            <a:r>
              <a:rPr lang="en-US" sz="2400" i="1" dirty="0" smtClean="0">
                <a:solidFill>
                  <a:schemeClr val="tx1"/>
                </a:solidFill>
                <a:latin typeface="Arial" charset="0"/>
              </a:rPr>
              <a:t>Education or training.</a:t>
            </a:r>
            <a:endParaRPr lang="en-US" sz="2400" dirty="0" smtClean="0">
              <a:solidFill>
                <a:schemeClr val="tx1"/>
              </a:solidFill>
              <a:latin typeface="Arial" charset="0"/>
            </a:endParaRPr>
          </a:p>
          <a:p>
            <a:r>
              <a:rPr lang="en-US" sz="1800" dirty="0" smtClean="0">
                <a:solidFill>
                  <a:schemeClr val="tx1"/>
                </a:solidFill>
                <a:latin typeface="Arial" charset="0"/>
              </a:rPr>
              <a:t>Education or training closely and clearly related to the</a:t>
            </a:r>
            <a:r>
              <a:rPr lang="en-US" sz="1800" b="1" i="1" u="sng" dirty="0" smtClean="0">
                <a:solidFill>
                  <a:schemeClr val="tx1"/>
                </a:solidFill>
                <a:latin typeface="Arial" charset="0"/>
              </a:rPr>
              <a:t> individual’s </a:t>
            </a:r>
            <a:r>
              <a:rPr lang="en-US" sz="1800" dirty="0" smtClean="0">
                <a:solidFill>
                  <a:schemeClr val="tx1"/>
                </a:solidFill>
                <a:latin typeface="Arial" charset="0"/>
              </a:rPr>
              <a:t>care and treatment which is tailored to the </a:t>
            </a:r>
            <a:r>
              <a:rPr lang="en-US" sz="1800" b="1" i="1" u="sng" dirty="0" smtClean="0">
                <a:solidFill>
                  <a:schemeClr val="tx1"/>
                </a:solidFill>
                <a:latin typeface="Arial" charset="0"/>
              </a:rPr>
              <a:t>individual’s</a:t>
            </a:r>
            <a:r>
              <a:rPr lang="en-US" sz="1800" dirty="0" smtClean="0">
                <a:solidFill>
                  <a:schemeClr val="tx1"/>
                </a:solidFill>
                <a:latin typeface="Arial" charset="0"/>
              </a:rPr>
              <a:t> needs. </a:t>
            </a:r>
          </a:p>
          <a:p>
            <a:r>
              <a:rPr lang="en-US" sz="1800" dirty="0" smtClean="0">
                <a:solidFill>
                  <a:schemeClr val="tx1"/>
                </a:solidFill>
                <a:latin typeface="Arial" charset="0"/>
              </a:rPr>
              <a:t>(Pulmonary) Education includes information on respiratory problem management and, if appropriate, brief smoking cessation counseling. </a:t>
            </a:r>
          </a:p>
          <a:p>
            <a:r>
              <a:rPr lang="en-US" sz="1800" dirty="0" smtClean="0">
                <a:solidFill>
                  <a:schemeClr val="tx1"/>
                </a:solidFill>
                <a:latin typeface="Arial" charset="0"/>
              </a:rPr>
              <a:t>Any education or training prescribed must assist in achievement of </a:t>
            </a:r>
            <a:r>
              <a:rPr lang="en-US" sz="1800" b="1" i="1" u="sng" dirty="0" smtClean="0">
                <a:solidFill>
                  <a:schemeClr val="tx1"/>
                </a:solidFill>
                <a:latin typeface="Arial" charset="0"/>
              </a:rPr>
              <a:t>individua</a:t>
            </a:r>
            <a:r>
              <a:rPr lang="en-US" sz="1800" dirty="0" smtClean="0">
                <a:solidFill>
                  <a:schemeClr val="tx1"/>
                </a:solidFill>
                <a:latin typeface="Arial" charset="0"/>
              </a:rPr>
              <a:t>l goals towards independence in activities of daily living, adaptation to limitations and improved quality of life.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667000" y="381000"/>
            <a:ext cx="6172200" cy="762000"/>
          </a:xfrm>
        </p:spPr>
        <p:txBody>
          <a:bodyPr/>
          <a:lstStyle/>
          <a:p>
            <a:pPr eaLnBrk="1" hangingPunct="1"/>
            <a:r>
              <a:rPr lang="en-US" sz="4000" dirty="0" smtClean="0">
                <a:solidFill>
                  <a:schemeClr val="tx1"/>
                </a:solidFill>
                <a:latin typeface="Arial" charset="0"/>
              </a:rPr>
              <a:t>AACVPR  ITP  Template</a:t>
            </a:r>
          </a:p>
        </p:txBody>
      </p:sp>
      <p:sp>
        <p:nvSpPr>
          <p:cNvPr id="20483" name="Content Placeholder 2"/>
          <p:cNvSpPr>
            <a:spLocks noGrp="1"/>
          </p:cNvSpPr>
          <p:nvPr>
            <p:ph idx="1"/>
          </p:nvPr>
        </p:nvSpPr>
        <p:spPr/>
        <p:txBody>
          <a:bodyPr/>
          <a:lstStyle/>
          <a:p>
            <a:pPr eaLnBrk="1" hangingPunct="1"/>
            <a:r>
              <a:rPr lang="en-US" sz="2400" dirty="0" smtClean="0">
                <a:solidFill>
                  <a:schemeClr val="tx1"/>
                </a:solidFill>
                <a:latin typeface="Arial" charset="0"/>
              </a:rPr>
              <a:t> Different concepts, some struggle</a:t>
            </a:r>
          </a:p>
          <a:p>
            <a:pPr lvl="1" eaLnBrk="1" hangingPunct="1"/>
            <a:r>
              <a:rPr lang="en-US" sz="2000" dirty="0" smtClean="0">
                <a:solidFill>
                  <a:schemeClr val="tx1"/>
                </a:solidFill>
                <a:latin typeface="Arial" charset="0"/>
              </a:rPr>
              <a:t>Doing a good job but unable to put into a comprehensive plan</a:t>
            </a:r>
          </a:p>
          <a:p>
            <a:pPr lvl="1" eaLnBrk="1" hangingPunct="1"/>
            <a:r>
              <a:rPr lang="en-US" sz="2000" dirty="0" smtClean="0">
                <a:solidFill>
                  <a:schemeClr val="tx1"/>
                </a:solidFill>
                <a:latin typeface="Arial" charset="0"/>
              </a:rPr>
              <a:t>ITP comprehensive so that anyone can run the patient care plan </a:t>
            </a:r>
          </a:p>
          <a:p>
            <a:pPr eaLnBrk="1" hangingPunct="1"/>
            <a:endParaRPr lang="en-US" sz="2400" dirty="0" smtClean="0">
              <a:solidFill>
                <a:schemeClr val="tx1"/>
              </a:solidFill>
              <a:latin typeface="Arial" charset="0"/>
            </a:endParaRPr>
          </a:p>
          <a:p>
            <a:pPr eaLnBrk="1" hangingPunct="1"/>
            <a:r>
              <a:rPr lang="en-US" sz="2400" dirty="0" smtClean="0">
                <a:solidFill>
                  <a:schemeClr val="tx1"/>
                </a:solidFill>
                <a:latin typeface="Arial" charset="0"/>
              </a:rPr>
              <a:t>Template</a:t>
            </a:r>
          </a:p>
          <a:p>
            <a:pPr lvl="1" eaLnBrk="1" hangingPunct="1"/>
            <a:r>
              <a:rPr lang="en-US" sz="2000" dirty="0" smtClean="0">
                <a:solidFill>
                  <a:schemeClr val="tx1"/>
                </a:solidFill>
                <a:latin typeface="Arial" charset="0"/>
              </a:rPr>
              <a:t>A suggestion/example</a:t>
            </a:r>
          </a:p>
          <a:p>
            <a:pPr eaLnBrk="1" hangingPunct="1"/>
            <a:endParaRPr lang="en-US" sz="2400" dirty="0" smtClean="0">
              <a:solidFill>
                <a:schemeClr val="tx1"/>
              </a:solidFill>
              <a:latin typeface="Arial" charset="0"/>
            </a:endParaRPr>
          </a:p>
          <a:p>
            <a:pPr eaLnBrk="1" hangingPunct="1"/>
            <a:endParaRPr lang="en-US" dirty="0" smtClean="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667000" y="381000"/>
            <a:ext cx="6477000" cy="762000"/>
          </a:xfrm>
        </p:spPr>
        <p:txBody>
          <a:bodyPr/>
          <a:lstStyle/>
          <a:p>
            <a:r>
              <a:rPr lang="en-US" dirty="0" smtClean="0">
                <a:solidFill>
                  <a:schemeClr val="tx1"/>
                </a:solidFill>
                <a:latin typeface="Arial" charset="0"/>
              </a:rPr>
              <a:t>AACVPR Requirements</a:t>
            </a:r>
          </a:p>
        </p:txBody>
      </p:sp>
      <p:sp>
        <p:nvSpPr>
          <p:cNvPr id="19459" name="Content Placeholder 2"/>
          <p:cNvSpPr>
            <a:spLocks noGrp="1"/>
          </p:cNvSpPr>
          <p:nvPr>
            <p:ph idx="1"/>
          </p:nvPr>
        </p:nvSpPr>
        <p:spPr>
          <a:xfrm>
            <a:off x="1371600" y="1600200"/>
            <a:ext cx="7086600" cy="4800600"/>
          </a:xfrm>
        </p:spPr>
        <p:txBody>
          <a:bodyPr/>
          <a:lstStyle/>
          <a:p>
            <a:r>
              <a:rPr lang="en-US" sz="1800" dirty="0" smtClean="0">
                <a:solidFill>
                  <a:schemeClr val="tx1"/>
                </a:solidFill>
                <a:latin typeface="Arial" charset="0"/>
              </a:rPr>
              <a:t>Comprehensive, single document</a:t>
            </a:r>
          </a:p>
          <a:p>
            <a:r>
              <a:rPr lang="en-US" sz="1800" dirty="0" smtClean="0">
                <a:solidFill>
                  <a:schemeClr val="tx1"/>
                </a:solidFill>
                <a:latin typeface="Arial" charset="0"/>
              </a:rPr>
              <a:t>Individualized</a:t>
            </a:r>
          </a:p>
          <a:p>
            <a:r>
              <a:rPr lang="en-US" sz="1800" dirty="0" smtClean="0">
                <a:solidFill>
                  <a:schemeClr val="tx1"/>
                </a:solidFill>
                <a:latin typeface="Arial" charset="0"/>
              </a:rPr>
              <a:t>Physician </a:t>
            </a:r>
            <a:r>
              <a:rPr lang="en-US" sz="1800" dirty="0" err="1" smtClean="0">
                <a:solidFill>
                  <a:schemeClr val="tx1"/>
                </a:solidFill>
                <a:latin typeface="Arial" charset="0"/>
              </a:rPr>
              <a:t>appproved</a:t>
            </a:r>
            <a:endParaRPr lang="en-US" sz="1800" dirty="0" smtClean="0">
              <a:solidFill>
                <a:schemeClr val="tx1"/>
              </a:solidFill>
              <a:latin typeface="Arial" charset="0"/>
            </a:endParaRPr>
          </a:p>
          <a:p>
            <a:r>
              <a:rPr lang="en-US" sz="1800" dirty="0" smtClean="0">
                <a:solidFill>
                  <a:schemeClr val="tx1"/>
                </a:solidFill>
                <a:latin typeface="Arial" charset="0"/>
              </a:rPr>
              <a:t>Four domains </a:t>
            </a:r>
          </a:p>
          <a:p>
            <a:pPr lvl="1"/>
            <a:r>
              <a:rPr lang="en-US" sz="1800" dirty="0" smtClean="0">
                <a:solidFill>
                  <a:schemeClr val="tx1"/>
                </a:solidFill>
                <a:latin typeface="Arial" charset="0"/>
              </a:rPr>
              <a:t>Exercise, </a:t>
            </a:r>
          </a:p>
          <a:p>
            <a:pPr lvl="1"/>
            <a:r>
              <a:rPr lang="en-US" sz="1800" dirty="0" smtClean="0">
                <a:solidFill>
                  <a:schemeClr val="tx1"/>
                </a:solidFill>
                <a:latin typeface="Arial" charset="0"/>
              </a:rPr>
              <a:t>Nutrition, </a:t>
            </a:r>
          </a:p>
          <a:p>
            <a:pPr lvl="1"/>
            <a:r>
              <a:rPr lang="en-US" sz="1800" dirty="0" smtClean="0">
                <a:solidFill>
                  <a:schemeClr val="tx1"/>
                </a:solidFill>
                <a:latin typeface="Arial" charset="0"/>
              </a:rPr>
              <a:t>Education </a:t>
            </a:r>
          </a:p>
          <a:p>
            <a:pPr lvl="1"/>
            <a:r>
              <a:rPr lang="en-US" sz="1800" dirty="0" smtClean="0">
                <a:solidFill>
                  <a:schemeClr val="tx1"/>
                </a:solidFill>
                <a:latin typeface="Arial" charset="0"/>
              </a:rPr>
              <a:t>Psychosocial</a:t>
            </a:r>
          </a:p>
          <a:p>
            <a:r>
              <a:rPr lang="en-US" sz="1800" dirty="0" smtClean="0">
                <a:solidFill>
                  <a:schemeClr val="tx1"/>
                </a:solidFill>
                <a:latin typeface="Arial" charset="0"/>
              </a:rPr>
              <a:t> Each domain must reflect the rehabilitation process of</a:t>
            </a:r>
          </a:p>
          <a:p>
            <a:pPr lvl="1"/>
            <a:r>
              <a:rPr lang="en-US" sz="1800" dirty="0" smtClean="0">
                <a:solidFill>
                  <a:schemeClr val="tx1"/>
                </a:solidFill>
                <a:latin typeface="Arial" charset="0"/>
              </a:rPr>
              <a:t>Assessment</a:t>
            </a:r>
          </a:p>
          <a:p>
            <a:pPr lvl="1"/>
            <a:r>
              <a:rPr lang="en-US" sz="1800" dirty="0" smtClean="0">
                <a:solidFill>
                  <a:schemeClr val="tx1"/>
                </a:solidFill>
                <a:latin typeface="Arial" charset="0"/>
              </a:rPr>
              <a:t>Intervention</a:t>
            </a:r>
          </a:p>
          <a:p>
            <a:pPr lvl="1"/>
            <a:r>
              <a:rPr lang="en-US" sz="1800" dirty="0" smtClean="0">
                <a:solidFill>
                  <a:schemeClr val="tx1"/>
                </a:solidFill>
                <a:latin typeface="Arial" charset="0"/>
              </a:rPr>
              <a:t>Reassessment</a:t>
            </a:r>
          </a:p>
          <a:p>
            <a:pPr lvl="1"/>
            <a:r>
              <a:rPr lang="en-US" sz="1800" dirty="0" smtClean="0">
                <a:solidFill>
                  <a:schemeClr val="tx1"/>
                </a:solidFill>
                <a:latin typeface="Arial" charset="0"/>
              </a:rPr>
              <a:t>Follow-up/discharge</a:t>
            </a:r>
          </a:p>
          <a:p>
            <a:r>
              <a:rPr lang="en-US" sz="1800" dirty="0" smtClean="0">
                <a:solidFill>
                  <a:schemeClr val="tx1"/>
                </a:solidFill>
                <a:latin typeface="Arial" charset="0"/>
              </a:rPr>
              <a:t>Clearly defined and clearly labeled.</a:t>
            </a:r>
          </a:p>
          <a:p>
            <a:pPr>
              <a:buFontTx/>
              <a:buNone/>
            </a:pPr>
            <a:endParaRPr lang="en-US" sz="1800" dirty="0" smtClean="0">
              <a:solidFill>
                <a:schemeClr val="tx1"/>
              </a:solidFill>
              <a:latin typeface="Arial" charset="0"/>
            </a:endParaRPr>
          </a:p>
          <a:p>
            <a:pPr lvl="1">
              <a:buFontTx/>
              <a:buNone/>
            </a:pPr>
            <a:endParaRPr lang="en-US" sz="1800" dirty="0" smtClean="0">
              <a:solidFill>
                <a:schemeClr val="tx1"/>
              </a:solidFill>
              <a:latin typeface="Arial" charset="0"/>
            </a:endParaRPr>
          </a:p>
          <a:p>
            <a:pPr>
              <a:buFontTx/>
              <a:buNone/>
            </a:pPr>
            <a:r>
              <a:rPr lang="en-US" sz="1800" dirty="0" smtClean="0"/>
              <a:t>	</a:t>
            </a:r>
          </a:p>
          <a:p>
            <a:endParaRPr 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026" name="Object 2"/>
          <p:cNvGraphicFramePr>
            <a:graphicFrameLocks noChangeAspect="1"/>
          </p:cNvGraphicFramePr>
          <p:nvPr/>
        </p:nvGraphicFramePr>
        <p:xfrm>
          <a:off x="152400" y="76200"/>
          <a:ext cx="9144000" cy="6858000"/>
        </p:xfrm>
        <a:graphic>
          <a:graphicData uri="http://schemas.openxmlformats.org/presentationml/2006/ole">
            <p:oleObj spid="_x0000_s1026" name="Slide" r:id="rId3" imgW="4568804" imgH="3425985" progId="PowerPoint.Slide.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1143000"/>
            <a:ext cx="7086600" cy="1143000"/>
          </a:xfrm>
        </p:spPr>
        <p:txBody>
          <a:bodyPr/>
          <a:lstStyle/>
          <a:p>
            <a:pPr algn="ctr" eaLnBrk="1" hangingPunct="1"/>
            <a:r>
              <a:rPr lang="en-US" sz="3200" dirty="0" smtClean="0">
                <a:solidFill>
                  <a:schemeClr val="tx1"/>
                </a:solidFill>
                <a:latin typeface="Arial" charset="0"/>
              </a:rPr>
              <a:t>What is an </a:t>
            </a:r>
            <a:br>
              <a:rPr lang="en-US" sz="3200" dirty="0" smtClean="0">
                <a:solidFill>
                  <a:schemeClr val="tx1"/>
                </a:solidFill>
                <a:latin typeface="Arial" charset="0"/>
              </a:rPr>
            </a:br>
            <a:r>
              <a:rPr lang="en-US" sz="3200" dirty="0" smtClean="0">
                <a:solidFill>
                  <a:schemeClr val="tx1"/>
                </a:solidFill>
                <a:latin typeface="Arial" charset="0"/>
              </a:rPr>
              <a:t>Individualize Treatment Plan?</a:t>
            </a:r>
          </a:p>
        </p:txBody>
      </p:sp>
      <p:sp>
        <p:nvSpPr>
          <p:cNvPr id="4099" name="Rectangle 5"/>
          <p:cNvSpPr>
            <a:spLocks noGrp="1" noChangeArrowheads="1"/>
          </p:cNvSpPr>
          <p:nvPr>
            <p:ph sz="half" idx="1"/>
          </p:nvPr>
        </p:nvSpPr>
        <p:spPr>
          <a:xfrm>
            <a:off x="1371600" y="2667000"/>
            <a:ext cx="3467100" cy="3429000"/>
          </a:xfrm>
        </p:spPr>
        <p:txBody>
          <a:bodyPr/>
          <a:lstStyle/>
          <a:p>
            <a:pPr eaLnBrk="1" hangingPunct="1"/>
            <a:endParaRPr lang="en-US" sz="2800" dirty="0" smtClean="0"/>
          </a:p>
        </p:txBody>
      </p:sp>
      <p:sp>
        <p:nvSpPr>
          <p:cNvPr id="4100" name="Rectangle 3"/>
          <p:cNvSpPr>
            <a:spLocks noGrp="1" noChangeArrowheads="1"/>
          </p:cNvSpPr>
          <p:nvPr>
            <p:ph type="body" sz="half" idx="2"/>
          </p:nvPr>
        </p:nvSpPr>
        <p:spPr>
          <a:xfrm>
            <a:off x="5105400" y="2362200"/>
            <a:ext cx="3771900" cy="4343400"/>
          </a:xfrm>
        </p:spPr>
        <p:txBody>
          <a:bodyPr/>
          <a:lstStyle/>
          <a:p>
            <a:pPr eaLnBrk="1" hangingPunct="1">
              <a:lnSpc>
                <a:spcPct val="80000"/>
              </a:lnSpc>
              <a:buFontTx/>
              <a:buNone/>
            </a:pPr>
            <a:endParaRPr lang="en-US" sz="2400" dirty="0" smtClean="0"/>
          </a:p>
          <a:p>
            <a:pPr eaLnBrk="1" hangingPunct="1">
              <a:lnSpc>
                <a:spcPct val="80000"/>
              </a:lnSpc>
            </a:pPr>
            <a:r>
              <a:rPr lang="en-US" sz="2000" dirty="0" smtClean="0">
                <a:solidFill>
                  <a:schemeClr val="tx1"/>
                </a:solidFill>
                <a:latin typeface="Arial" charset="0"/>
              </a:rPr>
              <a:t>A road map of the best ways to provide care for our patients and takes them from the admission assessment through the discharge/follow-up.</a:t>
            </a:r>
          </a:p>
          <a:p>
            <a:pPr eaLnBrk="1" hangingPunct="1">
              <a:lnSpc>
                <a:spcPct val="80000"/>
              </a:lnSpc>
            </a:pPr>
            <a:endParaRPr lang="en-US" sz="2000" dirty="0" smtClean="0">
              <a:solidFill>
                <a:schemeClr val="tx1"/>
              </a:solidFill>
              <a:latin typeface="Arial" charset="0"/>
            </a:endParaRPr>
          </a:p>
          <a:p>
            <a:pPr eaLnBrk="1" hangingPunct="1">
              <a:lnSpc>
                <a:spcPct val="80000"/>
              </a:lnSpc>
            </a:pPr>
            <a:r>
              <a:rPr lang="en-US" sz="2000" dirty="0" smtClean="0">
                <a:solidFill>
                  <a:schemeClr val="tx1"/>
                </a:solidFill>
                <a:latin typeface="Arial" charset="0"/>
              </a:rPr>
              <a:t>This map is to be utilized by </a:t>
            </a:r>
            <a:r>
              <a:rPr lang="en-US" sz="2000" b="1" dirty="0" smtClean="0">
                <a:solidFill>
                  <a:schemeClr val="tx1"/>
                </a:solidFill>
                <a:latin typeface="Arial" charset="0"/>
              </a:rPr>
              <a:t>ALL</a:t>
            </a:r>
            <a:r>
              <a:rPr lang="en-US" sz="2000" dirty="0" smtClean="0">
                <a:solidFill>
                  <a:schemeClr val="tx1"/>
                </a:solidFill>
                <a:latin typeface="Arial" charset="0"/>
              </a:rPr>
              <a:t> those responsible for the patient’s management.</a:t>
            </a:r>
          </a:p>
          <a:p>
            <a:pPr eaLnBrk="1" hangingPunct="1">
              <a:lnSpc>
                <a:spcPct val="80000"/>
              </a:lnSpc>
            </a:pPr>
            <a:endParaRPr lang="en-US" sz="2000" dirty="0" smtClean="0">
              <a:solidFill>
                <a:schemeClr val="tx1"/>
              </a:solidFill>
              <a:latin typeface="Arial" charset="0"/>
            </a:endParaRPr>
          </a:p>
          <a:p>
            <a:pPr eaLnBrk="1" hangingPunct="1">
              <a:lnSpc>
                <a:spcPct val="80000"/>
              </a:lnSpc>
            </a:pPr>
            <a:r>
              <a:rPr lang="en-US" sz="2000" dirty="0" smtClean="0">
                <a:solidFill>
                  <a:schemeClr val="tx1"/>
                </a:solidFill>
                <a:latin typeface="Arial" charset="0"/>
              </a:rPr>
              <a:t>An effective, comprehensive treatment plan can be the difference between a good and a great program.</a:t>
            </a:r>
          </a:p>
        </p:txBody>
      </p:sp>
      <p:pic>
        <p:nvPicPr>
          <p:cNvPr id="4101" name="Picture 10" descr="C:\Users\gayla\AppData\Local\Microsoft\Windows\Temporary Internet Files\Content.IE5\MZ9DQDTU\MC900054928[1].wmf"/>
          <p:cNvPicPr>
            <a:picLocks noChangeAspect="1" noChangeArrowheads="1"/>
          </p:cNvPicPr>
          <p:nvPr/>
        </p:nvPicPr>
        <p:blipFill>
          <a:blip r:embed="rId3" cstate="print"/>
          <a:srcRect/>
          <a:stretch>
            <a:fillRect/>
          </a:stretch>
        </p:blipFill>
        <p:spPr bwMode="auto">
          <a:xfrm>
            <a:off x="1447800" y="2438400"/>
            <a:ext cx="35052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667000" y="381000"/>
            <a:ext cx="6172200" cy="762000"/>
          </a:xfrm>
        </p:spPr>
        <p:txBody>
          <a:bodyPr/>
          <a:lstStyle/>
          <a:p>
            <a:pPr eaLnBrk="1" hangingPunct="1"/>
            <a:r>
              <a:rPr lang="en-US" sz="4000" dirty="0" smtClean="0">
                <a:solidFill>
                  <a:schemeClr val="tx1"/>
                </a:solidFill>
                <a:latin typeface="Arial" charset="0"/>
              </a:rPr>
              <a:t>AACVPR  ITP  Template</a:t>
            </a:r>
          </a:p>
        </p:txBody>
      </p:sp>
      <p:sp>
        <p:nvSpPr>
          <p:cNvPr id="21507" name="Content Placeholder 2"/>
          <p:cNvSpPr>
            <a:spLocks noGrp="1"/>
          </p:cNvSpPr>
          <p:nvPr>
            <p:ph idx="1"/>
          </p:nvPr>
        </p:nvSpPr>
        <p:spPr/>
        <p:txBody>
          <a:bodyPr/>
          <a:lstStyle/>
          <a:p>
            <a:pPr eaLnBrk="1" hangingPunct="1"/>
            <a:r>
              <a:rPr lang="en-US" sz="2400" dirty="0" smtClean="0">
                <a:solidFill>
                  <a:schemeClr val="tx1"/>
                </a:solidFill>
                <a:latin typeface="Arial" charset="0"/>
              </a:rPr>
              <a:t>Modifiable</a:t>
            </a:r>
          </a:p>
          <a:p>
            <a:pPr marL="342900" lvl="1" indent="-342900" eaLnBrk="1" hangingPunct="1">
              <a:buFontTx/>
              <a:buChar char="•"/>
            </a:pPr>
            <a:r>
              <a:rPr lang="en-US" sz="2000" dirty="0" smtClean="0">
                <a:solidFill>
                  <a:schemeClr val="tx1"/>
                </a:solidFill>
                <a:latin typeface="Arial" charset="0"/>
              </a:rPr>
              <a:t>Adapt to work in your program.</a:t>
            </a:r>
          </a:p>
          <a:p>
            <a:pPr eaLnBrk="1" hangingPunct="1"/>
            <a:endParaRPr lang="en-US" sz="2400" dirty="0" smtClean="0">
              <a:solidFill>
                <a:schemeClr val="tx1"/>
              </a:solidFill>
              <a:latin typeface="Arial" charset="0"/>
            </a:endParaRPr>
          </a:p>
          <a:p>
            <a:pPr eaLnBrk="1" hangingPunct="1"/>
            <a:endParaRPr lang="en-US" sz="2400" dirty="0" smtClean="0">
              <a:solidFill>
                <a:schemeClr val="tx1"/>
              </a:solidFill>
              <a:latin typeface="Arial"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0-04-~1"/>
          <p:cNvPicPr>
            <a:picLocks noChangeAspect="1" noChangeArrowheads="1"/>
          </p:cNvPicPr>
          <p:nvPr/>
        </p:nvPicPr>
        <p:blipFill>
          <a:blip r:embed="rId2" cstate="print"/>
          <a:srcRect/>
          <a:stretch>
            <a:fillRect/>
          </a:stretch>
        </p:blipFill>
        <p:spPr bwMode="auto">
          <a:xfrm>
            <a:off x="0" y="0"/>
            <a:ext cx="9478963" cy="710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Content Placeholder 4"/>
          <p:cNvGraphicFramePr>
            <a:graphicFrameLocks noChangeAspect="1"/>
          </p:cNvGraphicFramePr>
          <p:nvPr>
            <p:ph idx="1"/>
          </p:nvPr>
        </p:nvGraphicFramePr>
        <p:xfrm>
          <a:off x="1143000" y="1219200"/>
          <a:ext cx="8001000" cy="5638800"/>
        </p:xfrm>
        <a:graphic>
          <a:graphicData uri="http://schemas.openxmlformats.org/presentationml/2006/ole">
            <p:oleObj spid="_x0000_s51202" name="Acrobat Document" r:id="rId3" imgW="7542857" imgH="5830114" progId="AcroExch.Document.7">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Clearly labeled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are Plan Pag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3" name="Rectangle 3"/>
          <p:cNvSpPr>
            <a:spLocks noChangeArrowheads="1"/>
          </p:cNvSpPr>
          <p:nvPr/>
        </p:nvSpPr>
        <p:spPr bwMode="auto">
          <a:xfrm>
            <a:off x="449263" y="838200"/>
            <a:ext cx="1150937" cy="457200"/>
          </a:xfrm>
          <a:prstGeom prst="rect">
            <a:avLst/>
          </a:prstGeom>
          <a:solidFill>
            <a:srgbClr val="FFFF00"/>
          </a:solidFill>
          <a:ln w="9525">
            <a:solidFill>
              <a:srgbClr val="000000"/>
            </a:solidFill>
            <a:miter lim="800000"/>
            <a:headEnd/>
            <a:tailEnd/>
          </a:ln>
        </p:spPr>
        <p:txBody>
          <a:bodyPr/>
          <a:lstStyle/>
          <a:p>
            <a:r>
              <a:rPr lang="en-US" sz="1200" dirty="0"/>
              <a:t>Assessment Psychosocial</a:t>
            </a:r>
            <a:endParaRPr lang="en-US" dirty="0"/>
          </a:p>
        </p:txBody>
      </p:sp>
      <p:sp>
        <p:nvSpPr>
          <p:cNvPr id="25604" name="Rectangle 4"/>
          <p:cNvSpPr>
            <a:spLocks noChangeArrowheads="1"/>
          </p:cNvSpPr>
          <p:nvPr/>
        </p:nvSpPr>
        <p:spPr bwMode="auto">
          <a:xfrm>
            <a:off x="1981200" y="609600"/>
            <a:ext cx="1257300" cy="457200"/>
          </a:xfrm>
          <a:prstGeom prst="rect">
            <a:avLst/>
          </a:prstGeom>
          <a:solidFill>
            <a:srgbClr val="0000FF"/>
          </a:solidFill>
          <a:ln w="9525">
            <a:solidFill>
              <a:srgbClr val="000000"/>
            </a:solidFill>
            <a:miter lim="800000"/>
            <a:headEnd/>
            <a:tailEnd/>
          </a:ln>
        </p:spPr>
        <p:txBody>
          <a:bodyPr/>
          <a:lstStyle/>
          <a:p>
            <a:r>
              <a:rPr lang="en-US" sz="1200" dirty="0">
                <a:solidFill>
                  <a:schemeClr val="bg1"/>
                </a:solidFill>
              </a:rPr>
              <a:t>Intervention Psychosocial</a:t>
            </a:r>
            <a:endParaRPr lang="en-US" dirty="0">
              <a:solidFill>
                <a:schemeClr val="bg1"/>
              </a:solidFill>
            </a:endParaRPr>
          </a:p>
        </p:txBody>
      </p:sp>
      <p:sp>
        <p:nvSpPr>
          <p:cNvPr id="25605" name="AutoShape 5"/>
          <p:cNvSpPr>
            <a:spLocks noChangeArrowheads="1"/>
          </p:cNvSpPr>
          <p:nvPr/>
        </p:nvSpPr>
        <p:spPr bwMode="auto">
          <a:xfrm>
            <a:off x="3505200" y="457200"/>
            <a:ext cx="1257300" cy="523875"/>
          </a:xfrm>
          <a:prstGeom prst="roundRect">
            <a:avLst>
              <a:gd name="adj" fmla="val 16667"/>
            </a:avLst>
          </a:prstGeom>
          <a:solidFill>
            <a:srgbClr val="FF00FF"/>
          </a:solidFill>
          <a:ln w="9525">
            <a:solidFill>
              <a:srgbClr val="000000"/>
            </a:solidFill>
            <a:round/>
            <a:headEnd/>
            <a:tailEnd/>
          </a:ln>
        </p:spPr>
        <p:txBody>
          <a:bodyPr/>
          <a:lstStyle/>
          <a:p>
            <a:r>
              <a:rPr lang="en-US" sz="1200" dirty="0"/>
              <a:t>Evaluation</a:t>
            </a:r>
          </a:p>
          <a:p>
            <a:r>
              <a:rPr lang="en-US" sz="1200" dirty="0"/>
              <a:t>Psychosocial</a:t>
            </a:r>
            <a:endParaRPr lang="en-US" dirty="0"/>
          </a:p>
        </p:txBody>
      </p:sp>
      <p:sp>
        <p:nvSpPr>
          <p:cNvPr id="25606" name="AutoShape 6"/>
          <p:cNvSpPr>
            <a:spLocks noChangeArrowheads="1"/>
          </p:cNvSpPr>
          <p:nvPr/>
        </p:nvSpPr>
        <p:spPr bwMode="auto">
          <a:xfrm>
            <a:off x="7772400" y="1066800"/>
            <a:ext cx="1143000" cy="571500"/>
          </a:xfrm>
          <a:prstGeom prst="roundRect">
            <a:avLst>
              <a:gd name="adj" fmla="val 16667"/>
            </a:avLst>
          </a:prstGeom>
          <a:solidFill>
            <a:srgbClr val="FFCC00"/>
          </a:solidFill>
          <a:ln w="9525">
            <a:solidFill>
              <a:srgbClr val="000000"/>
            </a:solidFill>
            <a:round/>
            <a:headEnd/>
            <a:tailEnd/>
          </a:ln>
        </p:spPr>
        <p:txBody>
          <a:bodyPr/>
          <a:lstStyle/>
          <a:p>
            <a:r>
              <a:rPr lang="en-US" sz="1200" dirty="0"/>
              <a:t>Follow-up Psychosocial</a:t>
            </a:r>
            <a:endParaRPr lang="en-US" dirty="0"/>
          </a:p>
        </p:txBody>
      </p:sp>
      <p:sp>
        <p:nvSpPr>
          <p:cNvPr id="25607" name="Rectangle 7"/>
          <p:cNvSpPr>
            <a:spLocks noChangeArrowheads="1"/>
          </p:cNvSpPr>
          <p:nvPr/>
        </p:nvSpPr>
        <p:spPr bwMode="auto">
          <a:xfrm>
            <a:off x="381000" y="2971800"/>
            <a:ext cx="1143000" cy="457200"/>
          </a:xfrm>
          <a:prstGeom prst="rect">
            <a:avLst/>
          </a:prstGeom>
          <a:solidFill>
            <a:srgbClr val="FFFF00"/>
          </a:solidFill>
          <a:ln w="9525">
            <a:solidFill>
              <a:srgbClr val="000000"/>
            </a:solidFill>
            <a:miter lim="800000"/>
            <a:headEnd/>
            <a:tailEnd/>
          </a:ln>
        </p:spPr>
        <p:txBody>
          <a:bodyPr/>
          <a:lstStyle/>
          <a:p>
            <a:r>
              <a:rPr lang="en-US" sz="1200" dirty="0"/>
              <a:t>Assessment Nutrition </a:t>
            </a:r>
            <a:endParaRPr lang="en-US" dirty="0"/>
          </a:p>
        </p:txBody>
      </p:sp>
      <p:sp>
        <p:nvSpPr>
          <p:cNvPr id="25608" name="Rectangle 8"/>
          <p:cNvSpPr>
            <a:spLocks noChangeArrowheads="1"/>
          </p:cNvSpPr>
          <p:nvPr/>
        </p:nvSpPr>
        <p:spPr bwMode="auto">
          <a:xfrm>
            <a:off x="1905000" y="2667000"/>
            <a:ext cx="1066800" cy="476250"/>
          </a:xfrm>
          <a:prstGeom prst="rect">
            <a:avLst/>
          </a:prstGeom>
          <a:solidFill>
            <a:srgbClr val="FFFF00"/>
          </a:solidFill>
          <a:ln w="9525">
            <a:solidFill>
              <a:srgbClr val="000000"/>
            </a:solidFill>
            <a:miter lim="800000"/>
            <a:headEnd/>
            <a:tailEnd/>
          </a:ln>
        </p:spPr>
        <p:txBody>
          <a:bodyPr/>
          <a:lstStyle/>
          <a:p>
            <a:r>
              <a:rPr lang="en-US" sz="1200" dirty="0"/>
              <a:t>Assessment Education</a:t>
            </a:r>
            <a:endParaRPr lang="en-US" dirty="0"/>
          </a:p>
        </p:txBody>
      </p:sp>
      <p:sp>
        <p:nvSpPr>
          <p:cNvPr id="25609" name="Rectangle 9"/>
          <p:cNvSpPr>
            <a:spLocks noChangeArrowheads="1"/>
          </p:cNvSpPr>
          <p:nvPr/>
        </p:nvSpPr>
        <p:spPr bwMode="auto">
          <a:xfrm>
            <a:off x="4495800" y="2133600"/>
            <a:ext cx="1074738" cy="457200"/>
          </a:xfrm>
          <a:prstGeom prst="rect">
            <a:avLst/>
          </a:prstGeom>
          <a:solidFill>
            <a:srgbClr val="0000FF"/>
          </a:solidFill>
          <a:ln w="9525">
            <a:solidFill>
              <a:srgbClr val="000000"/>
            </a:solidFill>
            <a:miter lim="800000"/>
            <a:headEnd/>
            <a:tailEnd/>
          </a:ln>
        </p:spPr>
        <p:txBody>
          <a:bodyPr/>
          <a:lstStyle/>
          <a:p>
            <a:r>
              <a:rPr lang="en-US" sz="1200" dirty="0">
                <a:solidFill>
                  <a:schemeClr val="bg1"/>
                </a:solidFill>
              </a:rPr>
              <a:t>Intervention  Nutrition</a:t>
            </a:r>
            <a:endParaRPr lang="en-US" dirty="0">
              <a:solidFill>
                <a:schemeClr val="bg1"/>
              </a:solidFill>
            </a:endParaRPr>
          </a:p>
        </p:txBody>
      </p:sp>
      <p:sp>
        <p:nvSpPr>
          <p:cNvPr id="25610" name="AutoShape 10"/>
          <p:cNvSpPr>
            <a:spLocks noChangeArrowheads="1"/>
          </p:cNvSpPr>
          <p:nvPr/>
        </p:nvSpPr>
        <p:spPr bwMode="auto">
          <a:xfrm>
            <a:off x="3810000" y="3581400"/>
            <a:ext cx="990600" cy="457200"/>
          </a:xfrm>
          <a:prstGeom prst="roundRect">
            <a:avLst>
              <a:gd name="adj" fmla="val 16667"/>
            </a:avLst>
          </a:prstGeom>
          <a:solidFill>
            <a:srgbClr val="FF00FF"/>
          </a:solidFill>
          <a:ln w="9525">
            <a:solidFill>
              <a:srgbClr val="000000"/>
            </a:solidFill>
            <a:round/>
            <a:headEnd/>
            <a:tailEnd/>
          </a:ln>
        </p:spPr>
        <p:txBody>
          <a:bodyPr/>
          <a:lstStyle/>
          <a:p>
            <a:r>
              <a:rPr lang="en-US" sz="1200" dirty="0"/>
              <a:t>Evaluation Nutrition</a:t>
            </a:r>
            <a:endParaRPr lang="en-US" dirty="0"/>
          </a:p>
        </p:txBody>
      </p:sp>
      <p:sp>
        <p:nvSpPr>
          <p:cNvPr id="25611" name="AutoShape 11"/>
          <p:cNvSpPr>
            <a:spLocks noChangeArrowheads="1"/>
          </p:cNvSpPr>
          <p:nvPr/>
        </p:nvSpPr>
        <p:spPr bwMode="auto">
          <a:xfrm>
            <a:off x="5334000" y="2590800"/>
            <a:ext cx="1036638" cy="503238"/>
          </a:xfrm>
          <a:prstGeom prst="roundRect">
            <a:avLst>
              <a:gd name="adj" fmla="val 16667"/>
            </a:avLst>
          </a:prstGeom>
          <a:solidFill>
            <a:srgbClr val="FF00FF"/>
          </a:solidFill>
          <a:ln w="9525">
            <a:solidFill>
              <a:srgbClr val="000000"/>
            </a:solidFill>
            <a:round/>
            <a:headEnd/>
            <a:tailEnd/>
          </a:ln>
        </p:spPr>
        <p:txBody>
          <a:bodyPr/>
          <a:lstStyle/>
          <a:p>
            <a:r>
              <a:rPr lang="en-US" sz="1200" dirty="0"/>
              <a:t>Evaluation Nutrition</a:t>
            </a:r>
            <a:endParaRPr lang="en-US" dirty="0"/>
          </a:p>
        </p:txBody>
      </p:sp>
      <p:sp>
        <p:nvSpPr>
          <p:cNvPr id="25612" name="AutoShape 12"/>
          <p:cNvSpPr>
            <a:spLocks noChangeArrowheads="1"/>
          </p:cNvSpPr>
          <p:nvPr/>
        </p:nvSpPr>
        <p:spPr bwMode="auto">
          <a:xfrm>
            <a:off x="7772400" y="2286000"/>
            <a:ext cx="1143000" cy="457200"/>
          </a:xfrm>
          <a:prstGeom prst="roundRect">
            <a:avLst>
              <a:gd name="adj" fmla="val 16667"/>
            </a:avLst>
          </a:prstGeom>
          <a:solidFill>
            <a:srgbClr val="FFCC00"/>
          </a:solidFill>
          <a:ln w="9525">
            <a:solidFill>
              <a:srgbClr val="000000"/>
            </a:solidFill>
            <a:round/>
            <a:headEnd/>
            <a:tailEnd/>
          </a:ln>
        </p:spPr>
        <p:txBody>
          <a:bodyPr/>
          <a:lstStyle/>
          <a:p>
            <a:r>
              <a:rPr lang="en-US" sz="1200" dirty="0"/>
              <a:t>Follow-up Nutrition</a:t>
            </a:r>
            <a:endParaRPr lang="en-US" dirty="0"/>
          </a:p>
        </p:txBody>
      </p:sp>
      <p:sp>
        <p:nvSpPr>
          <p:cNvPr id="25613" name="AutoShape 13"/>
          <p:cNvSpPr>
            <a:spLocks noChangeArrowheads="1"/>
          </p:cNvSpPr>
          <p:nvPr/>
        </p:nvSpPr>
        <p:spPr bwMode="auto">
          <a:xfrm>
            <a:off x="7924800" y="4724400"/>
            <a:ext cx="1028700" cy="571500"/>
          </a:xfrm>
          <a:prstGeom prst="roundRect">
            <a:avLst>
              <a:gd name="adj" fmla="val 16667"/>
            </a:avLst>
          </a:prstGeom>
          <a:solidFill>
            <a:srgbClr val="FFCC00"/>
          </a:solidFill>
          <a:ln w="9525">
            <a:solidFill>
              <a:srgbClr val="000000"/>
            </a:solidFill>
            <a:round/>
            <a:headEnd/>
            <a:tailEnd/>
          </a:ln>
        </p:spPr>
        <p:txBody>
          <a:bodyPr/>
          <a:lstStyle/>
          <a:p>
            <a:r>
              <a:rPr lang="en-US" sz="1200" dirty="0"/>
              <a:t>Follow-up Education</a:t>
            </a:r>
            <a:endParaRPr lang="en-US" dirty="0"/>
          </a:p>
        </p:txBody>
      </p:sp>
      <p:sp>
        <p:nvSpPr>
          <p:cNvPr id="25614" name="AutoShape 14"/>
          <p:cNvSpPr>
            <a:spLocks noChangeArrowheads="1"/>
          </p:cNvSpPr>
          <p:nvPr/>
        </p:nvSpPr>
        <p:spPr bwMode="auto">
          <a:xfrm>
            <a:off x="6324600" y="4419600"/>
            <a:ext cx="1066800" cy="457200"/>
          </a:xfrm>
          <a:prstGeom prst="roundRect">
            <a:avLst>
              <a:gd name="adj" fmla="val 16667"/>
            </a:avLst>
          </a:prstGeom>
          <a:solidFill>
            <a:srgbClr val="FF00FF"/>
          </a:solidFill>
          <a:ln w="9525">
            <a:solidFill>
              <a:srgbClr val="000000"/>
            </a:solidFill>
            <a:round/>
            <a:headEnd/>
            <a:tailEnd/>
          </a:ln>
        </p:spPr>
        <p:txBody>
          <a:bodyPr/>
          <a:lstStyle/>
          <a:p>
            <a:r>
              <a:rPr lang="en-US" sz="1200" dirty="0"/>
              <a:t>Evaluation</a:t>
            </a:r>
          </a:p>
          <a:p>
            <a:r>
              <a:rPr lang="en-US" sz="1200" dirty="0"/>
              <a:t>Education</a:t>
            </a:r>
            <a:endParaRPr lang="en-US" dirty="0"/>
          </a:p>
        </p:txBody>
      </p:sp>
      <p:sp>
        <p:nvSpPr>
          <p:cNvPr id="25615" name="Rectangle 15"/>
          <p:cNvSpPr>
            <a:spLocks noChangeArrowheads="1"/>
          </p:cNvSpPr>
          <p:nvPr/>
        </p:nvSpPr>
        <p:spPr bwMode="auto">
          <a:xfrm>
            <a:off x="3733800" y="4800600"/>
            <a:ext cx="1066800" cy="457200"/>
          </a:xfrm>
          <a:prstGeom prst="rect">
            <a:avLst/>
          </a:prstGeom>
          <a:solidFill>
            <a:srgbClr val="0000FF"/>
          </a:solidFill>
          <a:ln w="9525">
            <a:solidFill>
              <a:srgbClr val="000000"/>
            </a:solidFill>
            <a:miter lim="800000"/>
            <a:headEnd/>
            <a:tailEnd/>
          </a:ln>
        </p:spPr>
        <p:txBody>
          <a:bodyPr/>
          <a:lstStyle/>
          <a:p>
            <a:r>
              <a:rPr lang="en-US" sz="1200" dirty="0">
                <a:solidFill>
                  <a:schemeClr val="bg1"/>
                </a:solidFill>
              </a:rPr>
              <a:t>Intervention</a:t>
            </a:r>
          </a:p>
          <a:p>
            <a:r>
              <a:rPr lang="en-US" sz="1200" dirty="0">
                <a:solidFill>
                  <a:schemeClr val="bg1"/>
                </a:solidFill>
              </a:rPr>
              <a:t>Education</a:t>
            </a:r>
            <a:endParaRPr lang="en-US" dirty="0">
              <a:solidFill>
                <a:schemeClr val="bg1"/>
              </a:solidFill>
            </a:endParaRPr>
          </a:p>
        </p:txBody>
      </p:sp>
      <p:sp>
        <p:nvSpPr>
          <p:cNvPr id="25616" name="Rectangle 16"/>
          <p:cNvSpPr>
            <a:spLocks noChangeArrowheads="1"/>
          </p:cNvSpPr>
          <p:nvPr/>
        </p:nvSpPr>
        <p:spPr bwMode="auto">
          <a:xfrm>
            <a:off x="304800" y="4724400"/>
            <a:ext cx="1216025" cy="476250"/>
          </a:xfrm>
          <a:prstGeom prst="rect">
            <a:avLst/>
          </a:prstGeom>
          <a:solidFill>
            <a:srgbClr val="FFFF00"/>
          </a:solidFill>
          <a:ln w="9525">
            <a:solidFill>
              <a:srgbClr val="000000"/>
            </a:solidFill>
            <a:miter lim="800000"/>
            <a:headEnd/>
            <a:tailEnd/>
          </a:ln>
        </p:spPr>
        <p:txBody>
          <a:bodyPr/>
          <a:lstStyle/>
          <a:p>
            <a:r>
              <a:rPr lang="en-US" sz="1200" dirty="0"/>
              <a:t>Assessment Education</a:t>
            </a:r>
            <a:endParaRPr lang="en-US" dirty="0"/>
          </a:p>
        </p:txBody>
      </p:sp>
    </p:spTree>
  </p:cSld>
  <p:clrMapOvr>
    <a:masterClrMapping/>
  </p:clrMapOvr>
  <p:transition advTm="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5"/>
          <p:cNvSpPr>
            <a:spLocks noGrp="1"/>
          </p:cNvSpPr>
          <p:nvPr>
            <p:ph type="title"/>
          </p:nvPr>
        </p:nvSpPr>
        <p:spPr>
          <a:xfrm>
            <a:off x="2590800" y="304800"/>
            <a:ext cx="7086600" cy="1371600"/>
          </a:xfrm>
        </p:spPr>
        <p:txBody>
          <a:bodyPr/>
          <a:lstStyle/>
          <a:p>
            <a:r>
              <a:rPr lang="en-US" sz="4000" dirty="0" smtClean="0">
                <a:solidFill>
                  <a:schemeClr val="tx1"/>
                </a:solidFill>
                <a:latin typeface="Arial" charset="0"/>
                <a:cs typeface="Arial" charset="0"/>
              </a:rPr>
              <a:t>Does your Individual </a:t>
            </a:r>
            <a:br>
              <a:rPr lang="en-US" sz="4000" dirty="0" smtClean="0">
                <a:solidFill>
                  <a:schemeClr val="tx1"/>
                </a:solidFill>
                <a:latin typeface="Arial" charset="0"/>
                <a:cs typeface="Arial" charset="0"/>
              </a:rPr>
            </a:br>
            <a:r>
              <a:rPr lang="en-US" sz="4000" dirty="0" smtClean="0">
                <a:solidFill>
                  <a:schemeClr val="tx1"/>
                </a:solidFill>
                <a:latin typeface="Arial" charset="0"/>
                <a:cs typeface="Arial" charset="0"/>
              </a:rPr>
              <a:t>		Treatment Plan????</a:t>
            </a:r>
          </a:p>
        </p:txBody>
      </p:sp>
      <p:sp>
        <p:nvSpPr>
          <p:cNvPr id="29699" name="Text Placeholder 6"/>
          <p:cNvSpPr>
            <a:spLocks noGrp="1"/>
          </p:cNvSpPr>
          <p:nvPr>
            <p:ph type="body" sz="half" idx="2"/>
          </p:nvPr>
        </p:nvSpPr>
        <p:spPr>
          <a:xfrm>
            <a:off x="4991100" y="2209800"/>
            <a:ext cx="3467100" cy="4343400"/>
          </a:xfrm>
        </p:spPr>
        <p:txBody>
          <a:bodyPr/>
          <a:lstStyle/>
          <a:p>
            <a:r>
              <a:rPr lang="en-US" sz="1800" dirty="0" smtClean="0">
                <a:solidFill>
                  <a:schemeClr val="tx2"/>
                </a:solidFill>
                <a:latin typeface="Arial" charset="0"/>
              </a:rPr>
              <a:t>Does your ITP tell a complete story?</a:t>
            </a:r>
          </a:p>
          <a:p>
            <a:r>
              <a:rPr lang="en-US" sz="1800" dirty="0" smtClean="0">
                <a:solidFill>
                  <a:schemeClr val="tx2"/>
                </a:solidFill>
                <a:latin typeface="Arial" charset="0"/>
              </a:rPr>
              <a:t>Are you focusing on the data that will be most beneficial to your patients?</a:t>
            </a:r>
          </a:p>
          <a:p>
            <a:r>
              <a:rPr lang="en-US" sz="1800" dirty="0" smtClean="0">
                <a:solidFill>
                  <a:schemeClr val="tx2"/>
                </a:solidFill>
                <a:latin typeface="Arial" charset="0"/>
              </a:rPr>
              <a:t>Are you  managing the chronic disease risk of your patients?</a:t>
            </a:r>
          </a:p>
          <a:p>
            <a:r>
              <a:rPr lang="en-US" sz="1800" dirty="0" smtClean="0">
                <a:solidFill>
                  <a:schemeClr val="tx2"/>
                </a:solidFill>
                <a:latin typeface="Arial" charset="0"/>
              </a:rPr>
              <a:t>Does it allow ALL of the care team to know exactly what has been completed and what still needs to be done?</a:t>
            </a:r>
            <a:endParaRPr lang="en-US" sz="1800" dirty="0" smtClean="0">
              <a:latin typeface="Arial" charset="0"/>
            </a:endParaRPr>
          </a:p>
          <a:p>
            <a:pPr>
              <a:buFontTx/>
              <a:buNone/>
            </a:pPr>
            <a:endParaRPr lang="en-US" sz="1800" dirty="0" smtClean="0">
              <a:latin typeface="Arial" charset="0"/>
            </a:endParaRPr>
          </a:p>
        </p:txBody>
      </p:sp>
      <p:pic>
        <p:nvPicPr>
          <p:cNvPr id="27652" name="Picture 4" descr="C:\Users\gayla\AppData\Local\Microsoft\Windows\Temporary Internet Files\Content.IE5\X4WHUP5Z\MC900237411[1].wmf"/>
          <p:cNvPicPr>
            <a:picLocks noGrp="1" noChangeAspect="1" noChangeArrowheads="1"/>
          </p:cNvPicPr>
          <p:nvPr>
            <p:ph sz="half" idx="1"/>
          </p:nvPr>
        </p:nvPicPr>
        <p:blipFill>
          <a:blip r:embed="rId2" cstate="print"/>
          <a:srcRect/>
          <a:stretch>
            <a:fillRect/>
          </a:stretch>
        </p:blipFill>
        <p:spPr>
          <a:xfrm>
            <a:off x="1600200" y="2514600"/>
            <a:ext cx="2971800" cy="3657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20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20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fade">
                                      <p:cBhvr>
                                        <p:cTn id="22" dur="2000"/>
                                        <p:tgtEl>
                                          <p:spTgt spid="296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fade">
                                      <p:cBhvr>
                                        <p:cTn id="27" dur="20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MCBD04975_0000[1]"/>
          <p:cNvPicPr>
            <a:picLocks noGrp="1" noChangeAspect="1" noChangeArrowheads="1"/>
          </p:cNvPicPr>
          <p:nvPr>
            <p:ph/>
          </p:nvPr>
        </p:nvPicPr>
        <p:blipFill>
          <a:blip r:embed="rId2" cstate="print"/>
          <a:srcRect/>
          <a:stretch>
            <a:fillRect/>
          </a:stretch>
        </p:blipFill>
        <p:spPr>
          <a:xfrm>
            <a:off x="2989263" y="1600200"/>
            <a:ext cx="4062412" cy="4419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667000" y="381000"/>
            <a:ext cx="6172200" cy="762000"/>
          </a:xfrm>
        </p:spPr>
        <p:txBody>
          <a:bodyPr/>
          <a:lstStyle/>
          <a:p>
            <a:pPr eaLnBrk="1" hangingPunct="1"/>
            <a:r>
              <a:rPr lang="en-US" sz="4000" dirty="0" smtClean="0">
                <a:solidFill>
                  <a:schemeClr val="tx1"/>
                </a:solidFill>
                <a:latin typeface="Arial" charset="0"/>
              </a:rPr>
              <a:t>AACVPR  ITP  Template</a:t>
            </a:r>
          </a:p>
        </p:txBody>
      </p:sp>
      <p:sp>
        <p:nvSpPr>
          <p:cNvPr id="26627" name="Content Placeholder 2"/>
          <p:cNvSpPr>
            <a:spLocks noGrp="1"/>
          </p:cNvSpPr>
          <p:nvPr>
            <p:ph idx="1"/>
          </p:nvPr>
        </p:nvSpPr>
        <p:spPr/>
        <p:txBody>
          <a:bodyPr/>
          <a:lstStyle/>
          <a:p>
            <a:pPr eaLnBrk="1" hangingPunct="1"/>
            <a:r>
              <a:rPr lang="en-US" sz="2400" dirty="0" smtClean="0">
                <a:solidFill>
                  <a:schemeClr val="tx1"/>
                </a:solidFill>
                <a:latin typeface="Arial" charset="0"/>
              </a:rPr>
              <a:t>Member-only benefit</a:t>
            </a:r>
          </a:p>
          <a:p>
            <a:pPr eaLnBrk="1" hangingPunct="1"/>
            <a:r>
              <a:rPr lang="en-US" sz="2400" dirty="0" smtClean="0">
                <a:solidFill>
                  <a:schemeClr val="tx1"/>
                </a:solidFill>
                <a:latin typeface="Arial" charset="0"/>
              </a:rPr>
              <a:t>Cardiac or pulmonary</a:t>
            </a:r>
          </a:p>
          <a:p>
            <a:pPr eaLnBrk="1" hangingPunct="1"/>
            <a:endParaRPr lang="en-US" sz="2400" dirty="0" smtClean="0">
              <a:solidFill>
                <a:schemeClr val="tx1"/>
              </a:solidFill>
              <a:latin typeface="Arial"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14600" y="152400"/>
            <a:ext cx="6477000" cy="914400"/>
          </a:xfrm>
        </p:spPr>
        <p:txBody>
          <a:bodyPr/>
          <a:lstStyle/>
          <a:p>
            <a:pPr marL="342900" indent="-342900" eaLnBrk="1" hangingPunct="1"/>
            <a:r>
              <a:rPr lang="en-US" sz="2800" b="1" dirty="0" smtClean="0">
                <a:solidFill>
                  <a:schemeClr val="tx1"/>
                </a:solidFill>
                <a:latin typeface="Arial" charset="0"/>
              </a:rPr>
              <a:t>Statutory </a:t>
            </a:r>
            <a:r>
              <a:rPr lang="en-US" sz="2400" b="1" dirty="0" smtClean="0">
                <a:solidFill>
                  <a:schemeClr val="tx1"/>
                </a:solidFill>
                <a:latin typeface="Arial" charset="0"/>
              </a:rPr>
              <a:t>Requirements Related to ITP </a:t>
            </a:r>
            <a:br>
              <a:rPr lang="en-US" sz="2400" b="1" dirty="0" smtClean="0">
                <a:solidFill>
                  <a:schemeClr val="tx1"/>
                </a:solidFill>
                <a:latin typeface="Arial" charset="0"/>
              </a:rPr>
            </a:br>
            <a:r>
              <a:rPr lang="en-US" sz="2800" dirty="0" smtClean="0">
                <a:solidFill>
                  <a:schemeClr val="tx1"/>
                </a:solidFill>
                <a:latin typeface="Arial" charset="0"/>
              </a:rPr>
              <a:t>PL 10-275, effective date 1-1-2010</a:t>
            </a:r>
          </a:p>
        </p:txBody>
      </p:sp>
      <p:sp>
        <p:nvSpPr>
          <p:cNvPr id="16387" name="Content Placeholder 2"/>
          <p:cNvSpPr>
            <a:spLocks noGrp="1"/>
          </p:cNvSpPr>
          <p:nvPr>
            <p:ph idx="1"/>
          </p:nvPr>
        </p:nvSpPr>
        <p:spPr>
          <a:xfrm>
            <a:off x="1371600" y="1219200"/>
            <a:ext cx="7086600" cy="5638800"/>
          </a:xfrm>
        </p:spPr>
        <p:txBody>
          <a:bodyPr/>
          <a:lstStyle/>
          <a:p>
            <a:pPr>
              <a:buFontTx/>
              <a:buNone/>
            </a:pPr>
            <a:r>
              <a:rPr lang="en-US" sz="2400" b="1" dirty="0" smtClean="0">
                <a:solidFill>
                  <a:schemeClr val="tx1"/>
                </a:solidFill>
                <a:latin typeface="Arial" charset="0"/>
              </a:rPr>
              <a:t>	Outcomes Assessment</a:t>
            </a:r>
          </a:p>
          <a:p>
            <a:pPr lvl="1"/>
            <a:r>
              <a:rPr lang="en-US" sz="2000" dirty="0" smtClean="0">
                <a:solidFill>
                  <a:schemeClr val="tx1"/>
                </a:solidFill>
                <a:latin typeface="Arial" charset="0"/>
              </a:rPr>
              <a:t>Evaluation of progress as it relates to the </a:t>
            </a:r>
            <a:r>
              <a:rPr lang="en-US" sz="2000" b="1" i="1" u="sng" dirty="0" smtClean="0">
                <a:solidFill>
                  <a:schemeClr val="tx1"/>
                </a:solidFill>
                <a:latin typeface="Arial" charset="0"/>
              </a:rPr>
              <a:t>individual’s</a:t>
            </a:r>
            <a:r>
              <a:rPr lang="en-US" sz="2000" dirty="0" smtClean="0">
                <a:solidFill>
                  <a:schemeClr val="tx1"/>
                </a:solidFill>
                <a:latin typeface="Arial" charset="0"/>
              </a:rPr>
              <a:t> rehabilitation which includes the following:</a:t>
            </a:r>
          </a:p>
          <a:p>
            <a:pPr lvl="2"/>
            <a:r>
              <a:rPr lang="en-US" sz="2000" dirty="0" smtClean="0">
                <a:solidFill>
                  <a:schemeClr val="tx1"/>
                </a:solidFill>
                <a:latin typeface="Arial" charset="0"/>
              </a:rPr>
              <a:t> Beginning and end evaluations, based on patient-centered outcomes, which must be measured by the physician immediately at the start and end of the program.</a:t>
            </a:r>
          </a:p>
          <a:p>
            <a:pPr lvl="2"/>
            <a:r>
              <a:rPr lang="en-US" sz="2000" dirty="0" smtClean="0">
                <a:solidFill>
                  <a:schemeClr val="tx1"/>
                </a:solidFill>
                <a:latin typeface="Arial" charset="0"/>
              </a:rPr>
              <a:t>(</a:t>
            </a:r>
            <a:r>
              <a:rPr lang="en-US" sz="2000" b="1" dirty="0" smtClean="0">
                <a:solidFill>
                  <a:schemeClr val="tx1"/>
                </a:solidFill>
                <a:latin typeface="Arial" charset="0"/>
              </a:rPr>
              <a:t>Cardiac</a:t>
            </a:r>
            <a:r>
              <a:rPr lang="en-US" sz="2000" dirty="0" smtClean="0">
                <a:solidFill>
                  <a:schemeClr val="tx1"/>
                </a:solidFill>
                <a:latin typeface="Arial" charset="0"/>
              </a:rPr>
              <a:t>) Objective clinical measures of exercise performance and self-reported measures of exertion and behavior.  Programs have the flexibility to determine what measures and tools are used.</a:t>
            </a:r>
          </a:p>
          <a:p>
            <a:pPr lvl="2"/>
            <a:r>
              <a:rPr lang="en-US" sz="2000" dirty="0" smtClean="0">
                <a:solidFill>
                  <a:schemeClr val="tx1"/>
                </a:solidFill>
                <a:latin typeface="Arial" charset="0"/>
              </a:rPr>
              <a:t>(</a:t>
            </a:r>
            <a:r>
              <a:rPr lang="en-US" sz="2000" b="1" dirty="0" smtClean="0">
                <a:solidFill>
                  <a:schemeClr val="tx1"/>
                </a:solidFill>
                <a:latin typeface="Arial" charset="0"/>
              </a:rPr>
              <a:t>Pulmonary</a:t>
            </a:r>
            <a:r>
              <a:rPr lang="en-US" sz="2000" dirty="0" smtClean="0">
                <a:solidFill>
                  <a:schemeClr val="tx1"/>
                </a:solidFill>
                <a:latin typeface="Arial" charset="0"/>
              </a:rPr>
              <a:t>) Objective clinical measures of effectiveness of the PR program for the </a:t>
            </a:r>
            <a:r>
              <a:rPr lang="en-US" sz="2000" b="1" i="1" u="sng" dirty="0" smtClean="0">
                <a:solidFill>
                  <a:schemeClr val="tx1"/>
                </a:solidFill>
                <a:latin typeface="Arial" charset="0"/>
              </a:rPr>
              <a:t>individual </a:t>
            </a:r>
            <a:r>
              <a:rPr lang="en-US" sz="2000" dirty="0" smtClean="0">
                <a:solidFill>
                  <a:schemeClr val="tx1"/>
                </a:solidFill>
                <a:latin typeface="Arial" charset="0"/>
              </a:rPr>
              <a:t>patient, including exercise performance and self-reported measures of shortness of breath and behavior.</a:t>
            </a:r>
          </a:p>
          <a:p>
            <a:pPr lvl="2"/>
            <a:endParaRPr lang="en-US" sz="1600" dirty="0" smtClean="0">
              <a:solidFill>
                <a:schemeClr val="tx1"/>
              </a:solidFill>
              <a:latin typeface="Arial" charset="0"/>
            </a:endParaRPr>
          </a:p>
          <a:p>
            <a:pPr lvl="1">
              <a:buFontTx/>
              <a:buNone/>
            </a:pPr>
            <a:endParaRPr lang="en-US" sz="1600" dirty="0" smtClean="0">
              <a:solidFill>
                <a:schemeClr val="tx1"/>
              </a:solidFill>
              <a:latin typeface="Arial" charset="0"/>
            </a:endParaRPr>
          </a:p>
          <a:p>
            <a:pPr lvl="1"/>
            <a:endParaRPr lang="en-US" sz="1600" dirty="0" smtClean="0">
              <a:solidFill>
                <a:schemeClr val="tx1"/>
              </a:solidFill>
              <a:latin typeface="Arial" charset="0"/>
            </a:endParaRP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667000" y="381000"/>
            <a:ext cx="6477000" cy="762000"/>
          </a:xfrm>
        </p:spPr>
        <p:txBody>
          <a:bodyPr/>
          <a:lstStyle/>
          <a:p>
            <a:r>
              <a:rPr lang="en-US" dirty="0" smtClean="0">
                <a:solidFill>
                  <a:schemeClr val="tx1"/>
                </a:solidFill>
                <a:latin typeface="Arial" charset="0"/>
              </a:rPr>
              <a:t>AACVPR Requirements</a:t>
            </a:r>
          </a:p>
        </p:txBody>
      </p:sp>
      <p:sp>
        <p:nvSpPr>
          <p:cNvPr id="19459" name="Content Placeholder 2"/>
          <p:cNvSpPr>
            <a:spLocks noGrp="1"/>
          </p:cNvSpPr>
          <p:nvPr>
            <p:ph idx="1"/>
          </p:nvPr>
        </p:nvSpPr>
        <p:spPr>
          <a:xfrm>
            <a:off x="1371600" y="1600200"/>
            <a:ext cx="7086600" cy="4800600"/>
          </a:xfrm>
        </p:spPr>
        <p:txBody>
          <a:bodyPr/>
          <a:lstStyle/>
          <a:p>
            <a:r>
              <a:rPr lang="en-US" sz="1800" dirty="0" smtClean="0">
                <a:solidFill>
                  <a:schemeClr val="tx1"/>
                </a:solidFill>
                <a:latin typeface="Arial" charset="0"/>
              </a:rPr>
              <a:t>Comprehensive, single document</a:t>
            </a:r>
          </a:p>
          <a:p>
            <a:r>
              <a:rPr lang="en-US" sz="1800" dirty="0" smtClean="0">
                <a:solidFill>
                  <a:schemeClr val="tx1"/>
                </a:solidFill>
                <a:latin typeface="Arial" charset="0"/>
              </a:rPr>
              <a:t>Individualized</a:t>
            </a:r>
          </a:p>
          <a:p>
            <a:r>
              <a:rPr lang="en-US" sz="1800" dirty="0" smtClean="0">
                <a:solidFill>
                  <a:schemeClr val="tx1"/>
                </a:solidFill>
                <a:latin typeface="Arial" charset="0"/>
              </a:rPr>
              <a:t>Physician approved</a:t>
            </a:r>
            <a:endParaRPr lang="en-US" sz="1800" dirty="0" smtClean="0">
              <a:solidFill>
                <a:schemeClr val="tx1"/>
              </a:solidFill>
              <a:latin typeface="Arial" charset="0"/>
            </a:endParaRPr>
          </a:p>
          <a:p>
            <a:r>
              <a:rPr lang="en-US" sz="1800" dirty="0" smtClean="0">
                <a:solidFill>
                  <a:schemeClr val="tx1"/>
                </a:solidFill>
                <a:latin typeface="Arial" charset="0"/>
              </a:rPr>
              <a:t> Each domain must reflect the rehabilitation process of</a:t>
            </a:r>
          </a:p>
          <a:p>
            <a:pPr lvl="1"/>
            <a:r>
              <a:rPr lang="en-US" sz="1800" dirty="0" smtClean="0">
                <a:solidFill>
                  <a:schemeClr val="tx1"/>
                </a:solidFill>
                <a:latin typeface="Arial" charset="0"/>
              </a:rPr>
              <a:t>Assessment</a:t>
            </a:r>
          </a:p>
          <a:p>
            <a:pPr lvl="1"/>
            <a:r>
              <a:rPr lang="en-US" sz="1800" dirty="0" smtClean="0">
                <a:solidFill>
                  <a:schemeClr val="tx1"/>
                </a:solidFill>
                <a:latin typeface="Arial" charset="0"/>
              </a:rPr>
              <a:t>Intervention</a:t>
            </a:r>
          </a:p>
          <a:p>
            <a:pPr lvl="1"/>
            <a:r>
              <a:rPr lang="en-US" sz="1800" dirty="0" smtClean="0">
                <a:solidFill>
                  <a:schemeClr val="tx1"/>
                </a:solidFill>
                <a:latin typeface="Arial" charset="0"/>
              </a:rPr>
              <a:t>Reassessment</a:t>
            </a:r>
          </a:p>
          <a:p>
            <a:pPr lvl="1"/>
            <a:r>
              <a:rPr lang="en-US" sz="1800" dirty="0" smtClean="0">
                <a:solidFill>
                  <a:schemeClr val="tx1"/>
                </a:solidFill>
                <a:latin typeface="Arial" charset="0"/>
              </a:rPr>
              <a:t>Follow-up/discharge</a:t>
            </a:r>
          </a:p>
          <a:p>
            <a:r>
              <a:rPr lang="en-US" sz="1800" dirty="0" smtClean="0">
                <a:solidFill>
                  <a:schemeClr val="tx1"/>
                </a:solidFill>
                <a:latin typeface="Arial" charset="0"/>
              </a:rPr>
              <a:t>Four domains </a:t>
            </a:r>
          </a:p>
          <a:p>
            <a:pPr lvl="1"/>
            <a:r>
              <a:rPr lang="en-US" sz="1800" dirty="0" smtClean="0">
                <a:solidFill>
                  <a:schemeClr val="tx1"/>
                </a:solidFill>
                <a:latin typeface="Arial" charset="0"/>
              </a:rPr>
              <a:t>Exercise, </a:t>
            </a:r>
          </a:p>
          <a:p>
            <a:pPr lvl="1"/>
            <a:r>
              <a:rPr lang="en-US" sz="1800" dirty="0" smtClean="0">
                <a:solidFill>
                  <a:schemeClr val="tx1"/>
                </a:solidFill>
                <a:latin typeface="Arial" charset="0"/>
              </a:rPr>
              <a:t>Nutrition, </a:t>
            </a:r>
          </a:p>
          <a:p>
            <a:pPr lvl="1"/>
            <a:r>
              <a:rPr lang="en-US" sz="1800" dirty="0" smtClean="0">
                <a:solidFill>
                  <a:schemeClr val="tx1"/>
                </a:solidFill>
                <a:latin typeface="Arial" charset="0"/>
              </a:rPr>
              <a:t>Education </a:t>
            </a:r>
          </a:p>
          <a:p>
            <a:pPr lvl="1"/>
            <a:r>
              <a:rPr lang="en-US" sz="1800" dirty="0" smtClean="0">
                <a:solidFill>
                  <a:schemeClr val="tx1"/>
                </a:solidFill>
                <a:latin typeface="Arial" charset="0"/>
              </a:rPr>
              <a:t>Psychosocial</a:t>
            </a:r>
          </a:p>
          <a:p>
            <a:r>
              <a:rPr lang="en-US" sz="1800" dirty="0" smtClean="0">
                <a:solidFill>
                  <a:schemeClr val="tx1"/>
                </a:solidFill>
                <a:latin typeface="Arial" charset="0"/>
              </a:rPr>
              <a:t>Clearly defined and clearly labeled.</a:t>
            </a:r>
          </a:p>
          <a:p>
            <a:pPr>
              <a:buFontTx/>
              <a:buNone/>
            </a:pPr>
            <a:endParaRPr lang="en-US" sz="1800" dirty="0" smtClean="0">
              <a:solidFill>
                <a:schemeClr val="tx1"/>
              </a:solidFill>
              <a:latin typeface="Arial" charset="0"/>
            </a:endParaRPr>
          </a:p>
          <a:p>
            <a:pPr lvl="1">
              <a:buFontTx/>
              <a:buNone/>
            </a:pPr>
            <a:endParaRPr lang="en-US" sz="1800" dirty="0" smtClean="0">
              <a:solidFill>
                <a:schemeClr val="tx1"/>
              </a:solidFill>
              <a:latin typeface="Arial" charset="0"/>
            </a:endParaRPr>
          </a:p>
          <a:p>
            <a:pPr>
              <a:buFontTx/>
              <a:buNone/>
            </a:pPr>
            <a:r>
              <a:rPr lang="en-US" sz="1800" dirty="0" smtClean="0"/>
              <a:t>	</a:t>
            </a:r>
          </a:p>
          <a:p>
            <a:endParaRPr lang="en-US"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2514600" y="304800"/>
            <a:ext cx="6629400" cy="762000"/>
          </a:xfrm>
        </p:spPr>
        <p:txBody>
          <a:bodyPr/>
          <a:lstStyle/>
          <a:p>
            <a:r>
              <a:rPr lang="en-US" sz="3600" dirty="0" smtClean="0">
                <a:solidFill>
                  <a:schemeClr val="tx1"/>
                </a:solidFill>
                <a:latin typeface="Arial" charset="0"/>
                <a:cs typeface="Arial" charset="0"/>
              </a:rPr>
              <a:t>Comprehensive components</a:t>
            </a:r>
          </a:p>
        </p:txBody>
      </p:sp>
      <p:sp>
        <p:nvSpPr>
          <p:cNvPr id="5123" name="Content Placeholder 5"/>
          <p:cNvSpPr>
            <a:spLocks noGrp="1"/>
          </p:cNvSpPr>
          <p:nvPr>
            <p:ph idx="1"/>
          </p:nvPr>
        </p:nvSpPr>
        <p:spPr/>
        <p:txBody>
          <a:bodyPr/>
          <a:lstStyle/>
          <a:p>
            <a:r>
              <a:rPr lang="en-US" dirty="0" smtClean="0">
                <a:solidFill>
                  <a:schemeClr val="tx2"/>
                </a:solidFill>
                <a:latin typeface="Arial" charset="0"/>
                <a:cs typeface="Arial" charset="0"/>
              </a:rPr>
              <a:t>Assessment and Goals </a:t>
            </a:r>
          </a:p>
          <a:p>
            <a:r>
              <a:rPr lang="en-US" dirty="0" smtClean="0">
                <a:solidFill>
                  <a:schemeClr val="tx2"/>
                </a:solidFill>
                <a:latin typeface="Arial" charset="0"/>
                <a:cs typeface="Arial" charset="0"/>
              </a:rPr>
              <a:t>Intervention </a:t>
            </a:r>
          </a:p>
          <a:p>
            <a:r>
              <a:rPr lang="en-US" dirty="0" smtClean="0">
                <a:solidFill>
                  <a:schemeClr val="tx2"/>
                </a:solidFill>
                <a:latin typeface="Arial" charset="0"/>
                <a:cs typeface="Arial" charset="0"/>
              </a:rPr>
              <a:t>Reassessment </a:t>
            </a:r>
          </a:p>
          <a:p>
            <a:r>
              <a:rPr lang="en-US" dirty="0" smtClean="0">
                <a:solidFill>
                  <a:schemeClr val="tx2"/>
                </a:solidFill>
                <a:latin typeface="Arial" charset="0"/>
                <a:cs typeface="Arial" charset="0"/>
              </a:rPr>
              <a:t>Discharge/Follow-up</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rrow"/>
          <p:cNvPicPr>
            <a:picLocks noChangeAspect="1" noChangeArrowheads="1"/>
          </p:cNvPicPr>
          <p:nvPr/>
        </p:nvPicPr>
        <p:blipFill>
          <a:blip r:embed="rId3" cstate="print"/>
          <a:srcRect/>
          <a:stretch>
            <a:fillRect/>
          </a:stretch>
        </p:blipFill>
        <p:spPr bwMode="auto">
          <a:xfrm>
            <a:off x="2362200" y="1441450"/>
            <a:ext cx="4876800" cy="4832350"/>
          </a:xfrm>
          <a:prstGeom prst="rect">
            <a:avLst/>
          </a:prstGeom>
          <a:noFill/>
          <a:ln w="9525">
            <a:noFill/>
            <a:miter lim="800000"/>
            <a:headEnd/>
            <a:tailEnd/>
          </a:ln>
        </p:spPr>
      </p:pic>
      <p:sp>
        <p:nvSpPr>
          <p:cNvPr id="6147" name="Text Box 3"/>
          <p:cNvSpPr txBox="1">
            <a:spLocks noChangeArrowheads="1"/>
          </p:cNvSpPr>
          <p:nvPr/>
        </p:nvSpPr>
        <p:spPr bwMode="auto">
          <a:xfrm>
            <a:off x="7162800" y="3133725"/>
            <a:ext cx="2438400" cy="396875"/>
          </a:xfrm>
          <a:prstGeom prst="rect">
            <a:avLst/>
          </a:prstGeom>
          <a:noFill/>
          <a:ln w="9525">
            <a:noFill/>
            <a:miter lim="800000"/>
            <a:headEnd/>
            <a:tailEnd/>
          </a:ln>
        </p:spPr>
        <p:txBody>
          <a:bodyPr>
            <a:spAutoFit/>
          </a:bodyPr>
          <a:lstStyle/>
          <a:p>
            <a:pPr>
              <a:spcBef>
                <a:spcPct val="50000"/>
              </a:spcBef>
            </a:pPr>
            <a:r>
              <a:rPr lang="en-US" sz="2000" dirty="0">
                <a:latin typeface="Arial Black" pitchFamily="34" charset="0"/>
              </a:rPr>
              <a:t>Intervention</a:t>
            </a:r>
          </a:p>
        </p:txBody>
      </p:sp>
      <p:sp>
        <p:nvSpPr>
          <p:cNvPr id="6148" name="Text Box 4"/>
          <p:cNvSpPr txBox="1">
            <a:spLocks noChangeArrowheads="1"/>
          </p:cNvSpPr>
          <p:nvPr/>
        </p:nvSpPr>
        <p:spPr bwMode="auto">
          <a:xfrm>
            <a:off x="4572000" y="1203325"/>
            <a:ext cx="2438400" cy="396875"/>
          </a:xfrm>
          <a:prstGeom prst="rect">
            <a:avLst/>
          </a:prstGeom>
          <a:noFill/>
          <a:ln w="9525">
            <a:noFill/>
            <a:miter lim="800000"/>
            <a:headEnd/>
            <a:tailEnd/>
          </a:ln>
        </p:spPr>
        <p:txBody>
          <a:bodyPr>
            <a:spAutoFit/>
          </a:bodyPr>
          <a:lstStyle/>
          <a:p>
            <a:pPr>
              <a:spcBef>
                <a:spcPct val="50000"/>
              </a:spcBef>
            </a:pPr>
            <a:r>
              <a:rPr lang="en-US" sz="2000" dirty="0">
                <a:latin typeface="Arial Black" pitchFamily="34" charset="0"/>
              </a:rPr>
              <a:t>Assessment</a:t>
            </a:r>
          </a:p>
        </p:txBody>
      </p:sp>
      <p:sp>
        <p:nvSpPr>
          <p:cNvPr id="6149" name="Text Box 5"/>
          <p:cNvSpPr txBox="1">
            <a:spLocks noChangeArrowheads="1"/>
          </p:cNvSpPr>
          <p:nvPr/>
        </p:nvSpPr>
        <p:spPr bwMode="auto">
          <a:xfrm>
            <a:off x="3276600" y="6248400"/>
            <a:ext cx="2438400" cy="396875"/>
          </a:xfrm>
          <a:prstGeom prst="rect">
            <a:avLst/>
          </a:prstGeom>
          <a:noFill/>
          <a:ln w="9525">
            <a:noFill/>
            <a:miter lim="800000"/>
            <a:headEnd/>
            <a:tailEnd/>
          </a:ln>
        </p:spPr>
        <p:txBody>
          <a:bodyPr>
            <a:spAutoFit/>
          </a:bodyPr>
          <a:lstStyle/>
          <a:p>
            <a:pPr algn="r">
              <a:spcBef>
                <a:spcPct val="50000"/>
              </a:spcBef>
            </a:pPr>
            <a:r>
              <a:rPr lang="en-US" sz="2000" dirty="0">
                <a:latin typeface="Arial Black" pitchFamily="34" charset="0"/>
              </a:rPr>
              <a:t>Re-Assessment</a:t>
            </a:r>
          </a:p>
        </p:txBody>
      </p:sp>
      <p:sp>
        <p:nvSpPr>
          <p:cNvPr id="6150" name="Text Box 6"/>
          <p:cNvSpPr txBox="1">
            <a:spLocks noChangeArrowheads="1"/>
          </p:cNvSpPr>
          <p:nvPr/>
        </p:nvSpPr>
        <p:spPr bwMode="auto">
          <a:xfrm>
            <a:off x="-152400" y="3870325"/>
            <a:ext cx="2438400" cy="707886"/>
          </a:xfrm>
          <a:prstGeom prst="rect">
            <a:avLst/>
          </a:prstGeom>
          <a:noFill/>
          <a:ln w="9525">
            <a:noFill/>
            <a:miter lim="800000"/>
            <a:headEnd/>
            <a:tailEnd/>
          </a:ln>
        </p:spPr>
        <p:txBody>
          <a:bodyPr>
            <a:spAutoFit/>
          </a:bodyPr>
          <a:lstStyle/>
          <a:p>
            <a:pPr algn="r">
              <a:spcBef>
                <a:spcPts val="0"/>
              </a:spcBef>
            </a:pPr>
            <a:r>
              <a:rPr lang="en-US" sz="2000" dirty="0" smtClean="0">
                <a:latin typeface="Arial Black" pitchFamily="34" charset="0"/>
              </a:rPr>
              <a:t>Discharge</a:t>
            </a:r>
          </a:p>
          <a:p>
            <a:pPr algn="r">
              <a:spcBef>
                <a:spcPts val="0"/>
              </a:spcBef>
            </a:pPr>
            <a:r>
              <a:rPr lang="en-US" sz="2000" dirty="0" smtClean="0">
                <a:latin typeface="Arial Black" pitchFamily="34" charset="0"/>
              </a:rPr>
              <a:t>Follow </a:t>
            </a:r>
            <a:r>
              <a:rPr lang="en-US" sz="2000" dirty="0">
                <a:latin typeface="Arial Black" pitchFamily="34" charset="0"/>
              </a:rPr>
              <a:t>up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581400" y="381000"/>
            <a:ext cx="3429000" cy="762000"/>
          </a:xfrm>
        </p:spPr>
        <p:txBody>
          <a:bodyPr/>
          <a:lstStyle/>
          <a:p>
            <a:pPr eaLnBrk="1" hangingPunct="1"/>
            <a:r>
              <a:rPr lang="en-US" dirty="0" smtClean="0">
                <a:solidFill>
                  <a:schemeClr val="tx1"/>
                </a:solidFill>
                <a:latin typeface="Arial" charset="0"/>
              </a:rPr>
              <a:t>Assessment</a:t>
            </a:r>
          </a:p>
        </p:txBody>
      </p:sp>
      <p:sp>
        <p:nvSpPr>
          <p:cNvPr id="7171" name="Content Placeholder 2"/>
          <p:cNvSpPr>
            <a:spLocks noGrp="1"/>
          </p:cNvSpPr>
          <p:nvPr>
            <p:ph idx="1"/>
          </p:nvPr>
        </p:nvSpPr>
        <p:spPr>
          <a:xfrm>
            <a:off x="1524000" y="2362200"/>
            <a:ext cx="7086600" cy="3810000"/>
          </a:xfrm>
        </p:spPr>
        <p:txBody>
          <a:bodyPr/>
          <a:lstStyle/>
          <a:p>
            <a:pPr eaLnBrk="1" hangingPunct="1"/>
            <a:r>
              <a:rPr lang="en-US" sz="2400" dirty="0" smtClean="0">
                <a:solidFill>
                  <a:schemeClr val="tx1"/>
                </a:solidFill>
                <a:latin typeface="Arial" charset="0"/>
              </a:rPr>
              <a:t>Starting point</a:t>
            </a:r>
          </a:p>
          <a:p>
            <a:pPr eaLnBrk="1" hangingPunct="1"/>
            <a:r>
              <a:rPr lang="en-US" sz="2400" dirty="0" smtClean="0">
                <a:solidFill>
                  <a:schemeClr val="tx1"/>
                </a:solidFill>
                <a:latin typeface="Arial" charset="0"/>
              </a:rPr>
              <a:t>Gather information clinical factors/behaviors to change</a:t>
            </a:r>
          </a:p>
          <a:p>
            <a:pPr eaLnBrk="1" hangingPunct="1"/>
            <a:r>
              <a:rPr lang="en-US" sz="2400" dirty="0" smtClean="0">
                <a:solidFill>
                  <a:schemeClr val="tx1"/>
                </a:solidFill>
                <a:latin typeface="Arial" charset="0"/>
              </a:rPr>
              <a:t>Need all the data before you can make the plan</a:t>
            </a:r>
          </a:p>
          <a:p>
            <a:pPr eaLnBrk="1" hangingPunct="1"/>
            <a:r>
              <a:rPr lang="en-US" sz="2400" dirty="0" smtClean="0">
                <a:solidFill>
                  <a:schemeClr val="tx1"/>
                </a:solidFill>
                <a:latin typeface="Arial" charset="0"/>
              </a:rPr>
              <a:t>What is the goal? (ACC/AHA Guidelines for Secondary Prevention)</a:t>
            </a:r>
          </a:p>
          <a:p>
            <a:pPr eaLnBrk="1" hangingPunct="1"/>
            <a:r>
              <a:rPr lang="en-US" sz="2400" dirty="0" smtClean="0">
                <a:solidFill>
                  <a:schemeClr val="tx1"/>
                </a:solidFill>
                <a:latin typeface="Arial" charset="0"/>
              </a:rPr>
              <a:t>Need an assessment for exercise, education, nutrition and psychosocial</a:t>
            </a:r>
          </a:p>
          <a:p>
            <a:pPr eaLnBrk="1" hangingPunct="1"/>
            <a:r>
              <a:rPr lang="en-US" sz="2400" dirty="0" smtClean="0">
                <a:solidFill>
                  <a:schemeClr val="tx1"/>
                </a:solidFill>
                <a:latin typeface="Arial" charset="0"/>
              </a:rPr>
              <a:t>Example: (exercise) 6-MWT or DAISY or GXT</a:t>
            </a:r>
          </a:p>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0" y="381000"/>
            <a:ext cx="7086600" cy="762000"/>
          </a:xfrm>
        </p:spPr>
        <p:txBody>
          <a:bodyPr/>
          <a:lstStyle/>
          <a:p>
            <a:pPr eaLnBrk="1" hangingPunct="1"/>
            <a:r>
              <a:rPr lang="en-US" dirty="0" smtClean="0">
                <a:solidFill>
                  <a:schemeClr val="tx1"/>
                </a:solidFill>
                <a:latin typeface="Arial" charset="0"/>
              </a:rPr>
              <a:t>Goals</a:t>
            </a:r>
          </a:p>
        </p:txBody>
      </p:sp>
      <p:sp>
        <p:nvSpPr>
          <p:cNvPr id="256003" name="Rectangle 3"/>
          <p:cNvSpPr>
            <a:spLocks noGrp="1" noChangeArrowheads="1"/>
          </p:cNvSpPr>
          <p:nvPr>
            <p:ph type="body" idx="1"/>
          </p:nvPr>
        </p:nvSpPr>
        <p:spPr>
          <a:xfrm>
            <a:off x="1676400" y="1524000"/>
            <a:ext cx="7086600" cy="4800600"/>
          </a:xfrm>
        </p:spPr>
        <p:txBody>
          <a:bodyPr/>
          <a:lstStyle/>
          <a:p>
            <a:pPr eaLnBrk="1" hangingPunct="1">
              <a:lnSpc>
                <a:spcPct val="80000"/>
              </a:lnSpc>
            </a:pPr>
            <a:r>
              <a:rPr lang="en-US" sz="2000" dirty="0" smtClean="0">
                <a:solidFill>
                  <a:schemeClr val="tx2"/>
                </a:solidFill>
                <a:latin typeface="Arial" charset="0"/>
              </a:rPr>
              <a:t>Goals: What is to be accomplish and what is the timeline. </a:t>
            </a:r>
          </a:p>
          <a:p>
            <a:pPr eaLnBrk="1" hangingPunct="1">
              <a:lnSpc>
                <a:spcPct val="80000"/>
              </a:lnSpc>
              <a:buNone/>
            </a:pPr>
            <a:endParaRPr lang="en-US" sz="2000" dirty="0" smtClean="0">
              <a:solidFill>
                <a:schemeClr val="tx2"/>
              </a:solidFill>
              <a:latin typeface="Arial" charset="0"/>
            </a:endParaRPr>
          </a:p>
          <a:p>
            <a:pPr eaLnBrk="1" hangingPunct="1">
              <a:lnSpc>
                <a:spcPct val="80000"/>
              </a:lnSpc>
            </a:pPr>
            <a:r>
              <a:rPr lang="en-US" sz="2000" dirty="0" smtClean="0">
                <a:solidFill>
                  <a:schemeClr val="tx2"/>
                </a:solidFill>
                <a:latin typeface="Arial" charset="0"/>
              </a:rPr>
              <a:t>Short Term Goals</a:t>
            </a:r>
          </a:p>
          <a:p>
            <a:pPr lvl="1" eaLnBrk="1" hangingPunct="1">
              <a:lnSpc>
                <a:spcPct val="80000"/>
              </a:lnSpc>
            </a:pPr>
            <a:r>
              <a:rPr lang="en-US" sz="1800" dirty="0" smtClean="0">
                <a:solidFill>
                  <a:schemeClr val="tx2"/>
                </a:solidFill>
                <a:latin typeface="Arial" charset="0"/>
              </a:rPr>
              <a:t>Patient goals. They have the right to know, understand and make informed choices but it is the facilitator job to help guide and make the plan.</a:t>
            </a:r>
          </a:p>
          <a:p>
            <a:pPr lvl="1" eaLnBrk="1" hangingPunct="1">
              <a:lnSpc>
                <a:spcPct val="80000"/>
              </a:lnSpc>
            </a:pPr>
            <a:r>
              <a:rPr lang="en-US" sz="1800" dirty="0" smtClean="0">
                <a:solidFill>
                  <a:schemeClr val="tx2"/>
                </a:solidFill>
                <a:latin typeface="Arial" charset="0"/>
              </a:rPr>
              <a:t>Must be measurable and attainable.</a:t>
            </a:r>
          </a:p>
          <a:p>
            <a:pPr lvl="1" eaLnBrk="1" hangingPunct="1">
              <a:lnSpc>
                <a:spcPct val="80000"/>
              </a:lnSpc>
            </a:pPr>
            <a:r>
              <a:rPr lang="en-US" sz="1800" dirty="0" smtClean="0">
                <a:solidFill>
                  <a:schemeClr val="tx2"/>
                </a:solidFill>
                <a:latin typeface="Arial" charset="0"/>
              </a:rPr>
              <a:t>Write goals as if will have patients two weeks. </a:t>
            </a:r>
          </a:p>
          <a:p>
            <a:pPr lvl="1" eaLnBrk="1" hangingPunct="1">
              <a:lnSpc>
                <a:spcPct val="80000"/>
              </a:lnSpc>
            </a:pPr>
            <a:r>
              <a:rPr lang="en-US" sz="1800" dirty="0" smtClean="0">
                <a:solidFill>
                  <a:schemeClr val="tx2"/>
                </a:solidFill>
                <a:latin typeface="Arial" charset="0"/>
              </a:rPr>
              <a:t>Constantly reassess.</a:t>
            </a:r>
          </a:p>
          <a:p>
            <a:pPr eaLnBrk="1" hangingPunct="1">
              <a:lnSpc>
                <a:spcPct val="80000"/>
              </a:lnSpc>
            </a:pPr>
            <a:endParaRPr lang="en-US" sz="2000" dirty="0" smtClean="0">
              <a:solidFill>
                <a:schemeClr val="tx2"/>
              </a:solidFill>
              <a:latin typeface="Arial" charset="0"/>
            </a:endParaRPr>
          </a:p>
          <a:p>
            <a:pPr eaLnBrk="1" hangingPunct="1">
              <a:lnSpc>
                <a:spcPct val="80000"/>
              </a:lnSpc>
            </a:pPr>
            <a:r>
              <a:rPr lang="en-US" sz="2000" dirty="0" smtClean="0">
                <a:solidFill>
                  <a:schemeClr val="tx2"/>
                </a:solidFill>
                <a:latin typeface="Arial" charset="0"/>
              </a:rPr>
              <a:t>Long Term Goals</a:t>
            </a:r>
          </a:p>
          <a:p>
            <a:pPr lvl="1" eaLnBrk="1" hangingPunct="1">
              <a:lnSpc>
                <a:spcPct val="80000"/>
              </a:lnSpc>
            </a:pPr>
            <a:r>
              <a:rPr lang="en-US" sz="1800" dirty="0" smtClean="0">
                <a:solidFill>
                  <a:schemeClr val="tx2"/>
                </a:solidFill>
                <a:latin typeface="Arial" charset="0"/>
              </a:rPr>
              <a:t>Assess</a:t>
            </a:r>
          </a:p>
          <a:p>
            <a:pPr lvl="1" eaLnBrk="1" hangingPunct="1">
              <a:lnSpc>
                <a:spcPct val="80000"/>
              </a:lnSpc>
            </a:pPr>
            <a:r>
              <a:rPr lang="en-US" sz="1800" dirty="0" smtClean="0">
                <a:solidFill>
                  <a:schemeClr val="tx2"/>
                </a:solidFill>
                <a:latin typeface="Arial" charset="0"/>
              </a:rPr>
              <a:t>Beyond rehab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0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00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0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352800" y="381000"/>
            <a:ext cx="4191000" cy="762000"/>
          </a:xfrm>
        </p:spPr>
        <p:txBody>
          <a:bodyPr/>
          <a:lstStyle/>
          <a:p>
            <a:pPr eaLnBrk="1" hangingPunct="1"/>
            <a:r>
              <a:rPr lang="en-US" dirty="0" smtClean="0">
                <a:solidFill>
                  <a:schemeClr val="tx1"/>
                </a:solidFill>
                <a:latin typeface="Arial" charset="0"/>
              </a:rPr>
              <a:t>Intervention</a:t>
            </a:r>
          </a:p>
        </p:txBody>
      </p:sp>
      <p:sp>
        <p:nvSpPr>
          <p:cNvPr id="9219" name="Content Placeholder 2"/>
          <p:cNvSpPr>
            <a:spLocks noGrp="1"/>
          </p:cNvSpPr>
          <p:nvPr>
            <p:ph idx="1"/>
          </p:nvPr>
        </p:nvSpPr>
        <p:spPr>
          <a:xfrm>
            <a:off x="1600200" y="1828800"/>
            <a:ext cx="7086600" cy="4876800"/>
          </a:xfrm>
        </p:spPr>
        <p:txBody>
          <a:bodyPr/>
          <a:lstStyle/>
          <a:p>
            <a:pPr eaLnBrk="1" hangingPunct="1"/>
            <a:r>
              <a:rPr lang="en-US" sz="2000" dirty="0" smtClean="0">
                <a:solidFill>
                  <a:schemeClr val="tx1"/>
                </a:solidFill>
                <a:latin typeface="Arial" charset="0"/>
              </a:rPr>
              <a:t>Action steps necessary to accomplish goals</a:t>
            </a:r>
          </a:p>
          <a:p>
            <a:pPr eaLnBrk="1" hangingPunct="1"/>
            <a:r>
              <a:rPr lang="en-US" sz="2000" dirty="0" smtClean="0">
                <a:solidFill>
                  <a:schemeClr val="tx1"/>
                </a:solidFill>
                <a:latin typeface="Arial" charset="0"/>
              </a:rPr>
              <a:t>Evidence based (NCEP, </a:t>
            </a:r>
            <a:r>
              <a:rPr lang="en-US" sz="2000" dirty="0" smtClean="0">
                <a:solidFill>
                  <a:schemeClr val="tx1"/>
                </a:solidFill>
                <a:latin typeface="Arial" charset="0"/>
              </a:rPr>
              <a:t>ACC/AHA</a:t>
            </a:r>
            <a:r>
              <a:rPr lang="en-US" sz="2000" dirty="0" smtClean="0">
                <a:solidFill>
                  <a:schemeClr val="tx1"/>
                </a:solidFill>
                <a:latin typeface="Arial" charset="0"/>
              </a:rPr>
              <a:t>, ADA, JNC7, ACSM)</a:t>
            </a:r>
          </a:p>
          <a:p>
            <a:pPr eaLnBrk="1" hangingPunct="1"/>
            <a:r>
              <a:rPr lang="en-US" sz="2000" dirty="0" smtClean="0">
                <a:solidFill>
                  <a:schemeClr val="tx1"/>
                </a:solidFill>
                <a:latin typeface="Arial" charset="0"/>
              </a:rPr>
              <a:t>Reasonable expectations</a:t>
            </a:r>
          </a:p>
          <a:p>
            <a:pPr>
              <a:lnSpc>
                <a:spcPct val="90000"/>
              </a:lnSpc>
            </a:pPr>
            <a:r>
              <a:rPr lang="en-US" sz="2000" dirty="0" smtClean="0">
                <a:solidFill>
                  <a:schemeClr val="tx1"/>
                </a:solidFill>
                <a:latin typeface="Arial" charset="0"/>
              </a:rPr>
              <a:t>Specific, measurable and relevant</a:t>
            </a:r>
          </a:p>
          <a:p>
            <a:pPr>
              <a:lnSpc>
                <a:spcPct val="90000"/>
              </a:lnSpc>
            </a:pPr>
            <a:r>
              <a:rPr lang="en-US" sz="2000" dirty="0" smtClean="0">
                <a:solidFill>
                  <a:schemeClr val="tx1"/>
                </a:solidFill>
                <a:latin typeface="Arial" charset="0"/>
              </a:rPr>
              <a:t>Individualize, keep in mind contraindications, individual abilities, limitations</a:t>
            </a:r>
          </a:p>
          <a:p>
            <a:pPr eaLnBrk="1" hangingPunct="1"/>
            <a:r>
              <a:rPr lang="en-US" sz="2000" dirty="0" smtClean="0">
                <a:solidFill>
                  <a:schemeClr val="tx1"/>
                </a:solidFill>
                <a:latin typeface="Arial" charset="0"/>
              </a:rPr>
              <a:t>Example: (exercise) progressive exercise program in rehab and at home</a:t>
            </a:r>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90800" y="381000"/>
            <a:ext cx="6248400" cy="762000"/>
          </a:xfrm>
        </p:spPr>
        <p:txBody>
          <a:bodyPr/>
          <a:lstStyle/>
          <a:p>
            <a:pPr eaLnBrk="1" hangingPunct="1"/>
            <a:r>
              <a:rPr lang="en-US" dirty="0" smtClean="0"/>
              <a:t>        </a:t>
            </a:r>
            <a:r>
              <a:rPr lang="en-US" dirty="0" smtClean="0">
                <a:solidFill>
                  <a:schemeClr val="tx1"/>
                </a:solidFill>
                <a:latin typeface="Arial" charset="0"/>
              </a:rPr>
              <a:t>Re-Assessment</a:t>
            </a:r>
            <a:endParaRPr lang="en-US" sz="4000" dirty="0" smtClean="0">
              <a:solidFill>
                <a:schemeClr val="tx1"/>
              </a:solidFill>
              <a:latin typeface="Arial" charset="0"/>
            </a:endParaRPr>
          </a:p>
        </p:txBody>
      </p:sp>
      <p:sp>
        <p:nvSpPr>
          <p:cNvPr id="259075" name="Rectangle 3"/>
          <p:cNvSpPr>
            <a:spLocks noGrp="1" noChangeArrowheads="1"/>
          </p:cNvSpPr>
          <p:nvPr>
            <p:ph type="body" idx="1"/>
          </p:nvPr>
        </p:nvSpPr>
        <p:spPr>
          <a:xfrm>
            <a:off x="1828800" y="1981200"/>
            <a:ext cx="7086600" cy="4876800"/>
          </a:xfrm>
        </p:spPr>
        <p:txBody>
          <a:bodyPr/>
          <a:lstStyle/>
          <a:p>
            <a:pPr eaLnBrk="1" hangingPunct="1"/>
            <a:r>
              <a:rPr lang="en-US" sz="2000" dirty="0" smtClean="0">
                <a:solidFill>
                  <a:schemeClr val="tx2"/>
                </a:solidFill>
                <a:latin typeface="Arial" charset="0"/>
              </a:rPr>
              <a:t>Evaluation of effectiveness </a:t>
            </a:r>
          </a:p>
          <a:p>
            <a:pPr lvl="1" eaLnBrk="1" hangingPunct="1"/>
            <a:r>
              <a:rPr lang="en-US" sz="2000" dirty="0" smtClean="0">
                <a:solidFill>
                  <a:schemeClr val="tx2"/>
                </a:solidFill>
                <a:latin typeface="Arial" charset="0"/>
              </a:rPr>
              <a:t>Obstacles</a:t>
            </a:r>
          </a:p>
          <a:p>
            <a:pPr lvl="1" eaLnBrk="1" hangingPunct="1"/>
            <a:r>
              <a:rPr lang="en-US" sz="2000" dirty="0" smtClean="0">
                <a:solidFill>
                  <a:schemeClr val="tx2"/>
                </a:solidFill>
                <a:latin typeface="Arial" charset="0"/>
              </a:rPr>
              <a:t>How did it work</a:t>
            </a:r>
          </a:p>
          <a:p>
            <a:pPr lvl="1" eaLnBrk="1" hangingPunct="1"/>
            <a:r>
              <a:rPr lang="en-US" sz="2000" dirty="0" smtClean="0">
                <a:solidFill>
                  <a:schemeClr val="tx2"/>
                </a:solidFill>
                <a:latin typeface="Arial" charset="0"/>
              </a:rPr>
              <a:t>May have to revise plan</a:t>
            </a:r>
          </a:p>
          <a:p>
            <a:pPr lvl="1" eaLnBrk="1" hangingPunct="1"/>
            <a:r>
              <a:rPr lang="en-US" sz="2000" dirty="0" smtClean="0">
                <a:solidFill>
                  <a:schemeClr val="tx2"/>
                </a:solidFill>
                <a:latin typeface="Arial" charset="0"/>
              </a:rPr>
              <a:t>May lead to further assessment</a:t>
            </a:r>
          </a:p>
          <a:p>
            <a:pPr eaLnBrk="1" hangingPunct="1"/>
            <a:r>
              <a:rPr lang="en-US" sz="2000" dirty="0" smtClean="0">
                <a:solidFill>
                  <a:schemeClr val="tx2"/>
                </a:solidFill>
                <a:latin typeface="Arial" charset="0"/>
              </a:rPr>
              <a:t>Measurable</a:t>
            </a:r>
          </a:p>
          <a:p>
            <a:pPr eaLnBrk="1" hangingPunct="1"/>
            <a:r>
              <a:rPr lang="en-US" sz="2000" dirty="0" smtClean="0">
                <a:solidFill>
                  <a:schemeClr val="tx2"/>
                </a:solidFill>
                <a:latin typeface="Arial" charset="0"/>
              </a:rPr>
              <a:t>Example: (exercise) repeat the 6-MWT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0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90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9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p:bldLst>
  </p:timing>
</p:sld>
</file>

<file path=ppt/theme/theme1.xml><?xml version="1.0" encoding="utf-8"?>
<a:theme xmlns:a="http://schemas.openxmlformats.org/drawingml/2006/main" name="Guidelines to Practice--AACVPR2003">
  <a:themeElements>
    <a:clrScheme name="Guidelines to Practice--AACVPR200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uidelines to Practice--AACVPR2003">
      <a:majorFont>
        <a:latin typeface="Franklin Gothic Demi"/>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uidelines to Practice--AACVPR200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uidelines to Practice--AACVPR200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uidelines to Practice--AACVPR200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uidelines to Practice--AACVPR200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uidelines to Practice--AACVPR20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uidelines to Practice--AACVPR20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uidelines to Practice--AACVPR20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H:\My Documents\Presentations\Guidelines to Practice--AACVPR2003.ppt</Template>
  <TotalTime>4370</TotalTime>
  <Words>1094</Words>
  <Application>Microsoft Office PowerPoint</Application>
  <PresentationFormat>On-screen Show (4:3)</PresentationFormat>
  <Paragraphs>222</Paragraphs>
  <Slides>28</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Guidelines to Practice--AACVPR2003</vt:lpstr>
      <vt:lpstr>Slide</vt:lpstr>
      <vt:lpstr>Acrobat Document</vt:lpstr>
      <vt:lpstr>Developing and   Implementing an Individual Treatment Plan for Your Program</vt:lpstr>
      <vt:lpstr>What is an  Individualize Treatment Plan?</vt:lpstr>
      <vt:lpstr>AACVPR Requirements</vt:lpstr>
      <vt:lpstr>Comprehensive components</vt:lpstr>
      <vt:lpstr>Slide 5</vt:lpstr>
      <vt:lpstr>Assessment</vt:lpstr>
      <vt:lpstr>Goals</vt:lpstr>
      <vt:lpstr>Intervention</vt:lpstr>
      <vt:lpstr>        Re-Assessment</vt:lpstr>
      <vt:lpstr>Follow-up/Discharge</vt:lpstr>
      <vt:lpstr>Foundation pieces</vt:lpstr>
      <vt:lpstr>Additional pieces</vt:lpstr>
      <vt:lpstr>Mandates and requirements</vt:lpstr>
      <vt:lpstr>CMS Regulatory Requirements              410.49</vt:lpstr>
      <vt:lpstr>Statutory Requirements   Related to ITP          (cont)</vt:lpstr>
      <vt:lpstr> Statutory Requirements   Related to ITP         (cont) </vt:lpstr>
      <vt:lpstr>AACVPR  ITP  Template</vt:lpstr>
      <vt:lpstr>AACVPR Requirements</vt:lpstr>
      <vt:lpstr>Slide 19</vt:lpstr>
      <vt:lpstr>AACVPR  ITP  Template</vt:lpstr>
      <vt:lpstr>Slide 21</vt:lpstr>
      <vt:lpstr>Slide 22</vt:lpstr>
      <vt:lpstr>Clearly labeled</vt:lpstr>
      <vt:lpstr>Slide 24</vt:lpstr>
      <vt:lpstr>Does your Individual    Treatment Plan????</vt:lpstr>
      <vt:lpstr>Slide 26</vt:lpstr>
      <vt:lpstr>AACVPR  ITP  Template</vt:lpstr>
      <vt:lpstr>Statutory Requirements Related to ITP  PL 10-275, effective date 1-1-2010</vt:lpstr>
    </vt:vector>
  </TitlesOfParts>
  <Company>UW Health - UWHC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Systems</dc:creator>
  <cp:lastModifiedBy>msenn</cp:lastModifiedBy>
  <cp:revision>192</cp:revision>
  <dcterms:created xsi:type="dcterms:W3CDTF">2004-12-21T15:13:25Z</dcterms:created>
  <dcterms:modified xsi:type="dcterms:W3CDTF">2012-03-02T18:47:36Z</dcterms:modified>
</cp:coreProperties>
</file>