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306" r:id="rId4"/>
    <p:sldId id="258" r:id="rId5"/>
    <p:sldId id="259" r:id="rId6"/>
    <p:sldId id="270" r:id="rId7"/>
    <p:sldId id="274" r:id="rId8"/>
    <p:sldId id="282" r:id="rId9"/>
    <p:sldId id="283" r:id="rId10"/>
    <p:sldId id="308" r:id="rId11"/>
    <p:sldId id="261" r:id="rId12"/>
    <p:sldId id="260" r:id="rId13"/>
    <p:sldId id="271" r:id="rId14"/>
    <p:sldId id="276" r:id="rId15"/>
    <p:sldId id="272" r:id="rId16"/>
    <p:sldId id="273" r:id="rId17"/>
    <p:sldId id="280" r:id="rId18"/>
    <p:sldId id="263" r:id="rId19"/>
    <p:sldId id="262" r:id="rId20"/>
    <p:sldId id="265" r:id="rId21"/>
    <p:sldId id="268" r:id="rId22"/>
    <p:sldId id="281" r:id="rId23"/>
    <p:sldId id="269" r:id="rId24"/>
    <p:sldId id="277" r:id="rId25"/>
    <p:sldId id="289" r:id="rId26"/>
    <p:sldId id="278" r:id="rId27"/>
    <p:sldId id="305" r:id="rId28"/>
    <p:sldId id="296" r:id="rId29"/>
    <p:sldId id="304" r:id="rId30"/>
    <p:sldId id="297" r:id="rId31"/>
    <p:sldId id="292" r:id="rId32"/>
    <p:sldId id="293" r:id="rId33"/>
    <p:sldId id="302" r:id="rId34"/>
    <p:sldId id="298" r:id="rId35"/>
    <p:sldId id="301" r:id="rId36"/>
    <p:sldId id="299" r:id="rId37"/>
    <p:sldId id="290" r:id="rId38"/>
    <p:sldId id="291" r:id="rId39"/>
    <p:sldId id="303" r:id="rId40"/>
    <p:sldId id="28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287FB-EF3C-4434-A97E-9636CF2AD9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E9911CD-2BD4-4E98-B070-1701EBA2831F}">
      <dgm:prSet phldrT="[Text]"/>
      <dgm:spPr/>
      <dgm:t>
        <a:bodyPr/>
        <a:lstStyle/>
        <a:p>
          <a:r>
            <a:rPr lang="en-US" dirty="0"/>
            <a:t>Phase I/ Inpatient</a:t>
          </a:r>
        </a:p>
      </dgm:t>
    </dgm:pt>
    <dgm:pt modelId="{2A98974D-0F4E-4527-A8AF-4076117D5BC9}" type="parTrans" cxnId="{79D6F697-2567-4308-839C-438F3B535A9B}">
      <dgm:prSet/>
      <dgm:spPr/>
      <dgm:t>
        <a:bodyPr/>
        <a:lstStyle/>
        <a:p>
          <a:endParaRPr lang="en-US"/>
        </a:p>
      </dgm:t>
    </dgm:pt>
    <dgm:pt modelId="{9CE44ACF-C62A-488C-9DB9-3AF16FD90EF8}" type="sibTrans" cxnId="{79D6F697-2567-4308-839C-438F3B535A9B}">
      <dgm:prSet/>
      <dgm:spPr/>
      <dgm:t>
        <a:bodyPr/>
        <a:lstStyle/>
        <a:p>
          <a:endParaRPr lang="en-US"/>
        </a:p>
      </dgm:t>
    </dgm:pt>
    <dgm:pt modelId="{68C1C8D2-DFCE-4CED-8DD6-95B408F73AD0}">
      <dgm:prSet phldrT="[Text]"/>
      <dgm:spPr/>
      <dgm:t>
        <a:bodyPr/>
        <a:lstStyle/>
        <a:p>
          <a:r>
            <a:rPr lang="en-US" dirty="0"/>
            <a:t>Inpatient hospital visit/ assessment by rehab team member</a:t>
          </a:r>
        </a:p>
      </dgm:t>
    </dgm:pt>
    <dgm:pt modelId="{6E0A64DA-0244-4AA0-8893-4FACF308D3F3}" type="parTrans" cxnId="{8C9C8521-1D5A-4F7B-993B-FE31837F4803}">
      <dgm:prSet/>
      <dgm:spPr/>
      <dgm:t>
        <a:bodyPr/>
        <a:lstStyle/>
        <a:p>
          <a:endParaRPr lang="en-US"/>
        </a:p>
      </dgm:t>
    </dgm:pt>
    <dgm:pt modelId="{11A4376A-2539-4976-BB37-9DA2B913B443}" type="sibTrans" cxnId="{8C9C8521-1D5A-4F7B-993B-FE31837F4803}">
      <dgm:prSet/>
      <dgm:spPr/>
      <dgm:t>
        <a:bodyPr/>
        <a:lstStyle/>
        <a:p>
          <a:endParaRPr lang="en-US"/>
        </a:p>
      </dgm:t>
    </dgm:pt>
    <dgm:pt modelId="{A02F0A25-93DC-4A96-BBC1-A2AA9C47EE96}">
      <dgm:prSet phldrT="[Text]"/>
      <dgm:spPr/>
      <dgm:t>
        <a:bodyPr/>
        <a:lstStyle/>
        <a:p>
          <a:r>
            <a:rPr lang="en-US" dirty="0"/>
            <a:t>Patient education</a:t>
          </a:r>
        </a:p>
      </dgm:t>
    </dgm:pt>
    <dgm:pt modelId="{A6FB316E-F319-4DEA-9482-1F1C8D3CF1D8}" type="parTrans" cxnId="{C3896819-D590-4C85-8CA1-E3E2E187FB52}">
      <dgm:prSet/>
      <dgm:spPr/>
      <dgm:t>
        <a:bodyPr/>
        <a:lstStyle/>
        <a:p>
          <a:endParaRPr lang="en-US"/>
        </a:p>
      </dgm:t>
    </dgm:pt>
    <dgm:pt modelId="{420C276C-1895-4F42-8E7D-4817F2054EA0}" type="sibTrans" cxnId="{C3896819-D590-4C85-8CA1-E3E2E187FB52}">
      <dgm:prSet/>
      <dgm:spPr/>
      <dgm:t>
        <a:bodyPr/>
        <a:lstStyle/>
        <a:p>
          <a:endParaRPr lang="en-US"/>
        </a:p>
      </dgm:t>
    </dgm:pt>
    <dgm:pt modelId="{4FCFB595-0516-4D3F-930E-D908DE268D03}">
      <dgm:prSet phldrT="[Text]"/>
      <dgm:spPr/>
      <dgm:t>
        <a:bodyPr/>
        <a:lstStyle/>
        <a:p>
          <a:r>
            <a:rPr lang="en-US" dirty="0"/>
            <a:t>Phase II/ Early Outpatient</a:t>
          </a:r>
        </a:p>
      </dgm:t>
    </dgm:pt>
    <dgm:pt modelId="{A3AF7B9E-D48F-4552-B4AA-E01A80F8ABDA}" type="parTrans" cxnId="{378FE811-EBF6-4429-99F8-C61DE90FDB4F}">
      <dgm:prSet/>
      <dgm:spPr/>
      <dgm:t>
        <a:bodyPr/>
        <a:lstStyle/>
        <a:p>
          <a:endParaRPr lang="en-US"/>
        </a:p>
      </dgm:t>
    </dgm:pt>
    <dgm:pt modelId="{E2C510F1-3B79-435D-B8E2-1EFD34C011D3}" type="sibTrans" cxnId="{378FE811-EBF6-4429-99F8-C61DE90FDB4F}">
      <dgm:prSet/>
      <dgm:spPr/>
      <dgm:t>
        <a:bodyPr/>
        <a:lstStyle/>
        <a:p>
          <a:endParaRPr lang="en-US"/>
        </a:p>
      </dgm:t>
    </dgm:pt>
    <dgm:pt modelId="{7650E1F4-C01D-471E-A425-34756938CE86}">
      <dgm:prSet phldrT="[Text]"/>
      <dgm:spPr>
        <a:solidFill>
          <a:srgbClr val="99FF99">
            <a:alpha val="89804"/>
          </a:srgbClr>
        </a:solidFill>
      </dgm:spPr>
      <dgm:t>
        <a:bodyPr/>
        <a:lstStyle/>
        <a:p>
          <a:r>
            <a:rPr lang="en-US" dirty="0"/>
            <a:t>Treatment planning within 7 days of discharge</a:t>
          </a:r>
        </a:p>
      </dgm:t>
    </dgm:pt>
    <dgm:pt modelId="{431508FC-EAC4-4BFF-BB4D-27F4F78E2654}" type="parTrans" cxnId="{D42165F3-0487-4BAB-8F9A-C2C1A31858C9}">
      <dgm:prSet/>
      <dgm:spPr/>
      <dgm:t>
        <a:bodyPr/>
        <a:lstStyle/>
        <a:p>
          <a:endParaRPr lang="en-US"/>
        </a:p>
      </dgm:t>
    </dgm:pt>
    <dgm:pt modelId="{04B24FCE-F373-4CC6-8305-8C8747DC4498}" type="sibTrans" cxnId="{D42165F3-0487-4BAB-8F9A-C2C1A31858C9}">
      <dgm:prSet/>
      <dgm:spPr/>
      <dgm:t>
        <a:bodyPr/>
        <a:lstStyle/>
        <a:p>
          <a:endParaRPr lang="en-US"/>
        </a:p>
      </dgm:t>
    </dgm:pt>
    <dgm:pt modelId="{8778F0F2-A0AD-4489-93C0-B44720BF5C33}">
      <dgm:prSet phldrT="[Text]"/>
      <dgm:spPr>
        <a:solidFill>
          <a:srgbClr val="99FF99">
            <a:alpha val="89804"/>
          </a:srgbClr>
        </a:solidFill>
      </dgm:spPr>
      <dgm:t>
        <a:bodyPr/>
        <a:lstStyle/>
        <a:p>
          <a:r>
            <a:rPr lang="en-US" dirty="0"/>
            <a:t>Supervised exercise (3x/week)</a:t>
          </a:r>
        </a:p>
      </dgm:t>
    </dgm:pt>
    <dgm:pt modelId="{F2D831D2-8D02-43BC-808D-F23A3E40C91C}" type="parTrans" cxnId="{26A9A9A5-5881-468F-B527-9455FF50C428}">
      <dgm:prSet/>
      <dgm:spPr/>
      <dgm:t>
        <a:bodyPr/>
        <a:lstStyle/>
        <a:p>
          <a:endParaRPr lang="en-US"/>
        </a:p>
      </dgm:t>
    </dgm:pt>
    <dgm:pt modelId="{1D9A56A6-66F5-4BD7-83C3-271680247583}" type="sibTrans" cxnId="{26A9A9A5-5881-468F-B527-9455FF50C428}">
      <dgm:prSet/>
      <dgm:spPr/>
      <dgm:t>
        <a:bodyPr/>
        <a:lstStyle/>
        <a:p>
          <a:endParaRPr lang="en-US"/>
        </a:p>
      </dgm:t>
    </dgm:pt>
    <dgm:pt modelId="{9C9F3BCF-988F-40C1-BEBB-53449E490460}">
      <dgm:prSet phldrT="[Text]" custT="1"/>
      <dgm:spPr/>
      <dgm:t>
        <a:bodyPr/>
        <a:lstStyle/>
        <a:p>
          <a:r>
            <a:rPr lang="en-US" sz="1400" dirty="0"/>
            <a:t>Phase III-IV/ Maintenance</a:t>
          </a:r>
        </a:p>
        <a:p>
          <a:r>
            <a:rPr lang="en-US" sz="1400" dirty="0"/>
            <a:t>GOAL</a:t>
          </a:r>
        </a:p>
      </dgm:t>
    </dgm:pt>
    <dgm:pt modelId="{2EF87551-1164-4C75-BEBE-EDE0B6F78359}" type="parTrans" cxnId="{A149A6DF-28E2-4693-8DED-A25BDA3BB8AA}">
      <dgm:prSet/>
      <dgm:spPr/>
      <dgm:t>
        <a:bodyPr/>
        <a:lstStyle/>
        <a:p>
          <a:endParaRPr lang="en-US"/>
        </a:p>
      </dgm:t>
    </dgm:pt>
    <dgm:pt modelId="{DFE84299-8E99-4C27-92CB-C32C461E6340}" type="sibTrans" cxnId="{A149A6DF-28E2-4693-8DED-A25BDA3BB8AA}">
      <dgm:prSet/>
      <dgm:spPr/>
      <dgm:t>
        <a:bodyPr/>
        <a:lstStyle/>
        <a:p>
          <a:endParaRPr lang="en-US"/>
        </a:p>
      </dgm:t>
    </dgm:pt>
    <dgm:pt modelId="{D0929EE0-F79E-4E4E-85F6-481B8D3C8F8B}">
      <dgm:prSet phldrT="[Text]"/>
      <dgm:spPr>
        <a:solidFill>
          <a:srgbClr val="F1B422">
            <a:alpha val="90000"/>
          </a:srgbClr>
        </a:solidFill>
      </dgm:spPr>
      <dgm:t>
        <a:bodyPr/>
        <a:lstStyle/>
        <a:p>
          <a:r>
            <a:rPr lang="en-US" dirty="0"/>
            <a:t>Continued exercise</a:t>
          </a:r>
        </a:p>
      </dgm:t>
    </dgm:pt>
    <dgm:pt modelId="{D4E93E21-B9C3-4C03-BBAA-38A80837481B}" type="parTrans" cxnId="{6210FD3C-AA94-4A57-86C3-66C530A4329B}">
      <dgm:prSet/>
      <dgm:spPr/>
      <dgm:t>
        <a:bodyPr/>
        <a:lstStyle/>
        <a:p>
          <a:endParaRPr lang="en-US"/>
        </a:p>
      </dgm:t>
    </dgm:pt>
    <dgm:pt modelId="{52F03B6A-C7E7-4D3F-8FDE-FBFD2C2F332E}" type="sibTrans" cxnId="{6210FD3C-AA94-4A57-86C3-66C530A4329B}">
      <dgm:prSet/>
      <dgm:spPr/>
      <dgm:t>
        <a:bodyPr/>
        <a:lstStyle/>
        <a:p>
          <a:endParaRPr lang="en-US"/>
        </a:p>
      </dgm:t>
    </dgm:pt>
    <dgm:pt modelId="{E20ADA0B-C13D-48E3-A4D1-3C9D74077B8C}">
      <dgm:prSet phldrT="[Text]"/>
      <dgm:spPr>
        <a:solidFill>
          <a:srgbClr val="F1B422">
            <a:alpha val="90000"/>
          </a:srgbClr>
        </a:solidFill>
      </dgm:spPr>
      <dgm:t>
        <a:bodyPr/>
        <a:lstStyle/>
        <a:p>
          <a:r>
            <a:rPr lang="en-US" dirty="0"/>
            <a:t>Lifestyle modification </a:t>
          </a:r>
        </a:p>
      </dgm:t>
    </dgm:pt>
    <dgm:pt modelId="{AC8F84BC-3D4E-4205-B5DB-BEA6BB9B9B54}" type="parTrans" cxnId="{FF15720B-C4CB-4CF5-820E-C429F0B5A2A9}">
      <dgm:prSet/>
      <dgm:spPr/>
      <dgm:t>
        <a:bodyPr/>
        <a:lstStyle/>
        <a:p>
          <a:endParaRPr lang="en-US"/>
        </a:p>
      </dgm:t>
    </dgm:pt>
    <dgm:pt modelId="{4346718B-F24D-4C0C-AF47-4033732E13F1}" type="sibTrans" cxnId="{FF15720B-C4CB-4CF5-820E-C429F0B5A2A9}">
      <dgm:prSet/>
      <dgm:spPr/>
      <dgm:t>
        <a:bodyPr/>
        <a:lstStyle/>
        <a:p>
          <a:endParaRPr lang="en-US"/>
        </a:p>
      </dgm:t>
    </dgm:pt>
    <dgm:pt modelId="{3D15ADAD-1521-4C64-91AA-CCD63B5970A6}">
      <dgm:prSet phldrT="[Text]"/>
      <dgm:spPr/>
      <dgm:t>
        <a:bodyPr/>
        <a:lstStyle/>
        <a:p>
          <a:r>
            <a:rPr lang="en-US" dirty="0"/>
            <a:t>Physician referral to outpatient program</a:t>
          </a:r>
        </a:p>
      </dgm:t>
    </dgm:pt>
    <dgm:pt modelId="{E18B8451-83B4-4D93-8088-2B677F560816}" type="parTrans" cxnId="{B678E6CD-E6C0-4C72-A59E-78C228022236}">
      <dgm:prSet/>
      <dgm:spPr/>
      <dgm:t>
        <a:bodyPr/>
        <a:lstStyle/>
        <a:p>
          <a:endParaRPr lang="en-US"/>
        </a:p>
      </dgm:t>
    </dgm:pt>
    <dgm:pt modelId="{BC59C701-3F9F-4573-8B1A-EDE82AC5F6F0}" type="sibTrans" cxnId="{B678E6CD-E6C0-4C72-A59E-78C228022236}">
      <dgm:prSet/>
      <dgm:spPr/>
      <dgm:t>
        <a:bodyPr/>
        <a:lstStyle/>
        <a:p>
          <a:endParaRPr lang="en-US"/>
        </a:p>
      </dgm:t>
    </dgm:pt>
    <dgm:pt modelId="{AD47052C-C78C-4501-81C8-1AC03DEEB6D4}">
      <dgm:prSet phldrT="[Text]"/>
      <dgm:spPr>
        <a:solidFill>
          <a:srgbClr val="99FF99">
            <a:alpha val="89804"/>
          </a:srgbClr>
        </a:solidFill>
      </dgm:spPr>
      <dgm:t>
        <a:bodyPr/>
        <a:lstStyle/>
        <a:p>
          <a:r>
            <a:rPr lang="en-US" dirty="0"/>
            <a:t>Medical supervision with EKGs</a:t>
          </a:r>
        </a:p>
      </dgm:t>
    </dgm:pt>
    <dgm:pt modelId="{54533659-2462-42D2-9DED-BFA01F853191}" type="parTrans" cxnId="{EB63AC5C-448C-4EFD-80B1-B02CBB1838BF}">
      <dgm:prSet/>
      <dgm:spPr/>
      <dgm:t>
        <a:bodyPr/>
        <a:lstStyle/>
        <a:p>
          <a:endParaRPr lang="en-US"/>
        </a:p>
      </dgm:t>
    </dgm:pt>
    <dgm:pt modelId="{E82622B6-18E1-4D27-B0F6-06E067474B6C}" type="sibTrans" cxnId="{EB63AC5C-448C-4EFD-80B1-B02CBB1838BF}">
      <dgm:prSet/>
      <dgm:spPr/>
      <dgm:t>
        <a:bodyPr/>
        <a:lstStyle/>
        <a:p>
          <a:endParaRPr lang="en-US"/>
        </a:p>
      </dgm:t>
    </dgm:pt>
    <dgm:pt modelId="{D4B59302-792B-4BB0-B867-9D2472D02B25}">
      <dgm:prSet phldrT="[Text]"/>
      <dgm:spPr>
        <a:solidFill>
          <a:srgbClr val="99FF99">
            <a:alpha val="89804"/>
          </a:srgbClr>
        </a:solidFill>
      </dgm:spPr>
      <dgm:t>
        <a:bodyPr/>
        <a:lstStyle/>
        <a:p>
          <a:r>
            <a:rPr lang="en-US" dirty="0"/>
            <a:t>Counseling/ Education</a:t>
          </a:r>
        </a:p>
      </dgm:t>
    </dgm:pt>
    <dgm:pt modelId="{505DF79F-549F-4079-8296-57EF06EE0A56}" type="parTrans" cxnId="{5F29046A-AD08-42F7-A44C-A6F29BB76615}">
      <dgm:prSet/>
      <dgm:spPr/>
      <dgm:t>
        <a:bodyPr/>
        <a:lstStyle/>
        <a:p>
          <a:endParaRPr lang="en-US"/>
        </a:p>
      </dgm:t>
    </dgm:pt>
    <dgm:pt modelId="{2E3A0082-DFA9-4F1D-A4B3-DCF8792872D8}" type="sibTrans" cxnId="{5F29046A-AD08-42F7-A44C-A6F29BB76615}">
      <dgm:prSet/>
      <dgm:spPr/>
      <dgm:t>
        <a:bodyPr/>
        <a:lstStyle/>
        <a:p>
          <a:endParaRPr lang="en-US"/>
        </a:p>
      </dgm:t>
    </dgm:pt>
    <dgm:pt modelId="{135639BB-94EC-4802-8B34-4F85858946D1}">
      <dgm:prSet phldrT="[Text]"/>
      <dgm:spPr>
        <a:solidFill>
          <a:srgbClr val="F1B422">
            <a:alpha val="90000"/>
          </a:srgbClr>
        </a:solidFill>
      </dgm:spPr>
      <dgm:t>
        <a:bodyPr/>
        <a:lstStyle/>
        <a:p>
          <a:r>
            <a:rPr lang="en-US" dirty="0"/>
            <a:t>MD supervision not required</a:t>
          </a:r>
        </a:p>
      </dgm:t>
    </dgm:pt>
    <dgm:pt modelId="{EBBFF36D-22BA-4A27-AEC6-8402050BC329}" type="parTrans" cxnId="{0F77549E-1D1E-4A33-A482-5DBCF4631CF6}">
      <dgm:prSet/>
      <dgm:spPr/>
      <dgm:t>
        <a:bodyPr/>
        <a:lstStyle/>
        <a:p>
          <a:endParaRPr lang="en-US"/>
        </a:p>
      </dgm:t>
    </dgm:pt>
    <dgm:pt modelId="{8FCF30A1-6EF9-4C4F-8646-56B031285615}" type="sibTrans" cxnId="{0F77549E-1D1E-4A33-A482-5DBCF4631CF6}">
      <dgm:prSet/>
      <dgm:spPr/>
      <dgm:t>
        <a:bodyPr/>
        <a:lstStyle/>
        <a:p>
          <a:endParaRPr lang="en-US"/>
        </a:p>
      </dgm:t>
    </dgm:pt>
    <dgm:pt modelId="{8B91D459-B8A0-4F8E-84F6-8A27E0570BC3}">
      <dgm:prSet phldrT="[Text]"/>
      <dgm:spPr>
        <a:solidFill>
          <a:srgbClr val="F1B422">
            <a:alpha val="90000"/>
          </a:srgbClr>
        </a:solidFill>
      </dgm:spPr>
      <dgm:t>
        <a:bodyPr/>
        <a:lstStyle/>
        <a:p>
          <a:r>
            <a:rPr lang="en-US" dirty="0"/>
            <a:t>Weekly “quick look” paddle EKG</a:t>
          </a:r>
        </a:p>
      </dgm:t>
    </dgm:pt>
    <dgm:pt modelId="{B86984E3-EE38-4AF8-B198-C70121FEA1BB}" type="parTrans" cxnId="{6D2484EB-40D0-48DB-8D06-3205A80610DB}">
      <dgm:prSet/>
      <dgm:spPr/>
      <dgm:t>
        <a:bodyPr/>
        <a:lstStyle/>
        <a:p>
          <a:endParaRPr lang="en-US"/>
        </a:p>
      </dgm:t>
    </dgm:pt>
    <dgm:pt modelId="{88EF3DB3-C014-45C5-AF51-3C45E9AFF0AD}" type="sibTrans" cxnId="{6D2484EB-40D0-48DB-8D06-3205A80610DB}">
      <dgm:prSet/>
      <dgm:spPr/>
      <dgm:t>
        <a:bodyPr/>
        <a:lstStyle/>
        <a:p>
          <a:endParaRPr lang="en-US"/>
        </a:p>
      </dgm:t>
    </dgm:pt>
    <dgm:pt modelId="{B70B46F2-A28C-4789-8BF1-BF5E9100956A}">
      <dgm:prSet phldrT="[Text]"/>
      <dgm:spPr/>
      <dgm:t>
        <a:bodyPr/>
        <a:lstStyle/>
        <a:p>
          <a:r>
            <a:rPr lang="en-US" dirty="0"/>
            <a:t>Discharge planning with outpatient program appointment</a:t>
          </a:r>
        </a:p>
      </dgm:t>
    </dgm:pt>
    <dgm:pt modelId="{54E1C802-F421-4866-8BE6-7717E64BC973}" type="parTrans" cxnId="{744F807B-38A2-43DB-9CFB-2601F9AE3A93}">
      <dgm:prSet/>
      <dgm:spPr/>
      <dgm:t>
        <a:bodyPr/>
        <a:lstStyle/>
        <a:p>
          <a:endParaRPr lang="en-US"/>
        </a:p>
      </dgm:t>
    </dgm:pt>
    <dgm:pt modelId="{64BC02DF-0E2F-420F-BC0F-335B16CA7AC3}" type="sibTrans" cxnId="{744F807B-38A2-43DB-9CFB-2601F9AE3A93}">
      <dgm:prSet/>
      <dgm:spPr/>
      <dgm:t>
        <a:bodyPr/>
        <a:lstStyle/>
        <a:p>
          <a:endParaRPr lang="en-US"/>
        </a:p>
      </dgm:t>
    </dgm:pt>
    <dgm:pt modelId="{05BEF780-C485-4A80-B65B-4EA73E2FDBE0}" type="pres">
      <dgm:prSet presAssocID="{8DE287FB-EF3C-4434-A97E-9636CF2AD9F1}" presName="linearFlow" presStyleCnt="0">
        <dgm:presLayoutVars>
          <dgm:dir/>
          <dgm:animLvl val="lvl"/>
          <dgm:resizeHandles val="exact"/>
        </dgm:presLayoutVars>
      </dgm:prSet>
      <dgm:spPr/>
    </dgm:pt>
    <dgm:pt modelId="{F0C08707-CC12-4F8E-B94E-761357AB3F33}" type="pres">
      <dgm:prSet presAssocID="{1E9911CD-2BD4-4E98-B070-1701EBA2831F}" presName="composite" presStyleCnt="0"/>
      <dgm:spPr/>
    </dgm:pt>
    <dgm:pt modelId="{9B2BF908-964A-44B5-9FC7-883CB9E2860A}" type="pres">
      <dgm:prSet presAssocID="{1E9911CD-2BD4-4E98-B070-1701EBA2831F}" presName="parentText" presStyleLbl="alignNode1" presStyleIdx="0" presStyleCnt="3">
        <dgm:presLayoutVars>
          <dgm:chMax val="1"/>
          <dgm:bulletEnabled val="1"/>
        </dgm:presLayoutVars>
      </dgm:prSet>
      <dgm:spPr/>
    </dgm:pt>
    <dgm:pt modelId="{358B39B9-E617-4192-B776-C5F861F6FE3B}" type="pres">
      <dgm:prSet presAssocID="{1E9911CD-2BD4-4E98-B070-1701EBA2831F}" presName="descendantText" presStyleLbl="alignAcc1" presStyleIdx="0" presStyleCnt="3" custLinFactNeighborY="-1788">
        <dgm:presLayoutVars>
          <dgm:bulletEnabled val="1"/>
        </dgm:presLayoutVars>
      </dgm:prSet>
      <dgm:spPr/>
    </dgm:pt>
    <dgm:pt modelId="{D5A773C8-8407-4CC0-9824-303DBB0BCAB8}" type="pres">
      <dgm:prSet presAssocID="{9CE44ACF-C62A-488C-9DB9-3AF16FD90EF8}" presName="sp" presStyleCnt="0"/>
      <dgm:spPr/>
    </dgm:pt>
    <dgm:pt modelId="{77903AE4-03F1-44A0-85BB-DE0D080BBC98}" type="pres">
      <dgm:prSet presAssocID="{4FCFB595-0516-4D3F-930E-D908DE268D03}" presName="composite" presStyleCnt="0"/>
      <dgm:spPr/>
    </dgm:pt>
    <dgm:pt modelId="{8650A5D1-3D91-424D-9613-F693667403E4}" type="pres">
      <dgm:prSet presAssocID="{4FCFB595-0516-4D3F-930E-D908DE268D03}" presName="parentText" presStyleLbl="alignNode1" presStyleIdx="1" presStyleCnt="3">
        <dgm:presLayoutVars>
          <dgm:chMax val="1"/>
          <dgm:bulletEnabled val="1"/>
        </dgm:presLayoutVars>
      </dgm:prSet>
      <dgm:spPr/>
    </dgm:pt>
    <dgm:pt modelId="{6B4BB612-4084-4D5E-BEF4-F054F1D88081}" type="pres">
      <dgm:prSet presAssocID="{4FCFB595-0516-4D3F-930E-D908DE268D03}" presName="descendantText" presStyleLbl="alignAcc1" presStyleIdx="1" presStyleCnt="3">
        <dgm:presLayoutVars>
          <dgm:bulletEnabled val="1"/>
        </dgm:presLayoutVars>
      </dgm:prSet>
      <dgm:spPr/>
    </dgm:pt>
    <dgm:pt modelId="{4AD46AF3-6F78-4CE0-80A4-1FCA21429D6B}" type="pres">
      <dgm:prSet presAssocID="{E2C510F1-3B79-435D-B8E2-1EFD34C011D3}" presName="sp" presStyleCnt="0"/>
      <dgm:spPr/>
    </dgm:pt>
    <dgm:pt modelId="{276FA45C-8514-4658-9468-436AC483791F}" type="pres">
      <dgm:prSet presAssocID="{9C9F3BCF-988F-40C1-BEBB-53449E490460}" presName="composite" presStyleCnt="0"/>
      <dgm:spPr/>
    </dgm:pt>
    <dgm:pt modelId="{79749032-077A-4D2D-A2E4-C4178BD0A6D1}" type="pres">
      <dgm:prSet presAssocID="{9C9F3BCF-988F-40C1-BEBB-53449E490460}" presName="parentText" presStyleLbl="alignNode1" presStyleIdx="2" presStyleCnt="3" custLinFactNeighborY="788">
        <dgm:presLayoutVars>
          <dgm:chMax val="1"/>
          <dgm:bulletEnabled val="1"/>
        </dgm:presLayoutVars>
      </dgm:prSet>
      <dgm:spPr/>
    </dgm:pt>
    <dgm:pt modelId="{A4722907-50FA-4DE1-9ECA-31E214C124D1}" type="pres">
      <dgm:prSet presAssocID="{9C9F3BCF-988F-40C1-BEBB-53449E490460}" presName="descendantText" presStyleLbl="alignAcc1" presStyleIdx="2" presStyleCnt="3">
        <dgm:presLayoutVars>
          <dgm:bulletEnabled val="1"/>
        </dgm:presLayoutVars>
      </dgm:prSet>
      <dgm:spPr/>
    </dgm:pt>
  </dgm:ptLst>
  <dgm:cxnLst>
    <dgm:cxn modelId="{75797006-EB6F-4D48-8111-410A01C2EE1E}" type="presOf" srcId="{AD47052C-C78C-4501-81C8-1AC03DEEB6D4}" destId="{6B4BB612-4084-4D5E-BEF4-F054F1D88081}" srcOrd="0" destOrd="2" presId="urn:microsoft.com/office/officeart/2005/8/layout/chevron2"/>
    <dgm:cxn modelId="{FF15720B-C4CB-4CF5-820E-C429F0B5A2A9}" srcId="{9C9F3BCF-988F-40C1-BEBB-53449E490460}" destId="{E20ADA0B-C13D-48E3-A4D1-3C9D74077B8C}" srcOrd="1" destOrd="0" parTransId="{AC8F84BC-3D4E-4205-B5DB-BEA6BB9B9B54}" sibTransId="{4346718B-F24D-4C0C-AF47-4033732E13F1}"/>
    <dgm:cxn modelId="{72CFE611-ED83-4578-96AF-0B829AF8998B}" type="presOf" srcId="{7650E1F4-C01D-471E-A425-34756938CE86}" destId="{6B4BB612-4084-4D5E-BEF4-F054F1D88081}" srcOrd="0" destOrd="0" presId="urn:microsoft.com/office/officeart/2005/8/layout/chevron2"/>
    <dgm:cxn modelId="{378FE811-EBF6-4429-99F8-C61DE90FDB4F}" srcId="{8DE287FB-EF3C-4434-A97E-9636CF2AD9F1}" destId="{4FCFB595-0516-4D3F-930E-D908DE268D03}" srcOrd="1" destOrd="0" parTransId="{A3AF7B9E-D48F-4552-B4AA-E01A80F8ABDA}" sibTransId="{E2C510F1-3B79-435D-B8E2-1EFD34C011D3}"/>
    <dgm:cxn modelId="{C3896819-D590-4C85-8CA1-E3E2E187FB52}" srcId="{1E9911CD-2BD4-4E98-B070-1701EBA2831F}" destId="{A02F0A25-93DC-4A96-BBC1-A2AA9C47EE96}" srcOrd="1" destOrd="0" parTransId="{A6FB316E-F319-4DEA-9482-1F1C8D3CF1D8}" sibTransId="{420C276C-1895-4F42-8E7D-4817F2054EA0}"/>
    <dgm:cxn modelId="{720D6F1A-299C-4E2D-9A29-DF7726C5E42E}" type="presOf" srcId="{135639BB-94EC-4802-8B34-4F85858946D1}" destId="{A4722907-50FA-4DE1-9ECA-31E214C124D1}" srcOrd="0" destOrd="2" presId="urn:microsoft.com/office/officeart/2005/8/layout/chevron2"/>
    <dgm:cxn modelId="{2D27F120-0720-4512-9F11-B25EB16F13E4}" type="presOf" srcId="{8DE287FB-EF3C-4434-A97E-9636CF2AD9F1}" destId="{05BEF780-C485-4A80-B65B-4EA73E2FDBE0}" srcOrd="0" destOrd="0" presId="urn:microsoft.com/office/officeart/2005/8/layout/chevron2"/>
    <dgm:cxn modelId="{8C9C8521-1D5A-4F7B-993B-FE31837F4803}" srcId="{1E9911CD-2BD4-4E98-B070-1701EBA2831F}" destId="{68C1C8D2-DFCE-4CED-8DD6-95B408F73AD0}" srcOrd="0" destOrd="0" parTransId="{6E0A64DA-0244-4AA0-8893-4FACF308D3F3}" sibTransId="{11A4376A-2539-4976-BB37-9DA2B913B443}"/>
    <dgm:cxn modelId="{6210FD3C-AA94-4A57-86C3-66C530A4329B}" srcId="{9C9F3BCF-988F-40C1-BEBB-53449E490460}" destId="{D0929EE0-F79E-4E4E-85F6-481B8D3C8F8B}" srcOrd="0" destOrd="0" parTransId="{D4E93E21-B9C3-4C03-BBAA-38A80837481B}" sibTransId="{52F03B6A-C7E7-4D3F-8FDE-FBFD2C2F332E}"/>
    <dgm:cxn modelId="{CD7D3F5B-54CC-4E69-9760-AA45F35441A6}" type="presOf" srcId="{68C1C8D2-DFCE-4CED-8DD6-95B408F73AD0}" destId="{358B39B9-E617-4192-B776-C5F861F6FE3B}" srcOrd="0" destOrd="0" presId="urn:microsoft.com/office/officeart/2005/8/layout/chevron2"/>
    <dgm:cxn modelId="{EB63AC5C-448C-4EFD-80B1-B02CBB1838BF}" srcId="{4FCFB595-0516-4D3F-930E-D908DE268D03}" destId="{AD47052C-C78C-4501-81C8-1AC03DEEB6D4}" srcOrd="2" destOrd="0" parTransId="{54533659-2462-42D2-9DED-BFA01F853191}" sibTransId="{E82622B6-18E1-4D27-B0F6-06E067474B6C}"/>
    <dgm:cxn modelId="{B635D45C-755F-4B30-9883-B758AFF75296}" type="presOf" srcId="{D4B59302-792B-4BB0-B867-9D2472D02B25}" destId="{6B4BB612-4084-4D5E-BEF4-F054F1D88081}" srcOrd="0" destOrd="3" presId="urn:microsoft.com/office/officeart/2005/8/layout/chevron2"/>
    <dgm:cxn modelId="{690A6749-830B-4218-9928-F4765C3FC958}" type="presOf" srcId="{3D15ADAD-1521-4C64-91AA-CCD63B5970A6}" destId="{358B39B9-E617-4192-B776-C5F861F6FE3B}" srcOrd="0" destOrd="2" presId="urn:microsoft.com/office/officeart/2005/8/layout/chevron2"/>
    <dgm:cxn modelId="{5F29046A-AD08-42F7-A44C-A6F29BB76615}" srcId="{4FCFB595-0516-4D3F-930E-D908DE268D03}" destId="{D4B59302-792B-4BB0-B867-9D2472D02B25}" srcOrd="3" destOrd="0" parTransId="{505DF79F-549F-4079-8296-57EF06EE0A56}" sibTransId="{2E3A0082-DFA9-4F1D-A4B3-DCF8792872D8}"/>
    <dgm:cxn modelId="{4116F670-3FB0-4951-9397-D2397B9C15D0}" type="presOf" srcId="{8B91D459-B8A0-4F8E-84F6-8A27E0570BC3}" destId="{A4722907-50FA-4DE1-9ECA-31E214C124D1}" srcOrd="0" destOrd="3" presId="urn:microsoft.com/office/officeart/2005/8/layout/chevron2"/>
    <dgm:cxn modelId="{42AD6373-BD03-44E7-B6B6-49EA210D185D}" type="presOf" srcId="{D0929EE0-F79E-4E4E-85F6-481B8D3C8F8B}" destId="{A4722907-50FA-4DE1-9ECA-31E214C124D1}" srcOrd="0" destOrd="0" presId="urn:microsoft.com/office/officeart/2005/8/layout/chevron2"/>
    <dgm:cxn modelId="{0D02C85A-92F3-4B28-8B38-78AF9AF3E44E}" type="presOf" srcId="{E20ADA0B-C13D-48E3-A4D1-3C9D74077B8C}" destId="{A4722907-50FA-4DE1-9ECA-31E214C124D1}" srcOrd="0" destOrd="1" presId="urn:microsoft.com/office/officeart/2005/8/layout/chevron2"/>
    <dgm:cxn modelId="{744F807B-38A2-43DB-9CFB-2601F9AE3A93}" srcId="{1E9911CD-2BD4-4E98-B070-1701EBA2831F}" destId="{B70B46F2-A28C-4789-8BF1-BF5E9100956A}" srcOrd="3" destOrd="0" parTransId="{54E1C802-F421-4866-8BE6-7717E64BC973}" sibTransId="{64BC02DF-0E2F-420F-BC0F-335B16CA7AC3}"/>
    <dgm:cxn modelId="{97F45D93-2500-4CD0-A68F-CC3115E6F034}" type="presOf" srcId="{B70B46F2-A28C-4789-8BF1-BF5E9100956A}" destId="{358B39B9-E617-4192-B776-C5F861F6FE3B}" srcOrd="0" destOrd="3" presId="urn:microsoft.com/office/officeart/2005/8/layout/chevron2"/>
    <dgm:cxn modelId="{79D6F697-2567-4308-839C-438F3B535A9B}" srcId="{8DE287FB-EF3C-4434-A97E-9636CF2AD9F1}" destId="{1E9911CD-2BD4-4E98-B070-1701EBA2831F}" srcOrd="0" destOrd="0" parTransId="{2A98974D-0F4E-4527-A8AF-4076117D5BC9}" sibTransId="{9CE44ACF-C62A-488C-9DB9-3AF16FD90EF8}"/>
    <dgm:cxn modelId="{0F77549E-1D1E-4A33-A482-5DBCF4631CF6}" srcId="{9C9F3BCF-988F-40C1-BEBB-53449E490460}" destId="{135639BB-94EC-4802-8B34-4F85858946D1}" srcOrd="2" destOrd="0" parTransId="{EBBFF36D-22BA-4A27-AEC6-8402050BC329}" sibTransId="{8FCF30A1-6EF9-4C4F-8646-56B031285615}"/>
    <dgm:cxn modelId="{26A9A9A5-5881-468F-B527-9455FF50C428}" srcId="{4FCFB595-0516-4D3F-930E-D908DE268D03}" destId="{8778F0F2-A0AD-4489-93C0-B44720BF5C33}" srcOrd="1" destOrd="0" parTransId="{F2D831D2-8D02-43BC-808D-F23A3E40C91C}" sibTransId="{1D9A56A6-66F5-4BD7-83C3-271680247583}"/>
    <dgm:cxn modelId="{2AFE50A8-DF0D-4893-9B71-C18A1205E8DE}" type="presOf" srcId="{8778F0F2-A0AD-4489-93C0-B44720BF5C33}" destId="{6B4BB612-4084-4D5E-BEF4-F054F1D88081}" srcOrd="0" destOrd="1" presId="urn:microsoft.com/office/officeart/2005/8/layout/chevron2"/>
    <dgm:cxn modelId="{C6F1C9B0-45F0-4F7C-A796-2EDD0D0D3F90}" type="presOf" srcId="{A02F0A25-93DC-4A96-BBC1-A2AA9C47EE96}" destId="{358B39B9-E617-4192-B776-C5F861F6FE3B}" srcOrd="0" destOrd="1" presId="urn:microsoft.com/office/officeart/2005/8/layout/chevron2"/>
    <dgm:cxn modelId="{83A291B6-5D49-440C-B481-3ED2DFE51CF0}" type="presOf" srcId="{4FCFB595-0516-4D3F-930E-D908DE268D03}" destId="{8650A5D1-3D91-424D-9613-F693667403E4}" srcOrd="0" destOrd="0" presId="urn:microsoft.com/office/officeart/2005/8/layout/chevron2"/>
    <dgm:cxn modelId="{9042E1BA-6117-4AFD-82F2-21A2A32BFE62}" type="presOf" srcId="{9C9F3BCF-988F-40C1-BEBB-53449E490460}" destId="{79749032-077A-4D2D-A2E4-C4178BD0A6D1}" srcOrd="0" destOrd="0" presId="urn:microsoft.com/office/officeart/2005/8/layout/chevron2"/>
    <dgm:cxn modelId="{B678E6CD-E6C0-4C72-A59E-78C228022236}" srcId="{1E9911CD-2BD4-4E98-B070-1701EBA2831F}" destId="{3D15ADAD-1521-4C64-91AA-CCD63B5970A6}" srcOrd="2" destOrd="0" parTransId="{E18B8451-83B4-4D93-8088-2B677F560816}" sibTransId="{BC59C701-3F9F-4573-8B1A-EDE82AC5F6F0}"/>
    <dgm:cxn modelId="{A7BC8ACF-26FC-4137-9B57-E546E8A70F51}" type="presOf" srcId="{1E9911CD-2BD4-4E98-B070-1701EBA2831F}" destId="{9B2BF908-964A-44B5-9FC7-883CB9E2860A}" srcOrd="0" destOrd="0" presId="urn:microsoft.com/office/officeart/2005/8/layout/chevron2"/>
    <dgm:cxn modelId="{A149A6DF-28E2-4693-8DED-A25BDA3BB8AA}" srcId="{8DE287FB-EF3C-4434-A97E-9636CF2AD9F1}" destId="{9C9F3BCF-988F-40C1-BEBB-53449E490460}" srcOrd="2" destOrd="0" parTransId="{2EF87551-1164-4C75-BEBE-EDE0B6F78359}" sibTransId="{DFE84299-8E99-4C27-92CB-C32C461E6340}"/>
    <dgm:cxn modelId="{6D2484EB-40D0-48DB-8D06-3205A80610DB}" srcId="{9C9F3BCF-988F-40C1-BEBB-53449E490460}" destId="{8B91D459-B8A0-4F8E-84F6-8A27E0570BC3}" srcOrd="3" destOrd="0" parTransId="{B86984E3-EE38-4AF8-B198-C70121FEA1BB}" sibTransId="{88EF3DB3-C014-45C5-AF51-3C45E9AFF0AD}"/>
    <dgm:cxn modelId="{D42165F3-0487-4BAB-8F9A-C2C1A31858C9}" srcId="{4FCFB595-0516-4D3F-930E-D908DE268D03}" destId="{7650E1F4-C01D-471E-A425-34756938CE86}" srcOrd="0" destOrd="0" parTransId="{431508FC-EAC4-4BFF-BB4D-27F4F78E2654}" sibTransId="{04B24FCE-F373-4CC6-8305-8C8747DC4498}"/>
    <dgm:cxn modelId="{22BD45B0-27B5-4FD7-BFE2-2ADA08C74693}" type="presParOf" srcId="{05BEF780-C485-4A80-B65B-4EA73E2FDBE0}" destId="{F0C08707-CC12-4F8E-B94E-761357AB3F33}" srcOrd="0" destOrd="0" presId="urn:microsoft.com/office/officeart/2005/8/layout/chevron2"/>
    <dgm:cxn modelId="{F998296A-7594-4EE2-B3B5-CAE9D0EEB3AE}" type="presParOf" srcId="{F0C08707-CC12-4F8E-B94E-761357AB3F33}" destId="{9B2BF908-964A-44B5-9FC7-883CB9E2860A}" srcOrd="0" destOrd="0" presId="urn:microsoft.com/office/officeart/2005/8/layout/chevron2"/>
    <dgm:cxn modelId="{829DF6FA-73FF-4A55-86C2-1A531C770D36}" type="presParOf" srcId="{F0C08707-CC12-4F8E-B94E-761357AB3F33}" destId="{358B39B9-E617-4192-B776-C5F861F6FE3B}" srcOrd="1" destOrd="0" presId="urn:microsoft.com/office/officeart/2005/8/layout/chevron2"/>
    <dgm:cxn modelId="{F611E838-F18B-4263-8B1E-F18DD7F5ECE9}" type="presParOf" srcId="{05BEF780-C485-4A80-B65B-4EA73E2FDBE0}" destId="{D5A773C8-8407-4CC0-9824-303DBB0BCAB8}" srcOrd="1" destOrd="0" presId="urn:microsoft.com/office/officeart/2005/8/layout/chevron2"/>
    <dgm:cxn modelId="{DCB04610-18D8-45BA-B8C5-BFA36F6E03D2}" type="presParOf" srcId="{05BEF780-C485-4A80-B65B-4EA73E2FDBE0}" destId="{77903AE4-03F1-44A0-85BB-DE0D080BBC98}" srcOrd="2" destOrd="0" presId="urn:microsoft.com/office/officeart/2005/8/layout/chevron2"/>
    <dgm:cxn modelId="{A1741A08-A18E-4D23-85F0-1E5AB30458CC}" type="presParOf" srcId="{77903AE4-03F1-44A0-85BB-DE0D080BBC98}" destId="{8650A5D1-3D91-424D-9613-F693667403E4}" srcOrd="0" destOrd="0" presId="urn:microsoft.com/office/officeart/2005/8/layout/chevron2"/>
    <dgm:cxn modelId="{E3AC3271-E382-4FA7-B787-B6CE6D3CE6D5}" type="presParOf" srcId="{77903AE4-03F1-44A0-85BB-DE0D080BBC98}" destId="{6B4BB612-4084-4D5E-BEF4-F054F1D88081}" srcOrd="1" destOrd="0" presId="urn:microsoft.com/office/officeart/2005/8/layout/chevron2"/>
    <dgm:cxn modelId="{4409EEB0-DB7B-42BE-AAE3-4743ACECE629}" type="presParOf" srcId="{05BEF780-C485-4A80-B65B-4EA73E2FDBE0}" destId="{4AD46AF3-6F78-4CE0-80A4-1FCA21429D6B}" srcOrd="3" destOrd="0" presId="urn:microsoft.com/office/officeart/2005/8/layout/chevron2"/>
    <dgm:cxn modelId="{8542A861-C8BE-44C1-9E79-8BFB86D9B14E}" type="presParOf" srcId="{05BEF780-C485-4A80-B65B-4EA73E2FDBE0}" destId="{276FA45C-8514-4658-9468-436AC483791F}" srcOrd="4" destOrd="0" presId="urn:microsoft.com/office/officeart/2005/8/layout/chevron2"/>
    <dgm:cxn modelId="{951CAB6A-A083-4669-BC6D-F2B212361648}" type="presParOf" srcId="{276FA45C-8514-4658-9468-436AC483791F}" destId="{79749032-077A-4D2D-A2E4-C4178BD0A6D1}" srcOrd="0" destOrd="0" presId="urn:microsoft.com/office/officeart/2005/8/layout/chevron2"/>
    <dgm:cxn modelId="{F513313C-1EF9-4A48-992E-C4C98B888273}" type="presParOf" srcId="{276FA45C-8514-4658-9468-436AC483791F}" destId="{A4722907-50FA-4DE1-9ECA-31E214C124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BF908-964A-44B5-9FC7-883CB9E2860A}">
      <dsp:nvSpPr>
        <dsp:cNvPr id="0" name=""/>
        <dsp:cNvSpPr/>
      </dsp:nvSpPr>
      <dsp:spPr>
        <a:xfrm rot="5400000">
          <a:off x="-234221" y="237648"/>
          <a:ext cx="1561478" cy="10930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I/ Inpatient</a:t>
          </a:r>
        </a:p>
      </dsp:txBody>
      <dsp:txXfrm rot="-5400000">
        <a:off x="1" y="549943"/>
        <a:ext cx="1093034" cy="468444"/>
      </dsp:txXfrm>
    </dsp:sp>
    <dsp:sp modelId="{358B39B9-E617-4192-B776-C5F861F6FE3B}">
      <dsp:nvSpPr>
        <dsp:cNvPr id="0" name=""/>
        <dsp:cNvSpPr/>
      </dsp:nvSpPr>
      <dsp:spPr>
        <a:xfrm rot="5400000">
          <a:off x="3598982" y="-2505947"/>
          <a:ext cx="1014961" cy="602685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Inpatient hospital visit/ assessment by rehab team member</a:t>
          </a:r>
        </a:p>
        <a:p>
          <a:pPr marL="114300" lvl="1" indent="-114300" algn="l" defTabSz="622300">
            <a:lnSpc>
              <a:spcPct val="90000"/>
            </a:lnSpc>
            <a:spcBef>
              <a:spcPct val="0"/>
            </a:spcBef>
            <a:spcAft>
              <a:spcPct val="15000"/>
            </a:spcAft>
            <a:buChar char="•"/>
          </a:pPr>
          <a:r>
            <a:rPr lang="en-US" sz="1400" kern="1200" dirty="0"/>
            <a:t>Patient education</a:t>
          </a:r>
        </a:p>
        <a:p>
          <a:pPr marL="114300" lvl="1" indent="-114300" algn="l" defTabSz="622300">
            <a:lnSpc>
              <a:spcPct val="90000"/>
            </a:lnSpc>
            <a:spcBef>
              <a:spcPct val="0"/>
            </a:spcBef>
            <a:spcAft>
              <a:spcPct val="15000"/>
            </a:spcAft>
            <a:buChar char="•"/>
          </a:pPr>
          <a:r>
            <a:rPr lang="en-US" sz="1400" kern="1200" dirty="0"/>
            <a:t>Physician referral to outpatient program</a:t>
          </a:r>
        </a:p>
        <a:p>
          <a:pPr marL="114300" lvl="1" indent="-114300" algn="l" defTabSz="622300">
            <a:lnSpc>
              <a:spcPct val="90000"/>
            </a:lnSpc>
            <a:spcBef>
              <a:spcPct val="0"/>
            </a:spcBef>
            <a:spcAft>
              <a:spcPct val="15000"/>
            </a:spcAft>
            <a:buChar char="•"/>
          </a:pPr>
          <a:r>
            <a:rPr lang="en-US" sz="1400" kern="1200" dirty="0"/>
            <a:t>Discharge planning with outpatient program appointment</a:t>
          </a:r>
        </a:p>
      </dsp:txBody>
      <dsp:txXfrm rot="-5400000">
        <a:off x="1093035" y="49546"/>
        <a:ext cx="5977310" cy="915869"/>
      </dsp:txXfrm>
    </dsp:sp>
    <dsp:sp modelId="{8650A5D1-3D91-424D-9613-F693667403E4}">
      <dsp:nvSpPr>
        <dsp:cNvPr id="0" name=""/>
        <dsp:cNvSpPr/>
      </dsp:nvSpPr>
      <dsp:spPr>
        <a:xfrm rot="5400000">
          <a:off x="-234221" y="1604715"/>
          <a:ext cx="1561478" cy="10930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II/ Early Outpatient</a:t>
          </a:r>
        </a:p>
      </dsp:txBody>
      <dsp:txXfrm rot="-5400000">
        <a:off x="1" y="1917010"/>
        <a:ext cx="1093034" cy="468444"/>
      </dsp:txXfrm>
    </dsp:sp>
    <dsp:sp modelId="{6B4BB612-4084-4D5E-BEF4-F054F1D88081}">
      <dsp:nvSpPr>
        <dsp:cNvPr id="0" name=""/>
        <dsp:cNvSpPr/>
      </dsp:nvSpPr>
      <dsp:spPr>
        <a:xfrm rot="5400000">
          <a:off x="3598982" y="-1135454"/>
          <a:ext cx="1014961" cy="6026856"/>
        </a:xfrm>
        <a:prstGeom prst="round2SameRect">
          <a:avLst/>
        </a:prstGeom>
        <a:solidFill>
          <a:srgbClr val="99FF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Treatment planning within 7 days of discharge</a:t>
          </a:r>
        </a:p>
        <a:p>
          <a:pPr marL="114300" lvl="1" indent="-114300" algn="l" defTabSz="622300">
            <a:lnSpc>
              <a:spcPct val="90000"/>
            </a:lnSpc>
            <a:spcBef>
              <a:spcPct val="0"/>
            </a:spcBef>
            <a:spcAft>
              <a:spcPct val="15000"/>
            </a:spcAft>
            <a:buChar char="•"/>
          </a:pPr>
          <a:r>
            <a:rPr lang="en-US" sz="1400" kern="1200" dirty="0"/>
            <a:t>Supervised exercise (3x/week)</a:t>
          </a:r>
        </a:p>
        <a:p>
          <a:pPr marL="114300" lvl="1" indent="-114300" algn="l" defTabSz="622300">
            <a:lnSpc>
              <a:spcPct val="90000"/>
            </a:lnSpc>
            <a:spcBef>
              <a:spcPct val="0"/>
            </a:spcBef>
            <a:spcAft>
              <a:spcPct val="15000"/>
            </a:spcAft>
            <a:buChar char="•"/>
          </a:pPr>
          <a:r>
            <a:rPr lang="en-US" sz="1400" kern="1200" dirty="0"/>
            <a:t>Medical supervision with EKGs</a:t>
          </a:r>
        </a:p>
        <a:p>
          <a:pPr marL="114300" lvl="1" indent="-114300" algn="l" defTabSz="622300">
            <a:lnSpc>
              <a:spcPct val="90000"/>
            </a:lnSpc>
            <a:spcBef>
              <a:spcPct val="0"/>
            </a:spcBef>
            <a:spcAft>
              <a:spcPct val="15000"/>
            </a:spcAft>
            <a:buChar char="•"/>
          </a:pPr>
          <a:r>
            <a:rPr lang="en-US" sz="1400" kern="1200" dirty="0"/>
            <a:t>Counseling/ Education</a:t>
          </a:r>
        </a:p>
      </dsp:txBody>
      <dsp:txXfrm rot="-5400000">
        <a:off x="1093035" y="1420039"/>
        <a:ext cx="5977310" cy="915869"/>
      </dsp:txXfrm>
    </dsp:sp>
    <dsp:sp modelId="{79749032-077A-4D2D-A2E4-C4178BD0A6D1}">
      <dsp:nvSpPr>
        <dsp:cNvPr id="0" name=""/>
        <dsp:cNvSpPr/>
      </dsp:nvSpPr>
      <dsp:spPr>
        <a:xfrm rot="5400000">
          <a:off x="-234221" y="2975208"/>
          <a:ext cx="1561478" cy="10930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Phase III-IV/ Maintenance</a:t>
          </a:r>
        </a:p>
        <a:p>
          <a:pPr marL="0" lvl="0" indent="0" algn="ctr" defTabSz="622300">
            <a:lnSpc>
              <a:spcPct val="90000"/>
            </a:lnSpc>
            <a:spcBef>
              <a:spcPct val="0"/>
            </a:spcBef>
            <a:spcAft>
              <a:spcPct val="35000"/>
            </a:spcAft>
            <a:buNone/>
          </a:pPr>
          <a:r>
            <a:rPr lang="en-US" sz="1400" kern="1200" dirty="0"/>
            <a:t>GOAL</a:t>
          </a:r>
        </a:p>
      </dsp:txBody>
      <dsp:txXfrm rot="-5400000">
        <a:off x="1" y="3287503"/>
        <a:ext cx="1093034" cy="468444"/>
      </dsp:txXfrm>
    </dsp:sp>
    <dsp:sp modelId="{A4722907-50FA-4DE1-9ECA-31E214C124D1}">
      <dsp:nvSpPr>
        <dsp:cNvPr id="0" name=""/>
        <dsp:cNvSpPr/>
      </dsp:nvSpPr>
      <dsp:spPr>
        <a:xfrm rot="5400000">
          <a:off x="3598715" y="231878"/>
          <a:ext cx="1015494" cy="6026856"/>
        </a:xfrm>
        <a:prstGeom prst="round2SameRect">
          <a:avLst/>
        </a:prstGeom>
        <a:solidFill>
          <a:srgbClr val="F1B422">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Continued exercise</a:t>
          </a:r>
        </a:p>
        <a:p>
          <a:pPr marL="114300" lvl="1" indent="-114300" algn="l" defTabSz="622300">
            <a:lnSpc>
              <a:spcPct val="90000"/>
            </a:lnSpc>
            <a:spcBef>
              <a:spcPct val="0"/>
            </a:spcBef>
            <a:spcAft>
              <a:spcPct val="15000"/>
            </a:spcAft>
            <a:buChar char="•"/>
          </a:pPr>
          <a:r>
            <a:rPr lang="en-US" sz="1400" kern="1200" dirty="0"/>
            <a:t>Lifestyle modification </a:t>
          </a:r>
        </a:p>
        <a:p>
          <a:pPr marL="114300" lvl="1" indent="-114300" algn="l" defTabSz="622300">
            <a:lnSpc>
              <a:spcPct val="90000"/>
            </a:lnSpc>
            <a:spcBef>
              <a:spcPct val="0"/>
            </a:spcBef>
            <a:spcAft>
              <a:spcPct val="15000"/>
            </a:spcAft>
            <a:buChar char="•"/>
          </a:pPr>
          <a:r>
            <a:rPr lang="en-US" sz="1400" kern="1200" dirty="0"/>
            <a:t>MD supervision not required</a:t>
          </a:r>
        </a:p>
        <a:p>
          <a:pPr marL="114300" lvl="1" indent="-114300" algn="l" defTabSz="622300">
            <a:lnSpc>
              <a:spcPct val="90000"/>
            </a:lnSpc>
            <a:spcBef>
              <a:spcPct val="0"/>
            </a:spcBef>
            <a:spcAft>
              <a:spcPct val="15000"/>
            </a:spcAft>
            <a:buChar char="•"/>
          </a:pPr>
          <a:r>
            <a:rPr lang="en-US" sz="1400" kern="1200" dirty="0"/>
            <a:t>Weekly “quick look” paddle EKG</a:t>
          </a:r>
        </a:p>
      </dsp:txBody>
      <dsp:txXfrm rot="-5400000">
        <a:off x="1093034" y="2787131"/>
        <a:ext cx="5977284" cy="9163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05E91F4-2102-4A49-B4B9-279227BEFDF9}" type="datetimeFigureOut">
              <a:rPr lang="en-US" smtClean="0"/>
              <a:t>10/10/2018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3F526D2-2845-4366-8155-3A38D66B1753}" type="slidenum">
              <a:rPr lang="en-US" smtClean="0"/>
              <a:t>‹#›</a:t>
            </a:fld>
            <a:endParaRPr lang="en-US"/>
          </a:p>
        </p:txBody>
      </p:sp>
    </p:spTree>
    <p:extLst>
      <p:ext uri="{BB962C8B-B14F-4D97-AF65-F5344CB8AC3E}">
        <p14:creationId xmlns:p14="http://schemas.microsoft.com/office/powerpoint/2010/main" val="2290429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628D86-9796-4A64-90E8-8605180352B5}" type="datetimeFigureOut">
              <a:rPr lang="en-US" smtClean="0"/>
              <a:pPr/>
              <a:t>10/10/2018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3525E7E-A93B-4090-A5B8-E6A32A0E2E02}" type="slidenum">
              <a:rPr lang="en-US" smtClean="0"/>
              <a:pPr/>
              <a:t>‹#›</a:t>
            </a:fld>
            <a:endParaRPr lang="en-US"/>
          </a:p>
        </p:txBody>
      </p:sp>
    </p:spTree>
    <p:extLst>
      <p:ext uri="{BB962C8B-B14F-4D97-AF65-F5344CB8AC3E}">
        <p14:creationId xmlns:p14="http://schemas.microsoft.com/office/powerpoint/2010/main" val="312260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xfrm>
            <a:off x="1222375" y="762000"/>
            <a:ext cx="4575175" cy="3430588"/>
          </a:xfrm>
          <a:ln/>
        </p:spPr>
      </p:sp>
      <p:sp>
        <p:nvSpPr>
          <p:cNvPr id="14338" name="Rectangle 3"/>
          <p:cNvSpPr>
            <a:spLocks noGrp="1" noChangeArrowheads="1"/>
          </p:cNvSpPr>
          <p:nvPr>
            <p:ph type="body" idx="1"/>
          </p:nvPr>
        </p:nvSpPr>
        <p:spPr>
          <a:xfrm>
            <a:off x="699756" y="4341305"/>
            <a:ext cx="5606073" cy="4115927"/>
          </a:xfrm>
          <a:noFill/>
          <a:ln/>
        </p:spPr>
        <p:txBody>
          <a:bodyPr/>
          <a:lstStyle/>
          <a:p>
            <a:pPr marL="217736" indent="-217736" defTabSz="922177">
              <a:lnSpc>
                <a:spcPct val="90000"/>
              </a:lnSpc>
              <a:spcBef>
                <a:spcPct val="0"/>
              </a:spcBef>
            </a:pPr>
            <a:r>
              <a:rPr lang="en-US" altLang="ja-JP" sz="1100" dirty="0" err="1">
                <a:ea typeface="ＭＳ Ｐゴシック"/>
              </a:rPr>
              <a:t>Atherothrombosis</a:t>
            </a:r>
            <a:r>
              <a:rPr lang="en-US" altLang="ja-JP" sz="1100" dirty="0">
                <a:ea typeface="ＭＳ Ｐゴシック"/>
              </a:rPr>
              <a:t>—atherosclerosis superimposed by thrombosis—usually develops over many years or decades.</a:t>
            </a:r>
          </a:p>
          <a:p>
            <a:pPr marL="217736" indent="-217736" defTabSz="922177">
              <a:lnSpc>
                <a:spcPct val="90000"/>
              </a:lnSpc>
              <a:spcBef>
                <a:spcPct val="0"/>
              </a:spcBef>
            </a:pPr>
            <a:r>
              <a:rPr lang="en-US" altLang="ja-JP" sz="1100" dirty="0">
                <a:ea typeface="ＭＳ Ｐゴシック"/>
              </a:rPr>
              <a:t>Excess low-density lipoprotein (LDL) particles build up in the arterial wall and undergo changes that stimulate endothelial cells into forming adhesion molecules (</a:t>
            </a:r>
            <a:r>
              <a:rPr lang="en-US" altLang="ja-JP" sz="1100" b="1" dirty="0">
                <a:ea typeface="ＭＳ Ｐゴシック"/>
              </a:rPr>
              <a:t>1</a:t>
            </a:r>
            <a:r>
              <a:rPr lang="en-US" altLang="ja-JP" sz="1100" dirty="0">
                <a:ea typeface="ＭＳ Ｐゴシック"/>
              </a:rPr>
              <a:t>), which, in turn, adhere to </a:t>
            </a:r>
            <a:r>
              <a:rPr lang="en-US" altLang="ja-JP" sz="1100" dirty="0" err="1">
                <a:ea typeface="ＭＳ Ｐゴシック"/>
              </a:rPr>
              <a:t>monocytes</a:t>
            </a:r>
            <a:r>
              <a:rPr lang="en-US" altLang="ja-JP" sz="1100" dirty="0">
                <a:ea typeface="ＭＳ Ｐゴシック"/>
              </a:rPr>
              <a:t> and T cells. These cells are influenced by </a:t>
            </a:r>
            <a:r>
              <a:rPr lang="en-US" altLang="ja-JP" sz="1100" dirty="0" err="1">
                <a:ea typeface="ＭＳ Ｐゴシック"/>
              </a:rPr>
              <a:t>chemokines</a:t>
            </a:r>
            <a:r>
              <a:rPr lang="en-US" altLang="ja-JP" sz="1100" dirty="0">
                <a:ea typeface="ＭＳ Ｐゴシック"/>
              </a:rPr>
              <a:t> to emigrate to the </a:t>
            </a:r>
            <a:r>
              <a:rPr lang="en-US" altLang="ja-JP" sz="1100" dirty="0" err="1">
                <a:ea typeface="ＭＳ Ｐゴシック"/>
              </a:rPr>
              <a:t>intima</a:t>
            </a:r>
            <a:r>
              <a:rPr lang="en-US" altLang="ja-JP" sz="1100" dirty="0">
                <a:ea typeface="ＭＳ Ｐゴシック"/>
              </a:rPr>
              <a:t> (</a:t>
            </a:r>
            <a:r>
              <a:rPr lang="en-US" altLang="ja-JP" sz="1100" b="1" dirty="0">
                <a:ea typeface="ＭＳ Ｐゴシック"/>
              </a:rPr>
              <a:t>2</a:t>
            </a:r>
            <a:r>
              <a:rPr lang="en-US" altLang="ja-JP" sz="1100" dirty="0">
                <a:ea typeface="ＭＳ Ｐゴシック"/>
              </a:rPr>
              <a:t>).</a:t>
            </a:r>
          </a:p>
          <a:p>
            <a:pPr marL="217736" indent="-217736" defTabSz="922177">
              <a:lnSpc>
                <a:spcPct val="90000"/>
              </a:lnSpc>
              <a:spcBef>
                <a:spcPct val="0"/>
              </a:spcBef>
            </a:pPr>
            <a:r>
              <a:rPr lang="en-US" altLang="ja-JP" sz="1100" dirty="0">
                <a:ea typeface="ＭＳ Ｐゴシック"/>
              </a:rPr>
              <a:t>Within the </a:t>
            </a:r>
            <a:r>
              <a:rPr lang="en-US" altLang="ja-JP" sz="1100" dirty="0" err="1">
                <a:ea typeface="ＭＳ Ｐゴシック"/>
              </a:rPr>
              <a:t>intima</a:t>
            </a:r>
            <a:r>
              <a:rPr lang="en-US" altLang="ja-JP" sz="1100" dirty="0">
                <a:ea typeface="ＭＳ Ｐゴシック"/>
              </a:rPr>
              <a:t>, </a:t>
            </a:r>
            <a:r>
              <a:rPr lang="en-US" altLang="ja-JP" sz="1100" dirty="0" err="1">
                <a:ea typeface="ＭＳ Ｐゴシック"/>
              </a:rPr>
              <a:t>monocytes</a:t>
            </a:r>
            <a:r>
              <a:rPr lang="en-US" altLang="ja-JP" sz="1100" dirty="0">
                <a:ea typeface="ＭＳ Ｐゴシック"/>
              </a:rPr>
              <a:t> transform into macrophages. The macrophages and T cells produce many inflammatory mediators, including cytokines and factors that trigger cell division and inflammatory processes. The macrophages also display scavenger receptors, which help them ingest LDLs.</a:t>
            </a:r>
          </a:p>
          <a:p>
            <a:pPr marL="217736" indent="-217736" defTabSz="922177">
              <a:lnSpc>
                <a:spcPct val="90000"/>
              </a:lnSpc>
              <a:spcBef>
                <a:spcPct val="0"/>
              </a:spcBef>
            </a:pPr>
            <a:r>
              <a:rPr lang="en-US" altLang="ja-JP" sz="1100" dirty="0">
                <a:ea typeface="ＭＳ Ｐゴシック"/>
              </a:rPr>
              <a:t>Upon engulfing LDLs, the macrophages become fatty foam cells (</a:t>
            </a:r>
            <a:r>
              <a:rPr lang="en-US" altLang="ja-JP" sz="1100" b="1" dirty="0">
                <a:ea typeface="ＭＳ Ｐゴシック"/>
              </a:rPr>
              <a:t>3</a:t>
            </a:r>
            <a:r>
              <a:rPr lang="en-US" altLang="ja-JP" sz="1100" dirty="0">
                <a:ea typeface="ＭＳ Ｐゴシック"/>
              </a:rPr>
              <a:t>). The resulting “fatty streak” constitutes the earliest stage of atherosclerotic plaque.</a:t>
            </a:r>
          </a:p>
          <a:p>
            <a:pPr marL="217736" indent="-217736" defTabSz="922177">
              <a:lnSpc>
                <a:spcPct val="90000"/>
              </a:lnSpc>
              <a:spcBef>
                <a:spcPct val="0"/>
              </a:spcBef>
            </a:pPr>
            <a:r>
              <a:rPr lang="en-US" altLang="ja-JP" sz="1100" dirty="0">
                <a:ea typeface="ＭＳ Ｐゴシック"/>
              </a:rPr>
              <a:t>Under inflammatory conditions, the plaque progresses and a tough, fibrous cap (derived from matrix produced by medial smooth muscle cells) forms over the lipid core (</a:t>
            </a:r>
            <a:r>
              <a:rPr lang="en-US" altLang="ja-JP" sz="1100" b="1" dirty="0">
                <a:ea typeface="ＭＳ Ｐゴシック"/>
              </a:rPr>
              <a:t>4</a:t>
            </a:r>
            <a:r>
              <a:rPr lang="en-US" altLang="ja-JP" sz="1100" dirty="0">
                <a:ea typeface="ＭＳ Ｐゴシック"/>
              </a:rPr>
              <a:t>). The cap insulates the lipid core from circulating platelets and blood factors.</a:t>
            </a:r>
          </a:p>
          <a:p>
            <a:pPr marL="217736" indent="-217736" defTabSz="922177">
              <a:lnSpc>
                <a:spcPct val="90000"/>
              </a:lnSpc>
              <a:spcBef>
                <a:spcPct val="0"/>
              </a:spcBef>
            </a:pPr>
            <a:r>
              <a:rPr lang="en-US" altLang="ja-JP" sz="1100" dirty="0">
                <a:ea typeface="ＭＳ Ｐゴシック"/>
              </a:rPr>
              <a:t>However, the protection may not last because the foam cells retain their properties as macrophages, including the ability to digest matrix and simultaneously attack smooth muscle cells, thus disrupting regeneration of the fibrous cap (</a:t>
            </a:r>
            <a:r>
              <a:rPr lang="en-US" altLang="ja-JP" sz="1100" b="1" dirty="0">
                <a:ea typeface="ＭＳ Ｐゴシック"/>
              </a:rPr>
              <a:t>5</a:t>
            </a:r>
            <a:r>
              <a:rPr lang="en-US" altLang="ja-JP" sz="1100" dirty="0">
                <a:ea typeface="ＭＳ Ｐゴシック"/>
              </a:rPr>
              <a:t>). The weakened plaque may rupture, permitting tissue factor to interact with circulating </a:t>
            </a:r>
            <a:r>
              <a:rPr lang="en-US" altLang="ja-JP" sz="1100" dirty="0" err="1">
                <a:ea typeface="ＭＳ Ｐゴシック"/>
              </a:rPr>
              <a:t>thrombogenic</a:t>
            </a:r>
            <a:r>
              <a:rPr lang="en-US" altLang="ja-JP" sz="1100" dirty="0">
                <a:ea typeface="ＭＳ Ｐゴシック"/>
              </a:rPr>
              <a:t> elements and platelets.</a:t>
            </a:r>
          </a:p>
          <a:p>
            <a:pPr marL="217736" indent="-217736" defTabSz="922177">
              <a:lnSpc>
                <a:spcPct val="90000"/>
              </a:lnSpc>
              <a:spcBef>
                <a:spcPct val="0"/>
              </a:spcBef>
            </a:pPr>
            <a:r>
              <a:rPr lang="en-US" altLang="ja-JP" sz="1100" dirty="0">
                <a:ea typeface="ＭＳ Ｐゴシック"/>
              </a:rPr>
              <a:t>The resulting thrombus formation can occlude a coronary vessel, producing an acute coronary syndrome that, if not resolved spontaneously or through intervention, can result in myocardial necrosis.</a:t>
            </a:r>
          </a:p>
          <a:p>
            <a:pPr marL="217736" indent="-217736" defTabSz="922177">
              <a:lnSpc>
                <a:spcPct val="90000"/>
              </a:lnSpc>
              <a:spcBef>
                <a:spcPct val="0"/>
              </a:spcBef>
            </a:pPr>
            <a:r>
              <a:rPr lang="en-US" altLang="ja-JP" sz="1100" dirty="0">
                <a:ea typeface="ＭＳ Ｐゴシック"/>
              </a:rPr>
              <a:t>This </a:t>
            </a:r>
            <a:r>
              <a:rPr lang="en-US" altLang="ja-JP" sz="1100" dirty="0" err="1">
                <a:ea typeface="ＭＳ Ｐゴシック"/>
              </a:rPr>
              <a:t>atherothrombotic</a:t>
            </a:r>
            <a:r>
              <a:rPr lang="en-US" altLang="ja-JP" sz="1100" dirty="0">
                <a:ea typeface="ＭＳ Ｐゴシック"/>
              </a:rPr>
              <a:t> cascade is a far more common underlying cause of myocardial infarction than is overgrowth of intact plaque that fills the lumen.</a:t>
            </a:r>
          </a:p>
          <a:p>
            <a:pPr marL="217736" indent="-217736" defTabSz="922177">
              <a:lnSpc>
                <a:spcPct val="90000"/>
              </a:lnSpc>
              <a:spcBef>
                <a:spcPct val="0"/>
              </a:spcBef>
            </a:pPr>
            <a:r>
              <a:rPr lang="en-US" altLang="ja-JP" sz="1100" dirty="0">
                <a:ea typeface="ＭＳ Ｐゴシック"/>
              </a:rPr>
              <a:t>	Libby P. Atherosclerosis: the new view. </a:t>
            </a:r>
            <a:r>
              <a:rPr lang="en-US" altLang="ja-JP" sz="1100" i="1" dirty="0" err="1">
                <a:ea typeface="ＭＳ Ｐゴシック"/>
              </a:rPr>
              <a:t>Sci</a:t>
            </a:r>
            <a:r>
              <a:rPr lang="en-US" altLang="ja-JP" sz="1100" i="1" dirty="0">
                <a:ea typeface="ＭＳ Ｐゴシック"/>
              </a:rPr>
              <a:t> Am</a:t>
            </a:r>
            <a:r>
              <a:rPr lang="en-US" altLang="ja-JP" sz="1100" dirty="0">
                <a:ea typeface="ＭＳ Ｐゴシック"/>
              </a:rPr>
              <a:t>. 2002;286:46-55.</a:t>
            </a:r>
            <a:endParaRPr lang="en-US" sz="1100" dirty="0">
              <a:ea typeface="ＭＳ Ｐゴシック"/>
            </a:endParaRPr>
          </a:p>
        </p:txBody>
      </p:sp>
    </p:spTree>
    <p:extLst>
      <p:ext uri="{BB962C8B-B14F-4D97-AF65-F5344CB8AC3E}">
        <p14:creationId xmlns:p14="http://schemas.microsoft.com/office/powerpoint/2010/main" val="168602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A443F-B592-4F65-80F1-4E36214270A9}" type="slidenum">
              <a:rPr lang="en-US"/>
              <a:pPr/>
              <a:t>22</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288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http://circ.ahajournals.org/content/123/21/2344.long</a:t>
            </a:r>
          </a:p>
        </p:txBody>
      </p:sp>
      <p:sp>
        <p:nvSpPr>
          <p:cNvPr id="4" name="Slide Number Placeholder 3"/>
          <p:cNvSpPr>
            <a:spLocks noGrp="1"/>
          </p:cNvSpPr>
          <p:nvPr>
            <p:ph type="sldNum" sz="quarter" idx="10"/>
          </p:nvPr>
        </p:nvSpPr>
        <p:spPr/>
        <p:txBody>
          <a:bodyPr/>
          <a:lstStyle/>
          <a:p>
            <a:fld id="{E9EC9E84-ED48-E144-B03A-F55A088B84E5}" type="slidenum">
              <a:rPr lang="en-US" smtClean="0"/>
              <a:pPr/>
              <a:t>30</a:t>
            </a:fld>
            <a:endParaRPr lang="en-US" dirty="0"/>
          </a:p>
        </p:txBody>
      </p:sp>
    </p:spTree>
    <p:extLst>
      <p:ext uri="{BB962C8B-B14F-4D97-AF65-F5344CB8AC3E}">
        <p14:creationId xmlns:p14="http://schemas.microsoft.com/office/powerpoint/2010/main" val="210776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C9E84-ED48-E144-B03A-F55A088B84E5}" type="slidenum">
              <a:rPr lang="en-US" smtClean="0"/>
              <a:pPr/>
              <a:t>31</a:t>
            </a:fld>
            <a:endParaRPr lang="en-US" dirty="0"/>
          </a:p>
        </p:txBody>
      </p:sp>
    </p:spTree>
    <p:extLst>
      <p:ext uri="{BB962C8B-B14F-4D97-AF65-F5344CB8AC3E}">
        <p14:creationId xmlns:p14="http://schemas.microsoft.com/office/powerpoint/2010/main" val="11263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Entry rate total referrals	Entry</a:t>
            </a:r>
            <a:r>
              <a:rPr lang="en-US" baseline="0" dirty="0"/>
              <a:t> rate for </a:t>
            </a:r>
            <a:r>
              <a:rPr lang="en-US" dirty="0"/>
              <a:t>Good candidates </a:t>
            </a:r>
          </a:p>
          <a:p>
            <a:r>
              <a:rPr lang="en-US" dirty="0"/>
              <a:t>2017			19%				</a:t>
            </a:r>
            <a:r>
              <a:rPr lang="en-US" baseline="0" dirty="0"/>
              <a:t>     </a:t>
            </a:r>
            <a:r>
              <a:rPr lang="en-US" dirty="0"/>
              <a:t>37%</a:t>
            </a:r>
          </a:p>
          <a:p>
            <a:r>
              <a:rPr lang="en-US" dirty="0"/>
              <a:t>YTD 2018		30%				     51%</a:t>
            </a:r>
          </a:p>
          <a:p>
            <a:r>
              <a:rPr lang="en-US" dirty="0"/>
              <a:t>	</a:t>
            </a:r>
          </a:p>
        </p:txBody>
      </p:sp>
      <p:sp>
        <p:nvSpPr>
          <p:cNvPr id="4" name="Slide Number Placeholder 3"/>
          <p:cNvSpPr>
            <a:spLocks noGrp="1"/>
          </p:cNvSpPr>
          <p:nvPr>
            <p:ph type="sldNum" sz="quarter" idx="10"/>
          </p:nvPr>
        </p:nvSpPr>
        <p:spPr/>
        <p:txBody>
          <a:bodyPr/>
          <a:lstStyle/>
          <a:p>
            <a:fld id="{E9EC9E84-ED48-E144-B03A-F55A088B84E5}" type="slidenum">
              <a:rPr lang="en-US" smtClean="0"/>
              <a:pPr/>
              <a:t>32</a:t>
            </a:fld>
            <a:endParaRPr lang="en-US" dirty="0"/>
          </a:p>
        </p:txBody>
      </p:sp>
    </p:spTree>
    <p:extLst>
      <p:ext uri="{BB962C8B-B14F-4D97-AF65-F5344CB8AC3E}">
        <p14:creationId xmlns:p14="http://schemas.microsoft.com/office/powerpoint/2010/main" val="2316482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C51E3-112F-425F-B9D3-754082E65193}" type="slidenum">
              <a:rPr lang="en-US"/>
              <a:pPr/>
              <a:t>33</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Lyon Diet </a:t>
            </a:r>
          </a:p>
        </p:txBody>
      </p:sp>
    </p:spTree>
    <p:extLst>
      <p:ext uri="{BB962C8B-B14F-4D97-AF65-F5344CB8AC3E}">
        <p14:creationId xmlns:p14="http://schemas.microsoft.com/office/powerpoint/2010/main" val="65023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to Uptown  in January 2015</a:t>
            </a:r>
          </a:p>
          <a:p>
            <a:r>
              <a:rPr lang="en-US" dirty="0"/>
              <a:t>Some machines illegally placed</a:t>
            </a:r>
          </a:p>
          <a:p>
            <a:r>
              <a:rPr lang="en-US" dirty="0"/>
              <a:t>Three</a:t>
            </a:r>
            <a:r>
              <a:rPr lang="en-US" baseline="0" dirty="0"/>
              <a:t> EHR </a:t>
            </a:r>
            <a:r>
              <a:rPr lang="en-US" dirty="0"/>
              <a:t>systems</a:t>
            </a:r>
          </a:p>
        </p:txBody>
      </p:sp>
      <p:sp>
        <p:nvSpPr>
          <p:cNvPr id="4" name="Slide Number Placeholder 3"/>
          <p:cNvSpPr>
            <a:spLocks noGrp="1"/>
          </p:cNvSpPr>
          <p:nvPr>
            <p:ph type="sldNum" sz="quarter" idx="10"/>
          </p:nvPr>
        </p:nvSpPr>
        <p:spPr/>
        <p:txBody>
          <a:bodyPr/>
          <a:lstStyle/>
          <a:p>
            <a:fld id="{E9EC9E84-ED48-E144-B03A-F55A088B84E5}" type="slidenum">
              <a:rPr lang="en-US" smtClean="0"/>
              <a:pPr/>
              <a:t>34</a:t>
            </a:fld>
            <a:endParaRPr lang="en-US" dirty="0"/>
          </a:p>
        </p:txBody>
      </p:sp>
    </p:spTree>
    <p:extLst>
      <p:ext uri="{BB962C8B-B14F-4D97-AF65-F5344CB8AC3E}">
        <p14:creationId xmlns:p14="http://schemas.microsoft.com/office/powerpoint/2010/main" val="2612623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C51E3-112F-425F-B9D3-754082E65193}" type="slidenum">
              <a:rPr lang="en-US"/>
              <a:pPr/>
              <a:t>35</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Lyon Diet </a:t>
            </a:r>
          </a:p>
        </p:txBody>
      </p:sp>
    </p:spTree>
    <p:extLst>
      <p:ext uri="{BB962C8B-B14F-4D97-AF65-F5344CB8AC3E}">
        <p14:creationId xmlns:p14="http://schemas.microsoft.com/office/powerpoint/2010/main" val="370655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Advisory board</a:t>
            </a:r>
          </a:p>
        </p:txBody>
      </p:sp>
      <p:sp>
        <p:nvSpPr>
          <p:cNvPr id="4" name="Slide Number Placeholder 3"/>
          <p:cNvSpPr>
            <a:spLocks noGrp="1"/>
          </p:cNvSpPr>
          <p:nvPr>
            <p:ph type="sldNum" sz="quarter" idx="10"/>
          </p:nvPr>
        </p:nvSpPr>
        <p:spPr/>
        <p:txBody>
          <a:bodyPr/>
          <a:lstStyle/>
          <a:p>
            <a:fld id="{E9EC9E84-ED48-E144-B03A-F55A088B84E5}" type="slidenum">
              <a:rPr lang="en-US" smtClean="0"/>
              <a:pPr/>
              <a:t>36</a:t>
            </a:fld>
            <a:endParaRPr lang="en-US" dirty="0"/>
          </a:p>
        </p:txBody>
      </p:sp>
    </p:spTree>
    <p:extLst>
      <p:ext uri="{BB962C8B-B14F-4D97-AF65-F5344CB8AC3E}">
        <p14:creationId xmlns:p14="http://schemas.microsoft.com/office/powerpoint/2010/main" val="1990778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C51E3-112F-425F-B9D3-754082E65193}" type="slidenum">
              <a:rPr lang="en-US"/>
              <a:pPr/>
              <a:t>39</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Lyon Diet </a:t>
            </a:r>
          </a:p>
        </p:txBody>
      </p:sp>
    </p:spTree>
    <p:extLst>
      <p:ext uri="{BB962C8B-B14F-4D97-AF65-F5344CB8AC3E}">
        <p14:creationId xmlns:p14="http://schemas.microsoft.com/office/powerpoint/2010/main" val="428713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94AF4-D4F5-46C2-938C-FDE98C309380}" type="slidenum">
              <a:rPr lang="en-US"/>
              <a:pPr/>
              <a:t>6</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36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C67B0BE-D7DD-4076-9E1C-6336967DD58B}" type="slidenum">
              <a:rPr lang="en-GB" smtClean="0"/>
              <a:pPr/>
              <a:t>7</a:t>
            </a:fld>
            <a:endParaRPr lang="en-GB"/>
          </a:p>
        </p:txBody>
      </p:sp>
      <p:sp>
        <p:nvSpPr>
          <p:cNvPr id="47107" name="Rectangle 7"/>
          <p:cNvSpPr txBox="1">
            <a:spLocks noGrp="1" noChangeArrowheads="1"/>
          </p:cNvSpPr>
          <p:nvPr/>
        </p:nvSpPr>
        <p:spPr bwMode="auto">
          <a:xfrm>
            <a:off x="3972560" y="8830744"/>
            <a:ext cx="3037840" cy="465657"/>
          </a:xfrm>
          <a:prstGeom prst="rect">
            <a:avLst/>
          </a:prstGeom>
          <a:noFill/>
          <a:ln w="9525">
            <a:noFill/>
            <a:miter lim="800000"/>
            <a:headEnd/>
            <a:tailEnd/>
          </a:ln>
        </p:spPr>
        <p:txBody>
          <a:bodyPr lIns="93177" tIns="46589" rIns="93177" bIns="46589" anchor="b"/>
          <a:lstStyle/>
          <a:p>
            <a:pPr algn="r" eaLnBrk="1" hangingPunct="1"/>
            <a:fld id="{79C01F38-3C75-4698-AB6B-859A962B37BE}" type="slidenum">
              <a:rPr lang="en-US" sz="1200"/>
              <a:pPr algn="r" eaLnBrk="1" hangingPunct="1"/>
              <a:t>7</a:t>
            </a:fld>
            <a:endParaRPr lang="en-US" sz="1200"/>
          </a:p>
        </p:txBody>
      </p:sp>
      <p:sp>
        <p:nvSpPr>
          <p:cNvPr id="47108" name="Rectangle 2"/>
          <p:cNvSpPr>
            <a:spLocks noGrp="1" noRot="1" noChangeAspect="1" noChangeArrowheads="1" noTextEdit="1"/>
          </p:cNvSpPr>
          <p:nvPr>
            <p:ph type="sldImg"/>
          </p:nvPr>
        </p:nvSpPr>
        <p:spPr>
          <a:xfrm>
            <a:off x="1311275" y="682625"/>
            <a:ext cx="4383088" cy="3286125"/>
          </a:xfrm>
          <a:ln/>
        </p:spPr>
      </p:sp>
      <p:sp>
        <p:nvSpPr>
          <p:cNvPr id="47109" name="Rectangle 3"/>
          <p:cNvSpPr>
            <a:spLocks noGrp="1" noChangeArrowheads="1"/>
          </p:cNvSpPr>
          <p:nvPr>
            <p:ph type="body" idx="1"/>
          </p:nvPr>
        </p:nvSpPr>
        <p:spPr>
          <a:xfrm>
            <a:off x="983403" y="4396351"/>
            <a:ext cx="5077672" cy="4553090"/>
          </a:xfrm>
          <a:noFill/>
          <a:ln/>
        </p:spPr>
        <p:txBody>
          <a:bodyPr lIns="0" tIns="0" rIns="0" bIns="0">
            <a:normAutofit fontScale="92500" lnSpcReduction="20000"/>
          </a:bodyPr>
          <a:lstStyle/>
          <a:p>
            <a:pPr marL="116472" indent="-116472"/>
            <a:r>
              <a:rPr lang="en-US">
                <a:solidFill>
                  <a:srgbClr val="000000"/>
                </a:solidFill>
                <a:cs typeface="Arial" pitchFamily="34" charset="0"/>
              </a:rPr>
              <a:t>Vascular disease is the result of a generalized process that may affect any of several vascular beds involving the cerebral, coronary, and peripheral arteries</a:t>
            </a:r>
            <a:r>
              <a:rPr lang="en-US" baseline="30000">
                <a:solidFill>
                  <a:srgbClr val="000000"/>
                </a:solidFill>
                <a:cs typeface="Arial" pitchFamily="34" charset="0"/>
              </a:rPr>
              <a:t>1</a:t>
            </a:r>
            <a:r>
              <a:rPr lang="en-US">
                <a:solidFill>
                  <a:srgbClr val="000000"/>
                </a:solidFill>
                <a:cs typeface="Arial" pitchFamily="34" charset="0"/>
              </a:rPr>
              <a:t>. </a:t>
            </a:r>
          </a:p>
          <a:p>
            <a:pPr marL="116472" indent="-116472"/>
            <a:r>
              <a:rPr lang="en-US">
                <a:solidFill>
                  <a:srgbClr val="000000"/>
                </a:solidFill>
                <a:cs typeface="Arial" pitchFamily="34" charset="0"/>
              </a:rPr>
              <a:t>Cerebrovascular disease in cerebral arteries may precipitate a transient ischemic attack (TIA) or an ischemic stroke. A TIA, by definition, lasts for fewer than 24 hours. The majority clear within 1 hour. A TIA may be a warning of an impending stroke, with the risk for a stroke being 4% to 8% during the first month following a TIA and 24% to 29% during the next 5 years.</a:t>
            </a:r>
            <a:r>
              <a:rPr lang="en-US" baseline="30000">
                <a:solidFill>
                  <a:srgbClr val="000000"/>
                </a:solidFill>
                <a:cs typeface="Arial" pitchFamily="34" charset="0"/>
              </a:rPr>
              <a:t>1</a:t>
            </a:r>
            <a:r>
              <a:rPr lang="en-US">
                <a:solidFill>
                  <a:srgbClr val="000000"/>
                </a:solidFill>
                <a:cs typeface="Arial" pitchFamily="34" charset="0"/>
              </a:rPr>
              <a:t> </a:t>
            </a:r>
          </a:p>
          <a:p>
            <a:pPr marL="116472" indent="-116472"/>
            <a:r>
              <a:rPr lang="en-US">
                <a:solidFill>
                  <a:srgbClr val="000000"/>
                </a:solidFill>
                <a:cs typeface="Arial" pitchFamily="34" charset="0"/>
              </a:rPr>
              <a:t>Coronary vascular disease produces a spectrum of ischemic coronary syndromes that include stable angina, unstable angina, non–ST-segment elevation myocardial infarction (NSTEMI; also known as non–Q-wave MI), and ST-segment elevation (STEMI; also known as Q-wave MI).</a:t>
            </a:r>
            <a:r>
              <a:rPr lang="en-US" baseline="30000">
                <a:solidFill>
                  <a:srgbClr val="000000"/>
                </a:solidFill>
                <a:cs typeface="Arial" pitchFamily="34" charset="0"/>
              </a:rPr>
              <a:t>2</a:t>
            </a:r>
            <a:r>
              <a:rPr lang="en-US">
                <a:solidFill>
                  <a:srgbClr val="000000"/>
                </a:solidFill>
                <a:cs typeface="Arial" pitchFamily="34" charset="0"/>
              </a:rPr>
              <a:t> </a:t>
            </a:r>
          </a:p>
          <a:p>
            <a:pPr marL="116472" indent="-116472"/>
            <a:r>
              <a:rPr lang="en-US">
                <a:solidFill>
                  <a:srgbClr val="000000"/>
                </a:solidFill>
                <a:cs typeface="Arial" pitchFamily="34" charset="0"/>
              </a:rPr>
              <a:t>Peripheral arterial disease (PAD) produces a variety of symptoms ranging from intermittent claudication to pain at rest.</a:t>
            </a:r>
            <a:r>
              <a:rPr lang="en-US" baseline="30000">
                <a:solidFill>
                  <a:srgbClr val="000000"/>
                </a:solidFill>
                <a:cs typeface="Arial" pitchFamily="34" charset="0"/>
              </a:rPr>
              <a:t>3</a:t>
            </a:r>
            <a:r>
              <a:rPr lang="en-US">
                <a:solidFill>
                  <a:srgbClr val="000000"/>
                </a:solidFill>
                <a:cs typeface="Arial" pitchFamily="34" charset="0"/>
              </a:rPr>
              <a:t> Patients with the most serious form of PAD </a:t>
            </a:r>
            <a:br>
              <a:rPr lang="en-US">
                <a:solidFill>
                  <a:srgbClr val="000000"/>
                </a:solidFill>
                <a:cs typeface="Arial" pitchFamily="34" charset="0"/>
              </a:rPr>
            </a:br>
            <a:r>
              <a:rPr lang="en-US">
                <a:solidFill>
                  <a:srgbClr val="000000"/>
                </a:solidFill>
                <a:cs typeface="Arial" pitchFamily="34" charset="0"/>
              </a:rPr>
              <a:t>develop a critical limb ischemia that produces pain at rest and threatens the viability of the limb by increasing the risk for gangrene and necrosis.</a:t>
            </a:r>
            <a:r>
              <a:rPr lang="en-US" baseline="30000">
                <a:solidFill>
                  <a:srgbClr val="000000"/>
                </a:solidFill>
                <a:cs typeface="Arial" pitchFamily="34" charset="0"/>
              </a:rPr>
              <a:t>3</a:t>
            </a:r>
            <a:r>
              <a:rPr lang="en-US">
                <a:solidFill>
                  <a:srgbClr val="000000"/>
                </a:solidFill>
                <a:cs typeface="Arial" pitchFamily="34" charset="0"/>
              </a:rPr>
              <a:t> PAD is a strong marker for cardiovascular disease.</a:t>
            </a:r>
          </a:p>
          <a:p>
            <a:pPr marL="116472" indent="-116472"/>
            <a:endParaRPr lang="en-US">
              <a:solidFill>
                <a:srgbClr val="000000"/>
              </a:solidFill>
              <a:cs typeface="Arial" pitchFamily="34" charset="0"/>
            </a:endParaRPr>
          </a:p>
          <a:p>
            <a:pPr marL="116472" indent="-116472"/>
            <a:endParaRPr lang="en-US">
              <a:solidFill>
                <a:srgbClr val="000000"/>
              </a:solidFill>
              <a:cs typeface="Arial" pitchFamily="34" charset="0"/>
            </a:endParaRPr>
          </a:p>
          <a:p>
            <a:pPr marL="116472" indent="-116472">
              <a:spcBef>
                <a:spcPct val="10000"/>
              </a:spcBef>
            </a:pPr>
            <a:endParaRPr lang="en-US" sz="1000" b="1">
              <a:solidFill>
                <a:schemeClr val="accent2"/>
              </a:solidFill>
            </a:endParaRPr>
          </a:p>
          <a:p>
            <a:pPr marL="116472" indent="-116472">
              <a:spcBef>
                <a:spcPct val="10000"/>
              </a:spcBef>
            </a:pPr>
            <a:endParaRPr lang="en-US" sz="1000" b="1">
              <a:solidFill>
                <a:schemeClr val="accent2"/>
              </a:solidFill>
            </a:endParaRPr>
          </a:p>
          <a:p>
            <a:pPr marL="116472" indent="-116472">
              <a:spcBef>
                <a:spcPct val="10000"/>
              </a:spcBef>
            </a:pPr>
            <a:endParaRPr lang="en-US" sz="1000" b="1">
              <a:solidFill>
                <a:schemeClr val="accent2"/>
              </a:solidFill>
            </a:endParaRPr>
          </a:p>
          <a:p>
            <a:pPr marL="116472" indent="-116472">
              <a:spcBef>
                <a:spcPct val="10000"/>
              </a:spcBef>
            </a:pPr>
            <a:endParaRPr lang="en-US" sz="1000" b="1">
              <a:solidFill>
                <a:schemeClr val="accent2"/>
              </a:solidFill>
            </a:endParaRPr>
          </a:p>
          <a:p>
            <a:pPr marL="116472" indent="-116472">
              <a:spcBef>
                <a:spcPct val="10000"/>
              </a:spcBef>
            </a:pPr>
            <a:endParaRPr lang="en-US" sz="1000" b="1">
              <a:solidFill>
                <a:schemeClr val="accent2"/>
              </a:solidFill>
            </a:endParaRPr>
          </a:p>
          <a:p>
            <a:pPr marL="116472" indent="-116472">
              <a:spcBef>
                <a:spcPct val="10000"/>
              </a:spcBef>
            </a:pPr>
            <a:r>
              <a:rPr lang="en-US" sz="800" b="1">
                <a:solidFill>
                  <a:schemeClr val="accent2"/>
                </a:solidFill>
              </a:rPr>
              <a:t> </a:t>
            </a:r>
          </a:p>
          <a:p>
            <a:pPr marL="116472" indent="-116472">
              <a:spcBef>
                <a:spcPct val="10000"/>
              </a:spcBef>
            </a:pPr>
            <a:endParaRPr lang="en-US" sz="1000" b="1">
              <a:solidFill>
                <a:schemeClr val="accent2"/>
              </a:solidFill>
            </a:endParaRPr>
          </a:p>
          <a:p>
            <a:pPr marL="116472" indent="-116472">
              <a:spcBef>
                <a:spcPct val="10000"/>
              </a:spcBef>
            </a:pPr>
            <a:r>
              <a:rPr lang="en-US" sz="1000" b="1">
                <a:solidFill>
                  <a:schemeClr val="accent2"/>
                </a:solidFill>
              </a:rPr>
              <a:t>References</a:t>
            </a:r>
          </a:p>
          <a:p>
            <a:pPr marL="116472" indent="-116472">
              <a:spcBef>
                <a:spcPct val="10000"/>
              </a:spcBef>
            </a:pPr>
            <a:r>
              <a:rPr lang="en-US" sz="1000" baseline="30000">
                <a:solidFill>
                  <a:srgbClr val="000000"/>
                </a:solidFill>
              </a:rPr>
              <a:t>1</a:t>
            </a:r>
            <a:r>
              <a:rPr lang="en-US" sz="1000">
                <a:solidFill>
                  <a:srgbClr val="000000"/>
                </a:solidFill>
              </a:rPr>
              <a:t>	Feinberg WM, Albers GW, Barnett HJ, et al. Guidelines for the management of transient ischemic attacks</a:t>
            </a:r>
            <a:r>
              <a:rPr lang="en-US" sz="1000" i="1">
                <a:solidFill>
                  <a:srgbClr val="000000"/>
                </a:solidFill>
              </a:rPr>
              <a:t>.</a:t>
            </a:r>
            <a:r>
              <a:rPr lang="en-US" sz="1000">
                <a:solidFill>
                  <a:srgbClr val="000000"/>
                </a:solidFill>
              </a:rPr>
              <a:t> </a:t>
            </a:r>
            <a:r>
              <a:rPr lang="en-US" sz="1000" i="1">
                <a:solidFill>
                  <a:srgbClr val="000000"/>
                </a:solidFill>
              </a:rPr>
              <a:t>Circulation.</a:t>
            </a:r>
            <a:r>
              <a:rPr lang="en-US" sz="1000">
                <a:solidFill>
                  <a:srgbClr val="000000"/>
                </a:solidFill>
              </a:rPr>
              <a:t> 1994;89:2950-2965. </a:t>
            </a:r>
          </a:p>
          <a:p>
            <a:pPr marL="116472" indent="-116472">
              <a:spcBef>
                <a:spcPct val="10000"/>
              </a:spcBef>
            </a:pPr>
            <a:r>
              <a:rPr lang="en-US" sz="1000" baseline="30000"/>
              <a:t>2</a:t>
            </a:r>
            <a:r>
              <a:rPr lang="en-US" sz="1000"/>
              <a:t>	American Heart Association. </a:t>
            </a:r>
            <a:r>
              <a:rPr lang="en-US" sz="1000" i="1"/>
              <a:t>Heart Disease and Stroke Statistics</a:t>
            </a:r>
            <a:r>
              <a:rPr lang="en-US" sz="1000" i="1">
                <a:cs typeface="Arial" pitchFamily="34" charset="0"/>
              </a:rPr>
              <a:t>–2003 Update.</a:t>
            </a:r>
            <a:r>
              <a:rPr lang="en-US" sz="1000">
                <a:cs typeface="Arial" pitchFamily="34" charset="0"/>
              </a:rPr>
              <a:t> </a:t>
            </a:r>
            <a:br>
              <a:rPr lang="en-US" sz="1000">
                <a:cs typeface="Arial" pitchFamily="34" charset="0"/>
              </a:rPr>
            </a:br>
            <a:r>
              <a:rPr lang="en-US" sz="1000">
                <a:cs typeface="Arial" pitchFamily="34" charset="0"/>
              </a:rPr>
              <a:t>Available at: http://www.americanheart.org/presenter.jhtml?identifier=1928.</a:t>
            </a:r>
            <a:endParaRPr lang="en-US" sz="1000"/>
          </a:p>
          <a:p>
            <a:pPr marL="116472" indent="-116472">
              <a:spcBef>
                <a:spcPct val="10000"/>
              </a:spcBef>
            </a:pPr>
            <a:r>
              <a:rPr lang="en-US" sz="1000" baseline="30000">
                <a:solidFill>
                  <a:srgbClr val="000000"/>
                </a:solidFill>
              </a:rPr>
              <a:t>3</a:t>
            </a:r>
            <a:r>
              <a:rPr lang="en-US" sz="1000">
                <a:solidFill>
                  <a:srgbClr val="000000"/>
                </a:solidFill>
              </a:rPr>
              <a:t>	Weitz JI, Byrne J, Clagett GP, et al. Diagnosis and treatment of chronic arterial insufficiency of the lower extremities: a critical review. </a:t>
            </a:r>
            <a:r>
              <a:rPr lang="en-US" sz="1000" i="1">
                <a:solidFill>
                  <a:srgbClr val="000000"/>
                </a:solidFill>
              </a:rPr>
              <a:t>Circulation.</a:t>
            </a:r>
            <a:r>
              <a:rPr lang="en-US" sz="1000">
                <a:solidFill>
                  <a:srgbClr val="000000"/>
                </a:solidFill>
              </a:rPr>
              <a:t> 1996;94:3026-3049. </a:t>
            </a:r>
          </a:p>
          <a:p>
            <a:pPr marL="116472" indent="-116472"/>
            <a:endParaRPr lang="en-US" sz="1000">
              <a:solidFill>
                <a:srgbClr val="000000"/>
              </a:solidFill>
              <a:cs typeface="Arial" pitchFamily="34" charset="0"/>
            </a:endParaRPr>
          </a:p>
        </p:txBody>
      </p:sp>
    </p:spTree>
    <p:extLst>
      <p:ext uri="{BB962C8B-B14F-4D97-AF65-F5344CB8AC3E}">
        <p14:creationId xmlns:p14="http://schemas.microsoft.com/office/powerpoint/2010/main" val="236975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E9723058-B7B6-4C6D-B499-49D2E5342658}" type="slidenum">
              <a:rPr lang="en-US" smtClean="0">
                <a:latin typeface="Calibri" pitchFamily="34" charset="0"/>
                <a:ea typeface="MS PGothic" pitchFamily="34" charset="-128"/>
              </a:rPr>
              <a:pPr/>
              <a:t>8</a:t>
            </a:fld>
            <a:endParaRPr lang="en-US">
              <a:latin typeface="Calibri" pitchFamily="34" charset="0"/>
              <a:ea typeface="MS PGothic" pitchFamily="34" charset="-128"/>
            </a:endParaRPr>
          </a:p>
        </p:txBody>
      </p:sp>
      <p:sp>
        <p:nvSpPr>
          <p:cNvPr id="62467" name="Rectangle 1031"/>
          <p:cNvSpPr txBox="1">
            <a:spLocks noGrp="1" noChangeArrowheads="1"/>
          </p:cNvSpPr>
          <p:nvPr/>
        </p:nvSpPr>
        <p:spPr bwMode="auto">
          <a:xfrm>
            <a:off x="3972560" y="8831580"/>
            <a:ext cx="3037840" cy="464820"/>
          </a:xfrm>
          <a:prstGeom prst="rect">
            <a:avLst/>
          </a:prstGeom>
          <a:noFill/>
          <a:ln w="9525">
            <a:noFill/>
            <a:miter lim="800000"/>
            <a:headEnd/>
            <a:tailEnd/>
          </a:ln>
        </p:spPr>
        <p:txBody>
          <a:bodyPr lIns="93177" tIns="46589" rIns="93177" bIns="46589" anchor="b"/>
          <a:lstStyle/>
          <a:p>
            <a:pPr algn="r"/>
            <a:fld id="{49790FDC-2532-4355-A476-FF37C739363A}" type="slidenum">
              <a:rPr lang="en-US" sz="1200">
                <a:latin typeface="Times New Roman" pitchFamily="18" charset="0"/>
              </a:rPr>
              <a:pPr algn="r"/>
              <a:t>8</a:t>
            </a:fld>
            <a:endParaRPr lang="en-US" sz="1200">
              <a:latin typeface="Times New Roman" pitchFamily="18" charset="0"/>
            </a:endParaRPr>
          </a:p>
        </p:txBody>
      </p:sp>
      <p:sp>
        <p:nvSpPr>
          <p:cNvPr id="6246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2469" name="Rectangle 3"/>
          <p:cNvSpPr>
            <a:spLocks noGrp="1" noChangeArrowheads="1"/>
          </p:cNvSpPr>
          <p:nvPr>
            <p:ph type="body" idx="1"/>
          </p:nvPr>
        </p:nvSpPr>
        <p:spPr bwMode="auto">
          <a:no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87504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2CD3372F-01C9-48BF-A683-9114588718FC}" type="slidenum">
              <a:rPr lang="en-US" smtClean="0">
                <a:latin typeface="Calibri" pitchFamily="34" charset="0"/>
                <a:ea typeface="MS PGothic" pitchFamily="34" charset="-128"/>
              </a:rPr>
              <a:pPr/>
              <a:t>9</a:t>
            </a:fld>
            <a:endParaRPr lang="en-US">
              <a:latin typeface="Calibri" pitchFamily="34" charset="0"/>
              <a:ea typeface="MS PGothic" pitchFamily="34" charset="-128"/>
            </a:endParaRPr>
          </a:p>
        </p:txBody>
      </p:sp>
      <p:sp>
        <p:nvSpPr>
          <p:cNvPr id="6349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1027"/>
          <p:cNvSpPr>
            <a:spLocks noGrp="1" noChangeArrowheads="1"/>
          </p:cNvSpPr>
          <p:nvPr>
            <p:ph type="body" idx="1"/>
          </p:nvPr>
        </p:nvSpPr>
        <p:spPr bwMode="auto">
          <a:noFill/>
        </p:spPr>
        <p:txBody>
          <a:bodyPr/>
          <a:lstStyle/>
          <a:p>
            <a:pPr eaLnBrk="1" hangingPunct="1"/>
            <a:endParaRPr lang="en-US"/>
          </a:p>
        </p:txBody>
      </p:sp>
    </p:spTree>
    <p:extLst>
      <p:ext uri="{BB962C8B-B14F-4D97-AF65-F5344CB8AC3E}">
        <p14:creationId xmlns:p14="http://schemas.microsoft.com/office/powerpoint/2010/main" val="279224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1955681-26AD-4A5E-AE90-B711F858D7F5}" type="slidenum">
              <a:rPr lang="en-GB" smtClean="0"/>
              <a:pPr/>
              <a:t>18</a:t>
            </a:fld>
            <a:endParaRPr lang="en-GB"/>
          </a:p>
        </p:txBody>
      </p:sp>
      <p:sp>
        <p:nvSpPr>
          <p:cNvPr id="57347" name="Rectangle 2"/>
          <p:cNvSpPr>
            <a:spLocks noGrp="1" noRot="1" noChangeAspect="1" noChangeArrowheads="1" noTextEdit="1"/>
          </p:cNvSpPr>
          <p:nvPr>
            <p:ph type="sldImg"/>
          </p:nvPr>
        </p:nvSpPr>
        <p:spPr>
          <a:xfrm>
            <a:off x="1184275" y="696913"/>
            <a:ext cx="4648200" cy="3486150"/>
          </a:xfrm>
          <a:ln/>
        </p:spPr>
      </p:sp>
      <p:sp>
        <p:nvSpPr>
          <p:cNvPr id="57348"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925740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1" name="Rectangle 2"/>
          <p:cNvSpPr>
            <a:spLocks noGrp="1" noRot="1" noChangeAspect="1" noChangeArrowheads="1" noTextEdit="1"/>
          </p:cNvSpPr>
          <p:nvPr>
            <p:ph type="sldImg"/>
          </p:nvPr>
        </p:nvSpPr>
        <p:spPr>
          <a:xfrm>
            <a:off x="1181100" y="695325"/>
            <a:ext cx="4649788" cy="3486150"/>
          </a:xfrm>
          <a:ln/>
        </p:spPr>
      </p:sp>
      <p:sp>
        <p:nvSpPr>
          <p:cNvPr id="1111042" name="Rectangle 3"/>
          <p:cNvSpPr>
            <a:spLocks noGrp="1" noChangeArrowheads="1"/>
          </p:cNvSpPr>
          <p:nvPr>
            <p:ph type="body" idx="1"/>
          </p:nvPr>
        </p:nvSpPr>
        <p:spPr>
          <a:xfrm>
            <a:off x="0" y="4572883"/>
            <a:ext cx="7010400" cy="4182457"/>
          </a:xfrm>
        </p:spPr>
        <p:txBody>
          <a:bodyPr lIns="88607" tIns="44301" rIns="88607" bIns="44301"/>
          <a:lstStyle/>
          <a:p>
            <a:pPr marL="88749" indent="-88749">
              <a:lnSpc>
                <a:spcPct val="80000"/>
              </a:lnSpc>
              <a:tabLst>
                <a:tab pos="88749" algn="l"/>
              </a:tabLst>
            </a:pPr>
            <a:r>
              <a:rPr lang="en-US" altLang="en-US" sz="900" dirty="0"/>
              <a:t>Populations with low cholesterol levels (</a:t>
            </a:r>
            <a:r>
              <a:rPr lang="en-US" altLang="en-US" sz="900" dirty="0">
                <a:sym typeface="Symbol" pitchFamily="18" charset="2"/>
              </a:rPr>
              <a:t></a:t>
            </a:r>
            <a:r>
              <a:rPr lang="en-US" altLang="en-US" sz="900" dirty="0"/>
              <a:t>150 mg/</a:t>
            </a:r>
            <a:r>
              <a:rPr lang="en-US" altLang="en-US" sz="900" dirty="0" err="1"/>
              <a:t>dL</a:t>
            </a:r>
            <a:r>
              <a:rPr lang="en-US" altLang="en-US" sz="900" dirty="0"/>
              <a:t>) and low LDL-C levels (</a:t>
            </a:r>
            <a:r>
              <a:rPr lang="en-US" altLang="en-US" sz="900" dirty="0">
                <a:sym typeface="Symbol" pitchFamily="18" charset="2"/>
              </a:rPr>
              <a:t></a:t>
            </a:r>
            <a:r>
              <a:rPr lang="en-US" altLang="en-US" sz="900" dirty="0"/>
              <a:t>70 mg/</a:t>
            </a:r>
            <a:r>
              <a:rPr lang="en-US" altLang="en-US" sz="900" dirty="0" err="1"/>
              <a:t>dL</a:t>
            </a:r>
            <a:r>
              <a:rPr lang="en-US" altLang="en-US" sz="900" dirty="0"/>
              <a:t>) have a low incidence of coronary artery disease. Epidemiological studies show that lowering plasma cholesterol levels results in a progressive decrease in cardiovascular events.</a:t>
            </a:r>
            <a:r>
              <a:rPr lang="en-US" altLang="en-US" sz="900" baseline="30000" dirty="0"/>
              <a:t>1-4</a:t>
            </a:r>
            <a:r>
              <a:rPr lang="en-US" altLang="en-US" sz="900" dirty="0"/>
              <a:t> Combined data from the  Air Force/Texas Coronary Atherosclerosis Prevention Study </a:t>
            </a:r>
          </a:p>
          <a:p>
            <a:pPr marL="88749" indent="-88749">
              <a:lnSpc>
                <a:spcPct val="80000"/>
              </a:lnSpc>
              <a:tabLst>
                <a:tab pos="88749" algn="l"/>
              </a:tabLst>
            </a:pPr>
            <a:r>
              <a:rPr lang="en-US" altLang="en-US" sz="900" dirty="0"/>
              <a:t>(AFCAPS/</a:t>
            </a:r>
            <a:r>
              <a:rPr lang="en-US" altLang="en-US" sz="900" dirty="0" err="1"/>
              <a:t>TexCAPS</a:t>
            </a:r>
            <a:r>
              <a:rPr lang="en-US" altLang="en-US" sz="900" dirty="0"/>
              <a:t>) and West of  Scotland Coronary Prevention Study (WOSCOPS) trials suggest that reducing cholesterol levels from 285 mg/</a:t>
            </a:r>
            <a:r>
              <a:rPr lang="en-US" altLang="en-US" sz="900" dirty="0" err="1"/>
              <a:t>dL</a:t>
            </a:r>
            <a:r>
              <a:rPr lang="en-US" altLang="en-US" sz="900" dirty="0"/>
              <a:t> to 190 mg/</a:t>
            </a:r>
            <a:r>
              <a:rPr lang="en-US" altLang="en-US" sz="900" dirty="0" err="1"/>
              <a:t>dL</a:t>
            </a:r>
            <a:r>
              <a:rPr lang="en-US" altLang="en-US" sz="900" dirty="0"/>
              <a:t> decreases the incidence of CHD events from 170/1,000 patients in 10 years to 70/1,000 patients in 10 years.</a:t>
            </a:r>
            <a:r>
              <a:rPr lang="en-US" altLang="en-US" sz="900" baseline="30000" dirty="0"/>
              <a:t>3,4</a:t>
            </a:r>
            <a:r>
              <a:rPr lang="en-US" altLang="en-US" sz="900" dirty="0"/>
              <a:t> </a:t>
            </a:r>
          </a:p>
          <a:p>
            <a:pPr marL="88749" indent="-88749">
              <a:lnSpc>
                <a:spcPct val="80000"/>
              </a:lnSpc>
              <a:tabLst>
                <a:tab pos="88749" algn="l"/>
              </a:tabLst>
            </a:pPr>
            <a:endParaRPr lang="en-US" altLang="en-US" sz="900" dirty="0"/>
          </a:p>
          <a:p>
            <a:pPr marL="88749" indent="-88749">
              <a:lnSpc>
                <a:spcPct val="80000"/>
              </a:lnSpc>
              <a:tabLst>
                <a:tab pos="88749" algn="l"/>
              </a:tabLst>
            </a:pPr>
            <a:r>
              <a:rPr lang="en-US" altLang="en-US" sz="900" dirty="0"/>
              <a:t>Physicians today are under increasing pressure to attain LDL-C goals below 100 mg/dL,</a:t>
            </a:r>
            <a:r>
              <a:rPr lang="en-US" altLang="en-US" sz="900" baseline="30000" dirty="0"/>
              <a:t>5</a:t>
            </a:r>
            <a:r>
              <a:rPr lang="en-US" altLang="en-US" sz="900" dirty="0"/>
              <a:t> and these targets could be reduced still further in the light of findings from ongoing clinical trials. </a:t>
            </a:r>
            <a:r>
              <a:rPr lang="en-US" altLang="en-US" sz="900" dirty="0" err="1"/>
              <a:t>Statins</a:t>
            </a:r>
            <a:r>
              <a:rPr lang="en-US" altLang="en-US" sz="900" dirty="0"/>
              <a:t> can achieve LDL-C reductions of up to 50–60% when used in high doses,</a:t>
            </a:r>
            <a:r>
              <a:rPr lang="en-US" altLang="en-US" sz="900" baseline="30000" dirty="0"/>
              <a:t>6</a:t>
            </a:r>
            <a:r>
              <a:rPr lang="en-US" altLang="en-US" sz="900" dirty="0"/>
              <a:t> however, </a:t>
            </a:r>
            <a:r>
              <a:rPr lang="en-US" altLang="en-US" sz="900" dirty="0" err="1"/>
              <a:t>statins</a:t>
            </a:r>
            <a:r>
              <a:rPr lang="en-US" altLang="en-US" sz="900" dirty="0"/>
              <a:t> in </a:t>
            </a:r>
            <a:r>
              <a:rPr lang="en-US" altLang="en-US" sz="900" dirty="0" err="1"/>
              <a:t>monotherapy</a:t>
            </a:r>
            <a:r>
              <a:rPr lang="en-US" altLang="en-US" sz="900" dirty="0"/>
              <a:t> are unable to reduce LDL-C levels beyond this level, leaving many </a:t>
            </a:r>
          </a:p>
          <a:p>
            <a:pPr marL="88749" indent="-88749">
              <a:lnSpc>
                <a:spcPct val="80000"/>
              </a:lnSpc>
              <a:tabLst>
                <a:tab pos="88749" algn="l"/>
              </a:tabLst>
            </a:pPr>
            <a:r>
              <a:rPr lang="en-US" altLang="en-US" sz="900" dirty="0" err="1"/>
              <a:t>hypercholesterolaemic</a:t>
            </a:r>
            <a:r>
              <a:rPr lang="en-US" altLang="en-US" sz="900" dirty="0"/>
              <a:t> patients at significant risk of coronary events. Strategies that combine lipid modifying agents with complementary mechanisms of action may further enhance the benefits of </a:t>
            </a:r>
            <a:r>
              <a:rPr lang="en-US" altLang="en-US" sz="900" dirty="0" err="1"/>
              <a:t>statin</a:t>
            </a:r>
            <a:r>
              <a:rPr lang="en-US" altLang="en-US" sz="900" dirty="0"/>
              <a:t> therapy.</a:t>
            </a:r>
            <a:r>
              <a:rPr lang="en-US" altLang="en-US" sz="900" baseline="30000" dirty="0"/>
              <a:t>7</a:t>
            </a:r>
            <a:r>
              <a:rPr lang="en-US" altLang="en-US" sz="900" dirty="0"/>
              <a:t> </a:t>
            </a:r>
          </a:p>
          <a:p>
            <a:pPr marL="88749" indent="-88749">
              <a:lnSpc>
                <a:spcPct val="80000"/>
              </a:lnSpc>
              <a:tabLst>
                <a:tab pos="88749" algn="l"/>
              </a:tabLst>
            </a:pPr>
            <a:endParaRPr lang="en-US" altLang="en-US" sz="900" dirty="0"/>
          </a:p>
          <a:p>
            <a:pPr marL="88749" indent="-88749">
              <a:lnSpc>
                <a:spcPct val="80000"/>
              </a:lnSpc>
              <a:tabLst>
                <a:tab pos="88749" algn="l"/>
              </a:tabLst>
            </a:pPr>
            <a:r>
              <a:rPr lang="en-US" altLang="en-US" sz="900" b="1" dirty="0"/>
              <a:t>References</a:t>
            </a:r>
          </a:p>
          <a:p>
            <a:pPr marL="88749" indent="-88749">
              <a:lnSpc>
                <a:spcPct val="80000"/>
              </a:lnSpc>
              <a:tabLst>
                <a:tab pos="88749" algn="l"/>
              </a:tabLst>
            </a:pPr>
            <a:r>
              <a:rPr lang="en-US" altLang="en-US" sz="900" dirty="0"/>
              <a:t>1. </a:t>
            </a:r>
            <a:r>
              <a:rPr lang="en-US" altLang="en-US" sz="900" dirty="0" err="1"/>
              <a:t>Castelli</a:t>
            </a:r>
            <a:r>
              <a:rPr lang="en-US" altLang="en-US" sz="900" dirty="0"/>
              <a:t> WP. Epidemiology of coronary heart disease: the Framingham study. </a:t>
            </a:r>
            <a:r>
              <a:rPr lang="en-US" altLang="en-US" sz="900" i="1" dirty="0"/>
              <a:t>Am J Med</a:t>
            </a:r>
            <a:r>
              <a:rPr lang="en-US" altLang="en-US" sz="900" dirty="0"/>
              <a:t> 1984; </a:t>
            </a:r>
            <a:r>
              <a:rPr lang="en-US" altLang="en-US" sz="900" b="1" dirty="0"/>
              <a:t>76</a:t>
            </a:r>
            <a:r>
              <a:rPr lang="en-US" altLang="en-US" sz="900" dirty="0"/>
              <a:t>: 4–12.</a:t>
            </a:r>
          </a:p>
          <a:p>
            <a:pPr marL="88749" indent="-88749">
              <a:lnSpc>
                <a:spcPct val="80000"/>
              </a:lnSpc>
              <a:tabLst>
                <a:tab pos="88749" algn="l"/>
              </a:tabLst>
            </a:pPr>
            <a:r>
              <a:rPr lang="en-US" altLang="en-US" sz="900" dirty="0"/>
              <a:t>2. Sacks FM, </a:t>
            </a:r>
            <a:r>
              <a:rPr lang="en-US" altLang="en-US" sz="900" dirty="0" err="1"/>
              <a:t>Pfeffer</a:t>
            </a:r>
            <a:r>
              <a:rPr lang="en-US" altLang="en-US" sz="900" dirty="0"/>
              <a:t> MA, </a:t>
            </a:r>
            <a:r>
              <a:rPr lang="en-US" altLang="en-US" sz="900" dirty="0" err="1"/>
              <a:t>Moye</a:t>
            </a:r>
            <a:r>
              <a:rPr lang="en-US" altLang="en-US" sz="900" dirty="0"/>
              <a:t> LA </a:t>
            </a:r>
            <a:r>
              <a:rPr lang="en-US" altLang="en-US" sz="900" i="1" dirty="0"/>
              <a:t>et al.,</a:t>
            </a:r>
            <a:r>
              <a:rPr lang="en-US" altLang="en-US" sz="900" dirty="0"/>
              <a:t> for the Cholesterol and Recurrent Events Trial Investigators. The effect of </a:t>
            </a:r>
          </a:p>
          <a:p>
            <a:pPr marL="88749" indent="-88749">
              <a:lnSpc>
                <a:spcPct val="80000"/>
              </a:lnSpc>
              <a:tabLst>
                <a:tab pos="88749" algn="l"/>
              </a:tabLst>
            </a:pPr>
            <a:r>
              <a:rPr lang="en-US" altLang="en-US" sz="900" dirty="0" err="1"/>
              <a:t>pravastatin</a:t>
            </a:r>
            <a:r>
              <a:rPr lang="en-US" altLang="en-US" sz="900" dirty="0"/>
              <a:t> on coronary events after myocardial infarction in patients with average cholesterol levels. </a:t>
            </a:r>
            <a:r>
              <a:rPr lang="en-US" altLang="en-US" sz="900" i="1" dirty="0"/>
              <a:t>N </a:t>
            </a:r>
            <a:r>
              <a:rPr lang="en-US" altLang="en-US" sz="900" i="1" dirty="0" err="1"/>
              <a:t>Engl</a:t>
            </a:r>
            <a:r>
              <a:rPr lang="en-US" altLang="en-US" sz="900" i="1" dirty="0"/>
              <a:t> J Med</a:t>
            </a:r>
            <a:r>
              <a:rPr lang="en-US" altLang="en-US" sz="900" dirty="0"/>
              <a:t> </a:t>
            </a:r>
          </a:p>
          <a:p>
            <a:pPr marL="88749" indent="-88749">
              <a:lnSpc>
                <a:spcPct val="80000"/>
              </a:lnSpc>
              <a:tabLst>
                <a:tab pos="88749" algn="l"/>
              </a:tabLst>
            </a:pPr>
            <a:r>
              <a:rPr lang="en-US" altLang="en-US" sz="900" dirty="0"/>
              <a:t>1996; </a:t>
            </a:r>
            <a:r>
              <a:rPr lang="en-US" altLang="en-US" sz="900" b="1" dirty="0"/>
              <a:t>335</a:t>
            </a:r>
            <a:r>
              <a:rPr lang="en-US" altLang="en-US" sz="900" dirty="0"/>
              <a:t>: 1001–9.</a:t>
            </a:r>
          </a:p>
          <a:p>
            <a:pPr marL="88749" indent="-88749">
              <a:lnSpc>
                <a:spcPct val="80000"/>
              </a:lnSpc>
              <a:tabLst>
                <a:tab pos="88749" algn="l"/>
              </a:tabLst>
            </a:pPr>
            <a:r>
              <a:rPr lang="en-US" altLang="en-US" sz="900" dirty="0"/>
              <a:t>3. Shepherd J, </a:t>
            </a:r>
            <a:r>
              <a:rPr lang="en-US" altLang="en-US" sz="900" dirty="0" err="1"/>
              <a:t>Cobbe</a:t>
            </a:r>
            <a:r>
              <a:rPr lang="en-US" altLang="en-US" sz="900" dirty="0"/>
              <a:t> SM, Ford I </a:t>
            </a:r>
            <a:r>
              <a:rPr lang="en-US" altLang="en-US" sz="900" i="1" dirty="0"/>
              <a:t>et al.,</a:t>
            </a:r>
            <a:r>
              <a:rPr lang="en-US" altLang="en-US" sz="900" dirty="0"/>
              <a:t> for the West of Scotland Coronary Prevention Study Group. Prevention of coronary heart disease with </a:t>
            </a:r>
            <a:r>
              <a:rPr lang="en-US" altLang="en-US" sz="900" dirty="0" err="1"/>
              <a:t>pravastatin</a:t>
            </a:r>
            <a:r>
              <a:rPr lang="en-US" altLang="en-US" sz="900" dirty="0"/>
              <a:t> in men with hypercholesterolemia. </a:t>
            </a:r>
            <a:r>
              <a:rPr lang="en-US" altLang="en-US" sz="900" i="1" dirty="0"/>
              <a:t>N </a:t>
            </a:r>
            <a:r>
              <a:rPr lang="en-US" altLang="en-US" sz="900" i="1" dirty="0" err="1"/>
              <a:t>Engl</a:t>
            </a:r>
            <a:r>
              <a:rPr lang="en-US" altLang="en-US" sz="900" i="1" dirty="0"/>
              <a:t> J Med</a:t>
            </a:r>
            <a:r>
              <a:rPr lang="en-US" altLang="en-US" sz="900" dirty="0"/>
              <a:t> 1995; </a:t>
            </a:r>
            <a:r>
              <a:rPr lang="en-US" altLang="en-US" sz="900" b="1" dirty="0"/>
              <a:t>333</a:t>
            </a:r>
            <a:r>
              <a:rPr lang="en-US" altLang="en-US" sz="900" dirty="0"/>
              <a:t>: 1301–7.</a:t>
            </a:r>
          </a:p>
          <a:p>
            <a:pPr marL="88749" indent="-88749">
              <a:lnSpc>
                <a:spcPct val="80000"/>
              </a:lnSpc>
              <a:tabLst>
                <a:tab pos="88749" algn="l"/>
              </a:tabLst>
            </a:pPr>
            <a:r>
              <a:rPr lang="en-US" altLang="en-US" sz="900" dirty="0"/>
              <a:t>4. Downs JR, Clearfield M, Weis S </a:t>
            </a:r>
            <a:r>
              <a:rPr lang="en-US" altLang="en-US" sz="900" i="1" dirty="0"/>
              <a:t>et al.</a:t>
            </a:r>
            <a:r>
              <a:rPr lang="en-US" altLang="en-US" sz="900" dirty="0"/>
              <a:t>, for the AFCAPS/</a:t>
            </a:r>
            <a:r>
              <a:rPr lang="en-US" altLang="en-US" sz="900" dirty="0" err="1"/>
              <a:t>TexCAPS</a:t>
            </a:r>
            <a:r>
              <a:rPr lang="en-US" altLang="en-US" sz="900" dirty="0"/>
              <a:t> Research Group. Primary prevention of acute coronary events with </a:t>
            </a:r>
            <a:r>
              <a:rPr lang="en-US" altLang="en-US" sz="900" dirty="0" err="1"/>
              <a:t>lovastatin</a:t>
            </a:r>
            <a:r>
              <a:rPr lang="en-US" altLang="en-US" sz="900" dirty="0"/>
              <a:t> in men and women with average cholesterol levels: results of AFCAPS/</a:t>
            </a:r>
            <a:r>
              <a:rPr lang="en-US" altLang="en-US" sz="900" dirty="0" err="1"/>
              <a:t>TexCAPS</a:t>
            </a:r>
            <a:r>
              <a:rPr lang="en-US" altLang="en-US" sz="900" dirty="0"/>
              <a:t>. </a:t>
            </a:r>
            <a:r>
              <a:rPr lang="en-US" altLang="en-US" sz="900" i="1" dirty="0"/>
              <a:t>JAMA</a:t>
            </a:r>
            <a:r>
              <a:rPr lang="en-US" altLang="en-US" sz="900" dirty="0"/>
              <a:t> 1998; </a:t>
            </a:r>
            <a:r>
              <a:rPr lang="en-US" altLang="en-US" sz="900" b="1" dirty="0"/>
              <a:t>279</a:t>
            </a:r>
            <a:r>
              <a:rPr lang="en-US" altLang="en-US" sz="900" dirty="0"/>
              <a:t>: 1615–22.</a:t>
            </a:r>
          </a:p>
          <a:p>
            <a:pPr marL="88749" indent="-88749">
              <a:lnSpc>
                <a:spcPct val="80000"/>
              </a:lnSpc>
              <a:tabLst>
                <a:tab pos="88749" algn="l"/>
              </a:tabLst>
            </a:pPr>
            <a:r>
              <a:rPr lang="en-US" altLang="en-US" sz="900" dirty="0"/>
              <a:t>5. Expert Panel on Detection, Evaluation, and Treatment of High Blood Cholesterol in Adults. Executive Summary of the Third Report of the National Cholesterol Education Program (NCEP) Expert Panel on Detection, Evaluation, and Treatment of High Blood Cholesterol in Adults (Adult Treatment Panel III). </a:t>
            </a:r>
            <a:r>
              <a:rPr lang="en-US" altLang="en-US" sz="900" i="1" dirty="0"/>
              <a:t>JAMA</a:t>
            </a:r>
            <a:r>
              <a:rPr lang="en-US" altLang="en-US" sz="900" dirty="0"/>
              <a:t> 2001; </a:t>
            </a:r>
            <a:r>
              <a:rPr lang="en-US" altLang="en-US" sz="900" b="1" dirty="0"/>
              <a:t>285</a:t>
            </a:r>
            <a:r>
              <a:rPr lang="en-US" altLang="en-US" sz="900" dirty="0"/>
              <a:t>: 2486–97.</a:t>
            </a:r>
          </a:p>
          <a:p>
            <a:pPr marL="88749" indent="-88749">
              <a:lnSpc>
                <a:spcPct val="80000"/>
              </a:lnSpc>
              <a:tabLst>
                <a:tab pos="88749" algn="l"/>
              </a:tabLst>
            </a:pPr>
            <a:r>
              <a:rPr lang="en-US" altLang="en-US" sz="900" dirty="0"/>
              <a:t>6. Grundy SM. </a:t>
            </a:r>
            <a:r>
              <a:rPr lang="en-US" altLang="en-US" sz="900" dirty="0" err="1"/>
              <a:t>Statin</a:t>
            </a:r>
            <a:r>
              <a:rPr lang="en-US" altLang="en-US" sz="900" dirty="0"/>
              <a:t> trials and goals of cholesterol-lowering therapy. </a:t>
            </a:r>
            <a:r>
              <a:rPr lang="en-US" altLang="en-US" sz="900" i="1" dirty="0"/>
              <a:t>Circulation </a:t>
            </a:r>
            <a:r>
              <a:rPr lang="en-US" altLang="en-US" sz="900" dirty="0"/>
              <a:t>1998; </a:t>
            </a:r>
            <a:r>
              <a:rPr lang="en-US" altLang="en-US" sz="900" b="1" dirty="0"/>
              <a:t>97</a:t>
            </a:r>
            <a:r>
              <a:rPr lang="en-US" altLang="en-US" sz="900" dirty="0"/>
              <a:t>: 1436–9.</a:t>
            </a:r>
          </a:p>
          <a:p>
            <a:pPr marL="88749" indent="-88749">
              <a:lnSpc>
                <a:spcPct val="80000"/>
              </a:lnSpc>
              <a:tabLst>
                <a:tab pos="88749" algn="l"/>
              </a:tabLst>
            </a:pPr>
            <a:r>
              <a:rPr lang="en-US" altLang="en-US" sz="900" dirty="0"/>
              <a:t>7. </a:t>
            </a:r>
            <a:r>
              <a:rPr lang="en-US" altLang="en-US" sz="900" dirty="0" err="1"/>
              <a:t>Izzat</a:t>
            </a:r>
            <a:r>
              <a:rPr lang="en-US" altLang="en-US" sz="900" dirty="0"/>
              <a:t> NN, </a:t>
            </a:r>
            <a:r>
              <a:rPr lang="en-US" altLang="en-US" sz="900" dirty="0" err="1"/>
              <a:t>Deshazer</a:t>
            </a:r>
            <a:r>
              <a:rPr lang="en-US" altLang="en-US" sz="900" dirty="0"/>
              <a:t> ME, Loose-Mitchell DS. New molecular targets for cholesterol-lowering therapy. </a:t>
            </a:r>
            <a:r>
              <a:rPr lang="en-US" altLang="en-US" sz="900" i="1" dirty="0"/>
              <a:t>J </a:t>
            </a:r>
            <a:r>
              <a:rPr lang="en-US" altLang="en-US" sz="900" i="1" dirty="0" err="1"/>
              <a:t>Pharmacol</a:t>
            </a:r>
            <a:r>
              <a:rPr lang="en-US" altLang="en-US" sz="900" i="1" dirty="0"/>
              <a:t> Exp </a:t>
            </a:r>
            <a:r>
              <a:rPr lang="en-US" altLang="en-US" sz="900" i="1" dirty="0" err="1"/>
              <a:t>Ther</a:t>
            </a:r>
            <a:r>
              <a:rPr lang="en-US" altLang="en-US" sz="900" dirty="0"/>
              <a:t> 2000; </a:t>
            </a:r>
            <a:r>
              <a:rPr lang="en-US" altLang="en-US" sz="900" b="1" dirty="0"/>
              <a:t>293</a:t>
            </a:r>
            <a:r>
              <a:rPr lang="en-US" altLang="en-US" sz="900" dirty="0"/>
              <a:t>: 315–20.</a:t>
            </a:r>
          </a:p>
        </p:txBody>
      </p:sp>
    </p:spTree>
    <p:extLst>
      <p:ext uri="{BB962C8B-B14F-4D97-AF65-F5344CB8AC3E}">
        <p14:creationId xmlns:p14="http://schemas.microsoft.com/office/powerpoint/2010/main" val="205563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E8D050A-2843-4439-848F-551D9E1E6683}" type="slidenum">
              <a:rPr lang="en-GB" smtClean="0"/>
              <a:pPr/>
              <a:t>20</a:t>
            </a:fld>
            <a:endParaRPr lang="en-GB"/>
          </a:p>
        </p:txBody>
      </p:sp>
      <p:sp>
        <p:nvSpPr>
          <p:cNvPr id="62467" name="Rectangle 2"/>
          <p:cNvSpPr>
            <a:spLocks noGrp="1" noRot="1" noChangeAspect="1" noChangeArrowheads="1" noTextEdit="1"/>
          </p:cNvSpPr>
          <p:nvPr>
            <p:ph type="sldImg"/>
          </p:nvPr>
        </p:nvSpPr>
        <p:spPr>
          <a:xfrm>
            <a:off x="1184275" y="696913"/>
            <a:ext cx="4648200" cy="3486150"/>
          </a:xfrm>
          <a:ln/>
        </p:spPr>
      </p:sp>
      <p:sp>
        <p:nvSpPr>
          <p:cNvPr id="62468"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810984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C51E3-112F-425F-B9D3-754082E65193}" type="slidenum">
              <a:rPr lang="en-US"/>
              <a:pPr/>
              <a:t>21</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Lyon Diet </a:t>
            </a:r>
          </a:p>
        </p:txBody>
      </p:sp>
    </p:spTree>
    <p:extLst>
      <p:ext uri="{BB962C8B-B14F-4D97-AF65-F5344CB8AC3E}">
        <p14:creationId xmlns:p14="http://schemas.microsoft.com/office/powerpoint/2010/main" val="103034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E120A4A-ADBC-4D74-9295-86601C5BC437}"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42900" y="182880"/>
            <a:ext cx="8458200" cy="731520"/>
          </a:xfrm>
        </p:spPr>
        <p:txBody>
          <a:bodyPr wrap="square" lIns="0" tIns="0" rIns="0" bIns="0" anchor="t" anchorCtr="0">
            <a:noAutofit/>
          </a:bodyPr>
          <a:lstStyle>
            <a:lvl1pPr algn="l">
              <a:tabLst>
                <a:tab pos="1660525" algn="l"/>
                <a:tab pos="2457450" algn="l"/>
              </a:tabLst>
              <a:defRPr sz="2400">
                <a:solidFill>
                  <a:srgbClr val="512D6D"/>
                </a:solidFill>
                <a:latin typeface="Georgia" pitchFamily="18" charset="0"/>
              </a:defRPr>
            </a:lvl1pPr>
          </a:lstStyle>
          <a:p>
            <a:r>
              <a:rPr lang="en-US"/>
              <a:t>Click to edit Master title style</a:t>
            </a:r>
            <a:endParaRPr lang="en-US" dirty="0"/>
          </a:p>
        </p:txBody>
      </p:sp>
      <p:sp>
        <p:nvSpPr>
          <p:cNvPr id="10" name="Date Placeholder 6"/>
          <p:cNvSpPr>
            <a:spLocks noGrp="1"/>
          </p:cNvSpPr>
          <p:nvPr>
            <p:ph type="dt" sz="half" idx="2"/>
          </p:nvPr>
        </p:nvSpPr>
        <p:spPr>
          <a:xfrm>
            <a:off x="348093" y="6459266"/>
            <a:ext cx="1371600" cy="123111"/>
          </a:xfrm>
          <a:prstGeom prst="rect">
            <a:avLst/>
          </a:prstGeom>
        </p:spPr>
        <p:txBody>
          <a:bodyPr wrap="none" lIns="0" tIns="0" rIns="0" bIns="0">
            <a:spAutoFit/>
          </a:bodyPr>
          <a:lstStyle>
            <a:lvl1pPr>
              <a:defRPr sz="800"/>
            </a:lvl1pPr>
          </a:lstStyle>
          <a:p>
            <a:r>
              <a:rPr lang="en-US"/>
              <a:t>5/22/2013</a:t>
            </a:r>
            <a:endParaRPr lang="en-US" dirty="0"/>
          </a:p>
        </p:txBody>
      </p:sp>
      <p:sp>
        <p:nvSpPr>
          <p:cNvPr id="11" name="Footer Placeholder 7"/>
          <p:cNvSpPr>
            <a:spLocks noGrp="1"/>
          </p:cNvSpPr>
          <p:nvPr>
            <p:ph type="ftr" sz="quarter" idx="3"/>
          </p:nvPr>
        </p:nvSpPr>
        <p:spPr>
          <a:xfrm>
            <a:off x="348093" y="6311103"/>
            <a:ext cx="4114800" cy="123111"/>
          </a:xfrm>
          <a:prstGeom prst="rect">
            <a:avLst/>
          </a:prstGeom>
        </p:spPr>
        <p:txBody>
          <a:bodyPr wrap="none" lIns="0" tIns="0" rIns="0" bIns="0">
            <a:spAutoFit/>
          </a:bodyPr>
          <a:lstStyle>
            <a:lvl1pPr>
              <a:defRPr sz="800"/>
            </a:lvl1pPr>
          </a:lstStyle>
          <a:p>
            <a:r>
              <a:rPr lang="en-US" dirty="0"/>
              <a:t>Novant Health: Enter Presentation Title in Footer Menu</a:t>
            </a:r>
          </a:p>
        </p:txBody>
      </p:sp>
      <p:sp>
        <p:nvSpPr>
          <p:cNvPr id="12" name="Slide Number Placeholder 8"/>
          <p:cNvSpPr>
            <a:spLocks noGrp="1"/>
          </p:cNvSpPr>
          <p:nvPr>
            <p:ph type="sldNum" sz="quarter" idx="4"/>
          </p:nvPr>
        </p:nvSpPr>
        <p:spPr>
          <a:xfrm>
            <a:off x="348094" y="6170704"/>
            <a:ext cx="274320" cy="123111"/>
          </a:xfrm>
          <a:prstGeom prst="rect">
            <a:avLst/>
          </a:prstGeom>
        </p:spPr>
        <p:txBody>
          <a:bodyPr wrap="none" lIns="0" tIns="0" rIns="0" bIns="0">
            <a:spAutoFit/>
          </a:bodyPr>
          <a:lstStyle>
            <a:lvl1pPr>
              <a:defRPr sz="800"/>
            </a:lvl1pPr>
          </a:lstStyle>
          <a:p>
            <a:fld id="{F7180F7D-E190-9B43-B5C1-ABC670C07650}" type="slidenum">
              <a:rPr lang="en-US" smtClean="0"/>
              <a:pPr/>
              <a:t>‹#›</a:t>
            </a:fld>
            <a:endParaRPr lang="en-US" dirty="0"/>
          </a:p>
        </p:txBody>
      </p:sp>
      <p:sp>
        <p:nvSpPr>
          <p:cNvPr id="8" name="Text Placeholder 7"/>
          <p:cNvSpPr>
            <a:spLocks noGrp="1"/>
          </p:cNvSpPr>
          <p:nvPr>
            <p:ph type="body" sz="quarter" idx="11"/>
          </p:nvPr>
        </p:nvSpPr>
        <p:spPr>
          <a:xfrm>
            <a:off x="347663" y="1143000"/>
            <a:ext cx="6272784" cy="4800600"/>
          </a:xfrm>
        </p:spPr>
        <p:txBody>
          <a:bodyPr/>
          <a:lstStyle>
            <a:lvl1pPr marL="231775" indent="-231775">
              <a:spcBef>
                <a:spcPts val="1800"/>
              </a:spcBef>
              <a:spcAft>
                <a:spcPts val="0"/>
              </a:spcAft>
              <a:buClr>
                <a:schemeClr val="accent1"/>
              </a:buClr>
              <a:buFont typeface="Wingdings" pitchFamily="2" charset="2"/>
              <a:buChar char="§"/>
              <a:defRPr b="0"/>
            </a:lvl1pPr>
            <a:lvl2pPr marL="548640">
              <a:buSzPct val="100000"/>
              <a:buFont typeface="Arial" pitchFamily="34" charset="0"/>
              <a:buChar char="–"/>
              <a:defRPr/>
            </a:lvl2pPr>
            <a:lvl3pPr marL="868680">
              <a:buSzPct val="70000"/>
              <a:buFont typeface="Wingdings" pitchFamily="2" charset="2"/>
              <a:buChar char="§"/>
              <a:defRPr/>
            </a:lvl3pPr>
            <a:lvl4pPr marL="1188720">
              <a:buSzPct val="100000"/>
              <a:buFont typeface="Arial" pitchFamily="34" charset="0"/>
              <a:buChar char="–"/>
              <a:defRPr/>
            </a:lvl4pPr>
            <a:lvl5pPr marL="146304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145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D0404B-446A-4F69-AD6D-2FE2FFAEB4C9}" type="datetimeFigureOut">
              <a:rPr lang="en-US" smtClean="0"/>
              <a:pPr/>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F8777-6D96-447C-A546-C718212225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0404B-446A-4F69-AD6D-2FE2FFAEB4C9}" type="datetimeFigureOut">
              <a:rPr lang="en-US" smtClean="0"/>
              <a:pPr/>
              <a:t>10/10/2018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F8777-6D96-447C-A546-C718212225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3.jpg@01D00F11.B4C1BA0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686051"/>
          </a:xfrm>
          <a:effectLst>
            <a:outerShdw blurRad="50800" dist="38100" dir="13500000" algn="br" rotWithShape="0">
              <a:prstClr val="black">
                <a:alpha val="40000"/>
              </a:prstClr>
            </a:outerShdw>
            <a:softEdge rad="63500"/>
          </a:effectLst>
        </p:spPr>
        <p:txBody>
          <a:bodyPr>
            <a:noAutofit/>
          </a:bodyPr>
          <a:lstStyle/>
          <a:p>
            <a:r>
              <a:rPr lang="en-US" sz="5400" b="1" dirty="0">
                <a:solidFill>
                  <a:srgbClr val="632B8D"/>
                </a:solidFill>
              </a:rPr>
              <a:t>Cardiac Rehabilitation: </a:t>
            </a:r>
            <a:br>
              <a:rPr lang="en-US" sz="5400" b="1" dirty="0">
                <a:solidFill>
                  <a:srgbClr val="632B8D"/>
                </a:solidFill>
              </a:rPr>
            </a:br>
            <a:r>
              <a:rPr lang="en-US" sz="5400" b="1" dirty="0">
                <a:solidFill>
                  <a:srgbClr val="632B8D"/>
                </a:solidFill>
              </a:rPr>
              <a:t>the Value Proposition</a:t>
            </a:r>
          </a:p>
        </p:txBody>
      </p:sp>
      <p:sp>
        <p:nvSpPr>
          <p:cNvPr id="3" name="Subtitle 2"/>
          <p:cNvSpPr>
            <a:spLocks noGrp="1"/>
          </p:cNvSpPr>
          <p:nvPr>
            <p:ph type="subTitle" idx="1"/>
          </p:nvPr>
        </p:nvSpPr>
        <p:spPr>
          <a:xfrm>
            <a:off x="685800" y="3436144"/>
            <a:ext cx="7620000" cy="2438400"/>
          </a:xfrm>
        </p:spPr>
        <p:txBody>
          <a:bodyPr>
            <a:normAutofit fontScale="92500" lnSpcReduction="20000"/>
          </a:bodyPr>
          <a:lstStyle/>
          <a:p>
            <a:r>
              <a:rPr lang="en-US" dirty="0"/>
              <a:t>John Pasquini, MD &amp; Jan Wagoner, MA</a:t>
            </a:r>
          </a:p>
          <a:p>
            <a:r>
              <a:rPr lang="en-US" dirty="0"/>
              <a:t>Joyce Bumgarner, BSN</a:t>
            </a:r>
          </a:p>
          <a:p>
            <a:endParaRPr lang="en-US" dirty="0"/>
          </a:p>
          <a:p>
            <a:r>
              <a:rPr lang="en-US" dirty="0"/>
              <a:t>  </a:t>
            </a:r>
          </a:p>
          <a:p>
            <a:r>
              <a:rPr lang="en-US" dirty="0"/>
              <a:t>October 5, 2018</a:t>
            </a:r>
          </a:p>
          <a:p>
            <a:endParaRPr lang="en-US" dirty="0"/>
          </a:p>
        </p:txBody>
      </p:sp>
      <p:pic>
        <p:nvPicPr>
          <p:cNvPr id="4" name="Picture 3" descr="LOGO NH 2013"/>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14700" y="4572000"/>
            <a:ext cx="2514600" cy="61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latin typeface="Calibri" panose="020F0502020204030204" pitchFamily="34" charset="0"/>
              </a:rPr>
              <a:t>STEMI: Acute Therapy</a:t>
            </a:r>
          </a:p>
        </p:txBody>
      </p:sp>
      <p:sp>
        <p:nvSpPr>
          <p:cNvPr id="3" name="Text Placeholder 2"/>
          <p:cNvSpPr>
            <a:spLocks noGrp="1"/>
          </p:cNvSpPr>
          <p:nvPr>
            <p:ph type="body" sz="quarter" idx="11"/>
          </p:nvPr>
        </p:nvSpPr>
        <p:spPr>
          <a:xfrm>
            <a:off x="347662" y="1143000"/>
            <a:ext cx="8453437" cy="4800600"/>
          </a:xfrm>
        </p:spPr>
        <p:txBody>
          <a:bodyPr>
            <a:normAutofit fontScale="92500" lnSpcReduction="20000"/>
          </a:bodyPr>
          <a:lstStyle/>
          <a:p>
            <a:pPr>
              <a:buFont typeface="Arial" panose="020B0604020202020204" pitchFamily="34" charset="0"/>
              <a:buChar char="•"/>
            </a:pPr>
            <a:r>
              <a:rPr lang="en-US" dirty="0"/>
              <a:t>40 </a:t>
            </a:r>
            <a:r>
              <a:rPr lang="en-US" dirty="0" err="1"/>
              <a:t>y.o</a:t>
            </a:r>
            <a:r>
              <a:rPr lang="en-US" dirty="0"/>
              <a:t>. RN, 3 hours of chest &amp; left arm pain</a:t>
            </a:r>
          </a:p>
          <a:p>
            <a:pPr>
              <a:buFont typeface="Arial" panose="020B0604020202020204" pitchFamily="34" charset="0"/>
              <a:buChar char="•"/>
            </a:pPr>
            <a:r>
              <a:rPr lang="en-US" dirty="0"/>
              <a:t>H/O hypercholesterolemia first diagnosed as a teenager (TC 295, </a:t>
            </a:r>
            <a:r>
              <a:rPr lang="en-US" dirty="0" err="1"/>
              <a:t>HDLc</a:t>
            </a:r>
            <a:r>
              <a:rPr lang="en-US" dirty="0"/>
              <a:t> 46, </a:t>
            </a:r>
            <a:r>
              <a:rPr lang="en-US" dirty="0" err="1"/>
              <a:t>LDLc</a:t>
            </a:r>
            <a:r>
              <a:rPr lang="en-US" dirty="0"/>
              <a:t> 229, TG 101)</a:t>
            </a:r>
          </a:p>
          <a:p>
            <a:pPr>
              <a:buFont typeface="Arial" panose="020B0604020202020204" pitchFamily="34" charset="0"/>
              <a:buChar char="•"/>
            </a:pPr>
            <a:r>
              <a:rPr lang="en-US" dirty="0"/>
              <a:t>Has taken meds intermittently</a:t>
            </a:r>
          </a:p>
          <a:p>
            <a:pPr>
              <a:buFont typeface="Arial" panose="020B0604020202020204" pitchFamily="34" charset="0"/>
              <a:buChar char="•"/>
            </a:pPr>
            <a:r>
              <a:rPr lang="en-US" dirty="0"/>
              <a:t>ST elevation in the inferior leads, 2 mm with reciprocal changes ~ Code STEMI!</a:t>
            </a:r>
          </a:p>
          <a:p>
            <a:pPr>
              <a:buFont typeface="Arial" panose="020B0604020202020204" pitchFamily="34" charset="0"/>
              <a:buChar char="•"/>
            </a:pPr>
            <a:r>
              <a:rPr lang="en-US" dirty="0"/>
              <a:t>Discharged day 2 and started cardiac rehab</a:t>
            </a:r>
          </a:p>
          <a:p>
            <a:pPr>
              <a:buFont typeface="Arial" panose="020B0604020202020204" pitchFamily="34" charset="0"/>
              <a:buChar char="•"/>
            </a:pPr>
            <a:r>
              <a:rPr lang="en-US" dirty="0"/>
              <a:t>Recent lipids (April, 2018): TC 134, </a:t>
            </a:r>
            <a:r>
              <a:rPr lang="en-US" dirty="0" err="1"/>
              <a:t>HDLc</a:t>
            </a:r>
            <a:r>
              <a:rPr lang="en-US" dirty="0"/>
              <a:t> 43, </a:t>
            </a:r>
            <a:r>
              <a:rPr lang="en-US" dirty="0" err="1"/>
              <a:t>LDLc</a:t>
            </a:r>
            <a:r>
              <a:rPr lang="en-US" dirty="0"/>
              <a:t> 72, TG 77</a:t>
            </a:r>
          </a:p>
        </p:txBody>
      </p:sp>
    </p:spTree>
    <p:extLst>
      <p:ext uri="{BB962C8B-B14F-4D97-AF65-F5344CB8AC3E}">
        <p14:creationId xmlns:p14="http://schemas.microsoft.com/office/powerpoint/2010/main" val="228316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4495800" y="6553200"/>
            <a:ext cx="4572000" cy="336550"/>
          </a:xfrm>
          <a:prstGeom prst="rect">
            <a:avLst/>
          </a:prstGeom>
          <a:noFill/>
          <a:ln w="9525">
            <a:noFill/>
            <a:miter lim="800000"/>
            <a:headEnd/>
            <a:tailEnd/>
          </a:ln>
        </p:spPr>
        <p:txBody>
          <a:bodyPr>
            <a:spAutoFit/>
          </a:bodyPr>
          <a:lstStyle/>
          <a:p>
            <a:pPr>
              <a:spcBef>
                <a:spcPct val="50000"/>
              </a:spcBef>
            </a:pPr>
            <a:r>
              <a:rPr lang="en-US" sz="1600">
                <a:latin typeface="Arial" charset="0"/>
              </a:rPr>
              <a:t>Libby &amp; Theroux. Circ. 2005; 111: 3484,Fig 3</a:t>
            </a:r>
          </a:p>
        </p:txBody>
      </p:sp>
      <p:pic>
        <p:nvPicPr>
          <p:cNvPr id="16387" name="Picture 7"/>
          <p:cNvPicPr>
            <a:picLocks noChangeAspect="1" noChangeArrowheads="1"/>
          </p:cNvPicPr>
          <p:nvPr/>
        </p:nvPicPr>
        <p:blipFill>
          <a:blip r:embed="rId2" cstate="print"/>
          <a:srcRect/>
          <a:stretch>
            <a:fillRect/>
          </a:stretch>
        </p:blipFill>
        <p:spPr bwMode="auto">
          <a:xfrm>
            <a:off x="685800" y="1371600"/>
            <a:ext cx="7543800" cy="5178425"/>
          </a:xfrm>
          <a:prstGeom prst="rect">
            <a:avLst/>
          </a:prstGeom>
          <a:noFill/>
          <a:ln w="9525">
            <a:noFill/>
            <a:miter lim="800000"/>
            <a:headEnd/>
            <a:tailEnd/>
          </a:ln>
        </p:spPr>
      </p:pic>
      <p:sp>
        <p:nvSpPr>
          <p:cNvPr id="341001" name="Text Box 9"/>
          <p:cNvSpPr txBox="1">
            <a:spLocks noChangeArrowheads="1"/>
          </p:cNvSpPr>
          <p:nvPr/>
        </p:nvSpPr>
        <p:spPr bwMode="auto">
          <a:xfrm>
            <a:off x="762000" y="152400"/>
            <a:ext cx="7391400" cy="1139825"/>
          </a:xfrm>
          <a:prstGeom prst="rect">
            <a:avLst/>
          </a:prstGeom>
          <a:noFill/>
          <a:ln w="9525">
            <a:noFill/>
            <a:miter lim="800000"/>
            <a:headEnd/>
            <a:tailEnd/>
          </a:ln>
          <a:effectLst/>
        </p:spPr>
        <p:txBody>
          <a:bodyPr>
            <a:spAutoFit/>
          </a:bodyPr>
          <a:lstStyle/>
          <a:p>
            <a:pPr algn="ctr">
              <a:spcBef>
                <a:spcPct val="15000"/>
              </a:spcBef>
              <a:defRPr/>
            </a:pPr>
            <a:r>
              <a:rPr lang="en-US" sz="3200">
                <a:solidFill>
                  <a:schemeClr val="tx2"/>
                </a:solidFill>
                <a:effectLst>
                  <a:outerShdw blurRad="38100" dist="38100" dir="2700000" algn="tl">
                    <a:srgbClr val="000000"/>
                  </a:outerShdw>
                </a:effectLst>
                <a:latin typeface="Arial" charset="0"/>
              </a:rPr>
              <a:t>Microanatomy of Coronary </a:t>
            </a:r>
          </a:p>
          <a:p>
            <a:pPr algn="ctr">
              <a:spcBef>
                <a:spcPct val="15000"/>
              </a:spcBef>
              <a:defRPr/>
            </a:pPr>
            <a:r>
              <a:rPr lang="en-US" sz="3200">
                <a:solidFill>
                  <a:schemeClr val="tx2"/>
                </a:solidFill>
                <a:effectLst>
                  <a:outerShdw blurRad="38100" dist="38100" dir="2700000" algn="tl">
                    <a:srgbClr val="000000"/>
                  </a:outerShdw>
                </a:effectLst>
                <a:latin typeface="Arial" charset="0"/>
              </a:rPr>
              <a:t>Arterial Thrombosis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4114800" y="6553200"/>
            <a:ext cx="4572000" cy="336550"/>
          </a:xfrm>
          <a:prstGeom prst="rect">
            <a:avLst/>
          </a:prstGeom>
          <a:noFill/>
          <a:ln w="9525">
            <a:noFill/>
            <a:miter lim="800000"/>
            <a:headEnd/>
            <a:tailEnd/>
          </a:ln>
        </p:spPr>
        <p:txBody>
          <a:bodyPr>
            <a:spAutoFit/>
          </a:bodyPr>
          <a:lstStyle/>
          <a:p>
            <a:pPr>
              <a:spcBef>
                <a:spcPct val="50000"/>
              </a:spcBef>
            </a:pPr>
            <a:r>
              <a:rPr lang="en-US" sz="1600">
                <a:latin typeface="Arial" charset="0"/>
              </a:rPr>
              <a:t>Tabas et al. Circ. 2007;116:1833</a:t>
            </a:r>
          </a:p>
        </p:txBody>
      </p:sp>
      <p:pic>
        <p:nvPicPr>
          <p:cNvPr id="13315" name="Picture 7"/>
          <p:cNvPicPr>
            <a:picLocks noChangeAspect="1" noChangeArrowheads="1"/>
          </p:cNvPicPr>
          <p:nvPr/>
        </p:nvPicPr>
        <p:blipFill>
          <a:blip r:embed="rId2" cstate="print"/>
          <a:srcRect/>
          <a:stretch>
            <a:fillRect/>
          </a:stretch>
        </p:blipFill>
        <p:spPr bwMode="auto">
          <a:xfrm>
            <a:off x="914400" y="1219200"/>
            <a:ext cx="7067550" cy="5334000"/>
          </a:xfrm>
          <a:prstGeom prst="rect">
            <a:avLst/>
          </a:prstGeom>
          <a:noFill/>
          <a:ln w="9525">
            <a:noFill/>
            <a:miter lim="800000"/>
            <a:headEnd/>
            <a:tailEnd/>
          </a:ln>
        </p:spPr>
      </p:pic>
      <p:sp>
        <p:nvSpPr>
          <p:cNvPr id="336904" name="Text Box 8"/>
          <p:cNvSpPr txBox="1">
            <a:spLocks noChangeArrowheads="1"/>
          </p:cNvSpPr>
          <p:nvPr/>
        </p:nvSpPr>
        <p:spPr bwMode="auto">
          <a:xfrm>
            <a:off x="838200" y="152400"/>
            <a:ext cx="6934200" cy="1066800"/>
          </a:xfrm>
          <a:prstGeom prst="rect">
            <a:avLst/>
          </a:prstGeom>
          <a:noFill/>
          <a:ln w="9525">
            <a:noFill/>
            <a:miter lim="800000"/>
            <a:headEnd/>
            <a:tailEnd/>
          </a:ln>
          <a:effectLst/>
        </p:spPr>
        <p:txBody>
          <a:bodyPr>
            <a:spAutoFit/>
          </a:bodyPr>
          <a:lstStyle/>
          <a:p>
            <a:pPr algn="ctr">
              <a:spcBef>
                <a:spcPct val="50000"/>
              </a:spcBef>
              <a:defRPr/>
            </a:pPr>
            <a:r>
              <a:rPr lang="en-US" sz="3200">
                <a:solidFill>
                  <a:schemeClr val="tx2"/>
                </a:solidFill>
                <a:effectLst>
                  <a:outerShdw blurRad="38100" dist="38100" dir="2700000" algn="tl">
                    <a:srgbClr val="000000"/>
                  </a:outerShdw>
                </a:effectLst>
                <a:latin typeface="Arial" charset="0"/>
              </a:rPr>
              <a:t>Response to Retention: Model of Atherosclerosis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6"/>
          <p:cNvPicPr>
            <a:picLocks noChangeAspect="1" noChangeArrowheads="1"/>
          </p:cNvPicPr>
          <p:nvPr/>
        </p:nvPicPr>
        <p:blipFill>
          <a:blip r:embed="rId2" cstate="print"/>
          <a:srcRect/>
          <a:stretch>
            <a:fillRect/>
          </a:stretch>
        </p:blipFill>
        <p:spPr bwMode="auto">
          <a:xfrm>
            <a:off x="0" y="0"/>
            <a:ext cx="9296400" cy="6964363"/>
          </a:xfrm>
          <a:prstGeom prst="rect">
            <a:avLst/>
          </a:prstGeom>
          <a:noFill/>
          <a:ln w="9525">
            <a:noFill/>
            <a:miter lim="800000"/>
            <a:headEnd/>
            <a:tailEnd/>
          </a:ln>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227013" y="228600"/>
            <a:ext cx="8916987" cy="1143000"/>
          </a:xfrm>
        </p:spPr>
        <p:txBody>
          <a:bodyPr/>
          <a:lstStyle/>
          <a:p>
            <a:r>
              <a:rPr lang="en-US" sz="4000"/>
              <a:t>Evidence: Epidemiology: Framingham</a:t>
            </a:r>
          </a:p>
        </p:txBody>
      </p:sp>
      <p:sp>
        <p:nvSpPr>
          <p:cNvPr id="438275" name="Rectangle 3"/>
          <p:cNvSpPr>
            <a:spLocks noGrp="1" noChangeArrowheads="1"/>
          </p:cNvSpPr>
          <p:nvPr>
            <p:ph type="body" idx="1"/>
          </p:nvPr>
        </p:nvSpPr>
        <p:spPr/>
        <p:txBody>
          <a:bodyPr/>
          <a:lstStyle/>
          <a:p>
            <a:r>
              <a:rPr lang="en-US" sz="2800" dirty="0"/>
              <a:t>Started 1948 with 5,000 residents</a:t>
            </a:r>
          </a:p>
          <a:p>
            <a:r>
              <a:rPr lang="en-US" sz="2800" dirty="0"/>
              <a:t>One of the largest studies of C-V epidemiology</a:t>
            </a:r>
          </a:p>
          <a:p>
            <a:r>
              <a:rPr lang="en-US" sz="2800" dirty="0"/>
              <a:t>CVD rate associated with risk factors</a:t>
            </a:r>
            <a:br>
              <a:rPr lang="en-US" sz="2800" dirty="0"/>
            </a:br>
            <a:r>
              <a:rPr lang="en-US" sz="2800" dirty="0"/>
              <a:t> </a:t>
            </a:r>
            <a:r>
              <a:rPr lang="en-US" sz="2000" dirty="0">
                <a:sym typeface="Wingdings" pitchFamily="2" charset="2"/>
              </a:rPr>
              <a:t></a:t>
            </a:r>
            <a:r>
              <a:rPr lang="en-US" sz="2000" dirty="0"/>
              <a:t> Previously thought to be due to aging</a:t>
            </a:r>
            <a:br>
              <a:rPr lang="en-US" sz="2000" dirty="0"/>
            </a:br>
            <a:r>
              <a:rPr lang="en-US" sz="2000" dirty="0"/>
              <a:t> </a:t>
            </a:r>
            <a:r>
              <a:rPr lang="en-US" sz="2000" dirty="0">
                <a:sym typeface="Wingdings" pitchFamily="2" charset="2"/>
              </a:rPr>
              <a:t></a:t>
            </a:r>
            <a:r>
              <a:rPr lang="en-US" sz="2000" dirty="0"/>
              <a:t> Diet heart hypothesis</a:t>
            </a:r>
            <a:br>
              <a:rPr lang="en-US" sz="2000" dirty="0"/>
            </a:br>
            <a:r>
              <a:rPr lang="en-US" sz="2000" dirty="0"/>
              <a:t> </a:t>
            </a:r>
            <a:r>
              <a:rPr lang="en-US" sz="2000" dirty="0">
                <a:sym typeface="Wingdings" pitchFamily="2" charset="2"/>
              </a:rPr>
              <a:t></a:t>
            </a:r>
            <a:r>
              <a:rPr lang="en-US" sz="2000" dirty="0"/>
              <a:t> Age, gender, </a:t>
            </a:r>
            <a:r>
              <a:rPr lang="en-US" sz="2000" dirty="0" err="1"/>
              <a:t>dyslipoproteinemia</a:t>
            </a:r>
            <a:r>
              <a:rPr lang="en-US" sz="2000" dirty="0"/>
              <a:t>, HTN, DM, </a:t>
            </a:r>
            <a:br>
              <a:rPr lang="en-US" sz="2000" dirty="0"/>
            </a:br>
            <a:r>
              <a:rPr lang="en-US" sz="2000" dirty="0"/>
              <a:t>   smoking </a:t>
            </a:r>
          </a:p>
        </p:txBody>
      </p:sp>
      <p:pic>
        <p:nvPicPr>
          <p:cNvPr id="2" name="Picture 1"/>
          <p:cNvPicPr>
            <a:picLocks noChangeAspect="1"/>
          </p:cNvPicPr>
          <p:nvPr/>
        </p:nvPicPr>
        <p:blipFill>
          <a:blip r:embed="rId2"/>
          <a:stretch>
            <a:fillRect/>
          </a:stretch>
        </p:blipFill>
        <p:spPr>
          <a:xfrm>
            <a:off x="5366682" y="4114800"/>
            <a:ext cx="3034368" cy="249856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28600" y="228600"/>
            <a:ext cx="8688388" cy="1143000"/>
          </a:xfrm>
        </p:spPr>
        <p:txBody>
          <a:bodyPr/>
          <a:lstStyle/>
          <a:p>
            <a:r>
              <a:rPr lang="en-US" sz="4000" dirty="0"/>
              <a:t>CVD Epidemiology: Seven Countries</a:t>
            </a:r>
          </a:p>
        </p:txBody>
      </p:sp>
      <p:sp>
        <p:nvSpPr>
          <p:cNvPr id="437251" name="Rectangle 3"/>
          <p:cNvSpPr>
            <a:spLocks noGrp="1" noChangeArrowheads="1"/>
          </p:cNvSpPr>
          <p:nvPr>
            <p:ph type="body" idx="1"/>
          </p:nvPr>
        </p:nvSpPr>
        <p:spPr/>
        <p:txBody>
          <a:bodyPr>
            <a:normAutofit lnSpcReduction="10000"/>
          </a:bodyPr>
          <a:lstStyle/>
          <a:p>
            <a:r>
              <a:rPr lang="en-US" sz="2400" dirty="0"/>
              <a:t>Seven Countries: 10 fold variation C-V mortality between countries</a:t>
            </a:r>
          </a:p>
          <a:p>
            <a:r>
              <a:rPr lang="en-US" sz="2400" dirty="0"/>
              <a:t>11,575 males in 7 countries studied</a:t>
            </a:r>
          </a:p>
          <a:p>
            <a:r>
              <a:rPr lang="en-US" sz="2400" dirty="0"/>
              <a:t>Average cholesterol associated with CHD mortality</a:t>
            </a:r>
          </a:p>
          <a:p>
            <a:r>
              <a:rPr lang="en-US" sz="2400" dirty="0"/>
              <a:t>Dietary saturated fat and cholesterol intake closely associated with blood cholesterol levels</a:t>
            </a:r>
          </a:p>
          <a:p>
            <a:r>
              <a:rPr lang="en-US" sz="2400" dirty="0"/>
              <a:t>Populations with high CHD had increased ASD in arteries </a:t>
            </a:r>
          </a:p>
          <a:p>
            <a:r>
              <a:rPr lang="en-US" sz="2400" dirty="0"/>
              <a:t>Link between diet total cholesterol and death </a:t>
            </a:r>
          </a:p>
          <a:p>
            <a:r>
              <a:rPr lang="en-US" sz="2400" dirty="0"/>
              <a:t>Increased saturated fat associated with increased total cholesterol and increased death</a:t>
            </a:r>
          </a:p>
          <a:p>
            <a:r>
              <a:rPr lang="en-US" sz="2400" dirty="0"/>
              <a:t>Mediterranean diet most protective</a:t>
            </a:r>
          </a:p>
          <a:p>
            <a:endParaRPr lang="en-US" sz="2400" dirty="0"/>
          </a:p>
        </p:txBody>
      </p:sp>
      <p:sp>
        <p:nvSpPr>
          <p:cNvPr id="437252" name="Text Box 4"/>
          <p:cNvSpPr txBox="1">
            <a:spLocks noChangeArrowheads="1"/>
          </p:cNvSpPr>
          <p:nvPr/>
        </p:nvSpPr>
        <p:spPr bwMode="auto">
          <a:xfrm>
            <a:off x="5029200" y="6324600"/>
            <a:ext cx="39624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effectLst>
                  <a:outerShdw blurRad="38100" dist="38100" dir="2700000" algn="tl">
                    <a:srgbClr val="000000"/>
                  </a:outerShdw>
                </a:effectLst>
              </a:rPr>
              <a:t>Steinberg. J. Lipid Res 2005; 45:179-190</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Rectangle 4"/>
          <p:cNvSpPr>
            <a:spLocks noGrp="1" noChangeArrowheads="1"/>
          </p:cNvSpPr>
          <p:nvPr>
            <p:ph type="title"/>
          </p:nvPr>
        </p:nvSpPr>
        <p:spPr>
          <a:xfrm>
            <a:off x="455613" y="273050"/>
            <a:ext cx="8226425" cy="1022350"/>
          </a:xfrm>
        </p:spPr>
        <p:txBody>
          <a:bodyPr/>
          <a:lstStyle/>
          <a:p>
            <a:r>
              <a:rPr lang="en-US" sz="4000"/>
              <a:t>Seven Country Study: Death Rates</a:t>
            </a:r>
          </a:p>
        </p:txBody>
      </p:sp>
      <p:pic>
        <p:nvPicPr>
          <p:cNvPr id="445445" name="Picture 5"/>
          <p:cNvPicPr>
            <a:picLocks noChangeAspect="1" noChangeArrowheads="1"/>
          </p:cNvPicPr>
          <p:nvPr/>
        </p:nvPicPr>
        <p:blipFill>
          <a:blip r:embed="rId2" cstate="print"/>
          <a:srcRect/>
          <a:stretch>
            <a:fillRect/>
          </a:stretch>
        </p:blipFill>
        <p:spPr bwMode="auto">
          <a:xfrm>
            <a:off x="1219200" y="1371600"/>
            <a:ext cx="6705600" cy="4876800"/>
          </a:xfrm>
          <a:prstGeom prst="rect">
            <a:avLst/>
          </a:prstGeom>
          <a:noFill/>
          <a:ln w="12700" cap="sq">
            <a:noFill/>
            <a:miter lim="800000"/>
            <a:headEnd type="none" w="sm" len="sm"/>
            <a:tailEnd type="none" w="sm" len="sm"/>
          </a:ln>
          <a:effectLst/>
        </p:spPr>
      </p:pic>
      <p:sp>
        <p:nvSpPr>
          <p:cNvPr id="445446" name="Text Box 6"/>
          <p:cNvSpPr txBox="1">
            <a:spLocks noChangeArrowheads="1"/>
          </p:cNvSpPr>
          <p:nvPr/>
        </p:nvSpPr>
        <p:spPr bwMode="auto">
          <a:xfrm>
            <a:off x="3886200" y="6491288"/>
            <a:ext cx="52578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effectLst>
                  <a:outerShdw blurRad="38100" dist="38100" dir="2700000" algn="tl">
                    <a:srgbClr val="000000"/>
                  </a:outerShdw>
                </a:effectLst>
              </a:rPr>
              <a:t>Brown, M., Goldstein, J. Science 2006; 311:1721-1723</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Interheart</a:t>
            </a:r>
            <a:r>
              <a:rPr lang="en-US" dirty="0"/>
              <a:t> Study</a:t>
            </a:r>
          </a:p>
        </p:txBody>
      </p:sp>
      <p:sp>
        <p:nvSpPr>
          <p:cNvPr id="4" name="Content Placeholder 3"/>
          <p:cNvSpPr>
            <a:spLocks noGrp="1"/>
          </p:cNvSpPr>
          <p:nvPr>
            <p:ph idx="1"/>
          </p:nvPr>
        </p:nvSpPr>
        <p:spPr/>
        <p:txBody>
          <a:bodyPr/>
          <a:lstStyle/>
          <a:p>
            <a:r>
              <a:rPr lang="en-US" dirty="0"/>
              <a:t>52 countries</a:t>
            </a:r>
          </a:p>
          <a:p>
            <a:r>
              <a:rPr lang="en-US" dirty="0"/>
              <a:t>Case control structure</a:t>
            </a:r>
          </a:p>
          <a:p>
            <a:r>
              <a:rPr lang="en-US" dirty="0"/>
              <a:t>15,151 enrolled with first MI (with age matched controls)</a:t>
            </a:r>
          </a:p>
          <a:p>
            <a:r>
              <a:rPr lang="en-US" dirty="0"/>
              <a:t>75% of events related to lipid abnormalities, smoking, diabetes and hypertension</a:t>
            </a:r>
          </a:p>
        </p:txBody>
      </p:sp>
      <p:pic>
        <p:nvPicPr>
          <p:cNvPr id="2" name="Picture 1"/>
          <p:cNvPicPr>
            <a:picLocks noChangeAspect="1"/>
          </p:cNvPicPr>
          <p:nvPr/>
        </p:nvPicPr>
        <p:blipFill>
          <a:blip r:embed="rId2"/>
          <a:stretch>
            <a:fillRect/>
          </a:stretch>
        </p:blipFill>
        <p:spPr>
          <a:xfrm>
            <a:off x="5965898" y="4953000"/>
            <a:ext cx="2720902" cy="17541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Grp="1" noChangeAspect="1"/>
          </p:cNvGraphicFramePr>
          <p:nvPr>
            <p:ph type="chart" idx="1"/>
          </p:nvPr>
        </p:nvGraphicFramePr>
        <p:xfrm>
          <a:off x="50800" y="1600200"/>
          <a:ext cx="8902700" cy="4724400"/>
        </p:xfrm>
        <a:graphic>
          <a:graphicData uri="http://schemas.openxmlformats.org/presentationml/2006/ole">
            <mc:AlternateContent xmlns:mc="http://schemas.openxmlformats.org/markup-compatibility/2006">
              <mc:Choice xmlns:v="urn:schemas-microsoft-com:vml" Requires="v">
                <p:oleObj spid="_x0000_s1071" name="Chart" r:id="rId4" imgW="7772371" imgH="4124415" progId="MSGraph.Chart.8">
                  <p:embed followColorScheme="full"/>
                </p:oleObj>
              </mc:Choice>
              <mc:Fallback>
                <p:oleObj name="Chart" r:id="rId4" imgW="7772371" imgH="4124415"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600200"/>
                        <a:ext cx="89027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6947" name="Rectangle 3"/>
          <p:cNvSpPr>
            <a:spLocks noChangeArrowheads="1"/>
          </p:cNvSpPr>
          <p:nvPr/>
        </p:nvSpPr>
        <p:spPr bwMode="auto">
          <a:xfrm>
            <a:off x="457200" y="228600"/>
            <a:ext cx="8229600" cy="1295400"/>
          </a:xfrm>
          <a:prstGeom prst="rect">
            <a:avLst/>
          </a:prstGeom>
          <a:noFill/>
          <a:ln w="9525">
            <a:noFill/>
            <a:miter lim="800000"/>
            <a:headEnd/>
            <a:tailEnd/>
          </a:ln>
          <a:effectLst/>
        </p:spPr>
        <p:txBody>
          <a:bodyPr/>
          <a:lstStyle/>
          <a:p>
            <a:pPr marL="342900" indent="-342900">
              <a:lnSpc>
                <a:spcPct val="90000"/>
              </a:lnSpc>
              <a:defRPr/>
            </a:pPr>
            <a:r>
              <a:rPr lang="en-GB" sz="4000" b="1" dirty="0">
                <a:solidFill>
                  <a:srgbClr val="00FF00"/>
                </a:solidFill>
                <a:effectLst>
                  <a:outerShdw blurRad="38100" dist="38100" dir="2700000" algn="tl">
                    <a:srgbClr val="000000"/>
                  </a:outerShdw>
                </a:effectLst>
                <a:latin typeface="Comic Sans MS" pitchFamily="66" charset="0"/>
              </a:rPr>
              <a:t> </a:t>
            </a:r>
            <a:r>
              <a:rPr lang="en-GB" sz="3200" b="1" dirty="0">
                <a:effectLst>
                  <a:outerShdw blurRad="38100" dist="38100" dir="2700000" algn="tl">
                    <a:srgbClr val="000000"/>
                  </a:outerShdw>
                </a:effectLst>
                <a:latin typeface="Comic Sans MS" pitchFamily="66" charset="0"/>
              </a:rPr>
              <a:t>INTERHEART </a:t>
            </a:r>
            <a:r>
              <a:rPr lang="en-GB" sz="3200" b="1">
                <a:effectLst>
                  <a:outerShdw blurRad="38100" dist="38100" dir="2700000" algn="tl">
                    <a:srgbClr val="000000"/>
                  </a:outerShdw>
                </a:effectLst>
                <a:latin typeface="Comic Sans MS" pitchFamily="66" charset="0"/>
              </a:rPr>
              <a:t>Study </a:t>
            </a:r>
            <a:r>
              <a:rPr lang="en-GB" sz="2000" b="1">
                <a:solidFill>
                  <a:srgbClr val="C00000"/>
                </a:solidFill>
                <a:effectLst>
                  <a:outerShdw blurRad="38100" dist="38100" dir="2700000" algn="tl">
                    <a:srgbClr val="000000"/>
                  </a:outerShdw>
                </a:effectLst>
                <a:latin typeface="Arial" charset="0"/>
                <a:cs typeface="Arial" charset="0"/>
              </a:rPr>
              <a:t>“nine </a:t>
            </a:r>
            <a:r>
              <a:rPr lang="en-GB" sz="2000" b="1" dirty="0">
                <a:solidFill>
                  <a:srgbClr val="C00000"/>
                </a:solidFill>
                <a:effectLst>
                  <a:outerShdw blurRad="38100" dist="38100" dir="2700000" algn="tl">
                    <a:srgbClr val="000000"/>
                  </a:outerShdw>
                </a:effectLst>
                <a:latin typeface="Arial" charset="0"/>
                <a:cs typeface="Arial" charset="0"/>
              </a:rPr>
              <a:t>potentially modifiable risk factors account for over 90% of the risk of an initial acute myocardial infarction”  </a:t>
            </a:r>
            <a:r>
              <a:rPr lang="en-GB" sz="2100" b="1" i="1" dirty="0">
                <a:effectLst>
                  <a:outerShdw blurRad="38100" dist="38100" dir="2700000" algn="tl">
                    <a:srgbClr val="000000"/>
                  </a:outerShdw>
                </a:effectLst>
                <a:latin typeface="Arial" charset="0"/>
              </a:rPr>
              <a:t>Population attributable risk fractions </a:t>
            </a:r>
          </a:p>
        </p:txBody>
      </p:sp>
      <p:sp>
        <p:nvSpPr>
          <p:cNvPr id="10244" name="AutoShape 5"/>
          <p:cNvSpPr>
            <a:spLocks noChangeArrowheads="1"/>
          </p:cNvSpPr>
          <p:nvPr/>
        </p:nvSpPr>
        <p:spPr bwMode="auto">
          <a:xfrm rot="10287718">
            <a:off x="838200" y="1431925"/>
            <a:ext cx="3883025" cy="45116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02 w 21600"/>
              <a:gd name="T13" fmla="*/ 0 h 21600"/>
              <a:gd name="T14" fmla="*/ 21498 w 21600"/>
              <a:gd name="T15" fmla="*/ 12149 h 21600"/>
            </a:gdLst>
            <a:ahLst/>
            <a:cxnLst>
              <a:cxn ang="T8">
                <a:pos x="T0" y="T1"/>
              </a:cxn>
              <a:cxn ang="T9">
                <a:pos x="T2" y="T3"/>
              </a:cxn>
              <a:cxn ang="T10">
                <a:pos x="T4" y="T5"/>
              </a:cxn>
              <a:cxn ang="T11">
                <a:pos x="T6" y="T7"/>
              </a:cxn>
            </a:cxnLst>
            <a:rect l="T12" t="T13" r="T14" b="T15"/>
            <a:pathLst>
              <a:path w="21600" h="21600">
                <a:moveTo>
                  <a:pt x="1061" y="9434"/>
                </a:moveTo>
                <a:cubicBezTo>
                  <a:pt x="1742" y="4578"/>
                  <a:pt x="5896" y="965"/>
                  <a:pt x="10800" y="966"/>
                </a:cubicBezTo>
                <a:cubicBezTo>
                  <a:pt x="15703" y="966"/>
                  <a:pt x="19857" y="4578"/>
                  <a:pt x="20538" y="9434"/>
                </a:cubicBezTo>
                <a:lnTo>
                  <a:pt x="21495" y="9299"/>
                </a:lnTo>
                <a:cubicBezTo>
                  <a:pt x="20747" y="3967"/>
                  <a:pt x="16185" y="-1"/>
                  <a:pt x="10799" y="0"/>
                </a:cubicBezTo>
                <a:cubicBezTo>
                  <a:pt x="5414" y="0"/>
                  <a:pt x="852" y="3967"/>
                  <a:pt x="104" y="9299"/>
                </a:cubicBezTo>
                <a:close/>
              </a:path>
            </a:pathLst>
          </a:custGeom>
          <a:solidFill>
            <a:srgbClr val="FF6600"/>
          </a:solidFill>
          <a:ln w="9525">
            <a:solidFill>
              <a:schemeClr val="tx1"/>
            </a:solidFill>
            <a:miter lim="800000"/>
            <a:headEnd/>
            <a:tailEnd/>
          </a:ln>
        </p:spPr>
        <p:txBody>
          <a:bodyPr wrap="none" anchor="ctr"/>
          <a:lstStyle/>
          <a:p>
            <a:endParaRPr lang="en-US"/>
          </a:p>
        </p:txBody>
      </p:sp>
      <p:sp>
        <p:nvSpPr>
          <p:cNvPr id="10245" name="AutoShape 6"/>
          <p:cNvSpPr>
            <a:spLocks noChangeArrowheads="1"/>
          </p:cNvSpPr>
          <p:nvPr/>
        </p:nvSpPr>
        <p:spPr bwMode="auto">
          <a:xfrm rot="-6377804">
            <a:off x="723900" y="4076700"/>
            <a:ext cx="533400" cy="304800"/>
          </a:xfrm>
          <a:prstGeom prst="rightArrow">
            <a:avLst>
              <a:gd name="adj1" fmla="val 50000"/>
              <a:gd name="adj2" fmla="val 43750"/>
            </a:avLst>
          </a:prstGeom>
          <a:solidFill>
            <a:srgbClr val="FF6600"/>
          </a:solidFill>
          <a:ln w="9525">
            <a:solidFill>
              <a:schemeClr val="tx1"/>
            </a:solidFill>
            <a:miter lim="800000"/>
            <a:headEnd/>
            <a:tailEnd/>
          </a:ln>
        </p:spPr>
        <p:txBody>
          <a:bodyPr wrap="none" anchor="ctr"/>
          <a:lstStyle/>
          <a:p>
            <a:endParaRPr lang="en-GB"/>
          </a:p>
        </p:txBody>
      </p:sp>
      <p:sp>
        <p:nvSpPr>
          <p:cNvPr id="10246" name="AutoShape 7"/>
          <p:cNvSpPr>
            <a:spLocks noChangeArrowheads="1"/>
          </p:cNvSpPr>
          <p:nvPr/>
        </p:nvSpPr>
        <p:spPr bwMode="auto">
          <a:xfrm rot="-5400000">
            <a:off x="4381500" y="3619500"/>
            <a:ext cx="533400" cy="304800"/>
          </a:xfrm>
          <a:prstGeom prst="rightArrow">
            <a:avLst>
              <a:gd name="adj1" fmla="val 50000"/>
              <a:gd name="adj2" fmla="val 43750"/>
            </a:avLst>
          </a:prstGeom>
          <a:solidFill>
            <a:srgbClr val="FF6600"/>
          </a:solidFill>
          <a:ln w="9525">
            <a:solidFill>
              <a:schemeClr val="tx1"/>
            </a:solidFill>
            <a:miter lim="800000"/>
            <a:headEnd/>
            <a:tailEnd/>
          </a:ln>
        </p:spPr>
        <p:txBody>
          <a:bodyPr wrap="none" anchor="ctr"/>
          <a:lstStyle/>
          <a:p>
            <a:endParaRPr lang="en-GB"/>
          </a:p>
        </p:txBody>
      </p:sp>
      <p:sp>
        <p:nvSpPr>
          <p:cNvPr id="1746952" name="Rectangle 8"/>
          <p:cNvSpPr>
            <a:spLocks noChangeArrowheads="1"/>
          </p:cNvSpPr>
          <p:nvPr/>
        </p:nvSpPr>
        <p:spPr bwMode="auto">
          <a:xfrm rot="-769830">
            <a:off x="1447800" y="3962400"/>
            <a:ext cx="3195638" cy="1006475"/>
          </a:xfrm>
          <a:prstGeom prst="rect">
            <a:avLst/>
          </a:prstGeom>
          <a:noFill/>
          <a:ln w="9525">
            <a:noFill/>
            <a:miter lim="800000"/>
            <a:headEnd/>
            <a:tailEnd/>
          </a:ln>
          <a:effectLst/>
        </p:spPr>
        <p:txBody>
          <a:bodyPr>
            <a:spAutoFit/>
          </a:bodyPr>
          <a:lstStyle/>
          <a:p>
            <a:pPr>
              <a:defRPr/>
            </a:pPr>
            <a:r>
              <a:rPr lang="en-GB" sz="3600" b="1">
                <a:solidFill>
                  <a:srgbClr val="FF6600"/>
                </a:solidFill>
                <a:effectLst>
                  <a:outerShdw blurRad="38100" dist="38100" dir="2700000" algn="tl">
                    <a:srgbClr val="000000"/>
                  </a:outerShdw>
                </a:effectLst>
                <a:latin typeface="Comic Sans MS" pitchFamily="66" charset="0"/>
              </a:rPr>
              <a:t>DIET </a:t>
            </a:r>
            <a:r>
              <a:rPr lang="en-GB" b="1">
                <a:solidFill>
                  <a:srgbClr val="FF6600"/>
                </a:solidFill>
                <a:effectLst>
                  <a:outerShdw blurRad="38100" dist="38100" dir="2700000" algn="tl">
                    <a:srgbClr val="000000"/>
                  </a:outerShdw>
                </a:effectLst>
                <a:latin typeface="Comic Sans MS" pitchFamily="66" charset="0"/>
              </a:rPr>
              <a:t>explains 50%+ CHD events</a:t>
            </a:r>
          </a:p>
        </p:txBody>
      </p:sp>
      <p:sp>
        <p:nvSpPr>
          <p:cNvPr id="10" name="Rectangle 4"/>
          <p:cNvSpPr>
            <a:spLocks noChangeArrowheads="1"/>
          </p:cNvSpPr>
          <p:nvPr/>
        </p:nvSpPr>
        <p:spPr bwMode="auto">
          <a:xfrm>
            <a:off x="457200" y="6248400"/>
            <a:ext cx="8229600" cy="304800"/>
          </a:xfrm>
          <a:prstGeom prst="rect">
            <a:avLst/>
          </a:prstGeom>
          <a:noFill/>
          <a:ln w="9525">
            <a:noFill/>
            <a:miter lim="800000"/>
            <a:headEnd/>
            <a:tailEnd/>
          </a:ln>
          <a:effectLst/>
        </p:spPr>
        <p:txBody>
          <a:bodyPr/>
          <a:lstStyle/>
          <a:p>
            <a:pPr marL="342900" indent="-342900">
              <a:defRPr/>
            </a:pPr>
            <a:r>
              <a:rPr lang="en-GB" sz="1400" b="1" i="1" dirty="0" err="1">
                <a:solidFill>
                  <a:srgbClr val="FF9933"/>
                </a:solidFill>
                <a:effectLst>
                  <a:outerShdw blurRad="38100" dist="38100" dir="2700000" algn="tl">
                    <a:srgbClr val="000000"/>
                  </a:outerShdw>
                </a:effectLst>
                <a:latin typeface="Arial" charset="0"/>
                <a:cs typeface="Arial" charset="0"/>
              </a:rPr>
              <a:t>Salim</a:t>
            </a:r>
            <a:r>
              <a:rPr lang="en-GB" sz="1400" b="1" i="1" dirty="0">
                <a:solidFill>
                  <a:srgbClr val="FF9933"/>
                </a:solidFill>
                <a:effectLst>
                  <a:outerShdw blurRad="38100" dist="38100" dir="2700000" algn="tl">
                    <a:srgbClr val="000000"/>
                  </a:outerShdw>
                </a:effectLst>
                <a:latin typeface="Arial" charset="0"/>
                <a:cs typeface="Arial" charset="0"/>
              </a:rPr>
              <a:t> Yusuf et al .</a:t>
            </a:r>
            <a:r>
              <a:rPr lang="en-GB" sz="1400" b="1" dirty="0">
                <a:solidFill>
                  <a:srgbClr val="FF9933"/>
                </a:solidFill>
                <a:effectLst>
                  <a:outerShdw blurRad="38100" dist="38100" dir="2700000" algn="tl">
                    <a:srgbClr val="000000"/>
                  </a:outerShdw>
                </a:effectLst>
                <a:latin typeface="Comic Sans MS" pitchFamily="66" charset="0"/>
              </a:rPr>
              <a:t> </a:t>
            </a:r>
            <a:r>
              <a:rPr lang="en-GB" sz="1400" b="1" i="1" dirty="0">
                <a:solidFill>
                  <a:srgbClr val="FF9933"/>
                </a:solidFill>
                <a:effectLst>
                  <a:outerShdw blurRad="38100" dist="38100" dir="2700000" algn="tl">
                    <a:srgbClr val="000000"/>
                  </a:outerShdw>
                </a:effectLst>
                <a:latin typeface="Arial" charset="0"/>
                <a:cs typeface="Arial" charset="0"/>
              </a:rPr>
              <a:t>Effect of potentially modifiable risk factors associated with myocardial infarction in 52 countries (the INTERHEART study).  </a:t>
            </a:r>
            <a:r>
              <a:rPr lang="en-GB" sz="1400" b="1" dirty="0">
                <a:solidFill>
                  <a:srgbClr val="FF9933"/>
                </a:solidFill>
                <a:effectLst>
                  <a:outerShdw blurRad="38100" dist="38100" dir="2700000" algn="tl">
                    <a:srgbClr val="000000"/>
                  </a:outerShdw>
                </a:effectLst>
                <a:latin typeface="Comic Sans MS" pitchFamily="66" charset="0"/>
              </a:rPr>
              <a:t>L</a:t>
            </a:r>
            <a:r>
              <a:rPr lang="en-GB" sz="1400" b="1" i="1" dirty="0">
                <a:solidFill>
                  <a:srgbClr val="FF9933"/>
                </a:solidFill>
                <a:effectLst>
                  <a:outerShdw blurRad="38100" dist="38100" dir="2700000" algn="tl">
                    <a:srgbClr val="000000"/>
                  </a:outerShdw>
                </a:effectLst>
                <a:latin typeface="Comic Sans MS" pitchFamily="66" charset="0"/>
              </a:rPr>
              <a:t>ancet </a:t>
            </a:r>
            <a:r>
              <a:rPr lang="en-GB" sz="1200" b="1" i="1" dirty="0">
                <a:solidFill>
                  <a:srgbClr val="FF9933"/>
                </a:solidFill>
                <a:effectLst>
                  <a:outerShdw blurRad="38100" dist="38100" dir="2700000" algn="tl">
                    <a:srgbClr val="000000"/>
                  </a:outerShdw>
                </a:effectLst>
                <a:latin typeface="Verdana" pitchFamily="34" charset="0"/>
                <a:cs typeface="Times New Roman" pitchFamily="18" charset="0"/>
              </a:rPr>
              <a:t> 2004  </a:t>
            </a:r>
            <a:r>
              <a:rPr lang="en-GB" sz="1400" b="1" i="1" u="sng" dirty="0">
                <a:solidFill>
                  <a:srgbClr val="FF9933"/>
                </a:solidFill>
                <a:effectLst>
                  <a:outerShdw blurRad="38100" dist="38100" dir="2700000" algn="tl">
                    <a:srgbClr val="000000"/>
                  </a:outerShdw>
                </a:effectLst>
                <a:latin typeface="Verdana" pitchFamily="34" charset="0"/>
                <a:cs typeface="Times New Roman" pitchFamily="18" charset="0"/>
              </a:rPr>
              <a:t>364 </a:t>
            </a:r>
            <a:r>
              <a:rPr lang="en-GB" sz="1200" b="1" i="1" dirty="0">
                <a:solidFill>
                  <a:srgbClr val="FF9933"/>
                </a:solidFill>
                <a:effectLst>
                  <a:outerShdw blurRad="38100" dist="38100" dir="2700000" algn="tl">
                    <a:srgbClr val="000000"/>
                  </a:outerShdw>
                </a:effectLst>
                <a:latin typeface="Verdana" pitchFamily="34" charset="0"/>
                <a:cs typeface="Times New Roman" pitchFamily="18" charset="0"/>
              </a:rPr>
              <a:t>  9437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7" name="Text Box 2"/>
          <p:cNvSpPr txBox="1">
            <a:spLocks noChangeArrowheads="1"/>
          </p:cNvSpPr>
          <p:nvPr/>
        </p:nvSpPr>
        <p:spPr bwMode="auto">
          <a:xfrm>
            <a:off x="7086600" y="1543050"/>
            <a:ext cx="1782763" cy="554038"/>
          </a:xfrm>
          <a:prstGeom prst="rect">
            <a:avLst/>
          </a:prstGeom>
          <a:noFill/>
          <a:ln w="6350">
            <a:noFill/>
            <a:miter lim="800000"/>
            <a:headEnd/>
            <a:tailEnd/>
          </a:ln>
        </p:spPr>
        <p:txBody>
          <a:bodyPr>
            <a:spAutoFit/>
          </a:bodyPr>
          <a:lstStyle/>
          <a:p>
            <a:pPr eaLnBrk="0" hangingPunct="0"/>
            <a:r>
              <a:rPr lang="en-GB" sz="1500" b="0">
                <a:cs typeface="Arial" charset="0"/>
              </a:rPr>
              <a:t>Primary prevention trials</a:t>
            </a:r>
          </a:p>
        </p:txBody>
      </p:sp>
      <p:sp>
        <p:nvSpPr>
          <p:cNvPr id="1110018" name="Text Box 3"/>
          <p:cNvSpPr txBox="1">
            <a:spLocks noChangeArrowheads="1"/>
          </p:cNvSpPr>
          <p:nvPr/>
        </p:nvSpPr>
        <p:spPr bwMode="auto">
          <a:xfrm>
            <a:off x="7094538" y="2197100"/>
            <a:ext cx="1879600" cy="554038"/>
          </a:xfrm>
          <a:prstGeom prst="rect">
            <a:avLst/>
          </a:prstGeom>
          <a:noFill/>
          <a:ln w="6350">
            <a:noFill/>
            <a:miter lim="800000"/>
            <a:headEnd/>
            <a:tailEnd/>
          </a:ln>
        </p:spPr>
        <p:txBody>
          <a:bodyPr>
            <a:spAutoFit/>
          </a:bodyPr>
          <a:lstStyle/>
          <a:p>
            <a:pPr eaLnBrk="0" hangingPunct="0"/>
            <a:r>
              <a:rPr lang="en-GB" sz="1500" b="0">
                <a:cs typeface="Arial" charset="0"/>
              </a:rPr>
              <a:t>Secondary  prevention trials</a:t>
            </a:r>
          </a:p>
        </p:txBody>
      </p:sp>
      <p:sp>
        <p:nvSpPr>
          <p:cNvPr id="1110019" name="Freeform 4"/>
          <p:cNvSpPr>
            <a:spLocks/>
          </p:cNvSpPr>
          <p:nvPr/>
        </p:nvSpPr>
        <p:spPr bwMode="auto">
          <a:xfrm>
            <a:off x="1381125" y="1908175"/>
            <a:ext cx="5362575" cy="3376613"/>
          </a:xfrm>
          <a:custGeom>
            <a:avLst/>
            <a:gdLst>
              <a:gd name="T0" fmla="*/ 0 w 3660"/>
              <a:gd name="T1" fmla="*/ 0 h 2127"/>
              <a:gd name="T2" fmla="*/ 0 w 3660"/>
              <a:gd name="T3" fmla="*/ 2147483647 h 2127"/>
              <a:gd name="T4" fmla="*/ 2147483647 w 3660"/>
              <a:gd name="T5" fmla="*/ 2147483647 h 2127"/>
              <a:gd name="T6" fmla="*/ 0 60000 65536"/>
              <a:gd name="T7" fmla="*/ 0 60000 65536"/>
              <a:gd name="T8" fmla="*/ 0 60000 65536"/>
              <a:gd name="T9" fmla="*/ 0 w 3660"/>
              <a:gd name="T10" fmla="*/ 0 h 2127"/>
              <a:gd name="T11" fmla="*/ 3660 w 3660"/>
              <a:gd name="T12" fmla="*/ 2127 h 2127"/>
            </a:gdLst>
            <a:ahLst/>
            <a:cxnLst>
              <a:cxn ang="T6">
                <a:pos x="T0" y="T1"/>
              </a:cxn>
              <a:cxn ang="T7">
                <a:pos x="T2" y="T3"/>
              </a:cxn>
              <a:cxn ang="T8">
                <a:pos x="T4" y="T5"/>
              </a:cxn>
            </a:cxnLst>
            <a:rect l="T9" t="T10" r="T11" b="T12"/>
            <a:pathLst>
              <a:path w="3660" h="2127">
                <a:moveTo>
                  <a:pt x="0" y="0"/>
                </a:moveTo>
                <a:lnTo>
                  <a:pt x="0" y="2127"/>
                </a:lnTo>
                <a:lnTo>
                  <a:pt x="3660" y="2127"/>
                </a:lnTo>
              </a:path>
            </a:pathLst>
          </a:custGeom>
          <a:noFill/>
          <a:ln w="19050">
            <a:solidFill>
              <a:schemeClr val="tx1"/>
            </a:solidFill>
            <a:round/>
            <a:headEnd/>
            <a:tailEnd/>
          </a:ln>
        </p:spPr>
        <p:txBody>
          <a:bodyPr/>
          <a:lstStyle/>
          <a:p>
            <a:endParaRPr lang="en-US"/>
          </a:p>
        </p:txBody>
      </p:sp>
      <p:sp>
        <p:nvSpPr>
          <p:cNvPr id="1110020" name="Line 5"/>
          <p:cNvSpPr>
            <a:spLocks noChangeShapeType="1"/>
          </p:cNvSpPr>
          <p:nvPr/>
        </p:nvSpPr>
        <p:spPr bwMode="auto">
          <a:xfrm flipH="1">
            <a:off x="1274763" y="2320925"/>
            <a:ext cx="112712" cy="0"/>
          </a:xfrm>
          <a:prstGeom prst="line">
            <a:avLst/>
          </a:prstGeom>
          <a:noFill/>
          <a:ln w="19050">
            <a:solidFill>
              <a:schemeClr val="tx1"/>
            </a:solidFill>
            <a:round/>
            <a:headEnd/>
            <a:tailEnd/>
          </a:ln>
        </p:spPr>
        <p:txBody>
          <a:bodyPr/>
          <a:lstStyle/>
          <a:p>
            <a:endParaRPr lang="en-US"/>
          </a:p>
        </p:txBody>
      </p:sp>
      <p:sp>
        <p:nvSpPr>
          <p:cNvPr id="1110021" name="Line 6"/>
          <p:cNvSpPr>
            <a:spLocks noChangeShapeType="1"/>
          </p:cNvSpPr>
          <p:nvPr/>
        </p:nvSpPr>
        <p:spPr bwMode="auto">
          <a:xfrm flipH="1">
            <a:off x="1274763" y="3513138"/>
            <a:ext cx="112712" cy="0"/>
          </a:xfrm>
          <a:prstGeom prst="line">
            <a:avLst/>
          </a:prstGeom>
          <a:noFill/>
          <a:ln w="19050">
            <a:solidFill>
              <a:schemeClr val="tx1"/>
            </a:solidFill>
            <a:round/>
            <a:headEnd/>
            <a:tailEnd/>
          </a:ln>
        </p:spPr>
        <p:txBody>
          <a:bodyPr/>
          <a:lstStyle/>
          <a:p>
            <a:endParaRPr lang="en-US"/>
          </a:p>
        </p:txBody>
      </p:sp>
      <p:sp>
        <p:nvSpPr>
          <p:cNvPr id="1110022" name="Line 7"/>
          <p:cNvSpPr>
            <a:spLocks noChangeShapeType="1"/>
          </p:cNvSpPr>
          <p:nvPr/>
        </p:nvSpPr>
        <p:spPr bwMode="auto">
          <a:xfrm flipH="1">
            <a:off x="1274763" y="4110038"/>
            <a:ext cx="112712" cy="0"/>
          </a:xfrm>
          <a:prstGeom prst="line">
            <a:avLst/>
          </a:prstGeom>
          <a:noFill/>
          <a:ln w="19050">
            <a:solidFill>
              <a:schemeClr val="tx1"/>
            </a:solidFill>
            <a:round/>
            <a:headEnd/>
            <a:tailEnd/>
          </a:ln>
        </p:spPr>
        <p:txBody>
          <a:bodyPr/>
          <a:lstStyle/>
          <a:p>
            <a:endParaRPr lang="en-US"/>
          </a:p>
        </p:txBody>
      </p:sp>
      <p:sp>
        <p:nvSpPr>
          <p:cNvPr id="1110023" name="Line 8"/>
          <p:cNvSpPr>
            <a:spLocks noChangeShapeType="1"/>
          </p:cNvSpPr>
          <p:nvPr/>
        </p:nvSpPr>
        <p:spPr bwMode="auto">
          <a:xfrm flipH="1">
            <a:off x="1274763" y="2916238"/>
            <a:ext cx="112712" cy="0"/>
          </a:xfrm>
          <a:prstGeom prst="line">
            <a:avLst/>
          </a:prstGeom>
          <a:noFill/>
          <a:ln w="19050">
            <a:solidFill>
              <a:schemeClr val="tx1"/>
            </a:solidFill>
            <a:round/>
            <a:headEnd/>
            <a:tailEnd/>
          </a:ln>
        </p:spPr>
        <p:txBody>
          <a:bodyPr/>
          <a:lstStyle/>
          <a:p>
            <a:endParaRPr lang="en-US"/>
          </a:p>
        </p:txBody>
      </p:sp>
      <p:sp>
        <p:nvSpPr>
          <p:cNvPr id="1110024" name="Line 9"/>
          <p:cNvSpPr>
            <a:spLocks noChangeShapeType="1"/>
          </p:cNvSpPr>
          <p:nvPr/>
        </p:nvSpPr>
        <p:spPr bwMode="auto">
          <a:xfrm flipH="1">
            <a:off x="1274763" y="4706938"/>
            <a:ext cx="112712" cy="0"/>
          </a:xfrm>
          <a:prstGeom prst="line">
            <a:avLst/>
          </a:prstGeom>
          <a:noFill/>
          <a:ln w="19050">
            <a:solidFill>
              <a:schemeClr val="tx1"/>
            </a:solidFill>
            <a:round/>
            <a:headEnd/>
            <a:tailEnd/>
          </a:ln>
        </p:spPr>
        <p:txBody>
          <a:bodyPr/>
          <a:lstStyle/>
          <a:p>
            <a:endParaRPr lang="en-US"/>
          </a:p>
        </p:txBody>
      </p:sp>
      <p:sp>
        <p:nvSpPr>
          <p:cNvPr id="1110025" name="Text Box 10"/>
          <p:cNvSpPr txBox="1">
            <a:spLocks noChangeArrowheads="1"/>
          </p:cNvSpPr>
          <p:nvPr/>
        </p:nvSpPr>
        <p:spPr bwMode="auto">
          <a:xfrm>
            <a:off x="1216025" y="5305425"/>
            <a:ext cx="409575"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50</a:t>
            </a:r>
          </a:p>
        </p:txBody>
      </p:sp>
      <p:sp>
        <p:nvSpPr>
          <p:cNvPr id="1110026" name="Text Box 11"/>
          <p:cNvSpPr txBox="1">
            <a:spLocks noChangeArrowheads="1"/>
          </p:cNvSpPr>
          <p:nvPr/>
        </p:nvSpPr>
        <p:spPr bwMode="auto">
          <a:xfrm>
            <a:off x="1870075" y="5305425"/>
            <a:ext cx="409575"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70</a:t>
            </a:r>
          </a:p>
        </p:txBody>
      </p:sp>
      <p:sp>
        <p:nvSpPr>
          <p:cNvPr id="1110027" name="Text Box 12"/>
          <p:cNvSpPr txBox="1">
            <a:spLocks noChangeArrowheads="1"/>
          </p:cNvSpPr>
          <p:nvPr/>
        </p:nvSpPr>
        <p:spPr bwMode="auto">
          <a:xfrm>
            <a:off x="3128963" y="5305425"/>
            <a:ext cx="522287"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110</a:t>
            </a:r>
          </a:p>
        </p:txBody>
      </p:sp>
      <p:sp>
        <p:nvSpPr>
          <p:cNvPr id="1110028" name="Text Box 13"/>
          <p:cNvSpPr txBox="1">
            <a:spLocks noChangeArrowheads="1"/>
          </p:cNvSpPr>
          <p:nvPr/>
        </p:nvSpPr>
        <p:spPr bwMode="auto">
          <a:xfrm>
            <a:off x="3787775" y="5305425"/>
            <a:ext cx="522288"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130</a:t>
            </a:r>
          </a:p>
        </p:txBody>
      </p:sp>
      <p:sp>
        <p:nvSpPr>
          <p:cNvPr id="1110029" name="Text Box 14"/>
          <p:cNvSpPr txBox="1">
            <a:spLocks noChangeArrowheads="1"/>
          </p:cNvSpPr>
          <p:nvPr/>
        </p:nvSpPr>
        <p:spPr bwMode="auto">
          <a:xfrm>
            <a:off x="4443413" y="5305425"/>
            <a:ext cx="522287"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150</a:t>
            </a:r>
          </a:p>
        </p:txBody>
      </p:sp>
      <p:sp>
        <p:nvSpPr>
          <p:cNvPr id="1110030" name="Text Box 15"/>
          <p:cNvSpPr txBox="1">
            <a:spLocks noChangeArrowheads="1"/>
          </p:cNvSpPr>
          <p:nvPr/>
        </p:nvSpPr>
        <p:spPr bwMode="auto">
          <a:xfrm>
            <a:off x="5099050" y="5305425"/>
            <a:ext cx="522288"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170</a:t>
            </a:r>
          </a:p>
        </p:txBody>
      </p:sp>
      <p:sp>
        <p:nvSpPr>
          <p:cNvPr id="1110031" name="Text Box 16"/>
          <p:cNvSpPr txBox="1">
            <a:spLocks noChangeArrowheads="1"/>
          </p:cNvSpPr>
          <p:nvPr/>
        </p:nvSpPr>
        <p:spPr bwMode="auto">
          <a:xfrm>
            <a:off x="5756275" y="5305425"/>
            <a:ext cx="522288"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190</a:t>
            </a:r>
          </a:p>
        </p:txBody>
      </p:sp>
      <p:sp>
        <p:nvSpPr>
          <p:cNvPr id="1110032" name="Text Box 17"/>
          <p:cNvSpPr txBox="1">
            <a:spLocks noChangeArrowheads="1"/>
          </p:cNvSpPr>
          <p:nvPr/>
        </p:nvSpPr>
        <p:spPr bwMode="auto">
          <a:xfrm>
            <a:off x="2527300" y="5305425"/>
            <a:ext cx="409575"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90</a:t>
            </a:r>
          </a:p>
        </p:txBody>
      </p:sp>
      <p:sp>
        <p:nvSpPr>
          <p:cNvPr id="1110033" name="Text Box 18"/>
          <p:cNvSpPr txBox="1">
            <a:spLocks noChangeArrowheads="1"/>
          </p:cNvSpPr>
          <p:nvPr/>
        </p:nvSpPr>
        <p:spPr bwMode="auto">
          <a:xfrm>
            <a:off x="6450013" y="5305425"/>
            <a:ext cx="522287" cy="336550"/>
          </a:xfrm>
          <a:prstGeom prst="rect">
            <a:avLst/>
          </a:prstGeom>
          <a:noFill/>
          <a:ln w="9525">
            <a:noFill/>
            <a:miter lim="800000"/>
            <a:headEnd/>
            <a:tailEnd/>
          </a:ln>
        </p:spPr>
        <p:txBody>
          <a:bodyPr wrap="none">
            <a:spAutoFit/>
          </a:bodyPr>
          <a:lstStyle/>
          <a:p>
            <a:pPr algn="ctr" eaLnBrk="0" hangingPunct="0"/>
            <a:r>
              <a:rPr lang="en-US" altLang="en-US" sz="1600" b="0">
                <a:cs typeface="Arial" charset="0"/>
              </a:rPr>
              <a:t>210</a:t>
            </a:r>
          </a:p>
        </p:txBody>
      </p:sp>
      <p:sp>
        <p:nvSpPr>
          <p:cNvPr id="1110034" name="Text Box 19"/>
          <p:cNvSpPr txBox="1">
            <a:spLocks noChangeArrowheads="1"/>
          </p:cNvSpPr>
          <p:nvPr/>
        </p:nvSpPr>
        <p:spPr bwMode="auto">
          <a:xfrm rot="-5400000">
            <a:off x="-1005681" y="3625057"/>
            <a:ext cx="3506787" cy="368300"/>
          </a:xfrm>
          <a:prstGeom prst="rect">
            <a:avLst/>
          </a:prstGeom>
          <a:noFill/>
          <a:ln w="9525">
            <a:noFill/>
            <a:miter lim="800000"/>
            <a:headEnd/>
            <a:tailEnd/>
          </a:ln>
        </p:spPr>
        <p:txBody>
          <a:bodyPr>
            <a:spAutoFit/>
          </a:bodyPr>
          <a:lstStyle/>
          <a:p>
            <a:pPr algn="ctr" eaLnBrk="0" hangingPunct="0"/>
            <a:r>
              <a:rPr lang="en-US" altLang="en-US" sz="1800" b="0">
                <a:cs typeface="Arial" charset="0"/>
              </a:rPr>
              <a:t> % Patients with CHD Event</a:t>
            </a:r>
          </a:p>
        </p:txBody>
      </p:sp>
      <p:sp>
        <p:nvSpPr>
          <p:cNvPr id="42004" name="Line 20"/>
          <p:cNvSpPr>
            <a:spLocks noChangeShapeType="1"/>
          </p:cNvSpPr>
          <p:nvPr/>
        </p:nvSpPr>
        <p:spPr bwMode="auto">
          <a:xfrm flipV="1">
            <a:off x="2873375" y="4238625"/>
            <a:ext cx="3903663" cy="860425"/>
          </a:xfrm>
          <a:prstGeom prst="line">
            <a:avLst/>
          </a:prstGeom>
          <a:noFill/>
          <a:ln w="38100">
            <a:solidFill>
              <a:schemeClr val="accent6"/>
            </a:solidFill>
            <a:round/>
            <a:headEnd/>
            <a:tailEnd/>
          </a:ln>
        </p:spPr>
        <p:txBody>
          <a:bodyPr/>
          <a:lstStyle/>
          <a:p>
            <a:pPr>
              <a:defRPr/>
            </a:pPr>
            <a:endParaRPr lang="en-US" sz="1800" b="0">
              <a:latin typeface="Arial" pitchFamily="34" charset="0"/>
              <a:cs typeface="Arial" pitchFamily="34" charset="0"/>
            </a:endParaRPr>
          </a:p>
        </p:txBody>
      </p:sp>
      <p:sp>
        <p:nvSpPr>
          <p:cNvPr id="1110036" name="Line 21"/>
          <p:cNvSpPr>
            <a:spLocks noChangeShapeType="1"/>
          </p:cNvSpPr>
          <p:nvPr/>
        </p:nvSpPr>
        <p:spPr bwMode="auto">
          <a:xfrm flipV="1">
            <a:off x="2401888" y="1773238"/>
            <a:ext cx="3683000" cy="2595562"/>
          </a:xfrm>
          <a:prstGeom prst="line">
            <a:avLst/>
          </a:prstGeom>
          <a:noFill/>
          <a:ln w="38100">
            <a:solidFill>
              <a:srgbClr val="00FFFF"/>
            </a:solidFill>
            <a:round/>
            <a:headEnd/>
            <a:tailEnd/>
          </a:ln>
        </p:spPr>
        <p:txBody>
          <a:bodyPr/>
          <a:lstStyle/>
          <a:p>
            <a:endParaRPr lang="en-US"/>
          </a:p>
        </p:txBody>
      </p:sp>
      <p:sp>
        <p:nvSpPr>
          <p:cNvPr id="1110037" name="Rectangle 22"/>
          <p:cNvSpPr>
            <a:spLocks noChangeArrowheads="1"/>
          </p:cNvSpPr>
          <p:nvPr/>
        </p:nvSpPr>
        <p:spPr bwMode="auto">
          <a:xfrm>
            <a:off x="5842000" y="1989138"/>
            <a:ext cx="169863" cy="184150"/>
          </a:xfrm>
          <a:prstGeom prst="rect">
            <a:avLst/>
          </a:prstGeom>
          <a:solidFill>
            <a:srgbClr val="66FFFF"/>
          </a:solidFill>
          <a:ln w="9525">
            <a:solidFill>
              <a:srgbClr val="66FFFF"/>
            </a:solidFill>
            <a:miter lim="800000"/>
            <a:headEnd/>
            <a:tailEnd/>
          </a:ln>
        </p:spPr>
        <p:txBody>
          <a:bodyPr/>
          <a:lstStyle/>
          <a:p>
            <a:endParaRPr lang="en-US" sz="1400">
              <a:cs typeface="Arial" charset="0"/>
            </a:endParaRPr>
          </a:p>
        </p:txBody>
      </p:sp>
      <p:sp>
        <p:nvSpPr>
          <p:cNvPr id="1110038" name="Rectangle 23"/>
          <p:cNvSpPr>
            <a:spLocks noChangeArrowheads="1"/>
          </p:cNvSpPr>
          <p:nvPr/>
        </p:nvSpPr>
        <p:spPr bwMode="auto">
          <a:xfrm>
            <a:off x="4578350" y="3016250"/>
            <a:ext cx="169863" cy="184150"/>
          </a:xfrm>
          <a:prstGeom prst="rect">
            <a:avLst/>
          </a:prstGeom>
          <a:solidFill>
            <a:srgbClr val="66FFFF"/>
          </a:solidFill>
          <a:ln w="9525">
            <a:solidFill>
              <a:srgbClr val="66FFFF"/>
            </a:solidFill>
            <a:miter lim="800000"/>
            <a:headEnd/>
            <a:tailEnd/>
          </a:ln>
        </p:spPr>
        <p:txBody>
          <a:bodyPr/>
          <a:lstStyle/>
          <a:p>
            <a:endParaRPr lang="en-US" sz="1400">
              <a:cs typeface="Arial" charset="0"/>
            </a:endParaRPr>
          </a:p>
        </p:txBody>
      </p:sp>
      <p:sp>
        <p:nvSpPr>
          <p:cNvPr id="1110039" name="Rectangle 24"/>
          <p:cNvSpPr>
            <a:spLocks noChangeArrowheads="1"/>
          </p:cNvSpPr>
          <p:nvPr/>
        </p:nvSpPr>
        <p:spPr bwMode="auto">
          <a:xfrm>
            <a:off x="4237038" y="3244850"/>
            <a:ext cx="169862" cy="184150"/>
          </a:xfrm>
          <a:prstGeom prst="rect">
            <a:avLst/>
          </a:prstGeom>
          <a:solidFill>
            <a:srgbClr val="00FFFF"/>
          </a:solidFill>
          <a:ln w="9525">
            <a:solidFill>
              <a:srgbClr val="00FFFF"/>
            </a:solidFill>
            <a:miter lim="800000"/>
            <a:headEnd/>
            <a:tailEnd/>
          </a:ln>
        </p:spPr>
        <p:txBody>
          <a:bodyPr/>
          <a:lstStyle/>
          <a:p>
            <a:endParaRPr lang="en-US" sz="1400">
              <a:cs typeface="Arial" charset="0"/>
            </a:endParaRPr>
          </a:p>
        </p:txBody>
      </p:sp>
      <p:sp>
        <p:nvSpPr>
          <p:cNvPr id="1110040" name="Rectangle 25"/>
          <p:cNvSpPr>
            <a:spLocks noChangeArrowheads="1"/>
          </p:cNvSpPr>
          <p:nvPr/>
        </p:nvSpPr>
        <p:spPr bwMode="auto">
          <a:xfrm>
            <a:off x="3651250" y="3121025"/>
            <a:ext cx="169863" cy="184150"/>
          </a:xfrm>
          <a:prstGeom prst="rect">
            <a:avLst/>
          </a:prstGeom>
          <a:noFill/>
          <a:ln w="19050">
            <a:solidFill>
              <a:srgbClr val="00FFFF"/>
            </a:solidFill>
            <a:miter lim="800000"/>
            <a:headEnd/>
            <a:tailEnd/>
          </a:ln>
        </p:spPr>
        <p:txBody>
          <a:bodyPr/>
          <a:lstStyle/>
          <a:p>
            <a:endParaRPr lang="en-US" sz="1400">
              <a:cs typeface="Arial" charset="0"/>
            </a:endParaRPr>
          </a:p>
        </p:txBody>
      </p:sp>
      <p:sp>
        <p:nvSpPr>
          <p:cNvPr id="1110041" name="Rectangle 26"/>
          <p:cNvSpPr>
            <a:spLocks noChangeArrowheads="1"/>
          </p:cNvSpPr>
          <p:nvPr/>
        </p:nvSpPr>
        <p:spPr bwMode="auto">
          <a:xfrm>
            <a:off x="3343275" y="3770313"/>
            <a:ext cx="169863" cy="184150"/>
          </a:xfrm>
          <a:prstGeom prst="rect">
            <a:avLst/>
          </a:prstGeom>
          <a:noFill/>
          <a:ln w="19050">
            <a:solidFill>
              <a:srgbClr val="00FFFF"/>
            </a:solidFill>
            <a:miter lim="800000"/>
            <a:headEnd/>
            <a:tailEnd/>
          </a:ln>
        </p:spPr>
        <p:txBody>
          <a:bodyPr/>
          <a:lstStyle/>
          <a:p>
            <a:endParaRPr lang="en-US" sz="1400">
              <a:cs typeface="Arial" charset="0"/>
            </a:endParaRPr>
          </a:p>
        </p:txBody>
      </p:sp>
      <p:sp>
        <p:nvSpPr>
          <p:cNvPr id="1110042" name="Rectangle 27"/>
          <p:cNvSpPr>
            <a:spLocks noChangeArrowheads="1"/>
          </p:cNvSpPr>
          <p:nvPr/>
        </p:nvSpPr>
        <p:spPr bwMode="auto">
          <a:xfrm>
            <a:off x="2782888" y="3929063"/>
            <a:ext cx="169862" cy="184150"/>
          </a:xfrm>
          <a:prstGeom prst="rect">
            <a:avLst/>
          </a:prstGeom>
          <a:noFill/>
          <a:ln w="19050">
            <a:solidFill>
              <a:srgbClr val="00FFFF"/>
            </a:solidFill>
            <a:miter lim="800000"/>
            <a:headEnd/>
            <a:tailEnd/>
          </a:ln>
        </p:spPr>
        <p:txBody>
          <a:bodyPr/>
          <a:lstStyle/>
          <a:p>
            <a:endParaRPr lang="en-US" sz="1400">
              <a:cs typeface="Arial" charset="0"/>
            </a:endParaRPr>
          </a:p>
        </p:txBody>
      </p:sp>
      <p:sp>
        <p:nvSpPr>
          <p:cNvPr id="1110043" name="Oval 28"/>
          <p:cNvSpPr>
            <a:spLocks noChangeArrowheads="1"/>
          </p:cNvSpPr>
          <p:nvPr/>
        </p:nvSpPr>
        <p:spPr bwMode="auto">
          <a:xfrm>
            <a:off x="4805363" y="4740275"/>
            <a:ext cx="177800" cy="193675"/>
          </a:xfrm>
          <a:prstGeom prst="ellipse">
            <a:avLst/>
          </a:prstGeom>
          <a:solidFill>
            <a:srgbClr val="FFFF00"/>
          </a:solidFill>
          <a:ln w="9525">
            <a:solidFill>
              <a:srgbClr val="CC9900"/>
            </a:solidFill>
            <a:round/>
            <a:headEnd/>
            <a:tailEnd/>
          </a:ln>
        </p:spPr>
        <p:txBody>
          <a:bodyPr/>
          <a:lstStyle/>
          <a:p>
            <a:endParaRPr lang="en-US" sz="1400">
              <a:cs typeface="Arial" charset="0"/>
            </a:endParaRPr>
          </a:p>
        </p:txBody>
      </p:sp>
      <p:sp>
        <p:nvSpPr>
          <p:cNvPr id="1110044" name="Oval 29"/>
          <p:cNvSpPr>
            <a:spLocks noChangeArrowheads="1"/>
          </p:cNvSpPr>
          <p:nvPr/>
        </p:nvSpPr>
        <p:spPr bwMode="auto">
          <a:xfrm>
            <a:off x="5956300" y="4133850"/>
            <a:ext cx="179388" cy="193675"/>
          </a:xfrm>
          <a:prstGeom prst="ellipse">
            <a:avLst/>
          </a:prstGeom>
          <a:solidFill>
            <a:srgbClr val="FFFF00"/>
          </a:solidFill>
          <a:ln w="9525">
            <a:solidFill>
              <a:srgbClr val="CC9900"/>
            </a:solidFill>
            <a:round/>
            <a:headEnd/>
            <a:tailEnd/>
          </a:ln>
        </p:spPr>
        <p:txBody>
          <a:bodyPr/>
          <a:lstStyle/>
          <a:p>
            <a:endParaRPr lang="en-US" sz="1400">
              <a:cs typeface="Arial" charset="0"/>
            </a:endParaRPr>
          </a:p>
        </p:txBody>
      </p:sp>
      <p:sp>
        <p:nvSpPr>
          <p:cNvPr id="42014" name="Oval 30"/>
          <p:cNvSpPr>
            <a:spLocks noChangeArrowheads="1"/>
          </p:cNvSpPr>
          <p:nvPr/>
        </p:nvSpPr>
        <p:spPr bwMode="auto">
          <a:xfrm>
            <a:off x="4651375" y="4335463"/>
            <a:ext cx="177800" cy="193675"/>
          </a:xfrm>
          <a:prstGeom prst="ellipse">
            <a:avLst/>
          </a:prstGeom>
          <a:noFill/>
          <a:ln w="31750">
            <a:solidFill>
              <a:schemeClr val="accent6"/>
            </a:solidFill>
            <a:round/>
            <a:headEnd/>
            <a:tailEnd/>
          </a:ln>
        </p:spPr>
        <p:txBody>
          <a:bodyPr/>
          <a:lstStyle/>
          <a:p>
            <a:pPr>
              <a:defRPr/>
            </a:pPr>
            <a:endParaRPr lang="en-US" sz="1400">
              <a:latin typeface="Arial" pitchFamily="34" charset="0"/>
              <a:cs typeface="Arial" pitchFamily="34" charset="0"/>
            </a:endParaRPr>
          </a:p>
        </p:txBody>
      </p:sp>
      <p:sp>
        <p:nvSpPr>
          <p:cNvPr id="42015" name="Oval 31"/>
          <p:cNvSpPr>
            <a:spLocks noChangeArrowheads="1"/>
          </p:cNvSpPr>
          <p:nvPr/>
        </p:nvSpPr>
        <p:spPr bwMode="auto">
          <a:xfrm>
            <a:off x="3346450" y="5016500"/>
            <a:ext cx="179388" cy="193675"/>
          </a:xfrm>
          <a:prstGeom prst="ellipse">
            <a:avLst/>
          </a:prstGeom>
          <a:noFill/>
          <a:ln w="28575">
            <a:solidFill>
              <a:schemeClr val="accent6"/>
            </a:solidFill>
            <a:round/>
            <a:headEnd/>
            <a:tailEnd/>
          </a:ln>
        </p:spPr>
        <p:txBody>
          <a:bodyPr/>
          <a:lstStyle/>
          <a:p>
            <a:pPr>
              <a:defRPr/>
            </a:pPr>
            <a:endParaRPr lang="en-US" sz="1400">
              <a:latin typeface="Arial" pitchFamily="34" charset="0"/>
              <a:cs typeface="Arial" pitchFamily="34" charset="0"/>
            </a:endParaRPr>
          </a:p>
        </p:txBody>
      </p:sp>
      <p:sp>
        <p:nvSpPr>
          <p:cNvPr id="1110047" name="Oval 32"/>
          <p:cNvSpPr>
            <a:spLocks noChangeArrowheads="1"/>
          </p:cNvSpPr>
          <p:nvPr/>
        </p:nvSpPr>
        <p:spPr bwMode="auto">
          <a:xfrm>
            <a:off x="6910388" y="1606550"/>
            <a:ext cx="179387" cy="193675"/>
          </a:xfrm>
          <a:prstGeom prst="ellipse">
            <a:avLst/>
          </a:prstGeom>
          <a:solidFill>
            <a:srgbClr val="FFFF00"/>
          </a:solidFill>
          <a:ln w="9525">
            <a:solidFill>
              <a:srgbClr val="CC9900"/>
            </a:solidFill>
            <a:round/>
            <a:headEnd/>
            <a:tailEnd/>
          </a:ln>
        </p:spPr>
        <p:txBody>
          <a:bodyPr/>
          <a:lstStyle/>
          <a:p>
            <a:endParaRPr lang="en-US" sz="1400">
              <a:cs typeface="Arial" charset="0"/>
            </a:endParaRPr>
          </a:p>
        </p:txBody>
      </p:sp>
      <p:sp>
        <p:nvSpPr>
          <p:cNvPr id="1110048" name="Rectangle 33"/>
          <p:cNvSpPr>
            <a:spLocks noChangeArrowheads="1"/>
          </p:cNvSpPr>
          <p:nvPr/>
        </p:nvSpPr>
        <p:spPr bwMode="auto">
          <a:xfrm>
            <a:off x="6899275" y="2238375"/>
            <a:ext cx="169863" cy="184150"/>
          </a:xfrm>
          <a:prstGeom prst="rect">
            <a:avLst/>
          </a:prstGeom>
          <a:solidFill>
            <a:srgbClr val="00FFFF"/>
          </a:solidFill>
          <a:ln w="9525">
            <a:solidFill>
              <a:srgbClr val="00FFFF"/>
            </a:solidFill>
            <a:miter lim="800000"/>
            <a:headEnd/>
            <a:tailEnd/>
          </a:ln>
        </p:spPr>
        <p:txBody>
          <a:bodyPr/>
          <a:lstStyle/>
          <a:p>
            <a:endParaRPr lang="en-US" sz="1400">
              <a:cs typeface="Arial" charset="0"/>
            </a:endParaRPr>
          </a:p>
        </p:txBody>
      </p:sp>
      <p:sp>
        <p:nvSpPr>
          <p:cNvPr id="1110049" name="Text Box 34"/>
          <p:cNvSpPr txBox="1">
            <a:spLocks noChangeArrowheads="1"/>
          </p:cNvSpPr>
          <p:nvPr/>
        </p:nvSpPr>
        <p:spPr bwMode="auto">
          <a:xfrm>
            <a:off x="2728913" y="5708650"/>
            <a:ext cx="2544762" cy="369888"/>
          </a:xfrm>
          <a:prstGeom prst="rect">
            <a:avLst/>
          </a:prstGeom>
          <a:noFill/>
          <a:ln w="9525">
            <a:noFill/>
            <a:miter lim="800000"/>
            <a:headEnd/>
            <a:tailEnd/>
          </a:ln>
        </p:spPr>
        <p:txBody>
          <a:bodyPr wrap="none">
            <a:spAutoFit/>
          </a:bodyPr>
          <a:lstStyle/>
          <a:p>
            <a:pPr algn="ctr" eaLnBrk="0" hangingPunct="0"/>
            <a:r>
              <a:rPr lang="en-US" altLang="en-US" sz="1800" b="0">
                <a:cs typeface="Arial" charset="0"/>
              </a:rPr>
              <a:t>LDL-C achieved mg/dL</a:t>
            </a:r>
          </a:p>
        </p:txBody>
      </p:sp>
      <p:sp>
        <p:nvSpPr>
          <p:cNvPr id="1110050" name="Text Box 35"/>
          <p:cNvSpPr txBox="1">
            <a:spLocks noChangeArrowheads="1"/>
          </p:cNvSpPr>
          <p:nvPr/>
        </p:nvSpPr>
        <p:spPr bwMode="auto">
          <a:xfrm>
            <a:off x="2003425" y="3775075"/>
            <a:ext cx="858838"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CARE-Rx</a:t>
            </a:r>
          </a:p>
        </p:txBody>
      </p:sp>
      <p:sp>
        <p:nvSpPr>
          <p:cNvPr id="1110051" name="Text Box 36"/>
          <p:cNvSpPr txBox="1">
            <a:spLocks noChangeArrowheads="1"/>
          </p:cNvSpPr>
          <p:nvPr/>
        </p:nvSpPr>
        <p:spPr bwMode="auto">
          <a:xfrm>
            <a:off x="3560763" y="2867025"/>
            <a:ext cx="614362"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4S-Rx</a:t>
            </a:r>
          </a:p>
        </p:txBody>
      </p:sp>
      <p:sp>
        <p:nvSpPr>
          <p:cNvPr id="1110052" name="Text Box 37"/>
          <p:cNvSpPr txBox="1">
            <a:spLocks noChangeArrowheads="1"/>
          </p:cNvSpPr>
          <p:nvPr/>
        </p:nvSpPr>
        <p:spPr bwMode="auto">
          <a:xfrm>
            <a:off x="3914775" y="3429000"/>
            <a:ext cx="820738"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LIPID-PL</a:t>
            </a:r>
          </a:p>
        </p:txBody>
      </p:sp>
      <p:sp>
        <p:nvSpPr>
          <p:cNvPr id="1110053" name="Text Box 38"/>
          <p:cNvSpPr txBox="1">
            <a:spLocks noChangeArrowheads="1"/>
          </p:cNvSpPr>
          <p:nvPr/>
        </p:nvSpPr>
        <p:spPr bwMode="auto">
          <a:xfrm>
            <a:off x="5359400" y="1714500"/>
            <a:ext cx="615950"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4S-PL</a:t>
            </a:r>
          </a:p>
        </p:txBody>
      </p:sp>
      <p:sp>
        <p:nvSpPr>
          <p:cNvPr id="1110054" name="Text Box 39"/>
          <p:cNvSpPr txBox="1">
            <a:spLocks noChangeArrowheads="1"/>
          </p:cNvSpPr>
          <p:nvPr/>
        </p:nvSpPr>
        <p:spPr bwMode="auto">
          <a:xfrm>
            <a:off x="4513263" y="2722563"/>
            <a:ext cx="860425" cy="274637"/>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CARE-PL</a:t>
            </a:r>
          </a:p>
        </p:txBody>
      </p:sp>
      <p:sp>
        <p:nvSpPr>
          <p:cNvPr id="1110055" name="Text Box 40"/>
          <p:cNvSpPr txBox="1">
            <a:spLocks noChangeArrowheads="1"/>
          </p:cNvSpPr>
          <p:nvPr/>
        </p:nvSpPr>
        <p:spPr bwMode="auto">
          <a:xfrm>
            <a:off x="3192463" y="3933825"/>
            <a:ext cx="819150"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LIPID-Rx</a:t>
            </a:r>
          </a:p>
        </p:txBody>
      </p:sp>
      <p:sp>
        <p:nvSpPr>
          <p:cNvPr id="1110056" name="Text Box 41"/>
          <p:cNvSpPr txBox="1">
            <a:spLocks noChangeArrowheads="1"/>
          </p:cNvSpPr>
          <p:nvPr/>
        </p:nvSpPr>
        <p:spPr bwMode="auto">
          <a:xfrm>
            <a:off x="3481388" y="5026025"/>
            <a:ext cx="1054100"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AFCAPS-Rx</a:t>
            </a:r>
          </a:p>
        </p:txBody>
      </p:sp>
      <p:sp>
        <p:nvSpPr>
          <p:cNvPr id="1110057" name="Text Box 42"/>
          <p:cNvSpPr txBox="1">
            <a:spLocks noChangeArrowheads="1"/>
          </p:cNvSpPr>
          <p:nvPr/>
        </p:nvSpPr>
        <p:spPr bwMode="auto">
          <a:xfrm>
            <a:off x="3848100" y="4111625"/>
            <a:ext cx="1225550"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WOSCOPS-Rx</a:t>
            </a:r>
          </a:p>
        </p:txBody>
      </p:sp>
      <p:sp>
        <p:nvSpPr>
          <p:cNvPr id="1110058" name="Text Box 43"/>
          <p:cNvSpPr txBox="1">
            <a:spLocks noChangeArrowheads="1"/>
          </p:cNvSpPr>
          <p:nvPr/>
        </p:nvSpPr>
        <p:spPr bwMode="auto">
          <a:xfrm>
            <a:off x="5078413" y="3883025"/>
            <a:ext cx="1227137"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WOSCOPS-PL</a:t>
            </a:r>
          </a:p>
        </p:txBody>
      </p:sp>
      <p:sp>
        <p:nvSpPr>
          <p:cNvPr id="1110059" name="Text Box 44"/>
          <p:cNvSpPr txBox="1">
            <a:spLocks noChangeArrowheads="1"/>
          </p:cNvSpPr>
          <p:nvPr/>
        </p:nvSpPr>
        <p:spPr bwMode="auto">
          <a:xfrm>
            <a:off x="4891088" y="4779963"/>
            <a:ext cx="1055687" cy="274637"/>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AFCAPS-PL</a:t>
            </a:r>
          </a:p>
        </p:txBody>
      </p:sp>
      <p:sp>
        <p:nvSpPr>
          <p:cNvPr id="1110060" name="Text Box 45"/>
          <p:cNvSpPr txBox="1">
            <a:spLocks noChangeArrowheads="1"/>
          </p:cNvSpPr>
          <p:nvPr/>
        </p:nvSpPr>
        <p:spPr bwMode="auto">
          <a:xfrm>
            <a:off x="871538" y="2124075"/>
            <a:ext cx="409575" cy="336550"/>
          </a:xfrm>
          <a:prstGeom prst="rect">
            <a:avLst/>
          </a:prstGeom>
          <a:noFill/>
          <a:ln w="9525">
            <a:noFill/>
            <a:miter lim="800000"/>
            <a:headEnd/>
            <a:tailEnd/>
          </a:ln>
        </p:spPr>
        <p:txBody>
          <a:bodyPr wrap="none">
            <a:spAutoFit/>
          </a:bodyPr>
          <a:lstStyle/>
          <a:p>
            <a:pPr algn="r" eaLnBrk="0" hangingPunct="0"/>
            <a:r>
              <a:rPr lang="en-US" altLang="en-US" sz="1600" b="0">
                <a:cs typeface="Arial" charset="0"/>
              </a:rPr>
              <a:t>25</a:t>
            </a:r>
          </a:p>
        </p:txBody>
      </p:sp>
      <p:sp>
        <p:nvSpPr>
          <p:cNvPr id="1110061" name="Text Box 46"/>
          <p:cNvSpPr txBox="1">
            <a:spLocks noChangeArrowheads="1"/>
          </p:cNvSpPr>
          <p:nvPr/>
        </p:nvSpPr>
        <p:spPr bwMode="auto">
          <a:xfrm>
            <a:off x="871538" y="2714625"/>
            <a:ext cx="409575" cy="336550"/>
          </a:xfrm>
          <a:prstGeom prst="rect">
            <a:avLst/>
          </a:prstGeom>
          <a:noFill/>
          <a:ln w="9525">
            <a:noFill/>
            <a:miter lim="800000"/>
            <a:headEnd/>
            <a:tailEnd/>
          </a:ln>
        </p:spPr>
        <p:txBody>
          <a:bodyPr wrap="none">
            <a:spAutoFit/>
          </a:bodyPr>
          <a:lstStyle/>
          <a:p>
            <a:pPr algn="r" eaLnBrk="0" hangingPunct="0"/>
            <a:r>
              <a:rPr lang="en-US" altLang="en-US" sz="1600" b="0">
                <a:cs typeface="Arial" charset="0"/>
              </a:rPr>
              <a:t>20</a:t>
            </a:r>
          </a:p>
        </p:txBody>
      </p:sp>
      <p:sp>
        <p:nvSpPr>
          <p:cNvPr id="1110062" name="Text Box 47"/>
          <p:cNvSpPr txBox="1">
            <a:spLocks noChangeArrowheads="1"/>
          </p:cNvSpPr>
          <p:nvPr/>
        </p:nvSpPr>
        <p:spPr bwMode="auto">
          <a:xfrm>
            <a:off x="871538" y="3305175"/>
            <a:ext cx="409575" cy="336550"/>
          </a:xfrm>
          <a:prstGeom prst="rect">
            <a:avLst/>
          </a:prstGeom>
          <a:noFill/>
          <a:ln w="9525">
            <a:noFill/>
            <a:miter lim="800000"/>
            <a:headEnd/>
            <a:tailEnd/>
          </a:ln>
        </p:spPr>
        <p:txBody>
          <a:bodyPr wrap="none">
            <a:spAutoFit/>
          </a:bodyPr>
          <a:lstStyle/>
          <a:p>
            <a:pPr algn="r" eaLnBrk="0" hangingPunct="0"/>
            <a:r>
              <a:rPr lang="en-US" altLang="en-US" sz="1600" b="0">
                <a:cs typeface="Arial" charset="0"/>
              </a:rPr>
              <a:t>15</a:t>
            </a:r>
          </a:p>
        </p:txBody>
      </p:sp>
      <p:sp>
        <p:nvSpPr>
          <p:cNvPr id="1110063" name="Text Box 48"/>
          <p:cNvSpPr txBox="1">
            <a:spLocks noChangeArrowheads="1"/>
          </p:cNvSpPr>
          <p:nvPr/>
        </p:nvSpPr>
        <p:spPr bwMode="auto">
          <a:xfrm>
            <a:off x="871538" y="3895725"/>
            <a:ext cx="409575" cy="336550"/>
          </a:xfrm>
          <a:prstGeom prst="rect">
            <a:avLst/>
          </a:prstGeom>
          <a:noFill/>
          <a:ln w="9525">
            <a:noFill/>
            <a:miter lim="800000"/>
            <a:headEnd/>
            <a:tailEnd/>
          </a:ln>
        </p:spPr>
        <p:txBody>
          <a:bodyPr wrap="none">
            <a:spAutoFit/>
          </a:bodyPr>
          <a:lstStyle/>
          <a:p>
            <a:pPr algn="r" eaLnBrk="0" hangingPunct="0"/>
            <a:r>
              <a:rPr lang="en-US" altLang="en-US" sz="1600" b="0">
                <a:cs typeface="Arial" charset="0"/>
              </a:rPr>
              <a:t>10</a:t>
            </a:r>
          </a:p>
        </p:txBody>
      </p:sp>
      <p:sp>
        <p:nvSpPr>
          <p:cNvPr id="1110064" name="Text Box 49"/>
          <p:cNvSpPr txBox="1">
            <a:spLocks noChangeArrowheads="1"/>
          </p:cNvSpPr>
          <p:nvPr/>
        </p:nvSpPr>
        <p:spPr bwMode="auto">
          <a:xfrm>
            <a:off x="984250" y="4486275"/>
            <a:ext cx="296863" cy="336550"/>
          </a:xfrm>
          <a:prstGeom prst="rect">
            <a:avLst/>
          </a:prstGeom>
          <a:noFill/>
          <a:ln w="9525">
            <a:noFill/>
            <a:miter lim="800000"/>
            <a:headEnd/>
            <a:tailEnd/>
          </a:ln>
        </p:spPr>
        <p:txBody>
          <a:bodyPr wrap="none">
            <a:spAutoFit/>
          </a:bodyPr>
          <a:lstStyle/>
          <a:p>
            <a:pPr algn="r" eaLnBrk="0" hangingPunct="0"/>
            <a:r>
              <a:rPr lang="en-US" altLang="en-US" sz="1600" b="0">
                <a:cs typeface="Arial" charset="0"/>
              </a:rPr>
              <a:t>5</a:t>
            </a:r>
          </a:p>
        </p:txBody>
      </p:sp>
      <p:sp>
        <p:nvSpPr>
          <p:cNvPr id="1110065" name="Text Box 50"/>
          <p:cNvSpPr txBox="1">
            <a:spLocks noChangeArrowheads="1"/>
          </p:cNvSpPr>
          <p:nvPr/>
        </p:nvSpPr>
        <p:spPr bwMode="auto">
          <a:xfrm>
            <a:off x="984250" y="5078413"/>
            <a:ext cx="296863" cy="336550"/>
          </a:xfrm>
          <a:prstGeom prst="rect">
            <a:avLst/>
          </a:prstGeom>
          <a:noFill/>
          <a:ln w="9525">
            <a:noFill/>
            <a:miter lim="800000"/>
            <a:headEnd/>
            <a:tailEnd/>
          </a:ln>
        </p:spPr>
        <p:txBody>
          <a:bodyPr wrap="none">
            <a:spAutoFit/>
          </a:bodyPr>
          <a:lstStyle/>
          <a:p>
            <a:pPr algn="r" eaLnBrk="0" hangingPunct="0"/>
            <a:r>
              <a:rPr lang="en-US" altLang="en-US" sz="1600" b="0">
                <a:cs typeface="Arial" charset="0"/>
              </a:rPr>
              <a:t>0</a:t>
            </a:r>
          </a:p>
        </p:txBody>
      </p:sp>
      <p:sp>
        <p:nvSpPr>
          <p:cNvPr id="1110066" name="Oval 51"/>
          <p:cNvSpPr>
            <a:spLocks noChangeArrowheads="1"/>
          </p:cNvSpPr>
          <p:nvPr/>
        </p:nvSpPr>
        <p:spPr bwMode="auto">
          <a:xfrm>
            <a:off x="3810000" y="4759325"/>
            <a:ext cx="177800" cy="193675"/>
          </a:xfrm>
          <a:prstGeom prst="ellipse">
            <a:avLst/>
          </a:prstGeom>
          <a:solidFill>
            <a:srgbClr val="FFFF00"/>
          </a:solidFill>
          <a:ln w="9525">
            <a:solidFill>
              <a:srgbClr val="CC9900"/>
            </a:solidFill>
            <a:round/>
            <a:headEnd/>
            <a:tailEnd/>
          </a:ln>
        </p:spPr>
        <p:txBody>
          <a:bodyPr/>
          <a:lstStyle/>
          <a:p>
            <a:endParaRPr lang="en-US" sz="1400">
              <a:cs typeface="Arial" charset="0"/>
            </a:endParaRPr>
          </a:p>
        </p:txBody>
      </p:sp>
      <p:sp>
        <p:nvSpPr>
          <p:cNvPr id="1110067" name="Text Box 52"/>
          <p:cNvSpPr txBox="1">
            <a:spLocks noChangeArrowheads="1"/>
          </p:cNvSpPr>
          <p:nvPr/>
        </p:nvSpPr>
        <p:spPr bwMode="auto">
          <a:xfrm>
            <a:off x="3627438" y="4508500"/>
            <a:ext cx="963612" cy="274638"/>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ASCOT-PL</a:t>
            </a:r>
          </a:p>
        </p:txBody>
      </p:sp>
      <p:sp>
        <p:nvSpPr>
          <p:cNvPr id="42037" name="Oval 53"/>
          <p:cNvSpPr>
            <a:spLocks noChangeArrowheads="1"/>
          </p:cNvSpPr>
          <p:nvPr/>
        </p:nvSpPr>
        <p:spPr bwMode="auto">
          <a:xfrm>
            <a:off x="2792413" y="4953000"/>
            <a:ext cx="179387" cy="193675"/>
          </a:xfrm>
          <a:prstGeom prst="ellipse">
            <a:avLst/>
          </a:prstGeom>
          <a:noFill/>
          <a:ln w="28575">
            <a:solidFill>
              <a:schemeClr val="accent6"/>
            </a:solidFill>
            <a:round/>
            <a:headEnd/>
            <a:tailEnd/>
          </a:ln>
        </p:spPr>
        <p:txBody>
          <a:bodyPr/>
          <a:lstStyle/>
          <a:p>
            <a:pPr>
              <a:defRPr/>
            </a:pPr>
            <a:endParaRPr lang="en-US" sz="1400">
              <a:latin typeface="Arial" pitchFamily="34" charset="0"/>
              <a:cs typeface="Arial" pitchFamily="34" charset="0"/>
            </a:endParaRPr>
          </a:p>
        </p:txBody>
      </p:sp>
      <p:sp>
        <p:nvSpPr>
          <p:cNvPr id="1110069" name="Text Box 54"/>
          <p:cNvSpPr txBox="1">
            <a:spLocks noChangeArrowheads="1"/>
          </p:cNvSpPr>
          <p:nvPr/>
        </p:nvSpPr>
        <p:spPr bwMode="auto">
          <a:xfrm>
            <a:off x="2322513" y="4738688"/>
            <a:ext cx="962025" cy="274637"/>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ASCOT-Rx</a:t>
            </a:r>
          </a:p>
        </p:txBody>
      </p:sp>
      <p:sp>
        <p:nvSpPr>
          <p:cNvPr id="1110070" name="Text Box 55"/>
          <p:cNvSpPr txBox="1">
            <a:spLocks noChangeArrowheads="1"/>
          </p:cNvSpPr>
          <p:nvPr/>
        </p:nvSpPr>
        <p:spPr bwMode="auto">
          <a:xfrm>
            <a:off x="2898775" y="4221163"/>
            <a:ext cx="741363" cy="274637"/>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HPS-Rx</a:t>
            </a:r>
          </a:p>
        </p:txBody>
      </p:sp>
      <p:sp>
        <p:nvSpPr>
          <p:cNvPr id="1110071" name="Text Box 56"/>
          <p:cNvSpPr txBox="1">
            <a:spLocks noChangeArrowheads="1"/>
          </p:cNvSpPr>
          <p:nvPr/>
        </p:nvSpPr>
        <p:spPr bwMode="auto">
          <a:xfrm>
            <a:off x="4033838" y="3763963"/>
            <a:ext cx="742950" cy="274637"/>
          </a:xfrm>
          <a:prstGeom prst="rect">
            <a:avLst/>
          </a:prstGeom>
          <a:noFill/>
          <a:ln w="9525">
            <a:noFill/>
            <a:miter lim="800000"/>
            <a:headEnd/>
            <a:tailEnd/>
          </a:ln>
        </p:spPr>
        <p:txBody>
          <a:bodyPr wrap="none">
            <a:spAutoFit/>
          </a:bodyPr>
          <a:lstStyle/>
          <a:p>
            <a:pPr algn="ctr" eaLnBrk="0" hangingPunct="0"/>
            <a:r>
              <a:rPr lang="en-US" altLang="en-US" sz="1200">
                <a:solidFill>
                  <a:srgbClr val="000033"/>
                </a:solidFill>
                <a:cs typeface="Arial" charset="0"/>
              </a:rPr>
              <a:t>HPS-PL</a:t>
            </a:r>
          </a:p>
        </p:txBody>
      </p:sp>
      <p:sp>
        <p:nvSpPr>
          <p:cNvPr id="1110072" name="AutoShape 57"/>
          <p:cNvSpPr>
            <a:spLocks noChangeArrowheads="1"/>
          </p:cNvSpPr>
          <p:nvPr/>
        </p:nvSpPr>
        <p:spPr bwMode="auto">
          <a:xfrm>
            <a:off x="2705100" y="4257675"/>
            <a:ext cx="228600" cy="152400"/>
          </a:xfrm>
          <a:prstGeom prst="triangle">
            <a:avLst>
              <a:gd name="adj" fmla="val 50000"/>
            </a:avLst>
          </a:prstGeom>
          <a:noFill/>
          <a:ln w="19050">
            <a:solidFill>
              <a:srgbClr val="33CC33"/>
            </a:solidFill>
            <a:miter lim="800000"/>
            <a:headEnd/>
            <a:tailEnd/>
          </a:ln>
        </p:spPr>
        <p:txBody>
          <a:bodyPr wrap="none" anchor="ctr"/>
          <a:lstStyle/>
          <a:p>
            <a:endParaRPr lang="en-US" sz="1400">
              <a:cs typeface="Arial" charset="0"/>
            </a:endParaRPr>
          </a:p>
        </p:txBody>
      </p:sp>
      <p:sp>
        <p:nvSpPr>
          <p:cNvPr id="1110073" name="AutoShape 58"/>
          <p:cNvSpPr>
            <a:spLocks noChangeArrowheads="1"/>
          </p:cNvSpPr>
          <p:nvPr/>
        </p:nvSpPr>
        <p:spPr bwMode="auto">
          <a:xfrm>
            <a:off x="3914775" y="3829050"/>
            <a:ext cx="228600" cy="152400"/>
          </a:xfrm>
          <a:prstGeom prst="triangle">
            <a:avLst>
              <a:gd name="adj" fmla="val 50000"/>
            </a:avLst>
          </a:prstGeom>
          <a:solidFill>
            <a:srgbClr val="66FF33"/>
          </a:solidFill>
          <a:ln w="19050">
            <a:solidFill>
              <a:srgbClr val="33CC33"/>
            </a:solidFill>
            <a:miter lim="800000"/>
            <a:headEnd/>
            <a:tailEnd/>
          </a:ln>
        </p:spPr>
        <p:txBody>
          <a:bodyPr wrap="none" anchor="ctr"/>
          <a:lstStyle/>
          <a:p>
            <a:endParaRPr lang="en-US" sz="1400">
              <a:cs typeface="Arial" charset="0"/>
            </a:endParaRPr>
          </a:p>
        </p:txBody>
      </p:sp>
      <p:sp>
        <p:nvSpPr>
          <p:cNvPr id="1110074" name="AutoShape 59"/>
          <p:cNvSpPr>
            <a:spLocks noChangeArrowheads="1"/>
          </p:cNvSpPr>
          <p:nvPr/>
        </p:nvSpPr>
        <p:spPr bwMode="auto">
          <a:xfrm>
            <a:off x="6873875" y="2905125"/>
            <a:ext cx="228600" cy="152400"/>
          </a:xfrm>
          <a:prstGeom prst="triangle">
            <a:avLst>
              <a:gd name="adj" fmla="val 50000"/>
            </a:avLst>
          </a:prstGeom>
          <a:solidFill>
            <a:srgbClr val="66FF33"/>
          </a:solidFill>
          <a:ln w="19050">
            <a:solidFill>
              <a:srgbClr val="33CC33"/>
            </a:solidFill>
            <a:miter lim="800000"/>
            <a:headEnd/>
            <a:tailEnd/>
          </a:ln>
        </p:spPr>
        <p:txBody>
          <a:bodyPr wrap="none" anchor="ctr"/>
          <a:lstStyle/>
          <a:p>
            <a:endParaRPr lang="en-US" sz="1400">
              <a:cs typeface="Arial" charset="0"/>
            </a:endParaRPr>
          </a:p>
        </p:txBody>
      </p:sp>
      <p:sp>
        <p:nvSpPr>
          <p:cNvPr id="1110075" name="Text Box 60"/>
          <p:cNvSpPr txBox="1">
            <a:spLocks noChangeArrowheads="1"/>
          </p:cNvSpPr>
          <p:nvPr/>
        </p:nvSpPr>
        <p:spPr bwMode="auto">
          <a:xfrm>
            <a:off x="7165975" y="2832100"/>
            <a:ext cx="838200" cy="322263"/>
          </a:xfrm>
          <a:prstGeom prst="rect">
            <a:avLst/>
          </a:prstGeom>
          <a:noFill/>
          <a:ln w="19050">
            <a:noFill/>
            <a:miter lim="800000"/>
            <a:headEnd/>
            <a:tailEnd/>
          </a:ln>
        </p:spPr>
        <p:txBody>
          <a:bodyPr>
            <a:spAutoFit/>
          </a:bodyPr>
          <a:lstStyle/>
          <a:p>
            <a:pPr eaLnBrk="0" hangingPunct="0">
              <a:spcBef>
                <a:spcPct val="50000"/>
              </a:spcBef>
            </a:pPr>
            <a:r>
              <a:rPr lang="en-US" sz="1500" b="0">
                <a:cs typeface="Arial" charset="0"/>
              </a:rPr>
              <a:t>HPS</a:t>
            </a:r>
          </a:p>
        </p:txBody>
      </p:sp>
      <p:sp>
        <p:nvSpPr>
          <p:cNvPr id="1110076" name="Oval 61"/>
          <p:cNvSpPr>
            <a:spLocks noChangeArrowheads="1"/>
          </p:cNvSpPr>
          <p:nvPr/>
        </p:nvSpPr>
        <p:spPr bwMode="auto">
          <a:xfrm>
            <a:off x="6227763" y="4171950"/>
            <a:ext cx="179387" cy="193675"/>
          </a:xfrm>
          <a:prstGeom prst="ellipse">
            <a:avLst/>
          </a:prstGeom>
          <a:solidFill>
            <a:srgbClr val="FFFF00"/>
          </a:solidFill>
          <a:ln w="9525">
            <a:solidFill>
              <a:srgbClr val="CC9900"/>
            </a:solidFill>
            <a:round/>
            <a:headEnd/>
            <a:tailEnd/>
          </a:ln>
        </p:spPr>
        <p:txBody>
          <a:bodyPr/>
          <a:lstStyle/>
          <a:p>
            <a:endParaRPr lang="en-US" sz="1400">
              <a:cs typeface="Arial" charset="0"/>
            </a:endParaRPr>
          </a:p>
        </p:txBody>
      </p:sp>
      <p:sp>
        <p:nvSpPr>
          <p:cNvPr id="1110077" name="Text Box 62"/>
          <p:cNvSpPr txBox="1">
            <a:spLocks noChangeArrowheads="1"/>
          </p:cNvSpPr>
          <p:nvPr/>
        </p:nvSpPr>
        <p:spPr bwMode="auto">
          <a:xfrm>
            <a:off x="6143625" y="4365625"/>
            <a:ext cx="742950" cy="274638"/>
          </a:xfrm>
          <a:prstGeom prst="rect">
            <a:avLst/>
          </a:prstGeom>
          <a:noFill/>
          <a:ln w="9525">
            <a:noFill/>
            <a:miter lim="800000"/>
            <a:headEnd/>
            <a:tailEnd/>
          </a:ln>
        </p:spPr>
        <p:txBody>
          <a:bodyPr wrap="none">
            <a:spAutoFit/>
          </a:bodyPr>
          <a:lstStyle/>
          <a:p>
            <a:pPr algn="ctr" eaLnBrk="0" hangingPunct="0"/>
            <a:r>
              <a:rPr lang="en-US" altLang="en-US" sz="1200">
                <a:solidFill>
                  <a:srgbClr val="FF0000"/>
                </a:solidFill>
                <a:cs typeface="Arial" charset="0"/>
              </a:rPr>
              <a:t>LRC-PL</a:t>
            </a:r>
          </a:p>
        </p:txBody>
      </p:sp>
      <p:sp>
        <p:nvSpPr>
          <p:cNvPr id="42047" name="Oval 63"/>
          <p:cNvSpPr>
            <a:spLocks noChangeArrowheads="1"/>
          </p:cNvSpPr>
          <p:nvPr/>
        </p:nvSpPr>
        <p:spPr bwMode="auto">
          <a:xfrm>
            <a:off x="5508625" y="4365625"/>
            <a:ext cx="177800" cy="193675"/>
          </a:xfrm>
          <a:prstGeom prst="ellipse">
            <a:avLst/>
          </a:prstGeom>
          <a:noFill/>
          <a:ln w="28575">
            <a:solidFill>
              <a:schemeClr val="accent6"/>
            </a:solidFill>
            <a:round/>
            <a:headEnd/>
            <a:tailEnd/>
          </a:ln>
        </p:spPr>
        <p:txBody>
          <a:bodyPr/>
          <a:lstStyle/>
          <a:p>
            <a:pPr>
              <a:defRPr/>
            </a:pPr>
            <a:endParaRPr lang="en-US" sz="1400">
              <a:latin typeface="Arial" pitchFamily="34" charset="0"/>
              <a:cs typeface="Arial" pitchFamily="34" charset="0"/>
            </a:endParaRPr>
          </a:p>
        </p:txBody>
      </p:sp>
      <p:sp>
        <p:nvSpPr>
          <p:cNvPr id="1110079" name="Text Box 64"/>
          <p:cNvSpPr txBox="1">
            <a:spLocks noChangeArrowheads="1"/>
          </p:cNvSpPr>
          <p:nvPr/>
        </p:nvSpPr>
        <p:spPr bwMode="auto">
          <a:xfrm>
            <a:off x="5214938" y="4508500"/>
            <a:ext cx="741362" cy="274638"/>
          </a:xfrm>
          <a:prstGeom prst="rect">
            <a:avLst/>
          </a:prstGeom>
          <a:noFill/>
          <a:ln w="9525">
            <a:noFill/>
            <a:miter lim="800000"/>
            <a:headEnd/>
            <a:tailEnd/>
          </a:ln>
        </p:spPr>
        <p:txBody>
          <a:bodyPr wrap="none">
            <a:spAutoFit/>
          </a:bodyPr>
          <a:lstStyle/>
          <a:p>
            <a:pPr algn="ctr" eaLnBrk="0" hangingPunct="0"/>
            <a:r>
              <a:rPr lang="en-US" altLang="en-US" sz="1200">
                <a:solidFill>
                  <a:srgbClr val="FF0000"/>
                </a:solidFill>
                <a:cs typeface="Arial" charset="0"/>
              </a:rPr>
              <a:t>LRC-Rx</a:t>
            </a:r>
          </a:p>
        </p:txBody>
      </p:sp>
      <p:sp>
        <p:nvSpPr>
          <p:cNvPr id="1110080" name="Rectangle 65"/>
          <p:cNvSpPr>
            <a:spLocks noChangeArrowheads="1"/>
          </p:cNvSpPr>
          <p:nvPr/>
        </p:nvSpPr>
        <p:spPr bwMode="auto">
          <a:xfrm>
            <a:off x="3394075" y="2852738"/>
            <a:ext cx="169863" cy="184150"/>
          </a:xfrm>
          <a:prstGeom prst="rect">
            <a:avLst/>
          </a:prstGeom>
          <a:noFill/>
          <a:ln w="19050">
            <a:solidFill>
              <a:srgbClr val="00FFFF"/>
            </a:solidFill>
            <a:miter lim="800000"/>
            <a:headEnd/>
            <a:tailEnd/>
          </a:ln>
        </p:spPr>
        <p:txBody>
          <a:bodyPr/>
          <a:lstStyle/>
          <a:p>
            <a:endParaRPr lang="en-US" sz="1400">
              <a:cs typeface="Arial" charset="0"/>
            </a:endParaRPr>
          </a:p>
        </p:txBody>
      </p:sp>
      <p:sp>
        <p:nvSpPr>
          <p:cNvPr id="1110081" name="Rectangle 66"/>
          <p:cNvSpPr>
            <a:spLocks noChangeArrowheads="1"/>
          </p:cNvSpPr>
          <p:nvPr/>
        </p:nvSpPr>
        <p:spPr bwMode="auto">
          <a:xfrm>
            <a:off x="5076825" y="1773238"/>
            <a:ext cx="169863" cy="184150"/>
          </a:xfrm>
          <a:prstGeom prst="rect">
            <a:avLst/>
          </a:prstGeom>
          <a:solidFill>
            <a:srgbClr val="00FFFF"/>
          </a:solidFill>
          <a:ln w="9525">
            <a:solidFill>
              <a:srgbClr val="00FFFF"/>
            </a:solidFill>
            <a:miter lim="800000"/>
            <a:headEnd/>
            <a:tailEnd/>
          </a:ln>
        </p:spPr>
        <p:txBody>
          <a:bodyPr/>
          <a:lstStyle/>
          <a:p>
            <a:endParaRPr lang="en-US" sz="1400">
              <a:cs typeface="Arial" charset="0"/>
            </a:endParaRPr>
          </a:p>
        </p:txBody>
      </p:sp>
      <p:sp>
        <p:nvSpPr>
          <p:cNvPr id="1110082" name="Text Box 67"/>
          <p:cNvSpPr txBox="1">
            <a:spLocks noChangeArrowheads="1"/>
          </p:cNvSpPr>
          <p:nvPr/>
        </p:nvSpPr>
        <p:spPr bwMode="auto">
          <a:xfrm>
            <a:off x="4508500" y="1484313"/>
            <a:ext cx="971550" cy="274637"/>
          </a:xfrm>
          <a:prstGeom prst="rect">
            <a:avLst/>
          </a:prstGeom>
          <a:noFill/>
          <a:ln w="9525">
            <a:noFill/>
            <a:miter lim="800000"/>
            <a:headEnd/>
            <a:tailEnd/>
          </a:ln>
        </p:spPr>
        <p:txBody>
          <a:bodyPr wrap="none">
            <a:spAutoFit/>
          </a:bodyPr>
          <a:lstStyle/>
          <a:p>
            <a:pPr algn="ctr" eaLnBrk="0" hangingPunct="0"/>
            <a:r>
              <a:rPr lang="en-US" altLang="en-US" sz="1200">
                <a:solidFill>
                  <a:srgbClr val="FF0000"/>
                </a:solidFill>
                <a:cs typeface="Arial" charset="0"/>
              </a:rPr>
              <a:t>POSCH-PL</a:t>
            </a:r>
          </a:p>
        </p:txBody>
      </p:sp>
      <p:sp>
        <p:nvSpPr>
          <p:cNvPr id="1110083" name="Text Box 68"/>
          <p:cNvSpPr txBox="1">
            <a:spLocks noChangeArrowheads="1"/>
          </p:cNvSpPr>
          <p:nvPr/>
        </p:nvSpPr>
        <p:spPr bwMode="auto">
          <a:xfrm>
            <a:off x="2781300" y="2565400"/>
            <a:ext cx="969963" cy="274638"/>
          </a:xfrm>
          <a:prstGeom prst="rect">
            <a:avLst/>
          </a:prstGeom>
          <a:noFill/>
          <a:ln w="9525">
            <a:noFill/>
            <a:miter lim="800000"/>
            <a:headEnd/>
            <a:tailEnd/>
          </a:ln>
        </p:spPr>
        <p:txBody>
          <a:bodyPr wrap="none">
            <a:spAutoFit/>
          </a:bodyPr>
          <a:lstStyle/>
          <a:p>
            <a:pPr algn="ctr" eaLnBrk="0" hangingPunct="0"/>
            <a:r>
              <a:rPr lang="en-US" altLang="en-US" sz="1200">
                <a:solidFill>
                  <a:srgbClr val="FF0000"/>
                </a:solidFill>
                <a:cs typeface="Arial" charset="0"/>
              </a:rPr>
              <a:t>POSCH-Rx</a:t>
            </a:r>
          </a:p>
        </p:txBody>
      </p:sp>
      <p:sp>
        <p:nvSpPr>
          <p:cNvPr id="1110084" name="Text Box 69"/>
          <p:cNvSpPr txBox="1">
            <a:spLocks noChangeArrowheads="1"/>
          </p:cNvSpPr>
          <p:nvPr/>
        </p:nvSpPr>
        <p:spPr bwMode="auto">
          <a:xfrm>
            <a:off x="7181850" y="3776663"/>
            <a:ext cx="1733550" cy="320675"/>
          </a:xfrm>
          <a:prstGeom prst="rect">
            <a:avLst/>
          </a:prstGeom>
          <a:noFill/>
          <a:ln w="19050">
            <a:noFill/>
            <a:miter lim="800000"/>
            <a:headEnd/>
            <a:tailEnd/>
          </a:ln>
        </p:spPr>
        <p:txBody>
          <a:bodyPr>
            <a:spAutoFit/>
          </a:bodyPr>
          <a:lstStyle/>
          <a:p>
            <a:pPr eaLnBrk="0" hangingPunct="0">
              <a:spcBef>
                <a:spcPct val="50000"/>
              </a:spcBef>
            </a:pPr>
            <a:r>
              <a:rPr lang="en-US" sz="1500">
                <a:solidFill>
                  <a:srgbClr val="FF0000"/>
                </a:solidFill>
                <a:cs typeface="Arial" charset="0"/>
              </a:rPr>
              <a:t>Non statin trials</a:t>
            </a:r>
          </a:p>
        </p:txBody>
      </p:sp>
      <p:sp>
        <p:nvSpPr>
          <p:cNvPr id="1110085" name="Text Box 70"/>
          <p:cNvSpPr txBox="1">
            <a:spLocks noChangeArrowheads="1"/>
          </p:cNvSpPr>
          <p:nvPr/>
        </p:nvSpPr>
        <p:spPr bwMode="auto">
          <a:xfrm>
            <a:off x="7191375" y="3471863"/>
            <a:ext cx="1530350" cy="320675"/>
          </a:xfrm>
          <a:prstGeom prst="rect">
            <a:avLst/>
          </a:prstGeom>
          <a:noFill/>
          <a:ln w="19050">
            <a:noFill/>
            <a:miter lim="800000"/>
            <a:headEnd/>
            <a:tailEnd/>
          </a:ln>
        </p:spPr>
        <p:txBody>
          <a:bodyPr>
            <a:spAutoFit/>
          </a:bodyPr>
          <a:lstStyle/>
          <a:p>
            <a:pPr eaLnBrk="0" hangingPunct="0">
              <a:spcBef>
                <a:spcPct val="50000"/>
              </a:spcBef>
            </a:pPr>
            <a:r>
              <a:rPr lang="en-US" sz="1500">
                <a:solidFill>
                  <a:srgbClr val="000033"/>
                </a:solidFill>
                <a:cs typeface="Arial" charset="0"/>
              </a:rPr>
              <a:t>Statin trials</a:t>
            </a:r>
          </a:p>
        </p:txBody>
      </p:sp>
      <p:sp>
        <p:nvSpPr>
          <p:cNvPr id="1110086" name="Rectangle 73"/>
          <p:cNvSpPr>
            <a:spLocks noChangeArrowheads="1"/>
          </p:cNvSpPr>
          <p:nvPr/>
        </p:nvSpPr>
        <p:spPr bwMode="auto">
          <a:xfrm>
            <a:off x="2281238" y="4108450"/>
            <a:ext cx="169862" cy="184150"/>
          </a:xfrm>
          <a:prstGeom prst="rect">
            <a:avLst/>
          </a:prstGeom>
          <a:noFill/>
          <a:ln w="19050">
            <a:solidFill>
              <a:srgbClr val="00FFFF"/>
            </a:solidFill>
            <a:miter lim="800000"/>
            <a:headEnd/>
            <a:tailEnd/>
          </a:ln>
        </p:spPr>
        <p:txBody>
          <a:bodyPr/>
          <a:lstStyle/>
          <a:p>
            <a:endParaRPr lang="en-US" sz="1400">
              <a:cs typeface="Arial" charset="0"/>
            </a:endParaRPr>
          </a:p>
        </p:txBody>
      </p:sp>
      <p:sp>
        <p:nvSpPr>
          <p:cNvPr id="1110087" name="Text Box 74"/>
          <p:cNvSpPr txBox="1">
            <a:spLocks noChangeArrowheads="1"/>
          </p:cNvSpPr>
          <p:nvPr/>
        </p:nvSpPr>
        <p:spPr bwMode="auto">
          <a:xfrm>
            <a:off x="1471613" y="4094163"/>
            <a:ext cx="931862" cy="274637"/>
          </a:xfrm>
          <a:prstGeom prst="rect">
            <a:avLst/>
          </a:prstGeom>
          <a:noFill/>
          <a:ln w="9525">
            <a:noFill/>
            <a:miter lim="800000"/>
            <a:headEnd/>
            <a:tailEnd/>
          </a:ln>
        </p:spPr>
        <p:txBody>
          <a:bodyPr>
            <a:spAutoFit/>
          </a:bodyPr>
          <a:lstStyle/>
          <a:p>
            <a:pPr>
              <a:spcBef>
                <a:spcPct val="50000"/>
              </a:spcBef>
            </a:pPr>
            <a:r>
              <a:rPr lang="en-US" altLang="en-US" sz="1200">
                <a:solidFill>
                  <a:srgbClr val="000033"/>
                </a:solidFill>
                <a:cs typeface="Arial" charset="0"/>
              </a:rPr>
              <a:t>TNT-80A</a:t>
            </a:r>
            <a:endParaRPr lang="de-DE" sz="1200">
              <a:solidFill>
                <a:srgbClr val="000033"/>
              </a:solidFill>
              <a:cs typeface="Arial" charset="0"/>
            </a:endParaRPr>
          </a:p>
        </p:txBody>
      </p:sp>
      <p:sp>
        <p:nvSpPr>
          <p:cNvPr id="1110088" name="Rectangle 75"/>
          <p:cNvSpPr>
            <a:spLocks noChangeArrowheads="1"/>
          </p:cNvSpPr>
          <p:nvPr/>
        </p:nvSpPr>
        <p:spPr bwMode="auto">
          <a:xfrm>
            <a:off x="3074988" y="3825875"/>
            <a:ext cx="169862" cy="184150"/>
          </a:xfrm>
          <a:prstGeom prst="rect">
            <a:avLst/>
          </a:prstGeom>
          <a:solidFill>
            <a:srgbClr val="00FFFF"/>
          </a:solidFill>
          <a:ln w="9525">
            <a:solidFill>
              <a:srgbClr val="00FFFF"/>
            </a:solidFill>
            <a:miter lim="800000"/>
            <a:headEnd/>
            <a:tailEnd/>
          </a:ln>
        </p:spPr>
        <p:txBody>
          <a:bodyPr/>
          <a:lstStyle/>
          <a:p>
            <a:endParaRPr lang="en-US" sz="1400">
              <a:cs typeface="Arial" charset="0"/>
            </a:endParaRPr>
          </a:p>
        </p:txBody>
      </p:sp>
      <p:sp>
        <p:nvSpPr>
          <p:cNvPr id="1110089" name="Text Box 76"/>
          <p:cNvSpPr txBox="1">
            <a:spLocks noChangeArrowheads="1"/>
          </p:cNvSpPr>
          <p:nvPr/>
        </p:nvSpPr>
        <p:spPr bwMode="auto">
          <a:xfrm>
            <a:off x="2393950" y="3586163"/>
            <a:ext cx="927100" cy="274637"/>
          </a:xfrm>
          <a:prstGeom prst="rect">
            <a:avLst/>
          </a:prstGeom>
          <a:noFill/>
          <a:ln w="9525">
            <a:noFill/>
            <a:miter lim="800000"/>
            <a:headEnd/>
            <a:tailEnd/>
          </a:ln>
        </p:spPr>
        <p:txBody>
          <a:bodyPr>
            <a:spAutoFit/>
          </a:bodyPr>
          <a:lstStyle/>
          <a:p>
            <a:pPr>
              <a:spcBef>
                <a:spcPct val="50000"/>
              </a:spcBef>
            </a:pPr>
            <a:r>
              <a:rPr lang="en-US" altLang="en-US" sz="1200">
                <a:solidFill>
                  <a:srgbClr val="000033"/>
                </a:solidFill>
                <a:cs typeface="Arial" charset="0"/>
              </a:rPr>
              <a:t>TNT-10A</a:t>
            </a:r>
            <a:endParaRPr lang="de-DE" sz="1200">
              <a:solidFill>
                <a:srgbClr val="000033"/>
              </a:solidFill>
              <a:cs typeface="Arial" charset="0"/>
            </a:endParaRPr>
          </a:p>
        </p:txBody>
      </p:sp>
      <p:sp>
        <p:nvSpPr>
          <p:cNvPr id="1110090" name="Rectangle 78"/>
          <p:cNvSpPr>
            <a:spLocks noChangeArrowheads="1"/>
          </p:cNvSpPr>
          <p:nvPr/>
        </p:nvSpPr>
        <p:spPr bwMode="auto">
          <a:xfrm>
            <a:off x="4038600" y="6280150"/>
            <a:ext cx="4999038" cy="514350"/>
          </a:xfrm>
          <a:prstGeom prst="rect">
            <a:avLst/>
          </a:prstGeom>
          <a:noFill/>
          <a:ln w="9525">
            <a:noFill/>
            <a:miter lim="800000"/>
            <a:headEnd/>
            <a:tailEnd/>
          </a:ln>
        </p:spPr>
        <p:txBody>
          <a:bodyPr lIns="90488" tIns="44450" rIns="90488" bIns="44450">
            <a:spAutoFit/>
          </a:bodyPr>
          <a:lstStyle/>
          <a:p>
            <a:pPr algn="r" eaLnBrk="0" hangingPunct="0"/>
            <a:r>
              <a:rPr lang="en-GB" sz="1400" b="0">
                <a:solidFill>
                  <a:srgbClr val="000033"/>
                </a:solidFill>
                <a:cs typeface="Arial" charset="0"/>
              </a:rPr>
              <a:t>Ballantyne CM. </a:t>
            </a:r>
            <a:r>
              <a:rPr lang="en-GB" sz="1400" b="0" i="1">
                <a:solidFill>
                  <a:srgbClr val="000033"/>
                </a:solidFill>
                <a:cs typeface="Arial" charset="0"/>
              </a:rPr>
              <a:t>Am J Cardiol</a:t>
            </a:r>
            <a:r>
              <a:rPr lang="en-GB" sz="1400" b="0">
                <a:solidFill>
                  <a:srgbClr val="000033"/>
                </a:solidFill>
                <a:cs typeface="Arial" charset="0"/>
              </a:rPr>
              <a:t>. 1998;82:737-743. </a:t>
            </a:r>
          </a:p>
          <a:p>
            <a:pPr algn="r" eaLnBrk="0" hangingPunct="0"/>
            <a:r>
              <a:rPr lang="en-GB" sz="1400" b="0">
                <a:solidFill>
                  <a:srgbClr val="000033"/>
                </a:solidFill>
                <a:cs typeface="Arial" charset="0"/>
              </a:rPr>
              <a:t>O’Keefe JH, et al, </a:t>
            </a:r>
            <a:r>
              <a:rPr lang="en-GB" sz="1400" b="0" i="1">
                <a:solidFill>
                  <a:srgbClr val="000033"/>
                </a:solidFill>
                <a:cs typeface="Arial" charset="0"/>
              </a:rPr>
              <a:t>J Am Coll Cardiol</a:t>
            </a:r>
            <a:r>
              <a:rPr lang="en-GB" sz="1400" b="0">
                <a:solidFill>
                  <a:srgbClr val="000033"/>
                </a:solidFill>
                <a:cs typeface="Arial" charset="0"/>
              </a:rPr>
              <a:t>. 2004;43:2142-2146.</a:t>
            </a:r>
          </a:p>
        </p:txBody>
      </p:sp>
      <p:sp>
        <p:nvSpPr>
          <p:cNvPr id="1110091" name="Title 78"/>
          <p:cNvSpPr>
            <a:spLocks noGrp="1"/>
          </p:cNvSpPr>
          <p:nvPr>
            <p:ph type="title" idx="4294967295"/>
          </p:nvPr>
        </p:nvSpPr>
        <p:spPr>
          <a:xfrm>
            <a:off x="0" y="0"/>
            <a:ext cx="9144000" cy="1114425"/>
          </a:xfrm>
        </p:spPr>
        <p:txBody>
          <a:bodyPr>
            <a:normAutofit/>
          </a:bodyPr>
          <a:lstStyle/>
          <a:p>
            <a:pPr eaLnBrk="1" hangingPunct="1"/>
            <a:r>
              <a:rPr lang="en-US" sz="4000" dirty="0"/>
              <a:t>Effect of </a:t>
            </a:r>
            <a:r>
              <a:rPr lang="en-US" altLang="en-US" sz="4000" dirty="0"/>
              <a:t>Lowering LDL-C on CHD Events</a:t>
            </a:r>
            <a:endParaRPr lang="en-US" sz="4000" dirty="0"/>
          </a:p>
        </p:txBody>
      </p:sp>
      <p:sp>
        <p:nvSpPr>
          <p:cNvPr id="1110092" name="Line 9"/>
          <p:cNvSpPr>
            <a:spLocks noChangeShapeType="1"/>
          </p:cNvSpPr>
          <p:nvPr/>
        </p:nvSpPr>
        <p:spPr bwMode="auto">
          <a:xfrm flipH="1">
            <a:off x="1285875" y="5284788"/>
            <a:ext cx="112713" cy="0"/>
          </a:xfrm>
          <a:prstGeom prst="line">
            <a:avLst/>
          </a:prstGeom>
          <a:noFill/>
          <a:ln w="19050">
            <a:solidFill>
              <a:schemeClr val="tx1"/>
            </a:solidFill>
            <a:round/>
            <a:headEnd/>
            <a:tailEnd/>
          </a:ln>
        </p:spPr>
        <p:txBody>
          <a:bodyPr/>
          <a:lstStyle/>
          <a:p>
            <a:endParaRPr lang="en-US"/>
          </a:p>
        </p:txBody>
      </p:sp>
      <p:sp>
        <p:nvSpPr>
          <p:cNvPr id="1110093" name="Text Box 78"/>
          <p:cNvSpPr txBox="1">
            <a:spLocks noChangeArrowheads="1"/>
          </p:cNvSpPr>
          <p:nvPr/>
        </p:nvSpPr>
        <p:spPr bwMode="auto">
          <a:xfrm>
            <a:off x="0" y="6276975"/>
            <a:ext cx="2743200" cy="517525"/>
          </a:xfrm>
          <a:prstGeom prst="rect">
            <a:avLst/>
          </a:prstGeom>
          <a:noFill/>
          <a:ln w="9525">
            <a:noFill/>
            <a:miter lim="800000"/>
            <a:headEnd/>
            <a:tailEnd/>
          </a:ln>
        </p:spPr>
        <p:txBody>
          <a:bodyPr>
            <a:spAutoFit/>
          </a:bodyPr>
          <a:lstStyle/>
          <a:p>
            <a:r>
              <a:rPr lang="en-US" sz="1400">
                <a:cs typeface="Arial" charset="0"/>
              </a:rPr>
              <a:t>PL = placebo</a:t>
            </a:r>
          </a:p>
          <a:p>
            <a:r>
              <a:rPr lang="en-US" sz="1400">
                <a:cs typeface="Arial" charset="0"/>
              </a:rPr>
              <a:t>Rx = active treatment</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Atherosclerotic disease and pathophysiology</a:t>
            </a:r>
          </a:p>
          <a:p>
            <a:r>
              <a:rPr lang="en-US" dirty="0"/>
              <a:t>Lifestyle and cardiovascular health </a:t>
            </a:r>
          </a:p>
          <a:p>
            <a:r>
              <a:rPr lang="en-US" dirty="0"/>
              <a:t>ROI of cardiac rehab to healthcare systems</a:t>
            </a:r>
          </a:p>
          <a:p>
            <a:r>
              <a:rPr lang="en-US" dirty="0"/>
              <a:t>Opportunities for improvement:</a:t>
            </a:r>
          </a:p>
          <a:p>
            <a:pPr lvl="1"/>
            <a:r>
              <a:rPr lang="en-US" dirty="0"/>
              <a:t>Million Hearts Initiative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0" name="Rectangle 2"/>
          <p:cNvSpPr>
            <a:spLocks noGrp="1" noChangeArrowheads="1"/>
          </p:cNvSpPr>
          <p:nvPr>
            <p:ph type="title"/>
          </p:nvPr>
        </p:nvSpPr>
        <p:spPr>
          <a:xfrm>
            <a:off x="152400" y="428625"/>
            <a:ext cx="8839200" cy="1143000"/>
          </a:xfrm>
        </p:spPr>
        <p:txBody>
          <a:bodyPr>
            <a:normAutofit fontScale="90000"/>
          </a:bodyPr>
          <a:lstStyle/>
          <a:p>
            <a:pPr>
              <a:lnSpc>
                <a:spcPct val="90000"/>
              </a:lnSpc>
              <a:defRPr/>
            </a:pPr>
            <a:r>
              <a:rPr lang="en-GB" sz="3400" b="1" u="sng" dirty="0">
                <a:effectLst>
                  <a:outerShdw blurRad="38100" dist="38100" dir="2700000" algn="tl">
                    <a:srgbClr val="000000"/>
                  </a:outerShdw>
                </a:effectLst>
                <a:latin typeface="Comic Sans MS" pitchFamily="66" charset="0"/>
                <a:cs typeface="Times New Roman" pitchFamily="18" charset="0"/>
              </a:rPr>
              <a:t>β Coefficients</a:t>
            </a:r>
            <a:r>
              <a:rPr lang="en-GB" sz="3400" b="1" dirty="0">
                <a:effectLst>
                  <a:outerShdw blurRad="38100" dist="38100" dir="2700000" algn="tl">
                    <a:srgbClr val="000000"/>
                  </a:outerShdw>
                </a:effectLst>
                <a:latin typeface="Comic Sans MS" pitchFamily="66" charset="0"/>
                <a:cs typeface="Times New Roman" pitchFamily="18" charset="0"/>
              </a:rPr>
              <a:t> = % fall in CHD mortality per unit decrease in risk factor </a:t>
            </a:r>
            <a:br>
              <a:rPr lang="en-GB" sz="3400" b="1" dirty="0">
                <a:solidFill>
                  <a:srgbClr val="FFFF00"/>
                </a:solidFill>
                <a:effectLst>
                  <a:outerShdw blurRad="38100" dist="38100" dir="2700000" algn="tl">
                    <a:srgbClr val="000000"/>
                  </a:outerShdw>
                </a:effectLst>
                <a:latin typeface="Comic Sans MS" pitchFamily="66" charset="0"/>
                <a:cs typeface="Times New Roman" pitchFamily="18" charset="0"/>
              </a:rPr>
            </a:br>
            <a:r>
              <a:rPr lang="en-GB" sz="3400" b="1" dirty="0">
                <a:solidFill>
                  <a:srgbClr val="FFFF00"/>
                </a:solidFill>
                <a:effectLst>
                  <a:outerShdw blurRad="38100" dist="38100" dir="2700000" algn="tl">
                    <a:srgbClr val="000000"/>
                  </a:outerShdw>
                </a:effectLst>
                <a:latin typeface="Comic Sans MS" pitchFamily="66" charset="0"/>
                <a:cs typeface="Times New Roman" pitchFamily="18" charset="0"/>
              </a:rPr>
              <a:t>				</a:t>
            </a:r>
            <a:r>
              <a:rPr lang="en-GB" sz="1600" i="1" dirty="0">
                <a:latin typeface="Comic Sans MS" pitchFamily="66" charset="0"/>
                <a:ea typeface="+mn-ea"/>
                <a:cs typeface="+mn-cs"/>
              </a:rPr>
              <a:t>(from meta-analyses &amp; cohorts) </a:t>
            </a:r>
            <a:endParaRPr lang="en-GB" sz="1400" i="1" dirty="0">
              <a:latin typeface="Comic Sans MS" pitchFamily="66" charset="0"/>
              <a:ea typeface="+mn-ea"/>
              <a:cs typeface="+mn-cs"/>
            </a:endParaRPr>
          </a:p>
        </p:txBody>
      </p:sp>
      <p:sp>
        <p:nvSpPr>
          <p:cNvPr id="25603" name="Rectangle 3"/>
          <p:cNvSpPr>
            <a:spLocks noGrp="1" noChangeArrowheads="1"/>
          </p:cNvSpPr>
          <p:nvPr>
            <p:ph type="body" idx="1"/>
          </p:nvPr>
        </p:nvSpPr>
        <p:spPr>
          <a:xfrm>
            <a:off x="285750" y="1785938"/>
            <a:ext cx="8553450" cy="4114800"/>
          </a:xfrm>
        </p:spPr>
        <p:txBody>
          <a:bodyPr>
            <a:normAutofit fontScale="92500" lnSpcReduction="10000"/>
          </a:bodyPr>
          <a:lstStyle/>
          <a:p>
            <a:pPr>
              <a:lnSpc>
                <a:spcPct val="90000"/>
              </a:lnSpc>
              <a:buFontTx/>
              <a:buNone/>
            </a:pPr>
            <a:r>
              <a:rPr lang="en-GB" sz="2800" dirty="0">
                <a:latin typeface="Comic Sans MS" pitchFamily="66" charset="0"/>
              </a:rPr>
              <a:t>Cholesterol lowering </a:t>
            </a:r>
            <a:r>
              <a:rPr lang="en-GB" sz="1400" i="1" dirty="0">
                <a:latin typeface="Comic Sans MS" pitchFamily="66" charset="0"/>
              </a:rPr>
              <a:t>PSC 2007</a:t>
            </a:r>
          </a:p>
          <a:p>
            <a:pPr lvl="1">
              <a:lnSpc>
                <a:spcPct val="90000"/>
              </a:lnSpc>
              <a:buFontTx/>
              <a:buNone/>
            </a:pPr>
            <a:r>
              <a:rPr lang="en-GB" sz="2400" dirty="0">
                <a:solidFill>
                  <a:srgbClr val="C00000"/>
                </a:solidFill>
                <a:latin typeface="Comic Sans MS" pitchFamily="66" charset="0"/>
                <a:sym typeface="Symbol" pitchFamily="18" charset="2"/>
              </a:rPr>
              <a:t> </a:t>
            </a:r>
            <a:r>
              <a:rPr lang="en-GB" sz="2400" dirty="0">
                <a:solidFill>
                  <a:srgbClr val="C00000"/>
                </a:solidFill>
                <a:latin typeface="Comic Sans MS" pitchFamily="66" charset="0"/>
              </a:rPr>
              <a:t>0.1</a:t>
            </a:r>
            <a:r>
              <a:rPr lang="en-GB" sz="1800" dirty="0">
                <a:solidFill>
                  <a:srgbClr val="C00000"/>
                </a:solidFill>
                <a:latin typeface="Comic Sans MS" pitchFamily="66" charset="0"/>
              </a:rPr>
              <a:t>mmol/l  </a:t>
            </a:r>
            <a:r>
              <a:rPr lang="en-GB" sz="2400" dirty="0">
                <a:solidFill>
                  <a:srgbClr val="C00000"/>
                </a:solidFill>
                <a:latin typeface="Comic Sans MS" pitchFamily="66" charset="0"/>
              </a:rPr>
              <a:t>population mean cholesterol </a:t>
            </a:r>
            <a:r>
              <a:rPr lang="en-GB" sz="2400" dirty="0">
                <a:solidFill>
                  <a:srgbClr val="C00000"/>
                </a:solidFill>
                <a:latin typeface="Comic Sans MS" pitchFamily="66" charset="0"/>
                <a:sym typeface="Symbol" pitchFamily="18" charset="2"/>
              </a:rPr>
              <a:t></a:t>
            </a:r>
            <a:endParaRPr lang="en-GB" sz="2400" dirty="0">
              <a:solidFill>
                <a:srgbClr val="C00000"/>
              </a:solidFill>
              <a:latin typeface="Comic Sans MS" pitchFamily="66" charset="0"/>
            </a:endParaRPr>
          </a:p>
          <a:p>
            <a:pPr lvl="1">
              <a:lnSpc>
                <a:spcPct val="90000"/>
              </a:lnSpc>
              <a:buFontTx/>
              <a:buNone/>
            </a:pPr>
            <a:r>
              <a:rPr lang="en-GB" sz="2400" dirty="0">
                <a:solidFill>
                  <a:srgbClr val="C00000"/>
                </a:solidFill>
                <a:latin typeface="Comic Sans MS" pitchFamily="66" charset="0"/>
                <a:sym typeface="Symbol" pitchFamily="18" charset="2"/>
              </a:rPr>
              <a:t> </a:t>
            </a:r>
            <a:r>
              <a:rPr lang="en-GB" sz="2400" dirty="0">
                <a:solidFill>
                  <a:srgbClr val="C00000"/>
                </a:solidFill>
                <a:latin typeface="Comic Sans MS" pitchFamily="66" charset="0"/>
              </a:rPr>
              <a:t>4% reduction in CHD mortality</a:t>
            </a:r>
          </a:p>
          <a:p>
            <a:pPr lvl="4">
              <a:lnSpc>
                <a:spcPct val="90000"/>
              </a:lnSpc>
            </a:pPr>
            <a:endParaRPr lang="en-GB" sz="700" dirty="0">
              <a:solidFill>
                <a:srgbClr val="FFFF66"/>
              </a:solidFill>
              <a:latin typeface="Comic Sans MS" pitchFamily="66" charset="0"/>
            </a:endParaRPr>
          </a:p>
          <a:p>
            <a:pPr>
              <a:lnSpc>
                <a:spcPct val="90000"/>
              </a:lnSpc>
              <a:buFontTx/>
              <a:buNone/>
            </a:pPr>
            <a:r>
              <a:rPr lang="en-GB" sz="2800" dirty="0">
                <a:latin typeface="Comic Sans MS" pitchFamily="66" charset="0"/>
              </a:rPr>
              <a:t>Blood pressure </a:t>
            </a:r>
            <a:r>
              <a:rPr lang="en-GB" sz="1400" i="1" dirty="0">
                <a:latin typeface="Comic Sans MS" pitchFamily="66" charset="0"/>
              </a:rPr>
              <a:t>PSC Lancet 2003</a:t>
            </a:r>
          </a:p>
          <a:p>
            <a:pPr lvl="1">
              <a:lnSpc>
                <a:spcPct val="90000"/>
              </a:lnSpc>
              <a:buFontTx/>
              <a:buNone/>
            </a:pPr>
            <a:r>
              <a:rPr lang="en-GB" sz="2400" dirty="0">
                <a:solidFill>
                  <a:srgbClr val="FFFF66"/>
                </a:solidFill>
                <a:latin typeface="Comic Sans MS" pitchFamily="66" charset="0"/>
              </a:rPr>
              <a:t> </a:t>
            </a:r>
            <a:r>
              <a:rPr lang="en-GB" sz="2400" dirty="0">
                <a:solidFill>
                  <a:srgbClr val="C00000"/>
                </a:solidFill>
                <a:latin typeface="Comic Sans MS" pitchFamily="66" charset="0"/>
                <a:sym typeface="Symbol" pitchFamily="18" charset="2"/>
              </a:rPr>
              <a:t></a:t>
            </a:r>
            <a:r>
              <a:rPr lang="en-GB" sz="2400" dirty="0">
                <a:solidFill>
                  <a:srgbClr val="C00000"/>
                </a:solidFill>
                <a:latin typeface="Comic Sans MS" pitchFamily="66" charset="0"/>
              </a:rPr>
              <a:t> 1 </a:t>
            </a:r>
            <a:r>
              <a:rPr lang="en-GB" sz="1800" dirty="0">
                <a:solidFill>
                  <a:srgbClr val="C00000"/>
                </a:solidFill>
                <a:latin typeface="Comic Sans MS" pitchFamily="66" charset="0"/>
              </a:rPr>
              <a:t>mm Hg </a:t>
            </a:r>
            <a:r>
              <a:rPr lang="en-GB" sz="2400" dirty="0">
                <a:solidFill>
                  <a:srgbClr val="C00000"/>
                </a:solidFill>
                <a:latin typeface="Comic Sans MS" pitchFamily="66" charset="0"/>
              </a:rPr>
              <a:t>Systolic BP  </a:t>
            </a:r>
            <a:r>
              <a:rPr lang="en-GB" sz="2400" dirty="0">
                <a:solidFill>
                  <a:srgbClr val="C00000"/>
                </a:solidFill>
                <a:latin typeface="Comic Sans MS" pitchFamily="66" charset="0"/>
                <a:sym typeface="Symbol" pitchFamily="18" charset="2"/>
              </a:rPr>
              <a:t>  2</a:t>
            </a:r>
            <a:r>
              <a:rPr lang="en-GB" sz="2400" dirty="0">
                <a:solidFill>
                  <a:srgbClr val="C00000"/>
                </a:solidFill>
                <a:latin typeface="Comic Sans MS" pitchFamily="66" charset="0"/>
              </a:rPr>
              <a:t>% CHD deaths</a:t>
            </a:r>
          </a:p>
          <a:p>
            <a:pPr lvl="1">
              <a:lnSpc>
                <a:spcPct val="90000"/>
              </a:lnSpc>
              <a:buFontTx/>
              <a:buNone/>
            </a:pPr>
            <a:endParaRPr lang="en-GB" sz="800" dirty="0">
              <a:solidFill>
                <a:srgbClr val="FFFF66"/>
              </a:solidFill>
              <a:latin typeface="Comic Sans MS" pitchFamily="66" charset="0"/>
            </a:endParaRPr>
          </a:p>
          <a:p>
            <a:pPr lvl="1">
              <a:lnSpc>
                <a:spcPct val="90000"/>
              </a:lnSpc>
              <a:buFontTx/>
              <a:buNone/>
            </a:pPr>
            <a:endParaRPr lang="en-GB" sz="800" dirty="0">
              <a:solidFill>
                <a:srgbClr val="FFFF66"/>
              </a:solidFill>
              <a:latin typeface="Comic Sans MS" pitchFamily="66" charset="0"/>
            </a:endParaRPr>
          </a:p>
          <a:p>
            <a:pPr>
              <a:lnSpc>
                <a:spcPct val="90000"/>
              </a:lnSpc>
              <a:buFontTx/>
              <a:buNone/>
            </a:pPr>
            <a:r>
              <a:rPr lang="en-GB" sz="2800" dirty="0">
                <a:latin typeface="Comic Sans MS" pitchFamily="66" charset="0"/>
              </a:rPr>
              <a:t>Smoking </a:t>
            </a:r>
            <a:r>
              <a:rPr lang="en-GB" sz="1400" i="1" dirty="0" err="1">
                <a:latin typeface="Comic Sans MS" pitchFamily="66" charset="0"/>
              </a:rPr>
              <a:t>InterHEART</a:t>
            </a:r>
            <a:r>
              <a:rPr lang="en-GB" sz="1400" i="1" dirty="0">
                <a:latin typeface="Comic Sans MS" pitchFamily="66" charset="0"/>
              </a:rPr>
              <a:t>, 2004</a:t>
            </a:r>
          </a:p>
          <a:p>
            <a:pPr lvl="1">
              <a:lnSpc>
                <a:spcPct val="90000"/>
              </a:lnSpc>
              <a:buFontTx/>
              <a:buNone/>
            </a:pPr>
            <a:r>
              <a:rPr lang="en-GB" sz="2400" dirty="0">
                <a:solidFill>
                  <a:srgbClr val="FFFF66"/>
                </a:solidFill>
                <a:latin typeface="Comic Sans MS" pitchFamily="66" charset="0"/>
              </a:rPr>
              <a:t>  </a:t>
            </a:r>
            <a:r>
              <a:rPr lang="en-GB" sz="2400" dirty="0">
                <a:solidFill>
                  <a:srgbClr val="C00000"/>
                </a:solidFill>
                <a:latin typeface="Comic Sans MS" pitchFamily="66" charset="0"/>
              </a:rPr>
              <a:t>1% </a:t>
            </a:r>
            <a:r>
              <a:rPr lang="en-GB" sz="2400" dirty="0">
                <a:solidFill>
                  <a:srgbClr val="C00000"/>
                </a:solidFill>
                <a:latin typeface="Comic Sans MS" pitchFamily="66" charset="0"/>
                <a:sym typeface="Symbol" pitchFamily="18" charset="2"/>
              </a:rPr>
              <a:t></a:t>
            </a:r>
            <a:r>
              <a:rPr lang="en-GB" sz="2400" dirty="0">
                <a:solidFill>
                  <a:srgbClr val="C00000"/>
                </a:solidFill>
                <a:latin typeface="Comic Sans MS" pitchFamily="66" charset="0"/>
              </a:rPr>
              <a:t> Smoking prevalence  </a:t>
            </a:r>
            <a:r>
              <a:rPr lang="en-GB" sz="2400" dirty="0">
                <a:solidFill>
                  <a:srgbClr val="C00000"/>
                </a:solidFill>
                <a:latin typeface="Comic Sans MS" pitchFamily="66" charset="0"/>
                <a:sym typeface="Symbol" pitchFamily="18" charset="2"/>
              </a:rPr>
              <a:t> </a:t>
            </a:r>
            <a:r>
              <a:rPr lang="en-GB" dirty="0">
                <a:solidFill>
                  <a:srgbClr val="C00000"/>
                </a:solidFill>
                <a:latin typeface="Comic Sans MS" pitchFamily="66" charset="0"/>
                <a:sym typeface="Symbol" pitchFamily="18" charset="2"/>
              </a:rPr>
              <a:t>1% </a:t>
            </a:r>
            <a:r>
              <a:rPr lang="en-GB" sz="2400" dirty="0">
                <a:solidFill>
                  <a:srgbClr val="C00000"/>
                </a:solidFill>
                <a:latin typeface="Comic Sans MS" pitchFamily="66" charset="0"/>
              </a:rPr>
              <a:t>CHD  deaths</a:t>
            </a:r>
          </a:p>
          <a:p>
            <a:pPr>
              <a:lnSpc>
                <a:spcPct val="90000"/>
              </a:lnSpc>
              <a:buFontTx/>
              <a:buNone/>
            </a:pPr>
            <a:endParaRPr lang="en-GB" sz="800" dirty="0">
              <a:solidFill>
                <a:srgbClr val="FFFF66"/>
              </a:solidFill>
              <a:latin typeface="Comic Sans MS" pitchFamily="66" charset="0"/>
            </a:endParaRPr>
          </a:p>
          <a:p>
            <a:pPr>
              <a:lnSpc>
                <a:spcPct val="90000"/>
              </a:lnSpc>
              <a:buFontTx/>
              <a:buNone/>
            </a:pPr>
            <a:r>
              <a:rPr lang="en-GB" sz="2800" dirty="0">
                <a:latin typeface="Comic Sans MS" pitchFamily="66" charset="0"/>
              </a:rPr>
              <a:t>Obesity </a:t>
            </a:r>
            <a:r>
              <a:rPr lang="en-GB" sz="1400" i="1" dirty="0" err="1">
                <a:latin typeface="Comic Sans MS" pitchFamily="66" charset="0"/>
              </a:rPr>
              <a:t>Bodgers</a:t>
            </a:r>
            <a:r>
              <a:rPr lang="en-GB" sz="1400" i="1" dirty="0">
                <a:latin typeface="Comic Sans MS" pitchFamily="66" charset="0"/>
              </a:rPr>
              <a:t>, 2007</a:t>
            </a:r>
          </a:p>
          <a:p>
            <a:pPr lvl="1">
              <a:lnSpc>
                <a:spcPct val="90000"/>
              </a:lnSpc>
              <a:buFontTx/>
              <a:buNone/>
            </a:pPr>
            <a:r>
              <a:rPr lang="en-GB" sz="2400" dirty="0">
                <a:solidFill>
                  <a:srgbClr val="FFFF66"/>
                </a:solidFill>
                <a:latin typeface="Comic Sans MS" pitchFamily="66" charset="0"/>
              </a:rPr>
              <a:t>  </a:t>
            </a:r>
            <a:r>
              <a:rPr lang="en-GB" sz="2400" dirty="0">
                <a:solidFill>
                  <a:srgbClr val="C00000"/>
                </a:solidFill>
                <a:latin typeface="Comic Sans MS" pitchFamily="66" charset="0"/>
              </a:rPr>
              <a:t>0.1 Kg/M</a:t>
            </a:r>
            <a:r>
              <a:rPr lang="en-GB" sz="2400" baseline="30000" dirty="0">
                <a:solidFill>
                  <a:srgbClr val="C00000"/>
                </a:solidFill>
                <a:latin typeface="Comic Sans MS" pitchFamily="66" charset="0"/>
              </a:rPr>
              <a:t>2</a:t>
            </a:r>
            <a:r>
              <a:rPr lang="en-GB" sz="2400" dirty="0">
                <a:solidFill>
                  <a:srgbClr val="C00000"/>
                </a:solidFill>
                <a:latin typeface="Comic Sans MS" pitchFamily="66" charset="0"/>
              </a:rPr>
              <a:t> </a:t>
            </a:r>
            <a:r>
              <a:rPr lang="en-GB" sz="2400" dirty="0">
                <a:solidFill>
                  <a:srgbClr val="C00000"/>
                </a:solidFill>
                <a:latin typeface="Comic Sans MS" pitchFamily="66" charset="0"/>
                <a:sym typeface="Symbol" pitchFamily="18" charset="2"/>
              </a:rPr>
              <a:t></a:t>
            </a:r>
            <a:r>
              <a:rPr lang="en-GB" sz="2400" dirty="0">
                <a:solidFill>
                  <a:srgbClr val="C00000"/>
                </a:solidFill>
                <a:latin typeface="Comic Sans MS" pitchFamily="66" charset="0"/>
              </a:rPr>
              <a:t> BMI </a:t>
            </a:r>
            <a:r>
              <a:rPr lang="en-GB" sz="2400" dirty="0">
                <a:solidFill>
                  <a:srgbClr val="C00000"/>
                </a:solidFill>
                <a:latin typeface="Comic Sans MS" pitchFamily="66" charset="0"/>
                <a:sym typeface="Symbol" pitchFamily="18" charset="2"/>
              </a:rPr>
              <a:t> </a:t>
            </a:r>
            <a:r>
              <a:rPr lang="en-GB" dirty="0">
                <a:solidFill>
                  <a:srgbClr val="C00000"/>
                </a:solidFill>
                <a:latin typeface="Comic Sans MS" pitchFamily="66" charset="0"/>
                <a:sym typeface="Symbol" pitchFamily="18" charset="2"/>
              </a:rPr>
              <a:t> 0.25</a:t>
            </a:r>
            <a:r>
              <a:rPr lang="en-GB" dirty="0">
                <a:solidFill>
                  <a:srgbClr val="C00000"/>
                </a:solidFill>
                <a:latin typeface="Comic Sans MS" pitchFamily="66" charset="0"/>
              </a:rPr>
              <a:t>% </a:t>
            </a:r>
            <a:r>
              <a:rPr lang="en-GB" sz="2400" dirty="0">
                <a:solidFill>
                  <a:srgbClr val="C00000"/>
                </a:solidFill>
                <a:latin typeface="Comic Sans MS" pitchFamily="66" charset="0"/>
              </a:rPr>
              <a:t>CHD deaths</a:t>
            </a:r>
          </a:p>
          <a:p>
            <a:pPr lvl="1">
              <a:lnSpc>
                <a:spcPct val="90000"/>
              </a:lnSpc>
              <a:buFontTx/>
              <a:buNone/>
            </a:pPr>
            <a:endParaRPr lang="en-GB" sz="2400" dirty="0">
              <a:solidFill>
                <a:srgbClr val="FFFF66"/>
              </a:solidFill>
              <a:latin typeface="Comic Sans MS" pitchFamily="66" charset="0"/>
            </a:endParaRPr>
          </a:p>
        </p:txBody>
      </p:sp>
      <p:sp>
        <p:nvSpPr>
          <p:cNvPr id="1753092" name="Text Box 4"/>
          <p:cNvSpPr txBox="1">
            <a:spLocks noChangeArrowheads="1"/>
          </p:cNvSpPr>
          <p:nvPr/>
        </p:nvSpPr>
        <p:spPr bwMode="auto">
          <a:xfrm>
            <a:off x="6629400" y="6172200"/>
            <a:ext cx="2438400" cy="288925"/>
          </a:xfrm>
          <a:prstGeom prst="rect">
            <a:avLst/>
          </a:prstGeom>
          <a:noFill/>
          <a:ln w="12700">
            <a:noFill/>
            <a:miter lim="800000"/>
            <a:headEnd type="none" w="sm" len="sm"/>
            <a:tailEnd type="none" w="sm" len="sm"/>
          </a:ln>
          <a:effectLst/>
        </p:spPr>
        <p:txBody>
          <a:bodyPr>
            <a:spAutoFit/>
          </a:bodyPr>
          <a:lstStyle/>
          <a:p>
            <a:pPr algn="ctr" eaLnBrk="1" hangingPunct="1">
              <a:lnSpc>
                <a:spcPct val="80000"/>
              </a:lnSpc>
              <a:spcBef>
                <a:spcPct val="50000"/>
              </a:spcBef>
              <a:defRPr/>
            </a:pPr>
            <a:r>
              <a:rPr lang="en-GB" sz="1600" b="1" dirty="0">
                <a:solidFill>
                  <a:srgbClr val="FF66FF"/>
                </a:solidFill>
                <a:cs typeface="Times New Roman" pitchFamily="18" charset="0"/>
              </a:rPr>
              <a:t>  </a:t>
            </a:r>
            <a:r>
              <a:rPr lang="en-GB" sz="1000" b="1" i="1" dirty="0"/>
              <a:t>Ford et al, NEJM 2007   </a:t>
            </a:r>
            <a:r>
              <a:rPr lang="en-GB" sz="1050" b="1" i="1" u="sng" dirty="0"/>
              <a:t>356</a:t>
            </a:r>
            <a:r>
              <a:rPr lang="en-GB" sz="1000" b="1" i="1" dirty="0"/>
              <a:t> : 2388-</a:t>
            </a:r>
            <a:r>
              <a:rPr lang="en-GB" sz="1000" i="1" dirty="0"/>
              <a:t> </a:t>
            </a:r>
            <a:endParaRPr lang="en-GB" sz="1000" b="1" dirty="0">
              <a:solidFill>
                <a:srgbClr val="66FF33"/>
              </a:solidFill>
              <a:latin typeface="Comic Sans MS" pitchFamily="66"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5613" y="273050"/>
            <a:ext cx="8226425" cy="957263"/>
          </a:xfrm>
        </p:spPr>
        <p:txBody>
          <a:bodyPr/>
          <a:lstStyle/>
          <a:p>
            <a:r>
              <a:rPr lang="en-US" sz="4000"/>
              <a:t>Lyon Diet Heart Study</a:t>
            </a:r>
          </a:p>
        </p:txBody>
      </p:sp>
      <p:sp>
        <p:nvSpPr>
          <p:cNvPr id="336899" name="Rectangle 3"/>
          <p:cNvSpPr>
            <a:spLocks noGrp="1" noChangeArrowheads="1"/>
          </p:cNvSpPr>
          <p:nvPr>
            <p:ph type="body" idx="1"/>
          </p:nvPr>
        </p:nvSpPr>
        <p:spPr>
          <a:xfrm>
            <a:off x="381000" y="1371600"/>
            <a:ext cx="8226425" cy="4497388"/>
          </a:xfrm>
        </p:spPr>
        <p:txBody>
          <a:bodyPr/>
          <a:lstStyle/>
          <a:p>
            <a:r>
              <a:rPr lang="en-US" sz="2800"/>
              <a:t>Randomized Single-Blind Secondary Prevention of Coronary Heart Disease</a:t>
            </a:r>
          </a:p>
          <a:p>
            <a:r>
              <a:rPr lang="en-US" sz="2800"/>
              <a:t>Compared Mediterranean-Type Diet with Prudent Western-Type Diet </a:t>
            </a:r>
          </a:p>
          <a:p>
            <a:r>
              <a:rPr lang="en-US" sz="2800"/>
              <a:t>Consecutive Patients Who Survived 1st MI</a:t>
            </a:r>
          </a:p>
          <a:p>
            <a:r>
              <a:rPr lang="en-US" sz="2800"/>
              <a:t>Had to be &lt; 70 Years of Age &amp; Clinically Stable</a:t>
            </a:r>
          </a:p>
          <a:p>
            <a:r>
              <a:rPr lang="en-US" sz="2800"/>
              <a:t>Follow-Up of 60 Months but Actually Terminated at 27 Months</a:t>
            </a:r>
          </a:p>
        </p:txBody>
      </p:sp>
      <p:sp>
        <p:nvSpPr>
          <p:cNvPr id="336900" name="Text Box 4"/>
          <p:cNvSpPr txBox="1">
            <a:spLocks noChangeArrowheads="1"/>
          </p:cNvSpPr>
          <p:nvPr/>
        </p:nvSpPr>
        <p:spPr bwMode="auto">
          <a:xfrm>
            <a:off x="3810000" y="6324600"/>
            <a:ext cx="5334000" cy="366713"/>
          </a:xfrm>
          <a:prstGeom prst="rect">
            <a:avLst/>
          </a:prstGeom>
          <a:noFill/>
          <a:ln w="9525">
            <a:noFill/>
            <a:miter lim="800000"/>
            <a:headEnd/>
            <a:tailEnd/>
          </a:ln>
          <a:effectLst/>
        </p:spPr>
        <p:txBody>
          <a:bodyPr>
            <a:spAutoFit/>
          </a:bodyPr>
          <a:lstStyle/>
          <a:p>
            <a:pPr>
              <a:spcBef>
                <a:spcPct val="50000"/>
              </a:spcBef>
            </a:pPr>
            <a:r>
              <a:rPr lang="en-US"/>
              <a:t>Michel de Lorgeril M.D., et al, Circ 1999;99:779-85</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228600" y="109538"/>
            <a:ext cx="8696325" cy="1143000"/>
          </a:xfrm>
        </p:spPr>
        <p:txBody>
          <a:bodyPr>
            <a:normAutofit fontScale="90000"/>
          </a:bodyPr>
          <a:lstStyle/>
          <a:p>
            <a:r>
              <a:rPr lang="en-US" sz="4000"/>
              <a:t>Lyon Diet Heart Trial: Results of All Primary &amp; Secondary End Points</a:t>
            </a:r>
          </a:p>
        </p:txBody>
      </p:sp>
      <p:graphicFrame>
        <p:nvGraphicFramePr>
          <p:cNvPr id="344067" name="Object 3"/>
          <p:cNvGraphicFramePr>
            <a:graphicFrameLocks noGrp="1" noChangeAspect="1"/>
          </p:cNvGraphicFramePr>
          <p:nvPr>
            <p:ph type="chart" idx="1"/>
            <p:extLst>
              <p:ext uri="{D42A27DB-BD31-4B8C-83A1-F6EECF244321}">
                <p14:modId xmlns:p14="http://schemas.microsoft.com/office/powerpoint/2010/main" val="3478032505"/>
              </p:ext>
            </p:extLst>
          </p:nvPr>
        </p:nvGraphicFramePr>
        <p:xfrm>
          <a:off x="228600" y="1524000"/>
          <a:ext cx="8693150" cy="5029200"/>
        </p:xfrm>
        <a:graphic>
          <a:graphicData uri="http://schemas.openxmlformats.org/presentationml/2006/ole">
            <mc:AlternateContent xmlns:mc="http://schemas.openxmlformats.org/markup-compatibility/2006">
              <mc:Choice xmlns:v="urn:schemas-microsoft-com:vml" Requires="v">
                <p:oleObj spid="_x0000_s36911" name="Chart" r:id="rId4" imgW="8239264" imgH="4114989" progId="MSGraph.Chart.8">
                  <p:embed followColorScheme="full"/>
                </p:oleObj>
              </mc:Choice>
              <mc:Fallback>
                <p:oleObj name="Chart" r:id="rId4" imgW="8239264" imgH="4114989"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0"/>
                        <a:ext cx="869315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4068" name="Text Box 4"/>
          <p:cNvSpPr txBox="1">
            <a:spLocks noChangeArrowheads="1"/>
          </p:cNvSpPr>
          <p:nvPr/>
        </p:nvSpPr>
        <p:spPr bwMode="auto">
          <a:xfrm>
            <a:off x="3810000" y="6400800"/>
            <a:ext cx="5334000" cy="366713"/>
          </a:xfrm>
          <a:prstGeom prst="rect">
            <a:avLst/>
          </a:prstGeom>
          <a:noFill/>
          <a:ln w="9525">
            <a:noFill/>
            <a:miter lim="800000"/>
            <a:headEnd/>
            <a:tailEnd/>
          </a:ln>
          <a:effectLst/>
        </p:spPr>
        <p:txBody>
          <a:bodyPr>
            <a:spAutoFit/>
          </a:bodyPr>
          <a:lstStyle/>
          <a:p>
            <a:pPr>
              <a:spcBef>
                <a:spcPct val="50000"/>
              </a:spcBef>
            </a:pPr>
            <a:r>
              <a:rPr lang="en-US"/>
              <a:t>Michel de Lorgeril M.D., et al, Circ 1999;99:779-85</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0" name="Rectangle 4"/>
          <p:cNvSpPr>
            <a:spLocks noGrp="1" noChangeArrowheads="1"/>
          </p:cNvSpPr>
          <p:nvPr>
            <p:ph type="title"/>
          </p:nvPr>
        </p:nvSpPr>
        <p:spPr/>
        <p:txBody>
          <a:bodyPr>
            <a:normAutofit fontScale="90000"/>
          </a:bodyPr>
          <a:lstStyle/>
          <a:p>
            <a:r>
              <a:rPr lang="en-US" sz="4000"/>
              <a:t>Relations of Lifestyle, Risk Factors &amp; C-V Disease</a:t>
            </a:r>
          </a:p>
        </p:txBody>
      </p:sp>
      <p:pic>
        <p:nvPicPr>
          <p:cNvPr id="439301" name="Picture 5"/>
          <p:cNvPicPr>
            <a:picLocks noChangeAspect="1" noChangeArrowheads="1"/>
          </p:cNvPicPr>
          <p:nvPr/>
        </p:nvPicPr>
        <p:blipFill>
          <a:blip r:embed="rId2" cstate="print"/>
          <a:srcRect/>
          <a:stretch>
            <a:fillRect/>
          </a:stretch>
        </p:blipFill>
        <p:spPr bwMode="auto">
          <a:xfrm>
            <a:off x="609600" y="1524000"/>
            <a:ext cx="7924800" cy="4905375"/>
          </a:xfrm>
          <a:prstGeom prst="rect">
            <a:avLst/>
          </a:prstGeom>
          <a:noFill/>
          <a:ln w="12700" cap="sq">
            <a:noFill/>
            <a:miter lim="800000"/>
            <a:headEnd type="none" w="sm" len="sm"/>
            <a:tailEnd type="none" w="sm" len="sm"/>
          </a:ln>
          <a:effectLst/>
        </p:spPr>
      </p:pic>
      <p:sp>
        <p:nvSpPr>
          <p:cNvPr id="439302" name="Text Box 6"/>
          <p:cNvSpPr txBox="1">
            <a:spLocks noChangeArrowheads="1"/>
          </p:cNvSpPr>
          <p:nvPr/>
        </p:nvSpPr>
        <p:spPr bwMode="auto">
          <a:xfrm>
            <a:off x="4191000" y="6491288"/>
            <a:ext cx="49530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600">
                <a:effectLst>
                  <a:outerShdw blurRad="38100" dist="38100" dir="2700000" algn="tl">
                    <a:srgbClr val="000000"/>
                  </a:outerShdw>
                </a:effectLst>
              </a:rPr>
              <a:t>Mozaffarian et al, Circulation. 2008;117:3031-3038</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5"/>
          <p:cNvSpPr>
            <a:spLocks noGrp="1"/>
          </p:cNvSpPr>
          <p:nvPr>
            <p:ph type="title"/>
          </p:nvPr>
        </p:nvSpPr>
        <p:spPr/>
        <p:txBody>
          <a:bodyPr/>
          <a:lstStyle/>
          <a:p>
            <a:r>
              <a:rPr lang="en-US"/>
              <a:t>Risk-Factor Modification: Lifestyle</a:t>
            </a:r>
          </a:p>
        </p:txBody>
      </p:sp>
      <p:pic>
        <p:nvPicPr>
          <p:cNvPr id="73730" name="Picture 7" descr="Pasquini_Slide45"/>
          <p:cNvPicPr>
            <a:picLocks noChangeAspect="1" noChangeArrowheads="1"/>
          </p:cNvPicPr>
          <p:nvPr/>
        </p:nvPicPr>
        <p:blipFill>
          <a:blip r:embed="rId2" cstate="print"/>
          <a:srcRect b="49985"/>
          <a:stretch>
            <a:fillRect/>
          </a:stretch>
        </p:blipFill>
        <p:spPr bwMode="auto">
          <a:xfrm>
            <a:off x="590550" y="1316038"/>
            <a:ext cx="8069263" cy="5229225"/>
          </a:xfrm>
          <a:prstGeom prst="rect">
            <a:avLst/>
          </a:prstGeom>
          <a:noFill/>
          <a:ln w="9525">
            <a:noFill/>
            <a:miter lim="800000"/>
            <a:headEnd/>
            <a:tailEnd/>
          </a:ln>
        </p:spPr>
      </p:pic>
      <p:sp>
        <p:nvSpPr>
          <p:cNvPr id="73731" name="TextBox 3"/>
          <p:cNvSpPr txBox="1">
            <a:spLocks noChangeArrowheads="1"/>
          </p:cNvSpPr>
          <p:nvPr/>
        </p:nvSpPr>
        <p:spPr bwMode="auto">
          <a:xfrm>
            <a:off x="520700" y="6519863"/>
            <a:ext cx="5005388" cy="369887"/>
          </a:xfrm>
          <a:prstGeom prst="rect">
            <a:avLst/>
          </a:prstGeom>
          <a:noFill/>
          <a:ln w="9525">
            <a:noFill/>
            <a:miter lim="800000"/>
            <a:headEnd/>
            <a:tailEnd/>
          </a:ln>
        </p:spPr>
        <p:txBody>
          <a:bodyPr wrap="none">
            <a:spAutoFit/>
          </a:bodyPr>
          <a:lstStyle/>
          <a:p>
            <a:r>
              <a:rPr lang="en-US"/>
              <a:t>Sacks FM, et al. </a:t>
            </a:r>
            <a:r>
              <a:rPr lang="en-US" i="1"/>
              <a:t>N Engl J Med</a:t>
            </a:r>
            <a:r>
              <a:rPr lang="en-US"/>
              <a:t>. 2010;362:2102-2112.</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p:txBody>
          <a:bodyPr/>
          <a:lstStyle/>
          <a:p>
            <a:r>
              <a:rPr lang="en-US">
                <a:effectLst/>
              </a:rPr>
              <a:t>Risk-Factor Modification: Lifestyle</a:t>
            </a:r>
          </a:p>
        </p:txBody>
      </p:sp>
      <p:pic>
        <p:nvPicPr>
          <p:cNvPr id="74754" name="Picture 3" descr="Pasquini_Slide45"/>
          <p:cNvPicPr>
            <a:picLocks noChangeAspect="1" noChangeArrowheads="1"/>
          </p:cNvPicPr>
          <p:nvPr/>
        </p:nvPicPr>
        <p:blipFill>
          <a:blip r:embed="rId2" cstate="print"/>
          <a:srcRect t="50340"/>
          <a:stretch>
            <a:fillRect/>
          </a:stretch>
        </p:blipFill>
        <p:spPr bwMode="auto">
          <a:xfrm>
            <a:off x="590550" y="1365250"/>
            <a:ext cx="8069263" cy="5191125"/>
          </a:xfrm>
          <a:prstGeom prst="rect">
            <a:avLst/>
          </a:prstGeom>
          <a:noFill/>
          <a:ln w="9525">
            <a:noFill/>
            <a:miter lim="800000"/>
            <a:headEnd/>
            <a:tailEnd/>
          </a:ln>
        </p:spPr>
      </p:pic>
      <p:sp>
        <p:nvSpPr>
          <p:cNvPr id="74755" name="TextBox 3"/>
          <p:cNvSpPr txBox="1">
            <a:spLocks noChangeArrowheads="1"/>
          </p:cNvSpPr>
          <p:nvPr/>
        </p:nvSpPr>
        <p:spPr bwMode="auto">
          <a:xfrm>
            <a:off x="520700" y="6519863"/>
            <a:ext cx="5005388" cy="369887"/>
          </a:xfrm>
          <a:prstGeom prst="rect">
            <a:avLst/>
          </a:prstGeom>
          <a:noFill/>
          <a:ln w="9525">
            <a:noFill/>
            <a:miter lim="800000"/>
            <a:headEnd/>
            <a:tailEnd/>
          </a:ln>
        </p:spPr>
        <p:txBody>
          <a:bodyPr wrap="none">
            <a:spAutoFit/>
          </a:bodyPr>
          <a:lstStyle/>
          <a:p>
            <a:r>
              <a:rPr lang="en-US"/>
              <a:t>Sacks FM, et al. </a:t>
            </a:r>
            <a:r>
              <a:rPr lang="en-US" i="1"/>
              <a:t>N Engl J Med</a:t>
            </a:r>
            <a:r>
              <a:rPr lang="en-US"/>
              <a:t>. 2010;362:2102-2112.</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p:txBody>
          <a:bodyPr/>
          <a:lstStyle/>
          <a:p>
            <a:r>
              <a:rPr lang="en-US">
                <a:effectLst/>
              </a:rPr>
              <a:t>Risk-Factor Modification: Lifestyle</a:t>
            </a:r>
          </a:p>
        </p:txBody>
      </p:sp>
      <p:pic>
        <p:nvPicPr>
          <p:cNvPr id="74754" name="Picture 3" descr="Pasquini_Slide45"/>
          <p:cNvPicPr>
            <a:picLocks noChangeAspect="1" noChangeArrowheads="1"/>
          </p:cNvPicPr>
          <p:nvPr/>
        </p:nvPicPr>
        <p:blipFill>
          <a:blip r:embed="rId2" cstate="print"/>
          <a:srcRect t="50340"/>
          <a:stretch>
            <a:fillRect/>
          </a:stretch>
        </p:blipFill>
        <p:spPr bwMode="auto">
          <a:xfrm>
            <a:off x="590550" y="1365250"/>
            <a:ext cx="8069263" cy="5191125"/>
          </a:xfrm>
          <a:prstGeom prst="rect">
            <a:avLst/>
          </a:prstGeom>
          <a:noFill/>
          <a:ln w="9525">
            <a:noFill/>
            <a:miter lim="800000"/>
            <a:headEnd/>
            <a:tailEnd/>
          </a:ln>
        </p:spPr>
      </p:pic>
      <p:sp>
        <p:nvSpPr>
          <p:cNvPr id="74755" name="TextBox 3"/>
          <p:cNvSpPr txBox="1">
            <a:spLocks noChangeArrowheads="1"/>
          </p:cNvSpPr>
          <p:nvPr/>
        </p:nvSpPr>
        <p:spPr bwMode="auto">
          <a:xfrm>
            <a:off x="520700" y="6519863"/>
            <a:ext cx="5005388" cy="369887"/>
          </a:xfrm>
          <a:prstGeom prst="rect">
            <a:avLst/>
          </a:prstGeom>
          <a:noFill/>
          <a:ln w="9525">
            <a:noFill/>
            <a:miter lim="800000"/>
            <a:headEnd/>
            <a:tailEnd/>
          </a:ln>
        </p:spPr>
        <p:txBody>
          <a:bodyPr wrap="none">
            <a:spAutoFit/>
          </a:bodyPr>
          <a:lstStyle/>
          <a:p>
            <a:r>
              <a:rPr lang="en-US"/>
              <a:t>Sacks FM, et al. </a:t>
            </a:r>
            <a:r>
              <a:rPr lang="en-US" i="1"/>
              <a:t>N Engl J Med</a:t>
            </a:r>
            <a:r>
              <a:rPr lang="en-US"/>
              <a:t>. 2010;362:2102-2112.</a:t>
            </a:r>
          </a:p>
        </p:txBody>
      </p:sp>
      <p:pic>
        <p:nvPicPr>
          <p:cNvPr id="5" name="Picture 5"/>
          <p:cNvPicPr>
            <a:picLocks noChangeAspect="1" noChangeArrowheads="1"/>
          </p:cNvPicPr>
          <p:nvPr/>
        </p:nvPicPr>
        <p:blipFill>
          <a:blip r:embed="rId3" cstate="print"/>
          <a:srcRect/>
          <a:stretch>
            <a:fillRect/>
          </a:stretch>
        </p:blipFill>
        <p:spPr bwMode="auto">
          <a:xfrm>
            <a:off x="0" y="228600"/>
            <a:ext cx="9144000" cy="6858000"/>
          </a:xfrm>
          <a:prstGeom prst="rect">
            <a:avLst/>
          </a:prstGeom>
          <a:noFill/>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Cardiac Rehab: </a:t>
            </a:r>
            <a:br>
              <a:rPr lang="en-US" sz="3600" dirty="0">
                <a:solidFill>
                  <a:schemeClr val="tx1"/>
                </a:solidFill>
              </a:rPr>
            </a:br>
            <a:r>
              <a:rPr lang="en-US" sz="3600" dirty="0">
                <a:solidFill>
                  <a:schemeClr val="tx1"/>
                </a:solidFill>
              </a:rPr>
              <a:t>from Science to Value Proposition</a:t>
            </a:r>
          </a:p>
        </p:txBody>
      </p:sp>
      <p:sp>
        <p:nvSpPr>
          <p:cNvPr id="3" name="Text Placeholder 2"/>
          <p:cNvSpPr>
            <a:spLocks noGrp="1"/>
          </p:cNvSpPr>
          <p:nvPr>
            <p:ph type="body" sz="quarter" idx="11"/>
          </p:nvPr>
        </p:nvSpPr>
        <p:spPr>
          <a:xfrm>
            <a:off x="342900" y="1905000"/>
            <a:ext cx="7881937" cy="4800600"/>
          </a:xfrm>
        </p:spPr>
        <p:txBody>
          <a:bodyPr/>
          <a:lstStyle/>
          <a:p>
            <a:pPr>
              <a:buFont typeface="Arial" panose="020B0604020202020204" pitchFamily="34" charset="0"/>
              <a:buChar char="•"/>
            </a:pPr>
            <a:r>
              <a:rPr lang="en-US" dirty="0"/>
              <a:t>Science speaks volumes</a:t>
            </a:r>
          </a:p>
          <a:p>
            <a:pPr>
              <a:buFont typeface="Arial" panose="020B0604020202020204" pitchFamily="34" charset="0"/>
              <a:buChar char="•"/>
            </a:pPr>
            <a:r>
              <a:rPr lang="en-US" dirty="0"/>
              <a:t>Cardiac Rehab is the application of science to patients</a:t>
            </a:r>
          </a:p>
          <a:p>
            <a:pPr>
              <a:buFont typeface="Arial" panose="020B0604020202020204" pitchFamily="34" charset="0"/>
              <a:buChar char="•"/>
            </a:pPr>
            <a:r>
              <a:rPr lang="en-US" dirty="0"/>
              <a:t>Explore current and potential value of cardiac rehab to our communities</a:t>
            </a:r>
          </a:p>
        </p:txBody>
      </p:sp>
      <p:pic>
        <p:nvPicPr>
          <p:cNvPr id="7" name="Picture 6"/>
          <p:cNvPicPr>
            <a:picLocks noChangeAspect="1"/>
          </p:cNvPicPr>
          <p:nvPr/>
        </p:nvPicPr>
        <p:blipFill>
          <a:blip r:embed="rId2"/>
          <a:stretch>
            <a:fillRect/>
          </a:stretch>
        </p:blipFill>
        <p:spPr>
          <a:xfrm>
            <a:off x="4191000" y="4987763"/>
            <a:ext cx="3409950" cy="1720335"/>
          </a:xfrm>
          <a:prstGeom prst="rect">
            <a:avLst/>
          </a:prstGeom>
        </p:spPr>
      </p:pic>
    </p:spTree>
    <p:extLst>
      <p:ext uri="{BB962C8B-B14F-4D97-AF65-F5344CB8AC3E}">
        <p14:creationId xmlns:p14="http://schemas.microsoft.com/office/powerpoint/2010/main" val="400580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Cardiac Rehab Definition </a:t>
            </a:r>
          </a:p>
        </p:txBody>
      </p:sp>
      <p:sp>
        <p:nvSpPr>
          <p:cNvPr id="3" name="Text Placeholder 2"/>
          <p:cNvSpPr>
            <a:spLocks noGrp="1"/>
          </p:cNvSpPr>
          <p:nvPr>
            <p:ph type="body" sz="quarter" idx="11"/>
          </p:nvPr>
        </p:nvSpPr>
        <p:spPr>
          <a:xfrm>
            <a:off x="347662" y="1143000"/>
            <a:ext cx="6981605" cy="4800600"/>
          </a:xfrm>
        </p:spPr>
        <p:txBody>
          <a:bodyPr/>
          <a:lstStyle/>
          <a:p>
            <a:pPr marL="0" indent="0">
              <a:buNone/>
            </a:pPr>
            <a:r>
              <a:rPr lang="en-US" dirty="0"/>
              <a:t>CR is multi-disciplinary program </a:t>
            </a:r>
          </a:p>
          <a:p>
            <a:pPr lvl="1"/>
            <a:r>
              <a:rPr lang="en-US" sz="2400" dirty="0"/>
              <a:t>Medically supervised exercise</a:t>
            </a:r>
          </a:p>
          <a:p>
            <a:pPr lvl="1"/>
            <a:r>
              <a:rPr lang="en-US" sz="2400" dirty="0"/>
              <a:t>Education</a:t>
            </a:r>
          </a:p>
          <a:p>
            <a:pPr lvl="1"/>
            <a:r>
              <a:rPr lang="en-US" sz="2400" dirty="0"/>
              <a:t>Nutrition coaching</a:t>
            </a:r>
          </a:p>
          <a:p>
            <a:pPr lvl="1"/>
            <a:r>
              <a:rPr lang="en-US" sz="2400" dirty="0"/>
              <a:t>Psychosocial intervention</a:t>
            </a:r>
          </a:p>
          <a:p>
            <a:pPr lvl="1"/>
            <a:r>
              <a:rPr lang="en-US" sz="2400" dirty="0"/>
              <a:t>Smoking cessation</a:t>
            </a:r>
          </a:p>
          <a:p>
            <a:pPr lvl="1"/>
            <a:r>
              <a:rPr lang="en-US" sz="2400" dirty="0"/>
              <a:t>12 weeks</a:t>
            </a:r>
          </a:p>
          <a:p>
            <a:pPr lvl="1"/>
            <a:endParaRPr lang="en-US" sz="1800" dirty="0"/>
          </a:p>
          <a:p>
            <a:pPr lvl="1"/>
            <a:r>
              <a:rPr lang="en-US" sz="2000" dirty="0"/>
              <a:t>Post cardiac rehab “fitness” program is</a:t>
            </a:r>
          </a:p>
          <a:p>
            <a:pPr marL="262890" lvl="1" indent="0">
              <a:buNone/>
            </a:pPr>
            <a:r>
              <a:rPr lang="en-US" sz="2000" dirty="0"/>
              <a:t>     important to support adherence/compliance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286000"/>
            <a:ext cx="2857500" cy="2143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7911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Indications for Cardiac Rehab</a:t>
            </a:r>
          </a:p>
        </p:txBody>
      </p:sp>
      <p:sp>
        <p:nvSpPr>
          <p:cNvPr id="3" name="Text Placeholder 2"/>
          <p:cNvSpPr>
            <a:spLocks noGrp="1"/>
          </p:cNvSpPr>
          <p:nvPr>
            <p:ph type="body" sz="quarter" idx="11"/>
          </p:nvPr>
        </p:nvSpPr>
        <p:spPr>
          <a:xfrm>
            <a:off x="347662" y="1143000"/>
            <a:ext cx="7348537" cy="5257800"/>
          </a:xfrm>
        </p:spPr>
        <p:txBody>
          <a:bodyPr>
            <a:normAutofit fontScale="92500" lnSpcReduction="10000"/>
          </a:bodyPr>
          <a:lstStyle/>
          <a:p>
            <a:pPr>
              <a:buFont typeface="Arial" panose="020B0604020202020204" pitchFamily="34" charset="0"/>
              <a:buChar char="•"/>
            </a:pPr>
            <a:r>
              <a:rPr lang="en-US" dirty="0"/>
              <a:t>Coronary artery bypass grafting</a:t>
            </a:r>
          </a:p>
          <a:p>
            <a:pPr>
              <a:buFont typeface="Arial" panose="020B0604020202020204" pitchFamily="34" charset="0"/>
              <a:buChar char="•"/>
            </a:pPr>
            <a:r>
              <a:rPr lang="en-US" dirty="0"/>
              <a:t>MI in past 12 months</a:t>
            </a:r>
          </a:p>
          <a:p>
            <a:pPr>
              <a:buFont typeface="Arial" panose="020B0604020202020204" pitchFamily="34" charset="0"/>
              <a:buChar char="•"/>
            </a:pPr>
            <a:r>
              <a:rPr lang="en-US" dirty="0"/>
              <a:t>PTCA or intervention</a:t>
            </a:r>
          </a:p>
          <a:p>
            <a:pPr>
              <a:buFont typeface="Arial" panose="020B0604020202020204" pitchFamily="34" charset="0"/>
              <a:buChar char="•"/>
            </a:pPr>
            <a:r>
              <a:rPr lang="en-US" dirty="0"/>
              <a:t>Chronic stable angina</a:t>
            </a:r>
          </a:p>
          <a:p>
            <a:pPr>
              <a:buFont typeface="Arial" panose="020B0604020202020204" pitchFamily="34" charset="0"/>
              <a:buChar char="•"/>
            </a:pPr>
            <a:r>
              <a:rPr lang="en-US" dirty="0"/>
              <a:t>Heart valve repair or replacement</a:t>
            </a:r>
          </a:p>
          <a:p>
            <a:pPr>
              <a:buFont typeface="Arial" panose="020B0604020202020204" pitchFamily="34" charset="0"/>
              <a:buChar char="•"/>
            </a:pPr>
            <a:r>
              <a:rPr lang="en-US" dirty="0"/>
              <a:t>Heart Failure (chronic, stable, EF&lt;35%)</a:t>
            </a:r>
          </a:p>
          <a:p>
            <a:pPr>
              <a:buFont typeface="Arial" panose="020B0604020202020204" pitchFamily="34" charset="0"/>
              <a:buChar char="•"/>
            </a:pPr>
            <a:r>
              <a:rPr lang="en-US" dirty="0"/>
              <a:t>Heart or heart &amp; lung transplant</a:t>
            </a:r>
          </a:p>
          <a:p>
            <a:pPr>
              <a:buFont typeface="Arial" panose="020B0604020202020204" pitchFamily="34" charset="0"/>
              <a:buChar char="•"/>
            </a:pPr>
            <a:r>
              <a:rPr lang="en-US" dirty="0"/>
              <a:t>PAD</a:t>
            </a:r>
          </a:p>
        </p:txBody>
      </p:sp>
      <p:pic>
        <p:nvPicPr>
          <p:cNvPr id="4" name="Picture 3"/>
          <p:cNvPicPr>
            <a:picLocks noChangeAspect="1"/>
          </p:cNvPicPr>
          <p:nvPr/>
        </p:nvPicPr>
        <p:blipFill>
          <a:blip r:embed="rId2"/>
          <a:stretch>
            <a:fillRect/>
          </a:stretch>
        </p:blipFill>
        <p:spPr>
          <a:xfrm>
            <a:off x="6248400" y="1676400"/>
            <a:ext cx="1729588" cy="1847850"/>
          </a:xfrm>
          <a:prstGeom prst="rect">
            <a:avLst/>
          </a:prstGeom>
        </p:spPr>
      </p:pic>
    </p:spTree>
    <p:extLst>
      <p:ext uri="{BB962C8B-B14F-4D97-AF65-F5344CB8AC3E}">
        <p14:creationId xmlns:p14="http://schemas.microsoft.com/office/powerpoint/2010/main" val="134193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latin typeface="Calibri" panose="020F0502020204030204" pitchFamily="34" charset="0"/>
              </a:rPr>
              <a:t>The science of the disease</a:t>
            </a:r>
          </a:p>
        </p:txBody>
      </p:sp>
      <p:sp>
        <p:nvSpPr>
          <p:cNvPr id="3" name="Text Placeholder 2"/>
          <p:cNvSpPr>
            <a:spLocks noGrp="1"/>
          </p:cNvSpPr>
          <p:nvPr>
            <p:ph type="body" sz="quarter" idx="11"/>
          </p:nvPr>
        </p:nvSpPr>
        <p:spPr/>
        <p:txBody>
          <a:bodyPr/>
          <a:lstStyle/>
          <a:p>
            <a:pPr>
              <a:buFont typeface="Arial" panose="020B0604020202020204" pitchFamily="34" charset="0"/>
              <a:buChar char="•"/>
            </a:pPr>
            <a:r>
              <a:rPr lang="en-US" dirty="0"/>
              <a:t>History</a:t>
            </a:r>
          </a:p>
          <a:p>
            <a:pPr>
              <a:buFont typeface="Arial" panose="020B0604020202020204" pitchFamily="34" charset="0"/>
              <a:buChar char="•"/>
            </a:pPr>
            <a:r>
              <a:rPr lang="en-US" dirty="0"/>
              <a:t>Discuss pathophysiology of atherosclerosis</a:t>
            </a:r>
          </a:p>
          <a:p>
            <a:pPr>
              <a:buFont typeface="Arial" panose="020B0604020202020204" pitchFamily="34" charset="0"/>
              <a:buChar char="•"/>
            </a:pPr>
            <a:r>
              <a:rPr lang="en-US" dirty="0"/>
              <a:t>Groundbreaking Clinical Research</a:t>
            </a:r>
          </a:p>
        </p:txBody>
      </p:sp>
      <p:pic>
        <p:nvPicPr>
          <p:cNvPr id="4" name="Picture 3"/>
          <p:cNvPicPr>
            <a:picLocks noChangeAspect="1"/>
          </p:cNvPicPr>
          <p:nvPr/>
        </p:nvPicPr>
        <p:blipFill>
          <a:blip r:embed="rId2"/>
          <a:stretch>
            <a:fillRect/>
          </a:stretch>
        </p:blipFill>
        <p:spPr>
          <a:xfrm>
            <a:off x="3352800" y="4038600"/>
            <a:ext cx="2426626" cy="2630149"/>
          </a:xfrm>
          <a:prstGeom prst="rect">
            <a:avLst/>
          </a:prstGeom>
        </p:spPr>
      </p:pic>
    </p:spTree>
    <p:extLst>
      <p:ext uri="{BB962C8B-B14F-4D97-AF65-F5344CB8AC3E}">
        <p14:creationId xmlns:p14="http://schemas.microsoft.com/office/powerpoint/2010/main" val="2579032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7772400" cy="990600"/>
          </a:xfrm>
        </p:spPr>
        <p:txBody>
          <a:bodyPr>
            <a:normAutofit/>
          </a:bodyPr>
          <a:lstStyle/>
          <a:p>
            <a:pPr algn="l"/>
            <a:r>
              <a:rPr lang="en-US" sz="3600" dirty="0"/>
              <a:t>Benefits of Cardiac Rehab</a:t>
            </a:r>
          </a:p>
        </p:txBody>
      </p:sp>
      <p:sp>
        <p:nvSpPr>
          <p:cNvPr id="3" name="Content Placeholder 2"/>
          <p:cNvSpPr>
            <a:spLocks noGrp="1"/>
          </p:cNvSpPr>
          <p:nvPr>
            <p:ph idx="4294967295"/>
          </p:nvPr>
        </p:nvSpPr>
        <p:spPr>
          <a:xfrm>
            <a:off x="381000" y="1066800"/>
            <a:ext cx="8458200" cy="5029200"/>
          </a:xfrm>
          <a:prstGeom prst="rect">
            <a:avLst/>
          </a:prstGeom>
        </p:spPr>
        <p:txBody>
          <a:bodyPr>
            <a:normAutofit fontScale="85000" lnSpcReduction="20000"/>
          </a:bodyPr>
          <a:lstStyle/>
          <a:p>
            <a:r>
              <a:rPr lang="en-US" sz="3500" dirty="0"/>
              <a:t>Patient care enhanced</a:t>
            </a:r>
          </a:p>
          <a:p>
            <a:r>
              <a:rPr lang="en-US" sz="3500" dirty="0"/>
              <a:t>Early discovery of medical concerns</a:t>
            </a:r>
          </a:p>
          <a:p>
            <a:r>
              <a:rPr lang="en-US" sz="3500" dirty="0"/>
              <a:t>Marketing </a:t>
            </a:r>
          </a:p>
          <a:p>
            <a:r>
              <a:rPr lang="en-US" sz="3500" dirty="0"/>
              <a:t>Rehab patients experience:</a:t>
            </a:r>
          </a:p>
          <a:p>
            <a:pPr lvl="1"/>
            <a:r>
              <a:rPr lang="en-US" sz="2100" dirty="0"/>
              <a:t>Improved quality of life</a:t>
            </a:r>
          </a:p>
          <a:p>
            <a:pPr lvl="1"/>
            <a:r>
              <a:rPr lang="en-US" sz="2100" dirty="0"/>
              <a:t>Increased capacity for physical exercise</a:t>
            </a:r>
          </a:p>
          <a:p>
            <a:pPr lvl="1"/>
            <a:r>
              <a:rPr lang="en-US" sz="2100" dirty="0"/>
              <a:t>Increased independence</a:t>
            </a:r>
          </a:p>
          <a:p>
            <a:pPr lvl="1"/>
            <a:r>
              <a:rPr lang="en-US" sz="2100" dirty="0"/>
              <a:t>Decreased shortness of breath</a:t>
            </a:r>
          </a:p>
          <a:p>
            <a:pPr lvl="1"/>
            <a:r>
              <a:rPr lang="en-US" sz="2600" dirty="0">
                <a:solidFill>
                  <a:srgbClr val="C00000"/>
                </a:solidFill>
              </a:rPr>
              <a:t>Fewer hospitalizations  (25%)</a:t>
            </a:r>
          </a:p>
          <a:p>
            <a:pPr lvl="1"/>
            <a:r>
              <a:rPr lang="en-US" sz="3000" dirty="0">
                <a:solidFill>
                  <a:srgbClr val="C00000"/>
                </a:solidFill>
              </a:rPr>
              <a:t>Reduced mortality (12 week program results in ↓25-35% mortality with each ↑1 MET  FC)</a:t>
            </a:r>
          </a:p>
          <a:p>
            <a:pPr marL="457200" lvl="1" indent="0">
              <a:buNone/>
            </a:pPr>
            <a:endParaRPr lang="en-US" sz="3000" dirty="0">
              <a:solidFill>
                <a:srgbClr val="C00000"/>
              </a:solidFill>
            </a:endParaRPr>
          </a:p>
          <a:p>
            <a:r>
              <a:rPr lang="en-US" sz="3800" dirty="0"/>
              <a:t>Only 12%-37% of patients participate in rehab!</a:t>
            </a:r>
          </a:p>
          <a:p>
            <a:endParaRPr lang="en-US" dirty="0"/>
          </a:p>
        </p:txBody>
      </p:sp>
    </p:spTree>
    <p:extLst>
      <p:ext uri="{BB962C8B-B14F-4D97-AF65-F5344CB8AC3E}">
        <p14:creationId xmlns:p14="http://schemas.microsoft.com/office/powerpoint/2010/main" val="1120501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23" y="1447800"/>
            <a:ext cx="8458200" cy="707770"/>
          </a:xfrm>
        </p:spPr>
        <p:txBody>
          <a:bodyPr>
            <a:normAutofit fontScale="90000"/>
          </a:bodyPr>
          <a:lstStyle/>
          <a:p>
            <a:pPr algn="l"/>
            <a:br>
              <a:rPr lang="en-US" dirty="0"/>
            </a:br>
            <a:br>
              <a:rPr lang="en-US" dirty="0"/>
            </a:br>
            <a:r>
              <a:rPr lang="en-US" dirty="0"/>
              <a:t>       2017 Scorecard Readmissions</a:t>
            </a:r>
            <a:br>
              <a:rPr lang="en-US" dirty="0"/>
            </a:br>
            <a:r>
              <a:rPr lang="en-US" sz="2200" dirty="0"/>
              <a:t>At NH Cardiac Rehabs, we reviewed actual referrals received  via EPIC EMR from ACS Order Sets during 2017.</a:t>
            </a:r>
            <a:br>
              <a:rPr lang="en-US" sz="2200" dirty="0"/>
            </a:br>
            <a:r>
              <a:rPr lang="en-US" sz="2200" dirty="0"/>
              <a:t>	-Evaluated actual readmissions within 90 days of discharge</a:t>
            </a:r>
            <a:br>
              <a:rPr lang="en-US" sz="2200" dirty="0"/>
            </a:br>
            <a:r>
              <a:rPr lang="en-US" sz="2200" dirty="0"/>
              <a:t>               for both patients who refused cardiac rehab and those</a:t>
            </a:r>
            <a:br>
              <a:rPr lang="en-US" sz="2200" dirty="0"/>
            </a:br>
            <a:r>
              <a:rPr lang="en-US" sz="2200" dirty="0"/>
              <a:t>               who entered into the program during that time</a:t>
            </a:r>
            <a:br>
              <a:rPr lang="en-US" sz="2200" dirty="0"/>
            </a:br>
            <a:r>
              <a:rPr lang="en-US" sz="2200" dirty="0"/>
              <a:t>		-Patients who refused Rehab: 14.7% readmitted</a:t>
            </a:r>
            <a:br>
              <a:rPr lang="en-US" sz="2200" dirty="0"/>
            </a:br>
            <a:r>
              <a:rPr lang="en-US" sz="2200" dirty="0"/>
              <a:t>		-Cardiac Rehab participants: 2.7% readmitted </a:t>
            </a:r>
            <a:br>
              <a:rPr lang="en-US" sz="2200" dirty="0"/>
            </a:br>
            <a:r>
              <a:rPr lang="en-US" sz="2200" dirty="0"/>
              <a:t>	-Cost savings potential: $2,139,406 </a:t>
            </a:r>
          </a:p>
        </p:txBody>
      </p:sp>
      <p:graphicFrame>
        <p:nvGraphicFramePr>
          <p:cNvPr id="6" name="Table 5"/>
          <p:cNvGraphicFramePr>
            <a:graphicFrameLocks noGrp="1"/>
          </p:cNvGraphicFramePr>
          <p:nvPr>
            <p:extLst>
              <p:ext uri="{D42A27DB-BD31-4B8C-83A1-F6EECF244321}">
                <p14:modId xmlns:p14="http://schemas.microsoft.com/office/powerpoint/2010/main" val="2450058523"/>
              </p:ext>
            </p:extLst>
          </p:nvPr>
        </p:nvGraphicFramePr>
        <p:xfrm>
          <a:off x="1676921" y="4419600"/>
          <a:ext cx="5671404" cy="1616202"/>
        </p:xfrm>
        <a:graphic>
          <a:graphicData uri="http://schemas.openxmlformats.org/drawingml/2006/table">
            <a:tbl>
              <a:tblPr/>
              <a:tblGrid>
                <a:gridCol w="2864936">
                  <a:extLst>
                    <a:ext uri="{9D8B030D-6E8A-4147-A177-3AD203B41FA5}">
                      <a16:colId xmlns:a16="http://schemas.microsoft.com/office/drawing/2014/main" val="20000"/>
                    </a:ext>
                  </a:extLst>
                </a:gridCol>
                <a:gridCol w="1505553">
                  <a:extLst>
                    <a:ext uri="{9D8B030D-6E8A-4147-A177-3AD203B41FA5}">
                      <a16:colId xmlns:a16="http://schemas.microsoft.com/office/drawing/2014/main" val="20001"/>
                    </a:ext>
                  </a:extLst>
                </a:gridCol>
                <a:gridCol w="1300915">
                  <a:extLst>
                    <a:ext uri="{9D8B030D-6E8A-4147-A177-3AD203B41FA5}">
                      <a16:colId xmlns:a16="http://schemas.microsoft.com/office/drawing/2014/main" val="20002"/>
                    </a:ext>
                  </a:extLst>
                </a:gridCol>
              </a:tblGrid>
              <a:tr h="230886">
                <a:tc>
                  <a:txBody>
                    <a:bodyPr/>
                    <a:lstStyle/>
                    <a:p>
                      <a:pPr algn="ctr" fontAlgn="b"/>
                      <a:r>
                        <a:rPr lang="en-US" sz="1400" b="0" i="0" u="none" strike="noStrike" dirty="0">
                          <a:solidFill>
                            <a:srgbClr val="000000"/>
                          </a:solidFill>
                          <a:effectLst/>
                          <a:latin typeface="Calibri"/>
                        </a:rPr>
                        <a:t>% of pts who readmitted w/NO Rehab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0886">
                <a:tc>
                  <a:txBody>
                    <a:bodyPr/>
                    <a:lstStyle/>
                    <a:p>
                      <a:pPr algn="ctr" fontAlgn="b"/>
                      <a:r>
                        <a:rPr lang="en-US" sz="1200" b="0" i="0" u="none" strike="noStrike" dirty="0">
                          <a:solidFill>
                            <a:srgbClr val="000000"/>
                          </a:solidFill>
                          <a:effectLst/>
                          <a:latin typeface="Calibri"/>
                        </a:rPr>
                        <a:t> % of pts</a:t>
                      </a:r>
                      <a:r>
                        <a:rPr lang="en-US" sz="1200" b="0" i="0" u="none" strike="noStrike" baseline="0" dirty="0">
                          <a:solidFill>
                            <a:srgbClr val="000000"/>
                          </a:solidFill>
                          <a:effectLst/>
                          <a:latin typeface="Calibri"/>
                        </a:rPr>
                        <a:t> who readmitted w/ REHAB</a:t>
                      </a:r>
                      <a:endParaRPr lang="en-US" sz="1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0886">
                <a:tc>
                  <a:txBody>
                    <a:bodyPr/>
                    <a:lstStyle/>
                    <a:p>
                      <a:pPr algn="ctr" fontAlgn="b"/>
                      <a:r>
                        <a:rPr lang="en-US" sz="1400" b="0" i="0" u="none" strike="noStrike" dirty="0">
                          <a:solidFill>
                            <a:srgbClr val="000000"/>
                          </a:solidFill>
                          <a:effectLst/>
                          <a:latin typeface="Calibri"/>
                        </a:rPr>
                        <a:t>Patient Volume</a:t>
                      </a:r>
                      <a:r>
                        <a:rPr lang="en-US" sz="1400" b="0" i="0" u="none" strike="noStrike" baseline="0" dirty="0">
                          <a:solidFill>
                            <a:srgbClr val="000000"/>
                          </a:solidFill>
                          <a:effectLst/>
                          <a:latin typeface="Calibri"/>
                        </a:rPr>
                        <a:t> </a:t>
                      </a:r>
                      <a:r>
                        <a:rPr lang="en-US" sz="1400" b="0" i="0" u="none" strike="noStrike" dirty="0">
                          <a:solidFill>
                            <a:srgbClr val="000000"/>
                          </a:solidFill>
                          <a:effectLst/>
                          <a:latin typeface="Calibri"/>
                        </a:rPr>
                        <a:t>Difference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0886">
                <a:tc>
                  <a:txBody>
                    <a:bodyPr/>
                    <a:lstStyle/>
                    <a:p>
                      <a:pPr algn="ctr" fontAlgn="b"/>
                      <a:r>
                        <a:rPr lang="en-US" sz="1400" b="0" i="0" u="none" strike="noStrike" dirty="0">
                          <a:solidFill>
                            <a:srgbClr val="000000"/>
                          </a:solidFill>
                          <a:effectLst/>
                          <a:latin typeface="Calibri"/>
                        </a:rPr>
                        <a:t>Est. Readmit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4,591.00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of Patients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0886">
                <a:tc>
                  <a:txBody>
                    <a:bodyPr/>
                    <a:lstStyle/>
                    <a:p>
                      <a:pPr algn="ctr" fontAlgn="b"/>
                      <a:r>
                        <a:rPr lang="en-US" sz="1400" b="0" i="0" u="none" strike="noStrike" dirty="0">
                          <a:solidFill>
                            <a:srgbClr val="000000"/>
                          </a:solidFill>
                          <a:effectLst/>
                          <a:latin typeface="Calibri"/>
                        </a:rPr>
                        <a:t>Total Cost $$ of Readmits w/ no rehab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400" b="1" i="0" u="none" strike="noStrike" dirty="0">
                          <a:solidFill>
                            <a:srgbClr val="000000"/>
                          </a:solidFill>
                          <a:effectLst/>
                          <a:latin typeface="Calibri"/>
                        </a:rPr>
                        <a:t>$        2,199,089.00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i="0" u="none" strike="noStrike" dirty="0">
                          <a:solidFill>
                            <a:srgbClr val="000000"/>
                          </a:solidFill>
                          <a:effectLst/>
                          <a:latin typeface="Calibri"/>
                        </a:rPr>
                        <a:t>479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0886">
                <a:tc>
                  <a:txBody>
                    <a:bodyPr/>
                    <a:lstStyle/>
                    <a:p>
                      <a:pPr algn="ctr" fontAlgn="b"/>
                      <a:r>
                        <a:rPr lang="en-US" sz="1400" b="0" i="0" u="none" strike="noStrike">
                          <a:solidFill>
                            <a:srgbClr val="000000"/>
                          </a:solidFill>
                          <a:effectLst/>
                          <a:latin typeface="Calibri"/>
                        </a:rPr>
                        <a:t>Total Cost $$ of Readmits w/ rehab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EC"/>
                    </a:solidFill>
                  </a:tcPr>
                </a:tc>
                <a:tc>
                  <a:txBody>
                    <a:bodyPr/>
                    <a:lstStyle/>
                    <a:p>
                      <a:pPr algn="l" fontAlgn="b"/>
                      <a:r>
                        <a:rPr lang="en-US" sz="1400" b="1" i="0" u="none" strike="noStrike" dirty="0">
                          <a:solidFill>
                            <a:srgbClr val="000000"/>
                          </a:solidFill>
                          <a:effectLst/>
                          <a:latin typeface="Calibri"/>
                        </a:rPr>
                        <a:t>$           59,683.00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DFEC"/>
                    </a:solidFill>
                  </a:tcPr>
                </a:tc>
                <a:tc>
                  <a:txBody>
                    <a:bodyPr/>
                    <a:lstStyle/>
                    <a:p>
                      <a:pPr algn="ctr" fontAlgn="b"/>
                      <a:r>
                        <a:rPr lang="en-US" sz="1400" b="0" i="0" u="none" strike="noStrike" dirty="0">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0886">
                <a:tc>
                  <a:txBody>
                    <a:bodyPr/>
                    <a:lstStyle/>
                    <a:p>
                      <a:pPr algn="ctr" fontAlgn="b"/>
                      <a:r>
                        <a:rPr lang="en-US" sz="1400" b="1" i="0" u="none" strike="noStrike">
                          <a:solidFill>
                            <a:srgbClr val="000000"/>
                          </a:solidFill>
                          <a:effectLst/>
                          <a:latin typeface="Calibri"/>
                        </a:rPr>
                        <a:t>Cost Difference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        2,139,406.00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902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23" y="206630"/>
            <a:ext cx="8458200" cy="482139"/>
          </a:xfrm>
        </p:spPr>
        <p:txBody>
          <a:bodyPr>
            <a:normAutofit fontScale="90000"/>
          </a:bodyPr>
          <a:lstStyle/>
          <a:p>
            <a:r>
              <a:rPr lang="en-US" dirty="0"/>
              <a:t>PMC Referrals (2017 vs. Jan-Feb 2018)</a:t>
            </a:r>
          </a:p>
        </p:txBody>
      </p:sp>
      <p:graphicFrame>
        <p:nvGraphicFramePr>
          <p:cNvPr id="4" name="Table 3"/>
          <p:cNvGraphicFramePr>
            <a:graphicFrameLocks noGrp="1"/>
          </p:cNvGraphicFramePr>
          <p:nvPr>
            <p:extLst>
              <p:ext uri="{D42A27DB-BD31-4B8C-83A1-F6EECF244321}">
                <p14:modId xmlns:p14="http://schemas.microsoft.com/office/powerpoint/2010/main" val="2669944070"/>
              </p:ext>
            </p:extLst>
          </p:nvPr>
        </p:nvGraphicFramePr>
        <p:xfrm>
          <a:off x="457200" y="4800600"/>
          <a:ext cx="8591065" cy="1958340"/>
        </p:xfrm>
        <a:graphic>
          <a:graphicData uri="http://schemas.openxmlformats.org/drawingml/2006/table">
            <a:tbl>
              <a:tblPr/>
              <a:tblGrid>
                <a:gridCol w="3533873">
                  <a:extLst>
                    <a:ext uri="{9D8B030D-6E8A-4147-A177-3AD203B41FA5}">
                      <a16:colId xmlns:a16="http://schemas.microsoft.com/office/drawing/2014/main" val="20000"/>
                    </a:ext>
                  </a:extLst>
                </a:gridCol>
                <a:gridCol w="2444620">
                  <a:extLst>
                    <a:ext uri="{9D8B030D-6E8A-4147-A177-3AD203B41FA5}">
                      <a16:colId xmlns:a16="http://schemas.microsoft.com/office/drawing/2014/main" val="20001"/>
                    </a:ext>
                  </a:extLst>
                </a:gridCol>
                <a:gridCol w="2612572">
                  <a:extLst>
                    <a:ext uri="{9D8B030D-6E8A-4147-A177-3AD203B41FA5}">
                      <a16:colId xmlns:a16="http://schemas.microsoft.com/office/drawing/2014/main" val="20002"/>
                    </a:ext>
                  </a:extLst>
                </a:gridCol>
              </a:tblGrid>
              <a:tr h="476250">
                <a:tc>
                  <a:txBody>
                    <a:bodyPr/>
                    <a:lstStyle/>
                    <a:p>
                      <a:pPr algn="ctr" fontAlgn="b"/>
                      <a:r>
                        <a:rPr lang="en-US" sz="2400" b="1" i="0" u="none" strike="noStrike" dirty="0">
                          <a:solidFill>
                            <a:srgbClr val="000000"/>
                          </a:solidFill>
                          <a:effectLst/>
                          <a:latin typeface="Calibri"/>
                        </a:rPr>
                        <a:t>Date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dirty="0"/>
                        <a:t>Entry rate total referrals</a:t>
                      </a:r>
                      <a:endParaRPr lang="en-US" sz="24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Entry</a:t>
                      </a:r>
                      <a:r>
                        <a:rPr lang="en-US" sz="2400" b="1" baseline="0" dirty="0"/>
                        <a:t> rate for </a:t>
                      </a:r>
                      <a:r>
                        <a:rPr lang="en-US" sz="2400" b="1" dirty="0"/>
                        <a:t>Good candidates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6250">
                <a:tc>
                  <a:txBody>
                    <a:bodyPr/>
                    <a:lstStyle/>
                    <a:p>
                      <a:pPr algn="ctr" fontAlgn="b"/>
                      <a:r>
                        <a:rPr lang="en-US" sz="2400" b="0" i="0" u="none" strike="noStrike" dirty="0">
                          <a:solidFill>
                            <a:srgbClr val="000000"/>
                          </a:solidFill>
                          <a:effectLst/>
                          <a:latin typeface="Calibri"/>
                        </a:rPr>
                        <a:t> 2017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6250">
                <a:tc gridSpan="3">
                  <a:txBody>
                    <a:bodyPr/>
                    <a:lstStyle/>
                    <a:p>
                      <a:pPr algn="l" fontAlgn="b"/>
                      <a:r>
                        <a:rPr lang="en-US" sz="2400" b="0" i="0" u="none" strike="noStrike" dirty="0">
                          <a:solidFill>
                            <a:srgbClr val="000000"/>
                          </a:solidFill>
                          <a:effectLst/>
                          <a:latin typeface="Calibri"/>
                        </a:rPr>
                        <a:t>  After</a:t>
                      </a:r>
                      <a:r>
                        <a:rPr lang="en-US" sz="2400" b="0" i="0" u="none" strike="noStrike" baseline="0" dirty="0">
                          <a:solidFill>
                            <a:srgbClr val="000000"/>
                          </a:solidFill>
                          <a:effectLst/>
                          <a:latin typeface="Calibri"/>
                        </a:rPr>
                        <a:t> excluding “inappropriate” referrals, entry rate closer to national average.  Set new goals for 2018 entry rates. </a:t>
                      </a:r>
                      <a:endParaRPr lang="en-US"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4"/>
          <p:cNvSpPr txBox="1"/>
          <p:nvPr/>
        </p:nvSpPr>
        <p:spPr>
          <a:xfrm>
            <a:off x="609600" y="914400"/>
            <a:ext cx="6999112"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National CR participation rates 12-37%</a:t>
            </a:r>
          </a:p>
          <a:p>
            <a:pPr marL="285750" indent="-285750">
              <a:buFont typeface="Arial" panose="020B0604020202020204" pitchFamily="34" charset="0"/>
              <a:buChar char="•"/>
            </a:pPr>
            <a:r>
              <a:rPr lang="en-US" sz="2400" dirty="0"/>
              <a:t>Data varies depending on definition of referrals</a:t>
            </a:r>
          </a:p>
          <a:p>
            <a:pPr marL="742950" lvl="1" indent="-285750">
              <a:buFont typeface="Arial" panose="020B0604020202020204" pitchFamily="34" charset="0"/>
              <a:buChar char="•"/>
            </a:pPr>
            <a:r>
              <a:rPr lang="en-US" sz="2400" dirty="0"/>
              <a:t>Referral processes and Priorities</a:t>
            </a:r>
          </a:p>
          <a:p>
            <a:pPr marL="742950" lvl="1" indent="-285750">
              <a:buFont typeface="Arial" panose="020B0604020202020204" pitchFamily="34" charset="0"/>
              <a:buChar char="•"/>
            </a:pPr>
            <a:r>
              <a:rPr lang="en-US" sz="2400" dirty="0"/>
              <a:t>Consider excluding “inappropriate referrals” due to  Order Set/EMR limitations</a:t>
            </a:r>
          </a:p>
          <a:p>
            <a:pPr marL="742950" lvl="1" indent="-285750">
              <a:buFont typeface="Arial" panose="020B0604020202020204" pitchFamily="34" charset="0"/>
              <a:buChar char="•"/>
            </a:pPr>
            <a:r>
              <a:rPr lang="en-US" sz="2400" dirty="0"/>
              <a:t>Reasons for declining CR </a:t>
            </a:r>
          </a:p>
          <a:p>
            <a:pPr marL="1200150" lvl="2" indent="-285750">
              <a:buFont typeface="Arial" panose="020B0604020202020204" pitchFamily="34" charset="0"/>
              <a:buChar char="•"/>
            </a:pPr>
            <a:r>
              <a:rPr lang="en-US" sz="2400" dirty="0"/>
              <a:t>Distance to convenient location (50%)</a:t>
            </a:r>
          </a:p>
          <a:p>
            <a:pPr marL="1200150" lvl="2" indent="-285750">
              <a:buFont typeface="Arial" panose="020B0604020202020204" pitchFamily="34" charset="0"/>
              <a:buChar char="•"/>
            </a:pPr>
            <a:r>
              <a:rPr lang="en-US" sz="2400" dirty="0"/>
              <a:t>Transportation  2%</a:t>
            </a:r>
          </a:p>
          <a:p>
            <a:pPr marL="1200150" lvl="2" indent="-285750">
              <a:buFont typeface="Arial" panose="020B0604020202020204" pitchFamily="34" charset="0"/>
              <a:buChar char="•"/>
            </a:pPr>
            <a:r>
              <a:rPr lang="en-US" sz="2400" dirty="0"/>
              <a:t>Medical Complications 7%</a:t>
            </a:r>
          </a:p>
          <a:p>
            <a:pPr marL="1200150" lvl="2" indent="-285750">
              <a:buFont typeface="Arial" panose="020B0604020202020204" pitchFamily="34" charset="0"/>
              <a:buChar char="•"/>
            </a:pPr>
            <a:r>
              <a:rPr lang="en-US" sz="2400" dirty="0"/>
              <a:t>Financial concerns 4%</a:t>
            </a:r>
          </a:p>
          <a:p>
            <a:endParaRPr lang="en-US" sz="2400" dirty="0"/>
          </a:p>
        </p:txBody>
      </p:sp>
    </p:spTree>
    <p:extLst>
      <p:ext uri="{BB962C8B-B14F-4D97-AF65-F5344CB8AC3E}">
        <p14:creationId xmlns:p14="http://schemas.microsoft.com/office/powerpoint/2010/main" val="989338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5613" y="273050"/>
            <a:ext cx="8226425" cy="957263"/>
          </a:xfrm>
        </p:spPr>
        <p:txBody>
          <a:bodyPr/>
          <a:lstStyle/>
          <a:p>
            <a:r>
              <a:rPr lang="en-US" sz="4000" dirty="0"/>
              <a:t>Barriers </a:t>
            </a:r>
          </a:p>
        </p:txBody>
      </p:sp>
      <p:sp>
        <p:nvSpPr>
          <p:cNvPr id="336899" name="Rectangle 3"/>
          <p:cNvSpPr>
            <a:spLocks noGrp="1" noChangeArrowheads="1"/>
          </p:cNvSpPr>
          <p:nvPr>
            <p:ph type="body" idx="1"/>
          </p:nvPr>
        </p:nvSpPr>
        <p:spPr>
          <a:xfrm>
            <a:off x="381000" y="1371600"/>
            <a:ext cx="8226425" cy="4497388"/>
          </a:xfrm>
        </p:spPr>
        <p:txBody>
          <a:bodyPr>
            <a:normAutofit/>
          </a:bodyPr>
          <a:lstStyle/>
          <a:p>
            <a:pPr marL="0" indent="0">
              <a:buNone/>
            </a:pPr>
            <a:endParaRPr lang="en-US" sz="2400" dirty="0"/>
          </a:p>
          <a:p>
            <a:r>
              <a:rPr lang="en-US" sz="2400" dirty="0"/>
              <a:t>Lack of Physician referral</a:t>
            </a:r>
          </a:p>
          <a:p>
            <a:r>
              <a:rPr lang="en-US" sz="2400" dirty="0"/>
              <a:t>Weak endorsement by prescribing provider</a:t>
            </a:r>
          </a:p>
          <a:p>
            <a:r>
              <a:rPr lang="en-US" sz="2400" dirty="0"/>
              <a:t>Female gender of patients </a:t>
            </a:r>
          </a:p>
          <a:p>
            <a:r>
              <a:rPr lang="en-US" sz="2400" dirty="0"/>
              <a:t>Lack of program availability</a:t>
            </a:r>
          </a:p>
          <a:p>
            <a:r>
              <a:rPr lang="en-US" sz="2400" dirty="0"/>
              <a:t>Work schedule</a:t>
            </a:r>
          </a:p>
          <a:p>
            <a:r>
              <a:rPr lang="en-US" sz="2400" dirty="0"/>
              <a:t>Low socio-economic status</a:t>
            </a:r>
          </a:p>
          <a:p>
            <a:r>
              <a:rPr lang="en-US" sz="2400" dirty="0"/>
              <a:t>Limited health insurance</a:t>
            </a:r>
          </a:p>
          <a:p>
            <a:endParaRPr lang="en-US" sz="2400" dirty="0"/>
          </a:p>
          <a:p>
            <a:pPr marL="457200" lvl="1" indent="0">
              <a:buNone/>
            </a:pPr>
            <a:endParaRPr lang="en-US" sz="2400" dirty="0"/>
          </a:p>
          <a:p>
            <a:pPr lvl="1"/>
            <a:endParaRPr lang="en-US" sz="2400" dirty="0"/>
          </a:p>
          <a:p>
            <a:pPr lvl="1"/>
            <a:endParaRPr lang="en-US" sz="2400" dirty="0"/>
          </a:p>
          <a:p>
            <a:endParaRPr lang="en-US" sz="2800" dirty="0"/>
          </a:p>
        </p:txBody>
      </p:sp>
      <p:pic>
        <p:nvPicPr>
          <p:cNvPr id="2" name="Picture 1"/>
          <p:cNvPicPr>
            <a:picLocks noChangeAspect="1"/>
          </p:cNvPicPr>
          <p:nvPr/>
        </p:nvPicPr>
        <p:blipFill>
          <a:blip r:embed="rId3"/>
          <a:stretch>
            <a:fillRect/>
          </a:stretch>
        </p:blipFill>
        <p:spPr>
          <a:xfrm>
            <a:off x="4568825" y="3048000"/>
            <a:ext cx="4152900" cy="3324225"/>
          </a:xfrm>
          <a:prstGeom prst="rect">
            <a:avLst/>
          </a:prstGeom>
        </p:spPr>
      </p:pic>
    </p:spTree>
    <p:extLst>
      <p:ext uri="{BB962C8B-B14F-4D97-AF65-F5344CB8AC3E}">
        <p14:creationId xmlns:p14="http://schemas.microsoft.com/office/powerpoint/2010/main" val="36323437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81" y="146478"/>
            <a:ext cx="8229600" cy="1143000"/>
          </a:xfrm>
        </p:spPr>
        <p:txBody>
          <a:bodyPr>
            <a:normAutofit/>
          </a:bodyPr>
          <a:lstStyle/>
          <a:p>
            <a:r>
              <a:rPr lang="en-US" sz="4000" dirty="0"/>
              <a:t>Opportunities to Reduce Barriers</a:t>
            </a:r>
          </a:p>
        </p:txBody>
      </p:sp>
      <p:sp>
        <p:nvSpPr>
          <p:cNvPr id="3" name="Content Placeholder 2"/>
          <p:cNvSpPr>
            <a:spLocks noGrp="1"/>
          </p:cNvSpPr>
          <p:nvPr>
            <p:ph idx="4294967295"/>
          </p:nvPr>
        </p:nvSpPr>
        <p:spPr>
          <a:xfrm>
            <a:off x="414068" y="1275444"/>
            <a:ext cx="4373592" cy="5271912"/>
          </a:xfrm>
          <a:prstGeom prst="rect">
            <a:avLst/>
          </a:prstGeom>
        </p:spPr>
        <p:txBody>
          <a:bodyPr>
            <a:normAutofit fontScale="77500" lnSpcReduction="20000"/>
          </a:bodyPr>
          <a:lstStyle/>
          <a:p>
            <a:pPr marL="514350" indent="-514350">
              <a:spcBef>
                <a:spcPts val="600"/>
              </a:spcBef>
              <a:buFont typeface="+mj-lt"/>
              <a:buAutoNum type="arabicPeriod"/>
            </a:pPr>
            <a:r>
              <a:rPr lang="en-US" b="0" dirty="0"/>
              <a:t>Boost MD referrals to CR- MD support is single best factor to enhance patient participation</a:t>
            </a:r>
          </a:p>
          <a:p>
            <a:pPr marL="514350" indent="-514350">
              <a:spcBef>
                <a:spcPts val="600"/>
              </a:spcBef>
              <a:buFont typeface="+mj-lt"/>
              <a:buAutoNum type="arabicPeriod"/>
            </a:pPr>
            <a:r>
              <a:rPr lang="en-US" b="0" dirty="0"/>
              <a:t>Class 1 indication (ACC/AHA Guidelines)- trackable &amp; reportable</a:t>
            </a:r>
          </a:p>
          <a:p>
            <a:pPr marL="514350" indent="-514350">
              <a:spcBef>
                <a:spcPts val="600"/>
              </a:spcBef>
              <a:buFont typeface="+mj-lt"/>
              <a:buAutoNum type="arabicPeriod"/>
            </a:pPr>
            <a:r>
              <a:rPr lang="en-US" dirty="0"/>
              <a:t>Early referral to CR- c</a:t>
            </a:r>
            <a:r>
              <a:rPr lang="en-US" b="0" dirty="0"/>
              <a:t>urrent median time from referral to attendance is </a:t>
            </a:r>
            <a:r>
              <a:rPr lang="en-US" dirty="0"/>
              <a:t>35 </a:t>
            </a:r>
            <a:r>
              <a:rPr lang="en-US" b="0" dirty="0"/>
              <a:t>days</a:t>
            </a:r>
          </a:p>
          <a:p>
            <a:pPr marL="514350" indent="-514350">
              <a:spcBef>
                <a:spcPts val="600"/>
              </a:spcBef>
              <a:buFont typeface="+mj-lt"/>
              <a:buAutoNum type="arabicPeriod"/>
            </a:pPr>
            <a:r>
              <a:rPr lang="en-US" b="0" dirty="0"/>
              <a:t>NH goal 7 days to Orientation and &lt;21-30 days to exercise therapy</a:t>
            </a:r>
          </a:p>
          <a:p>
            <a:pPr marL="0" indent="0">
              <a:spcBef>
                <a:spcPts val="600"/>
              </a:spcBef>
              <a:buNone/>
            </a:pPr>
            <a:r>
              <a:rPr lang="en-US" b="0" dirty="0"/>
              <a:t> </a:t>
            </a:r>
          </a:p>
          <a:p>
            <a:pPr marL="0" lvl="1" indent="0">
              <a:spcBef>
                <a:spcPts val="600"/>
              </a:spcBef>
              <a:spcAft>
                <a:spcPts val="600"/>
              </a:spcAft>
              <a:buClr>
                <a:srgbClr val="512D6D"/>
              </a:buClr>
              <a:buNone/>
            </a:pPr>
            <a:endParaRPr lang="en-US" sz="1800" dirty="0"/>
          </a:p>
          <a:p>
            <a:endParaRPr lang="en-US" sz="1600" dirty="0"/>
          </a:p>
        </p:txBody>
      </p:sp>
      <p:grpSp>
        <p:nvGrpSpPr>
          <p:cNvPr id="9" name="Group 8"/>
          <p:cNvGrpSpPr/>
          <p:nvPr/>
        </p:nvGrpSpPr>
        <p:grpSpPr>
          <a:xfrm>
            <a:off x="5029200" y="1275444"/>
            <a:ext cx="3810000" cy="4711500"/>
            <a:chOff x="4994694" y="1081532"/>
            <a:chExt cx="3899140" cy="4853442"/>
          </a:xfrm>
        </p:grpSpPr>
        <p:sp>
          <p:nvSpPr>
            <p:cNvPr id="5" name="Rounded Rectangle 4"/>
            <p:cNvSpPr/>
            <p:nvPr/>
          </p:nvSpPr>
          <p:spPr>
            <a:xfrm>
              <a:off x="4994694" y="1407179"/>
              <a:ext cx="3899140" cy="4527795"/>
            </a:xfrm>
            <a:prstGeom prst="roundRect">
              <a:avLst/>
            </a:prstGeom>
            <a:noFill/>
            <a:ln w="28575">
              <a:solidFill>
                <a:srgbClr val="512D6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p>
          </p:txBody>
        </p:sp>
        <p:sp>
          <p:nvSpPr>
            <p:cNvPr id="4" name="Rounded Rectangle 3"/>
            <p:cNvSpPr/>
            <p:nvPr/>
          </p:nvSpPr>
          <p:spPr>
            <a:xfrm>
              <a:off x="5443268" y="1081532"/>
              <a:ext cx="3001992" cy="715992"/>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MD perceptions</a:t>
              </a:r>
            </a:p>
          </p:txBody>
        </p:sp>
        <p:sp>
          <p:nvSpPr>
            <p:cNvPr id="6" name="Rectangle 5"/>
            <p:cNvSpPr/>
            <p:nvPr/>
          </p:nvSpPr>
          <p:spPr>
            <a:xfrm>
              <a:off x="5072677" y="1994635"/>
              <a:ext cx="3821157" cy="2425527"/>
            </a:xfrm>
            <a:prstGeom prst="rect">
              <a:avLst/>
            </a:prstGeom>
          </p:spPr>
          <p:txBody>
            <a:bodyPr wrap="square">
              <a:spAutoFit/>
            </a:bodyPr>
            <a:lstStyle/>
            <a:p>
              <a:pPr marL="285750" indent="-285750">
                <a:buFont typeface="Arial" panose="020B0604020202020204" pitchFamily="34" charset="0"/>
                <a:buChar char="•"/>
              </a:pPr>
              <a:r>
                <a:rPr lang="en-US" b="1" dirty="0"/>
                <a:t>Lack of communication from CR at discharge</a:t>
              </a:r>
            </a:p>
            <a:p>
              <a:pPr marL="285750" indent="-285750">
                <a:buFont typeface="Arial" panose="020B0604020202020204" pitchFamily="34" charset="0"/>
                <a:buChar char="•"/>
              </a:pPr>
              <a:r>
                <a:rPr lang="en-US" b="1" dirty="0"/>
                <a:t>Geographic access</a:t>
              </a:r>
            </a:p>
            <a:p>
              <a:pPr marL="285750" indent="-285750">
                <a:buFont typeface="Arial" panose="020B0604020202020204" pitchFamily="34" charset="0"/>
                <a:buChar char="•"/>
              </a:pPr>
              <a:r>
                <a:rPr lang="en-US" b="1" dirty="0"/>
                <a:t>Awareness of CR locations</a:t>
              </a:r>
            </a:p>
            <a:p>
              <a:pPr marL="285750" indent="-285750">
                <a:buFont typeface="Arial" panose="020B0604020202020204" pitchFamily="34" charset="0"/>
                <a:buChar char="•"/>
              </a:pPr>
              <a:r>
                <a:rPr lang="en-US" b="1" dirty="0"/>
                <a:t>Lack of insurance coverage</a:t>
              </a:r>
            </a:p>
            <a:p>
              <a:pPr marL="285750" indent="-285750">
                <a:buFont typeface="Arial" panose="020B0604020202020204" pitchFamily="34" charset="0"/>
                <a:buChar char="•"/>
              </a:pPr>
              <a:r>
                <a:rPr lang="en-US" b="1" dirty="0"/>
                <a:t>5% of MD’s have patient safety concerns</a:t>
              </a:r>
            </a:p>
            <a:p>
              <a:endParaRPr lang="en-US" dirty="0"/>
            </a:p>
          </p:txBody>
        </p:sp>
      </p:grpSp>
      <p:pic>
        <p:nvPicPr>
          <p:cNvPr id="7" name="Picture 6"/>
          <p:cNvPicPr>
            <a:picLocks noChangeAspect="1"/>
          </p:cNvPicPr>
          <p:nvPr/>
        </p:nvPicPr>
        <p:blipFill>
          <a:blip r:embed="rId3"/>
          <a:stretch>
            <a:fillRect/>
          </a:stretch>
        </p:blipFill>
        <p:spPr>
          <a:xfrm>
            <a:off x="6663903" y="4343400"/>
            <a:ext cx="1987054" cy="1444463"/>
          </a:xfrm>
          <a:prstGeom prst="rect">
            <a:avLst/>
          </a:prstGeom>
        </p:spPr>
      </p:pic>
    </p:spTree>
    <p:extLst>
      <p:ext uri="{BB962C8B-B14F-4D97-AF65-F5344CB8AC3E}">
        <p14:creationId xmlns:p14="http://schemas.microsoft.com/office/powerpoint/2010/main" val="1553194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5613" y="273050"/>
            <a:ext cx="8226425" cy="957263"/>
          </a:xfrm>
        </p:spPr>
        <p:txBody>
          <a:bodyPr/>
          <a:lstStyle/>
          <a:p>
            <a:r>
              <a:rPr lang="en-US" sz="4000" dirty="0"/>
              <a:t>Million Hearts Initiative</a:t>
            </a:r>
          </a:p>
        </p:txBody>
      </p:sp>
      <p:sp>
        <p:nvSpPr>
          <p:cNvPr id="336899" name="Rectangle 3"/>
          <p:cNvSpPr>
            <a:spLocks noGrp="1" noChangeArrowheads="1"/>
          </p:cNvSpPr>
          <p:nvPr>
            <p:ph type="body" idx="1"/>
          </p:nvPr>
        </p:nvSpPr>
        <p:spPr>
          <a:xfrm>
            <a:off x="381000" y="1371600"/>
            <a:ext cx="8226425" cy="4497388"/>
          </a:xfrm>
        </p:spPr>
        <p:txBody>
          <a:bodyPr>
            <a:normAutofit/>
          </a:bodyPr>
          <a:lstStyle/>
          <a:p>
            <a:r>
              <a:rPr lang="en-US" sz="2800" dirty="0"/>
              <a:t>CDC, AHA and AACVPR</a:t>
            </a:r>
          </a:p>
          <a:p>
            <a:r>
              <a:rPr lang="en-US" sz="2800" dirty="0"/>
              <a:t>Goal of 70% compliance for eligible patients by 2022</a:t>
            </a:r>
          </a:p>
          <a:p>
            <a:pPr lvl="1"/>
            <a:r>
              <a:rPr lang="en-US" sz="2000" dirty="0"/>
              <a:t>Save 25K lives </a:t>
            </a:r>
          </a:p>
          <a:p>
            <a:pPr lvl="1"/>
            <a:r>
              <a:rPr lang="en-US" sz="2000" dirty="0"/>
              <a:t>Prevent 180k hospitalizations</a:t>
            </a:r>
          </a:p>
          <a:p>
            <a:pPr marL="0" indent="0">
              <a:buNone/>
            </a:pPr>
            <a:endParaRPr lang="en-US" sz="2400" dirty="0"/>
          </a:p>
          <a:p>
            <a:pPr marL="457200" lvl="1" indent="0">
              <a:buNone/>
            </a:pPr>
            <a:endParaRPr lang="en-US" sz="2400" dirty="0"/>
          </a:p>
          <a:p>
            <a:pPr lvl="1"/>
            <a:endParaRPr lang="en-US" sz="2400" dirty="0"/>
          </a:p>
          <a:p>
            <a:pPr lvl="1"/>
            <a:endParaRPr lang="en-US" sz="2400" dirty="0"/>
          </a:p>
          <a:p>
            <a:endParaRPr lang="en-US" sz="2800" dirty="0"/>
          </a:p>
        </p:txBody>
      </p:sp>
      <p:pic>
        <p:nvPicPr>
          <p:cNvPr id="2" name="Picture 1"/>
          <p:cNvPicPr>
            <a:picLocks noChangeAspect="1"/>
          </p:cNvPicPr>
          <p:nvPr/>
        </p:nvPicPr>
        <p:blipFill>
          <a:blip r:embed="rId3"/>
          <a:stretch>
            <a:fillRect/>
          </a:stretch>
        </p:blipFill>
        <p:spPr>
          <a:xfrm>
            <a:off x="2679699" y="3886200"/>
            <a:ext cx="3629025" cy="1552575"/>
          </a:xfrm>
          <a:prstGeom prst="rect">
            <a:avLst/>
          </a:prstGeom>
        </p:spPr>
      </p:pic>
    </p:spTree>
    <p:extLst>
      <p:ext uri="{BB962C8B-B14F-4D97-AF65-F5344CB8AC3E}">
        <p14:creationId xmlns:p14="http://schemas.microsoft.com/office/powerpoint/2010/main" val="23322035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Ideal Cardiac Rehab Patient Progression</a:t>
            </a:r>
          </a:p>
        </p:txBody>
      </p:sp>
      <p:graphicFrame>
        <p:nvGraphicFramePr>
          <p:cNvPr id="3" name="Diagram 2"/>
          <p:cNvGraphicFramePr/>
          <p:nvPr>
            <p:extLst>
              <p:ext uri="{D42A27DB-BD31-4B8C-83A1-F6EECF244321}">
                <p14:modId xmlns:p14="http://schemas.microsoft.com/office/powerpoint/2010/main" val="3583926659"/>
              </p:ext>
            </p:extLst>
          </p:nvPr>
        </p:nvGraphicFramePr>
        <p:xfrm>
          <a:off x="1012054" y="1713138"/>
          <a:ext cx="7119891" cy="4302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4294967295"/>
          </p:nvPr>
        </p:nvSpPr>
        <p:spPr>
          <a:xfrm>
            <a:off x="348093" y="6311103"/>
            <a:ext cx="4114800" cy="123111"/>
          </a:xfrm>
          <a:prstGeom prst="rect">
            <a:avLst/>
          </a:prstGeom>
        </p:spPr>
        <p:txBody>
          <a:bodyPr/>
          <a:lstStyle/>
          <a:p>
            <a:r>
              <a:rPr lang="en-US"/>
              <a:t>Source: Advisory Board</a:t>
            </a:r>
            <a:endParaRPr lang="en-US" dirty="0"/>
          </a:p>
        </p:txBody>
      </p:sp>
    </p:spTree>
    <p:extLst>
      <p:ext uri="{BB962C8B-B14F-4D97-AF65-F5344CB8AC3E}">
        <p14:creationId xmlns:p14="http://schemas.microsoft.com/office/powerpoint/2010/main" val="3523692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402432" y="914400"/>
            <a:ext cx="4457700" cy="6032710"/>
          </a:xfrm>
          <a:prstGeom prst="rect">
            <a:avLst/>
          </a:prstGeom>
        </p:spPr>
        <p:txBody>
          <a:bodyPr>
            <a:normAutofit/>
          </a:bodyPr>
          <a:lstStyle/>
          <a:p>
            <a:pPr>
              <a:spcBef>
                <a:spcPts val="0"/>
              </a:spcBef>
            </a:pPr>
            <a:r>
              <a:rPr lang="en-US" sz="2000" dirty="0"/>
              <a:t>Primary Prevention</a:t>
            </a:r>
          </a:p>
          <a:p>
            <a:pPr>
              <a:spcBef>
                <a:spcPts val="0"/>
              </a:spcBef>
            </a:pPr>
            <a:r>
              <a:rPr lang="en-US" sz="2000" b="0" dirty="0"/>
              <a:t>Patients with diagnoses not covered by insurance</a:t>
            </a:r>
          </a:p>
          <a:p>
            <a:pPr lvl="1">
              <a:spcBef>
                <a:spcPts val="0"/>
              </a:spcBef>
            </a:pPr>
            <a:r>
              <a:rPr lang="en-US" dirty="0"/>
              <a:t>A-fib </a:t>
            </a:r>
          </a:p>
          <a:p>
            <a:pPr lvl="1">
              <a:spcBef>
                <a:spcPts val="0"/>
              </a:spcBef>
            </a:pPr>
            <a:r>
              <a:rPr lang="en-US" dirty="0"/>
              <a:t>Any risk factors</a:t>
            </a:r>
          </a:p>
          <a:p>
            <a:pPr lvl="2">
              <a:spcBef>
                <a:spcPts val="0"/>
              </a:spcBef>
            </a:pPr>
            <a:r>
              <a:rPr lang="en-US" b="0" dirty="0"/>
              <a:t>Familial </a:t>
            </a:r>
            <a:r>
              <a:rPr lang="en-US" b="0" dirty="0" err="1"/>
              <a:t>hypercholesteromemia</a:t>
            </a:r>
            <a:endParaRPr lang="en-US" b="0" dirty="0"/>
          </a:p>
          <a:p>
            <a:pPr lvl="2">
              <a:spcBef>
                <a:spcPts val="0"/>
              </a:spcBef>
            </a:pPr>
            <a:r>
              <a:rPr lang="en-US" dirty="0"/>
              <a:t>Hypertension</a:t>
            </a:r>
          </a:p>
          <a:p>
            <a:pPr lvl="2">
              <a:spcBef>
                <a:spcPts val="0"/>
              </a:spcBef>
            </a:pPr>
            <a:r>
              <a:rPr lang="en-US" dirty="0"/>
              <a:t>Diabetes</a:t>
            </a:r>
          </a:p>
          <a:p>
            <a:pPr lvl="1">
              <a:spcBef>
                <a:spcPts val="0"/>
              </a:spcBef>
            </a:pPr>
            <a:r>
              <a:rPr lang="en-US" dirty="0"/>
              <a:t>Pulmonary</a:t>
            </a:r>
            <a:endParaRPr lang="en-US" b="0" dirty="0"/>
          </a:p>
          <a:p>
            <a:pPr lvl="1">
              <a:spcBef>
                <a:spcPts val="0"/>
              </a:spcBef>
            </a:pPr>
            <a:r>
              <a:rPr lang="en-US" dirty="0"/>
              <a:t>Cancer </a:t>
            </a:r>
          </a:p>
          <a:p>
            <a:pPr lvl="1">
              <a:spcBef>
                <a:spcPts val="0"/>
              </a:spcBef>
            </a:pPr>
            <a:r>
              <a:rPr lang="en-US" dirty="0"/>
              <a:t>Heart Failure (</a:t>
            </a:r>
            <a:r>
              <a:rPr lang="en-US" dirty="0" err="1"/>
              <a:t>HFpEF</a:t>
            </a:r>
            <a:r>
              <a:rPr lang="en-US" dirty="0"/>
              <a:t>)</a:t>
            </a:r>
          </a:p>
          <a:p>
            <a:pPr lvl="1">
              <a:spcBef>
                <a:spcPts val="0"/>
              </a:spcBef>
            </a:pPr>
            <a:r>
              <a:rPr lang="en-US" dirty="0"/>
              <a:t>Stroke</a:t>
            </a:r>
            <a:endParaRPr lang="en-US" b="0" dirty="0"/>
          </a:p>
          <a:p>
            <a:pPr marL="0" indent="0">
              <a:spcBef>
                <a:spcPts val="0"/>
              </a:spcBef>
              <a:buNone/>
            </a:pPr>
            <a:r>
              <a:rPr lang="en-US" b="0" dirty="0"/>
              <a:t> </a:t>
            </a:r>
          </a:p>
          <a:p>
            <a:pPr>
              <a:spcBef>
                <a:spcPts val="0"/>
              </a:spcBef>
            </a:pPr>
            <a:endParaRPr lang="en-US" sz="1800" dirty="0"/>
          </a:p>
          <a:p>
            <a:pPr lvl="1" indent="0">
              <a:spcBef>
                <a:spcPts val="600"/>
              </a:spcBef>
              <a:buNone/>
            </a:pPr>
            <a:endParaRPr lang="en-US" sz="1200" dirty="0"/>
          </a:p>
          <a:p>
            <a:endParaRPr lang="en-US" dirty="0"/>
          </a:p>
        </p:txBody>
      </p:sp>
      <p:sp>
        <p:nvSpPr>
          <p:cNvPr id="2" name="Title 1"/>
          <p:cNvSpPr>
            <a:spLocks noGrp="1"/>
          </p:cNvSpPr>
          <p:nvPr>
            <p:ph type="title"/>
          </p:nvPr>
        </p:nvSpPr>
        <p:spPr>
          <a:xfrm>
            <a:off x="342900" y="182880"/>
            <a:ext cx="8458200" cy="407202"/>
          </a:xfrm>
        </p:spPr>
        <p:txBody>
          <a:bodyPr>
            <a:normAutofit fontScale="90000"/>
          </a:bodyPr>
          <a:lstStyle/>
          <a:p>
            <a:r>
              <a:rPr lang="en-US" dirty="0"/>
              <a:t>Expansion to Medical Fitness</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4032" y="1676400"/>
            <a:ext cx="3937068"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8569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361188" y="914400"/>
            <a:ext cx="4457700" cy="5773432"/>
          </a:xfrm>
          <a:prstGeom prst="rect">
            <a:avLst/>
          </a:prstGeom>
        </p:spPr>
        <p:txBody>
          <a:bodyPr/>
          <a:lstStyle/>
          <a:p>
            <a:r>
              <a:rPr lang="en-US" sz="2400" dirty="0"/>
              <a:t>Opportunities:</a:t>
            </a:r>
          </a:p>
          <a:p>
            <a:pPr marL="512763" lvl="1" indent="-285750">
              <a:buFont typeface="Arial" panose="020B0604020202020204" pitchFamily="34" charset="0"/>
              <a:buChar char="•"/>
            </a:pPr>
            <a:r>
              <a:rPr lang="en-US" sz="1800" dirty="0"/>
              <a:t>Based on 2017 data, HF patients are under-referred to Cardiac Rehab </a:t>
            </a:r>
          </a:p>
          <a:p>
            <a:pPr marL="512763" lvl="1" indent="-285750">
              <a:buFont typeface="Arial" panose="020B0604020202020204" pitchFamily="34" charset="0"/>
              <a:buChar char="•"/>
            </a:pPr>
            <a:r>
              <a:rPr lang="en-US" sz="1800" dirty="0"/>
              <a:t>Work with heart failure team to increase referrals to both Cardiac and Pulmonary rehab</a:t>
            </a:r>
          </a:p>
          <a:p>
            <a:pPr marL="512763" lvl="1" indent="-285750">
              <a:buFont typeface="Arial" panose="020B0604020202020204" pitchFamily="34" charset="0"/>
              <a:buChar char="•"/>
            </a:pPr>
            <a:r>
              <a:rPr lang="en-US" sz="1800" dirty="0"/>
              <a:t>Develop report data to track/support benefits for heart failure patients</a:t>
            </a:r>
          </a:p>
          <a:p>
            <a:r>
              <a:rPr lang="en-US" sz="2400" dirty="0"/>
              <a:t>Solutions:</a:t>
            </a:r>
          </a:p>
          <a:p>
            <a:pPr marL="398463" lvl="1" indent="-171450">
              <a:spcBef>
                <a:spcPts val="600"/>
              </a:spcBef>
              <a:buFont typeface="Arial" panose="020B0604020202020204" pitchFamily="34" charset="0"/>
              <a:buChar char="•"/>
            </a:pPr>
            <a:r>
              <a:rPr lang="en-US" sz="1800" dirty="0"/>
              <a:t>New telemetry systems are being installed in all 8 Cardiac Rehab locations by end of 2018, integrated with Epic</a:t>
            </a:r>
          </a:p>
          <a:p>
            <a:pPr marL="398463" lvl="1" indent="-171450">
              <a:spcBef>
                <a:spcPts val="600"/>
              </a:spcBef>
              <a:buFont typeface="Arial" panose="020B0604020202020204" pitchFamily="34" charset="0"/>
              <a:buChar char="•"/>
            </a:pPr>
            <a:r>
              <a:rPr lang="en-US" sz="1800" dirty="0"/>
              <a:t>Patients with EF &gt; 35% can now be invited into Cardiac Rehab Medical Fitness Program, offered at PMC, RMC and MMC (October 1, 2018). **PIF Grant</a:t>
            </a:r>
          </a:p>
          <a:p>
            <a:pPr marL="398463" lvl="1" indent="-171450">
              <a:spcBef>
                <a:spcPts val="600"/>
              </a:spcBef>
              <a:buFont typeface="Arial" panose="020B0604020202020204" pitchFamily="34" charset="0"/>
              <a:buChar char="•"/>
            </a:pPr>
            <a:endParaRPr lang="en-US" sz="1200" dirty="0"/>
          </a:p>
          <a:p>
            <a:endParaRPr lang="en-US" dirty="0"/>
          </a:p>
        </p:txBody>
      </p:sp>
      <p:sp>
        <p:nvSpPr>
          <p:cNvPr id="2" name="Title 1"/>
          <p:cNvSpPr>
            <a:spLocks noGrp="1"/>
          </p:cNvSpPr>
          <p:nvPr>
            <p:ph type="title"/>
          </p:nvPr>
        </p:nvSpPr>
        <p:spPr>
          <a:xfrm>
            <a:off x="342900" y="182880"/>
            <a:ext cx="8458200" cy="407202"/>
          </a:xfrm>
        </p:spPr>
        <p:txBody>
          <a:bodyPr>
            <a:normAutofit fontScale="90000"/>
          </a:bodyPr>
          <a:lstStyle/>
          <a:p>
            <a:r>
              <a:rPr lang="en-US" dirty="0"/>
              <a:t>Cardiac Rehab for HF Patients</a:t>
            </a:r>
          </a:p>
        </p:txBody>
      </p:sp>
      <p:sp>
        <p:nvSpPr>
          <p:cNvPr id="4" name="Footer Placeholder 3"/>
          <p:cNvSpPr>
            <a:spLocks noGrp="1"/>
          </p:cNvSpPr>
          <p:nvPr>
            <p:ph type="ftr" sz="quarter" idx="4294967295"/>
          </p:nvPr>
        </p:nvSpPr>
        <p:spPr>
          <a:xfrm>
            <a:off x="347663" y="6310313"/>
            <a:ext cx="4114800" cy="123825"/>
          </a:xfrm>
          <a:prstGeom prst="rect">
            <a:avLst/>
          </a:prstGeom>
        </p:spPr>
        <p:txBody>
          <a:bodyPr/>
          <a:lstStyle/>
          <a:p>
            <a:pPr>
              <a:defRPr/>
            </a:pPr>
            <a:r>
              <a:rPr lang="en-US" dirty="0"/>
              <a:t>2018 Business Review</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3791" y="990600"/>
            <a:ext cx="3881756" cy="2911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stretch>
            <a:fillRect/>
          </a:stretch>
        </p:blipFill>
        <p:spPr>
          <a:xfrm>
            <a:off x="5164469" y="4302435"/>
            <a:ext cx="3200400" cy="1340168"/>
          </a:xfrm>
          <a:prstGeom prst="rect">
            <a:avLst/>
          </a:prstGeom>
        </p:spPr>
      </p:pic>
    </p:spTree>
    <p:extLst>
      <p:ext uri="{BB962C8B-B14F-4D97-AF65-F5344CB8AC3E}">
        <p14:creationId xmlns:p14="http://schemas.microsoft.com/office/powerpoint/2010/main" val="1116829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455613" y="273050"/>
            <a:ext cx="8226425" cy="957263"/>
          </a:xfrm>
        </p:spPr>
        <p:txBody>
          <a:bodyPr/>
          <a:lstStyle/>
          <a:p>
            <a:r>
              <a:rPr lang="en-US" sz="4000" dirty="0"/>
              <a:t>Empowerment</a:t>
            </a:r>
          </a:p>
        </p:txBody>
      </p:sp>
      <p:sp>
        <p:nvSpPr>
          <p:cNvPr id="336899" name="Rectangle 3"/>
          <p:cNvSpPr>
            <a:spLocks noGrp="1" noChangeArrowheads="1"/>
          </p:cNvSpPr>
          <p:nvPr>
            <p:ph type="body" idx="1"/>
          </p:nvPr>
        </p:nvSpPr>
        <p:spPr>
          <a:xfrm>
            <a:off x="381000" y="1066800"/>
            <a:ext cx="8226425" cy="5029200"/>
          </a:xfrm>
        </p:spPr>
        <p:txBody>
          <a:bodyPr>
            <a:normAutofit/>
          </a:bodyPr>
          <a:lstStyle/>
          <a:p>
            <a:pPr marL="0" indent="0">
              <a:buNone/>
            </a:pPr>
            <a:endParaRPr lang="en-US" sz="2400" dirty="0"/>
          </a:p>
          <a:p>
            <a:r>
              <a:rPr lang="en-US" sz="2800" dirty="0"/>
              <a:t>Update on the science of atherosclerosis</a:t>
            </a:r>
          </a:p>
          <a:p>
            <a:r>
              <a:rPr lang="en-US" sz="2800" dirty="0"/>
              <a:t>Medical economics is driving change and helping us</a:t>
            </a:r>
          </a:p>
          <a:p>
            <a:r>
              <a:rPr lang="en-US" sz="2800" dirty="0"/>
              <a:t>Tell our stories</a:t>
            </a:r>
          </a:p>
          <a:p>
            <a:pPr lvl="1"/>
            <a:r>
              <a:rPr lang="en-US" sz="2400" dirty="0"/>
              <a:t>Pull your program’s data</a:t>
            </a:r>
          </a:p>
          <a:p>
            <a:pPr lvl="2"/>
            <a:r>
              <a:rPr lang="en-US" dirty="0"/>
              <a:t>Referrals</a:t>
            </a:r>
          </a:p>
          <a:p>
            <a:pPr lvl="2"/>
            <a:r>
              <a:rPr lang="en-US" dirty="0"/>
              <a:t>Participation</a:t>
            </a:r>
          </a:p>
          <a:p>
            <a:pPr lvl="2"/>
            <a:r>
              <a:rPr lang="en-US" dirty="0"/>
              <a:t>Cost savings to our healthcare systems</a:t>
            </a:r>
          </a:p>
          <a:p>
            <a:r>
              <a:rPr lang="en-US" sz="2800" dirty="0"/>
              <a:t>Our future is bright!      </a:t>
            </a:r>
          </a:p>
          <a:p>
            <a:pPr lvl="2"/>
            <a:endParaRPr lang="en-US" sz="1600" dirty="0"/>
          </a:p>
          <a:p>
            <a:pPr lvl="2"/>
            <a:endParaRPr lang="en-US" sz="1600" dirty="0"/>
          </a:p>
          <a:p>
            <a:pPr lvl="2"/>
            <a:endParaRPr lang="en-US" sz="1600" dirty="0"/>
          </a:p>
          <a:p>
            <a:pPr lvl="2"/>
            <a:endParaRPr lang="en-US" sz="1600" dirty="0"/>
          </a:p>
          <a:p>
            <a:endParaRPr lang="en-US" sz="2400" dirty="0"/>
          </a:p>
          <a:p>
            <a:pPr marL="457200" lvl="1" indent="0">
              <a:buNone/>
            </a:pPr>
            <a:endParaRPr lang="en-US" sz="2400" dirty="0"/>
          </a:p>
          <a:p>
            <a:pPr lvl="1"/>
            <a:endParaRPr lang="en-US" sz="2400" dirty="0"/>
          </a:p>
          <a:p>
            <a:pPr lvl="1"/>
            <a:endParaRPr lang="en-US" sz="2400" dirty="0"/>
          </a:p>
          <a:p>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283765"/>
            <a:ext cx="1894609" cy="1812235"/>
          </a:xfrm>
          <a:prstGeom prst="rect">
            <a:avLst/>
          </a:prstGeom>
        </p:spPr>
      </p:pic>
    </p:spTree>
    <p:extLst>
      <p:ext uri="{BB962C8B-B14F-4D97-AF65-F5344CB8AC3E}">
        <p14:creationId xmlns:p14="http://schemas.microsoft.com/office/powerpoint/2010/main" val="42597313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a:xfrm>
            <a:off x="457200" y="1295400"/>
            <a:ext cx="8229600" cy="4525963"/>
          </a:xfrm>
        </p:spPr>
        <p:txBody>
          <a:bodyPr/>
          <a:lstStyle/>
          <a:p>
            <a:r>
              <a:rPr lang="en-US" dirty="0"/>
              <a:t>Hippocrates (460-377 BC) “walking is man’s best medicine”</a:t>
            </a:r>
          </a:p>
          <a:p>
            <a:r>
              <a:rPr lang="en-US" dirty="0" err="1"/>
              <a:t>Heberden</a:t>
            </a:r>
            <a:r>
              <a:rPr lang="en-US" dirty="0"/>
              <a:t> 1772:  described a patient with angina “set himself a task of sawing wood for half an hour every day, and was nearly cured”</a:t>
            </a:r>
          </a:p>
          <a:p>
            <a:r>
              <a:rPr lang="en-US" dirty="0"/>
              <a:t>Framingham Heart study 1948-current</a:t>
            </a:r>
          </a:p>
          <a:p>
            <a:r>
              <a:rPr lang="en-US" dirty="0"/>
              <a:t>Seven Countries study 1958-1970</a:t>
            </a:r>
          </a:p>
          <a:p>
            <a:r>
              <a:rPr lang="en-US" dirty="0" err="1"/>
              <a:t>Interheart</a:t>
            </a:r>
            <a:r>
              <a:rPr lang="en-US" dirty="0"/>
              <a:t> study 1998-2004</a:t>
            </a:r>
          </a:p>
        </p:txBody>
      </p:sp>
      <p:pic>
        <p:nvPicPr>
          <p:cNvPr id="4" name="Picture 3"/>
          <p:cNvPicPr>
            <a:picLocks noChangeAspect="1"/>
          </p:cNvPicPr>
          <p:nvPr/>
        </p:nvPicPr>
        <p:blipFill>
          <a:blip r:embed="rId2"/>
          <a:stretch>
            <a:fillRect/>
          </a:stretch>
        </p:blipFill>
        <p:spPr>
          <a:xfrm>
            <a:off x="7239000" y="4419600"/>
            <a:ext cx="1594845" cy="234308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250077"/>
            <a:ext cx="8277225" cy="6200775"/>
          </a:xfrm>
          <a:prstGeom prst="rect">
            <a:avLst/>
          </a:prstGeom>
        </p:spPr>
      </p:pic>
      <p:pic>
        <p:nvPicPr>
          <p:cNvPr id="6" name="Picture 5"/>
          <p:cNvPicPr>
            <a:picLocks noChangeAspect="1"/>
          </p:cNvPicPr>
          <p:nvPr/>
        </p:nvPicPr>
        <p:blipFill>
          <a:blip r:embed="rId3"/>
          <a:stretch>
            <a:fillRect/>
          </a:stretch>
        </p:blipFill>
        <p:spPr>
          <a:xfrm>
            <a:off x="6553200" y="5257800"/>
            <a:ext cx="1685925" cy="1144413"/>
          </a:xfrm>
          <a:prstGeom prst="rect">
            <a:avLst/>
          </a:prstGeom>
        </p:spPr>
      </p:pic>
      <p:cxnSp>
        <p:nvCxnSpPr>
          <p:cNvPr id="3" name="Straight Connector 2"/>
          <p:cNvCxnSpPr/>
          <p:nvPr/>
        </p:nvCxnSpPr>
        <p:spPr>
          <a:xfrm>
            <a:off x="6938962" y="5372806"/>
            <a:ext cx="914400" cy="914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938963" y="5413882"/>
            <a:ext cx="914399" cy="755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3" descr="Pasquini_Slide3"/>
          <p:cNvPicPr>
            <a:picLocks noChangeAspect="1" noChangeArrowheads="1"/>
          </p:cNvPicPr>
          <p:nvPr/>
        </p:nvPicPr>
        <p:blipFill>
          <a:blip r:embed="rId3" cstate="print"/>
          <a:srcRect l="5594" t="15334" r="7492" b="10104"/>
          <a:stretch>
            <a:fillRect/>
          </a:stretch>
        </p:blipFill>
        <p:spPr bwMode="auto">
          <a:xfrm>
            <a:off x="601663" y="1271588"/>
            <a:ext cx="7943850" cy="5121275"/>
          </a:xfrm>
          <a:prstGeom prst="rect">
            <a:avLst/>
          </a:prstGeom>
          <a:noFill/>
          <a:ln w="9525">
            <a:noFill/>
            <a:miter lim="800000"/>
            <a:headEnd/>
            <a:tailEnd/>
          </a:ln>
        </p:spPr>
      </p:pic>
      <p:sp>
        <p:nvSpPr>
          <p:cNvPr id="13314" name="Text Box 3"/>
          <p:cNvSpPr txBox="1">
            <a:spLocks noChangeArrowheads="1"/>
          </p:cNvSpPr>
          <p:nvPr/>
        </p:nvSpPr>
        <p:spPr bwMode="gray">
          <a:xfrm>
            <a:off x="4922838" y="1235075"/>
            <a:ext cx="1306512" cy="679450"/>
          </a:xfrm>
          <a:prstGeom prst="rect">
            <a:avLst/>
          </a:prstGeom>
          <a:noFill/>
          <a:ln w="12700">
            <a:noFill/>
            <a:miter lim="800000"/>
            <a:headEnd/>
            <a:tailEnd/>
          </a:ln>
        </p:spPr>
        <p:txBody>
          <a:bodyPr lIns="91418" tIns="91440" rIns="91418" bIns="91440" anchorCtr="1">
            <a:spAutoFit/>
          </a:bodyPr>
          <a:lstStyle/>
          <a:p>
            <a:pPr algn="ctr" defTabSz="914400" eaLnBrk="0" hangingPunct="0">
              <a:lnSpc>
                <a:spcPct val="90000"/>
              </a:lnSpc>
              <a:spcBef>
                <a:spcPct val="50000"/>
              </a:spcBef>
            </a:pPr>
            <a:r>
              <a:rPr lang="en-US" b="1">
                <a:cs typeface="Arial" charset="0"/>
              </a:rPr>
              <a:t>Lipid-filled </a:t>
            </a:r>
            <a:br>
              <a:rPr lang="en-US" b="1">
                <a:cs typeface="Arial" charset="0"/>
              </a:rPr>
            </a:br>
            <a:r>
              <a:rPr lang="en-US" b="1">
                <a:cs typeface="Arial" charset="0"/>
              </a:rPr>
              <a:t>plaque</a:t>
            </a:r>
          </a:p>
        </p:txBody>
      </p:sp>
      <p:sp>
        <p:nvSpPr>
          <p:cNvPr id="13315" name="Text Box 4"/>
          <p:cNvSpPr txBox="1">
            <a:spLocks noChangeArrowheads="1"/>
          </p:cNvSpPr>
          <p:nvPr/>
        </p:nvSpPr>
        <p:spPr bwMode="gray">
          <a:xfrm>
            <a:off x="6961188" y="1347788"/>
            <a:ext cx="1863725" cy="679450"/>
          </a:xfrm>
          <a:prstGeom prst="rect">
            <a:avLst/>
          </a:prstGeom>
          <a:noFill/>
          <a:ln w="12700">
            <a:noFill/>
            <a:miter lim="800000"/>
            <a:headEnd/>
            <a:tailEnd/>
          </a:ln>
        </p:spPr>
        <p:txBody>
          <a:bodyPr lIns="91418" tIns="91440" rIns="91418" bIns="91440" anchorCtr="1">
            <a:spAutoFit/>
          </a:bodyPr>
          <a:lstStyle/>
          <a:p>
            <a:pPr algn="ctr" defTabSz="914400" eaLnBrk="0" hangingPunct="0">
              <a:lnSpc>
                <a:spcPct val="90000"/>
              </a:lnSpc>
              <a:spcBef>
                <a:spcPct val="50000"/>
              </a:spcBef>
            </a:pPr>
            <a:r>
              <a:rPr lang="en-US" b="1">
                <a:cs typeface="Arial" charset="0"/>
              </a:rPr>
              <a:t>Ruptured plaque </a:t>
            </a:r>
            <a:br>
              <a:rPr lang="en-US" b="1">
                <a:cs typeface="Arial" charset="0"/>
              </a:rPr>
            </a:br>
            <a:r>
              <a:rPr lang="en-US" b="1">
                <a:cs typeface="Arial" charset="0"/>
              </a:rPr>
              <a:t>with thrombus</a:t>
            </a:r>
          </a:p>
        </p:txBody>
      </p:sp>
      <p:sp>
        <p:nvSpPr>
          <p:cNvPr id="13316" name="Text Box 5"/>
          <p:cNvSpPr txBox="1">
            <a:spLocks noChangeArrowheads="1"/>
          </p:cNvSpPr>
          <p:nvPr/>
        </p:nvSpPr>
        <p:spPr bwMode="gray">
          <a:xfrm>
            <a:off x="476250" y="5048250"/>
            <a:ext cx="2654300" cy="431800"/>
          </a:xfrm>
          <a:prstGeom prst="rect">
            <a:avLst/>
          </a:prstGeom>
          <a:noFill/>
          <a:ln w="12700">
            <a:noFill/>
            <a:miter lim="800000"/>
            <a:headEnd/>
            <a:tailEnd/>
          </a:ln>
        </p:spPr>
        <p:txBody>
          <a:bodyPr lIns="91418" tIns="91440" rIns="91418" bIns="91440" anchorCtr="1">
            <a:spAutoFit/>
          </a:bodyPr>
          <a:lstStyle/>
          <a:p>
            <a:pPr algn="ctr" defTabSz="914400" eaLnBrk="0" hangingPunct="0">
              <a:lnSpc>
                <a:spcPct val="90000"/>
              </a:lnSpc>
              <a:spcBef>
                <a:spcPct val="50000"/>
              </a:spcBef>
            </a:pPr>
            <a:r>
              <a:rPr lang="en-US" b="1">
                <a:cs typeface="Arial" charset="0"/>
              </a:rPr>
              <a:t>Early atherothrombosis</a:t>
            </a:r>
          </a:p>
        </p:txBody>
      </p:sp>
      <p:sp>
        <p:nvSpPr>
          <p:cNvPr id="13317" name="Text Box 6"/>
          <p:cNvSpPr txBox="1">
            <a:spLocks noChangeArrowheads="1"/>
          </p:cNvSpPr>
          <p:nvPr/>
        </p:nvSpPr>
        <p:spPr bwMode="auto">
          <a:xfrm>
            <a:off x="3821113" y="2446338"/>
            <a:ext cx="300037" cy="366712"/>
          </a:xfrm>
          <a:prstGeom prst="rect">
            <a:avLst/>
          </a:prstGeom>
          <a:noFill/>
          <a:ln w="9525" algn="ctr">
            <a:noFill/>
            <a:miter lim="800000"/>
            <a:headEnd/>
            <a:tailEnd/>
          </a:ln>
        </p:spPr>
        <p:txBody>
          <a:bodyPr wrap="none">
            <a:spAutoFit/>
          </a:bodyPr>
          <a:lstStyle/>
          <a:p>
            <a:pPr algn="ctr" defTabSz="914400" eaLnBrk="0" hangingPunct="0"/>
            <a:r>
              <a:rPr lang="en-US" b="1">
                <a:cs typeface="Arial" charset="0"/>
              </a:rPr>
              <a:t>1</a:t>
            </a:r>
          </a:p>
        </p:txBody>
      </p:sp>
      <p:sp>
        <p:nvSpPr>
          <p:cNvPr id="13318" name="Freeform 7"/>
          <p:cNvSpPr>
            <a:spLocks/>
          </p:cNvSpPr>
          <p:nvPr/>
        </p:nvSpPr>
        <p:spPr bwMode="auto">
          <a:xfrm>
            <a:off x="3390900" y="2625725"/>
            <a:ext cx="450850" cy="1323975"/>
          </a:xfrm>
          <a:custGeom>
            <a:avLst/>
            <a:gdLst>
              <a:gd name="T0" fmla="*/ 2147483647 w 311"/>
              <a:gd name="T1" fmla="*/ 0 h 811"/>
              <a:gd name="T2" fmla="*/ 0 w 311"/>
              <a:gd name="T3" fmla="*/ 0 h 811"/>
              <a:gd name="T4" fmla="*/ 2147483647 w 311"/>
              <a:gd name="T5" fmla="*/ 2147483647 h 811"/>
              <a:gd name="T6" fmla="*/ 0 60000 65536"/>
              <a:gd name="T7" fmla="*/ 0 60000 65536"/>
              <a:gd name="T8" fmla="*/ 0 60000 65536"/>
              <a:gd name="T9" fmla="*/ 0 w 311"/>
              <a:gd name="T10" fmla="*/ 0 h 811"/>
              <a:gd name="T11" fmla="*/ 311 w 311"/>
              <a:gd name="T12" fmla="*/ 811 h 811"/>
            </a:gdLst>
            <a:ahLst/>
            <a:cxnLst>
              <a:cxn ang="T6">
                <a:pos x="T0" y="T1"/>
              </a:cxn>
              <a:cxn ang="T7">
                <a:pos x="T2" y="T3"/>
              </a:cxn>
              <a:cxn ang="T8">
                <a:pos x="T4" y="T5"/>
              </a:cxn>
            </a:cxnLst>
            <a:rect l="T9" t="T10" r="T11" b="T12"/>
            <a:pathLst>
              <a:path w="311" h="811">
                <a:moveTo>
                  <a:pt x="311" y="0"/>
                </a:moveTo>
                <a:lnTo>
                  <a:pt x="0" y="0"/>
                </a:lnTo>
                <a:lnTo>
                  <a:pt x="248" y="811"/>
                </a:lnTo>
              </a:path>
            </a:pathLst>
          </a:custGeom>
          <a:noFill/>
          <a:ln w="19050" cmpd="sng">
            <a:solidFill>
              <a:schemeClr val="tx1"/>
            </a:solidFill>
            <a:round/>
            <a:headEnd/>
            <a:tailEnd/>
          </a:ln>
        </p:spPr>
        <p:txBody>
          <a:bodyPr wrap="none" anchor="ctr"/>
          <a:lstStyle/>
          <a:p>
            <a:endParaRPr lang="en-US"/>
          </a:p>
        </p:txBody>
      </p:sp>
      <p:sp>
        <p:nvSpPr>
          <p:cNvPr id="13319" name="Text Box 8"/>
          <p:cNvSpPr txBox="1">
            <a:spLocks noChangeArrowheads="1"/>
          </p:cNvSpPr>
          <p:nvPr/>
        </p:nvSpPr>
        <p:spPr bwMode="auto">
          <a:xfrm>
            <a:off x="4054475" y="2692400"/>
            <a:ext cx="300038" cy="366713"/>
          </a:xfrm>
          <a:prstGeom prst="rect">
            <a:avLst/>
          </a:prstGeom>
          <a:noFill/>
          <a:ln w="9525" algn="ctr">
            <a:noFill/>
            <a:miter lim="800000"/>
            <a:headEnd/>
            <a:tailEnd/>
          </a:ln>
        </p:spPr>
        <p:txBody>
          <a:bodyPr wrap="none">
            <a:spAutoFit/>
          </a:bodyPr>
          <a:lstStyle/>
          <a:p>
            <a:pPr algn="ctr" defTabSz="914400" eaLnBrk="0" hangingPunct="0"/>
            <a:r>
              <a:rPr lang="en-US" b="1">
                <a:cs typeface="Arial" charset="0"/>
              </a:rPr>
              <a:t>2</a:t>
            </a:r>
          </a:p>
        </p:txBody>
      </p:sp>
      <p:sp>
        <p:nvSpPr>
          <p:cNvPr id="13320" name="Freeform 9"/>
          <p:cNvSpPr>
            <a:spLocks/>
          </p:cNvSpPr>
          <p:nvPr/>
        </p:nvSpPr>
        <p:spPr bwMode="auto">
          <a:xfrm>
            <a:off x="3732213" y="2867025"/>
            <a:ext cx="338137" cy="1268413"/>
          </a:xfrm>
          <a:custGeom>
            <a:avLst/>
            <a:gdLst>
              <a:gd name="T0" fmla="*/ 2147483647 w 237"/>
              <a:gd name="T1" fmla="*/ 0 h 785"/>
              <a:gd name="T2" fmla="*/ 0 w 237"/>
              <a:gd name="T3" fmla="*/ 0 h 785"/>
              <a:gd name="T4" fmla="*/ 2147483647 w 237"/>
              <a:gd name="T5" fmla="*/ 2147483647 h 785"/>
              <a:gd name="T6" fmla="*/ 0 60000 65536"/>
              <a:gd name="T7" fmla="*/ 0 60000 65536"/>
              <a:gd name="T8" fmla="*/ 0 60000 65536"/>
              <a:gd name="T9" fmla="*/ 0 w 237"/>
              <a:gd name="T10" fmla="*/ 0 h 785"/>
              <a:gd name="T11" fmla="*/ 237 w 237"/>
              <a:gd name="T12" fmla="*/ 785 h 785"/>
            </a:gdLst>
            <a:ahLst/>
            <a:cxnLst>
              <a:cxn ang="T6">
                <a:pos x="T0" y="T1"/>
              </a:cxn>
              <a:cxn ang="T7">
                <a:pos x="T2" y="T3"/>
              </a:cxn>
              <a:cxn ang="T8">
                <a:pos x="T4" y="T5"/>
              </a:cxn>
            </a:cxnLst>
            <a:rect l="T9" t="T10" r="T11" b="T12"/>
            <a:pathLst>
              <a:path w="237" h="785">
                <a:moveTo>
                  <a:pt x="237" y="0"/>
                </a:moveTo>
                <a:lnTo>
                  <a:pt x="0" y="0"/>
                </a:lnTo>
                <a:lnTo>
                  <a:pt x="174" y="785"/>
                </a:lnTo>
              </a:path>
            </a:pathLst>
          </a:custGeom>
          <a:noFill/>
          <a:ln w="19050" cmpd="sng">
            <a:solidFill>
              <a:schemeClr val="tx1"/>
            </a:solidFill>
            <a:round/>
            <a:headEnd/>
            <a:tailEnd/>
          </a:ln>
        </p:spPr>
        <p:txBody>
          <a:bodyPr wrap="none" anchor="ctr"/>
          <a:lstStyle/>
          <a:p>
            <a:endParaRPr lang="en-US"/>
          </a:p>
        </p:txBody>
      </p:sp>
      <p:sp>
        <p:nvSpPr>
          <p:cNvPr id="13321" name="Line 10"/>
          <p:cNvSpPr>
            <a:spLocks noChangeShapeType="1"/>
          </p:cNvSpPr>
          <p:nvPr/>
        </p:nvSpPr>
        <p:spPr bwMode="auto">
          <a:xfrm flipH="1">
            <a:off x="4013200" y="4191000"/>
            <a:ext cx="169863" cy="1098550"/>
          </a:xfrm>
          <a:prstGeom prst="line">
            <a:avLst/>
          </a:prstGeom>
          <a:noFill/>
          <a:ln w="19050">
            <a:solidFill>
              <a:schemeClr val="tx1"/>
            </a:solidFill>
            <a:round/>
            <a:headEnd/>
            <a:tailEnd/>
          </a:ln>
        </p:spPr>
        <p:txBody>
          <a:bodyPr wrap="none" anchor="ctr"/>
          <a:lstStyle/>
          <a:p>
            <a:endParaRPr lang="en-US"/>
          </a:p>
        </p:txBody>
      </p:sp>
      <p:sp>
        <p:nvSpPr>
          <p:cNvPr id="13322" name="Text Box 11"/>
          <p:cNvSpPr txBox="1">
            <a:spLocks noChangeArrowheads="1"/>
          </p:cNvSpPr>
          <p:nvPr/>
        </p:nvSpPr>
        <p:spPr bwMode="auto">
          <a:xfrm>
            <a:off x="3840163" y="5251450"/>
            <a:ext cx="300037" cy="366713"/>
          </a:xfrm>
          <a:prstGeom prst="rect">
            <a:avLst/>
          </a:prstGeom>
          <a:noFill/>
          <a:ln w="9525" algn="ctr">
            <a:noFill/>
            <a:miter lim="800000"/>
            <a:headEnd/>
            <a:tailEnd/>
          </a:ln>
        </p:spPr>
        <p:txBody>
          <a:bodyPr wrap="none">
            <a:spAutoFit/>
          </a:bodyPr>
          <a:lstStyle/>
          <a:p>
            <a:pPr algn="ctr" defTabSz="914400" eaLnBrk="0" hangingPunct="0"/>
            <a:r>
              <a:rPr lang="en-US" b="1">
                <a:cs typeface="Arial" charset="0"/>
              </a:rPr>
              <a:t>3</a:t>
            </a:r>
          </a:p>
        </p:txBody>
      </p:sp>
      <p:sp>
        <p:nvSpPr>
          <p:cNvPr id="13323" name="Line 12"/>
          <p:cNvSpPr>
            <a:spLocks noChangeShapeType="1"/>
          </p:cNvSpPr>
          <p:nvPr/>
        </p:nvSpPr>
        <p:spPr bwMode="auto">
          <a:xfrm flipH="1">
            <a:off x="4495800" y="4767263"/>
            <a:ext cx="685800" cy="868362"/>
          </a:xfrm>
          <a:prstGeom prst="line">
            <a:avLst/>
          </a:prstGeom>
          <a:noFill/>
          <a:ln w="19050">
            <a:solidFill>
              <a:schemeClr val="tx1"/>
            </a:solidFill>
            <a:round/>
            <a:headEnd/>
            <a:tailEnd/>
          </a:ln>
        </p:spPr>
        <p:txBody>
          <a:bodyPr wrap="none" anchor="ctr"/>
          <a:lstStyle/>
          <a:p>
            <a:endParaRPr lang="en-US"/>
          </a:p>
        </p:txBody>
      </p:sp>
      <p:sp>
        <p:nvSpPr>
          <p:cNvPr id="13324" name="Line 13"/>
          <p:cNvSpPr>
            <a:spLocks noChangeShapeType="1"/>
          </p:cNvSpPr>
          <p:nvPr/>
        </p:nvSpPr>
        <p:spPr bwMode="auto">
          <a:xfrm flipH="1">
            <a:off x="4945063" y="5013325"/>
            <a:ext cx="1136650" cy="1039813"/>
          </a:xfrm>
          <a:prstGeom prst="line">
            <a:avLst/>
          </a:prstGeom>
          <a:noFill/>
          <a:ln w="19050">
            <a:solidFill>
              <a:schemeClr val="tx1"/>
            </a:solidFill>
            <a:round/>
            <a:headEnd/>
            <a:tailEnd/>
          </a:ln>
        </p:spPr>
        <p:txBody>
          <a:bodyPr wrap="none" anchor="ctr"/>
          <a:lstStyle/>
          <a:p>
            <a:endParaRPr lang="en-US"/>
          </a:p>
        </p:txBody>
      </p:sp>
      <p:sp>
        <p:nvSpPr>
          <p:cNvPr id="13325" name="Text Box 14"/>
          <p:cNvSpPr txBox="1">
            <a:spLocks noChangeArrowheads="1"/>
          </p:cNvSpPr>
          <p:nvPr/>
        </p:nvSpPr>
        <p:spPr bwMode="auto">
          <a:xfrm>
            <a:off x="4259263" y="5556250"/>
            <a:ext cx="300037" cy="366713"/>
          </a:xfrm>
          <a:prstGeom prst="rect">
            <a:avLst/>
          </a:prstGeom>
          <a:noFill/>
          <a:ln w="9525" algn="ctr">
            <a:noFill/>
            <a:miter lim="800000"/>
            <a:headEnd/>
            <a:tailEnd/>
          </a:ln>
        </p:spPr>
        <p:txBody>
          <a:bodyPr wrap="none">
            <a:spAutoFit/>
          </a:bodyPr>
          <a:lstStyle/>
          <a:p>
            <a:pPr algn="ctr" defTabSz="914400" eaLnBrk="0" hangingPunct="0"/>
            <a:r>
              <a:rPr lang="en-US" b="1">
                <a:cs typeface="Arial" charset="0"/>
              </a:rPr>
              <a:t>4</a:t>
            </a:r>
          </a:p>
        </p:txBody>
      </p:sp>
      <p:sp>
        <p:nvSpPr>
          <p:cNvPr id="13326" name="Text Box 15"/>
          <p:cNvSpPr txBox="1">
            <a:spLocks noChangeArrowheads="1"/>
          </p:cNvSpPr>
          <p:nvPr/>
        </p:nvSpPr>
        <p:spPr bwMode="auto">
          <a:xfrm>
            <a:off x="4691063" y="5954713"/>
            <a:ext cx="300037" cy="366712"/>
          </a:xfrm>
          <a:prstGeom prst="rect">
            <a:avLst/>
          </a:prstGeom>
          <a:noFill/>
          <a:ln w="9525" algn="ctr">
            <a:noFill/>
            <a:miter lim="800000"/>
            <a:headEnd/>
            <a:tailEnd/>
          </a:ln>
        </p:spPr>
        <p:txBody>
          <a:bodyPr wrap="none">
            <a:spAutoFit/>
          </a:bodyPr>
          <a:lstStyle/>
          <a:p>
            <a:pPr algn="ctr" defTabSz="914400" eaLnBrk="0" hangingPunct="0"/>
            <a:r>
              <a:rPr lang="en-US" b="1">
                <a:cs typeface="Arial" charset="0"/>
              </a:rPr>
              <a:t>5</a:t>
            </a:r>
          </a:p>
        </p:txBody>
      </p:sp>
      <p:sp>
        <p:nvSpPr>
          <p:cNvPr id="13327" name="Text Box 16"/>
          <p:cNvSpPr txBox="1">
            <a:spLocks noChangeArrowheads="1"/>
          </p:cNvSpPr>
          <p:nvPr/>
        </p:nvSpPr>
        <p:spPr bwMode="auto">
          <a:xfrm>
            <a:off x="487363" y="6497638"/>
            <a:ext cx="7464425" cy="304800"/>
          </a:xfrm>
          <a:prstGeom prst="rect">
            <a:avLst/>
          </a:prstGeom>
          <a:noFill/>
          <a:ln w="9525" algn="ctr">
            <a:noFill/>
            <a:miter lim="800000"/>
            <a:headEnd/>
            <a:tailEnd/>
          </a:ln>
        </p:spPr>
        <p:txBody>
          <a:bodyPr lIns="91429" tIns="45714" rIns="91429" bIns="45714" anchor="b">
            <a:spAutoFit/>
          </a:bodyPr>
          <a:lstStyle/>
          <a:p>
            <a:pPr defTabSz="914400" eaLnBrk="0" hangingPunct="0"/>
            <a:r>
              <a:rPr lang="en-US" sz="1400">
                <a:cs typeface="Arial" charset="0"/>
              </a:rPr>
              <a:t>Adapted with permission from Libby P. </a:t>
            </a:r>
            <a:r>
              <a:rPr lang="en-US" sz="1400" i="1">
                <a:cs typeface="Arial" charset="0"/>
              </a:rPr>
              <a:t>Sci Am</a:t>
            </a:r>
            <a:r>
              <a:rPr lang="en-US" sz="1400">
                <a:cs typeface="Arial" charset="0"/>
              </a:rPr>
              <a:t>. 2002;286:46-55.</a:t>
            </a:r>
          </a:p>
        </p:txBody>
      </p:sp>
      <p:grpSp>
        <p:nvGrpSpPr>
          <p:cNvPr id="2" name="Group 18"/>
          <p:cNvGrpSpPr>
            <a:grpSpLocks/>
          </p:cNvGrpSpPr>
          <p:nvPr/>
        </p:nvGrpSpPr>
        <p:grpSpPr bwMode="auto">
          <a:xfrm>
            <a:off x="7700963" y="6073775"/>
            <a:ext cx="1150937" cy="542925"/>
            <a:chOff x="4827" y="3816"/>
            <a:chExt cx="725" cy="342"/>
          </a:xfrm>
        </p:grpSpPr>
        <p:sp>
          <p:nvSpPr>
            <p:cNvPr id="13332" name="Oval 19"/>
            <p:cNvSpPr>
              <a:spLocks noChangeArrowheads="1"/>
            </p:cNvSpPr>
            <p:nvPr/>
          </p:nvSpPr>
          <p:spPr bwMode="auto">
            <a:xfrm>
              <a:off x="5042" y="3816"/>
              <a:ext cx="128" cy="128"/>
            </a:xfrm>
            <a:prstGeom prst="ellipse">
              <a:avLst/>
            </a:prstGeom>
            <a:noFill/>
            <a:ln w="6350">
              <a:solidFill>
                <a:schemeClr val="bg1"/>
              </a:solidFill>
              <a:round/>
              <a:headEnd/>
              <a:tailEnd/>
            </a:ln>
          </p:spPr>
          <p:txBody>
            <a:bodyPr wrap="none" anchor="ctr"/>
            <a:lstStyle/>
            <a:p>
              <a:pPr defTabSz="914400"/>
              <a:endParaRPr lang="en-US"/>
            </a:p>
          </p:txBody>
        </p:sp>
        <p:sp>
          <p:nvSpPr>
            <p:cNvPr id="13333" name="Oval 20"/>
            <p:cNvSpPr>
              <a:spLocks noChangeArrowheads="1"/>
            </p:cNvSpPr>
            <p:nvPr/>
          </p:nvSpPr>
          <p:spPr bwMode="auto">
            <a:xfrm>
              <a:off x="5080" y="3816"/>
              <a:ext cx="128" cy="128"/>
            </a:xfrm>
            <a:prstGeom prst="ellipse">
              <a:avLst/>
            </a:prstGeom>
            <a:noFill/>
            <a:ln w="6350">
              <a:solidFill>
                <a:schemeClr val="bg1"/>
              </a:solidFill>
              <a:round/>
              <a:headEnd/>
              <a:tailEnd/>
            </a:ln>
          </p:spPr>
          <p:txBody>
            <a:bodyPr wrap="none" anchor="ctr"/>
            <a:lstStyle/>
            <a:p>
              <a:pPr defTabSz="914400"/>
              <a:endParaRPr lang="en-US"/>
            </a:p>
          </p:txBody>
        </p:sp>
        <p:sp>
          <p:nvSpPr>
            <p:cNvPr id="13334" name="Oval 21"/>
            <p:cNvSpPr>
              <a:spLocks noChangeArrowheads="1"/>
            </p:cNvSpPr>
            <p:nvPr/>
          </p:nvSpPr>
          <p:spPr bwMode="auto">
            <a:xfrm>
              <a:off x="5120" y="3816"/>
              <a:ext cx="128" cy="128"/>
            </a:xfrm>
            <a:prstGeom prst="ellipse">
              <a:avLst/>
            </a:prstGeom>
            <a:noFill/>
            <a:ln w="6350">
              <a:solidFill>
                <a:schemeClr val="bg1"/>
              </a:solidFill>
              <a:round/>
              <a:headEnd/>
              <a:tailEnd/>
            </a:ln>
          </p:spPr>
          <p:txBody>
            <a:bodyPr wrap="none" anchor="ctr"/>
            <a:lstStyle/>
            <a:p>
              <a:pPr defTabSz="914400"/>
              <a:endParaRPr lang="en-US"/>
            </a:p>
          </p:txBody>
        </p:sp>
        <p:sp>
          <p:nvSpPr>
            <p:cNvPr id="13335" name="Text Box 22"/>
            <p:cNvSpPr txBox="1">
              <a:spLocks noChangeArrowheads="1"/>
            </p:cNvSpPr>
            <p:nvPr/>
          </p:nvSpPr>
          <p:spPr bwMode="auto">
            <a:xfrm>
              <a:off x="4827" y="3927"/>
              <a:ext cx="636" cy="231"/>
            </a:xfrm>
            <a:prstGeom prst="rect">
              <a:avLst/>
            </a:prstGeom>
            <a:noFill/>
            <a:ln w="9525">
              <a:noFill/>
              <a:miter lim="800000"/>
              <a:headEnd/>
              <a:tailEnd/>
            </a:ln>
          </p:spPr>
          <p:txBody>
            <a:bodyPr wrap="none" anchor="ctr">
              <a:spAutoFit/>
            </a:bodyPr>
            <a:lstStyle/>
            <a:p>
              <a:pPr algn="ctr" defTabSz="914400" eaLnBrk="0" hangingPunct="0"/>
              <a:r>
                <a:rPr lang="en-US">
                  <a:solidFill>
                    <a:schemeClr val="bg1"/>
                  </a:solidFill>
                  <a:cs typeface="Arial" charset="0"/>
                </a:rPr>
                <a:t>STRIVE</a:t>
              </a:r>
            </a:p>
          </p:txBody>
        </p:sp>
        <p:sp>
          <p:nvSpPr>
            <p:cNvPr id="13336" name="Text Box 23"/>
            <p:cNvSpPr txBox="1">
              <a:spLocks noChangeArrowheads="1"/>
            </p:cNvSpPr>
            <p:nvPr/>
          </p:nvSpPr>
          <p:spPr bwMode="auto">
            <a:xfrm>
              <a:off x="5355" y="3946"/>
              <a:ext cx="197" cy="125"/>
            </a:xfrm>
            <a:prstGeom prst="rect">
              <a:avLst/>
            </a:prstGeom>
            <a:noFill/>
            <a:ln w="9525">
              <a:noFill/>
              <a:miter lim="800000"/>
              <a:headEnd/>
              <a:tailEnd/>
            </a:ln>
          </p:spPr>
          <p:txBody>
            <a:bodyPr wrap="none" anchor="ctr">
              <a:spAutoFit/>
            </a:bodyPr>
            <a:lstStyle/>
            <a:p>
              <a:pPr algn="ctr" defTabSz="914400" eaLnBrk="0" hangingPunct="0"/>
              <a:r>
                <a:rPr lang="en-US" sz="700">
                  <a:solidFill>
                    <a:schemeClr val="bg1"/>
                  </a:solidFill>
                  <a:cs typeface="Arial" charset="0"/>
                </a:rPr>
                <a:t>TM</a:t>
              </a:r>
            </a:p>
          </p:txBody>
        </p:sp>
      </p:grpSp>
      <p:sp>
        <p:nvSpPr>
          <p:cNvPr id="13329" name="Text Box 24"/>
          <p:cNvSpPr txBox="1">
            <a:spLocks noChangeArrowheads="1"/>
          </p:cNvSpPr>
          <p:nvPr/>
        </p:nvSpPr>
        <p:spPr bwMode="auto">
          <a:xfrm>
            <a:off x="8491538" y="5892800"/>
            <a:ext cx="420687" cy="274638"/>
          </a:xfrm>
          <a:prstGeom prst="rect">
            <a:avLst/>
          </a:prstGeom>
          <a:noFill/>
          <a:ln w="9525" algn="ctr">
            <a:noFill/>
            <a:miter lim="800000"/>
            <a:headEnd/>
            <a:tailEnd/>
          </a:ln>
        </p:spPr>
        <p:txBody>
          <a:bodyPr>
            <a:spAutoFit/>
          </a:bodyPr>
          <a:lstStyle/>
          <a:p>
            <a:pPr algn="ctr" defTabSz="914400" eaLnBrk="0" hangingPunct="0">
              <a:spcBef>
                <a:spcPct val="50000"/>
              </a:spcBef>
            </a:pPr>
            <a:r>
              <a:rPr lang="en-US" sz="1200">
                <a:solidFill>
                  <a:schemeClr val="bg1"/>
                </a:solidFill>
                <a:cs typeface="Arial" charset="0"/>
              </a:rPr>
              <a:t>2</a:t>
            </a:r>
          </a:p>
        </p:txBody>
      </p:sp>
      <p:pic>
        <p:nvPicPr>
          <p:cNvPr id="13330" name="Picture 25" descr="final logo big 300 dpi small gif big letters"/>
          <p:cNvPicPr>
            <a:picLocks noChangeAspect="1" noChangeArrowheads="1"/>
          </p:cNvPicPr>
          <p:nvPr/>
        </p:nvPicPr>
        <p:blipFill>
          <a:blip r:embed="rId4" cstate="print"/>
          <a:srcRect/>
          <a:stretch>
            <a:fillRect/>
          </a:stretch>
        </p:blipFill>
        <p:spPr bwMode="auto">
          <a:xfrm>
            <a:off x="8545513" y="6019800"/>
            <a:ext cx="515937" cy="838200"/>
          </a:xfrm>
          <a:prstGeom prst="rect">
            <a:avLst/>
          </a:prstGeom>
          <a:noFill/>
          <a:ln w="9525">
            <a:noFill/>
            <a:miter lim="800000"/>
            <a:headEnd/>
            <a:tailEnd/>
          </a:ln>
        </p:spPr>
      </p:pic>
      <p:sp>
        <p:nvSpPr>
          <p:cNvPr id="13331" name="Rectangle 30"/>
          <p:cNvSpPr>
            <a:spLocks noGrp="1"/>
          </p:cNvSpPr>
          <p:nvPr>
            <p:ph type="title"/>
          </p:nvPr>
        </p:nvSpPr>
        <p:spPr>
          <a:xfrm>
            <a:off x="1358900" y="0"/>
            <a:ext cx="7785100" cy="1085850"/>
          </a:xfrm>
        </p:spPr>
        <p:txBody>
          <a:bodyPr>
            <a:normAutofit fontScale="90000"/>
          </a:bodyPr>
          <a:lstStyle/>
          <a:p>
            <a:r>
              <a:rPr lang="en-US" sz="3300">
                <a:effectLst/>
              </a:rPr>
              <a:t>Atherothrombosis: An Interaction Between Lipids, Inflammation, and Thrombosis</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20" name="Picture 4" descr="070"/>
          <p:cNvPicPr>
            <a:picLocks noChangeAspect="1" noChangeArrowheads="1"/>
          </p:cNvPicPr>
          <p:nvPr/>
        </p:nvPicPr>
        <p:blipFill>
          <a:blip r:embed="rId3" cstate="print"/>
          <a:srcRect/>
          <a:stretch>
            <a:fillRect/>
          </a:stretch>
        </p:blipFill>
        <p:spPr bwMode="auto">
          <a:xfrm>
            <a:off x="2209800" y="304800"/>
            <a:ext cx="5029200" cy="612140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Rectangle 227"/>
          <p:cNvSpPr>
            <a:spLocks noGrp="1" noChangeArrowheads="1"/>
          </p:cNvSpPr>
          <p:nvPr>
            <p:ph type="title" idx="4294967295"/>
          </p:nvPr>
        </p:nvSpPr>
        <p:spPr>
          <a:xfrm>
            <a:off x="228600" y="152400"/>
            <a:ext cx="8534400" cy="1463675"/>
          </a:xfrm>
        </p:spPr>
        <p:txBody>
          <a:bodyPr>
            <a:normAutofit fontScale="90000"/>
          </a:bodyPr>
          <a:lstStyle/>
          <a:p>
            <a:pPr eaLnBrk="1" hangingPunct="1">
              <a:defRPr/>
            </a:pPr>
            <a:r>
              <a:rPr lang="en-US" sz="4200" b="1" dirty="0">
                <a:effectLst>
                  <a:outerShdw blurRad="38100" dist="38100" dir="2700000" algn="tl">
                    <a:srgbClr val="000000"/>
                  </a:outerShdw>
                </a:effectLst>
                <a:latin typeface="Arial" charset="0"/>
                <a:cs typeface="Arial" charset="0"/>
              </a:rPr>
              <a:t>Cardiovascular Disease</a:t>
            </a:r>
            <a:br>
              <a:rPr lang="en-US" sz="3200" b="1" dirty="0">
                <a:solidFill>
                  <a:srgbClr val="CCFF33"/>
                </a:solidFill>
                <a:latin typeface="Arial" charset="0"/>
              </a:rPr>
            </a:br>
            <a:r>
              <a:rPr lang="en-US" sz="3200" b="1" dirty="0">
                <a:solidFill>
                  <a:srgbClr val="C00000"/>
                </a:solidFill>
                <a:latin typeface="Arial" charset="0"/>
              </a:rPr>
              <a:t>Different Clinical Manifestations of </a:t>
            </a:r>
            <a:br>
              <a:rPr lang="en-US" sz="3200" b="1" dirty="0">
                <a:solidFill>
                  <a:srgbClr val="C00000"/>
                </a:solidFill>
                <a:latin typeface="Arial" charset="0"/>
              </a:rPr>
            </a:br>
            <a:r>
              <a:rPr lang="en-US" sz="3200" b="1" dirty="0">
                <a:solidFill>
                  <a:srgbClr val="C00000"/>
                </a:solidFill>
                <a:latin typeface="Arial" charset="0"/>
              </a:rPr>
              <a:t>SAME </a:t>
            </a:r>
            <a:r>
              <a:rPr lang="en-US" sz="3200" b="1" dirty="0" err="1">
                <a:solidFill>
                  <a:srgbClr val="C00000"/>
                </a:solidFill>
                <a:latin typeface="Arial" charset="0"/>
              </a:rPr>
              <a:t>Atherothrombosis</a:t>
            </a:r>
            <a:r>
              <a:rPr lang="en-US" sz="3200" b="1" dirty="0">
                <a:solidFill>
                  <a:srgbClr val="C00000"/>
                </a:solidFill>
                <a:latin typeface="Arial" charset="0"/>
              </a:rPr>
              <a:t> pathology</a:t>
            </a:r>
          </a:p>
        </p:txBody>
      </p:sp>
      <p:grpSp>
        <p:nvGrpSpPr>
          <p:cNvPr id="2" name="Group 229"/>
          <p:cNvGrpSpPr>
            <a:grpSpLocks/>
          </p:cNvGrpSpPr>
          <p:nvPr/>
        </p:nvGrpSpPr>
        <p:grpSpPr bwMode="auto">
          <a:xfrm>
            <a:off x="1066800" y="1828800"/>
            <a:ext cx="7516813" cy="4579938"/>
            <a:chOff x="635" y="732"/>
            <a:chExt cx="4735" cy="2885"/>
          </a:xfrm>
        </p:grpSpPr>
        <p:grpSp>
          <p:nvGrpSpPr>
            <p:cNvPr id="3" name="Group 2"/>
            <p:cNvGrpSpPr>
              <a:grpSpLocks/>
            </p:cNvGrpSpPr>
            <p:nvPr/>
          </p:nvGrpSpPr>
          <p:grpSpPr bwMode="auto">
            <a:xfrm>
              <a:off x="635" y="797"/>
              <a:ext cx="1211" cy="2820"/>
              <a:chOff x="531" y="1149"/>
              <a:chExt cx="1211" cy="2820"/>
            </a:xfrm>
          </p:grpSpPr>
          <p:grpSp>
            <p:nvGrpSpPr>
              <p:cNvPr id="4" name="Group 3"/>
              <p:cNvGrpSpPr>
                <a:grpSpLocks/>
              </p:cNvGrpSpPr>
              <p:nvPr/>
            </p:nvGrpSpPr>
            <p:grpSpPr bwMode="auto">
              <a:xfrm>
                <a:off x="531" y="1149"/>
                <a:ext cx="1211" cy="2820"/>
                <a:chOff x="531" y="1149"/>
                <a:chExt cx="1211" cy="2820"/>
              </a:xfrm>
            </p:grpSpPr>
            <p:sp>
              <p:nvSpPr>
                <p:cNvPr id="19488" name="Freeform 4"/>
                <p:cNvSpPr>
                  <a:spLocks/>
                </p:cNvSpPr>
                <p:nvPr/>
              </p:nvSpPr>
              <p:spPr bwMode="auto">
                <a:xfrm>
                  <a:off x="1366" y="1616"/>
                  <a:ext cx="376" cy="1200"/>
                </a:xfrm>
                <a:custGeom>
                  <a:avLst/>
                  <a:gdLst>
                    <a:gd name="T0" fmla="*/ 0 w 1505"/>
                    <a:gd name="T1" fmla="*/ 0 h 4800"/>
                    <a:gd name="T2" fmla="*/ 0 w 1505"/>
                    <a:gd name="T3" fmla="*/ 0 h 4800"/>
                    <a:gd name="T4" fmla="*/ 0 w 1505"/>
                    <a:gd name="T5" fmla="*/ 0 h 4800"/>
                    <a:gd name="T6" fmla="*/ 0 w 1505"/>
                    <a:gd name="T7" fmla="*/ 0 h 4800"/>
                    <a:gd name="T8" fmla="*/ 0 w 1505"/>
                    <a:gd name="T9" fmla="*/ 0 h 4800"/>
                    <a:gd name="T10" fmla="*/ 0 w 1505"/>
                    <a:gd name="T11" fmla="*/ 0 h 4800"/>
                    <a:gd name="T12" fmla="*/ 0 w 1505"/>
                    <a:gd name="T13" fmla="*/ 0 h 4800"/>
                    <a:gd name="T14" fmla="*/ 0 w 1505"/>
                    <a:gd name="T15" fmla="*/ 0 h 4800"/>
                    <a:gd name="T16" fmla="*/ 0 w 1505"/>
                    <a:gd name="T17" fmla="*/ 0 h 4800"/>
                    <a:gd name="T18" fmla="*/ 0 w 1505"/>
                    <a:gd name="T19" fmla="*/ 0 h 4800"/>
                    <a:gd name="T20" fmla="*/ 0 w 1505"/>
                    <a:gd name="T21" fmla="*/ 1 h 4800"/>
                    <a:gd name="T22" fmla="*/ 0 w 1505"/>
                    <a:gd name="T23" fmla="*/ 1 h 4800"/>
                    <a:gd name="T24" fmla="*/ 0 w 1505"/>
                    <a:gd name="T25" fmla="*/ 1 h 4800"/>
                    <a:gd name="T26" fmla="*/ 0 w 1505"/>
                    <a:gd name="T27" fmla="*/ 1 h 4800"/>
                    <a:gd name="T28" fmla="*/ 0 w 1505"/>
                    <a:gd name="T29" fmla="*/ 1 h 4800"/>
                    <a:gd name="T30" fmla="*/ 0 w 1505"/>
                    <a:gd name="T31" fmla="*/ 1 h 4800"/>
                    <a:gd name="T32" fmla="*/ 0 w 1505"/>
                    <a:gd name="T33" fmla="*/ 1 h 4800"/>
                    <a:gd name="T34" fmla="*/ 0 w 1505"/>
                    <a:gd name="T35" fmla="*/ 1 h 4800"/>
                    <a:gd name="T36" fmla="*/ 0 w 1505"/>
                    <a:gd name="T37" fmla="*/ 1 h 4800"/>
                    <a:gd name="T38" fmla="*/ 0 w 1505"/>
                    <a:gd name="T39" fmla="*/ 1 h 4800"/>
                    <a:gd name="T40" fmla="*/ 0 w 1505"/>
                    <a:gd name="T41" fmla="*/ 1 h 4800"/>
                    <a:gd name="T42" fmla="*/ 0 w 1505"/>
                    <a:gd name="T43" fmla="*/ 1 h 4800"/>
                    <a:gd name="T44" fmla="*/ 0 w 1505"/>
                    <a:gd name="T45" fmla="*/ 1 h 4800"/>
                    <a:gd name="T46" fmla="*/ 0 w 1505"/>
                    <a:gd name="T47" fmla="*/ 1 h 4800"/>
                    <a:gd name="T48" fmla="*/ 0 w 1505"/>
                    <a:gd name="T49" fmla="*/ 1 h 4800"/>
                    <a:gd name="T50" fmla="*/ 0 w 1505"/>
                    <a:gd name="T51" fmla="*/ 1 h 4800"/>
                    <a:gd name="T52" fmla="*/ 0 w 1505"/>
                    <a:gd name="T53" fmla="*/ 1 h 4800"/>
                    <a:gd name="T54" fmla="*/ 0 w 1505"/>
                    <a:gd name="T55" fmla="*/ 1 h 4800"/>
                    <a:gd name="T56" fmla="*/ 0 w 1505"/>
                    <a:gd name="T57" fmla="*/ 1 h 4800"/>
                    <a:gd name="T58" fmla="*/ 0 w 1505"/>
                    <a:gd name="T59" fmla="*/ 1 h 4800"/>
                    <a:gd name="T60" fmla="*/ 0 w 1505"/>
                    <a:gd name="T61" fmla="*/ 1 h 4800"/>
                    <a:gd name="T62" fmla="*/ 0 w 1505"/>
                    <a:gd name="T63" fmla="*/ 1 h 4800"/>
                    <a:gd name="T64" fmla="*/ 0 w 1505"/>
                    <a:gd name="T65" fmla="*/ 1 h 4800"/>
                    <a:gd name="T66" fmla="*/ 0 w 1505"/>
                    <a:gd name="T67" fmla="*/ 1 h 4800"/>
                    <a:gd name="T68" fmla="*/ 0 w 1505"/>
                    <a:gd name="T69" fmla="*/ 1 h 4800"/>
                    <a:gd name="T70" fmla="*/ 0 w 1505"/>
                    <a:gd name="T71" fmla="*/ 1 h 4800"/>
                    <a:gd name="T72" fmla="*/ 0 w 1505"/>
                    <a:gd name="T73" fmla="*/ 1 h 4800"/>
                    <a:gd name="T74" fmla="*/ 0 w 1505"/>
                    <a:gd name="T75" fmla="*/ 1 h 4800"/>
                    <a:gd name="T76" fmla="*/ 0 w 1505"/>
                    <a:gd name="T77" fmla="*/ 1 h 4800"/>
                    <a:gd name="T78" fmla="*/ 0 w 1505"/>
                    <a:gd name="T79" fmla="*/ 1 h 4800"/>
                    <a:gd name="T80" fmla="*/ 0 w 1505"/>
                    <a:gd name="T81" fmla="*/ 1 h 4800"/>
                    <a:gd name="T82" fmla="*/ 0 w 1505"/>
                    <a:gd name="T83" fmla="*/ 1 h 4800"/>
                    <a:gd name="T84" fmla="*/ 0 w 1505"/>
                    <a:gd name="T85" fmla="*/ 1 h 4800"/>
                    <a:gd name="T86" fmla="*/ 0 w 1505"/>
                    <a:gd name="T87" fmla="*/ 1 h 4800"/>
                    <a:gd name="T88" fmla="*/ 0 w 1505"/>
                    <a:gd name="T89" fmla="*/ 1 h 4800"/>
                    <a:gd name="T90" fmla="*/ 0 w 1505"/>
                    <a:gd name="T91" fmla="*/ 1 h 4800"/>
                    <a:gd name="T92" fmla="*/ 0 w 1505"/>
                    <a:gd name="T93" fmla="*/ 1 h 4800"/>
                    <a:gd name="T94" fmla="*/ 0 w 1505"/>
                    <a:gd name="T95" fmla="*/ 1 h 4800"/>
                    <a:gd name="T96" fmla="*/ 0 w 1505"/>
                    <a:gd name="T97" fmla="*/ 1 h 4800"/>
                    <a:gd name="T98" fmla="*/ 0 w 1505"/>
                    <a:gd name="T99" fmla="*/ 1 h 4800"/>
                    <a:gd name="T100" fmla="*/ 0 w 1505"/>
                    <a:gd name="T101" fmla="*/ 0 h 4800"/>
                    <a:gd name="T102" fmla="*/ 0 w 1505"/>
                    <a:gd name="T103" fmla="*/ 0 h 4800"/>
                    <a:gd name="T104" fmla="*/ 0 w 1505"/>
                    <a:gd name="T105" fmla="*/ 0 h 4800"/>
                    <a:gd name="T106" fmla="*/ 0 w 1505"/>
                    <a:gd name="T107" fmla="*/ 0 h 4800"/>
                    <a:gd name="T108" fmla="*/ 0 w 1505"/>
                    <a:gd name="T109" fmla="*/ 0 h 4800"/>
                    <a:gd name="T110" fmla="*/ 0 w 1505"/>
                    <a:gd name="T111" fmla="*/ 0 h 4800"/>
                    <a:gd name="T112" fmla="*/ 0 w 1505"/>
                    <a:gd name="T113" fmla="*/ 0 h 4800"/>
                    <a:gd name="T114" fmla="*/ 0 w 1505"/>
                    <a:gd name="T115" fmla="*/ 0 h 4800"/>
                    <a:gd name="T116" fmla="*/ 0 w 1505"/>
                    <a:gd name="T117" fmla="*/ 0 h 4800"/>
                    <a:gd name="T118" fmla="*/ 0 w 1505"/>
                    <a:gd name="T119" fmla="*/ 0 h 48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5"/>
                    <a:gd name="T181" fmla="*/ 0 h 4800"/>
                    <a:gd name="T182" fmla="*/ 1505 w 1505"/>
                    <a:gd name="T183" fmla="*/ 4800 h 48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5" h="4800">
                      <a:moveTo>
                        <a:pt x="116" y="105"/>
                      </a:moveTo>
                      <a:lnTo>
                        <a:pt x="66" y="70"/>
                      </a:lnTo>
                      <a:lnTo>
                        <a:pt x="31" y="43"/>
                      </a:lnTo>
                      <a:lnTo>
                        <a:pt x="10" y="24"/>
                      </a:lnTo>
                      <a:lnTo>
                        <a:pt x="0" y="11"/>
                      </a:lnTo>
                      <a:lnTo>
                        <a:pt x="1" y="3"/>
                      </a:lnTo>
                      <a:lnTo>
                        <a:pt x="13" y="0"/>
                      </a:lnTo>
                      <a:lnTo>
                        <a:pt x="31" y="1"/>
                      </a:lnTo>
                      <a:lnTo>
                        <a:pt x="57" y="3"/>
                      </a:lnTo>
                      <a:lnTo>
                        <a:pt x="87" y="7"/>
                      </a:lnTo>
                      <a:lnTo>
                        <a:pt x="120" y="11"/>
                      </a:lnTo>
                      <a:lnTo>
                        <a:pt x="157" y="14"/>
                      </a:lnTo>
                      <a:lnTo>
                        <a:pt x="216" y="21"/>
                      </a:lnTo>
                      <a:lnTo>
                        <a:pt x="274" y="38"/>
                      </a:lnTo>
                      <a:lnTo>
                        <a:pt x="328" y="65"/>
                      </a:lnTo>
                      <a:lnTo>
                        <a:pt x="376" y="102"/>
                      </a:lnTo>
                      <a:lnTo>
                        <a:pt x="406" y="134"/>
                      </a:lnTo>
                      <a:lnTo>
                        <a:pt x="430" y="162"/>
                      </a:lnTo>
                      <a:lnTo>
                        <a:pt x="459" y="199"/>
                      </a:lnTo>
                      <a:lnTo>
                        <a:pt x="481" y="230"/>
                      </a:lnTo>
                      <a:lnTo>
                        <a:pt x="501" y="267"/>
                      </a:lnTo>
                      <a:lnTo>
                        <a:pt x="521" y="308"/>
                      </a:lnTo>
                      <a:lnTo>
                        <a:pt x="540" y="353"/>
                      </a:lnTo>
                      <a:lnTo>
                        <a:pt x="557" y="402"/>
                      </a:lnTo>
                      <a:lnTo>
                        <a:pt x="573" y="453"/>
                      </a:lnTo>
                      <a:lnTo>
                        <a:pt x="587" y="505"/>
                      </a:lnTo>
                      <a:lnTo>
                        <a:pt x="600" y="556"/>
                      </a:lnTo>
                      <a:lnTo>
                        <a:pt x="611" y="607"/>
                      </a:lnTo>
                      <a:lnTo>
                        <a:pt x="619" y="657"/>
                      </a:lnTo>
                      <a:lnTo>
                        <a:pt x="625" y="703"/>
                      </a:lnTo>
                      <a:lnTo>
                        <a:pt x="630" y="746"/>
                      </a:lnTo>
                      <a:lnTo>
                        <a:pt x="628" y="753"/>
                      </a:lnTo>
                      <a:lnTo>
                        <a:pt x="626" y="767"/>
                      </a:lnTo>
                      <a:lnTo>
                        <a:pt x="625" y="774"/>
                      </a:lnTo>
                      <a:lnTo>
                        <a:pt x="628" y="847"/>
                      </a:lnTo>
                      <a:lnTo>
                        <a:pt x="624" y="914"/>
                      </a:lnTo>
                      <a:lnTo>
                        <a:pt x="615" y="979"/>
                      </a:lnTo>
                      <a:lnTo>
                        <a:pt x="606" y="1032"/>
                      </a:lnTo>
                      <a:lnTo>
                        <a:pt x="593" y="1090"/>
                      </a:lnTo>
                      <a:lnTo>
                        <a:pt x="580" y="1150"/>
                      </a:lnTo>
                      <a:lnTo>
                        <a:pt x="572" y="1206"/>
                      </a:lnTo>
                      <a:lnTo>
                        <a:pt x="573" y="1255"/>
                      </a:lnTo>
                      <a:lnTo>
                        <a:pt x="585" y="1296"/>
                      </a:lnTo>
                      <a:lnTo>
                        <a:pt x="601" y="1335"/>
                      </a:lnTo>
                      <a:lnTo>
                        <a:pt x="613" y="1375"/>
                      </a:lnTo>
                      <a:lnTo>
                        <a:pt x="618" y="1416"/>
                      </a:lnTo>
                      <a:lnTo>
                        <a:pt x="623" y="1458"/>
                      </a:lnTo>
                      <a:lnTo>
                        <a:pt x="627" y="1501"/>
                      </a:lnTo>
                      <a:lnTo>
                        <a:pt x="633" y="1546"/>
                      </a:lnTo>
                      <a:lnTo>
                        <a:pt x="638" y="1591"/>
                      </a:lnTo>
                      <a:lnTo>
                        <a:pt x="644" y="1638"/>
                      </a:lnTo>
                      <a:lnTo>
                        <a:pt x="650" y="1684"/>
                      </a:lnTo>
                      <a:lnTo>
                        <a:pt x="657" y="1732"/>
                      </a:lnTo>
                      <a:lnTo>
                        <a:pt x="664" y="1780"/>
                      </a:lnTo>
                      <a:lnTo>
                        <a:pt x="672" y="1828"/>
                      </a:lnTo>
                      <a:lnTo>
                        <a:pt x="680" y="1876"/>
                      </a:lnTo>
                      <a:lnTo>
                        <a:pt x="691" y="1925"/>
                      </a:lnTo>
                      <a:lnTo>
                        <a:pt x="701" y="1973"/>
                      </a:lnTo>
                      <a:lnTo>
                        <a:pt x="713" y="2021"/>
                      </a:lnTo>
                      <a:lnTo>
                        <a:pt x="726" y="2068"/>
                      </a:lnTo>
                      <a:lnTo>
                        <a:pt x="741" y="2115"/>
                      </a:lnTo>
                      <a:lnTo>
                        <a:pt x="746" y="2130"/>
                      </a:lnTo>
                      <a:lnTo>
                        <a:pt x="758" y="2157"/>
                      </a:lnTo>
                      <a:lnTo>
                        <a:pt x="773" y="2195"/>
                      </a:lnTo>
                      <a:lnTo>
                        <a:pt x="792" y="2241"/>
                      </a:lnTo>
                      <a:lnTo>
                        <a:pt x="813" y="2294"/>
                      </a:lnTo>
                      <a:lnTo>
                        <a:pt x="834" y="2351"/>
                      </a:lnTo>
                      <a:lnTo>
                        <a:pt x="855" y="2410"/>
                      </a:lnTo>
                      <a:lnTo>
                        <a:pt x="875" y="2469"/>
                      </a:lnTo>
                      <a:lnTo>
                        <a:pt x="893" y="2525"/>
                      </a:lnTo>
                      <a:lnTo>
                        <a:pt x="906" y="2576"/>
                      </a:lnTo>
                      <a:lnTo>
                        <a:pt x="918" y="2617"/>
                      </a:lnTo>
                      <a:lnTo>
                        <a:pt x="931" y="2661"/>
                      </a:lnTo>
                      <a:lnTo>
                        <a:pt x="944" y="2708"/>
                      </a:lnTo>
                      <a:lnTo>
                        <a:pt x="954" y="2763"/>
                      </a:lnTo>
                      <a:lnTo>
                        <a:pt x="962" y="2826"/>
                      </a:lnTo>
                      <a:lnTo>
                        <a:pt x="965" y="2898"/>
                      </a:lnTo>
                      <a:lnTo>
                        <a:pt x="967" y="2951"/>
                      </a:lnTo>
                      <a:lnTo>
                        <a:pt x="972" y="3007"/>
                      </a:lnTo>
                      <a:lnTo>
                        <a:pt x="980" y="3065"/>
                      </a:lnTo>
                      <a:lnTo>
                        <a:pt x="990" y="3122"/>
                      </a:lnTo>
                      <a:lnTo>
                        <a:pt x="1000" y="3174"/>
                      </a:lnTo>
                      <a:lnTo>
                        <a:pt x="1012" y="3225"/>
                      </a:lnTo>
                      <a:lnTo>
                        <a:pt x="1025" y="3275"/>
                      </a:lnTo>
                      <a:lnTo>
                        <a:pt x="1040" y="3325"/>
                      </a:lnTo>
                      <a:lnTo>
                        <a:pt x="1057" y="3375"/>
                      </a:lnTo>
                      <a:lnTo>
                        <a:pt x="1073" y="3425"/>
                      </a:lnTo>
                      <a:lnTo>
                        <a:pt x="1091" y="3474"/>
                      </a:lnTo>
                      <a:lnTo>
                        <a:pt x="1110" y="3524"/>
                      </a:lnTo>
                      <a:lnTo>
                        <a:pt x="1115" y="3543"/>
                      </a:lnTo>
                      <a:lnTo>
                        <a:pt x="1131" y="3578"/>
                      </a:lnTo>
                      <a:lnTo>
                        <a:pt x="1138" y="3595"/>
                      </a:lnTo>
                      <a:lnTo>
                        <a:pt x="1153" y="3618"/>
                      </a:lnTo>
                      <a:lnTo>
                        <a:pt x="1165" y="3626"/>
                      </a:lnTo>
                      <a:lnTo>
                        <a:pt x="1173" y="3632"/>
                      </a:lnTo>
                      <a:lnTo>
                        <a:pt x="1219" y="3677"/>
                      </a:lnTo>
                      <a:lnTo>
                        <a:pt x="1246" y="3704"/>
                      </a:lnTo>
                      <a:lnTo>
                        <a:pt x="1268" y="3729"/>
                      </a:lnTo>
                      <a:lnTo>
                        <a:pt x="1304" y="3772"/>
                      </a:lnTo>
                      <a:lnTo>
                        <a:pt x="1342" y="3825"/>
                      </a:lnTo>
                      <a:lnTo>
                        <a:pt x="1362" y="3869"/>
                      </a:lnTo>
                      <a:lnTo>
                        <a:pt x="1393" y="3939"/>
                      </a:lnTo>
                      <a:lnTo>
                        <a:pt x="1417" y="3985"/>
                      </a:lnTo>
                      <a:lnTo>
                        <a:pt x="1441" y="4039"/>
                      </a:lnTo>
                      <a:lnTo>
                        <a:pt x="1465" y="4095"/>
                      </a:lnTo>
                      <a:lnTo>
                        <a:pt x="1486" y="4151"/>
                      </a:lnTo>
                      <a:lnTo>
                        <a:pt x="1500" y="4204"/>
                      </a:lnTo>
                      <a:lnTo>
                        <a:pt x="1505" y="4250"/>
                      </a:lnTo>
                      <a:lnTo>
                        <a:pt x="1498" y="4287"/>
                      </a:lnTo>
                      <a:lnTo>
                        <a:pt x="1477" y="4306"/>
                      </a:lnTo>
                      <a:lnTo>
                        <a:pt x="1451" y="4307"/>
                      </a:lnTo>
                      <a:lnTo>
                        <a:pt x="1434" y="4300"/>
                      </a:lnTo>
                      <a:lnTo>
                        <a:pt x="1401" y="4248"/>
                      </a:lnTo>
                      <a:lnTo>
                        <a:pt x="1374" y="4199"/>
                      </a:lnTo>
                      <a:lnTo>
                        <a:pt x="1347" y="4150"/>
                      </a:lnTo>
                      <a:lnTo>
                        <a:pt x="1315" y="4105"/>
                      </a:lnTo>
                      <a:lnTo>
                        <a:pt x="1275" y="4061"/>
                      </a:lnTo>
                      <a:lnTo>
                        <a:pt x="1253" y="4077"/>
                      </a:lnTo>
                      <a:lnTo>
                        <a:pt x="1242" y="4068"/>
                      </a:lnTo>
                      <a:lnTo>
                        <a:pt x="1251" y="4083"/>
                      </a:lnTo>
                      <a:lnTo>
                        <a:pt x="1262" y="4116"/>
                      </a:lnTo>
                      <a:lnTo>
                        <a:pt x="1284" y="4178"/>
                      </a:lnTo>
                      <a:lnTo>
                        <a:pt x="1295" y="4212"/>
                      </a:lnTo>
                      <a:lnTo>
                        <a:pt x="1306" y="4245"/>
                      </a:lnTo>
                      <a:lnTo>
                        <a:pt x="1320" y="4283"/>
                      </a:lnTo>
                      <a:lnTo>
                        <a:pt x="1338" y="4325"/>
                      </a:lnTo>
                      <a:lnTo>
                        <a:pt x="1357" y="4370"/>
                      </a:lnTo>
                      <a:lnTo>
                        <a:pt x="1375" y="4415"/>
                      </a:lnTo>
                      <a:lnTo>
                        <a:pt x="1394" y="4461"/>
                      </a:lnTo>
                      <a:lnTo>
                        <a:pt x="1409" y="4505"/>
                      </a:lnTo>
                      <a:lnTo>
                        <a:pt x="1422" y="4546"/>
                      </a:lnTo>
                      <a:lnTo>
                        <a:pt x="1429" y="4584"/>
                      </a:lnTo>
                      <a:lnTo>
                        <a:pt x="1432" y="4616"/>
                      </a:lnTo>
                      <a:lnTo>
                        <a:pt x="1426" y="4641"/>
                      </a:lnTo>
                      <a:lnTo>
                        <a:pt x="1411" y="4659"/>
                      </a:lnTo>
                      <a:lnTo>
                        <a:pt x="1387" y="4666"/>
                      </a:lnTo>
                      <a:lnTo>
                        <a:pt x="1358" y="4639"/>
                      </a:lnTo>
                      <a:lnTo>
                        <a:pt x="1322" y="4577"/>
                      </a:lnTo>
                      <a:lnTo>
                        <a:pt x="1293" y="4516"/>
                      </a:lnTo>
                      <a:lnTo>
                        <a:pt x="1267" y="4457"/>
                      </a:lnTo>
                      <a:lnTo>
                        <a:pt x="1241" y="4403"/>
                      </a:lnTo>
                      <a:lnTo>
                        <a:pt x="1215" y="4353"/>
                      </a:lnTo>
                      <a:lnTo>
                        <a:pt x="1190" y="4307"/>
                      </a:lnTo>
                      <a:lnTo>
                        <a:pt x="1164" y="4265"/>
                      </a:lnTo>
                      <a:lnTo>
                        <a:pt x="1171" y="4288"/>
                      </a:lnTo>
                      <a:lnTo>
                        <a:pt x="1178" y="4319"/>
                      </a:lnTo>
                      <a:lnTo>
                        <a:pt x="1184" y="4333"/>
                      </a:lnTo>
                      <a:lnTo>
                        <a:pt x="1192" y="4385"/>
                      </a:lnTo>
                      <a:lnTo>
                        <a:pt x="1199" y="4435"/>
                      </a:lnTo>
                      <a:lnTo>
                        <a:pt x="1205" y="4485"/>
                      </a:lnTo>
                      <a:lnTo>
                        <a:pt x="1210" y="4534"/>
                      </a:lnTo>
                      <a:lnTo>
                        <a:pt x="1213" y="4583"/>
                      </a:lnTo>
                      <a:lnTo>
                        <a:pt x="1217" y="4632"/>
                      </a:lnTo>
                      <a:lnTo>
                        <a:pt x="1218" y="4682"/>
                      </a:lnTo>
                      <a:lnTo>
                        <a:pt x="1219" y="4731"/>
                      </a:lnTo>
                      <a:lnTo>
                        <a:pt x="1200" y="4791"/>
                      </a:lnTo>
                      <a:lnTo>
                        <a:pt x="1164" y="4800"/>
                      </a:lnTo>
                      <a:lnTo>
                        <a:pt x="1144" y="4792"/>
                      </a:lnTo>
                      <a:lnTo>
                        <a:pt x="1130" y="4742"/>
                      </a:lnTo>
                      <a:lnTo>
                        <a:pt x="1118" y="4685"/>
                      </a:lnTo>
                      <a:lnTo>
                        <a:pt x="1108" y="4623"/>
                      </a:lnTo>
                      <a:lnTo>
                        <a:pt x="1097" y="4563"/>
                      </a:lnTo>
                      <a:lnTo>
                        <a:pt x="1086" y="4501"/>
                      </a:lnTo>
                      <a:lnTo>
                        <a:pt x="1075" y="4440"/>
                      </a:lnTo>
                      <a:lnTo>
                        <a:pt x="1064" y="4383"/>
                      </a:lnTo>
                      <a:lnTo>
                        <a:pt x="1050" y="4333"/>
                      </a:lnTo>
                      <a:lnTo>
                        <a:pt x="1031" y="4295"/>
                      </a:lnTo>
                      <a:lnTo>
                        <a:pt x="1034" y="4314"/>
                      </a:lnTo>
                      <a:lnTo>
                        <a:pt x="1034" y="4352"/>
                      </a:lnTo>
                      <a:lnTo>
                        <a:pt x="1033" y="4404"/>
                      </a:lnTo>
                      <a:lnTo>
                        <a:pt x="1030" y="4467"/>
                      </a:lnTo>
                      <a:lnTo>
                        <a:pt x="1025" y="4536"/>
                      </a:lnTo>
                      <a:lnTo>
                        <a:pt x="1018" y="4604"/>
                      </a:lnTo>
                      <a:lnTo>
                        <a:pt x="1010" y="4678"/>
                      </a:lnTo>
                      <a:lnTo>
                        <a:pt x="999" y="4735"/>
                      </a:lnTo>
                      <a:lnTo>
                        <a:pt x="981" y="4770"/>
                      </a:lnTo>
                      <a:lnTo>
                        <a:pt x="955" y="4780"/>
                      </a:lnTo>
                      <a:lnTo>
                        <a:pt x="934" y="4768"/>
                      </a:lnTo>
                      <a:lnTo>
                        <a:pt x="919" y="4740"/>
                      </a:lnTo>
                      <a:lnTo>
                        <a:pt x="908" y="4699"/>
                      </a:lnTo>
                      <a:lnTo>
                        <a:pt x="903" y="4649"/>
                      </a:lnTo>
                      <a:lnTo>
                        <a:pt x="900" y="4591"/>
                      </a:lnTo>
                      <a:lnTo>
                        <a:pt x="899" y="4527"/>
                      </a:lnTo>
                      <a:lnTo>
                        <a:pt x="900" y="4462"/>
                      </a:lnTo>
                      <a:lnTo>
                        <a:pt x="898" y="4392"/>
                      </a:lnTo>
                      <a:lnTo>
                        <a:pt x="891" y="4329"/>
                      </a:lnTo>
                      <a:lnTo>
                        <a:pt x="886" y="4278"/>
                      </a:lnTo>
                      <a:lnTo>
                        <a:pt x="883" y="4316"/>
                      </a:lnTo>
                      <a:lnTo>
                        <a:pt x="872" y="4380"/>
                      </a:lnTo>
                      <a:lnTo>
                        <a:pt x="860" y="4459"/>
                      </a:lnTo>
                      <a:lnTo>
                        <a:pt x="847" y="4533"/>
                      </a:lnTo>
                      <a:lnTo>
                        <a:pt x="832" y="4597"/>
                      </a:lnTo>
                      <a:lnTo>
                        <a:pt x="812" y="4642"/>
                      </a:lnTo>
                      <a:lnTo>
                        <a:pt x="786" y="4659"/>
                      </a:lnTo>
                      <a:lnTo>
                        <a:pt x="764" y="4648"/>
                      </a:lnTo>
                      <a:lnTo>
                        <a:pt x="752" y="4620"/>
                      </a:lnTo>
                      <a:lnTo>
                        <a:pt x="747" y="4578"/>
                      </a:lnTo>
                      <a:lnTo>
                        <a:pt x="748" y="4529"/>
                      </a:lnTo>
                      <a:lnTo>
                        <a:pt x="752" y="4476"/>
                      </a:lnTo>
                      <a:lnTo>
                        <a:pt x="757" y="4425"/>
                      </a:lnTo>
                      <a:lnTo>
                        <a:pt x="758" y="4383"/>
                      </a:lnTo>
                      <a:lnTo>
                        <a:pt x="755" y="4353"/>
                      </a:lnTo>
                      <a:lnTo>
                        <a:pt x="751" y="4303"/>
                      </a:lnTo>
                      <a:lnTo>
                        <a:pt x="748" y="4249"/>
                      </a:lnTo>
                      <a:lnTo>
                        <a:pt x="744" y="4202"/>
                      </a:lnTo>
                      <a:lnTo>
                        <a:pt x="738" y="4165"/>
                      </a:lnTo>
                      <a:lnTo>
                        <a:pt x="734" y="4141"/>
                      </a:lnTo>
                      <a:lnTo>
                        <a:pt x="724" y="4063"/>
                      </a:lnTo>
                      <a:lnTo>
                        <a:pt x="719" y="4001"/>
                      </a:lnTo>
                      <a:lnTo>
                        <a:pt x="718" y="3951"/>
                      </a:lnTo>
                      <a:lnTo>
                        <a:pt x="720" y="3905"/>
                      </a:lnTo>
                      <a:lnTo>
                        <a:pt x="728" y="3860"/>
                      </a:lnTo>
                      <a:lnTo>
                        <a:pt x="741" y="3806"/>
                      </a:lnTo>
                      <a:lnTo>
                        <a:pt x="743" y="3780"/>
                      </a:lnTo>
                      <a:lnTo>
                        <a:pt x="737" y="3744"/>
                      </a:lnTo>
                      <a:lnTo>
                        <a:pt x="725" y="3696"/>
                      </a:lnTo>
                      <a:lnTo>
                        <a:pt x="707" y="3643"/>
                      </a:lnTo>
                      <a:lnTo>
                        <a:pt x="687" y="3585"/>
                      </a:lnTo>
                      <a:lnTo>
                        <a:pt x="664" y="3527"/>
                      </a:lnTo>
                      <a:lnTo>
                        <a:pt x="639" y="3471"/>
                      </a:lnTo>
                      <a:lnTo>
                        <a:pt x="613" y="3420"/>
                      </a:lnTo>
                      <a:lnTo>
                        <a:pt x="588" y="3379"/>
                      </a:lnTo>
                      <a:lnTo>
                        <a:pt x="551" y="3320"/>
                      </a:lnTo>
                      <a:lnTo>
                        <a:pt x="523" y="3272"/>
                      </a:lnTo>
                      <a:lnTo>
                        <a:pt x="497" y="3223"/>
                      </a:lnTo>
                      <a:lnTo>
                        <a:pt x="471" y="3171"/>
                      </a:lnTo>
                      <a:lnTo>
                        <a:pt x="445" y="3119"/>
                      </a:lnTo>
                      <a:lnTo>
                        <a:pt x="421" y="3066"/>
                      </a:lnTo>
                      <a:lnTo>
                        <a:pt x="406" y="3032"/>
                      </a:lnTo>
                      <a:lnTo>
                        <a:pt x="386" y="2991"/>
                      </a:lnTo>
                      <a:lnTo>
                        <a:pt x="365" y="2943"/>
                      </a:lnTo>
                      <a:lnTo>
                        <a:pt x="343" y="2892"/>
                      </a:lnTo>
                      <a:lnTo>
                        <a:pt x="320" y="2840"/>
                      </a:lnTo>
                      <a:lnTo>
                        <a:pt x="299" y="2787"/>
                      </a:lnTo>
                      <a:lnTo>
                        <a:pt x="281" y="2736"/>
                      </a:lnTo>
                      <a:lnTo>
                        <a:pt x="264" y="2680"/>
                      </a:lnTo>
                      <a:lnTo>
                        <a:pt x="249" y="2622"/>
                      </a:lnTo>
                      <a:lnTo>
                        <a:pt x="232" y="2544"/>
                      </a:lnTo>
                      <a:lnTo>
                        <a:pt x="224" y="2490"/>
                      </a:lnTo>
                      <a:lnTo>
                        <a:pt x="219" y="2438"/>
                      </a:lnTo>
                      <a:lnTo>
                        <a:pt x="217" y="2387"/>
                      </a:lnTo>
                      <a:lnTo>
                        <a:pt x="216" y="2337"/>
                      </a:lnTo>
                      <a:lnTo>
                        <a:pt x="214" y="2284"/>
                      </a:lnTo>
                      <a:lnTo>
                        <a:pt x="212" y="2228"/>
                      </a:lnTo>
                      <a:lnTo>
                        <a:pt x="207" y="2169"/>
                      </a:lnTo>
                      <a:lnTo>
                        <a:pt x="196" y="2132"/>
                      </a:lnTo>
                      <a:lnTo>
                        <a:pt x="176" y="2086"/>
                      </a:lnTo>
                      <a:lnTo>
                        <a:pt x="158" y="2049"/>
                      </a:lnTo>
                      <a:lnTo>
                        <a:pt x="137" y="1998"/>
                      </a:lnTo>
                      <a:lnTo>
                        <a:pt x="119" y="1948"/>
                      </a:lnTo>
                      <a:lnTo>
                        <a:pt x="104" y="1900"/>
                      </a:lnTo>
                      <a:lnTo>
                        <a:pt x="92" y="1852"/>
                      </a:lnTo>
                      <a:lnTo>
                        <a:pt x="83" y="1806"/>
                      </a:lnTo>
                      <a:lnTo>
                        <a:pt x="74" y="1758"/>
                      </a:lnTo>
                      <a:lnTo>
                        <a:pt x="69" y="1711"/>
                      </a:lnTo>
                      <a:lnTo>
                        <a:pt x="63" y="1662"/>
                      </a:lnTo>
                      <a:lnTo>
                        <a:pt x="58" y="1614"/>
                      </a:lnTo>
                      <a:lnTo>
                        <a:pt x="54" y="1565"/>
                      </a:lnTo>
                      <a:lnTo>
                        <a:pt x="52" y="1517"/>
                      </a:lnTo>
                      <a:lnTo>
                        <a:pt x="51" y="1468"/>
                      </a:lnTo>
                      <a:lnTo>
                        <a:pt x="52" y="1417"/>
                      </a:lnTo>
                      <a:lnTo>
                        <a:pt x="53" y="1366"/>
                      </a:lnTo>
                      <a:lnTo>
                        <a:pt x="57" y="1315"/>
                      </a:lnTo>
                      <a:lnTo>
                        <a:pt x="60" y="1264"/>
                      </a:lnTo>
                      <a:lnTo>
                        <a:pt x="65" y="1213"/>
                      </a:lnTo>
                      <a:lnTo>
                        <a:pt x="71" y="1163"/>
                      </a:lnTo>
                      <a:lnTo>
                        <a:pt x="66" y="1157"/>
                      </a:lnTo>
                      <a:lnTo>
                        <a:pt x="56" y="1160"/>
                      </a:lnTo>
                      <a:lnTo>
                        <a:pt x="50" y="1150"/>
                      </a:lnTo>
                      <a:lnTo>
                        <a:pt x="44" y="1161"/>
                      </a:lnTo>
                      <a:lnTo>
                        <a:pt x="39" y="1174"/>
                      </a:lnTo>
                      <a:lnTo>
                        <a:pt x="38" y="1189"/>
                      </a:lnTo>
                      <a:lnTo>
                        <a:pt x="41" y="1209"/>
                      </a:lnTo>
                      <a:lnTo>
                        <a:pt x="54" y="1233"/>
                      </a:lnTo>
                      <a:lnTo>
                        <a:pt x="77" y="1263"/>
                      </a:lnTo>
                      <a:lnTo>
                        <a:pt x="111" y="1300"/>
                      </a:lnTo>
                      <a:lnTo>
                        <a:pt x="160" y="1342"/>
                      </a:lnTo>
                      <a:lnTo>
                        <a:pt x="226" y="1394"/>
                      </a:lnTo>
                      <a:lnTo>
                        <a:pt x="310" y="1456"/>
                      </a:lnTo>
                      <a:lnTo>
                        <a:pt x="310" y="1451"/>
                      </a:lnTo>
                      <a:lnTo>
                        <a:pt x="307" y="1440"/>
                      </a:lnTo>
                      <a:lnTo>
                        <a:pt x="305" y="1418"/>
                      </a:lnTo>
                      <a:lnTo>
                        <a:pt x="300" y="1391"/>
                      </a:lnTo>
                      <a:lnTo>
                        <a:pt x="296" y="1357"/>
                      </a:lnTo>
                      <a:lnTo>
                        <a:pt x="290" y="1316"/>
                      </a:lnTo>
                      <a:lnTo>
                        <a:pt x="284" y="1270"/>
                      </a:lnTo>
                      <a:lnTo>
                        <a:pt x="276" y="1219"/>
                      </a:lnTo>
                      <a:lnTo>
                        <a:pt x="268" y="1164"/>
                      </a:lnTo>
                      <a:lnTo>
                        <a:pt x="260" y="1106"/>
                      </a:lnTo>
                      <a:lnTo>
                        <a:pt x="251" y="1045"/>
                      </a:lnTo>
                      <a:lnTo>
                        <a:pt x="241" y="981"/>
                      </a:lnTo>
                      <a:lnTo>
                        <a:pt x="232" y="915"/>
                      </a:lnTo>
                      <a:lnTo>
                        <a:pt x="223" y="848"/>
                      </a:lnTo>
                      <a:lnTo>
                        <a:pt x="213" y="780"/>
                      </a:lnTo>
                      <a:lnTo>
                        <a:pt x="203" y="714"/>
                      </a:lnTo>
                      <a:lnTo>
                        <a:pt x="193" y="646"/>
                      </a:lnTo>
                      <a:lnTo>
                        <a:pt x="184" y="581"/>
                      </a:lnTo>
                      <a:lnTo>
                        <a:pt x="174" y="517"/>
                      </a:lnTo>
                      <a:lnTo>
                        <a:pt x="166" y="455"/>
                      </a:lnTo>
                      <a:lnTo>
                        <a:pt x="158" y="397"/>
                      </a:lnTo>
                      <a:lnTo>
                        <a:pt x="150" y="343"/>
                      </a:lnTo>
                      <a:lnTo>
                        <a:pt x="143" y="292"/>
                      </a:lnTo>
                      <a:lnTo>
                        <a:pt x="136" y="245"/>
                      </a:lnTo>
                      <a:lnTo>
                        <a:pt x="130" y="205"/>
                      </a:lnTo>
                      <a:lnTo>
                        <a:pt x="125" y="171"/>
                      </a:lnTo>
                      <a:lnTo>
                        <a:pt x="121" y="143"/>
                      </a:lnTo>
                      <a:lnTo>
                        <a:pt x="118" y="122"/>
                      </a:lnTo>
                      <a:lnTo>
                        <a:pt x="117" y="110"/>
                      </a:lnTo>
                      <a:lnTo>
                        <a:pt x="116" y="105"/>
                      </a:lnTo>
                      <a:close/>
                    </a:path>
                  </a:pathLst>
                </a:custGeom>
                <a:noFill/>
                <a:ln w="9525">
                  <a:noFill/>
                  <a:round/>
                  <a:headEnd/>
                  <a:tailEnd/>
                </a:ln>
              </p:spPr>
              <p:txBody>
                <a:bodyPr/>
                <a:lstStyle/>
                <a:p>
                  <a:endParaRPr lang="en-US"/>
                </a:p>
              </p:txBody>
            </p:sp>
            <p:sp>
              <p:nvSpPr>
                <p:cNvPr id="19489" name="Freeform 5"/>
                <p:cNvSpPr>
                  <a:spLocks/>
                </p:cNvSpPr>
                <p:nvPr/>
              </p:nvSpPr>
              <p:spPr bwMode="auto">
                <a:xfrm>
                  <a:off x="1414" y="1675"/>
                  <a:ext cx="46" cy="46"/>
                </a:xfrm>
                <a:custGeom>
                  <a:avLst/>
                  <a:gdLst>
                    <a:gd name="T0" fmla="*/ 0 w 184"/>
                    <a:gd name="T1" fmla="*/ 0 h 185"/>
                    <a:gd name="T2" fmla="*/ 0 w 184"/>
                    <a:gd name="T3" fmla="*/ 0 h 185"/>
                    <a:gd name="T4" fmla="*/ 0 w 184"/>
                    <a:gd name="T5" fmla="*/ 0 h 185"/>
                    <a:gd name="T6" fmla="*/ 0 w 184"/>
                    <a:gd name="T7" fmla="*/ 0 h 185"/>
                    <a:gd name="T8" fmla="*/ 0 w 184"/>
                    <a:gd name="T9" fmla="*/ 0 h 185"/>
                    <a:gd name="T10" fmla="*/ 0 w 184"/>
                    <a:gd name="T11" fmla="*/ 0 h 185"/>
                    <a:gd name="T12" fmla="*/ 0 w 184"/>
                    <a:gd name="T13" fmla="*/ 0 h 185"/>
                    <a:gd name="T14" fmla="*/ 0 w 184"/>
                    <a:gd name="T15" fmla="*/ 0 h 185"/>
                    <a:gd name="T16" fmla="*/ 0 w 184"/>
                    <a:gd name="T17" fmla="*/ 0 h 185"/>
                    <a:gd name="T18" fmla="*/ 0 w 184"/>
                    <a:gd name="T19" fmla="*/ 0 h 185"/>
                    <a:gd name="T20" fmla="*/ 0 w 184"/>
                    <a:gd name="T21" fmla="*/ 0 h 185"/>
                    <a:gd name="T22" fmla="*/ 0 w 184"/>
                    <a:gd name="T23" fmla="*/ 0 h 185"/>
                    <a:gd name="T24" fmla="*/ 0 w 184"/>
                    <a:gd name="T25" fmla="*/ 0 h 185"/>
                    <a:gd name="T26" fmla="*/ 0 w 184"/>
                    <a:gd name="T27" fmla="*/ 0 h 185"/>
                    <a:gd name="T28" fmla="*/ 0 w 184"/>
                    <a:gd name="T29" fmla="*/ 0 h 185"/>
                    <a:gd name="T30" fmla="*/ 0 w 184"/>
                    <a:gd name="T31" fmla="*/ 0 h 185"/>
                    <a:gd name="T32" fmla="*/ 0 w 184"/>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185"/>
                    <a:gd name="T53" fmla="*/ 184 w 184"/>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185">
                      <a:moveTo>
                        <a:pt x="92" y="185"/>
                      </a:moveTo>
                      <a:lnTo>
                        <a:pt x="138" y="172"/>
                      </a:lnTo>
                      <a:lnTo>
                        <a:pt x="171" y="139"/>
                      </a:lnTo>
                      <a:lnTo>
                        <a:pt x="184" y="92"/>
                      </a:lnTo>
                      <a:lnTo>
                        <a:pt x="171" y="46"/>
                      </a:lnTo>
                      <a:lnTo>
                        <a:pt x="138" y="13"/>
                      </a:lnTo>
                      <a:lnTo>
                        <a:pt x="92" y="0"/>
                      </a:lnTo>
                      <a:lnTo>
                        <a:pt x="46" y="13"/>
                      </a:lnTo>
                      <a:lnTo>
                        <a:pt x="13" y="46"/>
                      </a:lnTo>
                      <a:lnTo>
                        <a:pt x="0" y="92"/>
                      </a:lnTo>
                      <a:lnTo>
                        <a:pt x="13" y="140"/>
                      </a:lnTo>
                      <a:lnTo>
                        <a:pt x="46" y="172"/>
                      </a:lnTo>
                      <a:lnTo>
                        <a:pt x="92" y="185"/>
                      </a:lnTo>
                      <a:close/>
                    </a:path>
                  </a:pathLst>
                </a:custGeom>
                <a:noFill/>
                <a:ln w="9525">
                  <a:noFill/>
                  <a:round/>
                  <a:headEnd/>
                  <a:tailEnd/>
                </a:ln>
              </p:spPr>
              <p:txBody>
                <a:bodyPr/>
                <a:lstStyle/>
                <a:p>
                  <a:endParaRPr lang="en-US"/>
                </a:p>
              </p:txBody>
            </p:sp>
            <p:sp>
              <p:nvSpPr>
                <p:cNvPr id="19490" name="Freeform 6"/>
                <p:cNvSpPr>
                  <a:spLocks/>
                </p:cNvSpPr>
                <p:nvPr/>
              </p:nvSpPr>
              <p:spPr bwMode="auto">
                <a:xfrm>
                  <a:off x="1421" y="1680"/>
                  <a:ext cx="22" cy="36"/>
                </a:xfrm>
                <a:custGeom>
                  <a:avLst/>
                  <a:gdLst>
                    <a:gd name="T0" fmla="*/ 0 w 87"/>
                    <a:gd name="T1" fmla="*/ 0 h 147"/>
                    <a:gd name="T2" fmla="*/ 0 w 87"/>
                    <a:gd name="T3" fmla="*/ 0 h 147"/>
                    <a:gd name="T4" fmla="*/ 0 w 87"/>
                    <a:gd name="T5" fmla="*/ 0 h 147"/>
                    <a:gd name="T6" fmla="*/ 0 w 87"/>
                    <a:gd name="T7" fmla="*/ 0 h 147"/>
                    <a:gd name="T8" fmla="*/ 0 w 87"/>
                    <a:gd name="T9" fmla="*/ 0 h 147"/>
                    <a:gd name="T10" fmla="*/ 0 w 87"/>
                    <a:gd name="T11" fmla="*/ 0 h 147"/>
                    <a:gd name="T12" fmla="*/ 0 w 87"/>
                    <a:gd name="T13" fmla="*/ 0 h 147"/>
                    <a:gd name="T14" fmla="*/ 0 w 87"/>
                    <a:gd name="T15" fmla="*/ 0 h 147"/>
                    <a:gd name="T16" fmla="*/ 0 w 87"/>
                    <a:gd name="T17" fmla="*/ 0 h 147"/>
                    <a:gd name="T18" fmla="*/ 0 w 87"/>
                    <a:gd name="T19" fmla="*/ 0 h 147"/>
                    <a:gd name="T20" fmla="*/ 0 w 87"/>
                    <a:gd name="T21" fmla="*/ 0 h 147"/>
                    <a:gd name="T22" fmla="*/ 0 w 87"/>
                    <a:gd name="T23" fmla="*/ 0 h 147"/>
                    <a:gd name="T24" fmla="*/ 0 w 87"/>
                    <a:gd name="T25" fmla="*/ 0 h 147"/>
                    <a:gd name="T26" fmla="*/ 0 w 87"/>
                    <a:gd name="T27" fmla="*/ 0 h 147"/>
                    <a:gd name="T28" fmla="*/ 0 w 87"/>
                    <a:gd name="T29" fmla="*/ 0 h 147"/>
                    <a:gd name="T30" fmla="*/ 0 w 87"/>
                    <a:gd name="T31" fmla="*/ 0 h 147"/>
                    <a:gd name="T32" fmla="*/ 0 w 87"/>
                    <a:gd name="T33" fmla="*/ 0 h 147"/>
                    <a:gd name="T34" fmla="*/ 0 w 87"/>
                    <a:gd name="T35" fmla="*/ 0 h 147"/>
                    <a:gd name="T36" fmla="*/ 0 w 87"/>
                    <a:gd name="T37" fmla="*/ 0 h 147"/>
                    <a:gd name="T38" fmla="*/ 0 w 87"/>
                    <a:gd name="T39" fmla="*/ 0 h 147"/>
                    <a:gd name="T40" fmla="*/ 0 w 87"/>
                    <a:gd name="T41" fmla="*/ 0 h 147"/>
                    <a:gd name="T42" fmla="*/ 0 w 87"/>
                    <a:gd name="T43" fmla="*/ 0 h 147"/>
                    <a:gd name="T44" fmla="*/ 0 w 87"/>
                    <a:gd name="T45" fmla="*/ 0 h 147"/>
                    <a:gd name="T46" fmla="*/ 0 w 87"/>
                    <a:gd name="T47" fmla="*/ 0 h 147"/>
                    <a:gd name="T48" fmla="*/ 0 w 87"/>
                    <a:gd name="T49" fmla="*/ 0 h 147"/>
                    <a:gd name="T50" fmla="*/ 0 w 87"/>
                    <a:gd name="T51" fmla="*/ 0 h 147"/>
                    <a:gd name="T52" fmla="*/ 0 w 87"/>
                    <a:gd name="T53" fmla="*/ 0 h 147"/>
                    <a:gd name="T54" fmla="*/ 0 w 87"/>
                    <a:gd name="T55" fmla="*/ 0 h 147"/>
                    <a:gd name="T56" fmla="*/ 0 w 87"/>
                    <a:gd name="T57" fmla="*/ 0 h 147"/>
                    <a:gd name="T58" fmla="*/ 0 w 87"/>
                    <a:gd name="T59" fmla="*/ 0 h 147"/>
                    <a:gd name="T60" fmla="*/ 0 w 87"/>
                    <a:gd name="T61" fmla="*/ 0 h 147"/>
                    <a:gd name="T62" fmla="*/ 0 w 87"/>
                    <a:gd name="T63" fmla="*/ 0 h 147"/>
                    <a:gd name="T64" fmla="*/ 0 w 87"/>
                    <a:gd name="T65" fmla="*/ 0 h 147"/>
                    <a:gd name="T66" fmla="*/ 0 w 87"/>
                    <a:gd name="T67" fmla="*/ 0 h 147"/>
                    <a:gd name="T68" fmla="*/ 0 w 87"/>
                    <a:gd name="T69" fmla="*/ 0 h 147"/>
                    <a:gd name="T70" fmla="*/ 0 w 87"/>
                    <a:gd name="T71" fmla="*/ 0 h 147"/>
                    <a:gd name="T72" fmla="*/ 0 w 87"/>
                    <a:gd name="T73" fmla="*/ 0 h 147"/>
                    <a:gd name="T74" fmla="*/ 0 w 87"/>
                    <a:gd name="T75" fmla="*/ 0 h 147"/>
                    <a:gd name="T76" fmla="*/ 0 w 87"/>
                    <a:gd name="T77" fmla="*/ 0 h 147"/>
                    <a:gd name="T78" fmla="*/ 0 w 87"/>
                    <a:gd name="T79" fmla="*/ 0 h 147"/>
                    <a:gd name="T80" fmla="*/ 0 w 87"/>
                    <a:gd name="T81" fmla="*/ 0 h 147"/>
                    <a:gd name="T82" fmla="*/ 0 w 87"/>
                    <a:gd name="T83" fmla="*/ 0 h 147"/>
                    <a:gd name="T84" fmla="*/ 0 w 87"/>
                    <a:gd name="T85" fmla="*/ 0 h 147"/>
                    <a:gd name="T86" fmla="*/ 0 w 87"/>
                    <a:gd name="T87" fmla="*/ 0 h 147"/>
                    <a:gd name="T88" fmla="*/ 0 w 87"/>
                    <a:gd name="T89" fmla="*/ 0 h 147"/>
                    <a:gd name="T90" fmla="*/ 0 w 87"/>
                    <a:gd name="T91" fmla="*/ 0 h 147"/>
                    <a:gd name="T92" fmla="*/ 0 w 87"/>
                    <a:gd name="T93" fmla="*/ 0 h 1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
                    <a:gd name="T142" fmla="*/ 0 h 147"/>
                    <a:gd name="T143" fmla="*/ 87 w 87"/>
                    <a:gd name="T144" fmla="*/ 147 h 1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 h="147">
                      <a:moveTo>
                        <a:pt x="0" y="73"/>
                      </a:moveTo>
                      <a:lnTo>
                        <a:pt x="9" y="41"/>
                      </a:lnTo>
                      <a:lnTo>
                        <a:pt x="32" y="18"/>
                      </a:lnTo>
                      <a:lnTo>
                        <a:pt x="64" y="9"/>
                      </a:lnTo>
                      <a:lnTo>
                        <a:pt x="64" y="7"/>
                      </a:lnTo>
                      <a:lnTo>
                        <a:pt x="64" y="2"/>
                      </a:lnTo>
                      <a:lnTo>
                        <a:pt x="64" y="0"/>
                      </a:lnTo>
                      <a:lnTo>
                        <a:pt x="87" y="19"/>
                      </a:lnTo>
                      <a:lnTo>
                        <a:pt x="64" y="38"/>
                      </a:lnTo>
                      <a:lnTo>
                        <a:pt x="64" y="35"/>
                      </a:lnTo>
                      <a:lnTo>
                        <a:pt x="64" y="31"/>
                      </a:lnTo>
                      <a:lnTo>
                        <a:pt x="64" y="28"/>
                      </a:lnTo>
                      <a:lnTo>
                        <a:pt x="41" y="34"/>
                      </a:lnTo>
                      <a:lnTo>
                        <a:pt x="26" y="51"/>
                      </a:lnTo>
                      <a:lnTo>
                        <a:pt x="20" y="73"/>
                      </a:lnTo>
                      <a:lnTo>
                        <a:pt x="26" y="97"/>
                      </a:lnTo>
                      <a:lnTo>
                        <a:pt x="41" y="113"/>
                      </a:lnTo>
                      <a:lnTo>
                        <a:pt x="64" y="120"/>
                      </a:lnTo>
                      <a:lnTo>
                        <a:pt x="64" y="116"/>
                      </a:lnTo>
                      <a:lnTo>
                        <a:pt x="64" y="111"/>
                      </a:lnTo>
                      <a:lnTo>
                        <a:pt x="64" y="109"/>
                      </a:lnTo>
                      <a:lnTo>
                        <a:pt x="87" y="128"/>
                      </a:lnTo>
                      <a:lnTo>
                        <a:pt x="64" y="147"/>
                      </a:lnTo>
                      <a:lnTo>
                        <a:pt x="64" y="145"/>
                      </a:lnTo>
                      <a:lnTo>
                        <a:pt x="64" y="141"/>
                      </a:lnTo>
                      <a:lnTo>
                        <a:pt x="64" y="139"/>
                      </a:lnTo>
                      <a:lnTo>
                        <a:pt x="32" y="129"/>
                      </a:lnTo>
                      <a:lnTo>
                        <a:pt x="9" y="107"/>
                      </a:lnTo>
                      <a:lnTo>
                        <a:pt x="0" y="73"/>
                      </a:lnTo>
                      <a:close/>
                    </a:path>
                  </a:pathLst>
                </a:custGeom>
                <a:noFill/>
                <a:ln w="9525">
                  <a:noFill/>
                  <a:round/>
                  <a:headEnd/>
                  <a:tailEnd/>
                </a:ln>
              </p:spPr>
              <p:txBody>
                <a:bodyPr/>
                <a:lstStyle/>
                <a:p>
                  <a:endParaRPr lang="en-US"/>
                </a:p>
              </p:txBody>
            </p:sp>
            <p:sp>
              <p:nvSpPr>
                <p:cNvPr id="19491" name="Line 7"/>
                <p:cNvSpPr>
                  <a:spLocks noChangeShapeType="1"/>
                </p:cNvSpPr>
                <p:nvPr/>
              </p:nvSpPr>
              <p:spPr bwMode="auto">
                <a:xfrm>
                  <a:off x="1410" y="1698"/>
                  <a:ext cx="11" cy="1"/>
                </a:xfrm>
                <a:prstGeom prst="line">
                  <a:avLst/>
                </a:prstGeom>
                <a:noFill/>
                <a:ln w="4763">
                  <a:solidFill>
                    <a:srgbClr val="000000"/>
                  </a:solidFill>
                  <a:round/>
                  <a:headEnd/>
                  <a:tailEnd/>
                </a:ln>
              </p:spPr>
              <p:txBody>
                <a:bodyPr/>
                <a:lstStyle/>
                <a:p>
                  <a:endParaRPr lang="en-US"/>
                </a:p>
              </p:txBody>
            </p:sp>
            <p:sp>
              <p:nvSpPr>
                <p:cNvPr id="19492" name="Line 8"/>
                <p:cNvSpPr>
                  <a:spLocks noChangeShapeType="1"/>
                </p:cNvSpPr>
                <p:nvPr/>
              </p:nvSpPr>
              <p:spPr bwMode="auto">
                <a:xfrm>
                  <a:off x="1426" y="1698"/>
                  <a:ext cx="38" cy="1"/>
                </a:xfrm>
                <a:prstGeom prst="line">
                  <a:avLst/>
                </a:prstGeom>
                <a:noFill/>
                <a:ln w="4763">
                  <a:solidFill>
                    <a:srgbClr val="000000"/>
                  </a:solidFill>
                  <a:round/>
                  <a:headEnd/>
                  <a:tailEnd/>
                </a:ln>
              </p:spPr>
              <p:txBody>
                <a:bodyPr/>
                <a:lstStyle/>
                <a:p>
                  <a:endParaRPr lang="en-US"/>
                </a:p>
              </p:txBody>
            </p:sp>
            <p:sp>
              <p:nvSpPr>
                <p:cNvPr id="19493" name="Line 9"/>
                <p:cNvSpPr>
                  <a:spLocks noChangeShapeType="1"/>
                </p:cNvSpPr>
                <p:nvPr/>
              </p:nvSpPr>
              <p:spPr bwMode="auto">
                <a:xfrm flipV="1">
                  <a:off x="1437" y="1714"/>
                  <a:ext cx="1" cy="11"/>
                </a:xfrm>
                <a:prstGeom prst="line">
                  <a:avLst/>
                </a:prstGeom>
                <a:noFill/>
                <a:ln w="4763">
                  <a:solidFill>
                    <a:srgbClr val="000000"/>
                  </a:solidFill>
                  <a:round/>
                  <a:headEnd/>
                  <a:tailEnd/>
                </a:ln>
              </p:spPr>
              <p:txBody>
                <a:bodyPr/>
                <a:lstStyle/>
                <a:p>
                  <a:endParaRPr lang="en-US"/>
                </a:p>
              </p:txBody>
            </p:sp>
            <p:sp>
              <p:nvSpPr>
                <p:cNvPr id="19494" name="Line 10"/>
                <p:cNvSpPr>
                  <a:spLocks noChangeShapeType="1"/>
                </p:cNvSpPr>
                <p:nvPr/>
              </p:nvSpPr>
              <p:spPr bwMode="auto">
                <a:xfrm flipV="1">
                  <a:off x="1437" y="1687"/>
                  <a:ext cx="1" cy="23"/>
                </a:xfrm>
                <a:prstGeom prst="line">
                  <a:avLst/>
                </a:prstGeom>
                <a:noFill/>
                <a:ln w="4763">
                  <a:solidFill>
                    <a:srgbClr val="000000"/>
                  </a:solidFill>
                  <a:round/>
                  <a:headEnd/>
                  <a:tailEnd/>
                </a:ln>
              </p:spPr>
              <p:txBody>
                <a:bodyPr/>
                <a:lstStyle/>
                <a:p>
                  <a:endParaRPr lang="en-US"/>
                </a:p>
              </p:txBody>
            </p:sp>
            <p:sp>
              <p:nvSpPr>
                <p:cNvPr id="19495" name="Line 11"/>
                <p:cNvSpPr>
                  <a:spLocks noChangeShapeType="1"/>
                </p:cNvSpPr>
                <p:nvPr/>
              </p:nvSpPr>
              <p:spPr bwMode="auto">
                <a:xfrm flipV="1">
                  <a:off x="1437" y="1671"/>
                  <a:ext cx="1" cy="11"/>
                </a:xfrm>
                <a:prstGeom prst="line">
                  <a:avLst/>
                </a:prstGeom>
                <a:noFill/>
                <a:ln w="4763">
                  <a:solidFill>
                    <a:srgbClr val="000000"/>
                  </a:solidFill>
                  <a:round/>
                  <a:headEnd/>
                  <a:tailEnd/>
                </a:ln>
              </p:spPr>
              <p:txBody>
                <a:bodyPr/>
                <a:lstStyle/>
                <a:p>
                  <a:endParaRPr lang="en-US"/>
                </a:p>
              </p:txBody>
            </p:sp>
            <p:sp>
              <p:nvSpPr>
                <p:cNvPr id="19496" name="Freeform 12"/>
                <p:cNvSpPr>
                  <a:spLocks/>
                </p:cNvSpPr>
                <p:nvPr/>
              </p:nvSpPr>
              <p:spPr bwMode="auto">
                <a:xfrm>
                  <a:off x="1460" y="1640"/>
                  <a:ext cx="21" cy="26"/>
                </a:xfrm>
                <a:custGeom>
                  <a:avLst/>
                  <a:gdLst>
                    <a:gd name="T0" fmla="*/ 0 w 84"/>
                    <a:gd name="T1" fmla="*/ 0 h 104"/>
                    <a:gd name="T2" fmla="*/ 0 w 84"/>
                    <a:gd name="T3" fmla="*/ 0 h 104"/>
                    <a:gd name="T4" fmla="*/ 0 w 84"/>
                    <a:gd name="T5" fmla="*/ 0 h 104"/>
                    <a:gd name="T6" fmla="*/ 0 w 84"/>
                    <a:gd name="T7" fmla="*/ 0 h 104"/>
                    <a:gd name="T8" fmla="*/ 0 60000 65536"/>
                    <a:gd name="T9" fmla="*/ 0 60000 65536"/>
                    <a:gd name="T10" fmla="*/ 0 60000 65536"/>
                    <a:gd name="T11" fmla="*/ 0 60000 65536"/>
                    <a:gd name="T12" fmla="*/ 0 w 84"/>
                    <a:gd name="T13" fmla="*/ 0 h 104"/>
                    <a:gd name="T14" fmla="*/ 84 w 84"/>
                    <a:gd name="T15" fmla="*/ 104 h 104"/>
                  </a:gdLst>
                  <a:ahLst/>
                  <a:cxnLst>
                    <a:cxn ang="T8">
                      <a:pos x="T0" y="T1"/>
                    </a:cxn>
                    <a:cxn ang="T9">
                      <a:pos x="T2" y="T3"/>
                    </a:cxn>
                    <a:cxn ang="T10">
                      <a:pos x="T4" y="T5"/>
                    </a:cxn>
                    <a:cxn ang="T11">
                      <a:pos x="T6" y="T7"/>
                    </a:cxn>
                  </a:cxnLst>
                  <a:rect l="T12" t="T13" r="T14" b="T15"/>
                  <a:pathLst>
                    <a:path w="84" h="104">
                      <a:moveTo>
                        <a:pt x="0" y="0"/>
                      </a:moveTo>
                      <a:lnTo>
                        <a:pt x="28" y="31"/>
                      </a:lnTo>
                      <a:lnTo>
                        <a:pt x="51" y="60"/>
                      </a:lnTo>
                      <a:lnTo>
                        <a:pt x="84" y="104"/>
                      </a:lnTo>
                    </a:path>
                  </a:pathLst>
                </a:custGeom>
                <a:noFill/>
                <a:ln w="6350">
                  <a:solidFill>
                    <a:srgbClr val="FFFFFF"/>
                  </a:solidFill>
                  <a:round/>
                  <a:headEnd/>
                  <a:tailEnd/>
                </a:ln>
              </p:spPr>
              <p:txBody>
                <a:bodyPr/>
                <a:lstStyle/>
                <a:p>
                  <a:endParaRPr lang="en-US"/>
                </a:p>
              </p:txBody>
            </p:sp>
            <p:sp>
              <p:nvSpPr>
                <p:cNvPr id="19497" name="Freeform 13"/>
                <p:cNvSpPr>
                  <a:spLocks/>
                </p:cNvSpPr>
                <p:nvPr/>
              </p:nvSpPr>
              <p:spPr bwMode="auto">
                <a:xfrm>
                  <a:off x="1481" y="1666"/>
                  <a:ext cx="43" cy="137"/>
                </a:xfrm>
                <a:custGeom>
                  <a:avLst/>
                  <a:gdLst>
                    <a:gd name="T0" fmla="*/ 0 w 171"/>
                    <a:gd name="T1" fmla="*/ 0 h 547"/>
                    <a:gd name="T2" fmla="*/ 0 w 171"/>
                    <a:gd name="T3" fmla="*/ 0 h 547"/>
                    <a:gd name="T4" fmla="*/ 0 w 171"/>
                    <a:gd name="T5" fmla="*/ 0 h 547"/>
                    <a:gd name="T6" fmla="*/ 0 w 171"/>
                    <a:gd name="T7" fmla="*/ 0 h 547"/>
                    <a:gd name="T8" fmla="*/ 0 w 171"/>
                    <a:gd name="T9" fmla="*/ 0 h 547"/>
                    <a:gd name="T10" fmla="*/ 0 w 171"/>
                    <a:gd name="T11" fmla="*/ 0 h 547"/>
                    <a:gd name="T12" fmla="*/ 0 w 171"/>
                    <a:gd name="T13" fmla="*/ 0 h 547"/>
                    <a:gd name="T14" fmla="*/ 0 w 171"/>
                    <a:gd name="T15" fmla="*/ 0 h 547"/>
                    <a:gd name="T16" fmla="*/ 0 w 171"/>
                    <a:gd name="T17" fmla="*/ 0 h 547"/>
                    <a:gd name="T18" fmla="*/ 0 w 171"/>
                    <a:gd name="T19" fmla="*/ 0 h 547"/>
                    <a:gd name="T20" fmla="*/ 0 w 171"/>
                    <a:gd name="T21" fmla="*/ 0 h 547"/>
                    <a:gd name="T22" fmla="*/ 0 w 171"/>
                    <a:gd name="T23" fmla="*/ 0 h 547"/>
                    <a:gd name="T24" fmla="*/ 0 w 171"/>
                    <a:gd name="T25" fmla="*/ 0 h 5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547"/>
                    <a:gd name="T41" fmla="*/ 171 w 171"/>
                    <a:gd name="T42" fmla="*/ 547 h 5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547">
                      <a:moveTo>
                        <a:pt x="0" y="0"/>
                      </a:moveTo>
                      <a:lnTo>
                        <a:pt x="21" y="31"/>
                      </a:lnTo>
                      <a:lnTo>
                        <a:pt x="43" y="68"/>
                      </a:lnTo>
                      <a:lnTo>
                        <a:pt x="63" y="109"/>
                      </a:lnTo>
                      <a:lnTo>
                        <a:pt x="81" y="156"/>
                      </a:lnTo>
                      <a:lnTo>
                        <a:pt x="98" y="204"/>
                      </a:lnTo>
                      <a:lnTo>
                        <a:pt x="114" y="255"/>
                      </a:lnTo>
                      <a:lnTo>
                        <a:pt x="128" y="306"/>
                      </a:lnTo>
                      <a:lnTo>
                        <a:pt x="141" y="358"/>
                      </a:lnTo>
                      <a:lnTo>
                        <a:pt x="152" y="409"/>
                      </a:lnTo>
                      <a:lnTo>
                        <a:pt x="160" y="458"/>
                      </a:lnTo>
                      <a:lnTo>
                        <a:pt x="166" y="504"/>
                      </a:lnTo>
                      <a:lnTo>
                        <a:pt x="171" y="547"/>
                      </a:lnTo>
                    </a:path>
                  </a:pathLst>
                </a:custGeom>
                <a:noFill/>
                <a:ln w="6350">
                  <a:solidFill>
                    <a:srgbClr val="FFFFFF"/>
                  </a:solidFill>
                  <a:round/>
                  <a:headEnd/>
                  <a:tailEnd/>
                </a:ln>
              </p:spPr>
              <p:txBody>
                <a:bodyPr/>
                <a:lstStyle/>
                <a:p>
                  <a:endParaRPr lang="en-US"/>
                </a:p>
              </p:txBody>
            </p:sp>
            <p:sp>
              <p:nvSpPr>
                <p:cNvPr id="19498" name="Freeform 14"/>
                <p:cNvSpPr>
                  <a:spLocks/>
                </p:cNvSpPr>
                <p:nvPr/>
              </p:nvSpPr>
              <p:spPr bwMode="auto">
                <a:xfrm>
                  <a:off x="1523" y="1803"/>
                  <a:ext cx="1" cy="7"/>
                </a:xfrm>
                <a:custGeom>
                  <a:avLst/>
                  <a:gdLst>
                    <a:gd name="T0" fmla="*/ 0 w 5"/>
                    <a:gd name="T1" fmla="*/ 0 h 30"/>
                    <a:gd name="T2" fmla="*/ 0 w 5"/>
                    <a:gd name="T3" fmla="*/ 0 h 30"/>
                    <a:gd name="T4" fmla="*/ 0 w 5"/>
                    <a:gd name="T5" fmla="*/ 0 h 30"/>
                    <a:gd name="T6" fmla="*/ 0 w 5"/>
                    <a:gd name="T7" fmla="*/ 0 h 30"/>
                    <a:gd name="T8" fmla="*/ 0 60000 65536"/>
                    <a:gd name="T9" fmla="*/ 0 60000 65536"/>
                    <a:gd name="T10" fmla="*/ 0 60000 65536"/>
                    <a:gd name="T11" fmla="*/ 0 60000 65536"/>
                    <a:gd name="T12" fmla="*/ 0 w 5"/>
                    <a:gd name="T13" fmla="*/ 0 h 30"/>
                    <a:gd name="T14" fmla="*/ 5 w 5"/>
                    <a:gd name="T15" fmla="*/ 30 h 30"/>
                  </a:gdLst>
                  <a:ahLst/>
                  <a:cxnLst>
                    <a:cxn ang="T8">
                      <a:pos x="T0" y="T1"/>
                    </a:cxn>
                    <a:cxn ang="T9">
                      <a:pos x="T2" y="T3"/>
                    </a:cxn>
                    <a:cxn ang="T10">
                      <a:pos x="T4" y="T5"/>
                    </a:cxn>
                    <a:cxn ang="T11">
                      <a:pos x="T6" y="T7"/>
                    </a:cxn>
                  </a:cxnLst>
                  <a:rect l="T12" t="T13" r="T14" b="T15"/>
                  <a:pathLst>
                    <a:path w="5" h="30">
                      <a:moveTo>
                        <a:pt x="5" y="0"/>
                      </a:moveTo>
                      <a:lnTo>
                        <a:pt x="4" y="8"/>
                      </a:lnTo>
                      <a:lnTo>
                        <a:pt x="1" y="23"/>
                      </a:lnTo>
                      <a:lnTo>
                        <a:pt x="0" y="30"/>
                      </a:lnTo>
                    </a:path>
                  </a:pathLst>
                </a:custGeom>
                <a:noFill/>
                <a:ln w="6350">
                  <a:solidFill>
                    <a:srgbClr val="FFFFFF"/>
                  </a:solidFill>
                  <a:round/>
                  <a:headEnd/>
                  <a:tailEnd/>
                </a:ln>
              </p:spPr>
              <p:txBody>
                <a:bodyPr/>
                <a:lstStyle/>
                <a:p>
                  <a:endParaRPr lang="en-US"/>
                </a:p>
              </p:txBody>
            </p:sp>
            <p:sp>
              <p:nvSpPr>
                <p:cNvPr id="19499" name="Freeform 15"/>
                <p:cNvSpPr>
                  <a:spLocks/>
                </p:cNvSpPr>
                <p:nvPr/>
              </p:nvSpPr>
              <p:spPr bwMode="auto">
                <a:xfrm>
                  <a:off x="1520" y="1810"/>
                  <a:ext cx="3" cy="51"/>
                </a:xfrm>
                <a:custGeom>
                  <a:avLst/>
                  <a:gdLst>
                    <a:gd name="T0" fmla="*/ 0 w 13"/>
                    <a:gd name="T1" fmla="*/ 0 h 205"/>
                    <a:gd name="T2" fmla="*/ 0 w 13"/>
                    <a:gd name="T3" fmla="*/ 0 h 205"/>
                    <a:gd name="T4" fmla="*/ 0 w 13"/>
                    <a:gd name="T5" fmla="*/ 0 h 205"/>
                    <a:gd name="T6" fmla="*/ 0 w 13"/>
                    <a:gd name="T7" fmla="*/ 0 h 205"/>
                    <a:gd name="T8" fmla="*/ 0 60000 65536"/>
                    <a:gd name="T9" fmla="*/ 0 60000 65536"/>
                    <a:gd name="T10" fmla="*/ 0 60000 65536"/>
                    <a:gd name="T11" fmla="*/ 0 60000 65536"/>
                    <a:gd name="T12" fmla="*/ 0 w 13"/>
                    <a:gd name="T13" fmla="*/ 0 h 205"/>
                    <a:gd name="T14" fmla="*/ 13 w 13"/>
                    <a:gd name="T15" fmla="*/ 205 h 205"/>
                  </a:gdLst>
                  <a:ahLst/>
                  <a:cxnLst>
                    <a:cxn ang="T8">
                      <a:pos x="T0" y="T1"/>
                    </a:cxn>
                    <a:cxn ang="T9">
                      <a:pos x="T2" y="T3"/>
                    </a:cxn>
                    <a:cxn ang="T10">
                      <a:pos x="T4" y="T5"/>
                    </a:cxn>
                    <a:cxn ang="T11">
                      <a:pos x="T6" y="T7"/>
                    </a:cxn>
                  </a:cxnLst>
                  <a:rect l="T12" t="T13" r="T14" b="T15"/>
                  <a:pathLst>
                    <a:path w="13" h="205">
                      <a:moveTo>
                        <a:pt x="9" y="0"/>
                      </a:moveTo>
                      <a:lnTo>
                        <a:pt x="13" y="71"/>
                      </a:lnTo>
                      <a:lnTo>
                        <a:pt x="8" y="140"/>
                      </a:lnTo>
                      <a:lnTo>
                        <a:pt x="0" y="205"/>
                      </a:lnTo>
                    </a:path>
                  </a:pathLst>
                </a:custGeom>
                <a:noFill/>
                <a:ln w="6350">
                  <a:solidFill>
                    <a:srgbClr val="FFFFFF"/>
                  </a:solidFill>
                  <a:round/>
                  <a:headEnd/>
                  <a:tailEnd/>
                </a:ln>
              </p:spPr>
              <p:txBody>
                <a:bodyPr/>
                <a:lstStyle/>
                <a:p>
                  <a:endParaRPr lang="en-US"/>
                </a:p>
              </p:txBody>
            </p:sp>
            <p:sp>
              <p:nvSpPr>
                <p:cNvPr id="19500" name="Freeform 16"/>
                <p:cNvSpPr>
                  <a:spLocks/>
                </p:cNvSpPr>
                <p:nvPr/>
              </p:nvSpPr>
              <p:spPr bwMode="auto">
                <a:xfrm>
                  <a:off x="1509" y="1861"/>
                  <a:ext cx="11" cy="69"/>
                </a:xfrm>
                <a:custGeom>
                  <a:avLst/>
                  <a:gdLst>
                    <a:gd name="T0" fmla="*/ 0 w 44"/>
                    <a:gd name="T1" fmla="*/ 0 h 275"/>
                    <a:gd name="T2" fmla="*/ 0 w 44"/>
                    <a:gd name="T3" fmla="*/ 0 h 275"/>
                    <a:gd name="T4" fmla="*/ 0 w 44"/>
                    <a:gd name="T5" fmla="*/ 0 h 275"/>
                    <a:gd name="T6" fmla="*/ 0 w 44"/>
                    <a:gd name="T7" fmla="*/ 0 h 275"/>
                    <a:gd name="T8" fmla="*/ 0 w 44"/>
                    <a:gd name="T9" fmla="*/ 0 h 275"/>
                    <a:gd name="T10" fmla="*/ 0 w 44"/>
                    <a:gd name="T11" fmla="*/ 0 h 275"/>
                    <a:gd name="T12" fmla="*/ 0 60000 65536"/>
                    <a:gd name="T13" fmla="*/ 0 60000 65536"/>
                    <a:gd name="T14" fmla="*/ 0 60000 65536"/>
                    <a:gd name="T15" fmla="*/ 0 60000 65536"/>
                    <a:gd name="T16" fmla="*/ 0 60000 65536"/>
                    <a:gd name="T17" fmla="*/ 0 60000 65536"/>
                    <a:gd name="T18" fmla="*/ 0 w 44"/>
                    <a:gd name="T19" fmla="*/ 0 h 275"/>
                    <a:gd name="T20" fmla="*/ 44 w 44"/>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44" h="275">
                      <a:moveTo>
                        <a:pt x="44" y="0"/>
                      </a:moveTo>
                      <a:lnTo>
                        <a:pt x="34" y="52"/>
                      </a:lnTo>
                      <a:lnTo>
                        <a:pt x="21" y="110"/>
                      </a:lnTo>
                      <a:lnTo>
                        <a:pt x="8" y="169"/>
                      </a:lnTo>
                      <a:lnTo>
                        <a:pt x="0" y="226"/>
                      </a:lnTo>
                      <a:lnTo>
                        <a:pt x="1" y="275"/>
                      </a:lnTo>
                    </a:path>
                  </a:pathLst>
                </a:custGeom>
                <a:noFill/>
                <a:ln w="6350">
                  <a:solidFill>
                    <a:srgbClr val="FFFFFF"/>
                  </a:solidFill>
                  <a:round/>
                  <a:headEnd/>
                  <a:tailEnd/>
                </a:ln>
              </p:spPr>
              <p:txBody>
                <a:bodyPr/>
                <a:lstStyle/>
                <a:p>
                  <a:endParaRPr lang="en-US"/>
                </a:p>
              </p:txBody>
            </p:sp>
            <p:sp>
              <p:nvSpPr>
                <p:cNvPr id="19501" name="Freeform 17"/>
                <p:cNvSpPr>
                  <a:spLocks/>
                </p:cNvSpPr>
                <p:nvPr/>
              </p:nvSpPr>
              <p:spPr bwMode="auto">
                <a:xfrm>
                  <a:off x="1510" y="1930"/>
                  <a:ext cx="10" cy="30"/>
                </a:xfrm>
                <a:custGeom>
                  <a:avLst/>
                  <a:gdLst>
                    <a:gd name="T0" fmla="*/ 0 w 40"/>
                    <a:gd name="T1" fmla="*/ 0 h 121"/>
                    <a:gd name="T2" fmla="*/ 0 w 40"/>
                    <a:gd name="T3" fmla="*/ 0 h 121"/>
                    <a:gd name="T4" fmla="*/ 0 w 40"/>
                    <a:gd name="T5" fmla="*/ 0 h 121"/>
                    <a:gd name="T6" fmla="*/ 0 w 40"/>
                    <a:gd name="T7" fmla="*/ 0 h 121"/>
                    <a:gd name="T8" fmla="*/ 0 60000 65536"/>
                    <a:gd name="T9" fmla="*/ 0 60000 65536"/>
                    <a:gd name="T10" fmla="*/ 0 60000 65536"/>
                    <a:gd name="T11" fmla="*/ 0 60000 65536"/>
                    <a:gd name="T12" fmla="*/ 0 w 40"/>
                    <a:gd name="T13" fmla="*/ 0 h 121"/>
                    <a:gd name="T14" fmla="*/ 40 w 40"/>
                    <a:gd name="T15" fmla="*/ 121 h 121"/>
                  </a:gdLst>
                  <a:ahLst/>
                  <a:cxnLst>
                    <a:cxn ang="T8">
                      <a:pos x="T0" y="T1"/>
                    </a:cxn>
                    <a:cxn ang="T9">
                      <a:pos x="T2" y="T3"/>
                    </a:cxn>
                    <a:cxn ang="T10">
                      <a:pos x="T4" y="T5"/>
                    </a:cxn>
                    <a:cxn ang="T11">
                      <a:pos x="T6" y="T7"/>
                    </a:cxn>
                  </a:cxnLst>
                  <a:rect l="T12" t="T13" r="T14" b="T15"/>
                  <a:pathLst>
                    <a:path w="40" h="121">
                      <a:moveTo>
                        <a:pt x="0" y="0"/>
                      </a:moveTo>
                      <a:lnTo>
                        <a:pt x="12" y="40"/>
                      </a:lnTo>
                      <a:lnTo>
                        <a:pt x="29" y="81"/>
                      </a:lnTo>
                      <a:lnTo>
                        <a:pt x="40" y="121"/>
                      </a:lnTo>
                    </a:path>
                  </a:pathLst>
                </a:custGeom>
                <a:noFill/>
                <a:ln w="6350">
                  <a:solidFill>
                    <a:srgbClr val="FFFFFF"/>
                  </a:solidFill>
                  <a:round/>
                  <a:headEnd/>
                  <a:tailEnd/>
                </a:ln>
              </p:spPr>
              <p:txBody>
                <a:bodyPr/>
                <a:lstStyle/>
                <a:p>
                  <a:endParaRPr lang="en-US"/>
                </a:p>
              </p:txBody>
            </p:sp>
            <p:sp>
              <p:nvSpPr>
                <p:cNvPr id="19502" name="Freeform 18"/>
                <p:cNvSpPr>
                  <a:spLocks/>
                </p:cNvSpPr>
                <p:nvPr/>
              </p:nvSpPr>
              <p:spPr bwMode="auto">
                <a:xfrm>
                  <a:off x="1520" y="1960"/>
                  <a:ext cx="32" cy="185"/>
                </a:xfrm>
                <a:custGeom>
                  <a:avLst/>
                  <a:gdLst>
                    <a:gd name="T0" fmla="*/ 0 w 129"/>
                    <a:gd name="T1" fmla="*/ 0 h 739"/>
                    <a:gd name="T2" fmla="*/ 0 w 129"/>
                    <a:gd name="T3" fmla="*/ 0 h 739"/>
                    <a:gd name="T4" fmla="*/ 0 w 129"/>
                    <a:gd name="T5" fmla="*/ 0 h 739"/>
                    <a:gd name="T6" fmla="*/ 0 w 129"/>
                    <a:gd name="T7" fmla="*/ 0 h 739"/>
                    <a:gd name="T8" fmla="*/ 0 w 129"/>
                    <a:gd name="T9" fmla="*/ 0 h 739"/>
                    <a:gd name="T10" fmla="*/ 0 w 129"/>
                    <a:gd name="T11" fmla="*/ 0 h 739"/>
                    <a:gd name="T12" fmla="*/ 0 w 129"/>
                    <a:gd name="T13" fmla="*/ 0 h 739"/>
                    <a:gd name="T14" fmla="*/ 0 w 129"/>
                    <a:gd name="T15" fmla="*/ 0 h 739"/>
                    <a:gd name="T16" fmla="*/ 0 w 129"/>
                    <a:gd name="T17" fmla="*/ 0 h 739"/>
                    <a:gd name="T18" fmla="*/ 0 w 129"/>
                    <a:gd name="T19" fmla="*/ 0 h 739"/>
                    <a:gd name="T20" fmla="*/ 0 w 129"/>
                    <a:gd name="T21" fmla="*/ 0 h 739"/>
                    <a:gd name="T22" fmla="*/ 0 w 129"/>
                    <a:gd name="T23" fmla="*/ 0 h 739"/>
                    <a:gd name="T24" fmla="*/ 0 w 129"/>
                    <a:gd name="T25" fmla="*/ 0 h 739"/>
                    <a:gd name="T26" fmla="*/ 0 w 129"/>
                    <a:gd name="T27" fmla="*/ 0 h 739"/>
                    <a:gd name="T28" fmla="*/ 0 w 129"/>
                    <a:gd name="T29" fmla="*/ 0 h 739"/>
                    <a:gd name="T30" fmla="*/ 0 w 129"/>
                    <a:gd name="T31" fmla="*/ 0 h 739"/>
                    <a:gd name="T32" fmla="*/ 0 w 129"/>
                    <a:gd name="T33" fmla="*/ 0 h 7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739"/>
                    <a:gd name="T53" fmla="*/ 129 w 129"/>
                    <a:gd name="T54" fmla="*/ 739 h 7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739">
                      <a:moveTo>
                        <a:pt x="0" y="0"/>
                      </a:moveTo>
                      <a:lnTo>
                        <a:pt x="5" y="40"/>
                      </a:lnTo>
                      <a:lnTo>
                        <a:pt x="10" y="82"/>
                      </a:lnTo>
                      <a:lnTo>
                        <a:pt x="14" y="126"/>
                      </a:lnTo>
                      <a:lnTo>
                        <a:pt x="19" y="169"/>
                      </a:lnTo>
                      <a:lnTo>
                        <a:pt x="25" y="216"/>
                      </a:lnTo>
                      <a:lnTo>
                        <a:pt x="31" y="262"/>
                      </a:lnTo>
                      <a:lnTo>
                        <a:pt x="37" y="308"/>
                      </a:lnTo>
                      <a:lnTo>
                        <a:pt x="44" y="356"/>
                      </a:lnTo>
                      <a:lnTo>
                        <a:pt x="51" y="404"/>
                      </a:lnTo>
                      <a:lnTo>
                        <a:pt x="59" y="452"/>
                      </a:lnTo>
                      <a:lnTo>
                        <a:pt x="67" y="500"/>
                      </a:lnTo>
                      <a:lnTo>
                        <a:pt x="78" y="549"/>
                      </a:lnTo>
                      <a:lnTo>
                        <a:pt x="89" y="596"/>
                      </a:lnTo>
                      <a:lnTo>
                        <a:pt x="100" y="645"/>
                      </a:lnTo>
                      <a:lnTo>
                        <a:pt x="113" y="692"/>
                      </a:lnTo>
                      <a:lnTo>
                        <a:pt x="129" y="739"/>
                      </a:lnTo>
                    </a:path>
                  </a:pathLst>
                </a:custGeom>
                <a:noFill/>
                <a:ln w="6350">
                  <a:solidFill>
                    <a:srgbClr val="FFFFFF"/>
                  </a:solidFill>
                  <a:round/>
                  <a:headEnd/>
                  <a:tailEnd/>
                </a:ln>
              </p:spPr>
              <p:txBody>
                <a:bodyPr/>
                <a:lstStyle/>
                <a:p>
                  <a:endParaRPr lang="en-US"/>
                </a:p>
              </p:txBody>
            </p:sp>
            <p:sp>
              <p:nvSpPr>
                <p:cNvPr id="19503" name="Freeform 19"/>
                <p:cNvSpPr>
                  <a:spLocks/>
                </p:cNvSpPr>
                <p:nvPr/>
              </p:nvSpPr>
              <p:spPr bwMode="auto">
                <a:xfrm>
                  <a:off x="1552" y="2145"/>
                  <a:ext cx="41" cy="115"/>
                </a:xfrm>
                <a:custGeom>
                  <a:avLst/>
                  <a:gdLst>
                    <a:gd name="T0" fmla="*/ 0 w 164"/>
                    <a:gd name="T1" fmla="*/ 0 h 460"/>
                    <a:gd name="T2" fmla="*/ 0 w 164"/>
                    <a:gd name="T3" fmla="*/ 0 h 460"/>
                    <a:gd name="T4" fmla="*/ 0 w 164"/>
                    <a:gd name="T5" fmla="*/ 0 h 460"/>
                    <a:gd name="T6" fmla="*/ 0 w 164"/>
                    <a:gd name="T7" fmla="*/ 0 h 460"/>
                    <a:gd name="T8" fmla="*/ 0 w 164"/>
                    <a:gd name="T9" fmla="*/ 0 h 460"/>
                    <a:gd name="T10" fmla="*/ 0 w 164"/>
                    <a:gd name="T11" fmla="*/ 0 h 460"/>
                    <a:gd name="T12" fmla="*/ 0 w 164"/>
                    <a:gd name="T13" fmla="*/ 0 h 460"/>
                    <a:gd name="T14" fmla="*/ 0 w 164"/>
                    <a:gd name="T15" fmla="*/ 0 h 460"/>
                    <a:gd name="T16" fmla="*/ 0 w 164"/>
                    <a:gd name="T17" fmla="*/ 0 h 460"/>
                    <a:gd name="T18" fmla="*/ 0 w 164"/>
                    <a:gd name="T19" fmla="*/ 0 h 460"/>
                    <a:gd name="T20" fmla="*/ 0 w 164"/>
                    <a:gd name="T21" fmla="*/ 0 h 4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60"/>
                    <a:gd name="T35" fmla="*/ 164 w 164"/>
                    <a:gd name="T36" fmla="*/ 460 h 4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60">
                      <a:moveTo>
                        <a:pt x="0" y="0"/>
                      </a:moveTo>
                      <a:lnTo>
                        <a:pt x="4" y="14"/>
                      </a:lnTo>
                      <a:lnTo>
                        <a:pt x="16" y="41"/>
                      </a:lnTo>
                      <a:lnTo>
                        <a:pt x="31" y="80"/>
                      </a:lnTo>
                      <a:lnTo>
                        <a:pt x="50" y="126"/>
                      </a:lnTo>
                      <a:lnTo>
                        <a:pt x="71" y="179"/>
                      </a:lnTo>
                      <a:lnTo>
                        <a:pt x="92" y="237"/>
                      </a:lnTo>
                      <a:lnTo>
                        <a:pt x="114" y="295"/>
                      </a:lnTo>
                      <a:lnTo>
                        <a:pt x="134" y="353"/>
                      </a:lnTo>
                      <a:lnTo>
                        <a:pt x="151" y="409"/>
                      </a:lnTo>
                      <a:lnTo>
                        <a:pt x="164" y="460"/>
                      </a:lnTo>
                    </a:path>
                  </a:pathLst>
                </a:custGeom>
                <a:noFill/>
                <a:ln w="6350">
                  <a:solidFill>
                    <a:srgbClr val="FFFFFF"/>
                  </a:solidFill>
                  <a:round/>
                  <a:headEnd/>
                  <a:tailEnd/>
                </a:ln>
              </p:spPr>
              <p:txBody>
                <a:bodyPr/>
                <a:lstStyle/>
                <a:p>
                  <a:endParaRPr lang="en-US"/>
                </a:p>
              </p:txBody>
            </p:sp>
            <p:sp>
              <p:nvSpPr>
                <p:cNvPr id="19504" name="Freeform 20"/>
                <p:cNvSpPr>
                  <a:spLocks/>
                </p:cNvSpPr>
                <p:nvPr/>
              </p:nvSpPr>
              <p:spPr bwMode="auto">
                <a:xfrm>
                  <a:off x="1593" y="2260"/>
                  <a:ext cx="15" cy="81"/>
                </a:xfrm>
                <a:custGeom>
                  <a:avLst/>
                  <a:gdLst>
                    <a:gd name="T0" fmla="*/ 0 w 59"/>
                    <a:gd name="T1" fmla="*/ 0 h 323"/>
                    <a:gd name="T2" fmla="*/ 0 w 59"/>
                    <a:gd name="T3" fmla="*/ 0 h 323"/>
                    <a:gd name="T4" fmla="*/ 0 w 59"/>
                    <a:gd name="T5" fmla="*/ 0 h 323"/>
                    <a:gd name="T6" fmla="*/ 0 w 59"/>
                    <a:gd name="T7" fmla="*/ 0 h 323"/>
                    <a:gd name="T8" fmla="*/ 0 w 59"/>
                    <a:gd name="T9" fmla="*/ 0 h 323"/>
                    <a:gd name="T10" fmla="*/ 0 w 59"/>
                    <a:gd name="T11" fmla="*/ 0 h 323"/>
                    <a:gd name="T12" fmla="*/ 0 w 59"/>
                    <a:gd name="T13" fmla="*/ 0 h 323"/>
                    <a:gd name="T14" fmla="*/ 0 60000 65536"/>
                    <a:gd name="T15" fmla="*/ 0 60000 65536"/>
                    <a:gd name="T16" fmla="*/ 0 60000 65536"/>
                    <a:gd name="T17" fmla="*/ 0 60000 65536"/>
                    <a:gd name="T18" fmla="*/ 0 60000 65536"/>
                    <a:gd name="T19" fmla="*/ 0 60000 65536"/>
                    <a:gd name="T20" fmla="*/ 0 60000 65536"/>
                    <a:gd name="T21" fmla="*/ 0 w 59"/>
                    <a:gd name="T22" fmla="*/ 0 h 323"/>
                    <a:gd name="T23" fmla="*/ 59 w 59"/>
                    <a:gd name="T24" fmla="*/ 323 h 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23">
                      <a:moveTo>
                        <a:pt x="0" y="0"/>
                      </a:moveTo>
                      <a:lnTo>
                        <a:pt x="12" y="41"/>
                      </a:lnTo>
                      <a:lnTo>
                        <a:pt x="25" y="85"/>
                      </a:lnTo>
                      <a:lnTo>
                        <a:pt x="38" y="134"/>
                      </a:lnTo>
                      <a:lnTo>
                        <a:pt x="48" y="188"/>
                      </a:lnTo>
                      <a:lnTo>
                        <a:pt x="57" y="250"/>
                      </a:lnTo>
                      <a:lnTo>
                        <a:pt x="59" y="323"/>
                      </a:lnTo>
                    </a:path>
                  </a:pathLst>
                </a:custGeom>
                <a:noFill/>
                <a:ln w="6350">
                  <a:solidFill>
                    <a:srgbClr val="FFFFFF"/>
                  </a:solidFill>
                  <a:round/>
                  <a:headEnd/>
                  <a:tailEnd/>
                </a:ln>
              </p:spPr>
              <p:txBody>
                <a:bodyPr/>
                <a:lstStyle/>
                <a:p>
                  <a:endParaRPr lang="en-US"/>
                </a:p>
              </p:txBody>
            </p:sp>
            <p:sp>
              <p:nvSpPr>
                <p:cNvPr id="19505" name="Freeform 21"/>
                <p:cNvSpPr>
                  <a:spLocks/>
                </p:cNvSpPr>
                <p:nvPr/>
              </p:nvSpPr>
              <p:spPr bwMode="auto">
                <a:xfrm>
                  <a:off x="1608" y="2341"/>
                  <a:ext cx="8" cy="69"/>
                </a:xfrm>
                <a:custGeom>
                  <a:avLst/>
                  <a:gdLst>
                    <a:gd name="T0" fmla="*/ 0 w 35"/>
                    <a:gd name="T1" fmla="*/ 0 h 277"/>
                    <a:gd name="T2" fmla="*/ 0 w 35"/>
                    <a:gd name="T3" fmla="*/ 0 h 277"/>
                    <a:gd name="T4" fmla="*/ 0 w 35"/>
                    <a:gd name="T5" fmla="*/ 0 h 277"/>
                    <a:gd name="T6" fmla="*/ 0 w 35"/>
                    <a:gd name="T7" fmla="*/ 0 h 277"/>
                    <a:gd name="T8" fmla="*/ 0 w 35"/>
                    <a:gd name="T9" fmla="*/ 0 h 277"/>
                    <a:gd name="T10" fmla="*/ 0 w 35"/>
                    <a:gd name="T11" fmla="*/ 0 h 277"/>
                    <a:gd name="T12" fmla="*/ 0 60000 65536"/>
                    <a:gd name="T13" fmla="*/ 0 60000 65536"/>
                    <a:gd name="T14" fmla="*/ 0 60000 65536"/>
                    <a:gd name="T15" fmla="*/ 0 60000 65536"/>
                    <a:gd name="T16" fmla="*/ 0 60000 65536"/>
                    <a:gd name="T17" fmla="*/ 0 60000 65536"/>
                    <a:gd name="T18" fmla="*/ 0 w 35"/>
                    <a:gd name="T19" fmla="*/ 0 h 277"/>
                    <a:gd name="T20" fmla="*/ 35 w 35"/>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35" h="277">
                      <a:moveTo>
                        <a:pt x="0" y="0"/>
                      </a:moveTo>
                      <a:lnTo>
                        <a:pt x="2" y="53"/>
                      </a:lnTo>
                      <a:lnTo>
                        <a:pt x="7" y="110"/>
                      </a:lnTo>
                      <a:lnTo>
                        <a:pt x="15" y="168"/>
                      </a:lnTo>
                      <a:lnTo>
                        <a:pt x="25" y="225"/>
                      </a:lnTo>
                      <a:lnTo>
                        <a:pt x="35" y="277"/>
                      </a:lnTo>
                    </a:path>
                  </a:pathLst>
                </a:custGeom>
                <a:noFill/>
                <a:ln w="6350">
                  <a:solidFill>
                    <a:srgbClr val="FFFFFF"/>
                  </a:solidFill>
                  <a:round/>
                  <a:headEnd/>
                  <a:tailEnd/>
                </a:ln>
              </p:spPr>
              <p:txBody>
                <a:bodyPr/>
                <a:lstStyle/>
                <a:p>
                  <a:endParaRPr lang="en-US"/>
                </a:p>
              </p:txBody>
            </p:sp>
            <p:sp>
              <p:nvSpPr>
                <p:cNvPr id="19506" name="Freeform 22"/>
                <p:cNvSpPr>
                  <a:spLocks/>
                </p:cNvSpPr>
                <p:nvPr/>
              </p:nvSpPr>
              <p:spPr bwMode="auto">
                <a:xfrm>
                  <a:off x="1616" y="2410"/>
                  <a:ext cx="28" cy="88"/>
                </a:xfrm>
                <a:custGeom>
                  <a:avLst/>
                  <a:gdLst>
                    <a:gd name="T0" fmla="*/ 0 w 110"/>
                    <a:gd name="T1" fmla="*/ 0 h 350"/>
                    <a:gd name="T2" fmla="*/ 0 w 110"/>
                    <a:gd name="T3" fmla="*/ 0 h 350"/>
                    <a:gd name="T4" fmla="*/ 0 w 110"/>
                    <a:gd name="T5" fmla="*/ 0 h 350"/>
                    <a:gd name="T6" fmla="*/ 0 w 110"/>
                    <a:gd name="T7" fmla="*/ 0 h 350"/>
                    <a:gd name="T8" fmla="*/ 0 w 110"/>
                    <a:gd name="T9" fmla="*/ 0 h 350"/>
                    <a:gd name="T10" fmla="*/ 0 w 110"/>
                    <a:gd name="T11" fmla="*/ 0 h 350"/>
                    <a:gd name="T12" fmla="*/ 0 w 110"/>
                    <a:gd name="T13" fmla="*/ 0 h 350"/>
                    <a:gd name="T14" fmla="*/ 0 w 110"/>
                    <a:gd name="T15" fmla="*/ 0 h 350"/>
                    <a:gd name="T16" fmla="*/ 0 60000 65536"/>
                    <a:gd name="T17" fmla="*/ 0 60000 65536"/>
                    <a:gd name="T18" fmla="*/ 0 60000 65536"/>
                    <a:gd name="T19" fmla="*/ 0 60000 65536"/>
                    <a:gd name="T20" fmla="*/ 0 60000 65536"/>
                    <a:gd name="T21" fmla="*/ 0 60000 65536"/>
                    <a:gd name="T22" fmla="*/ 0 60000 65536"/>
                    <a:gd name="T23" fmla="*/ 0 60000 65536"/>
                    <a:gd name="T24" fmla="*/ 0 w 110"/>
                    <a:gd name="T25" fmla="*/ 0 h 350"/>
                    <a:gd name="T26" fmla="*/ 110 w 110"/>
                    <a:gd name="T27" fmla="*/ 350 h 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 h="350">
                      <a:moveTo>
                        <a:pt x="0" y="0"/>
                      </a:moveTo>
                      <a:lnTo>
                        <a:pt x="12" y="50"/>
                      </a:lnTo>
                      <a:lnTo>
                        <a:pt x="25" y="101"/>
                      </a:lnTo>
                      <a:lnTo>
                        <a:pt x="40" y="150"/>
                      </a:lnTo>
                      <a:lnTo>
                        <a:pt x="56" y="200"/>
                      </a:lnTo>
                      <a:lnTo>
                        <a:pt x="73" y="250"/>
                      </a:lnTo>
                      <a:lnTo>
                        <a:pt x="91" y="300"/>
                      </a:lnTo>
                      <a:lnTo>
                        <a:pt x="110" y="350"/>
                      </a:lnTo>
                    </a:path>
                  </a:pathLst>
                </a:custGeom>
                <a:noFill/>
                <a:ln w="6350">
                  <a:solidFill>
                    <a:srgbClr val="FFFFFF"/>
                  </a:solidFill>
                  <a:round/>
                  <a:headEnd/>
                  <a:tailEnd/>
                </a:ln>
              </p:spPr>
              <p:txBody>
                <a:bodyPr/>
                <a:lstStyle/>
                <a:p>
                  <a:endParaRPr lang="en-US"/>
                </a:p>
              </p:txBody>
            </p:sp>
            <p:sp>
              <p:nvSpPr>
                <p:cNvPr id="19507" name="Freeform 23"/>
                <p:cNvSpPr>
                  <a:spLocks/>
                </p:cNvSpPr>
                <p:nvPr/>
              </p:nvSpPr>
              <p:spPr bwMode="auto">
                <a:xfrm>
                  <a:off x="1644" y="2498"/>
                  <a:ext cx="7" cy="17"/>
                </a:xfrm>
                <a:custGeom>
                  <a:avLst/>
                  <a:gdLst>
                    <a:gd name="T0" fmla="*/ 0 w 28"/>
                    <a:gd name="T1" fmla="*/ 0 h 71"/>
                    <a:gd name="T2" fmla="*/ 0 w 28"/>
                    <a:gd name="T3" fmla="*/ 0 h 71"/>
                    <a:gd name="T4" fmla="*/ 0 w 28"/>
                    <a:gd name="T5" fmla="*/ 0 h 71"/>
                    <a:gd name="T6" fmla="*/ 0 w 28"/>
                    <a:gd name="T7" fmla="*/ 0 h 71"/>
                    <a:gd name="T8" fmla="*/ 0 60000 65536"/>
                    <a:gd name="T9" fmla="*/ 0 60000 65536"/>
                    <a:gd name="T10" fmla="*/ 0 60000 65536"/>
                    <a:gd name="T11" fmla="*/ 0 60000 65536"/>
                    <a:gd name="T12" fmla="*/ 0 w 28"/>
                    <a:gd name="T13" fmla="*/ 0 h 71"/>
                    <a:gd name="T14" fmla="*/ 28 w 28"/>
                    <a:gd name="T15" fmla="*/ 71 h 71"/>
                  </a:gdLst>
                  <a:ahLst/>
                  <a:cxnLst>
                    <a:cxn ang="T8">
                      <a:pos x="T0" y="T1"/>
                    </a:cxn>
                    <a:cxn ang="T9">
                      <a:pos x="T2" y="T3"/>
                    </a:cxn>
                    <a:cxn ang="T10">
                      <a:pos x="T4" y="T5"/>
                    </a:cxn>
                    <a:cxn ang="T11">
                      <a:pos x="T6" y="T7"/>
                    </a:cxn>
                  </a:cxnLst>
                  <a:rect l="T12" t="T13" r="T14" b="T15"/>
                  <a:pathLst>
                    <a:path w="28" h="71">
                      <a:moveTo>
                        <a:pt x="0" y="0"/>
                      </a:moveTo>
                      <a:lnTo>
                        <a:pt x="6" y="19"/>
                      </a:lnTo>
                      <a:lnTo>
                        <a:pt x="21" y="53"/>
                      </a:lnTo>
                      <a:lnTo>
                        <a:pt x="28" y="71"/>
                      </a:lnTo>
                    </a:path>
                  </a:pathLst>
                </a:custGeom>
                <a:noFill/>
                <a:ln w="6350">
                  <a:solidFill>
                    <a:srgbClr val="FFFFFF"/>
                  </a:solidFill>
                  <a:round/>
                  <a:headEnd/>
                  <a:tailEnd/>
                </a:ln>
              </p:spPr>
              <p:txBody>
                <a:bodyPr/>
                <a:lstStyle/>
                <a:p>
                  <a:endParaRPr lang="en-US"/>
                </a:p>
              </p:txBody>
            </p:sp>
            <p:sp>
              <p:nvSpPr>
                <p:cNvPr id="19508" name="Freeform 24"/>
                <p:cNvSpPr>
                  <a:spLocks/>
                </p:cNvSpPr>
                <p:nvPr/>
              </p:nvSpPr>
              <p:spPr bwMode="auto">
                <a:xfrm>
                  <a:off x="1651" y="2515"/>
                  <a:ext cx="9" cy="9"/>
                </a:xfrm>
                <a:custGeom>
                  <a:avLst/>
                  <a:gdLst>
                    <a:gd name="T0" fmla="*/ 0 w 35"/>
                    <a:gd name="T1" fmla="*/ 0 h 35"/>
                    <a:gd name="T2" fmla="*/ 0 w 35"/>
                    <a:gd name="T3" fmla="*/ 0 h 35"/>
                    <a:gd name="T4" fmla="*/ 0 w 35"/>
                    <a:gd name="T5" fmla="*/ 0 h 35"/>
                    <a:gd name="T6" fmla="*/ 0 w 35"/>
                    <a:gd name="T7" fmla="*/ 0 h 35"/>
                    <a:gd name="T8" fmla="*/ 0 60000 65536"/>
                    <a:gd name="T9" fmla="*/ 0 60000 65536"/>
                    <a:gd name="T10" fmla="*/ 0 60000 65536"/>
                    <a:gd name="T11" fmla="*/ 0 60000 65536"/>
                    <a:gd name="T12" fmla="*/ 0 w 35"/>
                    <a:gd name="T13" fmla="*/ 0 h 35"/>
                    <a:gd name="T14" fmla="*/ 35 w 35"/>
                    <a:gd name="T15" fmla="*/ 35 h 35"/>
                  </a:gdLst>
                  <a:ahLst/>
                  <a:cxnLst>
                    <a:cxn ang="T8">
                      <a:pos x="T0" y="T1"/>
                    </a:cxn>
                    <a:cxn ang="T9">
                      <a:pos x="T2" y="T3"/>
                    </a:cxn>
                    <a:cxn ang="T10">
                      <a:pos x="T4" y="T5"/>
                    </a:cxn>
                    <a:cxn ang="T11">
                      <a:pos x="T6" y="T7"/>
                    </a:cxn>
                  </a:cxnLst>
                  <a:rect l="T12" t="T13" r="T14" b="T15"/>
                  <a:pathLst>
                    <a:path w="35" h="35">
                      <a:moveTo>
                        <a:pt x="0" y="0"/>
                      </a:moveTo>
                      <a:lnTo>
                        <a:pt x="15" y="22"/>
                      </a:lnTo>
                      <a:lnTo>
                        <a:pt x="27" y="31"/>
                      </a:lnTo>
                      <a:lnTo>
                        <a:pt x="35" y="35"/>
                      </a:lnTo>
                    </a:path>
                  </a:pathLst>
                </a:custGeom>
                <a:noFill/>
                <a:ln w="6350">
                  <a:solidFill>
                    <a:srgbClr val="FFFFFF"/>
                  </a:solidFill>
                  <a:round/>
                  <a:headEnd/>
                  <a:tailEnd/>
                </a:ln>
              </p:spPr>
              <p:txBody>
                <a:bodyPr/>
                <a:lstStyle/>
                <a:p>
                  <a:endParaRPr lang="en-US"/>
                </a:p>
              </p:txBody>
            </p:sp>
            <p:sp>
              <p:nvSpPr>
                <p:cNvPr id="19509" name="Freeform 25"/>
                <p:cNvSpPr>
                  <a:spLocks/>
                </p:cNvSpPr>
                <p:nvPr/>
              </p:nvSpPr>
              <p:spPr bwMode="auto">
                <a:xfrm>
                  <a:off x="1660" y="2524"/>
                  <a:ext cx="32" cy="35"/>
                </a:xfrm>
                <a:custGeom>
                  <a:avLst/>
                  <a:gdLst>
                    <a:gd name="T0" fmla="*/ 0 w 131"/>
                    <a:gd name="T1" fmla="*/ 0 h 139"/>
                    <a:gd name="T2" fmla="*/ 0 w 131"/>
                    <a:gd name="T3" fmla="*/ 0 h 139"/>
                    <a:gd name="T4" fmla="*/ 0 w 131"/>
                    <a:gd name="T5" fmla="*/ 0 h 139"/>
                    <a:gd name="T6" fmla="*/ 0 w 131"/>
                    <a:gd name="T7" fmla="*/ 0 h 139"/>
                    <a:gd name="T8" fmla="*/ 0 w 131"/>
                    <a:gd name="T9" fmla="*/ 0 h 139"/>
                    <a:gd name="T10" fmla="*/ 0 60000 65536"/>
                    <a:gd name="T11" fmla="*/ 0 60000 65536"/>
                    <a:gd name="T12" fmla="*/ 0 60000 65536"/>
                    <a:gd name="T13" fmla="*/ 0 60000 65536"/>
                    <a:gd name="T14" fmla="*/ 0 60000 65536"/>
                    <a:gd name="T15" fmla="*/ 0 w 131"/>
                    <a:gd name="T16" fmla="*/ 0 h 139"/>
                    <a:gd name="T17" fmla="*/ 131 w 131"/>
                    <a:gd name="T18" fmla="*/ 139 h 139"/>
                  </a:gdLst>
                  <a:ahLst/>
                  <a:cxnLst>
                    <a:cxn ang="T10">
                      <a:pos x="T0" y="T1"/>
                    </a:cxn>
                    <a:cxn ang="T11">
                      <a:pos x="T2" y="T3"/>
                    </a:cxn>
                    <a:cxn ang="T12">
                      <a:pos x="T4" y="T5"/>
                    </a:cxn>
                    <a:cxn ang="T13">
                      <a:pos x="T6" y="T7"/>
                    </a:cxn>
                    <a:cxn ang="T14">
                      <a:pos x="T8" y="T9"/>
                    </a:cxn>
                  </a:cxnLst>
                  <a:rect l="T15" t="T16" r="T17" b="T18"/>
                  <a:pathLst>
                    <a:path w="131" h="139">
                      <a:moveTo>
                        <a:pt x="0" y="0"/>
                      </a:moveTo>
                      <a:lnTo>
                        <a:pt x="46" y="47"/>
                      </a:lnTo>
                      <a:lnTo>
                        <a:pt x="73" y="73"/>
                      </a:lnTo>
                      <a:lnTo>
                        <a:pt x="96" y="99"/>
                      </a:lnTo>
                      <a:lnTo>
                        <a:pt x="131" y="139"/>
                      </a:lnTo>
                    </a:path>
                  </a:pathLst>
                </a:custGeom>
                <a:noFill/>
                <a:ln w="6350">
                  <a:solidFill>
                    <a:srgbClr val="FFFFFF"/>
                  </a:solidFill>
                  <a:round/>
                  <a:headEnd/>
                  <a:tailEnd/>
                </a:ln>
              </p:spPr>
              <p:txBody>
                <a:bodyPr/>
                <a:lstStyle/>
                <a:p>
                  <a:endParaRPr lang="en-US"/>
                </a:p>
              </p:txBody>
            </p:sp>
            <p:sp>
              <p:nvSpPr>
                <p:cNvPr id="19510" name="Freeform 26"/>
                <p:cNvSpPr>
                  <a:spLocks/>
                </p:cNvSpPr>
                <p:nvPr/>
              </p:nvSpPr>
              <p:spPr bwMode="auto">
                <a:xfrm>
                  <a:off x="1692" y="2559"/>
                  <a:ext cx="23" cy="42"/>
                </a:xfrm>
                <a:custGeom>
                  <a:avLst/>
                  <a:gdLst>
                    <a:gd name="T0" fmla="*/ 0 w 89"/>
                    <a:gd name="T1" fmla="*/ 0 h 168"/>
                    <a:gd name="T2" fmla="*/ 0 w 89"/>
                    <a:gd name="T3" fmla="*/ 0 h 168"/>
                    <a:gd name="T4" fmla="*/ 0 w 89"/>
                    <a:gd name="T5" fmla="*/ 0 h 168"/>
                    <a:gd name="T6" fmla="*/ 0 w 89"/>
                    <a:gd name="T7" fmla="*/ 0 h 168"/>
                    <a:gd name="T8" fmla="*/ 0 60000 65536"/>
                    <a:gd name="T9" fmla="*/ 0 60000 65536"/>
                    <a:gd name="T10" fmla="*/ 0 60000 65536"/>
                    <a:gd name="T11" fmla="*/ 0 60000 65536"/>
                    <a:gd name="T12" fmla="*/ 0 w 89"/>
                    <a:gd name="T13" fmla="*/ 0 h 168"/>
                    <a:gd name="T14" fmla="*/ 89 w 89"/>
                    <a:gd name="T15" fmla="*/ 168 h 168"/>
                  </a:gdLst>
                  <a:ahLst/>
                  <a:cxnLst>
                    <a:cxn ang="T8">
                      <a:pos x="T0" y="T1"/>
                    </a:cxn>
                    <a:cxn ang="T9">
                      <a:pos x="T2" y="T3"/>
                    </a:cxn>
                    <a:cxn ang="T10">
                      <a:pos x="T4" y="T5"/>
                    </a:cxn>
                    <a:cxn ang="T11">
                      <a:pos x="T6" y="T7"/>
                    </a:cxn>
                  </a:cxnLst>
                  <a:rect l="T12" t="T13" r="T14" b="T15"/>
                  <a:pathLst>
                    <a:path w="89" h="168">
                      <a:moveTo>
                        <a:pt x="0" y="0"/>
                      </a:moveTo>
                      <a:lnTo>
                        <a:pt x="39" y="56"/>
                      </a:lnTo>
                      <a:lnTo>
                        <a:pt x="59" y="100"/>
                      </a:lnTo>
                      <a:lnTo>
                        <a:pt x="89" y="168"/>
                      </a:lnTo>
                    </a:path>
                  </a:pathLst>
                </a:custGeom>
                <a:noFill/>
                <a:ln w="6350">
                  <a:solidFill>
                    <a:srgbClr val="FFFFFF"/>
                  </a:solidFill>
                  <a:round/>
                  <a:headEnd/>
                  <a:tailEnd/>
                </a:ln>
              </p:spPr>
              <p:txBody>
                <a:bodyPr/>
                <a:lstStyle/>
                <a:p>
                  <a:endParaRPr lang="en-US"/>
                </a:p>
              </p:txBody>
            </p:sp>
            <p:sp>
              <p:nvSpPr>
                <p:cNvPr id="19511" name="Freeform 27"/>
                <p:cNvSpPr>
                  <a:spLocks/>
                </p:cNvSpPr>
                <p:nvPr/>
              </p:nvSpPr>
              <p:spPr bwMode="auto">
                <a:xfrm>
                  <a:off x="1715" y="2601"/>
                  <a:ext cx="27" cy="87"/>
                </a:xfrm>
                <a:custGeom>
                  <a:avLst/>
                  <a:gdLst>
                    <a:gd name="T0" fmla="*/ 0 w 112"/>
                    <a:gd name="T1" fmla="*/ 0 h 349"/>
                    <a:gd name="T2" fmla="*/ 0 w 112"/>
                    <a:gd name="T3" fmla="*/ 0 h 349"/>
                    <a:gd name="T4" fmla="*/ 0 w 112"/>
                    <a:gd name="T5" fmla="*/ 0 h 349"/>
                    <a:gd name="T6" fmla="*/ 0 w 112"/>
                    <a:gd name="T7" fmla="*/ 0 h 349"/>
                    <a:gd name="T8" fmla="*/ 0 w 112"/>
                    <a:gd name="T9" fmla="*/ 0 h 349"/>
                    <a:gd name="T10" fmla="*/ 0 w 112"/>
                    <a:gd name="T11" fmla="*/ 0 h 349"/>
                    <a:gd name="T12" fmla="*/ 0 w 112"/>
                    <a:gd name="T13" fmla="*/ 0 h 349"/>
                    <a:gd name="T14" fmla="*/ 0 w 112"/>
                    <a:gd name="T15" fmla="*/ 0 h 349"/>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349"/>
                    <a:gd name="T26" fmla="*/ 112 w 112"/>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349">
                      <a:moveTo>
                        <a:pt x="0" y="0"/>
                      </a:moveTo>
                      <a:lnTo>
                        <a:pt x="24" y="48"/>
                      </a:lnTo>
                      <a:lnTo>
                        <a:pt x="48" y="100"/>
                      </a:lnTo>
                      <a:lnTo>
                        <a:pt x="72" y="157"/>
                      </a:lnTo>
                      <a:lnTo>
                        <a:pt x="92" y="213"/>
                      </a:lnTo>
                      <a:lnTo>
                        <a:pt x="106" y="266"/>
                      </a:lnTo>
                      <a:lnTo>
                        <a:pt x="112" y="312"/>
                      </a:lnTo>
                      <a:lnTo>
                        <a:pt x="105" y="349"/>
                      </a:lnTo>
                    </a:path>
                  </a:pathLst>
                </a:custGeom>
                <a:noFill/>
                <a:ln w="6350">
                  <a:solidFill>
                    <a:srgbClr val="FFFFFF"/>
                  </a:solidFill>
                  <a:round/>
                  <a:headEnd/>
                  <a:tailEnd/>
                </a:ln>
              </p:spPr>
              <p:txBody>
                <a:bodyPr/>
                <a:lstStyle/>
                <a:p>
                  <a:endParaRPr lang="en-US"/>
                </a:p>
              </p:txBody>
            </p:sp>
            <p:sp>
              <p:nvSpPr>
                <p:cNvPr id="19512" name="Freeform 28"/>
                <p:cNvSpPr>
                  <a:spLocks/>
                </p:cNvSpPr>
                <p:nvPr/>
              </p:nvSpPr>
              <p:spPr bwMode="auto">
                <a:xfrm>
                  <a:off x="1725" y="2688"/>
                  <a:ext cx="16" cy="5"/>
                </a:xfrm>
                <a:custGeom>
                  <a:avLst/>
                  <a:gdLst>
                    <a:gd name="T0" fmla="*/ 0 w 64"/>
                    <a:gd name="T1" fmla="*/ 0 h 20"/>
                    <a:gd name="T2" fmla="*/ 0 w 64"/>
                    <a:gd name="T3" fmla="*/ 0 h 20"/>
                    <a:gd name="T4" fmla="*/ 0 w 64"/>
                    <a:gd name="T5" fmla="*/ 0 h 20"/>
                    <a:gd name="T6" fmla="*/ 0 w 64"/>
                    <a:gd name="T7" fmla="*/ 0 h 20"/>
                    <a:gd name="T8" fmla="*/ 0 60000 65536"/>
                    <a:gd name="T9" fmla="*/ 0 60000 65536"/>
                    <a:gd name="T10" fmla="*/ 0 60000 65536"/>
                    <a:gd name="T11" fmla="*/ 0 60000 65536"/>
                    <a:gd name="T12" fmla="*/ 0 w 64"/>
                    <a:gd name="T13" fmla="*/ 0 h 20"/>
                    <a:gd name="T14" fmla="*/ 64 w 64"/>
                    <a:gd name="T15" fmla="*/ 20 h 20"/>
                  </a:gdLst>
                  <a:ahLst/>
                  <a:cxnLst>
                    <a:cxn ang="T8">
                      <a:pos x="T0" y="T1"/>
                    </a:cxn>
                    <a:cxn ang="T9">
                      <a:pos x="T2" y="T3"/>
                    </a:cxn>
                    <a:cxn ang="T10">
                      <a:pos x="T4" y="T5"/>
                    </a:cxn>
                    <a:cxn ang="T11">
                      <a:pos x="T6" y="T7"/>
                    </a:cxn>
                  </a:cxnLst>
                  <a:rect l="T12" t="T13" r="T14" b="T15"/>
                  <a:pathLst>
                    <a:path w="64" h="20">
                      <a:moveTo>
                        <a:pt x="64" y="0"/>
                      </a:moveTo>
                      <a:lnTo>
                        <a:pt x="43" y="19"/>
                      </a:lnTo>
                      <a:lnTo>
                        <a:pt x="17" y="20"/>
                      </a:lnTo>
                      <a:lnTo>
                        <a:pt x="0" y="12"/>
                      </a:lnTo>
                    </a:path>
                  </a:pathLst>
                </a:custGeom>
                <a:noFill/>
                <a:ln w="6350">
                  <a:solidFill>
                    <a:srgbClr val="FFFFFF"/>
                  </a:solidFill>
                  <a:round/>
                  <a:headEnd/>
                  <a:tailEnd/>
                </a:ln>
              </p:spPr>
              <p:txBody>
                <a:bodyPr/>
                <a:lstStyle/>
                <a:p>
                  <a:endParaRPr lang="en-US"/>
                </a:p>
              </p:txBody>
            </p:sp>
            <p:sp>
              <p:nvSpPr>
                <p:cNvPr id="19513" name="Freeform 29"/>
                <p:cNvSpPr>
                  <a:spLocks/>
                </p:cNvSpPr>
                <p:nvPr/>
              </p:nvSpPr>
              <p:spPr bwMode="auto">
                <a:xfrm>
                  <a:off x="1685" y="2632"/>
                  <a:ext cx="40" cy="59"/>
                </a:xfrm>
                <a:custGeom>
                  <a:avLst/>
                  <a:gdLst>
                    <a:gd name="T0" fmla="*/ 0 w 158"/>
                    <a:gd name="T1" fmla="*/ 0 h 237"/>
                    <a:gd name="T2" fmla="*/ 0 w 158"/>
                    <a:gd name="T3" fmla="*/ 0 h 237"/>
                    <a:gd name="T4" fmla="*/ 0 w 158"/>
                    <a:gd name="T5" fmla="*/ 0 h 237"/>
                    <a:gd name="T6" fmla="*/ 0 w 158"/>
                    <a:gd name="T7" fmla="*/ 0 h 237"/>
                    <a:gd name="T8" fmla="*/ 0 w 158"/>
                    <a:gd name="T9" fmla="*/ 0 h 237"/>
                    <a:gd name="T10" fmla="*/ 0 w 158"/>
                    <a:gd name="T11" fmla="*/ 0 h 237"/>
                    <a:gd name="T12" fmla="*/ 0 60000 65536"/>
                    <a:gd name="T13" fmla="*/ 0 60000 65536"/>
                    <a:gd name="T14" fmla="*/ 0 60000 65536"/>
                    <a:gd name="T15" fmla="*/ 0 60000 65536"/>
                    <a:gd name="T16" fmla="*/ 0 60000 65536"/>
                    <a:gd name="T17" fmla="*/ 0 60000 65536"/>
                    <a:gd name="T18" fmla="*/ 0 w 158"/>
                    <a:gd name="T19" fmla="*/ 0 h 237"/>
                    <a:gd name="T20" fmla="*/ 158 w 158"/>
                    <a:gd name="T21" fmla="*/ 237 h 237"/>
                  </a:gdLst>
                  <a:ahLst/>
                  <a:cxnLst>
                    <a:cxn ang="T12">
                      <a:pos x="T0" y="T1"/>
                    </a:cxn>
                    <a:cxn ang="T13">
                      <a:pos x="T2" y="T3"/>
                    </a:cxn>
                    <a:cxn ang="T14">
                      <a:pos x="T4" y="T5"/>
                    </a:cxn>
                    <a:cxn ang="T15">
                      <a:pos x="T6" y="T7"/>
                    </a:cxn>
                    <a:cxn ang="T16">
                      <a:pos x="T8" y="T9"/>
                    </a:cxn>
                    <a:cxn ang="T17">
                      <a:pos x="T10" y="T11"/>
                    </a:cxn>
                  </a:cxnLst>
                  <a:rect l="T18" t="T19" r="T20" b="T21"/>
                  <a:pathLst>
                    <a:path w="158" h="237">
                      <a:moveTo>
                        <a:pt x="158" y="237"/>
                      </a:moveTo>
                      <a:lnTo>
                        <a:pt x="125" y="186"/>
                      </a:lnTo>
                      <a:lnTo>
                        <a:pt x="98" y="136"/>
                      </a:lnTo>
                      <a:lnTo>
                        <a:pt x="71" y="89"/>
                      </a:lnTo>
                      <a:lnTo>
                        <a:pt x="40" y="42"/>
                      </a:lnTo>
                      <a:lnTo>
                        <a:pt x="0" y="0"/>
                      </a:lnTo>
                    </a:path>
                  </a:pathLst>
                </a:custGeom>
                <a:noFill/>
                <a:ln w="6350">
                  <a:solidFill>
                    <a:srgbClr val="FFFFFF"/>
                  </a:solidFill>
                  <a:round/>
                  <a:headEnd/>
                  <a:tailEnd/>
                </a:ln>
              </p:spPr>
              <p:txBody>
                <a:bodyPr/>
                <a:lstStyle/>
                <a:p>
                  <a:endParaRPr lang="en-US"/>
                </a:p>
              </p:txBody>
            </p:sp>
            <p:sp>
              <p:nvSpPr>
                <p:cNvPr id="19514" name="Freeform 30"/>
                <p:cNvSpPr>
                  <a:spLocks/>
                </p:cNvSpPr>
                <p:nvPr/>
              </p:nvSpPr>
              <p:spPr bwMode="auto">
                <a:xfrm>
                  <a:off x="1677" y="2632"/>
                  <a:ext cx="8" cy="5"/>
                </a:xfrm>
                <a:custGeom>
                  <a:avLst/>
                  <a:gdLst>
                    <a:gd name="T0" fmla="*/ 0 w 33"/>
                    <a:gd name="T1" fmla="*/ 0 h 20"/>
                    <a:gd name="T2" fmla="*/ 0 w 33"/>
                    <a:gd name="T3" fmla="*/ 0 h 20"/>
                    <a:gd name="T4" fmla="*/ 0 w 33"/>
                    <a:gd name="T5" fmla="*/ 0 h 20"/>
                    <a:gd name="T6" fmla="*/ 0 w 33"/>
                    <a:gd name="T7" fmla="*/ 0 h 20"/>
                    <a:gd name="T8" fmla="*/ 0 60000 65536"/>
                    <a:gd name="T9" fmla="*/ 0 60000 65536"/>
                    <a:gd name="T10" fmla="*/ 0 60000 65536"/>
                    <a:gd name="T11" fmla="*/ 0 60000 65536"/>
                    <a:gd name="T12" fmla="*/ 0 w 33"/>
                    <a:gd name="T13" fmla="*/ 0 h 20"/>
                    <a:gd name="T14" fmla="*/ 33 w 33"/>
                    <a:gd name="T15" fmla="*/ 20 h 20"/>
                  </a:gdLst>
                  <a:ahLst/>
                  <a:cxnLst>
                    <a:cxn ang="T8">
                      <a:pos x="T0" y="T1"/>
                    </a:cxn>
                    <a:cxn ang="T9">
                      <a:pos x="T2" y="T3"/>
                    </a:cxn>
                    <a:cxn ang="T10">
                      <a:pos x="T4" y="T5"/>
                    </a:cxn>
                    <a:cxn ang="T11">
                      <a:pos x="T6" y="T7"/>
                    </a:cxn>
                  </a:cxnLst>
                  <a:rect l="T12" t="T13" r="T14" b="T15"/>
                  <a:pathLst>
                    <a:path w="33" h="20">
                      <a:moveTo>
                        <a:pt x="33" y="0"/>
                      </a:moveTo>
                      <a:lnTo>
                        <a:pt x="10" y="15"/>
                      </a:lnTo>
                      <a:lnTo>
                        <a:pt x="0" y="7"/>
                      </a:lnTo>
                      <a:lnTo>
                        <a:pt x="7" y="20"/>
                      </a:lnTo>
                    </a:path>
                  </a:pathLst>
                </a:custGeom>
                <a:noFill/>
                <a:ln w="6350">
                  <a:solidFill>
                    <a:srgbClr val="FFFFFF"/>
                  </a:solidFill>
                  <a:round/>
                  <a:headEnd/>
                  <a:tailEnd/>
                </a:ln>
              </p:spPr>
              <p:txBody>
                <a:bodyPr/>
                <a:lstStyle/>
                <a:p>
                  <a:endParaRPr lang="en-US"/>
                </a:p>
              </p:txBody>
            </p:sp>
            <p:sp>
              <p:nvSpPr>
                <p:cNvPr id="19515" name="Freeform 31"/>
                <p:cNvSpPr>
                  <a:spLocks/>
                </p:cNvSpPr>
                <p:nvPr/>
              </p:nvSpPr>
              <p:spPr bwMode="auto">
                <a:xfrm>
                  <a:off x="1679" y="2637"/>
                  <a:ext cx="11" cy="32"/>
                </a:xfrm>
                <a:custGeom>
                  <a:avLst/>
                  <a:gdLst>
                    <a:gd name="T0" fmla="*/ 0 w 46"/>
                    <a:gd name="T1" fmla="*/ 0 h 129"/>
                    <a:gd name="T2" fmla="*/ 0 w 46"/>
                    <a:gd name="T3" fmla="*/ 0 h 129"/>
                    <a:gd name="T4" fmla="*/ 0 w 46"/>
                    <a:gd name="T5" fmla="*/ 0 h 129"/>
                    <a:gd name="T6" fmla="*/ 0 w 46"/>
                    <a:gd name="T7" fmla="*/ 0 h 129"/>
                    <a:gd name="T8" fmla="*/ 0 60000 65536"/>
                    <a:gd name="T9" fmla="*/ 0 60000 65536"/>
                    <a:gd name="T10" fmla="*/ 0 60000 65536"/>
                    <a:gd name="T11" fmla="*/ 0 60000 65536"/>
                    <a:gd name="T12" fmla="*/ 0 w 46"/>
                    <a:gd name="T13" fmla="*/ 0 h 129"/>
                    <a:gd name="T14" fmla="*/ 46 w 46"/>
                    <a:gd name="T15" fmla="*/ 129 h 129"/>
                  </a:gdLst>
                  <a:ahLst/>
                  <a:cxnLst>
                    <a:cxn ang="T8">
                      <a:pos x="T0" y="T1"/>
                    </a:cxn>
                    <a:cxn ang="T9">
                      <a:pos x="T2" y="T3"/>
                    </a:cxn>
                    <a:cxn ang="T10">
                      <a:pos x="T4" y="T5"/>
                    </a:cxn>
                    <a:cxn ang="T11">
                      <a:pos x="T6" y="T7"/>
                    </a:cxn>
                  </a:cxnLst>
                  <a:rect l="T12" t="T13" r="T14" b="T15"/>
                  <a:pathLst>
                    <a:path w="46" h="129">
                      <a:moveTo>
                        <a:pt x="0" y="0"/>
                      </a:moveTo>
                      <a:lnTo>
                        <a:pt x="11" y="34"/>
                      </a:lnTo>
                      <a:lnTo>
                        <a:pt x="34" y="96"/>
                      </a:lnTo>
                      <a:lnTo>
                        <a:pt x="46" y="129"/>
                      </a:lnTo>
                    </a:path>
                  </a:pathLst>
                </a:custGeom>
                <a:noFill/>
                <a:ln w="6350">
                  <a:solidFill>
                    <a:srgbClr val="FFFFFF"/>
                  </a:solidFill>
                  <a:round/>
                  <a:headEnd/>
                  <a:tailEnd/>
                </a:ln>
              </p:spPr>
              <p:txBody>
                <a:bodyPr/>
                <a:lstStyle/>
                <a:p>
                  <a:endParaRPr lang="en-US"/>
                </a:p>
              </p:txBody>
            </p:sp>
            <p:sp>
              <p:nvSpPr>
                <p:cNvPr id="19516" name="Freeform 32"/>
                <p:cNvSpPr>
                  <a:spLocks/>
                </p:cNvSpPr>
                <p:nvPr/>
              </p:nvSpPr>
              <p:spPr bwMode="auto">
                <a:xfrm>
                  <a:off x="1690" y="2669"/>
                  <a:ext cx="34" cy="114"/>
                </a:xfrm>
                <a:custGeom>
                  <a:avLst/>
                  <a:gdLst>
                    <a:gd name="T0" fmla="*/ 0 w 136"/>
                    <a:gd name="T1" fmla="*/ 0 h 455"/>
                    <a:gd name="T2" fmla="*/ 0 w 136"/>
                    <a:gd name="T3" fmla="*/ 0 h 455"/>
                    <a:gd name="T4" fmla="*/ 0 w 136"/>
                    <a:gd name="T5" fmla="*/ 0 h 455"/>
                    <a:gd name="T6" fmla="*/ 0 w 136"/>
                    <a:gd name="T7" fmla="*/ 0 h 455"/>
                    <a:gd name="T8" fmla="*/ 0 w 136"/>
                    <a:gd name="T9" fmla="*/ 0 h 455"/>
                    <a:gd name="T10" fmla="*/ 0 w 136"/>
                    <a:gd name="T11" fmla="*/ 0 h 455"/>
                    <a:gd name="T12" fmla="*/ 0 w 136"/>
                    <a:gd name="T13" fmla="*/ 0 h 455"/>
                    <a:gd name="T14" fmla="*/ 0 w 136"/>
                    <a:gd name="T15" fmla="*/ 0 h 455"/>
                    <a:gd name="T16" fmla="*/ 0 w 136"/>
                    <a:gd name="T17" fmla="*/ 0 h 455"/>
                    <a:gd name="T18" fmla="*/ 0 w 136"/>
                    <a:gd name="T19" fmla="*/ 0 h 455"/>
                    <a:gd name="T20" fmla="*/ 0 w 136"/>
                    <a:gd name="T21" fmla="*/ 0 h 455"/>
                    <a:gd name="T22" fmla="*/ 0 w 136"/>
                    <a:gd name="T23" fmla="*/ 0 h 455"/>
                    <a:gd name="T24" fmla="*/ 0 w 136"/>
                    <a:gd name="T25" fmla="*/ 0 h 455"/>
                    <a:gd name="T26" fmla="*/ 0 w 136"/>
                    <a:gd name="T27" fmla="*/ 0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455"/>
                    <a:gd name="T44" fmla="*/ 136 w 136"/>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455">
                      <a:moveTo>
                        <a:pt x="0" y="0"/>
                      </a:moveTo>
                      <a:lnTo>
                        <a:pt x="10" y="33"/>
                      </a:lnTo>
                      <a:lnTo>
                        <a:pt x="24" y="71"/>
                      </a:lnTo>
                      <a:lnTo>
                        <a:pt x="42" y="114"/>
                      </a:lnTo>
                      <a:lnTo>
                        <a:pt x="61" y="159"/>
                      </a:lnTo>
                      <a:lnTo>
                        <a:pt x="80" y="204"/>
                      </a:lnTo>
                      <a:lnTo>
                        <a:pt x="98" y="250"/>
                      </a:lnTo>
                      <a:lnTo>
                        <a:pt x="114" y="294"/>
                      </a:lnTo>
                      <a:lnTo>
                        <a:pt x="127" y="336"/>
                      </a:lnTo>
                      <a:lnTo>
                        <a:pt x="134" y="372"/>
                      </a:lnTo>
                      <a:lnTo>
                        <a:pt x="136" y="404"/>
                      </a:lnTo>
                      <a:lnTo>
                        <a:pt x="130" y="431"/>
                      </a:lnTo>
                      <a:lnTo>
                        <a:pt x="115" y="447"/>
                      </a:lnTo>
                      <a:lnTo>
                        <a:pt x="91" y="455"/>
                      </a:lnTo>
                    </a:path>
                  </a:pathLst>
                </a:custGeom>
                <a:noFill/>
                <a:ln w="6350">
                  <a:solidFill>
                    <a:srgbClr val="FFFFFF"/>
                  </a:solidFill>
                  <a:round/>
                  <a:headEnd/>
                  <a:tailEnd/>
                </a:ln>
              </p:spPr>
              <p:txBody>
                <a:bodyPr/>
                <a:lstStyle/>
                <a:p>
                  <a:endParaRPr lang="en-US"/>
                </a:p>
              </p:txBody>
            </p:sp>
            <p:sp>
              <p:nvSpPr>
                <p:cNvPr id="19517" name="Freeform 33"/>
                <p:cNvSpPr>
                  <a:spLocks/>
                </p:cNvSpPr>
                <p:nvPr/>
              </p:nvSpPr>
              <p:spPr bwMode="auto">
                <a:xfrm>
                  <a:off x="1690" y="2745"/>
                  <a:ext cx="23" cy="38"/>
                </a:xfrm>
                <a:custGeom>
                  <a:avLst/>
                  <a:gdLst>
                    <a:gd name="T0" fmla="*/ 0 w 94"/>
                    <a:gd name="T1" fmla="*/ 0 h 151"/>
                    <a:gd name="T2" fmla="*/ 0 w 94"/>
                    <a:gd name="T3" fmla="*/ 0 h 151"/>
                    <a:gd name="T4" fmla="*/ 0 w 94"/>
                    <a:gd name="T5" fmla="*/ 0 h 151"/>
                    <a:gd name="T6" fmla="*/ 0 w 94"/>
                    <a:gd name="T7" fmla="*/ 0 h 151"/>
                    <a:gd name="T8" fmla="*/ 0 60000 65536"/>
                    <a:gd name="T9" fmla="*/ 0 60000 65536"/>
                    <a:gd name="T10" fmla="*/ 0 60000 65536"/>
                    <a:gd name="T11" fmla="*/ 0 60000 65536"/>
                    <a:gd name="T12" fmla="*/ 0 w 94"/>
                    <a:gd name="T13" fmla="*/ 0 h 151"/>
                    <a:gd name="T14" fmla="*/ 94 w 94"/>
                    <a:gd name="T15" fmla="*/ 151 h 151"/>
                  </a:gdLst>
                  <a:ahLst/>
                  <a:cxnLst>
                    <a:cxn ang="T8">
                      <a:pos x="T0" y="T1"/>
                    </a:cxn>
                    <a:cxn ang="T9">
                      <a:pos x="T2" y="T3"/>
                    </a:cxn>
                    <a:cxn ang="T10">
                      <a:pos x="T4" y="T5"/>
                    </a:cxn>
                    <a:cxn ang="T11">
                      <a:pos x="T6" y="T7"/>
                    </a:cxn>
                  </a:cxnLst>
                  <a:rect l="T12" t="T13" r="T14" b="T15"/>
                  <a:pathLst>
                    <a:path w="94" h="151">
                      <a:moveTo>
                        <a:pt x="94" y="151"/>
                      </a:moveTo>
                      <a:lnTo>
                        <a:pt x="65" y="124"/>
                      </a:lnTo>
                      <a:lnTo>
                        <a:pt x="30" y="63"/>
                      </a:lnTo>
                      <a:lnTo>
                        <a:pt x="0" y="0"/>
                      </a:lnTo>
                    </a:path>
                  </a:pathLst>
                </a:custGeom>
                <a:noFill/>
                <a:ln w="6350">
                  <a:solidFill>
                    <a:srgbClr val="FFFFFF"/>
                  </a:solidFill>
                  <a:round/>
                  <a:headEnd/>
                  <a:tailEnd/>
                </a:ln>
              </p:spPr>
              <p:txBody>
                <a:bodyPr/>
                <a:lstStyle/>
                <a:p>
                  <a:endParaRPr lang="en-US"/>
                </a:p>
              </p:txBody>
            </p:sp>
            <p:sp>
              <p:nvSpPr>
                <p:cNvPr id="19518" name="Freeform 34"/>
                <p:cNvSpPr>
                  <a:spLocks/>
                </p:cNvSpPr>
                <p:nvPr/>
              </p:nvSpPr>
              <p:spPr bwMode="auto">
                <a:xfrm>
                  <a:off x="1657" y="2683"/>
                  <a:ext cx="33" cy="62"/>
                </a:xfrm>
                <a:custGeom>
                  <a:avLst/>
                  <a:gdLst>
                    <a:gd name="T0" fmla="*/ 0 w 129"/>
                    <a:gd name="T1" fmla="*/ 0 h 249"/>
                    <a:gd name="T2" fmla="*/ 0 w 129"/>
                    <a:gd name="T3" fmla="*/ 0 h 249"/>
                    <a:gd name="T4" fmla="*/ 0 w 129"/>
                    <a:gd name="T5" fmla="*/ 0 h 249"/>
                    <a:gd name="T6" fmla="*/ 0 w 129"/>
                    <a:gd name="T7" fmla="*/ 0 h 249"/>
                    <a:gd name="T8" fmla="*/ 0 w 129"/>
                    <a:gd name="T9" fmla="*/ 0 h 249"/>
                    <a:gd name="T10" fmla="*/ 0 w 129"/>
                    <a:gd name="T11" fmla="*/ 0 h 249"/>
                    <a:gd name="T12" fmla="*/ 0 60000 65536"/>
                    <a:gd name="T13" fmla="*/ 0 60000 65536"/>
                    <a:gd name="T14" fmla="*/ 0 60000 65536"/>
                    <a:gd name="T15" fmla="*/ 0 60000 65536"/>
                    <a:gd name="T16" fmla="*/ 0 60000 65536"/>
                    <a:gd name="T17" fmla="*/ 0 60000 65536"/>
                    <a:gd name="T18" fmla="*/ 0 w 129"/>
                    <a:gd name="T19" fmla="*/ 0 h 249"/>
                    <a:gd name="T20" fmla="*/ 129 w 129"/>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29" h="249">
                      <a:moveTo>
                        <a:pt x="129" y="249"/>
                      </a:moveTo>
                      <a:lnTo>
                        <a:pt x="103" y="192"/>
                      </a:lnTo>
                      <a:lnTo>
                        <a:pt x="77" y="137"/>
                      </a:lnTo>
                      <a:lnTo>
                        <a:pt x="52" y="86"/>
                      </a:lnTo>
                      <a:lnTo>
                        <a:pt x="26" y="40"/>
                      </a:lnTo>
                      <a:lnTo>
                        <a:pt x="0" y="0"/>
                      </a:lnTo>
                    </a:path>
                  </a:pathLst>
                </a:custGeom>
                <a:noFill/>
                <a:ln w="6350">
                  <a:solidFill>
                    <a:srgbClr val="FFFFFF"/>
                  </a:solidFill>
                  <a:round/>
                  <a:headEnd/>
                  <a:tailEnd/>
                </a:ln>
              </p:spPr>
              <p:txBody>
                <a:bodyPr/>
                <a:lstStyle/>
                <a:p>
                  <a:endParaRPr lang="en-US"/>
                </a:p>
              </p:txBody>
            </p:sp>
            <p:sp>
              <p:nvSpPr>
                <p:cNvPr id="19519" name="Freeform 35"/>
                <p:cNvSpPr>
                  <a:spLocks/>
                </p:cNvSpPr>
                <p:nvPr/>
              </p:nvSpPr>
              <p:spPr bwMode="auto">
                <a:xfrm>
                  <a:off x="1657" y="2683"/>
                  <a:ext cx="5" cy="17"/>
                </a:xfrm>
                <a:custGeom>
                  <a:avLst/>
                  <a:gdLst>
                    <a:gd name="T0" fmla="*/ 0 w 20"/>
                    <a:gd name="T1" fmla="*/ 0 h 66"/>
                    <a:gd name="T2" fmla="*/ 0 w 20"/>
                    <a:gd name="T3" fmla="*/ 0 h 66"/>
                    <a:gd name="T4" fmla="*/ 0 w 20"/>
                    <a:gd name="T5" fmla="*/ 0 h 66"/>
                    <a:gd name="T6" fmla="*/ 0 w 20"/>
                    <a:gd name="T7" fmla="*/ 0 h 66"/>
                    <a:gd name="T8" fmla="*/ 0 60000 65536"/>
                    <a:gd name="T9" fmla="*/ 0 60000 65536"/>
                    <a:gd name="T10" fmla="*/ 0 60000 65536"/>
                    <a:gd name="T11" fmla="*/ 0 60000 65536"/>
                    <a:gd name="T12" fmla="*/ 0 w 20"/>
                    <a:gd name="T13" fmla="*/ 0 h 66"/>
                    <a:gd name="T14" fmla="*/ 20 w 20"/>
                    <a:gd name="T15" fmla="*/ 66 h 66"/>
                  </a:gdLst>
                  <a:ahLst/>
                  <a:cxnLst>
                    <a:cxn ang="T8">
                      <a:pos x="T0" y="T1"/>
                    </a:cxn>
                    <a:cxn ang="T9">
                      <a:pos x="T2" y="T3"/>
                    </a:cxn>
                    <a:cxn ang="T10">
                      <a:pos x="T4" y="T5"/>
                    </a:cxn>
                    <a:cxn ang="T11">
                      <a:pos x="T6" y="T7"/>
                    </a:cxn>
                  </a:cxnLst>
                  <a:rect l="T12" t="T13" r="T14" b="T15"/>
                  <a:pathLst>
                    <a:path w="20" h="66">
                      <a:moveTo>
                        <a:pt x="0" y="0"/>
                      </a:moveTo>
                      <a:lnTo>
                        <a:pt x="7" y="22"/>
                      </a:lnTo>
                      <a:lnTo>
                        <a:pt x="14" y="53"/>
                      </a:lnTo>
                      <a:lnTo>
                        <a:pt x="20" y="66"/>
                      </a:lnTo>
                    </a:path>
                  </a:pathLst>
                </a:custGeom>
                <a:noFill/>
                <a:ln w="6350">
                  <a:solidFill>
                    <a:srgbClr val="FFFFFF"/>
                  </a:solidFill>
                  <a:round/>
                  <a:headEnd/>
                  <a:tailEnd/>
                </a:ln>
              </p:spPr>
              <p:txBody>
                <a:bodyPr/>
                <a:lstStyle/>
                <a:p>
                  <a:endParaRPr lang="en-US"/>
                </a:p>
              </p:txBody>
            </p:sp>
            <p:sp>
              <p:nvSpPr>
                <p:cNvPr id="19520" name="Freeform 36"/>
                <p:cNvSpPr>
                  <a:spLocks/>
                </p:cNvSpPr>
                <p:nvPr/>
              </p:nvSpPr>
              <p:spPr bwMode="auto">
                <a:xfrm>
                  <a:off x="1662" y="2700"/>
                  <a:ext cx="9" cy="99"/>
                </a:xfrm>
                <a:custGeom>
                  <a:avLst/>
                  <a:gdLst>
                    <a:gd name="T0" fmla="*/ 0 w 35"/>
                    <a:gd name="T1" fmla="*/ 0 h 400"/>
                    <a:gd name="T2" fmla="*/ 0 w 35"/>
                    <a:gd name="T3" fmla="*/ 0 h 400"/>
                    <a:gd name="T4" fmla="*/ 0 w 35"/>
                    <a:gd name="T5" fmla="*/ 0 h 400"/>
                    <a:gd name="T6" fmla="*/ 0 w 35"/>
                    <a:gd name="T7" fmla="*/ 0 h 400"/>
                    <a:gd name="T8" fmla="*/ 0 w 35"/>
                    <a:gd name="T9" fmla="*/ 0 h 400"/>
                    <a:gd name="T10" fmla="*/ 0 w 35"/>
                    <a:gd name="T11" fmla="*/ 0 h 400"/>
                    <a:gd name="T12" fmla="*/ 0 w 35"/>
                    <a:gd name="T13" fmla="*/ 0 h 400"/>
                    <a:gd name="T14" fmla="*/ 0 w 35"/>
                    <a:gd name="T15" fmla="*/ 0 h 400"/>
                    <a:gd name="T16" fmla="*/ 0 w 35"/>
                    <a:gd name="T17" fmla="*/ 0 h 4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400"/>
                    <a:gd name="T29" fmla="*/ 35 w 35"/>
                    <a:gd name="T30" fmla="*/ 400 h 4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400">
                      <a:moveTo>
                        <a:pt x="0" y="0"/>
                      </a:moveTo>
                      <a:lnTo>
                        <a:pt x="8" y="52"/>
                      </a:lnTo>
                      <a:lnTo>
                        <a:pt x="15" y="103"/>
                      </a:lnTo>
                      <a:lnTo>
                        <a:pt x="21" y="153"/>
                      </a:lnTo>
                      <a:lnTo>
                        <a:pt x="26" y="202"/>
                      </a:lnTo>
                      <a:lnTo>
                        <a:pt x="29" y="250"/>
                      </a:lnTo>
                      <a:lnTo>
                        <a:pt x="33" y="300"/>
                      </a:lnTo>
                      <a:lnTo>
                        <a:pt x="34" y="350"/>
                      </a:lnTo>
                      <a:lnTo>
                        <a:pt x="35" y="400"/>
                      </a:lnTo>
                    </a:path>
                  </a:pathLst>
                </a:custGeom>
                <a:noFill/>
                <a:ln w="6350">
                  <a:solidFill>
                    <a:srgbClr val="FFFFFF"/>
                  </a:solidFill>
                  <a:round/>
                  <a:headEnd/>
                  <a:tailEnd/>
                </a:ln>
              </p:spPr>
              <p:txBody>
                <a:bodyPr/>
                <a:lstStyle/>
                <a:p>
                  <a:endParaRPr lang="en-US"/>
                </a:p>
              </p:txBody>
            </p:sp>
            <p:sp>
              <p:nvSpPr>
                <p:cNvPr id="19521" name="Freeform 37"/>
                <p:cNvSpPr>
                  <a:spLocks/>
                </p:cNvSpPr>
                <p:nvPr/>
              </p:nvSpPr>
              <p:spPr bwMode="auto">
                <a:xfrm>
                  <a:off x="1652" y="2799"/>
                  <a:ext cx="19" cy="18"/>
                </a:xfrm>
                <a:custGeom>
                  <a:avLst/>
                  <a:gdLst>
                    <a:gd name="T0" fmla="*/ 0 w 75"/>
                    <a:gd name="T1" fmla="*/ 0 h 68"/>
                    <a:gd name="T2" fmla="*/ 0 w 75"/>
                    <a:gd name="T3" fmla="*/ 0 h 68"/>
                    <a:gd name="T4" fmla="*/ 0 w 75"/>
                    <a:gd name="T5" fmla="*/ 0 h 68"/>
                    <a:gd name="T6" fmla="*/ 0 w 75"/>
                    <a:gd name="T7" fmla="*/ 0 h 68"/>
                    <a:gd name="T8" fmla="*/ 0 60000 65536"/>
                    <a:gd name="T9" fmla="*/ 0 60000 65536"/>
                    <a:gd name="T10" fmla="*/ 0 60000 65536"/>
                    <a:gd name="T11" fmla="*/ 0 60000 65536"/>
                    <a:gd name="T12" fmla="*/ 0 w 75"/>
                    <a:gd name="T13" fmla="*/ 0 h 68"/>
                    <a:gd name="T14" fmla="*/ 75 w 75"/>
                    <a:gd name="T15" fmla="*/ 68 h 68"/>
                  </a:gdLst>
                  <a:ahLst/>
                  <a:cxnLst>
                    <a:cxn ang="T8">
                      <a:pos x="T0" y="T1"/>
                    </a:cxn>
                    <a:cxn ang="T9">
                      <a:pos x="T2" y="T3"/>
                    </a:cxn>
                    <a:cxn ang="T10">
                      <a:pos x="T4" y="T5"/>
                    </a:cxn>
                    <a:cxn ang="T11">
                      <a:pos x="T6" y="T7"/>
                    </a:cxn>
                  </a:cxnLst>
                  <a:rect l="T12" t="T13" r="T14" b="T15"/>
                  <a:pathLst>
                    <a:path w="75" h="68">
                      <a:moveTo>
                        <a:pt x="75" y="0"/>
                      </a:moveTo>
                      <a:lnTo>
                        <a:pt x="56" y="59"/>
                      </a:lnTo>
                      <a:lnTo>
                        <a:pt x="20" y="68"/>
                      </a:lnTo>
                      <a:lnTo>
                        <a:pt x="0" y="60"/>
                      </a:lnTo>
                    </a:path>
                  </a:pathLst>
                </a:custGeom>
                <a:noFill/>
                <a:ln w="6350">
                  <a:solidFill>
                    <a:srgbClr val="FFFFFF"/>
                  </a:solidFill>
                  <a:round/>
                  <a:headEnd/>
                  <a:tailEnd/>
                </a:ln>
              </p:spPr>
              <p:txBody>
                <a:bodyPr/>
                <a:lstStyle/>
                <a:p>
                  <a:endParaRPr lang="en-US"/>
                </a:p>
              </p:txBody>
            </p:sp>
            <p:sp>
              <p:nvSpPr>
                <p:cNvPr id="19522" name="Freeform 38"/>
                <p:cNvSpPr>
                  <a:spLocks/>
                </p:cNvSpPr>
                <p:nvPr/>
              </p:nvSpPr>
              <p:spPr bwMode="auto">
                <a:xfrm>
                  <a:off x="1640" y="2757"/>
                  <a:ext cx="12" cy="58"/>
                </a:xfrm>
                <a:custGeom>
                  <a:avLst/>
                  <a:gdLst>
                    <a:gd name="T0" fmla="*/ 0 w 47"/>
                    <a:gd name="T1" fmla="*/ 0 h 230"/>
                    <a:gd name="T2" fmla="*/ 0 w 47"/>
                    <a:gd name="T3" fmla="*/ 0 h 230"/>
                    <a:gd name="T4" fmla="*/ 0 w 47"/>
                    <a:gd name="T5" fmla="*/ 0 h 230"/>
                    <a:gd name="T6" fmla="*/ 0 w 47"/>
                    <a:gd name="T7" fmla="*/ 0 h 230"/>
                    <a:gd name="T8" fmla="*/ 0 w 47"/>
                    <a:gd name="T9" fmla="*/ 0 h 230"/>
                    <a:gd name="T10" fmla="*/ 0 60000 65536"/>
                    <a:gd name="T11" fmla="*/ 0 60000 65536"/>
                    <a:gd name="T12" fmla="*/ 0 60000 65536"/>
                    <a:gd name="T13" fmla="*/ 0 60000 65536"/>
                    <a:gd name="T14" fmla="*/ 0 60000 65536"/>
                    <a:gd name="T15" fmla="*/ 0 w 47"/>
                    <a:gd name="T16" fmla="*/ 0 h 230"/>
                    <a:gd name="T17" fmla="*/ 47 w 47"/>
                    <a:gd name="T18" fmla="*/ 230 h 230"/>
                  </a:gdLst>
                  <a:ahLst/>
                  <a:cxnLst>
                    <a:cxn ang="T10">
                      <a:pos x="T0" y="T1"/>
                    </a:cxn>
                    <a:cxn ang="T11">
                      <a:pos x="T2" y="T3"/>
                    </a:cxn>
                    <a:cxn ang="T12">
                      <a:pos x="T4" y="T5"/>
                    </a:cxn>
                    <a:cxn ang="T13">
                      <a:pos x="T6" y="T7"/>
                    </a:cxn>
                    <a:cxn ang="T14">
                      <a:pos x="T8" y="T9"/>
                    </a:cxn>
                  </a:cxnLst>
                  <a:rect l="T15" t="T16" r="T17" b="T18"/>
                  <a:pathLst>
                    <a:path w="47" h="230">
                      <a:moveTo>
                        <a:pt x="47" y="230"/>
                      </a:moveTo>
                      <a:lnTo>
                        <a:pt x="33" y="180"/>
                      </a:lnTo>
                      <a:lnTo>
                        <a:pt x="21" y="122"/>
                      </a:lnTo>
                      <a:lnTo>
                        <a:pt x="10" y="61"/>
                      </a:lnTo>
                      <a:lnTo>
                        <a:pt x="0" y="0"/>
                      </a:lnTo>
                    </a:path>
                  </a:pathLst>
                </a:custGeom>
                <a:noFill/>
                <a:ln w="6350">
                  <a:solidFill>
                    <a:srgbClr val="FFFFFF"/>
                  </a:solidFill>
                  <a:round/>
                  <a:headEnd/>
                  <a:tailEnd/>
                </a:ln>
              </p:spPr>
              <p:txBody>
                <a:bodyPr/>
                <a:lstStyle/>
                <a:p>
                  <a:endParaRPr lang="en-US"/>
                </a:p>
              </p:txBody>
            </p:sp>
            <p:sp>
              <p:nvSpPr>
                <p:cNvPr id="19523" name="Freeform 39"/>
                <p:cNvSpPr>
                  <a:spLocks/>
                </p:cNvSpPr>
                <p:nvPr/>
              </p:nvSpPr>
              <p:spPr bwMode="auto">
                <a:xfrm>
                  <a:off x="1624" y="2690"/>
                  <a:ext cx="16" cy="67"/>
                </a:xfrm>
                <a:custGeom>
                  <a:avLst/>
                  <a:gdLst>
                    <a:gd name="T0" fmla="*/ 0 w 66"/>
                    <a:gd name="T1" fmla="*/ 0 h 267"/>
                    <a:gd name="T2" fmla="*/ 0 w 66"/>
                    <a:gd name="T3" fmla="*/ 0 h 267"/>
                    <a:gd name="T4" fmla="*/ 0 w 66"/>
                    <a:gd name="T5" fmla="*/ 0 h 267"/>
                    <a:gd name="T6" fmla="*/ 0 w 66"/>
                    <a:gd name="T7" fmla="*/ 0 h 267"/>
                    <a:gd name="T8" fmla="*/ 0 w 66"/>
                    <a:gd name="T9" fmla="*/ 0 h 267"/>
                    <a:gd name="T10" fmla="*/ 0 w 66"/>
                    <a:gd name="T11" fmla="*/ 0 h 267"/>
                    <a:gd name="T12" fmla="*/ 0 60000 65536"/>
                    <a:gd name="T13" fmla="*/ 0 60000 65536"/>
                    <a:gd name="T14" fmla="*/ 0 60000 65536"/>
                    <a:gd name="T15" fmla="*/ 0 60000 65536"/>
                    <a:gd name="T16" fmla="*/ 0 60000 65536"/>
                    <a:gd name="T17" fmla="*/ 0 60000 65536"/>
                    <a:gd name="T18" fmla="*/ 0 w 66"/>
                    <a:gd name="T19" fmla="*/ 0 h 267"/>
                    <a:gd name="T20" fmla="*/ 66 w 66"/>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66" h="267">
                      <a:moveTo>
                        <a:pt x="66" y="267"/>
                      </a:moveTo>
                      <a:lnTo>
                        <a:pt x="55" y="205"/>
                      </a:lnTo>
                      <a:lnTo>
                        <a:pt x="45" y="145"/>
                      </a:lnTo>
                      <a:lnTo>
                        <a:pt x="33" y="88"/>
                      </a:lnTo>
                      <a:lnTo>
                        <a:pt x="19" y="38"/>
                      </a:lnTo>
                      <a:lnTo>
                        <a:pt x="0" y="0"/>
                      </a:lnTo>
                    </a:path>
                  </a:pathLst>
                </a:custGeom>
                <a:noFill/>
                <a:ln w="6350">
                  <a:solidFill>
                    <a:srgbClr val="FFFFFF"/>
                  </a:solidFill>
                  <a:round/>
                  <a:headEnd/>
                  <a:tailEnd/>
                </a:ln>
              </p:spPr>
              <p:txBody>
                <a:bodyPr/>
                <a:lstStyle/>
                <a:p>
                  <a:endParaRPr lang="en-US"/>
                </a:p>
              </p:txBody>
            </p:sp>
            <p:sp>
              <p:nvSpPr>
                <p:cNvPr id="19524" name="Freeform 40"/>
                <p:cNvSpPr>
                  <a:spLocks/>
                </p:cNvSpPr>
                <p:nvPr/>
              </p:nvSpPr>
              <p:spPr bwMode="auto">
                <a:xfrm>
                  <a:off x="1621" y="2690"/>
                  <a:ext cx="4" cy="77"/>
                </a:xfrm>
                <a:custGeom>
                  <a:avLst/>
                  <a:gdLst>
                    <a:gd name="T0" fmla="*/ 0 w 16"/>
                    <a:gd name="T1" fmla="*/ 0 h 309"/>
                    <a:gd name="T2" fmla="*/ 0 w 16"/>
                    <a:gd name="T3" fmla="*/ 0 h 309"/>
                    <a:gd name="T4" fmla="*/ 0 w 16"/>
                    <a:gd name="T5" fmla="*/ 0 h 309"/>
                    <a:gd name="T6" fmla="*/ 0 w 16"/>
                    <a:gd name="T7" fmla="*/ 0 h 309"/>
                    <a:gd name="T8" fmla="*/ 0 w 16"/>
                    <a:gd name="T9" fmla="*/ 0 h 309"/>
                    <a:gd name="T10" fmla="*/ 0 w 16"/>
                    <a:gd name="T11" fmla="*/ 0 h 309"/>
                    <a:gd name="T12" fmla="*/ 0 w 16"/>
                    <a:gd name="T13" fmla="*/ 0 h 309"/>
                    <a:gd name="T14" fmla="*/ 0 60000 65536"/>
                    <a:gd name="T15" fmla="*/ 0 60000 65536"/>
                    <a:gd name="T16" fmla="*/ 0 60000 65536"/>
                    <a:gd name="T17" fmla="*/ 0 60000 65536"/>
                    <a:gd name="T18" fmla="*/ 0 60000 65536"/>
                    <a:gd name="T19" fmla="*/ 0 60000 65536"/>
                    <a:gd name="T20" fmla="*/ 0 60000 65536"/>
                    <a:gd name="T21" fmla="*/ 0 w 16"/>
                    <a:gd name="T22" fmla="*/ 0 h 309"/>
                    <a:gd name="T23" fmla="*/ 16 w 16"/>
                    <a:gd name="T24" fmla="*/ 309 h 3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09">
                      <a:moveTo>
                        <a:pt x="13" y="0"/>
                      </a:moveTo>
                      <a:lnTo>
                        <a:pt x="16" y="18"/>
                      </a:lnTo>
                      <a:lnTo>
                        <a:pt x="16" y="56"/>
                      </a:lnTo>
                      <a:lnTo>
                        <a:pt x="15" y="109"/>
                      </a:lnTo>
                      <a:lnTo>
                        <a:pt x="12" y="172"/>
                      </a:lnTo>
                      <a:lnTo>
                        <a:pt x="7" y="240"/>
                      </a:lnTo>
                      <a:lnTo>
                        <a:pt x="0" y="309"/>
                      </a:lnTo>
                    </a:path>
                  </a:pathLst>
                </a:custGeom>
                <a:noFill/>
                <a:ln w="6350">
                  <a:solidFill>
                    <a:srgbClr val="FFFFFF"/>
                  </a:solidFill>
                  <a:round/>
                  <a:headEnd/>
                  <a:tailEnd/>
                </a:ln>
              </p:spPr>
              <p:txBody>
                <a:bodyPr/>
                <a:lstStyle/>
                <a:p>
                  <a:endParaRPr lang="en-US"/>
                </a:p>
              </p:txBody>
            </p:sp>
            <p:sp>
              <p:nvSpPr>
                <p:cNvPr id="19525" name="Freeform 41"/>
                <p:cNvSpPr>
                  <a:spLocks/>
                </p:cNvSpPr>
                <p:nvPr/>
              </p:nvSpPr>
              <p:spPr bwMode="auto">
                <a:xfrm>
                  <a:off x="1605" y="2767"/>
                  <a:ext cx="16" cy="45"/>
                </a:xfrm>
                <a:custGeom>
                  <a:avLst/>
                  <a:gdLst>
                    <a:gd name="T0" fmla="*/ 0 w 62"/>
                    <a:gd name="T1" fmla="*/ 0 h 176"/>
                    <a:gd name="T2" fmla="*/ 0 w 62"/>
                    <a:gd name="T3" fmla="*/ 0 h 176"/>
                    <a:gd name="T4" fmla="*/ 0 w 62"/>
                    <a:gd name="T5" fmla="*/ 0 h 176"/>
                    <a:gd name="T6" fmla="*/ 0 w 62"/>
                    <a:gd name="T7" fmla="*/ 0 h 176"/>
                    <a:gd name="T8" fmla="*/ 0 w 62"/>
                    <a:gd name="T9" fmla="*/ 0 h 176"/>
                    <a:gd name="T10" fmla="*/ 0 60000 65536"/>
                    <a:gd name="T11" fmla="*/ 0 60000 65536"/>
                    <a:gd name="T12" fmla="*/ 0 60000 65536"/>
                    <a:gd name="T13" fmla="*/ 0 60000 65536"/>
                    <a:gd name="T14" fmla="*/ 0 60000 65536"/>
                    <a:gd name="T15" fmla="*/ 0 w 62"/>
                    <a:gd name="T16" fmla="*/ 0 h 176"/>
                    <a:gd name="T17" fmla="*/ 62 w 62"/>
                    <a:gd name="T18" fmla="*/ 176 h 176"/>
                  </a:gdLst>
                  <a:ahLst/>
                  <a:cxnLst>
                    <a:cxn ang="T10">
                      <a:pos x="T0" y="T1"/>
                    </a:cxn>
                    <a:cxn ang="T11">
                      <a:pos x="T2" y="T3"/>
                    </a:cxn>
                    <a:cxn ang="T12">
                      <a:pos x="T4" y="T5"/>
                    </a:cxn>
                    <a:cxn ang="T13">
                      <a:pos x="T6" y="T7"/>
                    </a:cxn>
                    <a:cxn ang="T14">
                      <a:pos x="T8" y="T9"/>
                    </a:cxn>
                  </a:cxnLst>
                  <a:rect l="T15" t="T16" r="T17" b="T18"/>
                  <a:pathLst>
                    <a:path w="62" h="176">
                      <a:moveTo>
                        <a:pt x="62" y="0"/>
                      </a:moveTo>
                      <a:lnTo>
                        <a:pt x="54" y="74"/>
                      </a:lnTo>
                      <a:lnTo>
                        <a:pt x="43" y="131"/>
                      </a:lnTo>
                      <a:lnTo>
                        <a:pt x="25" y="167"/>
                      </a:lnTo>
                      <a:lnTo>
                        <a:pt x="0" y="176"/>
                      </a:lnTo>
                    </a:path>
                  </a:pathLst>
                </a:custGeom>
                <a:noFill/>
                <a:ln w="6350">
                  <a:solidFill>
                    <a:srgbClr val="FFFFFF"/>
                  </a:solidFill>
                  <a:round/>
                  <a:headEnd/>
                  <a:tailEnd/>
                </a:ln>
              </p:spPr>
              <p:txBody>
                <a:bodyPr/>
                <a:lstStyle/>
                <a:p>
                  <a:endParaRPr lang="en-US"/>
                </a:p>
              </p:txBody>
            </p:sp>
            <p:sp>
              <p:nvSpPr>
                <p:cNvPr id="19526" name="Freeform 42"/>
                <p:cNvSpPr>
                  <a:spLocks/>
                </p:cNvSpPr>
                <p:nvPr/>
              </p:nvSpPr>
              <p:spPr bwMode="auto">
                <a:xfrm>
                  <a:off x="1591" y="2732"/>
                  <a:ext cx="14" cy="80"/>
                </a:xfrm>
                <a:custGeom>
                  <a:avLst/>
                  <a:gdLst>
                    <a:gd name="T0" fmla="*/ 0 w 57"/>
                    <a:gd name="T1" fmla="*/ 0 h 319"/>
                    <a:gd name="T2" fmla="*/ 0 w 57"/>
                    <a:gd name="T3" fmla="*/ 0 h 319"/>
                    <a:gd name="T4" fmla="*/ 0 w 57"/>
                    <a:gd name="T5" fmla="*/ 0 h 319"/>
                    <a:gd name="T6" fmla="*/ 0 w 57"/>
                    <a:gd name="T7" fmla="*/ 0 h 319"/>
                    <a:gd name="T8" fmla="*/ 0 w 57"/>
                    <a:gd name="T9" fmla="*/ 0 h 319"/>
                    <a:gd name="T10" fmla="*/ 0 w 57"/>
                    <a:gd name="T11" fmla="*/ 0 h 319"/>
                    <a:gd name="T12" fmla="*/ 0 w 57"/>
                    <a:gd name="T13" fmla="*/ 0 h 319"/>
                    <a:gd name="T14" fmla="*/ 0 w 57"/>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19"/>
                    <a:gd name="T26" fmla="*/ 57 w 57"/>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19">
                      <a:moveTo>
                        <a:pt x="57" y="319"/>
                      </a:moveTo>
                      <a:lnTo>
                        <a:pt x="35" y="306"/>
                      </a:lnTo>
                      <a:lnTo>
                        <a:pt x="20" y="279"/>
                      </a:lnTo>
                      <a:lnTo>
                        <a:pt x="10" y="239"/>
                      </a:lnTo>
                      <a:lnTo>
                        <a:pt x="4" y="188"/>
                      </a:lnTo>
                      <a:lnTo>
                        <a:pt x="1" y="130"/>
                      </a:lnTo>
                      <a:lnTo>
                        <a:pt x="0" y="67"/>
                      </a:lnTo>
                      <a:lnTo>
                        <a:pt x="1" y="0"/>
                      </a:lnTo>
                    </a:path>
                  </a:pathLst>
                </a:custGeom>
                <a:noFill/>
                <a:ln w="6350">
                  <a:solidFill>
                    <a:srgbClr val="FFFFFF"/>
                  </a:solidFill>
                  <a:round/>
                  <a:headEnd/>
                  <a:tailEnd/>
                </a:ln>
              </p:spPr>
              <p:txBody>
                <a:bodyPr/>
                <a:lstStyle/>
                <a:p>
                  <a:endParaRPr lang="en-US"/>
                </a:p>
              </p:txBody>
            </p:sp>
            <p:sp>
              <p:nvSpPr>
                <p:cNvPr id="19527" name="Freeform 43"/>
                <p:cNvSpPr>
                  <a:spLocks/>
                </p:cNvSpPr>
                <p:nvPr/>
              </p:nvSpPr>
              <p:spPr bwMode="auto">
                <a:xfrm>
                  <a:off x="1588" y="2686"/>
                  <a:ext cx="3" cy="46"/>
                </a:xfrm>
                <a:custGeom>
                  <a:avLst/>
                  <a:gdLst>
                    <a:gd name="T0" fmla="*/ 0 w 14"/>
                    <a:gd name="T1" fmla="*/ 0 h 182"/>
                    <a:gd name="T2" fmla="*/ 0 w 14"/>
                    <a:gd name="T3" fmla="*/ 0 h 182"/>
                    <a:gd name="T4" fmla="*/ 0 w 14"/>
                    <a:gd name="T5" fmla="*/ 0 h 182"/>
                    <a:gd name="T6" fmla="*/ 0 w 14"/>
                    <a:gd name="T7" fmla="*/ 0 h 182"/>
                    <a:gd name="T8" fmla="*/ 0 60000 65536"/>
                    <a:gd name="T9" fmla="*/ 0 60000 65536"/>
                    <a:gd name="T10" fmla="*/ 0 60000 65536"/>
                    <a:gd name="T11" fmla="*/ 0 60000 65536"/>
                    <a:gd name="T12" fmla="*/ 0 w 14"/>
                    <a:gd name="T13" fmla="*/ 0 h 182"/>
                    <a:gd name="T14" fmla="*/ 14 w 14"/>
                    <a:gd name="T15" fmla="*/ 182 h 182"/>
                  </a:gdLst>
                  <a:ahLst/>
                  <a:cxnLst>
                    <a:cxn ang="T8">
                      <a:pos x="T0" y="T1"/>
                    </a:cxn>
                    <a:cxn ang="T9">
                      <a:pos x="T2" y="T3"/>
                    </a:cxn>
                    <a:cxn ang="T10">
                      <a:pos x="T4" y="T5"/>
                    </a:cxn>
                    <a:cxn ang="T11">
                      <a:pos x="T6" y="T7"/>
                    </a:cxn>
                  </a:cxnLst>
                  <a:rect l="T12" t="T13" r="T14" b="T15"/>
                  <a:pathLst>
                    <a:path w="14" h="182">
                      <a:moveTo>
                        <a:pt x="14" y="182"/>
                      </a:moveTo>
                      <a:lnTo>
                        <a:pt x="12" y="112"/>
                      </a:lnTo>
                      <a:lnTo>
                        <a:pt x="5" y="51"/>
                      </a:lnTo>
                      <a:lnTo>
                        <a:pt x="0" y="0"/>
                      </a:lnTo>
                    </a:path>
                  </a:pathLst>
                </a:custGeom>
                <a:noFill/>
                <a:ln w="6350">
                  <a:solidFill>
                    <a:srgbClr val="FFFFFF"/>
                  </a:solidFill>
                  <a:round/>
                  <a:headEnd/>
                  <a:tailEnd/>
                </a:ln>
              </p:spPr>
              <p:txBody>
                <a:bodyPr/>
                <a:lstStyle/>
                <a:p>
                  <a:endParaRPr lang="en-US"/>
                </a:p>
              </p:txBody>
            </p:sp>
            <p:sp>
              <p:nvSpPr>
                <p:cNvPr id="19528" name="Freeform 44"/>
                <p:cNvSpPr>
                  <a:spLocks/>
                </p:cNvSpPr>
                <p:nvPr/>
              </p:nvSpPr>
              <p:spPr bwMode="auto">
                <a:xfrm>
                  <a:off x="1581" y="2686"/>
                  <a:ext cx="7" cy="45"/>
                </a:xfrm>
                <a:custGeom>
                  <a:avLst/>
                  <a:gdLst>
                    <a:gd name="T0" fmla="*/ 0 w 26"/>
                    <a:gd name="T1" fmla="*/ 0 h 180"/>
                    <a:gd name="T2" fmla="*/ 0 w 26"/>
                    <a:gd name="T3" fmla="*/ 0 h 180"/>
                    <a:gd name="T4" fmla="*/ 0 w 26"/>
                    <a:gd name="T5" fmla="*/ 0 h 180"/>
                    <a:gd name="T6" fmla="*/ 0 w 26"/>
                    <a:gd name="T7" fmla="*/ 0 h 180"/>
                    <a:gd name="T8" fmla="*/ 0 60000 65536"/>
                    <a:gd name="T9" fmla="*/ 0 60000 65536"/>
                    <a:gd name="T10" fmla="*/ 0 60000 65536"/>
                    <a:gd name="T11" fmla="*/ 0 60000 65536"/>
                    <a:gd name="T12" fmla="*/ 0 w 26"/>
                    <a:gd name="T13" fmla="*/ 0 h 180"/>
                    <a:gd name="T14" fmla="*/ 26 w 26"/>
                    <a:gd name="T15" fmla="*/ 180 h 180"/>
                  </a:gdLst>
                  <a:ahLst/>
                  <a:cxnLst>
                    <a:cxn ang="T8">
                      <a:pos x="T0" y="T1"/>
                    </a:cxn>
                    <a:cxn ang="T9">
                      <a:pos x="T2" y="T3"/>
                    </a:cxn>
                    <a:cxn ang="T10">
                      <a:pos x="T4" y="T5"/>
                    </a:cxn>
                    <a:cxn ang="T11">
                      <a:pos x="T6" y="T7"/>
                    </a:cxn>
                  </a:cxnLst>
                  <a:rect l="T12" t="T13" r="T14" b="T15"/>
                  <a:pathLst>
                    <a:path w="26" h="180">
                      <a:moveTo>
                        <a:pt x="26" y="0"/>
                      </a:moveTo>
                      <a:lnTo>
                        <a:pt x="23" y="38"/>
                      </a:lnTo>
                      <a:lnTo>
                        <a:pt x="12" y="102"/>
                      </a:lnTo>
                      <a:lnTo>
                        <a:pt x="0" y="180"/>
                      </a:lnTo>
                    </a:path>
                  </a:pathLst>
                </a:custGeom>
                <a:noFill/>
                <a:ln w="6350">
                  <a:solidFill>
                    <a:srgbClr val="FFFFFF"/>
                  </a:solidFill>
                  <a:round/>
                  <a:headEnd/>
                  <a:tailEnd/>
                </a:ln>
              </p:spPr>
              <p:txBody>
                <a:bodyPr/>
                <a:lstStyle/>
                <a:p>
                  <a:endParaRPr lang="en-US"/>
                </a:p>
              </p:txBody>
            </p:sp>
            <p:sp>
              <p:nvSpPr>
                <p:cNvPr id="19529" name="Freeform 45"/>
                <p:cNvSpPr>
                  <a:spLocks/>
                </p:cNvSpPr>
                <p:nvPr/>
              </p:nvSpPr>
              <p:spPr bwMode="auto">
                <a:xfrm>
                  <a:off x="1563" y="2731"/>
                  <a:ext cx="18" cy="50"/>
                </a:xfrm>
                <a:custGeom>
                  <a:avLst/>
                  <a:gdLst>
                    <a:gd name="T0" fmla="*/ 0 w 74"/>
                    <a:gd name="T1" fmla="*/ 0 h 199"/>
                    <a:gd name="T2" fmla="*/ 0 w 74"/>
                    <a:gd name="T3" fmla="*/ 0 h 199"/>
                    <a:gd name="T4" fmla="*/ 0 w 74"/>
                    <a:gd name="T5" fmla="*/ 0 h 199"/>
                    <a:gd name="T6" fmla="*/ 0 w 74"/>
                    <a:gd name="T7" fmla="*/ 0 h 199"/>
                    <a:gd name="T8" fmla="*/ 0 w 74"/>
                    <a:gd name="T9" fmla="*/ 0 h 199"/>
                    <a:gd name="T10" fmla="*/ 0 60000 65536"/>
                    <a:gd name="T11" fmla="*/ 0 60000 65536"/>
                    <a:gd name="T12" fmla="*/ 0 60000 65536"/>
                    <a:gd name="T13" fmla="*/ 0 60000 65536"/>
                    <a:gd name="T14" fmla="*/ 0 60000 65536"/>
                    <a:gd name="T15" fmla="*/ 0 w 74"/>
                    <a:gd name="T16" fmla="*/ 0 h 199"/>
                    <a:gd name="T17" fmla="*/ 74 w 74"/>
                    <a:gd name="T18" fmla="*/ 199 h 199"/>
                  </a:gdLst>
                  <a:ahLst/>
                  <a:cxnLst>
                    <a:cxn ang="T10">
                      <a:pos x="T0" y="T1"/>
                    </a:cxn>
                    <a:cxn ang="T11">
                      <a:pos x="T2" y="T3"/>
                    </a:cxn>
                    <a:cxn ang="T12">
                      <a:pos x="T4" y="T5"/>
                    </a:cxn>
                    <a:cxn ang="T13">
                      <a:pos x="T6" y="T7"/>
                    </a:cxn>
                    <a:cxn ang="T14">
                      <a:pos x="T8" y="T9"/>
                    </a:cxn>
                  </a:cxnLst>
                  <a:rect l="T15" t="T16" r="T17" b="T18"/>
                  <a:pathLst>
                    <a:path w="74" h="199">
                      <a:moveTo>
                        <a:pt x="74" y="0"/>
                      </a:moveTo>
                      <a:lnTo>
                        <a:pt x="61" y="75"/>
                      </a:lnTo>
                      <a:lnTo>
                        <a:pt x="45" y="139"/>
                      </a:lnTo>
                      <a:lnTo>
                        <a:pt x="26" y="183"/>
                      </a:lnTo>
                      <a:lnTo>
                        <a:pt x="0" y="199"/>
                      </a:lnTo>
                    </a:path>
                  </a:pathLst>
                </a:custGeom>
                <a:noFill/>
                <a:ln w="6350">
                  <a:solidFill>
                    <a:srgbClr val="FFFFFF"/>
                  </a:solidFill>
                  <a:round/>
                  <a:headEnd/>
                  <a:tailEnd/>
                </a:ln>
              </p:spPr>
              <p:txBody>
                <a:bodyPr/>
                <a:lstStyle/>
                <a:p>
                  <a:endParaRPr lang="en-US"/>
                </a:p>
              </p:txBody>
            </p:sp>
            <p:sp>
              <p:nvSpPr>
                <p:cNvPr id="19530" name="Freeform 46"/>
                <p:cNvSpPr>
                  <a:spLocks/>
                </p:cNvSpPr>
                <p:nvPr/>
              </p:nvSpPr>
              <p:spPr bwMode="auto">
                <a:xfrm>
                  <a:off x="1553" y="2712"/>
                  <a:ext cx="10" cy="69"/>
                </a:xfrm>
                <a:custGeom>
                  <a:avLst/>
                  <a:gdLst>
                    <a:gd name="T0" fmla="*/ 0 w 39"/>
                    <a:gd name="T1" fmla="*/ 0 h 275"/>
                    <a:gd name="T2" fmla="*/ 0 w 39"/>
                    <a:gd name="T3" fmla="*/ 0 h 275"/>
                    <a:gd name="T4" fmla="*/ 0 w 39"/>
                    <a:gd name="T5" fmla="*/ 0 h 275"/>
                    <a:gd name="T6" fmla="*/ 0 w 39"/>
                    <a:gd name="T7" fmla="*/ 0 h 275"/>
                    <a:gd name="T8" fmla="*/ 0 w 39"/>
                    <a:gd name="T9" fmla="*/ 0 h 275"/>
                    <a:gd name="T10" fmla="*/ 0 w 39"/>
                    <a:gd name="T11" fmla="*/ 0 h 275"/>
                    <a:gd name="T12" fmla="*/ 0 w 39"/>
                    <a:gd name="T13" fmla="*/ 0 h 275"/>
                    <a:gd name="T14" fmla="*/ 0 w 39"/>
                    <a:gd name="T15" fmla="*/ 0 h 27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75"/>
                    <a:gd name="T26" fmla="*/ 39 w 39"/>
                    <a:gd name="T27" fmla="*/ 275 h 2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75">
                      <a:moveTo>
                        <a:pt x="39" y="275"/>
                      </a:moveTo>
                      <a:lnTo>
                        <a:pt x="17" y="266"/>
                      </a:lnTo>
                      <a:lnTo>
                        <a:pt x="5" y="237"/>
                      </a:lnTo>
                      <a:lnTo>
                        <a:pt x="0" y="196"/>
                      </a:lnTo>
                      <a:lnTo>
                        <a:pt x="2" y="146"/>
                      </a:lnTo>
                      <a:lnTo>
                        <a:pt x="5" y="94"/>
                      </a:lnTo>
                      <a:lnTo>
                        <a:pt x="9" y="43"/>
                      </a:lnTo>
                      <a:lnTo>
                        <a:pt x="11" y="0"/>
                      </a:lnTo>
                    </a:path>
                  </a:pathLst>
                </a:custGeom>
                <a:noFill/>
                <a:ln w="6350">
                  <a:solidFill>
                    <a:srgbClr val="FFFFFF"/>
                  </a:solidFill>
                  <a:round/>
                  <a:headEnd/>
                  <a:tailEnd/>
                </a:ln>
              </p:spPr>
              <p:txBody>
                <a:bodyPr/>
                <a:lstStyle/>
                <a:p>
                  <a:endParaRPr lang="en-US"/>
                </a:p>
              </p:txBody>
            </p:sp>
            <p:sp>
              <p:nvSpPr>
                <p:cNvPr id="19531" name="Freeform 47"/>
                <p:cNvSpPr>
                  <a:spLocks/>
                </p:cNvSpPr>
                <p:nvPr/>
              </p:nvSpPr>
              <p:spPr bwMode="auto">
                <a:xfrm>
                  <a:off x="1553" y="2679"/>
                  <a:ext cx="3" cy="33"/>
                </a:xfrm>
                <a:custGeom>
                  <a:avLst/>
                  <a:gdLst>
                    <a:gd name="T0" fmla="*/ 0 w 9"/>
                    <a:gd name="T1" fmla="*/ 0 h 134"/>
                    <a:gd name="T2" fmla="*/ 0 w 9"/>
                    <a:gd name="T3" fmla="*/ 0 h 134"/>
                    <a:gd name="T4" fmla="*/ 0 w 9"/>
                    <a:gd name="T5" fmla="*/ 0 h 134"/>
                    <a:gd name="T6" fmla="*/ 0 w 9"/>
                    <a:gd name="T7" fmla="*/ 0 h 134"/>
                    <a:gd name="T8" fmla="*/ 0 60000 65536"/>
                    <a:gd name="T9" fmla="*/ 0 60000 65536"/>
                    <a:gd name="T10" fmla="*/ 0 60000 65536"/>
                    <a:gd name="T11" fmla="*/ 0 60000 65536"/>
                    <a:gd name="T12" fmla="*/ 0 w 9"/>
                    <a:gd name="T13" fmla="*/ 0 h 134"/>
                    <a:gd name="T14" fmla="*/ 9 w 9"/>
                    <a:gd name="T15" fmla="*/ 134 h 134"/>
                  </a:gdLst>
                  <a:ahLst/>
                  <a:cxnLst>
                    <a:cxn ang="T8">
                      <a:pos x="T0" y="T1"/>
                    </a:cxn>
                    <a:cxn ang="T9">
                      <a:pos x="T2" y="T3"/>
                    </a:cxn>
                    <a:cxn ang="T10">
                      <a:pos x="T4" y="T5"/>
                    </a:cxn>
                    <a:cxn ang="T11">
                      <a:pos x="T6" y="T7"/>
                    </a:cxn>
                  </a:cxnLst>
                  <a:rect l="T12" t="T13" r="T14" b="T15"/>
                  <a:pathLst>
                    <a:path w="9" h="134">
                      <a:moveTo>
                        <a:pt x="9" y="134"/>
                      </a:moveTo>
                      <a:lnTo>
                        <a:pt x="7" y="103"/>
                      </a:lnTo>
                      <a:lnTo>
                        <a:pt x="2" y="53"/>
                      </a:lnTo>
                      <a:lnTo>
                        <a:pt x="0" y="0"/>
                      </a:lnTo>
                    </a:path>
                  </a:pathLst>
                </a:custGeom>
                <a:noFill/>
                <a:ln w="6350">
                  <a:solidFill>
                    <a:srgbClr val="FFFFFF"/>
                  </a:solidFill>
                  <a:round/>
                  <a:headEnd/>
                  <a:tailEnd/>
                </a:ln>
              </p:spPr>
              <p:txBody>
                <a:bodyPr/>
                <a:lstStyle/>
                <a:p>
                  <a:endParaRPr lang="en-US"/>
                </a:p>
              </p:txBody>
            </p:sp>
            <p:sp>
              <p:nvSpPr>
                <p:cNvPr id="19532" name="Freeform 48"/>
                <p:cNvSpPr>
                  <a:spLocks/>
                </p:cNvSpPr>
                <p:nvPr/>
              </p:nvSpPr>
              <p:spPr bwMode="auto">
                <a:xfrm>
                  <a:off x="1550" y="2651"/>
                  <a:ext cx="3" cy="28"/>
                </a:xfrm>
                <a:custGeom>
                  <a:avLst/>
                  <a:gdLst>
                    <a:gd name="T0" fmla="*/ 0 w 15"/>
                    <a:gd name="T1" fmla="*/ 0 h 109"/>
                    <a:gd name="T2" fmla="*/ 0 w 15"/>
                    <a:gd name="T3" fmla="*/ 0 h 109"/>
                    <a:gd name="T4" fmla="*/ 0 w 15"/>
                    <a:gd name="T5" fmla="*/ 0 h 109"/>
                    <a:gd name="T6" fmla="*/ 0 w 15"/>
                    <a:gd name="T7" fmla="*/ 0 h 109"/>
                    <a:gd name="T8" fmla="*/ 0 60000 65536"/>
                    <a:gd name="T9" fmla="*/ 0 60000 65536"/>
                    <a:gd name="T10" fmla="*/ 0 60000 65536"/>
                    <a:gd name="T11" fmla="*/ 0 60000 65536"/>
                    <a:gd name="T12" fmla="*/ 0 w 15"/>
                    <a:gd name="T13" fmla="*/ 0 h 109"/>
                    <a:gd name="T14" fmla="*/ 15 w 15"/>
                    <a:gd name="T15" fmla="*/ 109 h 109"/>
                  </a:gdLst>
                  <a:ahLst/>
                  <a:cxnLst>
                    <a:cxn ang="T8">
                      <a:pos x="T0" y="T1"/>
                    </a:cxn>
                    <a:cxn ang="T9">
                      <a:pos x="T2" y="T3"/>
                    </a:cxn>
                    <a:cxn ang="T10">
                      <a:pos x="T4" y="T5"/>
                    </a:cxn>
                    <a:cxn ang="T11">
                      <a:pos x="T6" y="T7"/>
                    </a:cxn>
                  </a:cxnLst>
                  <a:rect l="T12" t="T13" r="T14" b="T15"/>
                  <a:pathLst>
                    <a:path w="15" h="109">
                      <a:moveTo>
                        <a:pt x="15" y="109"/>
                      </a:moveTo>
                      <a:lnTo>
                        <a:pt x="10" y="63"/>
                      </a:lnTo>
                      <a:lnTo>
                        <a:pt x="4" y="25"/>
                      </a:lnTo>
                      <a:lnTo>
                        <a:pt x="0" y="0"/>
                      </a:lnTo>
                    </a:path>
                  </a:pathLst>
                </a:custGeom>
                <a:noFill/>
                <a:ln w="6350">
                  <a:solidFill>
                    <a:srgbClr val="FFFFFF"/>
                  </a:solidFill>
                  <a:round/>
                  <a:headEnd/>
                  <a:tailEnd/>
                </a:ln>
              </p:spPr>
              <p:txBody>
                <a:bodyPr/>
                <a:lstStyle/>
                <a:p>
                  <a:endParaRPr lang="en-US"/>
                </a:p>
              </p:txBody>
            </p:sp>
            <p:sp>
              <p:nvSpPr>
                <p:cNvPr id="19533" name="Freeform 49"/>
                <p:cNvSpPr>
                  <a:spLocks/>
                </p:cNvSpPr>
                <p:nvPr/>
              </p:nvSpPr>
              <p:spPr bwMode="auto">
                <a:xfrm>
                  <a:off x="1545" y="2568"/>
                  <a:ext cx="7" cy="83"/>
                </a:xfrm>
                <a:custGeom>
                  <a:avLst/>
                  <a:gdLst>
                    <a:gd name="T0" fmla="*/ 0 w 25"/>
                    <a:gd name="T1" fmla="*/ 0 h 333"/>
                    <a:gd name="T2" fmla="*/ 0 w 25"/>
                    <a:gd name="T3" fmla="*/ 0 h 333"/>
                    <a:gd name="T4" fmla="*/ 0 w 25"/>
                    <a:gd name="T5" fmla="*/ 0 h 333"/>
                    <a:gd name="T6" fmla="*/ 0 w 25"/>
                    <a:gd name="T7" fmla="*/ 0 h 333"/>
                    <a:gd name="T8" fmla="*/ 0 w 25"/>
                    <a:gd name="T9" fmla="*/ 0 h 333"/>
                    <a:gd name="T10" fmla="*/ 0 w 25"/>
                    <a:gd name="T11" fmla="*/ 0 h 333"/>
                    <a:gd name="T12" fmla="*/ 0 w 25"/>
                    <a:gd name="T13" fmla="*/ 0 h 333"/>
                    <a:gd name="T14" fmla="*/ 0 60000 65536"/>
                    <a:gd name="T15" fmla="*/ 0 60000 65536"/>
                    <a:gd name="T16" fmla="*/ 0 60000 65536"/>
                    <a:gd name="T17" fmla="*/ 0 60000 65536"/>
                    <a:gd name="T18" fmla="*/ 0 60000 65536"/>
                    <a:gd name="T19" fmla="*/ 0 60000 65536"/>
                    <a:gd name="T20" fmla="*/ 0 60000 65536"/>
                    <a:gd name="T21" fmla="*/ 0 w 25"/>
                    <a:gd name="T22" fmla="*/ 0 h 333"/>
                    <a:gd name="T23" fmla="*/ 25 w 25"/>
                    <a:gd name="T24" fmla="*/ 333 h 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33">
                      <a:moveTo>
                        <a:pt x="17" y="333"/>
                      </a:moveTo>
                      <a:lnTo>
                        <a:pt x="7" y="255"/>
                      </a:lnTo>
                      <a:lnTo>
                        <a:pt x="2" y="194"/>
                      </a:lnTo>
                      <a:lnTo>
                        <a:pt x="0" y="143"/>
                      </a:lnTo>
                      <a:lnTo>
                        <a:pt x="3" y="98"/>
                      </a:lnTo>
                      <a:lnTo>
                        <a:pt x="12" y="52"/>
                      </a:lnTo>
                      <a:lnTo>
                        <a:pt x="25" y="0"/>
                      </a:lnTo>
                    </a:path>
                  </a:pathLst>
                </a:custGeom>
                <a:noFill/>
                <a:ln w="6350">
                  <a:solidFill>
                    <a:srgbClr val="FFFFFF"/>
                  </a:solidFill>
                  <a:round/>
                  <a:headEnd/>
                  <a:tailEnd/>
                </a:ln>
              </p:spPr>
              <p:txBody>
                <a:bodyPr/>
                <a:lstStyle/>
                <a:p>
                  <a:endParaRPr lang="en-US"/>
                </a:p>
              </p:txBody>
            </p:sp>
            <p:sp>
              <p:nvSpPr>
                <p:cNvPr id="19534" name="Freeform 50"/>
                <p:cNvSpPr>
                  <a:spLocks/>
                </p:cNvSpPr>
                <p:nvPr/>
              </p:nvSpPr>
              <p:spPr bwMode="auto">
                <a:xfrm>
                  <a:off x="1520" y="2472"/>
                  <a:ext cx="32" cy="96"/>
                </a:xfrm>
                <a:custGeom>
                  <a:avLst/>
                  <a:gdLst>
                    <a:gd name="T0" fmla="*/ 0 w 130"/>
                    <a:gd name="T1" fmla="*/ 0 h 387"/>
                    <a:gd name="T2" fmla="*/ 0 w 130"/>
                    <a:gd name="T3" fmla="*/ 0 h 387"/>
                    <a:gd name="T4" fmla="*/ 0 w 130"/>
                    <a:gd name="T5" fmla="*/ 0 h 387"/>
                    <a:gd name="T6" fmla="*/ 0 w 130"/>
                    <a:gd name="T7" fmla="*/ 0 h 387"/>
                    <a:gd name="T8" fmla="*/ 0 w 130"/>
                    <a:gd name="T9" fmla="*/ 0 h 387"/>
                    <a:gd name="T10" fmla="*/ 0 w 130"/>
                    <a:gd name="T11" fmla="*/ 0 h 387"/>
                    <a:gd name="T12" fmla="*/ 0 w 130"/>
                    <a:gd name="T13" fmla="*/ 0 h 387"/>
                    <a:gd name="T14" fmla="*/ 0 w 130"/>
                    <a:gd name="T15" fmla="*/ 0 h 387"/>
                    <a:gd name="T16" fmla="*/ 0 w 130"/>
                    <a:gd name="T17" fmla="*/ 0 h 3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
                    <a:gd name="T28" fmla="*/ 0 h 387"/>
                    <a:gd name="T29" fmla="*/ 130 w 130"/>
                    <a:gd name="T30" fmla="*/ 387 h 3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 h="387">
                      <a:moveTo>
                        <a:pt x="129" y="387"/>
                      </a:moveTo>
                      <a:lnTo>
                        <a:pt x="130" y="361"/>
                      </a:lnTo>
                      <a:lnTo>
                        <a:pt x="124" y="324"/>
                      </a:lnTo>
                      <a:lnTo>
                        <a:pt x="112" y="276"/>
                      </a:lnTo>
                      <a:lnTo>
                        <a:pt x="94" y="222"/>
                      </a:lnTo>
                      <a:lnTo>
                        <a:pt x="74" y="165"/>
                      </a:lnTo>
                      <a:lnTo>
                        <a:pt x="51" y="107"/>
                      </a:lnTo>
                      <a:lnTo>
                        <a:pt x="26" y="51"/>
                      </a:lnTo>
                      <a:lnTo>
                        <a:pt x="0" y="0"/>
                      </a:lnTo>
                    </a:path>
                  </a:pathLst>
                </a:custGeom>
                <a:noFill/>
                <a:ln w="6350">
                  <a:solidFill>
                    <a:srgbClr val="FFFFFF"/>
                  </a:solidFill>
                  <a:round/>
                  <a:headEnd/>
                  <a:tailEnd/>
                </a:ln>
              </p:spPr>
              <p:txBody>
                <a:bodyPr/>
                <a:lstStyle/>
                <a:p>
                  <a:endParaRPr lang="en-US"/>
                </a:p>
              </p:txBody>
            </p:sp>
            <p:sp>
              <p:nvSpPr>
                <p:cNvPr id="19535" name="Freeform 51"/>
                <p:cNvSpPr>
                  <a:spLocks/>
                </p:cNvSpPr>
                <p:nvPr/>
              </p:nvSpPr>
              <p:spPr bwMode="auto">
                <a:xfrm>
                  <a:off x="1497" y="2434"/>
                  <a:ext cx="23" cy="38"/>
                </a:xfrm>
                <a:custGeom>
                  <a:avLst/>
                  <a:gdLst>
                    <a:gd name="T0" fmla="*/ 0 w 90"/>
                    <a:gd name="T1" fmla="*/ 0 h 148"/>
                    <a:gd name="T2" fmla="*/ 0 w 90"/>
                    <a:gd name="T3" fmla="*/ 0 h 148"/>
                    <a:gd name="T4" fmla="*/ 0 w 90"/>
                    <a:gd name="T5" fmla="*/ 0 h 148"/>
                    <a:gd name="T6" fmla="*/ 0 w 90"/>
                    <a:gd name="T7" fmla="*/ 0 h 148"/>
                    <a:gd name="T8" fmla="*/ 0 60000 65536"/>
                    <a:gd name="T9" fmla="*/ 0 60000 65536"/>
                    <a:gd name="T10" fmla="*/ 0 60000 65536"/>
                    <a:gd name="T11" fmla="*/ 0 60000 65536"/>
                    <a:gd name="T12" fmla="*/ 0 w 90"/>
                    <a:gd name="T13" fmla="*/ 0 h 148"/>
                    <a:gd name="T14" fmla="*/ 90 w 90"/>
                    <a:gd name="T15" fmla="*/ 148 h 148"/>
                  </a:gdLst>
                  <a:ahLst/>
                  <a:cxnLst>
                    <a:cxn ang="T8">
                      <a:pos x="T0" y="T1"/>
                    </a:cxn>
                    <a:cxn ang="T9">
                      <a:pos x="T2" y="T3"/>
                    </a:cxn>
                    <a:cxn ang="T10">
                      <a:pos x="T4" y="T5"/>
                    </a:cxn>
                    <a:cxn ang="T11">
                      <a:pos x="T6" y="T7"/>
                    </a:cxn>
                  </a:cxnLst>
                  <a:rect l="T12" t="T13" r="T14" b="T15"/>
                  <a:pathLst>
                    <a:path w="90" h="148">
                      <a:moveTo>
                        <a:pt x="90" y="148"/>
                      </a:moveTo>
                      <a:lnTo>
                        <a:pt x="64" y="107"/>
                      </a:lnTo>
                      <a:lnTo>
                        <a:pt x="28" y="49"/>
                      </a:lnTo>
                      <a:lnTo>
                        <a:pt x="0" y="0"/>
                      </a:lnTo>
                    </a:path>
                  </a:pathLst>
                </a:custGeom>
                <a:noFill/>
                <a:ln w="6350">
                  <a:solidFill>
                    <a:srgbClr val="FFFFFF"/>
                  </a:solidFill>
                  <a:round/>
                  <a:headEnd/>
                  <a:tailEnd/>
                </a:ln>
              </p:spPr>
              <p:txBody>
                <a:bodyPr/>
                <a:lstStyle/>
                <a:p>
                  <a:endParaRPr lang="en-US"/>
                </a:p>
              </p:txBody>
            </p:sp>
            <p:sp>
              <p:nvSpPr>
                <p:cNvPr id="19536" name="Freeform 52"/>
                <p:cNvSpPr>
                  <a:spLocks/>
                </p:cNvSpPr>
                <p:nvPr/>
              </p:nvSpPr>
              <p:spPr bwMode="auto">
                <a:xfrm>
                  <a:off x="1472" y="2383"/>
                  <a:ext cx="25" cy="51"/>
                </a:xfrm>
                <a:custGeom>
                  <a:avLst/>
                  <a:gdLst>
                    <a:gd name="T0" fmla="*/ 0 w 101"/>
                    <a:gd name="T1" fmla="*/ 0 h 205"/>
                    <a:gd name="T2" fmla="*/ 0 w 101"/>
                    <a:gd name="T3" fmla="*/ 0 h 205"/>
                    <a:gd name="T4" fmla="*/ 0 w 101"/>
                    <a:gd name="T5" fmla="*/ 0 h 205"/>
                    <a:gd name="T6" fmla="*/ 0 w 101"/>
                    <a:gd name="T7" fmla="*/ 0 h 205"/>
                    <a:gd name="T8" fmla="*/ 0 w 101"/>
                    <a:gd name="T9" fmla="*/ 0 h 205"/>
                    <a:gd name="T10" fmla="*/ 0 60000 65536"/>
                    <a:gd name="T11" fmla="*/ 0 60000 65536"/>
                    <a:gd name="T12" fmla="*/ 0 60000 65536"/>
                    <a:gd name="T13" fmla="*/ 0 60000 65536"/>
                    <a:gd name="T14" fmla="*/ 0 60000 65536"/>
                    <a:gd name="T15" fmla="*/ 0 w 101"/>
                    <a:gd name="T16" fmla="*/ 0 h 205"/>
                    <a:gd name="T17" fmla="*/ 101 w 101"/>
                    <a:gd name="T18" fmla="*/ 205 h 205"/>
                  </a:gdLst>
                  <a:ahLst/>
                  <a:cxnLst>
                    <a:cxn ang="T10">
                      <a:pos x="T0" y="T1"/>
                    </a:cxn>
                    <a:cxn ang="T11">
                      <a:pos x="T2" y="T3"/>
                    </a:cxn>
                    <a:cxn ang="T12">
                      <a:pos x="T4" y="T5"/>
                    </a:cxn>
                    <a:cxn ang="T13">
                      <a:pos x="T6" y="T7"/>
                    </a:cxn>
                    <a:cxn ang="T14">
                      <a:pos x="T8" y="T9"/>
                    </a:cxn>
                  </a:cxnLst>
                  <a:rect l="T15" t="T16" r="T17" b="T18"/>
                  <a:pathLst>
                    <a:path w="101" h="205">
                      <a:moveTo>
                        <a:pt x="101" y="205"/>
                      </a:moveTo>
                      <a:lnTo>
                        <a:pt x="75" y="155"/>
                      </a:lnTo>
                      <a:lnTo>
                        <a:pt x="49" y="103"/>
                      </a:lnTo>
                      <a:lnTo>
                        <a:pt x="23" y="51"/>
                      </a:lnTo>
                      <a:lnTo>
                        <a:pt x="0" y="0"/>
                      </a:lnTo>
                    </a:path>
                  </a:pathLst>
                </a:custGeom>
                <a:noFill/>
                <a:ln w="6350">
                  <a:solidFill>
                    <a:srgbClr val="FFFFFF"/>
                  </a:solidFill>
                  <a:round/>
                  <a:headEnd/>
                  <a:tailEnd/>
                </a:ln>
              </p:spPr>
              <p:txBody>
                <a:bodyPr/>
                <a:lstStyle/>
                <a:p>
                  <a:endParaRPr lang="en-US"/>
                </a:p>
              </p:txBody>
            </p:sp>
            <p:sp>
              <p:nvSpPr>
                <p:cNvPr id="19537" name="Freeform 53"/>
                <p:cNvSpPr>
                  <a:spLocks/>
                </p:cNvSpPr>
                <p:nvPr/>
              </p:nvSpPr>
              <p:spPr bwMode="auto">
                <a:xfrm>
                  <a:off x="1437" y="2300"/>
                  <a:ext cx="35" cy="83"/>
                </a:xfrm>
                <a:custGeom>
                  <a:avLst/>
                  <a:gdLst>
                    <a:gd name="T0" fmla="*/ 0 w 140"/>
                    <a:gd name="T1" fmla="*/ 0 h 331"/>
                    <a:gd name="T2" fmla="*/ 0 w 140"/>
                    <a:gd name="T3" fmla="*/ 0 h 331"/>
                    <a:gd name="T4" fmla="*/ 0 w 140"/>
                    <a:gd name="T5" fmla="*/ 0 h 331"/>
                    <a:gd name="T6" fmla="*/ 0 w 140"/>
                    <a:gd name="T7" fmla="*/ 0 h 331"/>
                    <a:gd name="T8" fmla="*/ 0 w 140"/>
                    <a:gd name="T9" fmla="*/ 0 h 331"/>
                    <a:gd name="T10" fmla="*/ 0 w 140"/>
                    <a:gd name="T11" fmla="*/ 0 h 331"/>
                    <a:gd name="T12" fmla="*/ 0 w 140"/>
                    <a:gd name="T13" fmla="*/ 0 h 331"/>
                    <a:gd name="T14" fmla="*/ 0 w 140"/>
                    <a:gd name="T15" fmla="*/ 0 h 331"/>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331"/>
                    <a:gd name="T26" fmla="*/ 140 w 140"/>
                    <a:gd name="T27" fmla="*/ 331 h 3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331">
                      <a:moveTo>
                        <a:pt x="140" y="331"/>
                      </a:moveTo>
                      <a:lnTo>
                        <a:pt x="124" y="296"/>
                      </a:lnTo>
                      <a:lnTo>
                        <a:pt x="104" y="254"/>
                      </a:lnTo>
                      <a:lnTo>
                        <a:pt x="83" y="207"/>
                      </a:lnTo>
                      <a:lnTo>
                        <a:pt x="61" y="157"/>
                      </a:lnTo>
                      <a:lnTo>
                        <a:pt x="38" y="103"/>
                      </a:lnTo>
                      <a:lnTo>
                        <a:pt x="17" y="51"/>
                      </a:lnTo>
                      <a:lnTo>
                        <a:pt x="0" y="0"/>
                      </a:lnTo>
                    </a:path>
                  </a:pathLst>
                </a:custGeom>
                <a:noFill/>
                <a:ln w="6350">
                  <a:solidFill>
                    <a:srgbClr val="FFFFFF"/>
                  </a:solidFill>
                  <a:round/>
                  <a:headEnd/>
                  <a:tailEnd/>
                </a:ln>
              </p:spPr>
              <p:txBody>
                <a:bodyPr/>
                <a:lstStyle/>
                <a:p>
                  <a:endParaRPr lang="en-US"/>
                </a:p>
              </p:txBody>
            </p:sp>
            <p:sp>
              <p:nvSpPr>
                <p:cNvPr id="19538" name="Freeform 54"/>
                <p:cNvSpPr>
                  <a:spLocks/>
                </p:cNvSpPr>
                <p:nvPr/>
              </p:nvSpPr>
              <p:spPr bwMode="auto">
                <a:xfrm>
                  <a:off x="1424" y="2252"/>
                  <a:ext cx="13" cy="48"/>
                </a:xfrm>
                <a:custGeom>
                  <a:avLst/>
                  <a:gdLst>
                    <a:gd name="T0" fmla="*/ 0 w 50"/>
                    <a:gd name="T1" fmla="*/ 0 h 192"/>
                    <a:gd name="T2" fmla="*/ 0 w 50"/>
                    <a:gd name="T3" fmla="*/ 0 h 192"/>
                    <a:gd name="T4" fmla="*/ 0 w 50"/>
                    <a:gd name="T5" fmla="*/ 0 h 192"/>
                    <a:gd name="T6" fmla="*/ 0 w 50"/>
                    <a:gd name="T7" fmla="*/ 0 h 192"/>
                    <a:gd name="T8" fmla="*/ 0 60000 65536"/>
                    <a:gd name="T9" fmla="*/ 0 60000 65536"/>
                    <a:gd name="T10" fmla="*/ 0 60000 65536"/>
                    <a:gd name="T11" fmla="*/ 0 60000 65536"/>
                    <a:gd name="T12" fmla="*/ 0 w 50"/>
                    <a:gd name="T13" fmla="*/ 0 h 192"/>
                    <a:gd name="T14" fmla="*/ 50 w 50"/>
                    <a:gd name="T15" fmla="*/ 192 h 192"/>
                  </a:gdLst>
                  <a:ahLst/>
                  <a:cxnLst>
                    <a:cxn ang="T8">
                      <a:pos x="T0" y="T1"/>
                    </a:cxn>
                    <a:cxn ang="T9">
                      <a:pos x="T2" y="T3"/>
                    </a:cxn>
                    <a:cxn ang="T10">
                      <a:pos x="T4" y="T5"/>
                    </a:cxn>
                    <a:cxn ang="T11">
                      <a:pos x="T6" y="T7"/>
                    </a:cxn>
                  </a:cxnLst>
                  <a:rect l="T12" t="T13" r="T14" b="T15"/>
                  <a:pathLst>
                    <a:path w="50" h="192">
                      <a:moveTo>
                        <a:pt x="50" y="192"/>
                      </a:moveTo>
                      <a:lnTo>
                        <a:pt x="32" y="136"/>
                      </a:lnTo>
                      <a:lnTo>
                        <a:pt x="17" y="77"/>
                      </a:lnTo>
                      <a:lnTo>
                        <a:pt x="0" y="0"/>
                      </a:lnTo>
                    </a:path>
                  </a:pathLst>
                </a:custGeom>
                <a:noFill/>
                <a:ln w="6350">
                  <a:solidFill>
                    <a:srgbClr val="FFFFFF"/>
                  </a:solidFill>
                  <a:round/>
                  <a:headEnd/>
                  <a:tailEnd/>
                </a:ln>
              </p:spPr>
              <p:txBody>
                <a:bodyPr/>
                <a:lstStyle/>
                <a:p>
                  <a:endParaRPr lang="en-US"/>
                </a:p>
              </p:txBody>
            </p:sp>
            <p:sp>
              <p:nvSpPr>
                <p:cNvPr id="19539" name="Freeform 55"/>
                <p:cNvSpPr>
                  <a:spLocks/>
                </p:cNvSpPr>
                <p:nvPr/>
              </p:nvSpPr>
              <p:spPr bwMode="auto">
                <a:xfrm>
                  <a:off x="1418" y="2158"/>
                  <a:ext cx="6" cy="94"/>
                </a:xfrm>
                <a:custGeom>
                  <a:avLst/>
                  <a:gdLst>
                    <a:gd name="T0" fmla="*/ 0 w 24"/>
                    <a:gd name="T1" fmla="*/ 0 h 376"/>
                    <a:gd name="T2" fmla="*/ 0 w 24"/>
                    <a:gd name="T3" fmla="*/ 0 h 376"/>
                    <a:gd name="T4" fmla="*/ 0 w 24"/>
                    <a:gd name="T5" fmla="*/ 0 h 376"/>
                    <a:gd name="T6" fmla="*/ 0 w 24"/>
                    <a:gd name="T7" fmla="*/ 0 h 376"/>
                    <a:gd name="T8" fmla="*/ 0 w 24"/>
                    <a:gd name="T9" fmla="*/ 0 h 376"/>
                    <a:gd name="T10" fmla="*/ 0 w 24"/>
                    <a:gd name="T11" fmla="*/ 0 h 376"/>
                    <a:gd name="T12" fmla="*/ 0 w 24"/>
                    <a:gd name="T13" fmla="*/ 0 h 376"/>
                    <a:gd name="T14" fmla="*/ 0 w 24"/>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376"/>
                    <a:gd name="T26" fmla="*/ 24 w 24"/>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376">
                      <a:moveTo>
                        <a:pt x="24" y="376"/>
                      </a:moveTo>
                      <a:lnTo>
                        <a:pt x="16" y="321"/>
                      </a:lnTo>
                      <a:lnTo>
                        <a:pt x="11" y="270"/>
                      </a:lnTo>
                      <a:lnTo>
                        <a:pt x="9" y="219"/>
                      </a:lnTo>
                      <a:lnTo>
                        <a:pt x="8" y="168"/>
                      </a:lnTo>
                      <a:lnTo>
                        <a:pt x="7" y="116"/>
                      </a:lnTo>
                      <a:lnTo>
                        <a:pt x="4" y="60"/>
                      </a:lnTo>
                      <a:lnTo>
                        <a:pt x="0" y="0"/>
                      </a:lnTo>
                    </a:path>
                  </a:pathLst>
                </a:custGeom>
                <a:noFill/>
                <a:ln w="6350">
                  <a:solidFill>
                    <a:srgbClr val="FFFFFF"/>
                  </a:solidFill>
                  <a:round/>
                  <a:headEnd/>
                  <a:tailEnd/>
                </a:ln>
              </p:spPr>
              <p:txBody>
                <a:bodyPr/>
                <a:lstStyle/>
                <a:p>
                  <a:endParaRPr lang="en-US"/>
                </a:p>
              </p:txBody>
            </p:sp>
            <p:sp>
              <p:nvSpPr>
                <p:cNvPr id="19540" name="Freeform 56"/>
                <p:cNvSpPr>
                  <a:spLocks/>
                </p:cNvSpPr>
                <p:nvPr/>
              </p:nvSpPr>
              <p:spPr bwMode="auto">
                <a:xfrm>
                  <a:off x="1406" y="2129"/>
                  <a:ext cx="12" cy="29"/>
                </a:xfrm>
                <a:custGeom>
                  <a:avLst/>
                  <a:gdLst>
                    <a:gd name="T0" fmla="*/ 0 w 50"/>
                    <a:gd name="T1" fmla="*/ 0 h 119"/>
                    <a:gd name="T2" fmla="*/ 0 w 50"/>
                    <a:gd name="T3" fmla="*/ 0 h 119"/>
                    <a:gd name="T4" fmla="*/ 0 w 50"/>
                    <a:gd name="T5" fmla="*/ 0 h 119"/>
                    <a:gd name="T6" fmla="*/ 0 w 50"/>
                    <a:gd name="T7" fmla="*/ 0 h 119"/>
                    <a:gd name="T8" fmla="*/ 0 60000 65536"/>
                    <a:gd name="T9" fmla="*/ 0 60000 65536"/>
                    <a:gd name="T10" fmla="*/ 0 60000 65536"/>
                    <a:gd name="T11" fmla="*/ 0 60000 65536"/>
                    <a:gd name="T12" fmla="*/ 0 w 50"/>
                    <a:gd name="T13" fmla="*/ 0 h 119"/>
                    <a:gd name="T14" fmla="*/ 50 w 50"/>
                    <a:gd name="T15" fmla="*/ 119 h 119"/>
                  </a:gdLst>
                  <a:ahLst/>
                  <a:cxnLst>
                    <a:cxn ang="T8">
                      <a:pos x="T0" y="T1"/>
                    </a:cxn>
                    <a:cxn ang="T9">
                      <a:pos x="T2" y="T3"/>
                    </a:cxn>
                    <a:cxn ang="T10">
                      <a:pos x="T4" y="T5"/>
                    </a:cxn>
                    <a:cxn ang="T11">
                      <a:pos x="T6" y="T7"/>
                    </a:cxn>
                  </a:cxnLst>
                  <a:rect l="T12" t="T13" r="T14" b="T15"/>
                  <a:pathLst>
                    <a:path w="50" h="119">
                      <a:moveTo>
                        <a:pt x="50" y="119"/>
                      </a:moveTo>
                      <a:lnTo>
                        <a:pt x="38" y="83"/>
                      </a:lnTo>
                      <a:lnTo>
                        <a:pt x="18" y="37"/>
                      </a:lnTo>
                      <a:lnTo>
                        <a:pt x="0" y="0"/>
                      </a:lnTo>
                    </a:path>
                  </a:pathLst>
                </a:custGeom>
                <a:noFill/>
                <a:ln w="6350">
                  <a:solidFill>
                    <a:srgbClr val="FFFFFF"/>
                  </a:solidFill>
                  <a:round/>
                  <a:headEnd/>
                  <a:tailEnd/>
                </a:ln>
              </p:spPr>
              <p:txBody>
                <a:bodyPr/>
                <a:lstStyle/>
                <a:p>
                  <a:endParaRPr lang="en-US"/>
                </a:p>
              </p:txBody>
            </p:sp>
            <p:sp>
              <p:nvSpPr>
                <p:cNvPr id="19541" name="Freeform 57"/>
                <p:cNvSpPr>
                  <a:spLocks/>
                </p:cNvSpPr>
                <p:nvPr/>
              </p:nvSpPr>
              <p:spPr bwMode="auto">
                <a:xfrm>
                  <a:off x="1381" y="2020"/>
                  <a:ext cx="25" cy="109"/>
                </a:xfrm>
                <a:custGeom>
                  <a:avLst/>
                  <a:gdLst>
                    <a:gd name="T0" fmla="*/ 0 w 100"/>
                    <a:gd name="T1" fmla="*/ 0 h 436"/>
                    <a:gd name="T2" fmla="*/ 0 w 100"/>
                    <a:gd name="T3" fmla="*/ 0 h 436"/>
                    <a:gd name="T4" fmla="*/ 0 w 100"/>
                    <a:gd name="T5" fmla="*/ 0 h 436"/>
                    <a:gd name="T6" fmla="*/ 0 w 100"/>
                    <a:gd name="T7" fmla="*/ 0 h 436"/>
                    <a:gd name="T8" fmla="*/ 0 w 100"/>
                    <a:gd name="T9" fmla="*/ 0 h 436"/>
                    <a:gd name="T10" fmla="*/ 0 w 100"/>
                    <a:gd name="T11" fmla="*/ 0 h 436"/>
                    <a:gd name="T12" fmla="*/ 0 w 100"/>
                    <a:gd name="T13" fmla="*/ 0 h 436"/>
                    <a:gd name="T14" fmla="*/ 0 w 100"/>
                    <a:gd name="T15" fmla="*/ 0 h 436"/>
                    <a:gd name="T16" fmla="*/ 0 w 100"/>
                    <a:gd name="T17" fmla="*/ 0 h 436"/>
                    <a:gd name="T18" fmla="*/ 0 w 100"/>
                    <a:gd name="T19" fmla="*/ 0 h 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436"/>
                    <a:gd name="T32" fmla="*/ 100 w 100"/>
                    <a:gd name="T33" fmla="*/ 436 h 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436">
                      <a:moveTo>
                        <a:pt x="100" y="436"/>
                      </a:moveTo>
                      <a:lnTo>
                        <a:pt x="79" y="384"/>
                      </a:lnTo>
                      <a:lnTo>
                        <a:pt x="61" y="334"/>
                      </a:lnTo>
                      <a:lnTo>
                        <a:pt x="46" y="287"/>
                      </a:lnTo>
                      <a:lnTo>
                        <a:pt x="34" y="240"/>
                      </a:lnTo>
                      <a:lnTo>
                        <a:pt x="25" y="192"/>
                      </a:lnTo>
                      <a:lnTo>
                        <a:pt x="17" y="146"/>
                      </a:lnTo>
                      <a:lnTo>
                        <a:pt x="11" y="98"/>
                      </a:lnTo>
                      <a:lnTo>
                        <a:pt x="5" y="50"/>
                      </a:lnTo>
                      <a:lnTo>
                        <a:pt x="0" y="0"/>
                      </a:lnTo>
                    </a:path>
                  </a:pathLst>
                </a:custGeom>
                <a:noFill/>
                <a:ln w="6350">
                  <a:solidFill>
                    <a:srgbClr val="FFFFFF"/>
                  </a:solidFill>
                  <a:round/>
                  <a:headEnd/>
                  <a:tailEnd/>
                </a:ln>
              </p:spPr>
              <p:txBody>
                <a:bodyPr/>
                <a:lstStyle/>
                <a:p>
                  <a:endParaRPr lang="en-US"/>
                </a:p>
              </p:txBody>
            </p:sp>
            <p:sp>
              <p:nvSpPr>
                <p:cNvPr id="19542" name="Freeform 58"/>
                <p:cNvSpPr>
                  <a:spLocks/>
                </p:cNvSpPr>
                <p:nvPr/>
              </p:nvSpPr>
              <p:spPr bwMode="auto">
                <a:xfrm>
                  <a:off x="1379" y="1907"/>
                  <a:ext cx="5" cy="113"/>
                </a:xfrm>
                <a:custGeom>
                  <a:avLst/>
                  <a:gdLst>
                    <a:gd name="T0" fmla="*/ 0 w 20"/>
                    <a:gd name="T1" fmla="*/ 0 h 451"/>
                    <a:gd name="T2" fmla="*/ 0 w 20"/>
                    <a:gd name="T3" fmla="*/ 0 h 451"/>
                    <a:gd name="T4" fmla="*/ 0 w 20"/>
                    <a:gd name="T5" fmla="*/ 0 h 451"/>
                    <a:gd name="T6" fmla="*/ 0 w 20"/>
                    <a:gd name="T7" fmla="*/ 0 h 451"/>
                    <a:gd name="T8" fmla="*/ 0 w 20"/>
                    <a:gd name="T9" fmla="*/ 0 h 451"/>
                    <a:gd name="T10" fmla="*/ 0 w 20"/>
                    <a:gd name="T11" fmla="*/ 0 h 451"/>
                    <a:gd name="T12" fmla="*/ 0 w 20"/>
                    <a:gd name="T13" fmla="*/ 0 h 451"/>
                    <a:gd name="T14" fmla="*/ 0 w 20"/>
                    <a:gd name="T15" fmla="*/ 0 h 451"/>
                    <a:gd name="T16" fmla="*/ 0 w 20"/>
                    <a:gd name="T17" fmla="*/ 0 h 451"/>
                    <a:gd name="T18" fmla="*/ 0 w 20"/>
                    <a:gd name="T19" fmla="*/ 0 h 4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51"/>
                    <a:gd name="T32" fmla="*/ 20 w 20"/>
                    <a:gd name="T33" fmla="*/ 451 h 4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51">
                      <a:moveTo>
                        <a:pt x="7" y="451"/>
                      </a:moveTo>
                      <a:lnTo>
                        <a:pt x="4" y="404"/>
                      </a:lnTo>
                      <a:lnTo>
                        <a:pt x="1" y="355"/>
                      </a:lnTo>
                      <a:lnTo>
                        <a:pt x="0" y="305"/>
                      </a:lnTo>
                      <a:lnTo>
                        <a:pt x="1" y="255"/>
                      </a:lnTo>
                      <a:lnTo>
                        <a:pt x="2" y="204"/>
                      </a:lnTo>
                      <a:lnTo>
                        <a:pt x="6" y="153"/>
                      </a:lnTo>
                      <a:lnTo>
                        <a:pt x="9" y="102"/>
                      </a:lnTo>
                      <a:lnTo>
                        <a:pt x="14" y="51"/>
                      </a:lnTo>
                      <a:lnTo>
                        <a:pt x="20" y="0"/>
                      </a:lnTo>
                    </a:path>
                  </a:pathLst>
                </a:custGeom>
                <a:noFill/>
                <a:ln w="6350">
                  <a:solidFill>
                    <a:srgbClr val="FFFFFF"/>
                  </a:solidFill>
                  <a:round/>
                  <a:headEnd/>
                  <a:tailEnd/>
                </a:ln>
              </p:spPr>
              <p:txBody>
                <a:bodyPr/>
                <a:lstStyle/>
                <a:p>
                  <a:endParaRPr lang="en-US"/>
                </a:p>
              </p:txBody>
            </p:sp>
            <p:sp>
              <p:nvSpPr>
                <p:cNvPr id="19543" name="Freeform 59"/>
                <p:cNvSpPr>
                  <a:spLocks/>
                </p:cNvSpPr>
                <p:nvPr/>
              </p:nvSpPr>
              <p:spPr bwMode="auto">
                <a:xfrm>
                  <a:off x="1379" y="1904"/>
                  <a:ext cx="5" cy="3"/>
                </a:xfrm>
                <a:custGeom>
                  <a:avLst/>
                  <a:gdLst>
                    <a:gd name="T0" fmla="*/ 0 w 21"/>
                    <a:gd name="T1" fmla="*/ 0 h 11"/>
                    <a:gd name="T2" fmla="*/ 0 w 21"/>
                    <a:gd name="T3" fmla="*/ 0 h 11"/>
                    <a:gd name="T4" fmla="*/ 0 w 21"/>
                    <a:gd name="T5" fmla="*/ 0 h 11"/>
                    <a:gd name="T6" fmla="*/ 0 w 21"/>
                    <a:gd name="T7" fmla="*/ 0 h 11"/>
                    <a:gd name="T8" fmla="*/ 0 60000 65536"/>
                    <a:gd name="T9" fmla="*/ 0 60000 65536"/>
                    <a:gd name="T10" fmla="*/ 0 60000 65536"/>
                    <a:gd name="T11" fmla="*/ 0 60000 65536"/>
                    <a:gd name="T12" fmla="*/ 0 w 21"/>
                    <a:gd name="T13" fmla="*/ 0 h 11"/>
                    <a:gd name="T14" fmla="*/ 21 w 21"/>
                    <a:gd name="T15" fmla="*/ 11 h 11"/>
                  </a:gdLst>
                  <a:ahLst/>
                  <a:cxnLst>
                    <a:cxn ang="T8">
                      <a:pos x="T0" y="T1"/>
                    </a:cxn>
                    <a:cxn ang="T9">
                      <a:pos x="T2" y="T3"/>
                    </a:cxn>
                    <a:cxn ang="T10">
                      <a:pos x="T4" y="T5"/>
                    </a:cxn>
                    <a:cxn ang="T11">
                      <a:pos x="T6" y="T7"/>
                    </a:cxn>
                  </a:cxnLst>
                  <a:rect l="T12" t="T13" r="T14" b="T15"/>
                  <a:pathLst>
                    <a:path w="21" h="11">
                      <a:moveTo>
                        <a:pt x="21" y="11"/>
                      </a:moveTo>
                      <a:lnTo>
                        <a:pt x="16" y="7"/>
                      </a:lnTo>
                      <a:lnTo>
                        <a:pt x="6" y="9"/>
                      </a:lnTo>
                      <a:lnTo>
                        <a:pt x="0" y="0"/>
                      </a:lnTo>
                    </a:path>
                  </a:pathLst>
                </a:custGeom>
                <a:noFill/>
                <a:ln w="6350">
                  <a:solidFill>
                    <a:srgbClr val="FFFFFF"/>
                  </a:solidFill>
                  <a:round/>
                  <a:headEnd/>
                  <a:tailEnd/>
                </a:ln>
              </p:spPr>
              <p:txBody>
                <a:bodyPr/>
                <a:lstStyle/>
                <a:p>
                  <a:endParaRPr lang="en-US"/>
                </a:p>
              </p:txBody>
            </p:sp>
            <p:sp>
              <p:nvSpPr>
                <p:cNvPr id="19544" name="Freeform 60"/>
                <p:cNvSpPr>
                  <a:spLocks/>
                </p:cNvSpPr>
                <p:nvPr/>
              </p:nvSpPr>
              <p:spPr bwMode="auto">
                <a:xfrm>
                  <a:off x="1359" y="1904"/>
                  <a:ext cx="20" cy="29"/>
                </a:xfrm>
                <a:custGeom>
                  <a:avLst/>
                  <a:gdLst>
                    <a:gd name="T0" fmla="*/ 0 w 79"/>
                    <a:gd name="T1" fmla="*/ 0 h 115"/>
                    <a:gd name="T2" fmla="*/ 0 w 79"/>
                    <a:gd name="T3" fmla="*/ 0 h 115"/>
                    <a:gd name="T4" fmla="*/ 0 w 79"/>
                    <a:gd name="T5" fmla="*/ 0 h 115"/>
                    <a:gd name="T6" fmla="*/ 0 w 79"/>
                    <a:gd name="T7" fmla="*/ 0 h 115"/>
                    <a:gd name="T8" fmla="*/ 0 60000 65536"/>
                    <a:gd name="T9" fmla="*/ 0 60000 65536"/>
                    <a:gd name="T10" fmla="*/ 0 60000 65536"/>
                    <a:gd name="T11" fmla="*/ 0 60000 65536"/>
                    <a:gd name="T12" fmla="*/ 0 w 79"/>
                    <a:gd name="T13" fmla="*/ 0 h 115"/>
                    <a:gd name="T14" fmla="*/ 79 w 79"/>
                    <a:gd name="T15" fmla="*/ 115 h 115"/>
                  </a:gdLst>
                  <a:ahLst/>
                  <a:cxnLst>
                    <a:cxn ang="T8">
                      <a:pos x="T0" y="T1"/>
                    </a:cxn>
                    <a:cxn ang="T9">
                      <a:pos x="T2" y="T3"/>
                    </a:cxn>
                    <a:cxn ang="T10">
                      <a:pos x="T4" y="T5"/>
                    </a:cxn>
                    <a:cxn ang="T11">
                      <a:pos x="T6" y="T7"/>
                    </a:cxn>
                  </a:cxnLst>
                  <a:rect l="T12" t="T13" r="T14" b="T15"/>
                  <a:pathLst>
                    <a:path w="79" h="115">
                      <a:moveTo>
                        <a:pt x="79" y="0"/>
                      </a:moveTo>
                      <a:lnTo>
                        <a:pt x="55" y="37"/>
                      </a:lnTo>
                      <a:lnTo>
                        <a:pt x="27" y="79"/>
                      </a:lnTo>
                      <a:lnTo>
                        <a:pt x="0" y="115"/>
                      </a:lnTo>
                    </a:path>
                  </a:pathLst>
                </a:custGeom>
                <a:noFill/>
                <a:ln w="6350">
                  <a:solidFill>
                    <a:srgbClr val="FFFFFF"/>
                  </a:solidFill>
                  <a:round/>
                  <a:headEnd/>
                  <a:tailEnd/>
                </a:ln>
              </p:spPr>
              <p:txBody>
                <a:bodyPr/>
                <a:lstStyle/>
                <a:p>
                  <a:endParaRPr lang="en-US"/>
                </a:p>
              </p:txBody>
            </p:sp>
            <p:sp>
              <p:nvSpPr>
                <p:cNvPr id="19545" name="Freeform 61"/>
                <p:cNvSpPr>
                  <a:spLocks/>
                </p:cNvSpPr>
                <p:nvPr/>
              </p:nvSpPr>
              <p:spPr bwMode="auto">
                <a:xfrm>
                  <a:off x="531" y="1595"/>
                  <a:ext cx="438" cy="1213"/>
                </a:xfrm>
                <a:custGeom>
                  <a:avLst/>
                  <a:gdLst>
                    <a:gd name="T0" fmla="*/ 0 w 1753"/>
                    <a:gd name="T1" fmla="*/ 0 h 4851"/>
                    <a:gd name="T2" fmla="*/ 0 w 1753"/>
                    <a:gd name="T3" fmla="*/ 0 h 4851"/>
                    <a:gd name="T4" fmla="*/ 0 w 1753"/>
                    <a:gd name="T5" fmla="*/ 0 h 4851"/>
                    <a:gd name="T6" fmla="*/ 0 w 1753"/>
                    <a:gd name="T7" fmla="*/ 0 h 4851"/>
                    <a:gd name="T8" fmla="*/ 0 w 1753"/>
                    <a:gd name="T9" fmla="*/ 0 h 4851"/>
                    <a:gd name="T10" fmla="*/ 0 w 1753"/>
                    <a:gd name="T11" fmla="*/ 0 h 4851"/>
                    <a:gd name="T12" fmla="*/ 0 w 1753"/>
                    <a:gd name="T13" fmla="*/ 0 h 4851"/>
                    <a:gd name="T14" fmla="*/ 0 w 1753"/>
                    <a:gd name="T15" fmla="*/ 1 h 4851"/>
                    <a:gd name="T16" fmla="*/ 0 w 1753"/>
                    <a:gd name="T17" fmla="*/ 1 h 4851"/>
                    <a:gd name="T18" fmla="*/ 0 w 1753"/>
                    <a:gd name="T19" fmla="*/ 1 h 4851"/>
                    <a:gd name="T20" fmla="*/ 0 w 1753"/>
                    <a:gd name="T21" fmla="*/ 1 h 4851"/>
                    <a:gd name="T22" fmla="*/ 0 w 1753"/>
                    <a:gd name="T23" fmla="*/ 1 h 4851"/>
                    <a:gd name="T24" fmla="*/ 0 w 1753"/>
                    <a:gd name="T25" fmla="*/ 1 h 4851"/>
                    <a:gd name="T26" fmla="*/ 0 w 1753"/>
                    <a:gd name="T27" fmla="*/ 1 h 4851"/>
                    <a:gd name="T28" fmla="*/ 0 w 1753"/>
                    <a:gd name="T29" fmla="*/ 1 h 4851"/>
                    <a:gd name="T30" fmla="*/ 0 w 1753"/>
                    <a:gd name="T31" fmla="*/ 1 h 4851"/>
                    <a:gd name="T32" fmla="*/ 0 w 1753"/>
                    <a:gd name="T33" fmla="*/ 1 h 4851"/>
                    <a:gd name="T34" fmla="*/ 0 w 1753"/>
                    <a:gd name="T35" fmla="*/ 1 h 4851"/>
                    <a:gd name="T36" fmla="*/ 0 w 1753"/>
                    <a:gd name="T37" fmla="*/ 1 h 4851"/>
                    <a:gd name="T38" fmla="*/ 0 w 1753"/>
                    <a:gd name="T39" fmla="*/ 1 h 4851"/>
                    <a:gd name="T40" fmla="*/ 0 w 1753"/>
                    <a:gd name="T41" fmla="*/ 1 h 4851"/>
                    <a:gd name="T42" fmla="*/ 0 w 1753"/>
                    <a:gd name="T43" fmla="*/ 1 h 4851"/>
                    <a:gd name="T44" fmla="*/ 0 w 1753"/>
                    <a:gd name="T45" fmla="*/ 1 h 4851"/>
                    <a:gd name="T46" fmla="*/ 0 w 1753"/>
                    <a:gd name="T47" fmla="*/ 1 h 4851"/>
                    <a:gd name="T48" fmla="*/ 0 w 1753"/>
                    <a:gd name="T49" fmla="*/ 1 h 4851"/>
                    <a:gd name="T50" fmla="*/ 0 w 1753"/>
                    <a:gd name="T51" fmla="*/ 1 h 4851"/>
                    <a:gd name="T52" fmla="*/ 0 w 1753"/>
                    <a:gd name="T53" fmla="*/ 1 h 4851"/>
                    <a:gd name="T54" fmla="*/ 0 w 1753"/>
                    <a:gd name="T55" fmla="*/ 1 h 4851"/>
                    <a:gd name="T56" fmla="*/ 0 w 1753"/>
                    <a:gd name="T57" fmla="*/ 1 h 4851"/>
                    <a:gd name="T58" fmla="*/ 0 w 1753"/>
                    <a:gd name="T59" fmla="*/ 1 h 4851"/>
                    <a:gd name="T60" fmla="*/ 0 w 1753"/>
                    <a:gd name="T61" fmla="*/ 1 h 4851"/>
                    <a:gd name="T62" fmla="*/ 0 w 1753"/>
                    <a:gd name="T63" fmla="*/ 1 h 4851"/>
                    <a:gd name="T64" fmla="*/ 0 w 1753"/>
                    <a:gd name="T65" fmla="*/ 1 h 4851"/>
                    <a:gd name="T66" fmla="*/ 0 w 1753"/>
                    <a:gd name="T67" fmla="*/ 1 h 4851"/>
                    <a:gd name="T68" fmla="*/ 0 w 1753"/>
                    <a:gd name="T69" fmla="*/ 1 h 4851"/>
                    <a:gd name="T70" fmla="*/ 0 w 1753"/>
                    <a:gd name="T71" fmla="*/ 1 h 4851"/>
                    <a:gd name="T72" fmla="*/ 0 w 1753"/>
                    <a:gd name="T73" fmla="*/ 1 h 4851"/>
                    <a:gd name="T74" fmla="*/ 0 w 1753"/>
                    <a:gd name="T75" fmla="*/ 1 h 4851"/>
                    <a:gd name="T76" fmla="*/ 0 w 1753"/>
                    <a:gd name="T77" fmla="*/ 1 h 4851"/>
                    <a:gd name="T78" fmla="*/ 0 w 1753"/>
                    <a:gd name="T79" fmla="*/ 1 h 4851"/>
                    <a:gd name="T80" fmla="*/ 0 w 1753"/>
                    <a:gd name="T81" fmla="*/ 1 h 4851"/>
                    <a:gd name="T82" fmla="*/ 0 w 1753"/>
                    <a:gd name="T83" fmla="*/ 1 h 4851"/>
                    <a:gd name="T84" fmla="*/ 0 w 1753"/>
                    <a:gd name="T85" fmla="*/ 1 h 4851"/>
                    <a:gd name="T86" fmla="*/ 0 w 1753"/>
                    <a:gd name="T87" fmla="*/ 1 h 4851"/>
                    <a:gd name="T88" fmla="*/ 0 w 1753"/>
                    <a:gd name="T89" fmla="*/ 1 h 4851"/>
                    <a:gd name="T90" fmla="*/ 0 w 1753"/>
                    <a:gd name="T91" fmla="*/ 1 h 4851"/>
                    <a:gd name="T92" fmla="*/ 0 w 1753"/>
                    <a:gd name="T93" fmla="*/ 1 h 4851"/>
                    <a:gd name="T94" fmla="*/ 0 w 1753"/>
                    <a:gd name="T95" fmla="*/ 1 h 4851"/>
                    <a:gd name="T96" fmla="*/ 0 w 1753"/>
                    <a:gd name="T97" fmla="*/ 1 h 4851"/>
                    <a:gd name="T98" fmla="*/ 0 w 1753"/>
                    <a:gd name="T99" fmla="*/ 1 h 4851"/>
                    <a:gd name="T100" fmla="*/ 0 w 1753"/>
                    <a:gd name="T101" fmla="*/ 0 h 4851"/>
                    <a:gd name="T102" fmla="*/ 0 w 1753"/>
                    <a:gd name="T103" fmla="*/ 0 h 4851"/>
                    <a:gd name="T104" fmla="*/ 0 w 1753"/>
                    <a:gd name="T105" fmla="*/ 0 h 4851"/>
                    <a:gd name="T106" fmla="*/ 0 w 1753"/>
                    <a:gd name="T107" fmla="*/ 0 h 4851"/>
                    <a:gd name="T108" fmla="*/ 0 w 1753"/>
                    <a:gd name="T109" fmla="*/ 0 h 4851"/>
                    <a:gd name="T110" fmla="*/ 0 w 1753"/>
                    <a:gd name="T111" fmla="*/ 0 h 4851"/>
                    <a:gd name="T112" fmla="*/ 0 w 1753"/>
                    <a:gd name="T113" fmla="*/ 0 h 48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53"/>
                    <a:gd name="T172" fmla="*/ 0 h 4851"/>
                    <a:gd name="T173" fmla="*/ 1753 w 1753"/>
                    <a:gd name="T174" fmla="*/ 4851 h 48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53" h="4851">
                      <a:moveTo>
                        <a:pt x="1753" y="0"/>
                      </a:moveTo>
                      <a:lnTo>
                        <a:pt x="1704" y="14"/>
                      </a:lnTo>
                      <a:lnTo>
                        <a:pt x="1656" y="27"/>
                      </a:lnTo>
                      <a:lnTo>
                        <a:pt x="1607" y="39"/>
                      </a:lnTo>
                      <a:lnTo>
                        <a:pt x="1557" y="50"/>
                      </a:lnTo>
                      <a:lnTo>
                        <a:pt x="1508" y="58"/>
                      </a:lnTo>
                      <a:lnTo>
                        <a:pt x="1457" y="64"/>
                      </a:lnTo>
                      <a:lnTo>
                        <a:pt x="1407" y="70"/>
                      </a:lnTo>
                      <a:lnTo>
                        <a:pt x="1356" y="73"/>
                      </a:lnTo>
                      <a:lnTo>
                        <a:pt x="1302" y="85"/>
                      </a:lnTo>
                      <a:lnTo>
                        <a:pt x="1254" y="114"/>
                      </a:lnTo>
                      <a:lnTo>
                        <a:pt x="1209" y="150"/>
                      </a:lnTo>
                      <a:lnTo>
                        <a:pt x="1167" y="193"/>
                      </a:lnTo>
                      <a:lnTo>
                        <a:pt x="1134" y="224"/>
                      </a:lnTo>
                      <a:lnTo>
                        <a:pt x="1104" y="249"/>
                      </a:lnTo>
                      <a:lnTo>
                        <a:pt x="1070" y="283"/>
                      </a:lnTo>
                      <a:lnTo>
                        <a:pt x="1040" y="320"/>
                      </a:lnTo>
                      <a:lnTo>
                        <a:pt x="1013" y="360"/>
                      </a:lnTo>
                      <a:lnTo>
                        <a:pt x="990" y="404"/>
                      </a:lnTo>
                      <a:lnTo>
                        <a:pt x="970" y="450"/>
                      </a:lnTo>
                      <a:lnTo>
                        <a:pt x="954" y="498"/>
                      </a:lnTo>
                      <a:lnTo>
                        <a:pt x="940" y="548"/>
                      </a:lnTo>
                      <a:lnTo>
                        <a:pt x="929" y="597"/>
                      </a:lnTo>
                      <a:lnTo>
                        <a:pt x="920" y="646"/>
                      </a:lnTo>
                      <a:lnTo>
                        <a:pt x="913" y="695"/>
                      </a:lnTo>
                      <a:lnTo>
                        <a:pt x="907" y="742"/>
                      </a:lnTo>
                      <a:lnTo>
                        <a:pt x="903" y="787"/>
                      </a:lnTo>
                      <a:lnTo>
                        <a:pt x="900" y="830"/>
                      </a:lnTo>
                      <a:lnTo>
                        <a:pt x="901" y="837"/>
                      </a:lnTo>
                      <a:lnTo>
                        <a:pt x="903" y="851"/>
                      </a:lnTo>
                      <a:lnTo>
                        <a:pt x="904" y="858"/>
                      </a:lnTo>
                      <a:lnTo>
                        <a:pt x="900" y="931"/>
                      </a:lnTo>
                      <a:lnTo>
                        <a:pt x="902" y="999"/>
                      </a:lnTo>
                      <a:lnTo>
                        <a:pt x="914" y="1063"/>
                      </a:lnTo>
                      <a:lnTo>
                        <a:pt x="930" y="1135"/>
                      </a:lnTo>
                      <a:lnTo>
                        <a:pt x="939" y="1203"/>
                      </a:lnTo>
                      <a:lnTo>
                        <a:pt x="936" y="1272"/>
                      </a:lnTo>
                      <a:lnTo>
                        <a:pt x="927" y="1311"/>
                      </a:lnTo>
                      <a:lnTo>
                        <a:pt x="913" y="1353"/>
                      </a:lnTo>
                      <a:lnTo>
                        <a:pt x="900" y="1393"/>
                      </a:lnTo>
                      <a:lnTo>
                        <a:pt x="892" y="1429"/>
                      </a:lnTo>
                      <a:lnTo>
                        <a:pt x="883" y="1468"/>
                      </a:lnTo>
                      <a:lnTo>
                        <a:pt x="876" y="1508"/>
                      </a:lnTo>
                      <a:lnTo>
                        <a:pt x="869" y="1550"/>
                      </a:lnTo>
                      <a:lnTo>
                        <a:pt x="863" y="1593"/>
                      </a:lnTo>
                      <a:lnTo>
                        <a:pt x="857" y="1640"/>
                      </a:lnTo>
                      <a:lnTo>
                        <a:pt x="852" y="1686"/>
                      </a:lnTo>
                      <a:lnTo>
                        <a:pt x="846" y="1733"/>
                      </a:lnTo>
                      <a:lnTo>
                        <a:pt x="840" y="1781"/>
                      </a:lnTo>
                      <a:lnTo>
                        <a:pt x="833" y="1829"/>
                      </a:lnTo>
                      <a:lnTo>
                        <a:pt x="827" y="1878"/>
                      </a:lnTo>
                      <a:lnTo>
                        <a:pt x="820" y="1926"/>
                      </a:lnTo>
                      <a:lnTo>
                        <a:pt x="812" y="1974"/>
                      </a:lnTo>
                      <a:lnTo>
                        <a:pt x="803" y="2022"/>
                      </a:lnTo>
                      <a:lnTo>
                        <a:pt x="794" y="2068"/>
                      </a:lnTo>
                      <a:lnTo>
                        <a:pt x="783" y="2113"/>
                      </a:lnTo>
                      <a:lnTo>
                        <a:pt x="773" y="2157"/>
                      </a:lnTo>
                      <a:lnTo>
                        <a:pt x="760" y="2199"/>
                      </a:lnTo>
                      <a:lnTo>
                        <a:pt x="753" y="2215"/>
                      </a:lnTo>
                      <a:lnTo>
                        <a:pt x="740" y="2244"/>
                      </a:lnTo>
                      <a:lnTo>
                        <a:pt x="721" y="2286"/>
                      </a:lnTo>
                      <a:lnTo>
                        <a:pt x="697" y="2336"/>
                      </a:lnTo>
                      <a:lnTo>
                        <a:pt x="673" y="2393"/>
                      </a:lnTo>
                      <a:lnTo>
                        <a:pt x="648" y="2453"/>
                      </a:lnTo>
                      <a:lnTo>
                        <a:pt x="626" y="2514"/>
                      </a:lnTo>
                      <a:lnTo>
                        <a:pt x="606" y="2574"/>
                      </a:lnTo>
                      <a:lnTo>
                        <a:pt x="590" y="2630"/>
                      </a:lnTo>
                      <a:lnTo>
                        <a:pt x="579" y="2671"/>
                      </a:lnTo>
                      <a:lnTo>
                        <a:pt x="566" y="2715"/>
                      </a:lnTo>
                      <a:lnTo>
                        <a:pt x="553" y="2764"/>
                      </a:lnTo>
                      <a:lnTo>
                        <a:pt x="542" y="2817"/>
                      </a:lnTo>
                      <a:lnTo>
                        <a:pt x="534" y="2880"/>
                      </a:lnTo>
                      <a:lnTo>
                        <a:pt x="532" y="2954"/>
                      </a:lnTo>
                      <a:lnTo>
                        <a:pt x="529" y="3006"/>
                      </a:lnTo>
                      <a:lnTo>
                        <a:pt x="523" y="3063"/>
                      </a:lnTo>
                      <a:lnTo>
                        <a:pt x="514" y="3121"/>
                      </a:lnTo>
                      <a:lnTo>
                        <a:pt x="503" y="3177"/>
                      </a:lnTo>
                      <a:lnTo>
                        <a:pt x="493" y="3229"/>
                      </a:lnTo>
                      <a:lnTo>
                        <a:pt x="481" y="3280"/>
                      </a:lnTo>
                      <a:lnTo>
                        <a:pt x="469" y="3328"/>
                      </a:lnTo>
                      <a:lnTo>
                        <a:pt x="456" y="3377"/>
                      </a:lnTo>
                      <a:lnTo>
                        <a:pt x="443" y="3426"/>
                      </a:lnTo>
                      <a:lnTo>
                        <a:pt x="430" y="3473"/>
                      </a:lnTo>
                      <a:lnTo>
                        <a:pt x="417" y="3522"/>
                      </a:lnTo>
                      <a:lnTo>
                        <a:pt x="403" y="3571"/>
                      </a:lnTo>
                      <a:lnTo>
                        <a:pt x="399" y="3584"/>
                      </a:lnTo>
                      <a:lnTo>
                        <a:pt x="388" y="3609"/>
                      </a:lnTo>
                      <a:lnTo>
                        <a:pt x="383" y="3621"/>
                      </a:lnTo>
                      <a:lnTo>
                        <a:pt x="356" y="3669"/>
                      </a:lnTo>
                      <a:lnTo>
                        <a:pt x="322" y="3723"/>
                      </a:lnTo>
                      <a:lnTo>
                        <a:pt x="302" y="3753"/>
                      </a:lnTo>
                      <a:lnTo>
                        <a:pt x="282" y="3769"/>
                      </a:lnTo>
                      <a:lnTo>
                        <a:pt x="255" y="3781"/>
                      </a:lnTo>
                      <a:lnTo>
                        <a:pt x="209" y="3826"/>
                      </a:lnTo>
                      <a:lnTo>
                        <a:pt x="169" y="3881"/>
                      </a:lnTo>
                      <a:lnTo>
                        <a:pt x="148" y="3925"/>
                      </a:lnTo>
                      <a:lnTo>
                        <a:pt x="115" y="3994"/>
                      </a:lnTo>
                      <a:lnTo>
                        <a:pt x="93" y="4040"/>
                      </a:lnTo>
                      <a:lnTo>
                        <a:pt x="67" y="4093"/>
                      </a:lnTo>
                      <a:lnTo>
                        <a:pt x="42" y="4150"/>
                      </a:lnTo>
                      <a:lnTo>
                        <a:pt x="21" y="4206"/>
                      </a:lnTo>
                      <a:lnTo>
                        <a:pt x="6" y="4259"/>
                      </a:lnTo>
                      <a:lnTo>
                        <a:pt x="0" y="4305"/>
                      </a:lnTo>
                      <a:lnTo>
                        <a:pt x="7" y="4341"/>
                      </a:lnTo>
                      <a:lnTo>
                        <a:pt x="28" y="4355"/>
                      </a:lnTo>
                      <a:lnTo>
                        <a:pt x="54" y="4346"/>
                      </a:lnTo>
                      <a:lnTo>
                        <a:pt x="70" y="4334"/>
                      </a:lnTo>
                      <a:lnTo>
                        <a:pt x="103" y="4284"/>
                      </a:lnTo>
                      <a:lnTo>
                        <a:pt x="129" y="4240"/>
                      </a:lnTo>
                      <a:lnTo>
                        <a:pt x="153" y="4198"/>
                      </a:lnTo>
                      <a:lnTo>
                        <a:pt x="182" y="4157"/>
                      </a:lnTo>
                      <a:lnTo>
                        <a:pt x="221" y="4117"/>
                      </a:lnTo>
                      <a:lnTo>
                        <a:pt x="243" y="4132"/>
                      </a:lnTo>
                      <a:lnTo>
                        <a:pt x="254" y="4124"/>
                      </a:lnTo>
                      <a:lnTo>
                        <a:pt x="246" y="4137"/>
                      </a:lnTo>
                      <a:lnTo>
                        <a:pt x="234" y="4170"/>
                      </a:lnTo>
                      <a:lnTo>
                        <a:pt x="213" y="4233"/>
                      </a:lnTo>
                      <a:lnTo>
                        <a:pt x="201" y="4266"/>
                      </a:lnTo>
                      <a:lnTo>
                        <a:pt x="186" y="4322"/>
                      </a:lnTo>
                      <a:lnTo>
                        <a:pt x="165" y="4391"/>
                      </a:lnTo>
                      <a:lnTo>
                        <a:pt x="138" y="4467"/>
                      </a:lnTo>
                      <a:lnTo>
                        <a:pt x="115" y="4522"/>
                      </a:lnTo>
                      <a:lnTo>
                        <a:pt x="96" y="4576"/>
                      </a:lnTo>
                      <a:lnTo>
                        <a:pt x="82" y="4623"/>
                      </a:lnTo>
                      <a:lnTo>
                        <a:pt x="76" y="4664"/>
                      </a:lnTo>
                      <a:lnTo>
                        <a:pt x="82" y="4694"/>
                      </a:lnTo>
                      <a:lnTo>
                        <a:pt x="100" y="4713"/>
                      </a:lnTo>
                      <a:lnTo>
                        <a:pt x="134" y="4717"/>
                      </a:lnTo>
                      <a:lnTo>
                        <a:pt x="162" y="4688"/>
                      </a:lnTo>
                      <a:lnTo>
                        <a:pt x="192" y="4634"/>
                      </a:lnTo>
                      <a:lnTo>
                        <a:pt x="219" y="4575"/>
                      </a:lnTo>
                      <a:lnTo>
                        <a:pt x="242" y="4519"/>
                      </a:lnTo>
                      <a:lnTo>
                        <a:pt x="265" y="4463"/>
                      </a:lnTo>
                      <a:lnTo>
                        <a:pt x="286" y="4410"/>
                      </a:lnTo>
                      <a:lnTo>
                        <a:pt x="309" y="4361"/>
                      </a:lnTo>
                      <a:lnTo>
                        <a:pt x="333" y="4321"/>
                      </a:lnTo>
                      <a:lnTo>
                        <a:pt x="326" y="4343"/>
                      </a:lnTo>
                      <a:lnTo>
                        <a:pt x="319" y="4374"/>
                      </a:lnTo>
                      <a:lnTo>
                        <a:pt x="313" y="4387"/>
                      </a:lnTo>
                      <a:lnTo>
                        <a:pt x="307" y="4436"/>
                      </a:lnTo>
                      <a:lnTo>
                        <a:pt x="305" y="4483"/>
                      </a:lnTo>
                      <a:lnTo>
                        <a:pt x="301" y="4530"/>
                      </a:lnTo>
                      <a:lnTo>
                        <a:pt x="294" y="4594"/>
                      </a:lnTo>
                      <a:lnTo>
                        <a:pt x="286" y="4656"/>
                      </a:lnTo>
                      <a:lnTo>
                        <a:pt x="280" y="4722"/>
                      </a:lnTo>
                      <a:lnTo>
                        <a:pt x="277" y="4787"/>
                      </a:lnTo>
                      <a:lnTo>
                        <a:pt x="296" y="4839"/>
                      </a:lnTo>
                      <a:lnTo>
                        <a:pt x="330" y="4851"/>
                      </a:lnTo>
                      <a:lnTo>
                        <a:pt x="353" y="4847"/>
                      </a:lnTo>
                      <a:lnTo>
                        <a:pt x="367" y="4821"/>
                      </a:lnTo>
                      <a:lnTo>
                        <a:pt x="382" y="4764"/>
                      </a:lnTo>
                      <a:lnTo>
                        <a:pt x="396" y="4693"/>
                      </a:lnTo>
                      <a:lnTo>
                        <a:pt x="409" y="4624"/>
                      </a:lnTo>
                      <a:lnTo>
                        <a:pt x="421" y="4565"/>
                      </a:lnTo>
                      <a:lnTo>
                        <a:pt x="433" y="4507"/>
                      </a:lnTo>
                      <a:lnTo>
                        <a:pt x="443" y="4451"/>
                      </a:lnTo>
                      <a:lnTo>
                        <a:pt x="454" y="4398"/>
                      </a:lnTo>
                      <a:lnTo>
                        <a:pt x="466" y="4350"/>
                      </a:lnTo>
                      <a:lnTo>
                        <a:pt x="466" y="4374"/>
                      </a:lnTo>
                      <a:lnTo>
                        <a:pt x="470" y="4424"/>
                      </a:lnTo>
                      <a:lnTo>
                        <a:pt x="475" y="4490"/>
                      </a:lnTo>
                      <a:lnTo>
                        <a:pt x="480" y="4567"/>
                      </a:lnTo>
                      <a:lnTo>
                        <a:pt x="483" y="4636"/>
                      </a:lnTo>
                      <a:lnTo>
                        <a:pt x="487" y="4699"/>
                      </a:lnTo>
                      <a:lnTo>
                        <a:pt x="494" y="4754"/>
                      </a:lnTo>
                      <a:lnTo>
                        <a:pt x="506" y="4794"/>
                      </a:lnTo>
                      <a:lnTo>
                        <a:pt x="522" y="4820"/>
                      </a:lnTo>
                      <a:lnTo>
                        <a:pt x="546" y="4826"/>
                      </a:lnTo>
                      <a:lnTo>
                        <a:pt x="575" y="4807"/>
                      </a:lnTo>
                      <a:lnTo>
                        <a:pt x="588" y="4758"/>
                      </a:lnTo>
                      <a:lnTo>
                        <a:pt x="594" y="4679"/>
                      </a:lnTo>
                      <a:lnTo>
                        <a:pt x="597" y="4617"/>
                      </a:lnTo>
                      <a:lnTo>
                        <a:pt x="601" y="4553"/>
                      </a:lnTo>
                      <a:lnTo>
                        <a:pt x="603" y="4489"/>
                      </a:lnTo>
                      <a:lnTo>
                        <a:pt x="607" y="4430"/>
                      </a:lnTo>
                      <a:lnTo>
                        <a:pt x="609" y="4378"/>
                      </a:lnTo>
                      <a:lnTo>
                        <a:pt x="610" y="4333"/>
                      </a:lnTo>
                      <a:lnTo>
                        <a:pt x="614" y="4365"/>
                      </a:lnTo>
                      <a:lnTo>
                        <a:pt x="622" y="4416"/>
                      </a:lnTo>
                      <a:lnTo>
                        <a:pt x="632" y="4480"/>
                      </a:lnTo>
                      <a:lnTo>
                        <a:pt x="641" y="4547"/>
                      </a:lnTo>
                      <a:lnTo>
                        <a:pt x="652" y="4609"/>
                      </a:lnTo>
                      <a:lnTo>
                        <a:pt x="667" y="4662"/>
                      </a:lnTo>
                      <a:lnTo>
                        <a:pt x="687" y="4699"/>
                      </a:lnTo>
                      <a:lnTo>
                        <a:pt x="714" y="4713"/>
                      </a:lnTo>
                      <a:lnTo>
                        <a:pt x="740" y="4704"/>
                      </a:lnTo>
                      <a:lnTo>
                        <a:pt x="753" y="4673"/>
                      </a:lnTo>
                      <a:lnTo>
                        <a:pt x="757" y="4628"/>
                      </a:lnTo>
                      <a:lnTo>
                        <a:pt x="756" y="4575"/>
                      </a:lnTo>
                      <a:lnTo>
                        <a:pt x="753" y="4519"/>
                      </a:lnTo>
                      <a:lnTo>
                        <a:pt x="750" y="4466"/>
                      </a:lnTo>
                      <a:lnTo>
                        <a:pt x="752" y="4420"/>
                      </a:lnTo>
                      <a:lnTo>
                        <a:pt x="754" y="4378"/>
                      </a:lnTo>
                      <a:lnTo>
                        <a:pt x="756" y="4309"/>
                      </a:lnTo>
                      <a:lnTo>
                        <a:pt x="760" y="4239"/>
                      </a:lnTo>
                      <a:lnTo>
                        <a:pt x="762" y="4195"/>
                      </a:lnTo>
                      <a:lnTo>
                        <a:pt x="770" y="4117"/>
                      </a:lnTo>
                      <a:lnTo>
                        <a:pt x="773" y="4056"/>
                      </a:lnTo>
                      <a:lnTo>
                        <a:pt x="770" y="4007"/>
                      </a:lnTo>
                      <a:lnTo>
                        <a:pt x="762" y="3962"/>
                      </a:lnTo>
                      <a:lnTo>
                        <a:pt x="750" y="3916"/>
                      </a:lnTo>
                      <a:lnTo>
                        <a:pt x="736" y="3864"/>
                      </a:lnTo>
                      <a:lnTo>
                        <a:pt x="736" y="3839"/>
                      </a:lnTo>
                      <a:lnTo>
                        <a:pt x="746" y="3801"/>
                      </a:lnTo>
                      <a:lnTo>
                        <a:pt x="762" y="3754"/>
                      </a:lnTo>
                      <a:lnTo>
                        <a:pt x="783" y="3701"/>
                      </a:lnTo>
                      <a:lnTo>
                        <a:pt x="809" y="3644"/>
                      </a:lnTo>
                      <a:lnTo>
                        <a:pt x="836" y="3586"/>
                      </a:lnTo>
                      <a:lnTo>
                        <a:pt x="864" y="3530"/>
                      </a:lnTo>
                      <a:lnTo>
                        <a:pt x="892" y="3479"/>
                      </a:lnTo>
                      <a:lnTo>
                        <a:pt x="915" y="3437"/>
                      </a:lnTo>
                      <a:lnTo>
                        <a:pt x="947" y="3376"/>
                      </a:lnTo>
                      <a:lnTo>
                        <a:pt x="974" y="3327"/>
                      </a:lnTo>
                      <a:lnTo>
                        <a:pt x="1008" y="3269"/>
                      </a:lnTo>
                      <a:lnTo>
                        <a:pt x="1040" y="3216"/>
                      </a:lnTo>
                      <a:lnTo>
                        <a:pt x="1070" y="3155"/>
                      </a:lnTo>
                      <a:lnTo>
                        <a:pt x="1086" y="3120"/>
                      </a:lnTo>
                      <a:lnTo>
                        <a:pt x="1103" y="3076"/>
                      </a:lnTo>
                      <a:lnTo>
                        <a:pt x="1123" y="3027"/>
                      </a:lnTo>
                      <a:lnTo>
                        <a:pt x="1144" y="2974"/>
                      </a:lnTo>
                      <a:lnTo>
                        <a:pt x="1167" y="2920"/>
                      </a:lnTo>
                      <a:lnTo>
                        <a:pt x="1190" y="2868"/>
                      </a:lnTo>
                      <a:lnTo>
                        <a:pt x="1215" y="2820"/>
                      </a:lnTo>
                      <a:lnTo>
                        <a:pt x="1239" y="2769"/>
                      </a:lnTo>
                      <a:lnTo>
                        <a:pt x="1253" y="2718"/>
                      </a:lnTo>
                      <a:lnTo>
                        <a:pt x="1269" y="2644"/>
                      </a:lnTo>
                      <a:lnTo>
                        <a:pt x="1277" y="2595"/>
                      </a:lnTo>
                      <a:lnTo>
                        <a:pt x="1283" y="2548"/>
                      </a:lnTo>
                      <a:lnTo>
                        <a:pt x="1286" y="2499"/>
                      </a:lnTo>
                      <a:lnTo>
                        <a:pt x="1286" y="2451"/>
                      </a:lnTo>
                      <a:lnTo>
                        <a:pt x="1287" y="2401"/>
                      </a:lnTo>
                      <a:lnTo>
                        <a:pt x="1287" y="2350"/>
                      </a:lnTo>
                      <a:lnTo>
                        <a:pt x="1289" y="2298"/>
                      </a:lnTo>
                      <a:lnTo>
                        <a:pt x="1294" y="2244"/>
                      </a:lnTo>
                      <a:lnTo>
                        <a:pt x="1304" y="2205"/>
                      </a:lnTo>
                      <a:lnTo>
                        <a:pt x="1326" y="2156"/>
                      </a:lnTo>
                      <a:lnTo>
                        <a:pt x="1343" y="2116"/>
                      </a:lnTo>
                      <a:lnTo>
                        <a:pt x="1366" y="2065"/>
                      </a:lnTo>
                      <a:lnTo>
                        <a:pt x="1388" y="2014"/>
                      </a:lnTo>
                      <a:lnTo>
                        <a:pt x="1408" y="1966"/>
                      </a:lnTo>
                      <a:lnTo>
                        <a:pt x="1428" y="1918"/>
                      </a:lnTo>
                      <a:lnTo>
                        <a:pt x="1444" y="1871"/>
                      </a:lnTo>
                      <a:lnTo>
                        <a:pt x="1460" y="1824"/>
                      </a:lnTo>
                      <a:lnTo>
                        <a:pt x="1473" y="1775"/>
                      </a:lnTo>
                      <a:lnTo>
                        <a:pt x="1482" y="1726"/>
                      </a:lnTo>
                      <a:lnTo>
                        <a:pt x="1488" y="1676"/>
                      </a:lnTo>
                      <a:lnTo>
                        <a:pt x="1493" y="1629"/>
                      </a:lnTo>
                      <a:lnTo>
                        <a:pt x="1497" y="1582"/>
                      </a:lnTo>
                      <a:lnTo>
                        <a:pt x="1502" y="1533"/>
                      </a:lnTo>
                      <a:lnTo>
                        <a:pt x="1507" y="1484"/>
                      </a:lnTo>
                      <a:lnTo>
                        <a:pt x="1509" y="1435"/>
                      </a:lnTo>
                      <a:lnTo>
                        <a:pt x="1511" y="1385"/>
                      </a:lnTo>
                      <a:lnTo>
                        <a:pt x="1511" y="1335"/>
                      </a:lnTo>
                      <a:lnTo>
                        <a:pt x="1509" y="1284"/>
                      </a:lnTo>
                      <a:lnTo>
                        <a:pt x="1504" y="1234"/>
                      </a:lnTo>
                      <a:lnTo>
                        <a:pt x="1503" y="1218"/>
                      </a:lnTo>
                      <a:lnTo>
                        <a:pt x="1503" y="1197"/>
                      </a:lnTo>
                      <a:lnTo>
                        <a:pt x="1504" y="1176"/>
                      </a:lnTo>
                      <a:lnTo>
                        <a:pt x="1526" y="1210"/>
                      </a:lnTo>
                      <a:lnTo>
                        <a:pt x="1548" y="1244"/>
                      </a:lnTo>
                      <a:lnTo>
                        <a:pt x="1571" y="1274"/>
                      </a:lnTo>
                      <a:lnTo>
                        <a:pt x="1571" y="1270"/>
                      </a:lnTo>
                      <a:lnTo>
                        <a:pt x="1574" y="1257"/>
                      </a:lnTo>
                      <a:lnTo>
                        <a:pt x="1577" y="1234"/>
                      </a:lnTo>
                      <a:lnTo>
                        <a:pt x="1581" y="1205"/>
                      </a:lnTo>
                      <a:lnTo>
                        <a:pt x="1587" y="1168"/>
                      </a:lnTo>
                      <a:lnTo>
                        <a:pt x="1593" y="1124"/>
                      </a:lnTo>
                      <a:lnTo>
                        <a:pt x="1600" y="1075"/>
                      </a:lnTo>
                      <a:lnTo>
                        <a:pt x="1607" y="1022"/>
                      </a:lnTo>
                      <a:lnTo>
                        <a:pt x="1615" y="964"/>
                      </a:lnTo>
                      <a:lnTo>
                        <a:pt x="1624" y="903"/>
                      </a:lnTo>
                      <a:lnTo>
                        <a:pt x="1633" y="839"/>
                      </a:lnTo>
                      <a:lnTo>
                        <a:pt x="1643" y="773"/>
                      </a:lnTo>
                      <a:lnTo>
                        <a:pt x="1653" y="705"/>
                      </a:lnTo>
                      <a:lnTo>
                        <a:pt x="1662" y="637"/>
                      </a:lnTo>
                      <a:lnTo>
                        <a:pt x="1671" y="569"/>
                      </a:lnTo>
                      <a:lnTo>
                        <a:pt x="1681" y="501"/>
                      </a:lnTo>
                      <a:lnTo>
                        <a:pt x="1690" y="435"/>
                      </a:lnTo>
                      <a:lnTo>
                        <a:pt x="1700" y="371"/>
                      </a:lnTo>
                      <a:lnTo>
                        <a:pt x="1709" y="310"/>
                      </a:lnTo>
                      <a:lnTo>
                        <a:pt x="1717" y="252"/>
                      </a:lnTo>
                      <a:lnTo>
                        <a:pt x="1724" y="199"/>
                      </a:lnTo>
                      <a:lnTo>
                        <a:pt x="1731" y="150"/>
                      </a:lnTo>
                      <a:lnTo>
                        <a:pt x="1737" y="106"/>
                      </a:lnTo>
                      <a:lnTo>
                        <a:pt x="1743" y="70"/>
                      </a:lnTo>
                      <a:lnTo>
                        <a:pt x="1747" y="40"/>
                      </a:lnTo>
                      <a:lnTo>
                        <a:pt x="1750" y="18"/>
                      </a:lnTo>
                      <a:lnTo>
                        <a:pt x="1753" y="4"/>
                      </a:lnTo>
                      <a:lnTo>
                        <a:pt x="1753" y="0"/>
                      </a:lnTo>
                      <a:close/>
                    </a:path>
                  </a:pathLst>
                </a:custGeom>
                <a:noFill/>
                <a:ln w="9525">
                  <a:noFill/>
                  <a:round/>
                  <a:headEnd/>
                  <a:tailEnd/>
                </a:ln>
              </p:spPr>
              <p:txBody>
                <a:bodyPr/>
                <a:lstStyle/>
                <a:p>
                  <a:endParaRPr lang="en-US"/>
                </a:p>
              </p:txBody>
            </p:sp>
            <p:sp>
              <p:nvSpPr>
                <p:cNvPr id="19546" name="Freeform 62"/>
                <p:cNvSpPr>
                  <a:spLocks/>
                </p:cNvSpPr>
                <p:nvPr/>
              </p:nvSpPr>
              <p:spPr bwMode="auto">
                <a:xfrm>
                  <a:off x="811" y="1676"/>
                  <a:ext cx="46" cy="46"/>
                </a:xfrm>
                <a:custGeom>
                  <a:avLst/>
                  <a:gdLst>
                    <a:gd name="T0" fmla="*/ 0 w 183"/>
                    <a:gd name="T1" fmla="*/ 0 h 185"/>
                    <a:gd name="T2" fmla="*/ 0 w 183"/>
                    <a:gd name="T3" fmla="*/ 0 h 185"/>
                    <a:gd name="T4" fmla="*/ 0 w 183"/>
                    <a:gd name="T5" fmla="*/ 0 h 185"/>
                    <a:gd name="T6" fmla="*/ 0 w 183"/>
                    <a:gd name="T7" fmla="*/ 0 h 185"/>
                    <a:gd name="T8" fmla="*/ 0 w 183"/>
                    <a:gd name="T9" fmla="*/ 0 h 185"/>
                    <a:gd name="T10" fmla="*/ 0 w 183"/>
                    <a:gd name="T11" fmla="*/ 0 h 185"/>
                    <a:gd name="T12" fmla="*/ 0 w 183"/>
                    <a:gd name="T13" fmla="*/ 0 h 185"/>
                    <a:gd name="T14" fmla="*/ 0 w 183"/>
                    <a:gd name="T15" fmla="*/ 0 h 185"/>
                    <a:gd name="T16" fmla="*/ 0 w 183"/>
                    <a:gd name="T17" fmla="*/ 0 h 185"/>
                    <a:gd name="T18" fmla="*/ 0 w 183"/>
                    <a:gd name="T19" fmla="*/ 0 h 185"/>
                    <a:gd name="T20" fmla="*/ 0 w 183"/>
                    <a:gd name="T21" fmla="*/ 0 h 185"/>
                    <a:gd name="T22" fmla="*/ 0 w 183"/>
                    <a:gd name="T23" fmla="*/ 0 h 185"/>
                    <a:gd name="T24" fmla="*/ 0 w 183"/>
                    <a:gd name="T25" fmla="*/ 0 h 185"/>
                    <a:gd name="T26" fmla="*/ 0 w 183"/>
                    <a:gd name="T27" fmla="*/ 0 h 185"/>
                    <a:gd name="T28" fmla="*/ 0 w 183"/>
                    <a:gd name="T29" fmla="*/ 0 h 185"/>
                    <a:gd name="T30" fmla="*/ 0 w 183"/>
                    <a:gd name="T31" fmla="*/ 0 h 185"/>
                    <a:gd name="T32" fmla="*/ 0 w 183"/>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3"/>
                    <a:gd name="T52" fmla="*/ 0 h 185"/>
                    <a:gd name="T53" fmla="*/ 183 w 183"/>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3" h="185">
                      <a:moveTo>
                        <a:pt x="92" y="185"/>
                      </a:moveTo>
                      <a:lnTo>
                        <a:pt x="139" y="172"/>
                      </a:lnTo>
                      <a:lnTo>
                        <a:pt x="170" y="139"/>
                      </a:lnTo>
                      <a:lnTo>
                        <a:pt x="183" y="93"/>
                      </a:lnTo>
                      <a:lnTo>
                        <a:pt x="170" y="47"/>
                      </a:lnTo>
                      <a:lnTo>
                        <a:pt x="137" y="13"/>
                      </a:lnTo>
                      <a:lnTo>
                        <a:pt x="92" y="0"/>
                      </a:lnTo>
                      <a:lnTo>
                        <a:pt x="46" y="13"/>
                      </a:lnTo>
                      <a:lnTo>
                        <a:pt x="13" y="47"/>
                      </a:lnTo>
                      <a:lnTo>
                        <a:pt x="0" y="93"/>
                      </a:lnTo>
                      <a:lnTo>
                        <a:pt x="13" y="139"/>
                      </a:lnTo>
                      <a:lnTo>
                        <a:pt x="46" y="172"/>
                      </a:lnTo>
                      <a:lnTo>
                        <a:pt x="92" y="185"/>
                      </a:lnTo>
                      <a:close/>
                    </a:path>
                  </a:pathLst>
                </a:custGeom>
                <a:noFill/>
                <a:ln w="9525">
                  <a:noFill/>
                  <a:round/>
                  <a:headEnd/>
                  <a:tailEnd/>
                </a:ln>
              </p:spPr>
              <p:txBody>
                <a:bodyPr/>
                <a:lstStyle/>
                <a:p>
                  <a:endParaRPr lang="en-US"/>
                </a:p>
              </p:txBody>
            </p:sp>
            <p:sp>
              <p:nvSpPr>
                <p:cNvPr id="19547" name="Freeform 63"/>
                <p:cNvSpPr>
                  <a:spLocks/>
                </p:cNvSpPr>
                <p:nvPr/>
              </p:nvSpPr>
              <p:spPr bwMode="auto">
                <a:xfrm>
                  <a:off x="819" y="1680"/>
                  <a:ext cx="21" cy="37"/>
                </a:xfrm>
                <a:custGeom>
                  <a:avLst/>
                  <a:gdLst>
                    <a:gd name="T0" fmla="*/ 0 w 87"/>
                    <a:gd name="T1" fmla="*/ 0 h 147"/>
                    <a:gd name="T2" fmla="*/ 0 w 87"/>
                    <a:gd name="T3" fmla="*/ 0 h 147"/>
                    <a:gd name="T4" fmla="*/ 0 w 87"/>
                    <a:gd name="T5" fmla="*/ 0 h 147"/>
                    <a:gd name="T6" fmla="*/ 0 w 87"/>
                    <a:gd name="T7" fmla="*/ 0 h 147"/>
                    <a:gd name="T8" fmla="*/ 0 w 87"/>
                    <a:gd name="T9" fmla="*/ 0 h 147"/>
                    <a:gd name="T10" fmla="*/ 0 w 87"/>
                    <a:gd name="T11" fmla="*/ 0 h 147"/>
                    <a:gd name="T12" fmla="*/ 0 w 87"/>
                    <a:gd name="T13" fmla="*/ 0 h 147"/>
                    <a:gd name="T14" fmla="*/ 0 w 87"/>
                    <a:gd name="T15" fmla="*/ 0 h 147"/>
                    <a:gd name="T16" fmla="*/ 0 w 87"/>
                    <a:gd name="T17" fmla="*/ 0 h 147"/>
                    <a:gd name="T18" fmla="*/ 0 w 87"/>
                    <a:gd name="T19" fmla="*/ 0 h 147"/>
                    <a:gd name="T20" fmla="*/ 0 w 87"/>
                    <a:gd name="T21" fmla="*/ 0 h 147"/>
                    <a:gd name="T22" fmla="*/ 0 w 87"/>
                    <a:gd name="T23" fmla="*/ 0 h 147"/>
                    <a:gd name="T24" fmla="*/ 0 w 87"/>
                    <a:gd name="T25" fmla="*/ 0 h 147"/>
                    <a:gd name="T26" fmla="*/ 0 w 87"/>
                    <a:gd name="T27" fmla="*/ 0 h 147"/>
                    <a:gd name="T28" fmla="*/ 0 w 87"/>
                    <a:gd name="T29" fmla="*/ 0 h 147"/>
                    <a:gd name="T30" fmla="*/ 0 w 87"/>
                    <a:gd name="T31" fmla="*/ 0 h 147"/>
                    <a:gd name="T32" fmla="*/ 0 w 87"/>
                    <a:gd name="T33" fmla="*/ 0 h 147"/>
                    <a:gd name="T34" fmla="*/ 0 w 87"/>
                    <a:gd name="T35" fmla="*/ 0 h 147"/>
                    <a:gd name="T36" fmla="*/ 0 w 87"/>
                    <a:gd name="T37" fmla="*/ 0 h 147"/>
                    <a:gd name="T38" fmla="*/ 0 w 87"/>
                    <a:gd name="T39" fmla="*/ 0 h 147"/>
                    <a:gd name="T40" fmla="*/ 0 w 87"/>
                    <a:gd name="T41" fmla="*/ 0 h 147"/>
                    <a:gd name="T42" fmla="*/ 0 w 87"/>
                    <a:gd name="T43" fmla="*/ 0 h 147"/>
                    <a:gd name="T44" fmla="*/ 0 w 87"/>
                    <a:gd name="T45" fmla="*/ 0 h 147"/>
                    <a:gd name="T46" fmla="*/ 0 w 87"/>
                    <a:gd name="T47" fmla="*/ 0 h 147"/>
                    <a:gd name="T48" fmla="*/ 0 w 87"/>
                    <a:gd name="T49" fmla="*/ 0 h 147"/>
                    <a:gd name="T50" fmla="*/ 0 w 87"/>
                    <a:gd name="T51" fmla="*/ 0 h 147"/>
                    <a:gd name="T52" fmla="*/ 0 w 87"/>
                    <a:gd name="T53" fmla="*/ 0 h 147"/>
                    <a:gd name="T54" fmla="*/ 0 w 87"/>
                    <a:gd name="T55" fmla="*/ 0 h 147"/>
                    <a:gd name="T56" fmla="*/ 0 w 87"/>
                    <a:gd name="T57" fmla="*/ 0 h 147"/>
                    <a:gd name="T58" fmla="*/ 0 w 87"/>
                    <a:gd name="T59" fmla="*/ 0 h 147"/>
                    <a:gd name="T60" fmla="*/ 0 w 87"/>
                    <a:gd name="T61" fmla="*/ 0 h 147"/>
                    <a:gd name="T62" fmla="*/ 0 w 87"/>
                    <a:gd name="T63" fmla="*/ 0 h 147"/>
                    <a:gd name="T64" fmla="*/ 0 w 87"/>
                    <a:gd name="T65" fmla="*/ 0 h 147"/>
                    <a:gd name="T66" fmla="*/ 0 w 87"/>
                    <a:gd name="T67" fmla="*/ 0 h 147"/>
                    <a:gd name="T68" fmla="*/ 0 w 87"/>
                    <a:gd name="T69" fmla="*/ 0 h 147"/>
                    <a:gd name="T70" fmla="*/ 0 w 87"/>
                    <a:gd name="T71" fmla="*/ 0 h 147"/>
                    <a:gd name="T72" fmla="*/ 0 w 87"/>
                    <a:gd name="T73" fmla="*/ 0 h 147"/>
                    <a:gd name="T74" fmla="*/ 0 w 87"/>
                    <a:gd name="T75" fmla="*/ 0 h 147"/>
                    <a:gd name="T76" fmla="*/ 0 w 87"/>
                    <a:gd name="T77" fmla="*/ 0 h 147"/>
                    <a:gd name="T78" fmla="*/ 0 w 87"/>
                    <a:gd name="T79" fmla="*/ 0 h 147"/>
                    <a:gd name="T80" fmla="*/ 0 w 87"/>
                    <a:gd name="T81" fmla="*/ 0 h 147"/>
                    <a:gd name="T82" fmla="*/ 0 w 87"/>
                    <a:gd name="T83" fmla="*/ 0 h 147"/>
                    <a:gd name="T84" fmla="*/ 0 w 87"/>
                    <a:gd name="T85" fmla="*/ 0 h 147"/>
                    <a:gd name="T86" fmla="*/ 0 w 87"/>
                    <a:gd name="T87" fmla="*/ 0 h 147"/>
                    <a:gd name="T88" fmla="*/ 0 w 87"/>
                    <a:gd name="T89" fmla="*/ 0 h 147"/>
                    <a:gd name="T90" fmla="*/ 0 w 87"/>
                    <a:gd name="T91" fmla="*/ 0 h 147"/>
                    <a:gd name="T92" fmla="*/ 0 w 87"/>
                    <a:gd name="T93" fmla="*/ 0 h 1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
                    <a:gd name="T142" fmla="*/ 0 h 147"/>
                    <a:gd name="T143" fmla="*/ 87 w 87"/>
                    <a:gd name="T144" fmla="*/ 147 h 1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 h="147">
                      <a:moveTo>
                        <a:pt x="0" y="74"/>
                      </a:moveTo>
                      <a:lnTo>
                        <a:pt x="8" y="42"/>
                      </a:lnTo>
                      <a:lnTo>
                        <a:pt x="32" y="18"/>
                      </a:lnTo>
                      <a:lnTo>
                        <a:pt x="64" y="10"/>
                      </a:lnTo>
                      <a:lnTo>
                        <a:pt x="64" y="7"/>
                      </a:lnTo>
                      <a:lnTo>
                        <a:pt x="64" y="3"/>
                      </a:lnTo>
                      <a:lnTo>
                        <a:pt x="64" y="0"/>
                      </a:lnTo>
                      <a:lnTo>
                        <a:pt x="87" y="19"/>
                      </a:lnTo>
                      <a:lnTo>
                        <a:pt x="64" y="38"/>
                      </a:lnTo>
                      <a:lnTo>
                        <a:pt x="64" y="36"/>
                      </a:lnTo>
                      <a:lnTo>
                        <a:pt x="64" y="31"/>
                      </a:lnTo>
                      <a:lnTo>
                        <a:pt x="64" y="29"/>
                      </a:lnTo>
                      <a:lnTo>
                        <a:pt x="42" y="35"/>
                      </a:lnTo>
                      <a:lnTo>
                        <a:pt x="26" y="51"/>
                      </a:lnTo>
                      <a:lnTo>
                        <a:pt x="20" y="74"/>
                      </a:lnTo>
                      <a:lnTo>
                        <a:pt x="26" y="96"/>
                      </a:lnTo>
                      <a:lnTo>
                        <a:pt x="42" y="113"/>
                      </a:lnTo>
                      <a:lnTo>
                        <a:pt x="64" y="119"/>
                      </a:lnTo>
                      <a:lnTo>
                        <a:pt x="64" y="116"/>
                      </a:lnTo>
                      <a:lnTo>
                        <a:pt x="64" y="112"/>
                      </a:lnTo>
                      <a:lnTo>
                        <a:pt x="64" y="109"/>
                      </a:lnTo>
                      <a:lnTo>
                        <a:pt x="87" y="128"/>
                      </a:lnTo>
                      <a:lnTo>
                        <a:pt x="64" y="147"/>
                      </a:lnTo>
                      <a:lnTo>
                        <a:pt x="64" y="145"/>
                      </a:lnTo>
                      <a:lnTo>
                        <a:pt x="64" y="140"/>
                      </a:lnTo>
                      <a:lnTo>
                        <a:pt x="64" y="138"/>
                      </a:lnTo>
                      <a:lnTo>
                        <a:pt x="32" y="130"/>
                      </a:lnTo>
                      <a:lnTo>
                        <a:pt x="10" y="107"/>
                      </a:lnTo>
                      <a:lnTo>
                        <a:pt x="0" y="74"/>
                      </a:lnTo>
                      <a:close/>
                    </a:path>
                  </a:pathLst>
                </a:custGeom>
                <a:noFill/>
                <a:ln w="9525">
                  <a:noFill/>
                  <a:round/>
                  <a:headEnd/>
                  <a:tailEnd/>
                </a:ln>
              </p:spPr>
              <p:txBody>
                <a:bodyPr/>
                <a:lstStyle/>
                <a:p>
                  <a:endParaRPr lang="en-US"/>
                </a:p>
              </p:txBody>
            </p:sp>
            <p:sp>
              <p:nvSpPr>
                <p:cNvPr id="19548" name="Line 64"/>
                <p:cNvSpPr>
                  <a:spLocks noChangeShapeType="1"/>
                </p:cNvSpPr>
                <p:nvPr/>
              </p:nvSpPr>
              <p:spPr bwMode="auto">
                <a:xfrm>
                  <a:off x="808" y="1699"/>
                  <a:ext cx="11" cy="1"/>
                </a:xfrm>
                <a:prstGeom prst="line">
                  <a:avLst/>
                </a:prstGeom>
                <a:noFill/>
                <a:ln w="6350">
                  <a:solidFill>
                    <a:srgbClr val="FFFFFF"/>
                  </a:solidFill>
                  <a:round/>
                  <a:headEnd/>
                  <a:tailEnd/>
                </a:ln>
              </p:spPr>
              <p:txBody>
                <a:bodyPr/>
                <a:lstStyle/>
                <a:p>
                  <a:endParaRPr lang="en-US"/>
                </a:p>
              </p:txBody>
            </p:sp>
            <p:sp>
              <p:nvSpPr>
                <p:cNvPr id="19549" name="Line 65"/>
                <p:cNvSpPr>
                  <a:spLocks noChangeShapeType="1"/>
                </p:cNvSpPr>
                <p:nvPr/>
              </p:nvSpPr>
              <p:spPr bwMode="auto">
                <a:xfrm>
                  <a:off x="824" y="1699"/>
                  <a:ext cx="37" cy="1"/>
                </a:xfrm>
                <a:prstGeom prst="line">
                  <a:avLst/>
                </a:prstGeom>
                <a:noFill/>
                <a:ln w="6350">
                  <a:solidFill>
                    <a:srgbClr val="FFFFFF"/>
                  </a:solidFill>
                  <a:round/>
                  <a:headEnd/>
                  <a:tailEnd/>
                </a:ln>
              </p:spPr>
              <p:txBody>
                <a:bodyPr/>
                <a:lstStyle/>
                <a:p>
                  <a:endParaRPr lang="en-US"/>
                </a:p>
              </p:txBody>
            </p:sp>
            <p:sp>
              <p:nvSpPr>
                <p:cNvPr id="19550" name="Line 66"/>
                <p:cNvSpPr>
                  <a:spLocks noChangeShapeType="1"/>
                </p:cNvSpPr>
                <p:nvPr/>
              </p:nvSpPr>
              <p:spPr bwMode="auto">
                <a:xfrm flipV="1">
                  <a:off x="834" y="1715"/>
                  <a:ext cx="1" cy="10"/>
                </a:xfrm>
                <a:prstGeom prst="line">
                  <a:avLst/>
                </a:prstGeom>
                <a:noFill/>
                <a:ln w="6350">
                  <a:solidFill>
                    <a:srgbClr val="FFFFFF"/>
                  </a:solidFill>
                  <a:round/>
                  <a:headEnd/>
                  <a:tailEnd/>
                </a:ln>
              </p:spPr>
              <p:txBody>
                <a:bodyPr/>
                <a:lstStyle/>
                <a:p>
                  <a:endParaRPr lang="en-US"/>
                </a:p>
              </p:txBody>
            </p:sp>
            <p:sp>
              <p:nvSpPr>
                <p:cNvPr id="19551" name="Line 67"/>
                <p:cNvSpPr>
                  <a:spLocks noChangeShapeType="1"/>
                </p:cNvSpPr>
                <p:nvPr/>
              </p:nvSpPr>
              <p:spPr bwMode="auto">
                <a:xfrm flipV="1">
                  <a:off x="834" y="1687"/>
                  <a:ext cx="1" cy="23"/>
                </a:xfrm>
                <a:prstGeom prst="line">
                  <a:avLst/>
                </a:prstGeom>
                <a:noFill/>
                <a:ln w="6350">
                  <a:solidFill>
                    <a:srgbClr val="FFFFFF"/>
                  </a:solidFill>
                  <a:round/>
                  <a:headEnd/>
                  <a:tailEnd/>
                </a:ln>
              </p:spPr>
              <p:txBody>
                <a:bodyPr/>
                <a:lstStyle/>
                <a:p>
                  <a:endParaRPr lang="en-US"/>
                </a:p>
              </p:txBody>
            </p:sp>
            <p:sp>
              <p:nvSpPr>
                <p:cNvPr id="19552" name="Line 68"/>
                <p:cNvSpPr>
                  <a:spLocks noChangeShapeType="1"/>
                </p:cNvSpPr>
                <p:nvPr/>
              </p:nvSpPr>
              <p:spPr bwMode="auto">
                <a:xfrm flipV="1">
                  <a:off x="834" y="1672"/>
                  <a:ext cx="1" cy="10"/>
                </a:xfrm>
                <a:prstGeom prst="line">
                  <a:avLst/>
                </a:prstGeom>
                <a:noFill/>
                <a:ln w="6350">
                  <a:solidFill>
                    <a:srgbClr val="FFFFFF"/>
                  </a:solidFill>
                  <a:round/>
                  <a:headEnd/>
                  <a:tailEnd/>
                </a:ln>
              </p:spPr>
              <p:txBody>
                <a:bodyPr/>
                <a:lstStyle/>
                <a:p>
                  <a:endParaRPr lang="en-US"/>
                </a:p>
              </p:txBody>
            </p:sp>
            <p:sp>
              <p:nvSpPr>
                <p:cNvPr id="19553" name="Freeform 69"/>
                <p:cNvSpPr>
                  <a:spLocks/>
                </p:cNvSpPr>
                <p:nvPr/>
              </p:nvSpPr>
              <p:spPr bwMode="auto">
                <a:xfrm>
                  <a:off x="871" y="1594"/>
                  <a:ext cx="99" cy="19"/>
                </a:xfrm>
                <a:custGeom>
                  <a:avLst/>
                  <a:gdLst>
                    <a:gd name="T0" fmla="*/ 0 w 397"/>
                    <a:gd name="T1" fmla="*/ 0 h 74"/>
                    <a:gd name="T2" fmla="*/ 0 w 397"/>
                    <a:gd name="T3" fmla="*/ 0 h 74"/>
                    <a:gd name="T4" fmla="*/ 0 w 397"/>
                    <a:gd name="T5" fmla="*/ 0 h 74"/>
                    <a:gd name="T6" fmla="*/ 0 w 397"/>
                    <a:gd name="T7" fmla="*/ 0 h 74"/>
                    <a:gd name="T8" fmla="*/ 0 w 397"/>
                    <a:gd name="T9" fmla="*/ 0 h 74"/>
                    <a:gd name="T10" fmla="*/ 0 w 397"/>
                    <a:gd name="T11" fmla="*/ 0 h 74"/>
                    <a:gd name="T12" fmla="*/ 0 w 397"/>
                    <a:gd name="T13" fmla="*/ 0 h 74"/>
                    <a:gd name="T14" fmla="*/ 0 w 397"/>
                    <a:gd name="T15" fmla="*/ 0 h 74"/>
                    <a:gd name="T16" fmla="*/ 0 w 397"/>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7"/>
                    <a:gd name="T28" fmla="*/ 0 h 74"/>
                    <a:gd name="T29" fmla="*/ 397 w 397"/>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7" h="74">
                      <a:moveTo>
                        <a:pt x="397" y="0"/>
                      </a:moveTo>
                      <a:lnTo>
                        <a:pt x="348" y="15"/>
                      </a:lnTo>
                      <a:lnTo>
                        <a:pt x="300" y="29"/>
                      </a:lnTo>
                      <a:lnTo>
                        <a:pt x="251" y="40"/>
                      </a:lnTo>
                      <a:lnTo>
                        <a:pt x="201" y="50"/>
                      </a:lnTo>
                      <a:lnTo>
                        <a:pt x="152" y="58"/>
                      </a:lnTo>
                      <a:lnTo>
                        <a:pt x="101" y="66"/>
                      </a:lnTo>
                      <a:lnTo>
                        <a:pt x="51" y="70"/>
                      </a:lnTo>
                      <a:lnTo>
                        <a:pt x="0" y="74"/>
                      </a:lnTo>
                    </a:path>
                  </a:pathLst>
                </a:custGeom>
                <a:noFill/>
                <a:ln w="6350">
                  <a:solidFill>
                    <a:srgbClr val="FFFFFF"/>
                  </a:solidFill>
                  <a:round/>
                  <a:headEnd/>
                  <a:tailEnd/>
                </a:ln>
              </p:spPr>
              <p:txBody>
                <a:bodyPr/>
                <a:lstStyle/>
                <a:p>
                  <a:endParaRPr lang="en-US"/>
                </a:p>
              </p:txBody>
            </p:sp>
            <p:sp>
              <p:nvSpPr>
                <p:cNvPr id="19554" name="Freeform 70"/>
                <p:cNvSpPr>
                  <a:spLocks/>
                </p:cNvSpPr>
                <p:nvPr/>
              </p:nvSpPr>
              <p:spPr bwMode="auto">
                <a:xfrm>
                  <a:off x="823" y="1613"/>
                  <a:ext cx="48" cy="30"/>
                </a:xfrm>
                <a:custGeom>
                  <a:avLst/>
                  <a:gdLst>
                    <a:gd name="T0" fmla="*/ 0 w 189"/>
                    <a:gd name="T1" fmla="*/ 0 h 120"/>
                    <a:gd name="T2" fmla="*/ 0 w 189"/>
                    <a:gd name="T3" fmla="*/ 0 h 120"/>
                    <a:gd name="T4" fmla="*/ 0 w 189"/>
                    <a:gd name="T5" fmla="*/ 0 h 120"/>
                    <a:gd name="T6" fmla="*/ 0 w 189"/>
                    <a:gd name="T7" fmla="*/ 0 h 120"/>
                    <a:gd name="T8" fmla="*/ 0 w 189"/>
                    <a:gd name="T9" fmla="*/ 0 h 120"/>
                    <a:gd name="T10" fmla="*/ 0 60000 65536"/>
                    <a:gd name="T11" fmla="*/ 0 60000 65536"/>
                    <a:gd name="T12" fmla="*/ 0 60000 65536"/>
                    <a:gd name="T13" fmla="*/ 0 60000 65536"/>
                    <a:gd name="T14" fmla="*/ 0 60000 65536"/>
                    <a:gd name="T15" fmla="*/ 0 w 189"/>
                    <a:gd name="T16" fmla="*/ 0 h 120"/>
                    <a:gd name="T17" fmla="*/ 189 w 189"/>
                    <a:gd name="T18" fmla="*/ 120 h 120"/>
                  </a:gdLst>
                  <a:ahLst/>
                  <a:cxnLst>
                    <a:cxn ang="T10">
                      <a:pos x="T0" y="T1"/>
                    </a:cxn>
                    <a:cxn ang="T11">
                      <a:pos x="T2" y="T3"/>
                    </a:cxn>
                    <a:cxn ang="T12">
                      <a:pos x="T4" y="T5"/>
                    </a:cxn>
                    <a:cxn ang="T13">
                      <a:pos x="T6" y="T7"/>
                    </a:cxn>
                    <a:cxn ang="T14">
                      <a:pos x="T8" y="T9"/>
                    </a:cxn>
                  </a:cxnLst>
                  <a:rect l="T15" t="T16" r="T17" b="T18"/>
                  <a:pathLst>
                    <a:path w="189" h="120">
                      <a:moveTo>
                        <a:pt x="189" y="0"/>
                      </a:moveTo>
                      <a:lnTo>
                        <a:pt x="135" y="12"/>
                      </a:lnTo>
                      <a:lnTo>
                        <a:pt x="86" y="40"/>
                      </a:lnTo>
                      <a:lnTo>
                        <a:pt x="42" y="78"/>
                      </a:lnTo>
                      <a:lnTo>
                        <a:pt x="0" y="120"/>
                      </a:lnTo>
                    </a:path>
                  </a:pathLst>
                </a:custGeom>
                <a:noFill/>
                <a:ln w="6350">
                  <a:solidFill>
                    <a:srgbClr val="FFFFFF"/>
                  </a:solidFill>
                  <a:round/>
                  <a:headEnd/>
                  <a:tailEnd/>
                </a:ln>
              </p:spPr>
              <p:txBody>
                <a:bodyPr/>
                <a:lstStyle/>
                <a:p>
                  <a:endParaRPr lang="en-US"/>
                </a:p>
              </p:txBody>
            </p:sp>
            <p:sp>
              <p:nvSpPr>
                <p:cNvPr id="19555" name="Freeform 71"/>
                <p:cNvSpPr>
                  <a:spLocks/>
                </p:cNvSpPr>
                <p:nvPr/>
              </p:nvSpPr>
              <p:spPr bwMode="auto">
                <a:xfrm>
                  <a:off x="799" y="1643"/>
                  <a:ext cx="24" cy="22"/>
                </a:xfrm>
                <a:custGeom>
                  <a:avLst/>
                  <a:gdLst>
                    <a:gd name="T0" fmla="*/ 0 w 97"/>
                    <a:gd name="T1" fmla="*/ 0 h 90"/>
                    <a:gd name="T2" fmla="*/ 0 w 97"/>
                    <a:gd name="T3" fmla="*/ 0 h 90"/>
                    <a:gd name="T4" fmla="*/ 0 w 97"/>
                    <a:gd name="T5" fmla="*/ 0 h 90"/>
                    <a:gd name="T6" fmla="*/ 0 w 97"/>
                    <a:gd name="T7" fmla="*/ 0 h 90"/>
                    <a:gd name="T8" fmla="*/ 0 60000 65536"/>
                    <a:gd name="T9" fmla="*/ 0 60000 65536"/>
                    <a:gd name="T10" fmla="*/ 0 60000 65536"/>
                    <a:gd name="T11" fmla="*/ 0 60000 65536"/>
                    <a:gd name="T12" fmla="*/ 0 w 97"/>
                    <a:gd name="T13" fmla="*/ 0 h 90"/>
                    <a:gd name="T14" fmla="*/ 97 w 97"/>
                    <a:gd name="T15" fmla="*/ 90 h 90"/>
                  </a:gdLst>
                  <a:ahLst/>
                  <a:cxnLst>
                    <a:cxn ang="T8">
                      <a:pos x="T0" y="T1"/>
                    </a:cxn>
                    <a:cxn ang="T9">
                      <a:pos x="T2" y="T3"/>
                    </a:cxn>
                    <a:cxn ang="T10">
                      <a:pos x="T4" y="T5"/>
                    </a:cxn>
                    <a:cxn ang="T11">
                      <a:pos x="T6" y="T7"/>
                    </a:cxn>
                  </a:cxnLst>
                  <a:rect l="T12" t="T13" r="T14" b="T15"/>
                  <a:pathLst>
                    <a:path w="97" h="90">
                      <a:moveTo>
                        <a:pt x="97" y="0"/>
                      </a:moveTo>
                      <a:lnTo>
                        <a:pt x="64" y="30"/>
                      </a:lnTo>
                      <a:lnTo>
                        <a:pt x="35" y="55"/>
                      </a:lnTo>
                      <a:lnTo>
                        <a:pt x="0" y="90"/>
                      </a:lnTo>
                    </a:path>
                  </a:pathLst>
                </a:custGeom>
                <a:noFill/>
                <a:ln w="6350">
                  <a:solidFill>
                    <a:srgbClr val="FFFFFF"/>
                  </a:solidFill>
                  <a:round/>
                  <a:headEnd/>
                  <a:tailEnd/>
                </a:ln>
              </p:spPr>
              <p:txBody>
                <a:bodyPr/>
                <a:lstStyle/>
                <a:p>
                  <a:endParaRPr lang="en-US"/>
                </a:p>
              </p:txBody>
            </p:sp>
            <p:sp>
              <p:nvSpPr>
                <p:cNvPr id="19556" name="Freeform 72"/>
                <p:cNvSpPr>
                  <a:spLocks/>
                </p:cNvSpPr>
                <p:nvPr/>
              </p:nvSpPr>
              <p:spPr bwMode="auto">
                <a:xfrm>
                  <a:off x="756" y="1665"/>
                  <a:ext cx="43" cy="137"/>
                </a:xfrm>
                <a:custGeom>
                  <a:avLst/>
                  <a:gdLst>
                    <a:gd name="T0" fmla="*/ 0 w 170"/>
                    <a:gd name="T1" fmla="*/ 0 h 546"/>
                    <a:gd name="T2" fmla="*/ 0 w 170"/>
                    <a:gd name="T3" fmla="*/ 0 h 546"/>
                    <a:gd name="T4" fmla="*/ 0 w 170"/>
                    <a:gd name="T5" fmla="*/ 0 h 546"/>
                    <a:gd name="T6" fmla="*/ 0 w 170"/>
                    <a:gd name="T7" fmla="*/ 0 h 546"/>
                    <a:gd name="T8" fmla="*/ 0 w 170"/>
                    <a:gd name="T9" fmla="*/ 0 h 546"/>
                    <a:gd name="T10" fmla="*/ 0 w 170"/>
                    <a:gd name="T11" fmla="*/ 0 h 546"/>
                    <a:gd name="T12" fmla="*/ 0 w 170"/>
                    <a:gd name="T13" fmla="*/ 0 h 546"/>
                    <a:gd name="T14" fmla="*/ 0 w 170"/>
                    <a:gd name="T15" fmla="*/ 0 h 546"/>
                    <a:gd name="T16" fmla="*/ 0 w 170"/>
                    <a:gd name="T17" fmla="*/ 0 h 546"/>
                    <a:gd name="T18" fmla="*/ 0 w 170"/>
                    <a:gd name="T19" fmla="*/ 0 h 546"/>
                    <a:gd name="T20" fmla="*/ 0 w 170"/>
                    <a:gd name="T21" fmla="*/ 0 h 546"/>
                    <a:gd name="T22" fmla="*/ 0 w 170"/>
                    <a:gd name="T23" fmla="*/ 0 h 546"/>
                    <a:gd name="T24" fmla="*/ 0 w 170"/>
                    <a:gd name="T25" fmla="*/ 0 h 5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546"/>
                    <a:gd name="T41" fmla="*/ 170 w 170"/>
                    <a:gd name="T42" fmla="*/ 546 h 5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546">
                      <a:moveTo>
                        <a:pt x="170" y="0"/>
                      </a:moveTo>
                      <a:lnTo>
                        <a:pt x="140" y="37"/>
                      </a:lnTo>
                      <a:lnTo>
                        <a:pt x="113" y="77"/>
                      </a:lnTo>
                      <a:lnTo>
                        <a:pt x="90" y="121"/>
                      </a:lnTo>
                      <a:lnTo>
                        <a:pt x="70" y="167"/>
                      </a:lnTo>
                      <a:lnTo>
                        <a:pt x="54" y="214"/>
                      </a:lnTo>
                      <a:lnTo>
                        <a:pt x="40" y="264"/>
                      </a:lnTo>
                      <a:lnTo>
                        <a:pt x="29" y="314"/>
                      </a:lnTo>
                      <a:lnTo>
                        <a:pt x="20" y="364"/>
                      </a:lnTo>
                      <a:lnTo>
                        <a:pt x="13" y="412"/>
                      </a:lnTo>
                      <a:lnTo>
                        <a:pt x="7" y="459"/>
                      </a:lnTo>
                      <a:lnTo>
                        <a:pt x="3" y="504"/>
                      </a:lnTo>
                      <a:lnTo>
                        <a:pt x="0" y="546"/>
                      </a:lnTo>
                    </a:path>
                  </a:pathLst>
                </a:custGeom>
                <a:noFill/>
                <a:ln w="6350">
                  <a:solidFill>
                    <a:srgbClr val="FFFFFF"/>
                  </a:solidFill>
                  <a:round/>
                  <a:headEnd/>
                  <a:tailEnd/>
                </a:ln>
              </p:spPr>
              <p:txBody>
                <a:bodyPr/>
                <a:lstStyle/>
                <a:p>
                  <a:endParaRPr lang="en-US"/>
                </a:p>
              </p:txBody>
            </p:sp>
            <p:sp>
              <p:nvSpPr>
                <p:cNvPr id="19557" name="Freeform 73"/>
                <p:cNvSpPr>
                  <a:spLocks/>
                </p:cNvSpPr>
                <p:nvPr/>
              </p:nvSpPr>
              <p:spPr bwMode="auto">
                <a:xfrm>
                  <a:off x="756" y="1802"/>
                  <a:ext cx="2" cy="7"/>
                </a:xfrm>
                <a:custGeom>
                  <a:avLst/>
                  <a:gdLst>
                    <a:gd name="T0" fmla="*/ 0 w 5"/>
                    <a:gd name="T1" fmla="*/ 0 h 30"/>
                    <a:gd name="T2" fmla="*/ 0 w 5"/>
                    <a:gd name="T3" fmla="*/ 0 h 30"/>
                    <a:gd name="T4" fmla="*/ 0 w 5"/>
                    <a:gd name="T5" fmla="*/ 0 h 30"/>
                    <a:gd name="T6" fmla="*/ 0 w 5"/>
                    <a:gd name="T7" fmla="*/ 0 h 30"/>
                    <a:gd name="T8" fmla="*/ 0 60000 65536"/>
                    <a:gd name="T9" fmla="*/ 0 60000 65536"/>
                    <a:gd name="T10" fmla="*/ 0 60000 65536"/>
                    <a:gd name="T11" fmla="*/ 0 60000 65536"/>
                    <a:gd name="T12" fmla="*/ 0 w 5"/>
                    <a:gd name="T13" fmla="*/ 0 h 30"/>
                    <a:gd name="T14" fmla="*/ 5 w 5"/>
                    <a:gd name="T15" fmla="*/ 30 h 30"/>
                  </a:gdLst>
                  <a:ahLst/>
                  <a:cxnLst>
                    <a:cxn ang="T8">
                      <a:pos x="T0" y="T1"/>
                    </a:cxn>
                    <a:cxn ang="T9">
                      <a:pos x="T2" y="T3"/>
                    </a:cxn>
                    <a:cxn ang="T10">
                      <a:pos x="T4" y="T5"/>
                    </a:cxn>
                    <a:cxn ang="T11">
                      <a:pos x="T6" y="T7"/>
                    </a:cxn>
                  </a:cxnLst>
                  <a:rect l="T12" t="T13" r="T14" b="T15"/>
                  <a:pathLst>
                    <a:path w="5" h="30">
                      <a:moveTo>
                        <a:pt x="0" y="0"/>
                      </a:moveTo>
                      <a:lnTo>
                        <a:pt x="1" y="8"/>
                      </a:lnTo>
                      <a:lnTo>
                        <a:pt x="3" y="22"/>
                      </a:lnTo>
                      <a:lnTo>
                        <a:pt x="5" y="30"/>
                      </a:lnTo>
                    </a:path>
                  </a:pathLst>
                </a:custGeom>
                <a:noFill/>
                <a:ln w="6350">
                  <a:solidFill>
                    <a:srgbClr val="FFFFFF"/>
                  </a:solidFill>
                  <a:round/>
                  <a:headEnd/>
                  <a:tailEnd/>
                </a:ln>
              </p:spPr>
              <p:txBody>
                <a:bodyPr/>
                <a:lstStyle/>
                <a:p>
                  <a:endParaRPr lang="en-US"/>
                </a:p>
              </p:txBody>
            </p:sp>
            <p:sp>
              <p:nvSpPr>
                <p:cNvPr id="19558" name="Freeform 74"/>
                <p:cNvSpPr>
                  <a:spLocks/>
                </p:cNvSpPr>
                <p:nvPr/>
              </p:nvSpPr>
              <p:spPr bwMode="auto">
                <a:xfrm>
                  <a:off x="756" y="1809"/>
                  <a:ext cx="4" cy="51"/>
                </a:xfrm>
                <a:custGeom>
                  <a:avLst/>
                  <a:gdLst>
                    <a:gd name="T0" fmla="*/ 0 w 14"/>
                    <a:gd name="T1" fmla="*/ 0 h 204"/>
                    <a:gd name="T2" fmla="*/ 0 w 14"/>
                    <a:gd name="T3" fmla="*/ 0 h 204"/>
                    <a:gd name="T4" fmla="*/ 0 w 14"/>
                    <a:gd name="T5" fmla="*/ 0 h 204"/>
                    <a:gd name="T6" fmla="*/ 0 w 14"/>
                    <a:gd name="T7" fmla="*/ 0 h 204"/>
                    <a:gd name="T8" fmla="*/ 0 60000 65536"/>
                    <a:gd name="T9" fmla="*/ 0 60000 65536"/>
                    <a:gd name="T10" fmla="*/ 0 60000 65536"/>
                    <a:gd name="T11" fmla="*/ 0 60000 65536"/>
                    <a:gd name="T12" fmla="*/ 0 w 14"/>
                    <a:gd name="T13" fmla="*/ 0 h 204"/>
                    <a:gd name="T14" fmla="*/ 14 w 14"/>
                    <a:gd name="T15" fmla="*/ 204 h 204"/>
                  </a:gdLst>
                  <a:ahLst/>
                  <a:cxnLst>
                    <a:cxn ang="T8">
                      <a:pos x="T0" y="T1"/>
                    </a:cxn>
                    <a:cxn ang="T9">
                      <a:pos x="T2" y="T3"/>
                    </a:cxn>
                    <a:cxn ang="T10">
                      <a:pos x="T4" y="T5"/>
                    </a:cxn>
                    <a:cxn ang="T11">
                      <a:pos x="T6" y="T7"/>
                    </a:cxn>
                  </a:cxnLst>
                  <a:rect l="T12" t="T13" r="T14" b="T15"/>
                  <a:pathLst>
                    <a:path w="14" h="204">
                      <a:moveTo>
                        <a:pt x="5" y="0"/>
                      </a:moveTo>
                      <a:lnTo>
                        <a:pt x="0" y="71"/>
                      </a:lnTo>
                      <a:lnTo>
                        <a:pt x="2" y="140"/>
                      </a:lnTo>
                      <a:lnTo>
                        <a:pt x="14" y="204"/>
                      </a:lnTo>
                    </a:path>
                  </a:pathLst>
                </a:custGeom>
                <a:noFill/>
                <a:ln w="6350">
                  <a:solidFill>
                    <a:srgbClr val="FFFFFF"/>
                  </a:solidFill>
                  <a:round/>
                  <a:headEnd/>
                  <a:tailEnd/>
                </a:ln>
              </p:spPr>
              <p:txBody>
                <a:bodyPr/>
                <a:lstStyle/>
                <a:p>
                  <a:endParaRPr lang="en-US"/>
                </a:p>
              </p:txBody>
            </p:sp>
            <p:sp>
              <p:nvSpPr>
                <p:cNvPr id="19559" name="Freeform 75"/>
                <p:cNvSpPr>
                  <a:spLocks/>
                </p:cNvSpPr>
                <p:nvPr/>
              </p:nvSpPr>
              <p:spPr bwMode="auto">
                <a:xfrm>
                  <a:off x="760" y="1860"/>
                  <a:ext cx="6" cy="52"/>
                </a:xfrm>
                <a:custGeom>
                  <a:avLst/>
                  <a:gdLst>
                    <a:gd name="T0" fmla="*/ 0 w 25"/>
                    <a:gd name="T1" fmla="*/ 0 h 209"/>
                    <a:gd name="T2" fmla="*/ 0 w 25"/>
                    <a:gd name="T3" fmla="*/ 0 h 209"/>
                    <a:gd name="T4" fmla="*/ 0 w 25"/>
                    <a:gd name="T5" fmla="*/ 0 h 209"/>
                    <a:gd name="T6" fmla="*/ 0 w 25"/>
                    <a:gd name="T7" fmla="*/ 0 h 209"/>
                    <a:gd name="T8" fmla="*/ 0 60000 65536"/>
                    <a:gd name="T9" fmla="*/ 0 60000 65536"/>
                    <a:gd name="T10" fmla="*/ 0 60000 65536"/>
                    <a:gd name="T11" fmla="*/ 0 60000 65536"/>
                    <a:gd name="T12" fmla="*/ 0 w 25"/>
                    <a:gd name="T13" fmla="*/ 0 h 209"/>
                    <a:gd name="T14" fmla="*/ 25 w 25"/>
                    <a:gd name="T15" fmla="*/ 209 h 209"/>
                  </a:gdLst>
                  <a:ahLst/>
                  <a:cxnLst>
                    <a:cxn ang="T8">
                      <a:pos x="T0" y="T1"/>
                    </a:cxn>
                    <a:cxn ang="T9">
                      <a:pos x="T2" y="T3"/>
                    </a:cxn>
                    <a:cxn ang="T10">
                      <a:pos x="T4" y="T5"/>
                    </a:cxn>
                    <a:cxn ang="T11">
                      <a:pos x="T6" y="T7"/>
                    </a:cxn>
                  </a:cxnLst>
                  <a:rect l="T12" t="T13" r="T14" b="T15"/>
                  <a:pathLst>
                    <a:path w="25" h="209">
                      <a:moveTo>
                        <a:pt x="0" y="0"/>
                      </a:moveTo>
                      <a:lnTo>
                        <a:pt x="16" y="71"/>
                      </a:lnTo>
                      <a:lnTo>
                        <a:pt x="25" y="140"/>
                      </a:lnTo>
                      <a:lnTo>
                        <a:pt x="22" y="209"/>
                      </a:lnTo>
                    </a:path>
                  </a:pathLst>
                </a:custGeom>
                <a:noFill/>
                <a:ln w="6350">
                  <a:solidFill>
                    <a:srgbClr val="FFFFFF"/>
                  </a:solidFill>
                  <a:round/>
                  <a:headEnd/>
                  <a:tailEnd/>
                </a:ln>
              </p:spPr>
              <p:txBody>
                <a:bodyPr/>
                <a:lstStyle/>
                <a:p>
                  <a:endParaRPr lang="en-US"/>
                </a:p>
              </p:txBody>
            </p:sp>
            <p:sp>
              <p:nvSpPr>
                <p:cNvPr id="19560" name="Freeform 76"/>
                <p:cNvSpPr>
                  <a:spLocks/>
                </p:cNvSpPr>
                <p:nvPr/>
              </p:nvSpPr>
              <p:spPr bwMode="auto">
                <a:xfrm>
                  <a:off x="756" y="1912"/>
                  <a:ext cx="10" cy="31"/>
                </a:xfrm>
                <a:custGeom>
                  <a:avLst/>
                  <a:gdLst>
                    <a:gd name="T0" fmla="*/ 0 w 36"/>
                    <a:gd name="T1" fmla="*/ 0 h 121"/>
                    <a:gd name="T2" fmla="*/ 0 w 36"/>
                    <a:gd name="T3" fmla="*/ 0 h 121"/>
                    <a:gd name="T4" fmla="*/ 0 w 36"/>
                    <a:gd name="T5" fmla="*/ 0 h 121"/>
                    <a:gd name="T6" fmla="*/ 0 w 36"/>
                    <a:gd name="T7" fmla="*/ 0 h 121"/>
                    <a:gd name="T8" fmla="*/ 0 60000 65536"/>
                    <a:gd name="T9" fmla="*/ 0 60000 65536"/>
                    <a:gd name="T10" fmla="*/ 0 60000 65536"/>
                    <a:gd name="T11" fmla="*/ 0 60000 65536"/>
                    <a:gd name="T12" fmla="*/ 0 w 36"/>
                    <a:gd name="T13" fmla="*/ 0 h 121"/>
                    <a:gd name="T14" fmla="*/ 36 w 36"/>
                    <a:gd name="T15" fmla="*/ 121 h 121"/>
                  </a:gdLst>
                  <a:ahLst/>
                  <a:cxnLst>
                    <a:cxn ang="T8">
                      <a:pos x="T0" y="T1"/>
                    </a:cxn>
                    <a:cxn ang="T9">
                      <a:pos x="T2" y="T3"/>
                    </a:cxn>
                    <a:cxn ang="T10">
                      <a:pos x="T4" y="T5"/>
                    </a:cxn>
                    <a:cxn ang="T11">
                      <a:pos x="T6" y="T7"/>
                    </a:cxn>
                  </a:cxnLst>
                  <a:rect l="T12" t="T13" r="T14" b="T15"/>
                  <a:pathLst>
                    <a:path w="36" h="121">
                      <a:moveTo>
                        <a:pt x="36" y="0"/>
                      </a:moveTo>
                      <a:lnTo>
                        <a:pt x="27" y="40"/>
                      </a:lnTo>
                      <a:lnTo>
                        <a:pt x="13" y="80"/>
                      </a:lnTo>
                      <a:lnTo>
                        <a:pt x="0" y="121"/>
                      </a:lnTo>
                    </a:path>
                  </a:pathLst>
                </a:custGeom>
                <a:noFill/>
                <a:ln w="6350">
                  <a:solidFill>
                    <a:srgbClr val="FFFFFF"/>
                  </a:solidFill>
                  <a:round/>
                  <a:headEnd/>
                  <a:tailEnd/>
                </a:ln>
              </p:spPr>
              <p:txBody>
                <a:bodyPr/>
                <a:lstStyle/>
                <a:p>
                  <a:endParaRPr lang="en-US"/>
                </a:p>
              </p:txBody>
            </p:sp>
            <p:sp>
              <p:nvSpPr>
                <p:cNvPr id="19561" name="Freeform 77"/>
                <p:cNvSpPr>
                  <a:spLocks/>
                </p:cNvSpPr>
                <p:nvPr/>
              </p:nvSpPr>
              <p:spPr bwMode="auto">
                <a:xfrm>
                  <a:off x="721" y="1943"/>
                  <a:ext cx="35" cy="201"/>
                </a:xfrm>
                <a:custGeom>
                  <a:avLst/>
                  <a:gdLst>
                    <a:gd name="T0" fmla="*/ 0 w 140"/>
                    <a:gd name="T1" fmla="*/ 0 h 806"/>
                    <a:gd name="T2" fmla="*/ 0 w 140"/>
                    <a:gd name="T3" fmla="*/ 0 h 806"/>
                    <a:gd name="T4" fmla="*/ 0 w 140"/>
                    <a:gd name="T5" fmla="*/ 0 h 806"/>
                    <a:gd name="T6" fmla="*/ 0 w 140"/>
                    <a:gd name="T7" fmla="*/ 0 h 806"/>
                    <a:gd name="T8" fmla="*/ 0 w 140"/>
                    <a:gd name="T9" fmla="*/ 0 h 806"/>
                    <a:gd name="T10" fmla="*/ 0 w 140"/>
                    <a:gd name="T11" fmla="*/ 0 h 806"/>
                    <a:gd name="T12" fmla="*/ 0 w 140"/>
                    <a:gd name="T13" fmla="*/ 0 h 806"/>
                    <a:gd name="T14" fmla="*/ 0 w 140"/>
                    <a:gd name="T15" fmla="*/ 0 h 806"/>
                    <a:gd name="T16" fmla="*/ 0 w 140"/>
                    <a:gd name="T17" fmla="*/ 0 h 806"/>
                    <a:gd name="T18" fmla="*/ 0 w 140"/>
                    <a:gd name="T19" fmla="*/ 0 h 806"/>
                    <a:gd name="T20" fmla="*/ 0 w 140"/>
                    <a:gd name="T21" fmla="*/ 0 h 806"/>
                    <a:gd name="T22" fmla="*/ 0 w 140"/>
                    <a:gd name="T23" fmla="*/ 0 h 806"/>
                    <a:gd name="T24" fmla="*/ 0 w 140"/>
                    <a:gd name="T25" fmla="*/ 0 h 806"/>
                    <a:gd name="T26" fmla="*/ 0 w 140"/>
                    <a:gd name="T27" fmla="*/ 0 h 806"/>
                    <a:gd name="T28" fmla="*/ 0 w 140"/>
                    <a:gd name="T29" fmla="*/ 0 h 806"/>
                    <a:gd name="T30" fmla="*/ 0 w 140"/>
                    <a:gd name="T31" fmla="*/ 0 h 806"/>
                    <a:gd name="T32" fmla="*/ 0 w 140"/>
                    <a:gd name="T33" fmla="*/ 0 h 806"/>
                    <a:gd name="T34" fmla="*/ 0 w 140"/>
                    <a:gd name="T35" fmla="*/ 0 h 806"/>
                    <a:gd name="T36" fmla="*/ 0 w 140"/>
                    <a:gd name="T37" fmla="*/ 0 h 8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0"/>
                    <a:gd name="T58" fmla="*/ 0 h 806"/>
                    <a:gd name="T59" fmla="*/ 140 w 140"/>
                    <a:gd name="T60" fmla="*/ 806 h 8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0" h="806">
                      <a:moveTo>
                        <a:pt x="140" y="0"/>
                      </a:moveTo>
                      <a:lnTo>
                        <a:pt x="132" y="35"/>
                      </a:lnTo>
                      <a:lnTo>
                        <a:pt x="123" y="74"/>
                      </a:lnTo>
                      <a:lnTo>
                        <a:pt x="116" y="115"/>
                      </a:lnTo>
                      <a:lnTo>
                        <a:pt x="109" y="157"/>
                      </a:lnTo>
                      <a:lnTo>
                        <a:pt x="103" y="201"/>
                      </a:lnTo>
                      <a:lnTo>
                        <a:pt x="98" y="246"/>
                      </a:lnTo>
                      <a:lnTo>
                        <a:pt x="92" y="293"/>
                      </a:lnTo>
                      <a:lnTo>
                        <a:pt x="86" y="340"/>
                      </a:lnTo>
                      <a:lnTo>
                        <a:pt x="80" y="387"/>
                      </a:lnTo>
                      <a:lnTo>
                        <a:pt x="73" y="436"/>
                      </a:lnTo>
                      <a:lnTo>
                        <a:pt x="67" y="485"/>
                      </a:lnTo>
                      <a:lnTo>
                        <a:pt x="60" y="533"/>
                      </a:lnTo>
                      <a:lnTo>
                        <a:pt x="52" y="581"/>
                      </a:lnTo>
                      <a:lnTo>
                        <a:pt x="43" y="628"/>
                      </a:lnTo>
                      <a:lnTo>
                        <a:pt x="34" y="674"/>
                      </a:lnTo>
                      <a:lnTo>
                        <a:pt x="23" y="719"/>
                      </a:lnTo>
                      <a:lnTo>
                        <a:pt x="13" y="763"/>
                      </a:lnTo>
                      <a:lnTo>
                        <a:pt x="0" y="806"/>
                      </a:lnTo>
                    </a:path>
                  </a:pathLst>
                </a:custGeom>
                <a:noFill/>
                <a:ln w="6350">
                  <a:solidFill>
                    <a:srgbClr val="FFFFFF"/>
                  </a:solidFill>
                  <a:round/>
                  <a:headEnd/>
                  <a:tailEnd/>
                </a:ln>
              </p:spPr>
              <p:txBody>
                <a:bodyPr/>
                <a:lstStyle/>
                <a:p>
                  <a:endParaRPr lang="en-US"/>
                </a:p>
              </p:txBody>
            </p:sp>
            <p:sp>
              <p:nvSpPr>
                <p:cNvPr id="19562" name="Freeform 78"/>
                <p:cNvSpPr>
                  <a:spLocks/>
                </p:cNvSpPr>
                <p:nvPr/>
              </p:nvSpPr>
              <p:spPr bwMode="auto">
                <a:xfrm>
                  <a:off x="679" y="2144"/>
                  <a:ext cx="42" cy="108"/>
                </a:xfrm>
                <a:custGeom>
                  <a:avLst/>
                  <a:gdLst>
                    <a:gd name="T0" fmla="*/ 0 w 169"/>
                    <a:gd name="T1" fmla="*/ 0 h 431"/>
                    <a:gd name="T2" fmla="*/ 0 w 169"/>
                    <a:gd name="T3" fmla="*/ 0 h 431"/>
                    <a:gd name="T4" fmla="*/ 0 w 169"/>
                    <a:gd name="T5" fmla="*/ 0 h 431"/>
                    <a:gd name="T6" fmla="*/ 0 w 169"/>
                    <a:gd name="T7" fmla="*/ 0 h 431"/>
                    <a:gd name="T8" fmla="*/ 0 w 169"/>
                    <a:gd name="T9" fmla="*/ 0 h 431"/>
                    <a:gd name="T10" fmla="*/ 0 w 169"/>
                    <a:gd name="T11" fmla="*/ 0 h 431"/>
                    <a:gd name="T12" fmla="*/ 0 w 169"/>
                    <a:gd name="T13" fmla="*/ 0 h 431"/>
                    <a:gd name="T14" fmla="*/ 0 w 169"/>
                    <a:gd name="T15" fmla="*/ 0 h 431"/>
                    <a:gd name="T16" fmla="*/ 0 w 169"/>
                    <a:gd name="T17" fmla="*/ 0 h 431"/>
                    <a:gd name="T18" fmla="*/ 0 w 169"/>
                    <a:gd name="T19" fmla="*/ 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431"/>
                    <a:gd name="T32" fmla="*/ 169 w 169"/>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431">
                      <a:moveTo>
                        <a:pt x="169" y="0"/>
                      </a:moveTo>
                      <a:lnTo>
                        <a:pt x="162" y="15"/>
                      </a:lnTo>
                      <a:lnTo>
                        <a:pt x="149" y="45"/>
                      </a:lnTo>
                      <a:lnTo>
                        <a:pt x="129" y="87"/>
                      </a:lnTo>
                      <a:lnTo>
                        <a:pt x="107" y="136"/>
                      </a:lnTo>
                      <a:lnTo>
                        <a:pt x="82" y="193"/>
                      </a:lnTo>
                      <a:lnTo>
                        <a:pt x="57" y="254"/>
                      </a:lnTo>
                      <a:lnTo>
                        <a:pt x="35" y="315"/>
                      </a:lnTo>
                      <a:lnTo>
                        <a:pt x="15" y="375"/>
                      </a:lnTo>
                      <a:lnTo>
                        <a:pt x="0" y="431"/>
                      </a:lnTo>
                    </a:path>
                  </a:pathLst>
                </a:custGeom>
                <a:noFill/>
                <a:ln w="6350">
                  <a:solidFill>
                    <a:srgbClr val="FFFFFF"/>
                  </a:solidFill>
                  <a:round/>
                  <a:headEnd/>
                  <a:tailEnd/>
                </a:ln>
              </p:spPr>
              <p:txBody>
                <a:bodyPr/>
                <a:lstStyle/>
                <a:p>
                  <a:endParaRPr lang="en-US"/>
                </a:p>
              </p:txBody>
            </p:sp>
            <p:sp>
              <p:nvSpPr>
                <p:cNvPr id="19563" name="Freeform 79"/>
                <p:cNvSpPr>
                  <a:spLocks/>
                </p:cNvSpPr>
                <p:nvPr/>
              </p:nvSpPr>
              <p:spPr bwMode="auto">
                <a:xfrm>
                  <a:off x="664" y="2252"/>
                  <a:ext cx="15" cy="81"/>
                </a:xfrm>
                <a:custGeom>
                  <a:avLst/>
                  <a:gdLst>
                    <a:gd name="T0" fmla="*/ 0 w 59"/>
                    <a:gd name="T1" fmla="*/ 0 h 323"/>
                    <a:gd name="T2" fmla="*/ 0 w 59"/>
                    <a:gd name="T3" fmla="*/ 0 h 323"/>
                    <a:gd name="T4" fmla="*/ 0 w 59"/>
                    <a:gd name="T5" fmla="*/ 0 h 323"/>
                    <a:gd name="T6" fmla="*/ 0 w 59"/>
                    <a:gd name="T7" fmla="*/ 0 h 323"/>
                    <a:gd name="T8" fmla="*/ 0 w 59"/>
                    <a:gd name="T9" fmla="*/ 0 h 323"/>
                    <a:gd name="T10" fmla="*/ 0 w 59"/>
                    <a:gd name="T11" fmla="*/ 0 h 323"/>
                    <a:gd name="T12" fmla="*/ 0 w 59"/>
                    <a:gd name="T13" fmla="*/ 0 h 323"/>
                    <a:gd name="T14" fmla="*/ 0 60000 65536"/>
                    <a:gd name="T15" fmla="*/ 0 60000 65536"/>
                    <a:gd name="T16" fmla="*/ 0 60000 65536"/>
                    <a:gd name="T17" fmla="*/ 0 60000 65536"/>
                    <a:gd name="T18" fmla="*/ 0 60000 65536"/>
                    <a:gd name="T19" fmla="*/ 0 60000 65536"/>
                    <a:gd name="T20" fmla="*/ 0 60000 65536"/>
                    <a:gd name="T21" fmla="*/ 0 w 59"/>
                    <a:gd name="T22" fmla="*/ 0 h 323"/>
                    <a:gd name="T23" fmla="*/ 59 w 59"/>
                    <a:gd name="T24" fmla="*/ 323 h 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23">
                      <a:moveTo>
                        <a:pt x="59" y="0"/>
                      </a:moveTo>
                      <a:lnTo>
                        <a:pt x="47" y="41"/>
                      </a:lnTo>
                      <a:lnTo>
                        <a:pt x="34" y="85"/>
                      </a:lnTo>
                      <a:lnTo>
                        <a:pt x="21" y="133"/>
                      </a:lnTo>
                      <a:lnTo>
                        <a:pt x="10" y="188"/>
                      </a:lnTo>
                      <a:lnTo>
                        <a:pt x="2" y="250"/>
                      </a:lnTo>
                      <a:lnTo>
                        <a:pt x="0" y="323"/>
                      </a:lnTo>
                    </a:path>
                  </a:pathLst>
                </a:custGeom>
                <a:noFill/>
                <a:ln w="6350">
                  <a:solidFill>
                    <a:srgbClr val="FFFFFF"/>
                  </a:solidFill>
                  <a:round/>
                  <a:headEnd/>
                  <a:tailEnd/>
                </a:ln>
              </p:spPr>
              <p:txBody>
                <a:bodyPr/>
                <a:lstStyle/>
                <a:p>
                  <a:endParaRPr lang="en-US"/>
                </a:p>
              </p:txBody>
            </p:sp>
            <p:sp>
              <p:nvSpPr>
                <p:cNvPr id="19564" name="Freeform 80"/>
                <p:cNvSpPr>
                  <a:spLocks/>
                </p:cNvSpPr>
                <p:nvPr/>
              </p:nvSpPr>
              <p:spPr bwMode="auto">
                <a:xfrm>
                  <a:off x="655" y="2333"/>
                  <a:ext cx="9" cy="69"/>
                </a:xfrm>
                <a:custGeom>
                  <a:avLst/>
                  <a:gdLst>
                    <a:gd name="T0" fmla="*/ 0 w 39"/>
                    <a:gd name="T1" fmla="*/ 0 h 277"/>
                    <a:gd name="T2" fmla="*/ 0 w 39"/>
                    <a:gd name="T3" fmla="*/ 0 h 277"/>
                    <a:gd name="T4" fmla="*/ 0 w 39"/>
                    <a:gd name="T5" fmla="*/ 0 h 277"/>
                    <a:gd name="T6" fmla="*/ 0 w 39"/>
                    <a:gd name="T7" fmla="*/ 0 h 277"/>
                    <a:gd name="T8" fmla="*/ 0 w 39"/>
                    <a:gd name="T9" fmla="*/ 0 h 277"/>
                    <a:gd name="T10" fmla="*/ 0 w 39"/>
                    <a:gd name="T11" fmla="*/ 0 h 277"/>
                    <a:gd name="T12" fmla="*/ 0 60000 65536"/>
                    <a:gd name="T13" fmla="*/ 0 60000 65536"/>
                    <a:gd name="T14" fmla="*/ 0 60000 65536"/>
                    <a:gd name="T15" fmla="*/ 0 60000 65536"/>
                    <a:gd name="T16" fmla="*/ 0 60000 65536"/>
                    <a:gd name="T17" fmla="*/ 0 60000 65536"/>
                    <a:gd name="T18" fmla="*/ 0 w 39"/>
                    <a:gd name="T19" fmla="*/ 0 h 277"/>
                    <a:gd name="T20" fmla="*/ 39 w 39"/>
                    <a:gd name="T21" fmla="*/ 277 h 277"/>
                  </a:gdLst>
                  <a:ahLst/>
                  <a:cxnLst>
                    <a:cxn ang="T12">
                      <a:pos x="T0" y="T1"/>
                    </a:cxn>
                    <a:cxn ang="T13">
                      <a:pos x="T2" y="T3"/>
                    </a:cxn>
                    <a:cxn ang="T14">
                      <a:pos x="T4" y="T5"/>
                    </a:cxn>
                    <a:cxn ang="T15">
                      <a:pos x="T6" y="T7"/>
                    </a:cxn>
                    <a:cxn ang="T16">
                      <a:pos x="T8" y="T9"/>
                    </a:cxn>
                    <a:cxn ang="T17">
                      <a:pos x="T10" y="T11"/>
                    </a:cxn>
                  </a:cxnLst>
                  <a:rect l="T18" t="T19" r="T20" b="T21"/>
                  <a:pathLst>
                    <a:path w="39" h="277">
                      <a:moveTo>
                        <a:pt x="39" y="0"/>
                      </a:moveTo>
                      <a:lnTo>
                        <a:pt x="36" y="52"/>
                      </a:lnTo>
                      <a:lnTo>
                        <a:pt x="31" y="109"/>
                      </a:lnTo>
                      <a:lnTo>
                        <a:pt x="21" y="167"/>
                      </a:lnTo>
                      <a:lnTo>
                        <a:pt x="11" y="224"/>
                      </a:lnTo>
                      <a:lnTo>
                        <a:pt x="0" y="277"/>
                      </a:lnTo>
                    </a:path>
                  </a:pathLst>
                </a:custGeom>
                <a:noFill/>
                <a:ln w="6350">
                  <a:solidFill>
                    <a:srgbClr val="FFFFFF"/>
                  </a:solidFill>
                  <a:round/>
                  <a:headEnd/>
                  <a:tailEnd/>
                </a:ln>
              </p:spPr>
              <p:txBody>
                <a:bodyPr/>
                <a:lstStyle/>
                <a:p>
                  <a:endParaRPr lang="en-US"/>
                </a:p>
              </p:txBody>
            </p:sp>
            <p:sp>
              <p:nvSpPr>
                <p:cNvPr id="19565" name="Freeform 81"/>
                <p:cNvSpPr>
                  <a:spLocks/>
                </p:cNvSpPr>
                <p:nvPr/>
              </p:nvSpPr>
              <p:spPr bwMode="auto">
                <a:xfrm>
                  <a:off x="632" y="2402"/>
                  <a:ext cx="23" cy="85"/>
                </a:xfrm>
                <a:custGeom>
                  <a:avLst/>
                  <a:gdLst>
                    <a:gd name="T0" fmla="*/ 0 w 89"/>
                    <a:gd name="T1" fmla="*/ 0 h 341"/>
                    <a:gd name="T2" fmla="*/ 0 w 89"/>
                    <a:gd name="T3" fmla="*/ 0 h 341"/>
                    <a:gd name="T4" fmla="*/ 0 w 89"/>
                    <a:gd name="T5" fmla="*/ 0 h 341"/>
                    <a:gd name="T6" fmla="*/ 0 w 89"/>
                    <a:gd name="T7" fmla="*/ 0 h 341"/>
                    <a:gd name="T8" fmla="*/ 0 w 89"/>
                    <a:gd name="T9" fmla="*/ 0 h 341"/>
                    <a:gd name="T10" fmla="*/ 0 w 89"/>
                    <a:gd name="T11" fmla="*/ 0 h 341"/>
                    <a:gd name="T12" fmla="*/ 0 w 89"/>
                    <a:gd name="T13" fmla="*/ 0 h 341"/>
                    <a:gd name="T14" fmla="*/ 0 w 89"/>
                    <a:gd name="T15" fmla="*/ 0 h 341"/>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341"/>
                    <a:gd name="T26" fmla="*/ 89 w 89"/>
                    <a:gd name="T27" fmla="*/ 341 h 3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341">
                      <a:moveTo>
                        <a:pt x="89" y="0"/>
                      </a:moveTo>
                      <a:lnTo>
                        <a:pt x="77" y="49"/>
                      </a:lnTo>
                      <a:lnTo>
                        <a:pt x="65" y="98"/>
                      </a:lnTo>
                      <a:lnTo>
                        <a:pt x="52" y="147"/>
                      </a:lnTo>
                      <a:lnTo>
                        <a:pt x="40" y="195"/>
                      </a:lnTo>
                      <a:lnTo>
                        <a:pt x="27" y="243"/>
                      </a:lnTo>
                      <a:lnTo>
                        <a:pt x="14" y="291"/>
                      </a:lnTo>
                      <a:lnTo>
                        <a:pt x="0" y="341"/>
                      </a:lnTo>
                    </a:path>
                  </a:pathLst>
                </a:custGeom>
                <a:noFill/>
                <a:ln w="6350">
                  <a:solidFill>
                    <a:srgbClr val="FFFFFF"/>
                  </a:solidFill>
                  <a:round/>
                  <a:headEnd/>
                  <a:tailEnd/>
                </a:ln>
              </p:spPr>
              <p:txBody>
                <a:bodyPr/>
                <a:lstStyle/>
                <a:p>
                  <a:endParaRPr lang="en-US"/>
                </a:p>
              </p:txBody>
            </p:sp>
            <p:sp>
              <p:nvSpPr>
                <p:cNvPr id="19566" name="Freeform 82"/>
                <p:cNvSpPr>
                  <a:spLocks/>
                </p:cNvSpPr>
                <p:nvPr/>
              </p:nvSpPr>
              <p:spPr bwMode="auto">
                <a:xfrm>
                  <a:off x="627" y="2487"/>
                  <a:ext cx="5" cy="13"/>
                </a:xfrm>
                <a:custGeom>
                  <a:avLst/>
                  <a:gdLst>
                    <a:gd name="T0" fmla="*/ 0 w 20"/>
                    <a:gd name="T1" fmla="*/ 0 h 50"/>
                    <a:gd name="T2" fmla="*/ 0 w 20"/>
                    <a:gd name="T3" fmla="*/ 0 h 50"/>
                    <a:gd name="T4" fmla="*/ 0 w 20"/>
                    <a:gd name="T5" fmla="*/ 0 h 50"/>
                    <a:gd name="T6" fmla="*/ 0 w 20"/>
                    <a:gd name="T7" fmla="*/ 0 h 50"/>
                    <a:gd name="T8" fmla="*/ 0 60000 65536"/>
                    <a:gd name="T9" fmla="*/ 0 60000 65536"/>
                    <a:gd name="T10" fmla="*/ 0 60000 65536"/>
                    <a:gd name="T11" fmla="*/ 0 60000 65536"/>
                    <a:gd name="T12" fmla="*/ 0 w 20"/>
                    <a:gd name="T13" fmla="*/ 0 h 50"/>
                    <a:gd name="T14" fmla="*/ 20 w 20"/>
                    <a:gd name="T15" fmla="*/ 50 h 50"/>
                  </a:gdLst>
                  <a:ahLst/>
                  <a:cxnLst>
                    <a:cxn ang="T8">
                      <a:pos x="T0" y="T1"/>
                    </a:cxn>
                    <a:cxn ang="T9">
                      <a:pos x="T2" y="T3"/>
                    </a:cxn>
                    <a:cxn ang="T10">
                      <a:pos x="T4" y="T5"/>
                    </a:cxn>
                    <a:cxn ang="T11">
                      <a:pos x="T6" y="T7"/>
                    </a:cxn>
                  </a:cxnLst>
                  <a:rect l="T12" t="T13" r="T14" b="T15"/>
                  <a:pathLst>
                    <a:path w="20" h="50">
                      <a:moveTo>
                        <a:pt x="20" y="0"/>
                      </a:moveTo>
                      <a:lnTo>
                        <a:pt x="15" y="13"/>
                      </a:lnTo>
                      <a:lnTo>
                        <a:pt x="4" y="38"/>
                      </a:lnTo>
                      <a:lnTo>
                        <a:pt x="0" y="50"/>
                      </a:lnTo>
                    </a:path>
                  </a:pathLst>
                </a:custGeom>
                <a:noFill/>
                <a:ln w="6350">
                  <a:solidFill>
                    <a:srgbClr val="FFFFFF"/>
                  </a:solidFill>
                  <a:round/>
                  <a:headEnd/>
                  <a:tailEnd/>
                </a:ln>
              </p:spPr>
              <p:txBody>
                <a:bodyPr/>
                <a:lstStyle/>
                <a:p>
                  <a:endParaRPr lang="en-US"/>
                </a:p>
              </p:txBody>
            </p:sp>
            <p:sp>
              <p:nvSpPr>
                <p:cNvPr id="19567" name="Freeform 83"/>
                <p:cNvSpPr>
                  <a:spLocks/>
                </p:cNvSpPr>
                <p:nvPr/>
              </p:nvSpPr>
              <p:spPr bwMode="auto">
                <a:xfrm>
                  <a:off x="607" y="2500"/>
                  <a:ext cx="20" cy="33"/>
                </a:xfrm>
                <a:custGeom>
                  <a:avLst/>
                  <a:gdLst>
                    <a:gd name="T0" fmla="*/ 0 w 82"/>
                    <a:gd name="T1" fmla="*/ 0 h 131"/>
                    <a:gd name="T2" fmla="*/ 0 w 82"/>
                    <a:gd name="T3" fmla="*/ 0 h 131"/>
                    <a:gd name="T4" fmla="*/ 0 w 82"/>
                    <a:gd name="T5" fmla="*/ 0 h 131"/>
                    <a:gd name="T6" fmla="*/ 0 w 82"/>
                    <a:gd name="T7" fmla="*/ 0 h 131"/>
                    <a:gd name="T8" fmla="*/ 0 60000 65536"/>
                    <a:gd name="T9" fmla="*/ 0 60000 65536"/>
                    <a:gd name="T10" fmla="*/ 0 60000 65536"/>
                    <a:gd name="T11" fmla="*/ 0 60000 65536"/>
                    <a:gd name="T12" fmla="*/ 0 w 82"/>
                    <a:gd name="T13" fmla="*/ 0 h 131"/>
                    <a:gd name="T14" fmla="*/ 82 w 82"/>
                    <a:gd name="T15" fmla="*/ 131 h 131"/>
                  </a:gdLst>
                  <a:ahLst/>
                  <a:cxnLst>
                    <a:cxn ang="T8">
                      <a:pos x="T0" y="T1"/>
                    </a:cxn>
                    <a:cxn ang="T9">
                      <a:pos x="T2" y="T3"/>
                    </a:cxn>
                    <a:cxn ang="T10">
                      <a:pos x="T4" y="T5"/>
                    </a:cxn>
                    <a:cxn ang="T11">
                      <a:pos x="T6" y="T7"/>
                    </a:cxn>
                  </a:cxnLst>
                  <a:rect l="T12" t="T13" r="T14" b="T15"/>
                  <a:pathLst>
                    <a:path w="82" h="131">
                      <a:moveTo>
                        <a:pt x="82" y="0"/>
                      </a:moveTo>
                      <a:lnTo>
                        <a:pt x="54" y="47"/>
                      </a:lnTo>
                      <a:lnTo>
                        <a:pt x="20" y="102"/>
                      </a:lnTo>
                      <a:lnTo>
                        <a:pt x="0" y="131"/>
                      </a:lnTo>
                    </a:path>
                  </a:pathLst>
                </a:custGeom>
                <a:noFill/>
                <a:ln w="6350">
                  <a:solidFill>
                    <a:srgbClr val="FFFFFF"/>
                  </a:solidFill>
                  <a:round/>
                  <a:headEnd/>
                  <a:tailEnd/>
                </a:ln>
              </p:spPr>
              <p:txBody>
                <a:bodyPr/>
                <a:lstStyle/>
                <a:p>
                  <a:endParaRPr lang="en-US"/>
                </a:p>
              </p:txBody>
            </p:sp>
            <p:sp>
              <p:nvSpPr>
                <p:cNvPr id="19568" name="Freeform 84"/>
                <p:cNvSpPr>
                  <a:spLocks/>
                </p:cNvSpPr>
                <p:nvPr/>
              </p:nvSpPr>
              <p:spPr bwMode="auto">
                <a:xfrm>
                  <a:off x="584" y="2533"/>
                  <a:ext cx="23" cy="18"/>
                </a:xfrm>
                <a:custGeom>
                  <a:avLst/>
                  <a:gdLst>
                    <a:gd name="T0" fmla="*/ 0 w 93"/>
                    <a:gd name="T1" fmla="*/ 0 h 74"/>
                    <a:gd name="T2" fmla="*/ 0 w 93"/>
                    <a:gd name="T3" fmla="*/ 0 h 74"/>
                    <a:gd name="T4" fmla="*/ 0 w 93"/>
                    <a:gd name="T5" fmla="*/ 0 h 74"/>
                    <a:gd name="T6" fmla="*/ 0 w 93"/>
                    <a:gd name="T7" fmla="*/ 0 h 74"/>
                    <a:gd name="T8" fmla="*/ 0 60000 65536"/>
                    <a:gd name="T9" fmla="*/ 0 60000 65536"/>
                    <a:gd name="T10" fmla="*/ 0 60000 65536"/>
                    <a:gd name="T11" fmla="*/ 0 60000 65536"/>
                    <a:gd name="T12" fmla="*/ 0 w 93"/>
                    <a:gd name="T13" fmla="*/ 0 h 74"/>
                    <a:gd name="T14" fmla="*/ 93 w 93"/>
                    <a:gd name="T15" fmla="*/ 74 h 74"/>
                  </a:gdLst>
                  <a:ahLst/>
                  <a:cxnLst>
                    <a:cxn ang="T8">
                      <a:pos x="T0" y="T1"/>
                    </a:cxn>
                    <a:cxn ang="T9">
                      <a:pos x="T2" y="T3"/>
                    </a:cxn>
                    <a:cxn ang="T10">
                      <a:pos x="T4" y="T5"/>
                    </a:cxn>
                    <a:cxn ang="T11">
                      <a:pos x="T6" y="T7"/>
                    </a:cxn>
                  </a:cxnLst>
                  <a:rect l="T12" t="T13" r="T14" b="T15"/>
                  <a:pathLst>
                    <a:path w="93" h="74">
                      <a:moveTo>
                        <a:pt x="93" y="0"/>
                      </a:moveTo>
                      <a:lnTo>
                        <a:pt x="72" y="17"/>
                      </a:lnTo>
                      <a:lnTo>
                        <a:pt x="46" y="29"/>
                      </a:lnTo>
                      <a:lnTo>
                        <a:pt x="0" y="74"/>
                      </a:lnTo>
                    </a:path>
                  </a:pathLst>
                </a:custGeom>
                <a:noFill/>
                <a:ln w="6350">
                  <a:solidFill>
                    <a:srgbClr val="FFFFFF"/>
                  </a:solidFill>
                  <a:round/>
                  <a:headEnd/>
                  <a:tailEnd/>
                </a:ln>
              </p:spPr>
              <p:txBody>
                <a:bodyPr/>
                <a:lstStyle/>
                <a:p>
                  <a:endParaRPr lang="en-US"/>
                </a:p>
              </p:txBody>
            </p:sp>
            <p:sp>
              <p:nvSpPr>
                <p:cNvPr id="19569" name="Freeform 85"/>
                <p:cNvSpPr>
                  <a:spLocks/>
                </p:cNvSpPr>
                <p:nvPr/>
              </p:nvSpPr>
              <p:spPr bwMode="auto">
                <a:xfrm>
                  <a:off x="560" y="2551"/>
                  <a:ext cx="24" cy="42"/>
                </a:xfrm>
                <a:custGeom>
                  <a:avLst/>
                  <a:gdLst>
                    <a:gd name="T0" fmla="*/ 0 w 94"/>
                    <a:gd name="T1" fmla="*/ 0 h 167"/>
                    <a:gd name="T2" fmla="*/ 0 w 94"/>
                    <a:gd name="T3" fmla="*/ 0 h 167"/>
                    <a:gd name="T4" fmla="*/ 0 w 94"/>
                    <a:gd name="T5" fmla="*/ 0 h 167"/>
                    <a:gd name="T6" fmla="*/ 0 w 94"/>
                    <a:gd name="T7" fmla="*/ 0 h 167"/>
                    <a:gd name="T8" fmla="*/ 0 60000 65536"/>
                    <a:gd name="T9" fmla="*/ 0 60000 65536"/>
                    <a:gd name="T10" fmla="*/ 0 60000 65536"/>
                    <a:gd name="T11" fmla="*/ 0 60000 65536"/>
                    <a:gd name="T12" fmla="*/ 0 w 94"/>
                    <a:gd name="T13" fmla="*/ 0 h 167"/>
                    <a:gd name="T14" fmla="*/ 94 w 94"/>
                    <a:gd name="T15" fmla="*/ 167 h 167"/>
                  </a:gdLst>
                  <a:ahLst/>
                  <a:cxnLst>
                    <a:cxn ang="T8">
                      <a:pos x="T0" y="T1"/>
                    </a:cxn>
                    <a:cxn ang="T9">
                      <a:pos x="T2" y="T3"/>
                    </a:cxn>
                    <a:cxn ang="T10">
                      <a:pos x="T4" y="T5"/>
                    </a:cxn>
                    <a:cxn ang="T11">
                      <a:pos x="T6" y="T7"/>
                    </a:cxn>
                  </a:cxnLst>
                  <a:rect l="T12" t="T13" r="T14" b="T15"/>
                  <a:pathLst>
                    <a:path w="94" h="167">
                      <a:moveTo>
                        <a:pt x="94" y="0"/>
                      </a:moveTo>
                      <a:lnTo>
                        <a:pt x="54" y="55"/>
                      </a:lnTo>
                      <a:lnTo>
                        <a:pt x="33" y="98"/>
                      </a:lnTo>
                      <a:lnTo>
                        <a:pt x="0" y="167"/>
                      </a:lnTo>
                    </a:path>
                  </a:pathLst>
                </a:custGeom>
                <a:noFill/>
                <a:ln w="6350">
                  <a:solidFill>
                    <a:srgbClr val="FFFFFF"/>
                  </a:solidFill>
                  <a:round/>
                  <a:headEnd/>
                  <a:tailEnd/>
                </a:ln>
              </p:spPr>
              <p:txBody>
                <a:bodyPr/>
                <a:lstStyle/>
                <a:p>
                  <a:endParaRPr lang="en-US"/>
                </a:p>
              </p:txBody>
            </p:sp>
            <p:sp>
              <p:nvSpPr>
                <p:cNvPr id="19570" name="Freeform 86"/>
                <p:cNvSpPr>
                  <a:spLocks/>
                </p:cNvSpPr>
                <p:nvPr/>
              </p:nvSpPr>
              <p:spPr bwMode="auto">
                <a:xfrm>
                  <a:off x="532" y="2593"/>
                  <a:ext cx="28" cy="87"/>
                </a:xfrm>
                <a:custGeom>
                  <a:avLst/>
                  <a:gdLst>
                    <a:gd name="T0" fmla="*/ 0 w 115"/>
                    <a:gd name="T1" fmla="*/ 0 h 349"/>
                    <a:gd name="T2" fmla="*/ 0 w 115"/>
                    <a:gd name="T3" fmla="*/ 0 h 349"/>
                    <a:gd name="T4" fmla="*/ 0 w 115"/>
                    <a:gd name="T5" fmla="*/ 0 h 349"/>
                    <a:gd name="T6" fmla="*/ 0 w 115"/>
                    <a:gd name="T7" fmla="*/ 0 h 349"/>
                    <a:gd name="T8" fmla="*/ 0 w 115"/>
                    <a:gd name="T9" fmla="*/ 0 h 349"/>
                    <a:gd name="T10" fmla="*/ 0 w 115"/>
                    <a:gd name="T11" fmla="*/ 0 h 349"/>
                    <a:gd name="T12" fmla="*/ 0 w 115"/>
                    <a:gd name="T13" fmla="*/ 0 h 349"/>
                    <a:gd name="T14" fmla="*/ 0 w 115"/>
                    <a:gd name="T15" fmla="*/ 0 h 349"/>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349"/>
                    <a:gd name="T26" fmla="*/ 115 w 115"/>
                    <a:gd name="T27" fmla="*/ 349 h 3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349">
                      <a:moveTo>
                        <a:pt x="115" y="0"/>
                      </a:moveTo>
                      <a:lnTo>
                        <a:pt x="93" y="48"/>
                      </a:lnTo>
                      <a:lnTo>
                        <a:pt x="67" y="100"/>
                      </a:lnTo>
                      <a:lnTo>
                        <a:pt x="42" y="157"/>
                      </a:lnTo>
                      <a:lnTo>
                        <a:pt x="21" y="212"/>
                      </a:lnTo>
                      <a:lnTo>
                        <a:pt x="6" y="266"/>
                      </a:lnTo>
                      <a:lnTo>
                        <a:pt x="0" y="312"/>
                      </a:lnTo>
                      <a:lnTo>
                        <a:pt x="7" y="349"/>
                      </a:lnTo>
                    </a:path>
                  </a:pathLst>
                </a:custGeom>
                <a:noFill/>
                <a:ln w="6350">
                  <a:solidFill>
                    <a:srgbClr val="FFFFFF"/>
                  </a:solidFill>
                  <a:round/>
                  <a:headEnd/>
                  <a:tailEnd/>
                </a:ln>
              </p:spPr>
              <p:txBody>
                <a:bodyPr/>
                <a:lstStyle/>
                <a:p>
                  <a:endParaRPr lang="en-US"/>
                </a:p>
              </p:txBody>
            </p:sp>
            <p:sp>
              <p:nvSpPr>
                <p:cNvPr id="19571" name="Freeform 87"/>
                <p:cNvSpPr>
                  <a:spLocks/>
                </p:cNvSpPr>
                <p:nvPr/>
              </p:nvSpPr>
              <p:spPr bwMode="auto">
                <a:xfrm>
                  <a:off x="533" y="2678"/>
                  <a:ext cx="16" cy="5"/>
                </a:xfrm>
                <a:custGeom>
                  <a:avLst/>
                  <a:gdLst>
                    <a:gd name="T0" fmla="*/ 0 w 64"/>
                    <a:gd name="T1" fmla="*/ 0 h 21"/>
                    <a:gd name="T2" fmla="*/ 0 w 64"/>
                    <a:gd name="T3" fmla="*/ 0 h 21"/>
                    <a:gd name="T4" fmla="*/ 0 w 64"/>
                    <a:gd name="T5" fmla="*/ 0 h 21"/>
                    <a:gd name="T6" fmla="*/ 0 w 64"/>
                    <a:gd name="T7" fmla="*/ 0 h 21"/>
                    <a:gd name="T8" fmla="*/ 0 60000 65536"/>
                    <a:gd name="T9" fmla="*/ 0 60000 65536"/>
                    <a:gd name="T10" fmla="*/ 0 60000 65536"/>
                    <a:gd name="T11" fmla="*/ 0 60000 65536"/>
                    <a:gd name="T12" fmla="*/ 0 w 64"/>
                    <a:gd name="T13" fmla="*/ 0 h 21"/>
                    <a:gd name="T14" fmla="*/ 64 w 64"/>
                    <a:gd name="T15" fmla="*/ 21 h 21"/>
                  </a:gdLst>
                  <a:ahLst/>
                  <a:cxnLst>
                    <a:cxn ang="T8">
                      <a:pos x="T0" y="T1"/>
                    </a:cxn>
                    <a:cxn ang="T9">
                      <a:pos x="T2" y="T3"/>
                    </a:cxn>
                    <a:cxn ang="T10">
                      <a:pos x="T4" y="T5"/>
                    </a:cxn>
                    <a:cxn ang="T11">
                      <a:pos x="T6" y="T7"/>
                    </a:cxn>
                  </a:cxnLst>
                  <a:rect l="T12" t="T13" r="T14" b="T15"/>
                  <a:pathLst>
                    <a:path w="64" h="21">
                      <a:moveTo>
                        <a:pt x="0" y="8"/>
                      </a:moveTo>
                      <a:lnTo>
                        <a:pt x="21" y="21"/>
                      </a:lnTo>
                      <a:lnTo>
                        <a:pt x="47" y="13"/>
                      </a:lnTo>
                      <a:lnTo>
                        <a:pt x="64" y="0"/>
                      </a:lnTo>
                    </a:path>
                  </a:pathLst>
                </a:custGeom>
                <a:noFill/>
                <a:ln w="6350">
                  <a:solidFill>
                    <a:srgbClr val="FFFFFF"/>
                  </a:solidFill>
                  <a:round/>
                  <a:headEnd/>
                  <a:tailEnd/>
                </a:ln>
              </p:spPr>
              <p:txBody>
                <a:bodyPr/>
                <a:lstStyle/>
                <a:p>
                  <a:endParaRPr lang="en-US"/>
                </a:p>
              </p:txBody>
            </p:sp>
            <p:sp>
              <p:nvSpPr>
                <p:cNvPr id="19572" name="Freeform 88"/>
                <p:cNvSpPr>
                  <a:spLocks/>
                </p:cNvSpPr>
                <p:nvPr/>
              </p:nvSpPr>
              <p:spPr bwMode="auto">
                <a:xfrm>
                  <a:off x="549" y="2624"/>
                  <a:ext cx="38" cy="54"/>
                </a:xfrm>
                <a:custGeom>
                  <a:avLst/>
                  <a:gdLst>
                    <a:gd name="T0" fmla="*/ 0 w 150"/>
                    <a:gd name="T1" fmla="*/ 0 h 217"/>
                    <a:gd name="T2" fmla="*/ 0 w 150"/>
                    <a:gd name="T3" fmla="*/ 0 h 217"/>
                    <a:gd name="T4" fmla="*/ 0 w 150"/>
                    <a:gd name="T5" fmla="*/ 0 h 217"/>
                    <a:gd name="T6" fmla="*/ 0 w 150"/>
                    <a:gd name="T7" fmla="*/ 0 h 217"/>
                    <a:gd name="T8" fmla="*/ 0 w 150"/>
                    <a:gd name="T9" fmla="*/ 0 h 217"/>
                    <a:gd name="T10" fmla="*/ 0 w 150"/>
                    <a:gd name="T11" fmla="*/ 0 h 217"/>
                    <a:gd name="T12" fmla="*/ 0 60000 65536"/>
                    <a:gd name="T13" fmla="*/ 0 60000 65536"/>
                    <a:gd name="T14" fmla="*/ 0 60000 65536"/>
                    <a:gd name="T15" fmla="*/ 0 60000 65536"/>
                    <a:gd name="T16" fmla="*/ 0 60000 65536"/>
                    <a:gd name="T17" fmla="*/ 0 60000 65536"/>
                    <a:gd name="T18" fmla="*/ 0 w 150"/>
                    <a:gd name="T19" fmla="*/ 0 h 217"/>
                    <a:gd name="T20" fmla="*/ 150 w 150"/>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150" h="217">
                      <a:moveTo>
                        <a:pt x="0" y="217"/>
                      </a:moveTo>
                      <a:lnTo>
                        <a:pt x="33" y="167"/>
                      </a:lnTo>
                      <a:lnTo>
                        <a:pt x="58" y="123"/>
                      </a:lnTo>
                      <a:lnTo>
                        <a:pt x="82" y="81"/>
                      </a:lnTo>
                      <a:lnTo>
                        <a:pt x="111" y="40"/>
                      </a:lnTo>
                      <a:lnTo>
                        <a:pt x="150" y="0"/>
                      </a:lnTo>
                    </a:path>
                  </a:pathLst>
                </a:custGeom>
                <a:noFill/>
                <a:ln w="6350">
                  <a:solidFill>
                    <a:srgbClr val="FFFFFF"/>
                  </a:solidFill>
                  <a:round/>
                  <a:headEnd/>
                  <a:tailEnd/>
                </a:ln>
              </p:spPr>
              <p:txBody>
                <a:bodyPr/>
                <a:lstStyle/>
                <a:p>
                  <a:endParaRPr lang="en-US"/>
                </a:p>
              </p:txBody>
            </p:sp>
            <p:sp>
              <p:nvSpPr>
                <p:cNvPr id="19573" name="Freeform 89"/>
                <p:cNvSpPr>
                  <a:spLocks/>
                </p:cNvSpPr>
                <p:nvPr/>
              </p:nvSpPr>
              <p:spPr bwMode="auto">
                <a:xfrm>
                  <a:off x="587" y="2624"/>
                  <a:ext cx="8" cy="5"/>
                </a:xfrm>
                <a:custGeom>
                  <a:avLst/>
                  <a:gdLst>
                    <a:gd name="T0" fmla="*/ 0 w 33"/>
                    <a:gd name="T1" fmla="*/ 0 h 20"/>
                    <a:gd name="T2" fmla="*/ 0 w 33"/>
                    <a:gd name="T3" fmla="*/ 0 h 20"/>
                    <a:gd name="T4" fmla="*/ 0 w 33"/>
                    <a:gd name="T5" fmla="*/ 0 h 20"/>
                    <a:gd name="T6" fmla="*/ 0 w 33"/>
                    <a:gd name="T7" fmla="*/ 0 h 20"/>
                    <a:gd name="T8" fmla="*/ 0 60000 65536"/>
                    <a:gd name="T9" fmla="*/ 0 60000 65536"/>
                    <a:gd name="T10" fmla="*/ 0 60000 65536"/>
                    <a:gd name="T11" fmla="*/ 0 60000 65536"/>
                    <a:gd name="T12" fmla="*/ 0 w 33"/>
                    <a:gd name="T13" fmla="*/ 0 h 20"/>
                    <a:gd name="T14" fmla="*/ 33 w 33"/>
                    <a:gd name="T15" fmla="*/ 20 h 20"/>
                  </a:gdLst>
                  <a:ahLst/>
                  <a:cxnLst>
                    <a:cxn ang="T8">
                      <a:pos x="T0" y="T1"/>
                    </a:cxn>
                    <a:cxn ang="T9">
                      <a:pos x="T2" y="T3"/>
                    </a:cxn>
                    <a:cxn ang="T10">
                      <a:pos x="T4" y="T5"/>
                    </a:cxn>
                    <a:cxn ang="T11">
                      <a:pos x="T6" y="T7"/>
                    </a:cxn>
                  </a:cxnLst>
                  <a:rect l="T12" t="T13" r="T14" b="T15"/>
                  <a:pathLst>
                    <a:path w="33" h="20">
                      <a:moveTo>
                        <a:pt x="0" y="0"/>
                      </a:moveTo>
                      <a:lnTo>
                        <a:pt x="23" y="15"/>
                      </a:lnTo>
                      <a:lnTo>
                        <a:pt x="33" y="7"/>
                      </a:lnTo>
                      <a:lnTo>
                        <a:pt x="25" y="20"/>
                      </a:lnTo>
                    </a:path>
                  </a:pathLst>
                </a:custGeom>
                <a:noFill/>
                <a:ln w="6350">
                  <a:solidFill>
                    <a:srgbClr val="FFFFFF"/>
                  </a:solidFill>
                  <a:round/>
                  <a:headEnd/>
                  <a:tailEnd/>
                </a:ln>
              </p:spPr>
              <p:txBody>
                <a:bodyPr/>
                <a:lstStyle/>
                <a:p>
                  <a:endParaRPr lang="en-US"/>
                </a:p>
              </p:txBody>
            </p:sp>
            <p:sp>
              <p:nvSpPr>
                <p:cNvPr id="19574" name="Freeform 90"/>
                <p:cNvSpPr>
                  <a:spLocks/>
                </p:cNvSpPr>
                <p:nvPr/>
              </p:nvSpPr>
              <p:spPr bwMode="auto">
                <a:xfrm>
                  <a:off x="582" y="2629"/>
                  <a:ext cx="11" cy="32"/>
                </a:xfrm>
                <a:custGeom>
                  <a:avLst/>
                  <a:gdLst>
                    <a:gd name="T0" fmla="*/ 0 w 45"/>
                    <a:gd name="T1" fmla="*/ 0 h 129"/>
                    <a:gd name="T2" fmla="*/ 0 w 45"/>
                    <a:gd name="T3" fmla="*/ 0 h 129"/>
                    <a:gd name="T4" fmla="*/ 0 w 45"/>
                    <a:gd name="T5" fmla="*/ 0 h 129"/>
                    <a:gd name="T6" fmla="*/ 0 w 45"/>
                    <a:gd name="T7" fmla="*/ 0 h 129"/>
                    <a:gd name="T8" fmla="*/ 0 60000 65536"/>
                    <a:gd name="T9" fmla="*/ 0 60000 65536"/>
                    <a:gd name="T10" fmla="*/ 0 60000 65536"/>
                    <a:gd name="T11" fmla="*/ 0 60000 65536"/>
                    <a:gd name="T12" fmla="*/ 0 w 45"/>
                    <a:gd name="T13" fmla="*/ 0 h 129"/>
                    <a:gd name="T14" fmla="*/ 45 w 45"/>
                    <a:gd name="T15" fmla="*/ 129 h 129"/>
                  </a:gdLst>
                  <a:ahLst/>
                  <a:cxnLst>
                    <a:cxn ang="T8">
                      <a:pos x="T0" y="T1"/>
                    </a:cxn>
                    <a:cxn ang="T9">
                      <a:pos x="T2" y="T3"/>
                    </a:cxn>
                    <a:cxn ang="T10">
                      <a:pos x="T4" y="T5"/>
                    </a:cxn>
                    <a:cxn ang="T11">
                      <a:pos x="T6" y="T7"/>
                    </a:cxn>
                  </a:cxnLst>
                  <a:rect l="T12" t="T13" r="T14" b="T15"/>
                  <a:pathLst>
                    <a:path w="45" h="129">
                      <a:moveTo>
                        <a:pt x="45" y="0"/>
                      </a:moveTo>
                      <a:lnTo>
                        <a:pt x="33" y="34"/>
                      </a:lnTo>
                      <a:lnTo>
                        <a:pt x="12" y="96"/>
                      </a:lnTo>
                      <a:lnTo>
                        <a:pt x="0" y="129"/>
                      </a:lnTo>
                    </a:path>
                  </a:pathLst>
                </a:custGeom>
                <a:noFill/>
                <a:ln w="6350">
                  <a:solidFill>
                    <a:srgbClr val="FFFFFF"/>
                  </a:solidFill>
                  <a:round/>
                  <a:headEnd/>
                  <a:tailEnd/>
                </a:ln>
              </p:spPr>
              <p:txBody>
                <a:bodyPr/>
                <a:lstStyle/>
                <a:p>
                  <a:endParaRPr lang="en-US"/>
                </a:p>
              </p:txBody>
            </p:sp>
            <p:sp>
              <p:nvSpPr>
                <p:cNvPr id="19575" name="Freeform 91"/>
                <p:cNvSpPr>
                  <a:spLocks/>
                </p:cNvSpPr>
                <p:nvPr/>
              </p:nvSpPr>
              <p:spPr bwMode="auto">
                <a:xfrm>
                  <a:off x="566" y="2661"/>
                  <a:ext cx="16" cy="50"/>
                </a:xfrm>
                <a:custGeom>
                  <a:avLst/>
                  <a:gdLst>
                    <a:gd name="T0" fmla="*/ 0 w 64"/>
                    <a:gd name="T1" fmla="*/ 0 h 200"/>
                    <a:gd name="T2" fmla="*/ 0 w 64"/>
                    <a:gd name="T3" fmla="*/ 0 h 200"/>
                    <a:gd name="T4" fmla="*/ 0 w 64"/>
                    <a:gd name="T5" fmla="*/ 0 h 200"/>
                    <a:gd name="T6" fmla="*/ 0 w 64"/>
                    <a:gd name="T7" fmla="*/ 0 h 200"/>
                    <a:gd name="T8" fmla="*/ 0 60000 65536"/>
                    <a:gd name="T9" fmla="*/ 0 60000 65536"/>
                    <a:gd name="T10" fmla="*/ 0 60000 65536"/>
                    <a:gd name="T11" fmla="*/ 0 60000 65536"/>
                    <a:gd name="T12" fmla="*/ 0 w 64"/>
                    <a:gd name="T13" fmla="*/ 0 h 200"/>
                    <a:gd name="T14" fmla="*/ 64 w 64"/>
                    <a:gd name="T15" fmla="*/ 200 h 200"/>
                  </a:gdLst>
                  <a:ahLst/>
                  <a:cxnLst>
                    <a:cxn ang="T8">
                      <a:pos x="T0" y="T1"/>
                    </a:cxn>
                    <a:cxn ang="T9">
                      <a:pos x="T2" y="T3"/>
                    </a:cxn>
                    <a:cxn ang="T10">
                      <a:pos x="T4" y="T5"/>
                    </a:cxn>
                    <a:cxn ang="T11">
                      <a:pos x="T6" y="T7"/>
                    </a:cxn>
                  </a:cxnLst>
                  <a:rect l="T12" t="T13" r="T14" b="T15"/>
                  <a:pathLst>
                    <a:path w="64" h="200">
                      <a:moveTo>
                        <a:pt x="64" y="0"/>
                      </a:moveTo>
                      <a:lnTo>
                        <a:pt x="49" y="56"/>
                      </a:lnTo>
                      <a:lnTo>
                        <a:pt x="28" y="124"/>
                      </a:lnTo>
                      <a:lnTo>
                        <a:pt x="0" y="200"/>
                      </a:lnTo>
                    </a:path>
                  </a:pathLst>
                </a:custGeom>
                <a:noFill/>
                <a:ln w="6350">
                  <a:solidFill>
                    <a:srgbClr val="FFFFFF"/>
                  </a:solidFill>
                  <a:round/>
                  <a:headEnd/>
                  <a:tailEnd/>
                </a:ln>
              </p:spPr>
              <p:txBody>
                <a:bodyPr/>
                <a:lstStyle/>
                <a:p>
                  <a:endParaRPr lang="en-US"/>
                </a:p>
              </p:txBody>
            </p:sp>
            <p:sp>
              <p:nvSpPr>
                <p:cNvPr id="19576" name="Freeform 92"/>
                <p:cNvSpPr>
                  <a:spLocks/>
                </p:cNvSpPr>
                <p:nvPr/>
              </p:nvSpPr>
              <p:spPr bwMode="auto">
                <a:xfrm>
                  <a:off x="551" y="2711"/>
                  <a:ext cx="15" cy="63"/>
                </a:xfrm>
                <a:custGeom>
                  <a:avLst/>
                  <a:gdLst>
                    <a:gd name="T0" fmla="*/ 0 w 60"/>
                    <a:gd name="T1" fmla="*/ 0 h 251"/>
                    <a:gd name="T2" fmla="*/ 0 w 60"/>
                    <a:gd name="T3" fmla="*/ 0 h 251"/>
                    <a:gd name="T4" fmla="*/ 0 w 60"/>
                    <a:gd name="T5" fmla="*/ 0 h 251"/>
                    <a:gd name="T6" fmla="*/ 0 w 60"/>
                    <a:gd name="T7" fmla="*/ 0 h 251"/>
                    <a:gd name="T8" fmla="*/ 0 w 60"/>
                    <a:gd name="T9" fmla="*/ 0 h 251"/>
                    <a:gd name="T10" fmla="*/ 0 w 60"/>
                    <a:gd name="T11" fmla="*/ 0 h 251"/>
                    <a:gd name="T12" fmla="*/ 0 w 60"/>
                    <a:gd name="T13" fmla="*/ 0 h 251"/>
                    <a:gd name="T14" fmla="*/ 0 w 60"/>
                    <a:gd name="T15" fmla="*/ 0 h 251"/>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251"/>
                    <a:gd name="T26" fmla="*/ 60 w 60"/>
                    <a:gd name="T27" fmla="*/ 251 h 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251">
                      <a:moveTo>
                        <a:pt x="60" y="0"/>
                      </a:moveTo>
                      <a:lnTo>
                        <a:pt x="38" y="56"/>
                      </a:lnTo>
                      <a:lnTo>
                        <a:pt x="20" y="109"/>
                      </a:lnTo>
                      <a:lnTo>
                        <a:pt x="5" y="157"/>
                      </a:lnTo>
                      <a:lnTo>
                        <a:pt x="0" y="197"/>
                      </a:lnTo>
                      <a:lnTo>
                        <a:pt x="5" y="228"/>
                      </a:lnTo>
                      <a:lnTo>
                        <a:pt x="23" y="247"/>
                      </a:lnTo>
                      <a:lnTo>
                        <a:pt x="57" y="251"/>
                      </a:lnTo>
                    </a:path>
                  </a:pathLst>
                </a:custGeom>
                <a:noFill/>
                <a:ln w="6350">
                  <a:solidFill>
                    <a:srgbClr val="FFFFFF"/>
                  </a:solidFill>
                  <a:round/>
                  <a:headEnd/>
                  <a:tailEnd/>
                </a:ln>
              </p:spPr>
              <p:txBody>
                <a:bodyPr/>
                <a:lstStyle/>
                <a:p>
                  <a:endParaRPr lang="en-US"/>
                </a:p>
              </p:txBody>
            </p:sp>
            <p:sp>
              <p:nvSpPr>
                <p:cNvPr id="19577" name="Freeform 93"/>
                <p:cNvSpPr>
                  <a:spLocks/>
                </p:cNvSpPr>
                <p:nvPr/>
              </p:nvSpPr>
              <p:spPr bwMode="auto">
                <a:xfrm>
                  <a:off x="565" y="2738"/>
                  <a:ext cx="21" cy="36"/>
                </a:xfrm>
                <a:custGeom>
                  <a:avLst/>
                  <a:gdLst>
                    <a:gd name="T0" fmla="*/ 0 w 85"/>
                    <a:gd name="T1" fmla="*/ 0 h 143"/>
                    <a:gd name="T2" fmla="*/ 0 w 85"/>
                    <a:gd name="T3" fmla="*/ 0 h 143"/>
                    <a:gd name="T4" fmla="*/ 0 w 85"/>
                    <a:gd name="T5" fmla="*/ 0 h 143"/>
                    <a:gd name="T6" fmla="*/ 0 w 85"/>
                    <a:gd name="T7" fmla="*/ 0 h 143"/>
                    <a:gd name="T8" fmla="*/ 0 60000 65536"/>
                    <a:gd name="T9" fmla="*/ 0 60000 65536"/>
                    <a:gd name="T10" fmla="*/ 0 60000 65536"/>
                    <a:gd name="T11" fmla="*/ 0 60000 65536"/>
                    <a:gd name="T12" fmla="*/ 0 w 85"/>
                    <a:gd name="T13" fmla="*/ 0 h 143"/>
                    <a:gd name="T14" fmla="*/ 85 w 85"/>
                    <a:gd name="T15" fmla="*/ 143 h 143"/>
                  </a:gdLst>
                  <a:ahLst/>
                  <a:cxnLst>
                    <a:cxn ang="T8">
                      <a:pos x="T0" y="T1"/>
                    </a:cxn>
                    <a:cxn ang="T9">
                      <a:pos x="T2" y="T3"/>
                    </a:cxn>
                    <a:cxn ang="T10">
                      <a:pos x="T4" y="T5"/>
                    </a:cxn>
                    <a:cxn ang="T11">
                      <a:pos x="T6" y="T7"/>
                    </a:cxn>
                  </a:cxnLst>
                  <a:rect l="T12" t="T13" r="T14" b="T15"/>
                  <a:pathLst>
                    <a:path w="85" h="143">
                      <a:moveTo>
                        <a:pt x="0" y="143"/>
                      </a:moveTo>
                      <a:lnTo>
                        <a:pt x="28" y="114"/>
                      </a:lnTo>
                      <a:lnTo>
                        <a:pt x="58" y="60"/>
                      </a:lnTo>
                      <a:lnTo>
                        <a:pt x="85" y="0"/>
                      </a:lnTo>
                    </a:path>
                  </a:pathLst>
                </a:custGeom>
                <a:noFill/>
                <a:ln w="6350">
                  <a:solidFill>
                    <a:srgbClr val="FFFFFF"/>
                  </a:solidFill>
                  <a:round/>
                  <a:headEnd/>
                  <a:tailEnd/>
                </a:ln>
              </p:spPr>
              <p:txBody>
                <a:bodyPr/>
                <a:lstStyle/>
                <a:p>
                  <a:endParaRPr lang="en-US"/>
                </a:p>
              </p:txBody>
            </p:sp>
            <p:sp>
              <p:nvSpPr>
                <p:cNvPr id="19578" name="Freeform 94"/>
                <p:cNvSpPr>
                  <a:spLocks/>
                </p:cNvSpPr>
                <p:nvPr/>
              </p:nvSpPr>
              <p:spPr bwMode="auto">
                <a:xfrm>
                  <a:off x="586" y="2675"/>
                  <a:ext cx="29" cy="63"/>
                </a:xfrm>
                <a:custGeom>
                  <a:avLst/>
                  <a:gdLst>
                    <a:gd name="T0" fmla="*/ 0 w 114"/>
                    <a:gd name="T1" fmla="*/ 0 h 254"/>
                    <a:gd name="T2" fmla="*/ 0 w 114"/>
                    <a:gd name="T3" fmla="*/ 0 h 254"/>
                    <a:gd name="T4" fmla="*/ 0 w 114"/>
                    <a:gd name="T5" fmla="*/ 0 h 254"/>
                    <a:gd name="T6" fmla="*/ 0 w 114"/>
                    <a:gd name="T7" fmla="*/ 0 h 254"/>
                    <a:gd name="T8" fmla="*/ 0 w 114"/>
                    <a:gd name="T9" fmla="*/ 0 h 254"/>
                    <a:gd name="T10" fmla="*/ 0 w 114"/>
                    <a:gd name="T11" fmla="*/ 0 h 254"/>
                    <a:gd name="T12" fmla="*/ 0 60000 65536"/>
                    <a:gd name="T13" fmla="*/ 0 60000 65536"/>
                    <a:gd name="T14" fmla="*/ 0 60000 65536"/>
                    <a:gd name="T15" fmla="*/ 0 60000 65536"/>
                    <a:gd name="T16" fmla="*/ 0 60000 65536"/>
                    <a:gd name="T17" fmla="*/ 0 60000 65536"/>
                    <a:gd name="T18" fmla="*/ 0 w 114"/>
                    <a:gd name="T19" fmla="*/ 0 h 254"/>
                    <a:gd name="T20" fmla="*/ 114 w 114"/>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14" h="254">
                      <a:moveTo>
                        <a:pt x="0" y="254"/>
                      </a:moveTo>
                      <a:lnTo>
                        <a:pt x="23" y="198"/>
                      </a:lnTo>
                      <a:lnTo>
                        <a:pt x="46" y="143"/>
                      </a:lnTo>
                      <a:lnTo>
                        <a:pt x="67" y="89"/>
                      </a:lnTo>
                      <a:lnTo>
                        <a:pt x="90" y="41"/>
                      </a:lnTo>
                      <a:lnTo>
                        <a:pt x="114" y="0"/>
                      </a:lnTo>
                    </a:path>
                  </a:pathLst>
                </a:custGeom>
                <a:noFill/>
                <a:ln w="6350">
                  <a:solidFill>
                    <a:srgbClr val="FFFFFF"/>
                  </a:solidFill>
                  <a:round/>
                  <a:headEnd/>
                  <a:tailEnd/>
                </a:ln>
              </p:spPr>
              <p:txBody>
                <a:bodyPr/>
                <a:lstStyle/>
                <a:p>
                  <a:endParaRPr lang="en-US"/>
                </a:p>
              </p:txBody>
            </p:sp>
            <p:sp>
              <p:nvSpPr>
                <p:cNvPr id="19579" name="Freeform 95"/>
                <p:cNvSpPr>
                  <a:spLocks/>
                </p:cNvSpPr>
                <p:nvPr/>
              </p:nvSpPr>
              <p:spPr bwMode="auto">
                <a:xfrm>
                  <a:off x="610" y="2675"/>
                  <a:ext cx="5" cy="16"/>
                </a:xfrm>
                <a:custGeom>
                  <a:avLst/>
                  <a:gdLst>
                    <a:gd name="T0" fmla="*/ 0 w 20"/>
                    <a:gd name="T1" fmla="*/ 0 h 67"/>
                    <a:gd name="T2" fmla="*/ 0 w 20"/>
                    <a:gd name="T3" fmla="*/ 0 h 67"/>
                    <a:gd name="T4" fmla="*/ 0 w 20"/>
                    <a:gd name="T5" fmla="*/ 0 h 67"/>
                    <a:gd name="T6" fmla="*/ 0 w 20"/>
                    <a:gd name="T7" fmla="*/ 0 h 67"/>
                    <a:gd name="T8" fmla="*/ 0 60000 65536"/>
                    <a:gd name="T9" fmla="*/ 0 60000 65536"/>
                    <a:gd name="T10" fmla="*/ 0 60000 65536"/>
                    <a:gd name="T11" fmla="*/ 0 60000 65536"/>
                    <a:gd name="T12" fmla="*/ 0 w 20"/>
                    <a:gd name="T13" fmla="*/ 0 h 67"/>
                    <a:gd name="T14" fmla="*/ 20 w 20"/>
                    <a:gd name="T15" fmla="*/ 67 h 67"/>
                  </a:gdLst>
                  <a:ahLst/>
                  <a:cxnLst>
                    <a:cxn ang="T8">
                      <a:pos x="T0" y="T1"/>
                    </a:cxn>
                    <a:cxn ang="T9">
                      <a:pos x="T2" y="T3"/>
                    </a:cxn>
                    <a:cxn ang="T10">
                      <a:pos x="T4" y="T5"/>
                    </a:cxn>
                    <a:cxn ang="T11">
                      <a:pos x="T6" y="T7"/>
                    </a:cxn>
                  </a:cxnLst>
                  <a:rect l="T12" t="T13" r="T14" b="T15"/>
                  <a:pathLst>
                    <a:path w="20" h="67">
                      <a:moveTo>
                        <a:pt x="20" y="0"/>
                      </a:moveTo>
                      <a:lnTo>
                        <a:pt x="13" y="23"/>
                      </a:lnTo>
                      <a:lnTo>
                        <a:pt x="6" y="54"/>
                      </a:lnTo>
                      <a:lnTo>
                        <a:pt x="0" y="67"/>
                      </a:lnTo>
                    </a:path>
                  </a:pathLst>
                </a:custGeom>
                <a:noFill/>
                <a:ln w="6350">
                  <a:solidFill>
                    <a:srgbClr val="FFFFFF"/>
                  </a:solidFill>
                  <a:round/>
                  <a:headEnd/>
                  <a:tailEnd/>
                </a:ln>
              </p:spPr>
              <p:txBody>
                <a:bodyPr/>
                <a:lstStyle/>
                <a:p>
                  <a:endParaRPr lang="en-US"/>
                </a:p>
              </p:txBody>
            </p:sp>
            <p:sp>
              <p:nvSpPr>
                <p:cNvPr id="19580" name="Freeform 96"/>
                <p:cNvSpPr>
                  <a:spLocks/>
                </p:cNvSpPr>
                <p:nvPr/>
              </p:nvSpPr>
              <p:spPr bwMode="auto">
                <a:xfrm>
                  <a:off x="607" y="2691"/>
                  <a:ext cx="3" cy="36"/>
                </a:xfrm>
                <a:custGeom>
                  <a:avLst/>
                  <a:gdLst>
                    <a:gd name="T0" fmla="*/ 0 w 12"/>
                    <a:gd name="T1" fmla="*/ 0 h 142"/>
                    <a:gd name="T2" fmla="*/ 0 w 12"/>
                    <a:gd name="T3" fmla="*/ 0 h 142"/>
                    <a:gd name="T4" fmla="*/ 0 w 12"/>
                    <a:gd name="T5" fmla="*/ 0 h 142"/>
                    <a:gd name="T6" fmla="*/ 0 w 12"/>
                    <a:gd name="T7" fmla="*/ 0 h 142"/>
                    <a:gd name="T8" fmla="*/ 0 60000 65536"/>
                    <a:gd name="T9" fmla="*/ 0 60000 65536"/>
                    <a:gd name="T10" fmla="*/ 0 60000 65536"/>
                    <a:gd name="T11" fmla="*/ 0 60000 65536"/>
                    <a:gd name="T12" fmla="*/ 0 w 12"/>
                    <a:gd name="T13" fmla="*/ 0 h 142"/>
                    <a:gd name="T14" fmla="*/ 12 w 12"/>
                    <a:gd name="T15" fmla="*/ 142 h 142"/>
                  </a:gdLst>
                  <a:ahLst/>
                  <a:cxnLst>
                    <a:cxn ang="T8">
                      <a:pos x="T0" y="T1"/>
                    </a:cxn>
                    <a:cxn ang="T9">
                      <a:pos x="T2" y="T3"/>
                    </a:cxn>
                    <a:cxn ang="T10">
                      <a:pos x="T4" y="T5"/>
                    </a:cxn>
                    <a:cxn ang="T11">
                      <a:pos x="T6" y="T7"/>
                    </a:cxn>
                  </a:cxnLst>
                  <a:rect l="T12" t="T13" r="T14" b="T15"/>
                  <a:pathLst>
                    <a:path w="12" h="142">
                      <a:moveTo>
                        <a:pt x="12" y="0"/>
                      </a:moveTo>
                      <a:lnTo>
                        <a:pt x="6" y="48"/>
                      </a:lnTo>
                      <a:lnTo>
                        <a:pt x="4" y="96"/>
                      </a:lnTo>
                      <a:lnTo>
                        <a:pt x="0" y="142"/>
                      </a:lnTo>
                    </a:path>
                  </a:pathLst>
                </a:custGeom>
                <a:noFill/>
                <a:ln w="6350">
                  <a:solidFill>
                    <a:srgbClr val="FFFFFF"/>
                  </a:solidFill>
                  <a:round/>
                  <a:headEnd/>
                  <a:tailEnd/>
                </a:ln>
              </p:spPr>
              <p:txBody>
                <a:bodyPr/>
                <a:lstStyle/>
                <a:p>
                  <a:endParaRPr lang="en-US"/>
                </a:p>
              </p:txBody>
            </p:sp>
            <p:sp>
              <p:nvSpPr>
                <p:cNvPr id="19581" name="Freeform 97"/>
                <p:cNvSpPr>
                  <a:spLocks/>
                </p:cNvSpPr>
                <p:nvPr/>
              </p:nvSpPr>
              <p:spPr bwMode="auto">
                <a:xfrm>
                  <a:off x="601" y="2727"/>
                  <a:ext cx="6" cy="64"/>
                </a:xfrm>
                <a:custGeom>
                  <a:avLst/>
                  <a:gdLst>
                    <a:gd name="T0" fmla="*/ 0 w 23"/>
                    <a:gd name="T1" fmla="*/ 0 h 257"/>
                    <a:gd name="T2" fmla="*/ 0 w 23"/>
                    <a:gd name="T3" fmla="*/ 0 h 257"/>
                    <a:gd name="T4" fmla="*/ 0 w 23"/>
                    <a:gd name="T5" fmla="*/ 0 h 257"/>
                    <a:gd name="T6" fmla="*/ 0 w 23"/>
                    <a:gd name="T7" fmla="*/ 0 h 257"/>
                    <a:gd name="T8" fmla="*/ 0 w 23"/>
                    <a:gd name="T9" fmla="*/ 0 h 257"/>
                    <a:gd name="T10" fmla="*/ 0 60000 65536"/>
                    <a:gd name="T11" fmla="*/ 0 60000 65536"/>
                    <a:gd name="T12" fmla="*/ 0 60000 65536"/>
                    <a:gd name="T13" fmla="*/ 0 60000 65536"/>
                    <a:gd name="T14" fmla="*/ 0 60000 65536"/>
                    <a:gd name="T15" fmla="*/ 0 w 23"/>
                    <a:gd name="T16" fmla="*/ 0 h 257"/>
                    <a:gd name="T17" fmla="*/ 23 w 23"/>
                    <a:gd name="T18" fmla="*/ 257 h 257"/>
                  </a:gdLst>
                  <a:ahLst/>
                  <a:cxnLst>
                    <a:cxn ang="T10">
                      <a:pos x="T0" y="T1"/>
                    </a:cxn>
                    <a:cxn ang="T11">
                      <a:pos x="T2" y="T3"/>
                    </a:cxn>
                    <a:cxn ang="T12">
                      <a:pos x="T4" y="T5"/>
                    </a:cxn>
                    <a:cxn ang="T13">
                      <a:pos x="T6" y="T7"/>
                    </a:cxn>
                    <a:cxn ang="T14">
                      <a:pos x="T8" y="T9"/>
                    </a:cxn>
                  </a:cxnLst>
                  <a:rect l="T15" t="T16" r="T17" b="T18"/>
                  <a:pathLst>
                    <a:path w="23" h="257">
                      <a:moveTo>
                        <a:pt x="23" y="0"/>
                      </a:moveTo>
                      <a:lnTo>
                        <a:pt x="16" y="64"/>
                      </a:lnTo>
                      <a:lnTo>
                        <a:pt x="8" y="127"/>
                      </a:lnTo>
                      <a:lnTo>
                        <a:pt x="2" y="192"/>
                      </a:lnTo>
                      <a:lnTo>
                        <a:pt x="0" y="257"/>
                      </a:lnTo>
                    </a:path>
                  </a:pathLst>
                </a:custGeom>
                <a:noFill/>
                <a:ln w="6350">
                  <a:solidFill>
                    <a:srgbClr val="FFFFFF"/>
                  </a:solidFill>
                  <a:round/>
                  <a:headEnd/>
                  <a:tailEnd/>
                </a:ln>
              </p:spPr>
              <p:txBody>
                <a:bodyPr/>
                <a:lstStyle/>
                <a:p>
                  <a:endParaRPr lang="en-US"/>
                </a:p>
              </p:txBody>
            </p:sp>
            <p:sp>
              <p:nvSpPr>
                <p:cNvPr id="19582" name="Freeform 98"/>
                <p:cNvSpPr>
                  <a:spLocks/>
                </p:cNvSpPr>
                <p:nvPr/>
              </p:nvSpPr>
              <p:spPr bwMode="auto">
                <a:xfrm>
                  <a:off x="601" y="2791"/>
                  <a:ext cx="19" cy="16"/>
                </a:xfrm>
                <a:custGeom>
                  <a:avLst/>
                  <a:gdLst>
                    <a:gd name="T0" fmla="*/ 0 w 75"/>
                    <a:gd name="T1" fmla="*/ 0 h 65"/>
                    <a:gd name="T2" fmla="*/ 0 w 75"/>
                    <a:gd name="T3" fmla="*/ 0 h 65"/>
                    <a:gd name="T4" fmla="*/ 0 w 75"/>
                    <a:gd name="T5" fmla="*/ 0 h 65"/>
                    <a:gd name="T6" fmla="*/ 0 w 75"/>
                    <a:gd name="T7" fmla="*/ 0 h 65"/>
                    <a:gd name="T8" fmla="*/ 0 60000 65536"/>
                    <a:gd name="T9" fmla="*/ 0 60000 65536"/>
                    <a:gd name="T10" fmla="*/ 0 60000 65536"/>
                    <a:gd name="T11" fmla="*/ 0 60000 65536"/>
                    <a:gd name="T12" fmla="*/ 0 w 75"/>
                    <a:gd name="T13" fmla="*/ 0 h 65"/>
                    <a:gd name="T14" fmla="*/ 75 w 75"/>
                    <a:gd name="T15" fmla="*/ 65 h 65"/>
                  </a:gdLst>
                  <a:ahLst/>
                  <a:cxnLst>
                    <a:cxn ang="T8">
                      <a:pos x="T0" y="T1"/>
                    </a:cxn>
                    <a:cxn ang="T9">
                      <a:pos x="T2" y="T3"/>
                    </a:cxn>
                    <a:cxn ang="T10">
                      <a:pos x="T4" y="T5"/>
                    </a:cxn>
                    <a:cxn ang="T11">
                      <a:pos x="T6" y="T7"/>
                    </a:cxn>
                  </a:cxnLst>
                  <a:rect l="T12" t="T13" r="T14" b="T15"/>
                  <a:pathLst>
                    <a:path w="75" h="65">
                      <a:moveTo>
                        <a:pt x="0" y="0"/>
                      </a:moveTo>
                      <a:lnTo>
                        <a:pt x="18" y="53"/>
                      </a:lnTo>
                      <a:lnTo>
                        <a:pt x="53" y="65"/>
                      </a:lnTo>
                      <a:lnTo>
                        <a:pt x="75" y="61"/>
                      </a:lnTo>
                    </a:path>
                  </a:pathLst>
                </a:custGeom>
                <a:noFill/>
                <a:ln w="6350">
                  <a:solidFill>
                    <a:srgbClr val="FFFFFF"/>
                  </a:solidFill>
                  <a:round/>
                  <a:headEnd/>
                  <a:tailEnd/>
                </a:ln>
              </p:spPr>
              <p:txBody>
                <a:bodyPr/>
                <a:lstStyle/>
                <a:p>
                  <a:endParaRPr lang="en-US"/>
                </a:p>
              </p:txBody>
            </p:sp>
            <p:sp>
              <p:nvSpPr>
                <p:cNvPr id="19583" name="Freeform 99"/>
                <p:cNvSpPr>
                  <a:spLocks/>
                </p:cNvSpPr>
                <p:nvPr/>
              </p:nvSpPr>
              <p:spPr bwMode="auto">
                <a:xfrm>
                  <a:off x="620" y="2751"/>
                  <a:ext cx="14" cy="55"/>
                </a:xfrm>
                <a:custGeom>
                  <a:avLst/>
                  <a:gdLst>
                    <a:gd name="T0" fmla="*/ 0 w 56"/>
                    <a:gd name="T1" fmla="*/ 0 h 222"/>
                    <a:gd name="T2" fmla="*/ 0 w 56"/>
                    <a:gd name="T3" fmla="*/ 0 h 222"/>
                    <a:gd name="T4" fmla="*/ 0 w 56"/>
                    <a:gd name="T5" fmla="*/ 0 h 222"/>
                    <a:gd name="T6" fmla="*/ 0 w 56"/>
                    <a:gd name="T7" fmla="*/ 0 h 222"/>
                    <a:gd name="T8" fmla="*/ 0 w 56"/>
                    <a:gd name="T9" fmla="*/ 0 h 222"/>
                    <a:gd name="T10" fmla="*/ 0 60000 65536"/>
                    <a:gd name="T11" fmla="*/ 0 60000 65536"/>
                    <a:gd name="T12" fmla="*/ 0 60000 65536"/>
                    <a:gd name="T13" fmla="*/ 0 60000 65536"/>
                    <a:gd name="T14" fmla="*/ 0 60000 65536"/>
                    <a:gd name="T15" fmla="*/ 0 w 56"/>
                    <a:gd name="T16" fmla="*/ 0 h 222"/>
                    <a:gd name="T17" fmla="*/ 56 w 56"/>
                    <a:gd name="T18" fmla="*/ 222 h 222"/>
                  </a:gdLst>
                  <a:ahLst/>
                  <a:cxnLst>
                    <a:cxn ang="T10">
                      <a:pos x="T0" y="T1"/>
                    </a:cxn>
                    <a:cxn ang="T11">
                      <a:pos x="T2" y="T3"/>
                    </a:cxn>
                    <a:cxn ang="T12">
                      <a:pos x="T4" y="T5"/>
                    </a:cxn>
                    <a:cxn ang="T13">
                      <a:pos x="T6" y="T7"/>
                    </a:cxn>
                    <a:cxn ang="T14">
                      <a:pos x="T8" y="T9"/>
                    </a:cxn>
                  </a:cxnLst>
                  <a:rect l="T15" t="T16" r="T17" b="T18"/>
                  <a:pathLst>
                    <a:path w="56" h="222">
                      <a:moveTo>
                        <a:pt x="0" y="222"/>
                      </a:moveTo>
                      <a:lnTo>
                        <a:pt x="14" y="196"/>
                      </a:lnTo>
                      <a:lnTo>
                        <a:pt x="29" y="139"/>
                      </a:lnTo>
                      <a:lnTo>
                        <a:pt x="43" y="68"/>
                      </a:lnTo>
                      <a:lnTo>
                        <a:pt x="56" y="0"/>
                      </a:lnTo>
                    </a:path>
                  </a:pathLst>
                </a:custGeom>
                <a:noFill/>
                <a:ln w="6350">
                  <a:solidFill>
                    <a:srgbClr val="FFFFFF"/>
                  </a:solidFill>
                  <a:round/>
                  <a:headEnd/>
                  <a:tailEnd/>
                </a:ln>
              </p:spPr>
              <p:txBody>
                <a:bodyPr/>
                <a:lstStyle/>
                <a:p>
                  <a:endParaRPr lang="en-US"/>
                </a:p>
              </p:txBody>
            </p:sp>
            <p:sp>
              <p:nvSpPr>
                <p:cNvPr id="19584" name="Freeform 100"/>
                <p:cNvSpPr>
                  <a:spLocks/>
                </p:cNvSpPr>
                <p:nvPr/>
              </p:nvSpPr>
              <p:spPr bwMode="auto">
                <a:xfrm>
                  <a:off x="634" y="2682"/>
                  <a:ext cx="14" cy="69"/>
                </a:xfrm>
                <a:custGeom>
                  <a:avLst/>
                  <a:gdLst>
                    <a:gd name="T0" fmla="*/ 0 w 57"/>
                    <a:gd name="T1" fmla="*/ 0 h 275"/>
                    <a:gd name="T2" fmla="*/ 0 w 57"/>
                    <a:gd name="T3" fmla="*/ 0 h 275"/>
                    <a:gd name="T4" fmla="*/ 0 w 57"/>
                    <a:gd name="T5" fmla="*/ 0 h 275"/>
                    <a:gd name="T6" fmla="*/ 0 w 57"/>
                    <a:gd name="T7" fmla="*/ 0 h 275"/>
                    <a:gd name="T8" fmla="*/ 0 w 57"/>
                    <a:gd name="T9" fmla="*/ 0 h 275"/>
                    <a:gd name="T10" fmla="*/ 0 w 57"/>
                    <a:gd name="T11" fmla="*/ 0 h 275"/>
                    <a:gd name="T12" fmla="*/ 0 60000 65536"/>
                    <a:gd name="T13" fmla="*/ 0 60000 65536"/>
                    <a:gd name="T14" fmla="*/ 0 60000 65536"/>
                    <a:gd name="T15" fmla="*/ 0 60000 65536"/>
                    <a:gd name="T16" fmla="*/ 0 60000 65536"/>
                    <a:gd name="T17" fmla="*/ 0 60000 65536"/>
                    <a:gd name="T18" fmla="*/ 0 w 57"/>
                    <a:gd name="T19" fmla="*/ 0 h 275"/>
                    <a:gd name="T20" fmla="*/ 57 w 57"/>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57" h="275">
                      <a:moveTo>
                        <a:pt x="0" y="275"/>
                      </a:moveTo>
                      <a:lnTo>
                        <a:pt x="12" y="216"/>
                      </a:lnTo>
                      <a:lnTo>
                        <a:pt x="24" y="157"/>
                      </a:lnTo>
                      <a:lnTo>
                        <a:pt x="35" y="101"/>
                      </a:lnTo>
                      <a:lnTo>
                        <a:pt x="45" y="48"/>
                      </a:lnTo>
                      <a:lnTo>
                        <a:pt x="57" y="0"/>
                      </a:lnTo>
                    </a:path>
                  </a:pathLst>
                </a:custGeom>
                <a:noFill/>
                <a:ln w="6350">
                  <a:solidFill>
                    <a:srgbClr val="FFFFFF"/>
                  </a:solidFill>
                  <a:round/>
                  <a:headEnd/>
                  <a:tailEnd/>
                </a:ln>
              </p:spPr>
              <p:txBody>
                <a:bodyPr/>
                <a:lstStyle/>
                <a:p>
                  <a:endParaRPr lang="en-US"/>
                </a:p>
              </p:txBody>
            </p:sp>
            <p:sp>
              <p:nvSpPr>
                <p:cNvPr id="19585" name="Freeform 101"/>
                <p:cNvSpPr>
                  <a:spLocks/>
                </p:cNvSpPr>
                <p:nvPr/>
              </p:nvSpPr>
              <p:spPr bwMode="auto">
                <a:xfrm>
                  <a:off x="648" y="2682"/>
                  <a:ext cx="3" cy="54"/>
                </a:xfrm>
                <a:custGeom>
                  <a:avLst/>
                  <a:gdLst>
                    <a:gd name="T0" fmla="*/ 0 w 14"/>
                    <a:gd name="T1" fmla="*/ 0 h 217"/>
                    <a:gd name="T2" fmla="*/ 0 w 14"/>
                    <a:gd name="T3" fmla="*/ 0 h 217"/>
                    <a:gd name="T4" fmla="*/ 0 w 14"/>
                    <a:gd name="T5" fmla="*/ 0 h 217"/>
                    <a:gd name="T6" fmla="*/ 0 w 14"/>
                    <a:gd name="T7" fmla="*/ 0 h 217"/>
                    <a:gd name="T8" fmla="*/ 0 w 14"/>
                    <a:gd name="T9" fmla="*/ 0 h 217"/>
                    <a:gd name="T10" fmla="*/ 0 60000 65536"/>
                    <a:gd name="T11" fmla="*/ 0 60000 65536"/>
                    <a:gd name="T12" fmla="*/ 0 60000 65536"/>
                    <a:gd name="T13" fmla="*/ 0 60000 65536"/>
                    <a:gd name="T14" fmla="*/ 0 60000 65536"/>
                    <a:gd name="T15" fmla="*/ 0 w 14"/>
                    <a:gd name="T16" fmla="*/ 0 h 217"/>
                    <a:gd name="T17" fmla="*/ 14 w 14"/>
                    <a:gd name="T18" fmla="*/ 217 h 217"/>
                  </a:gdLst>
                  <a:ahLst/>
                  <a:cxnLst>
                    <a:cxn ang="T10">
                      <a:pos x="T0" y="T1"/>
                    </a:cxn>
                    <a:cxn ang="T11">
                      <a:pos x="T2" y="T3"/>
                    </a:cxn>
                    <a:cxn ang="T12">
                      <a:pos x="T4" y="T5"/>
                    </a:cxn>
                    <a:cxn ang="T13">
                      <a:pos x="T6" y="T7"/>
                    </a:cxn>
                    <a:cxn ang="T14">
                      <a:pos x="T8" y="T9"/>
                    </a:cxn>
                  </a:cxnLst>
                  <a:rect l="T15" t="T16" r="T17" b="T18"/>
                  <a:pathLst>
                    <a:path w="14" h="217">
                      <a:moveTo>
                        <a:pt x="0" y="0"/>
                      </a:moveTo>
                      <a:lnTo>
                        <a:pt x="0" y="24"/>
                      </a:lnTo>
                      <a:lnTo>
                        <a:pt x="5" y="74"/>
                      </a:lnTo>
                      <a:lnTo>
                        <a:pt x="9" y="140"/>
                      </a:lnTo>
                      <a:lnTo>
                        <a:pt x="14" y="217"/>
                      </a:lnTo>
                    </a:path>
                  </a:pathLst>
                </a:custGeom>
                <a:noFill/>
                <a:ln w="6350">
                  <a:solidFill>
                    <a:srgbClr val="FFFFFF"/>
                  </a:solidFill>
                  <a:round/>
                  <a:headEnd/>
                  <a:tailEnd/>
                </a:ln>
              </p:spPr>
              <p:txBody>
                <a:bodyPr/>
                <a:lstStyle/>
                <a:p>
                  <a:endParaRPr lang="en-US"/>
                </a:p>
              </p:txBody>
            </p:sp>
            <p:sp>
              <p:nvSpPr>
                <p:cNvPr id="19586" name="Freeform 102"/>
                <p:cNvSpPr>
                  <a:spLocks/>
                </p:cNvSpPr>
                <p:nvPr/>
              </p:nvSpPr>
              <p:spPr bwMode="auto">
                <a:xfrm>
                  <a:off x="651" y="2736"/>
                  <a:ext cx="17" cy="65"/>
                </a:xfrm>
                <a:custGeom>
                  <a:avLst/>
                  <a:gdLst>
                    <a:gd name="T0" fmla="*/ 0 w 66"/>
                    <a:gd name="T1" fmla="*/ 0 h 260"/>
                    <a:gd name="T2" fmla="*/ 0 w 66"/>
                    <a:gd name="T3" fmla="*/ 0 h 260"/>
                    <a:gd name="T4" fmla="*/ 0 w 66"/>
                    <a:gd name="T5" fmla="*/ 0 h 260"/>
                    <a:gd name="T6" fmla="*/ 0 w 66"/>
                    <a:gd name="T7" fmla="*/ 0 h 260"/>
                    <a:gd name="T8" fmla="*/ 0 w 66"/>
                    <a:gd name="T9" fmla="*/ 0 h 260"/>
                    <a:gd name="T10" fmla="*/ 0 w 66"/>
                    <a:gd name="T11" fmla="*/ 0 h 260"/>
                    <a:gd name="T12" fmla="*/ 0 w 66"/>
                    <a:gd name="T13" fmla="*/ 0 h 260"/>
                    <a:gd name="T14" fmla="*/ 0 60000 65536"/>
                    <a:gd name="T15" fmla="*/ 0 60000 65536"/>
                    <a:gd name="T16" fmla="*/ 0 60000 65536"/>
                    <a:gd name="T17" fmla="*/ 0 60000 65536"/>
                    <a:gd name="T18" fmla="*/ 0 60000 65536"/>
                    <a:gd name="T19" fmla="*/ 0 60000 65536"/>
                    <a:gd name="T20" fmla="*/ 0 60000 65536"/>
                    <a:gd name="T21" fmla="*/ 0 w 66"/>
                    <a:gd name="T22" fmla="*/ 0 h 260"/>
                    <a:gd name="T23" fmla="*/ 66 w 6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260">
                      <a:moveTo>
                        <a:pt x="0" y="0"/>
                      </a:moveTo>
                      <a:lnTo>
                        <a:pt x="4" y="69"/>
                      </a:lnTo>
                      <a:lnTo>
                        <a:pt x="7" y="132"/>
                      </a:lnTo>
                      <a:lnTo>
                        <a:pt x="14" y="186"/>
                      </a:lnTo>
                      <a:lnTo>
                        <a:pt x="26" y="227"/>
                      </a:lnTo>
                      <a:lnTo>
                        <a:pt x="42" y="253"/>
                      </a:lnTo>
                      <a:lnTo>
                        <a:pt x="66" y="260"/>
                      </a:lnTo>
                    </a:path>
                  </a:pathLst>
                </a:custGeom>
                <a:noFill/>
                <a:ln w="6350">
                  <a:solidFill>
                    <a:srgbClr val="FFFFFF"/>
                  </a:solidFill>
                  <a:round/>
                  <a:headEnd/>
                  <a:tailEnd/>
                </a:ln>
              </p:spPr>
              <p:txBody>
                <a:bodyPr/>
                <a:lstStyle/>
                <a:p>
                  <a:endParaRPr lang="en-US"/>
                </a:p>
              </p:txBody>
            </p:sp>
            <p:sp>
              <p:nvSpPr>
                <p:cNvPr id="19587" name="Freeform 103"/>
                <p:cNvSpPr>
                  <a:spLocks/>
                </p:cNvSpPr>
                <p:nvPr/>
              </p:nvSpPr>
              <p:spPr bwMode="auto">
                <a:xfrm>
                  <a:off x="668" y="2764"/>
                  <a:ext cx="12" cy="37"/>
                </a:xfrm>
                <a:custGeom>
                  <a:avLst/>
                  <a:gdLst>
                    <a:gd name="T0" fmla="*/ 0 w 48"/>
                    <a:gd name="T1" fmla="*/ 0 h 148"/>
                    <a:gd name="T2" fmla="*/ 0 w 48"/>
                    <a:gd name="T3" fmla="*/ 0 h 148"/>
                    <a:gd name="T4" fmla="*/ 0 w 48"/>
                    <a:gd name="T5" fmla="*/ 0 h 148"/>
                    <a:gd name="T6" fmla="*/ 0 w 48"/>
                    <a:gd name="T7" fmla="*/ 0 h 148"/>
                    <a:gd name="T8" fmla="*/ 0 60000 65536"/>
                    <a:gd name="T9" fmla="*/ 0 60000 65536"/>
                    <a:gd name="T10" fmla="*/ 0 60000 65536"/>
                    <a:gd name="T11" fmla="*/ 0 60000 65536"/>
                    <a:gd name="T12" fmla="*/ 0 w 48"/>
                    <a:gd name="T13" fmla="*/ 0 h 148"/>
                    <a:gd name="T14" fmla="*/ 48 w 48"/>
                    <a:gd name="T15" fmla="*/ 148 h 148"/>
                  </a:gdLst>
                  <a:ahLst/>
                  <a:cxnLst>
                    <a:cxn ang="T8">
                      <a:pos x="T0" y="T1"/>
                    </a:cxn>
                    <a:cxn ang="T9">
                      <a:pos x="T2" y="T3"/>
                    </a:cxn>
                    <a:cxn ang="T10">
                      <a:pos x="T4" y="T5"/>
                    </a:cxn>
                    <a:cxn ang="T11">
                      <a:pos x="T6" y="T7"/>
                    </a:cxn>
                  </a:cxnLst>
                  <a:rect l="T12" t="T13" r="T14" b="T15"/>
                  <a:pathLst>
                    <a:path w="48" h="148">
                      <a:moveTo>
                        <a:pt x="0" y="148"/>
                      </a:moveTo>
                      <a:lnTo>
                        <a:pt x="29" y="128"/>
                      </a:lnTo>
                      <a:lnTo>
                        <a:pt x="42" y="79"/>
                      </a:lnTo>
                      <a:lnTo>
                        <a:pt x="48" y="0"/>
                      </a:lnTo>
                    </a:path>
                  </a:pathLst>
                </a:custGeom>
                <a:noFill/>
                <a:ln w="6350">
                  <a:solidFill>
                    <a:srgbClr val="FFFFFF"/>
                  </a:solidFill>
                  <a:round/>
                  <a:headEnd/>
                  <a:tailEnd/>
                </a:ln>
              </p:spPr>
              <p:txBody>
                <a:bodyPr/>
                <a:lstStyle/>
                <a:p>
                  <a:endParaRPr lang="en-US"/>
                </a:p>
              </p:txBody>
            </p:sp>
            <p:sp>
              <p:nvSpPr>
                <p:cNvPr id="19588" name="Freeform 104"/>
                <p:cNvSpPr>
                  <a:spLocks/>
                </p:cNvSpPr>
                <p:nvPr/>
              </p:nvSpPr>
              <p:spPr bwMode="auto">
                <a:xfrm>
                  <a:off x="680" y="2678"/>
                  <a:ext cx="4" cy="86"/>
                </a:xfrm>
                <a:custGeom>
                  <a:avLst/>
                  <a:gdLst>
                    <a:gd name="T0" fmla="*/ 0 w 17"/>
                    <a:gd name="T1" fmla="*/ 0 h 345"/>
                    <a:gd name="T2" fmla="*/ 0 w 17"/>
                    <a:gd name="T3" fmla="*/ 0 h 345"/>
                    <a:gd name="T4" fmla="*/ 0 w 17"/>
                    <a:gd name="T5" fmla="*/ 0 h 345"/>
                    <a:gd name="T6" fmla="*/ 0 w 17"/>
                    <a:gd name="T7" fmla="*/ 0 h 345"/>
                    <a:gd name="T8" fmla="*/ 0 w 17"/>
                    <a:gd name="T9" fmla="*/ 0 h 345"/>
                    <a:gd name="T10" fmla="*/ 0 w 17"/>
                    <a:gd name="T11" fmla="*/ 0 h 345"/>
                    <a:gd name="T12" fmla="*/ 0 w 17"/>
                    <a:gd name="T13" fmla="*/ 0 h 345"/>
                    <a:gd name="T14" fmla="*/ 0 60000 65536"/>
                    <a:gd name="T15" fmla="*/ 0 60000 65536"/>
                    <a:gd name="T16" fmla="*/ 0 60000 65536"/>
                    <a:gd name="T17" fmla="*/ 0 60000 65536"/>
                    <a:gd name="T18" fmla="*/ 0 60000 65536"/>
                    <a:gd name="T19" fmla="*/ 0 60000 65536"/>
                    <a:gd name="T20" fmla="*/ 0 60000 65536"/>
                    <a:gd name="T21" fmla="*/ 0 w 17"/>
                    <a:gd name="T22" fmla="*/ 0 h 345"/>
                    <a:gd name="T23" fmla="*/ 17 w 1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45">
                      <a:moveTo>
                        <a:pt x="0" y="345"/>
                      </a:moveTo>
                      <a:lnTo>
                        <a:pt x="4" y="283"/>
                      </a:lnTo>
                      <a:lnTo>
                        <a:pt x="7" y="219"/>
                      </a:lnTo>
                      <a:lnTo>
                        <a:pt x="9" y="156"/>
                      </a:lnTo>
                      <a:lnTo>
                        <a:pt x="13" y="96"/>
                      </a:lnTo>
                      <a:lnTo>
                        <a:pt x="15" y="43"/>
                      </a:lnTo>
                      <a:lnTo>
                        <a:pt x="17" y="0"/>
                      </a:lnTo>
                    </a:path>
                  </a:pathLst>
                </a:custGeom>
                <a:noFill/>
                <a:ln w="6350">
                  <a:solidFill>
                    <a:srgbClr val="FFFFFF"/>
                  </a:solidFill>
                  <a:round/>
                  <a:headEnd/>
                  <a:tailEnd/>
                </a:ln>
              </p:spPr>
              <p:txBody>
                <a:bodyPr/>
                <a:lstStyle/>
                <a:p>
                  <a:endParaRPr lang="en-US"/>
                </a:p>
              </p:txBody>
            </p:sp>
            <p:sp>
              <p:nvSpPr>
                <p:cNvPr id="19589" name="Freeform 105"/>
                <p:cNvSpPr>
                  <a:spLocks/>
                </p:cNvSpPr>
                <p:nvPr/>
              </p:nvSpPr>
              <p:spPr bwMode="auto">
                <a:xfrm>
                  <a:off x="684" y="2678"/>
                  <a:ext cx="5" cy="36"/>
                </a:xfrm>
                <a:custGeom>
                  <a:avLst/>
                  <a:gdLst>
                    <a:gd name="T0" fmla="*/ 0 w 21"/>
                    <a:gd name="T1" fmla="*/ 0 h 145"/>
                    <a:gd name="T2" fmla="*/ 0 w 21"/>
                    <a:gd name="T3" fmla="*/ 0 h 145"/>
                    <a:gd name="T4" fmla="*/ 0 w 21"/>
                    <a:gd name="T5" fmla="*/ 0 h 145"/>
                    <a:gd name="T6" fmla="*/ 0 w 21"/>
                    <a:gd name="T7" fmla="*/ 0 h 145"/>
                    <a:gd name="T8" fmla="*/ 0 60000 65536"/>
                    <a:gd name="T9" fmla="*/ 0 60000 65536"/>
                    <a:gd name="T10" fmla="*/ 0 60000 65536"/>
                    <a:gd name="T11" fmla="*/ 0 60000 65536"/>
                    <a:gd name="T12" fmla="*/ 0 w 21"/>
                    <a:gd name="T13" fmla="*/ 0 h 145"/>
                    <a:gd name="T14" fmla="*/ 21 w 21"/>
                    <a:gd name="T15" fmla="*/ 145 h 145"/>
                  </a:gdLst>
                  <a:ahLst/>
                  <a:cxnLst>
                    <a:cxn ang="T8">
                      <a:pos x="T0" y="T1"/>
                    </a:cxn>
                    <a:cxn ang="T9">
                      <a:pos x="T2" y="T3"/>
                    </a:cxn>
                    <a:cxn ang="T10">
                      <a:pos x="T4" y="T5"/>
                    </a:cxn>
                    <a:cxn ang="T11">
                      <a:pos x="T6" y="T7"/>
                    </a:cxn>
                  </a:cxnLst>
                  <a:rect l="T12" t="T13" r="T14" b="T15"/>
                  <a:pathLst>
                    <a:path w="21" h="145">
                      <a:moveTo>
                        <a:pt x="0" y="0"/>
                      </a:moveTo>
                      <a:lnTo>
                        <a:pt x="3" y="30"/>
                      </a:lnTo>
                      <a:lnTo>
                        <a:pt x="11" y="81"/>
                      </a:lnTo>
                      <a:lnTo>
                        <a:pt x="21" y="145"/>
                      </a:lnTo>
                    </a:path>
                  </a:pathLst>
                </a:custGeom>
                <a:noFill/>
                <a:ln w="6350">
                  <a:solidFill>
                    <a:srgbClr val="FFFFFF"/>
                  </a:solidFill>
                  <a:round/>
                  <a:headEnd/>
                  <a:tailEnd/>
                </a:ln>
              </p:spPr>
              <p:txBody>
                <a:bodyPr/>
                <a:lstStyle/>
                <a:p>
                  <a:endParaRPr lang="en-US"/>
                </a:p>
              </p:txBody>
            </p:sp>
            <p:sp>
              <p:nvSpPr>
                <p:cNvPr id="19590" name="Freeform 106"/>
                <p:cNvSpPr>
                  <a:spLocks/>
                </p:cNvSpPr>
                <p:nvPr/>
              </p:nvSpPr>
              <p:spPr bwMode="auto">
                <a:xfrm>
                  <a:off x="689" y="2714"/>
                  <a:ext cx="21" cy="59"/>
                </a:xfrm>
                <a:custGeom>
                  <a:avLst/>
                  <a:gdLst>
                    <a:gd name="T0" fmla="*/ 0 w 82"/>
                    <a:gd name="T1" fmla="*/ 0 h 234"/>
                    <a:gd name="T2" fmla="*/ 0 w 82"/>
                    <a:gd name="T3" fmla="*/ 0 h 234"/>
                    <a:gd name="T4" fmla="*/ 0 w 82"/>
                    <a:gd name="T5" fmla="*/ 0 h 234"/>
                    <a:gd name="T6" fmla="*/ 0 w 82"/>
                    <a:gd name="T7" fmla="*/ 0 h 234"/>
                    <a:gd name="T8" fmla="*/ 0 w 82"/>
                    <a:gd name="T9" fmla="*/ 0 h 234"/>
                    <a:gd name="T10" fmla="*/ 0 w 82"/>
                    <a:gd name="T11" fmla="*/ 0 h 234"/>
                    <a:gd name="T12" fmla="*/ 0 60000 65536"/>
                    <a:gd name="T13" fmla="*/ 0 60000 65536"/>
                    <a:gd name="T14" fmla="*/ 0 60000 65536"/>
                    <a:gd name="T15" fmla="*/ 0 60000 65536"/>
                    <a:gd name="T16" fmla="*/ 0 60000 65536"/>
                    <a:gd name="T17" fmla="*/ 0 60000 65536"/>
                    <a:gd name="T18" fmla="*/ 0 w 82"/>
                    <a:gd name="T19" fmla="*/ 0 h 234"/>
                    <a:gd name="T20" fmla="*/ 82 w 82"/>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82" h="234">
                      <a:moveTo>
                        <a:pt x="0" y="0"/>
                      </a:moveTo>
                      <a:lnTo>
                        <a:pt x="9" y="68"/>
                      </a:lnTo>
                      <a:lnTo>
                        <a:pt x="20" y="131"/>
                      </a:lnTo>
                      <a:lnTo>
                        <a:pt x="35" y="183"/>
                      </a:lnTo>
                      <a:lnTo>
                        <a:pt x="55" y="220"/>
                      </a:lnTo>
                      <a:lnTo>
                        <a:pt x="82" y="234"/>
                      </a:lnTo>
                    </a:path>
                  </a:pathLst>
                </a:custGeom>
                <a:noFill/>
                <a:ln w="6350">
                  <a:solidFill>
                    <a:srgbClr val="FFFFFF"/>
                  </a:solidFill>
                  <a:round/>
                  <a:headEnd/>
                  <a:tailEnd/>
                </a:ln>
              </p:spPr>
              <p:txBody>
                <a:bodyPr/>
                <a:lstStyle/>
                <a:p>
                  <a:endParaRPr lang="en-US"/>
                </a:p>
              </p:txBody>
            </p:sp>
            <p:sp>
              <p:nvSpPr>
                <p:cNvPr id="19591" name="Freeform 107"/>
                <p:cNvSpPr>
                  <a:spLocks/>
                </p:cNvSpPr>
                <p:nvPr/>
              </p:nvSpPr>
              <p:spPr bwMode="auto">
                <a:xfrm>
                  <a:off x="710" y="2700"/>
                  <a:ext cx="11" cy="73"/>
                </a:xfrm>
                <a:custGeom>
                  <a:avLst/>
                  <a:gdLst>
                    <a:gd name="T0" fmla="*/ 0 w 44"/>
                    <a:gd name="T1" fmla="*/ 0 h 292"/>
                    <a:gd name="T2" fmla="*/ 0 w 44"/>
                    <a:gd name="T3" fmla="*/ 0 h 292"/>
                    <a:gd name="T4" fmla="*/ 0 w 44"/>
                    <a:gd name="T5" fmla="*/ 0 h 292"/>
                    <a:gd name="T6" fmla="*/ 0 w 44"/>
                    <a:gd name="T7" fmla="*/ 0 h 292"/>
                    <a:gd name="T8" fmla="*/ 0 w 44"/>
                    <a:gd name="T9" fmla="*/ 0 h 292"/>
                    <a:gd name="T10" fmla="*/ 0 w 44"/>
                    <a:gd name="T11" fmla="*/ 0 h 292"/>
                    <a:gd name="T12" fmla="*/ 0 w 44"/>
                    <a:gd name="T13" fmla="*/ 0 h 292"/>
                    <a:gd name="T14" fmla="*/ 0 w 44"/>
                    <a:gd name="T15" fmla="*/ 0 h 292"/>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292"/>
                    <a:gd name="T26" fmla="*/ 44 w 44"/>
                    <a:gd name="T27" fmla="*/ 292 h 2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292">
                      <a:moveTo>
                        <a:pt x="0" y="292"/>
                      </a:moveTo>
                      <a:lnTo>
                        <a:pt x="26" y="282"/>
                      </a:lnTo>
                      <a:lnTo>
                        <a:pt x="39" y="252"/>
                      </a:lnTo>
                      <a:lnTo>
                        <a:pt x="44" y="208"/>
                      </a:lnTo>
                      <a:lnTo>
                        <a:pt x="42" y="153"/>
                      </a:lnTo>
                      <a:lnTo>
                        <a:pt x="39" y="97"/>
                      </a:lnTo>
                      <a:lnTo>
                        <a:pt x="37" y="44"/>
                      </a:lnTo>
                      <a:lnTo>
                        <a:pt x="38" y="0"/>
                      </a:lnTo>
                    </a:path>
                  </a:pathLst>
                </a:custGeom>
                <a:noFill/>
                <a:ln w="6350">
                  <a:solidFill>
                    <a:srgbClr val="FFFFFF"/>
                  </a:solidFill>
                  <a:round/>
                  <a:headEnd/>
                  <a:tailEnd/>
                </a:ln>
              </p:spPr>
              <p:txBody>
                <a:bodyPr/>
                <a:lstStyle/>
                <a:p>
                  <a:endParaRPr lang="en-US"/>
                </a:p>
              </p:txBody>
            </p:sp>
            <p:sp>
              <p:nvSpPr>
                <p:cNvPr id="19592" name="Freeform 108"/>
                <p:cNvSpPr>
                  <a:spLocks/>
                </p:cNvSpPr>
                <p:nvPr/>
              </p:nvSpPr>
              <p:spPr bwMode="auto">
                <a:xfrm>
                  <a:off x="719" y="2643"/>
                  <a:ext cx="3" cy="57"/>
                </a:xfrm>
                <a:custGeom>
                  <a:avLst/>
                  <a:gdLst>
                    <a:gd name="T0" fmla="*/ 0 w 10"/>
                    <a:gd name="T1" fmla="*/ 0 h 226"/>
                    <a:gd name="T2" fmla="*/ 0 w 10"/>
                    <a:gd name="T3" fmla="*/ 0 h 226"/>
                    <a:gd name="T4" fmla="*/ 0 w 10"/>
                    <a:gd name="T5" fmla="*/ 0 h 226"/>
                    <a:gd name="T6" fmla="*/ 0 w 10"/>
                    <a:gd name="T7" fmla="*/ 0 h 226"/>
                    <a:gd name="T8" fmla="*/ 0 w 10"/>
                    <a:gd name="T9" fmla="*/ 0 h 226"/>
                    <a:gd name="T10" fmla="*/ 0 60000 65536"/>
                    <a:gd name="T11" fmla="*/ 0 60000 65536"/>
                    <a:gd name="T12" fmla="*/ 0 60000 65536"/>
                    <a:gd name="T13" fmla="*/ 0 60000 65536"/>
                    <a:gd name="T14" fmla="*/ 0 60000 65536"/>
                    <a:gd name="T15" fmla="*/ 0 w 10"/>
                    <a:gd name="T16" fmla="*/ 0 h 226"/>
                    <a:gd name="T17" fmla="*/ 10 w 10"/>
                    <a:gd name="T18" fmla="*/ 226 h 226"/>
                  </a:gdLst>
                  <a:ahLst/>
                  <a:cxnLst>
                    <a:cxn ang="T10">
                      <a:pos x="T0" y="T1"/>
                    </a:cxn>
                    <a:cxn ang="T11">
                      <a:pos x="T2" y="T3"/>
                    </a:cxn>
                    <a:cxn ang="T12">
                      <a:pos x="T4" y="T5"/>
                    </a:cxn>
                    <a:cxn ang="T13">
                      <a:pos x="T6" y="T7"/>
                    </a:cxn>
                    <a:cxn ang="T14">
                      <a:pos x="T8" y="T9"/>
                    </a:cxn>
                  </a:cxnLst>
                  <a:rect l="T15" t="T16" r="T17" b="T18"/>
                  <a:pathLst>
                    <a:path w="10" h="226">
                      <a:moveTo>
                        <a:pt x="0" y="226"/>
                      </a:moveTo>
                      <a:lnTo>
                        <a:pt x="2" y="182"/>
                      </a:lnTo>
                      <a:lnTo>
                        <a:pt x="4" y="114"/>
                      </a:lnTo>
                      <a:lnTo>
                        <a:pt x="8" y="44"/>
                      </a:lnTo>
                      <a:lnTo>
                        <a:pt x="10" y="0"/>
                      </a:lnTo>
                    </a:path>
                  </a:pathLst>
                </a:custGeom>
                <a:noFill/>
                <a:ln w="6350">
                  <a:solidFill>
                    <a:srgbClr val="FFFFFF"/>
                  </a:solidFill>
                  <a:round/>
                  <a:headEnd/>
                  <a:tailEnd/>
                </a:ln>
              </p:spPr>
              <p:txBody>
                <a:bodyPr/>
                <a:lstStyle/>
                <a:p>
                  <a:endParaRPr lang="en-US"/>
                </a:p>
              </p:txBody>
            </p:sp>
            <p:sp>
              <p:nvSpPr>
                <p:cNvPr id="19593" name="Freeform 109"/>
                <p:cNvSpPr>
                  <a:spLocks/>
                </p:cNvSpPr>
                <p:nvPr/>
              </p:nvSpPr>
              <p:spPr bwMode="auto">
                <a:xfrm>
                  <a:off x="716" y="2560"/>
                  <a:ext cx="9" cy="83"/>
                </a:xfrm>
                <a:custGeom>
                  <a:avLst/>
                  <a:gdLst>
                    <a:gd name="T0" fmla="*/ 0 w 37"/>
                    <a:gd name="T1" fmla="*/ 0 h 331"/>
                    <a:gd name="T2" fmla="*/ 0 w 37"/>
                    <a:gd name="T3" fmla="*/ 0 h 331"/>
                    <a:gd name="T4" fmla="*/ 0 w 37"/>
                    <a:gd name="T5" fmla="*/ 0 h 331"/>
                    <a:gd name="T6" fmla="*/ 0 w 37"/>
                    <a:gd name="T7" fmla="*/ 0 h 331"/>
                    <a:gd name="T8" fmla="*/ 0 w 37"/>
                    <a:gd name="T9" fmla="*/ 0 h 331"/>
                    <a:gd name="T10" fmla="*/ 0 w 37"/>
                    <a:gd name="T11" fmla="*/ 0 h 331"/>
                    <a:gd name="T12" fmla="*/ 0 w 37"/>
                    <a:gd name="T13" fmla="*/ 0 h 331"/>
                    <a:gd name="T14" fmla="*/ 0 60000 65536"/>
                    <a:gd name="T15" fmla="*/ 0 60000 65536"/>
                    <a:gd name="T16" fmla="*/ 0 60000 65536"/>
                    <a:gd name="T17" fmla="*/ 0 60000 65536"/>
                    <a:gd name="T18" fmla="*/ 0 60000 65536"/>
                    <a:gd name="T19" fmla="*/ 0 60000 65536"/>
                    <a:gd name="T20" fmla="*/ 0 60000 65536"/>
                    <a:gd name="T21" fmla="*/ 0 w 37"/>
                    <a:gd name="T22" fmla="*/ 0 h 331"/>
                    <a:gd name="T23" fmla="*/ 37 w 37"/>
                    <a:gd name="T24" fmla="*/ 331 h 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31">
                      <a:moveTo>
                        <a:pt x="26" y="331"/>
                      </a:moveTo>
                      <a:lnTo>
                        <a:pt x="35" y="254"/>
                      </a:lnTo>
                      <a:lnTo>
                        <a:pt x="37" y="192"/>
                      </a:lnTo>
                      <a:lnTo>
                        <a:pt x="33" y="142"/>
                      </a:lnTo>
                      <a:lnTo>
                        <a:pt x="26" y="97"/>
                      </a:lnTo>
                      <a:lnTo>
                        <a:pt x="15" y="52"/>
                      </a:lnTo>
                      <a:lnTo>
                        <a:pt x="0" y="0"/>
                      </a:lnTo>
                    </a:path>
                  </a:pathLst>
                </a:custGeom>
                <a:noFill/>
                <a:ln w="6350">
                  <a:solidFill>
                    <a:srgbClr val="FFFFFF"/>
                  </a:solidFill>
                  <a:round/>
                  <a:headEnd/>
                  <a:tailEnd/>
                </a:ln>
              </p:spPr>
              <p:txBody>
                <a:bodyPr/>
                <a:lstStyle/>
                <a:p>
                  <a:endParaRPr lang="en-US"/>
                </a:p>
              </p:txBody>
            </p:sp>
            <p:sp>
              <p:nvSpPr>
                <p:cNvPr id="19594" name="Freeform 110"/>
                <p:cNvSpPr>
                  <a:spLocks/>
                </p:cNvSpPr>
                <p:nvPr/>
              </p:nvSpPr>
              <p:spPr bwMode="auto">
                <a:xfrm>
                  <a:off x="716" y="2464"/>
                  <a:ext cx="38" cy="96"/>
                </a:xfrm>
                <a:custGeom>
                  <a:avLst/>
                  <a:gdLst>
                    <a:gd name="T0" fmla="*/ 0 w 156"/>
                    <a:gd name="T1" fmla="*/ 0 h 385"/>
                    <a:gd name="T2" fmla="*/ 0 w 156"/>
                    <a:gd name="T3" fmla="*/ 0 h 385"/>
                    <a:gd name="T4" fmla="*/ 0 w 156"/>
                    <a:gd name="T5" fmla="*/ 0 h 385"/>
                    <a:gd name="T6" fmla="*/ 0 w 156"/>
                    <a:gd name="T7" fmla="*/ 0 h 385"/>
                    <a:gd name="T8" fmla="*/ 0 w 156"/>
                    <a:gd name="T9" fmla="*/ 0 h 385"/>
                    <a:gd name="T10" fmla="*/ 0 w 156"/>
                    <a:gd name="T11" fmla="*/ 0 h 385"/>
                    <a:gd name="T12" fmla="*/ 0 w 156"/>
                    <a:gd name="T13" fmla="*/ 0 h 385"/>
                    <a:gd name="T14" fmla="*/ 0 w 156"/>
                    <a:gd name="T15" fmla="*/ 0 h 385"/>
                    <a:gd name="T16" fmla="*/ 0 w 156"/>
                    <a:gd name="T17" fmla="*/ 0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385"/>
                    <a:gd name="T29" fmla="*/ 156 w 156"/>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385">
                      <a:moveTo>
                        <a:pt x="0" y="385"/>
                      </a:moveTo>
                      <a:lnTo>
                        <a:pt x="0" y="360"/>
                      </a:lnTo>
                      <a:lnTo>
                        <a:pt x="10" y="322"/>
                      </a:lnTo>
                      <a:lnTo>
                        <a:pt x="26" y="275"/>
                      </a:lnTo>
                      <a:lnTo>
                        <a:pt x="47" y="221"/>
                      </a:lnTo>
                      <a:lnTo>
                        <a:pt x="73" y="164"/>
                      </a:lnTo>
                      <a:lnTo>
                        <a:pt x="100" y="106"/>
                      </a:lnTo>
                      <a:lnTo>
                        <a:pt x="129" y="51"/>
                      </a:lnTo>
                      <a:lnTo>
                        <a:pt x="156" y="0"/>
                      </a:lnTo>
                    </a:path>
                  </a:pathLst>
                </a:custGeom>
                <a:noFill/>
                <a:ln w="6350">
                  <a:solidFill>
                    <a:srgbClr val="FFFFFF"/>
                  </a:solidFill>
                  <a:round/>
                  <a:headEnd/>
                  <a:tailEnd/>
                </a:ln>
              </p:spPr>
              <p:txBody>
                <a:bodyPr/>
                <a:lstStyle/>
                <a:p>
                  <a:endParaRPr lang="en-US"/>
                </a:p>
              </p:txBody>
            </p:sp>
            <p:sp>
              <p:nvSpPr>
                <p:cNvPr id="19595" name="Freeform 111"/>
                <p:cNvSpPr>
                  <a:spLocks/>
                </p:cNvSpPr>
                <p:nvPr/>
              </p:nvSpPr>
              <p:spPr bwMode="auto">
                <a:xfrm>
                  <a:off x="754" y="2426"/>
                  <a:ext cx="21" cy="38"/>
                </a:xfrm>
                <a:custGeom>
                  <a:avLst/>
                  <a:gdLst>
                    <a:gd name="T0" fmla="*/ 0 w 82"/>
                    <a:gd name="T1" fmla="*/ 0 h 152"/>
                    <a:gd name="T2" fmla="*/ 0 w 82"/>
                    <a:gd name="T3" fmla="*/ 0 h 152"/>
                    <a:gd name="T4" fmla="*/ 0 w 82"/>
                    <a:gd name="T5" fmla="*/ 0 h 152"/>
                    <a:gd name="T6" fmla="*/ 0 w 82"/>
                    <a:gd name="T7" fmla="*/ 0 h 152"/>
                    <a:gd name="T8" fmla="*/ 0 60000 65536"/>
                    <a:gd name="T9" fmla="*/ 0 60000 65536"/>
                    <a:gd name="T10" fmla="*/ 0 60000 65536"/>
                    <a:gd name="T11" fmla="*/ 0 60000 65536"/>
                    <a:gd name="T12" fmla="*/ 0 w 82"/>
                    <a:gd name="T13" fmla="*/ 0 h 152"/>
                    <a:gd name="T14" fmla="*/ 82 w 82"/>
                    <a:gd name="T15" fmla="*/ 152 h 152"/>
                  </a:gdLst>
                  <a:ahLst/>
                  <a:cxnLst>
                    <a:cxn ang="T8">
                      <a:pos x="T0" y="T1"/>
                    </a:cxn>
                    <a:cxn ang="T9">
                      <a:pos x="T2" y="T3"/>
                    </a:cxn>
                    <a:cxn ang="T10">
                      <a:pos x="T4" y="T5"/>
                    </a:cxn>
                    <a:cxn ang="T11">
                      <a:pos x="T6" y="T7"/>
                    </a:cxn>
                  </a:cxnLst>
                  <a:rect l="T12" t="T13" r="T14" b="T15"/>
                  <a:pathLst>
                    <a:path w="82" h="152">
                      <a:moveTo>
                        <a:pt x="0" y="152"/>
                      </a:moveTo>
                      <a:lnTo>
                        <a:pt x="23" y="110"/>
                      </a:lnTo>
                      <a:lnTo>
                        <a:pt x="55" y="50"/>
                      </a:lnTo>
                      <a:lnTo>
                        <a:pt x="82" y="0"/>
                      </a:lnTo>
                    </a:path>
                  </a:pathLst>
                </a:custGeom>
                <a:noFill/>
                <a:ln w="6350">
                  <a:solidFill>
                    <a:srgbClr val="FFFFFF"/>
                  </a:solidFill>
                  <a:round/>
                  <a:headEnd/>
                  <a:tailEnd/>
                </a:ln>
              </p:spPr>
              <p:txBody>
                <a:bodyPr/>
                <a:lstStyle/>
                <a:p>
                  <a:endParaRPr lang="en-US"/>
                </a:p>
              </p:txBody>
            </p:sp>
            <p:sp>
              <p:nvSpPr>
                <p:cNvPr id="19596" name="Freeform 112"/>
                <p:cNvSpPr>
                  <a:spLocks/>
                </p:cNvSpPr>
                <p:nvPr/>
              </p:nvSpPr>
              <p:spPr bwMode="auto">
                <a:xfrm>
                  <a:off x="775" y="2383"/>
                  <a:ext cx="24" cy="43"/>
                </a:xfrm>
                <a:custGeom>
                  <a:avLst/>
                  <a:gdLst>
                    <a:gd name="T0" fmla="*/ 0 w 96"/>
                    <a:gd name="T1" fmla="*/ 0 h 172"/>
                    <a:gd name="T2" fmla="*/ 0 w 96"/>
                    <a:gd name="T3" fmla="*/ 0 h 172"/>
                    <a:gd name="T4" fmla="*/ 0 w 96"/>
                    <a:gd name="T5" fmla="*/ 0 h 172"/>
                    <a:gd name="T6" fmla="*/ 0 w 96"/>
                    <a:gd name="T7" fmla="*/ 0 h 172"/>
                    <a:gd name="T8" fmla="*/ 0 60000 65536"/>
                    <a:gd name="T9" fmla="*/ 0 60000 65536"/>
                    <a:gd name="T10" fmla="*/ 0 60000 65536"/>
                    <a:gd name="T11" fmla="*/ 0 60000 65536"/>
                    <a:gd name="T12" fmla="*/ 0 w 96"/>
                    <a:gd name="T13" fmla="*/ 0 h 172"/>
                    <a:gd name="T14" fmla="*/ 96 w 96"/>
                    <a:gd name="T15" fmla="*/ 172 h 172"/>
                  </a:gdLst>
                  <a:ahLst/>
                  <a:cxnLst>
                    <a:cxn ang="T8">
                      <a:pos x="T0" y="T1"/>
                    </a:cxn>
                    <a:cxn ang="T9">
                      <a:pos x="T2" y="T3"/>
                    </a:cxn>
                    <a:cxn ang="T10">
                      <a:pos x="T4" y="T5"/>
                    </a:cxn>
                    <a:cxn ang="T11">
                      <a:pos x="T6" y="T7"/>
                    </a:cxn>
                  </a:cxnLst>
                  <a:rect l="T12" t="T13" r="T14" b="T15"/>
                  <a:pathLst>
                    <a:path w="96" h="172">
                      <a:moveTo>
                        <a:pt x="0" y="172"/>
                      </a:moveTo>
                      <a:lnTo>
                        <a:pt x="34" y="114"/>
                      </a:lnTo>
                      <a:lnTo>
                        <a:pt x="66" y="60"/>
                      </a:lnTo>
                      <a:lnTo>
                        <a:pt x="96" y="0"/>
                      </a:lnTo>
                    </a:path>
                  </a:pathLst>
                </a:custGeom>
                <a:noFill/>
                <a:ln w="6350">
                  <a:solidFill>
                    <a:srgbClr val="FFFFFF"/>
                  </a:solidFill>
                  <a:round/>
                  <a:headEnd/>
                  <a:tailEnd/>
                </a:ln>
              </p:spPr>
              <p:txBody>
                <a:bodyPr/>
                <a:lstStyle/>
                <a:p>
                  <a:endParaRPr lang="en-US"/>
                </a:p>
              </p:txBody>
            </p:sp>
            <p:sp>
              <p:nvSpPr>
                <p:cNvPr id="19597" name="Freeform 113"/>
                <p:cNvSpPr>
                  <a:spLocks/>
                </p:cNvSpPr>
                <p:nvPr/>
              </p:nvSpPr>
              <p:spPr bwMode="auto">
                <a:xfrm>
                  <a:off x="799" y="2299"/>
                  <a:ext cx="36" cy="84"/>
                </a:xfrm>
                <a:custGeom>
                  <a:avLst/>
                  <a:gdLst>
                    <a:gd name="T0" fmla="*/ 0 w 145"/>
                    <a:gd name="T1" fmla="*/ 0 h 336"/>
                    <a:gd name="T2" fmla="*/ 0 w 145"/>
                    <a:gd name="T3" fmla="*/ 0 h 336"/>
                    <a:gd name="T4" fmla="*/ 0 w 145"/>
                    <a:gd name="T5" fmla="*/ 0 h 336"/>
                    <a:gd name="T6" fmla="*/ 0 w 145"/>
                    <a:gd name="T7" fmla="*/ 0 h 336"/>
                    <a:gd name="T8" fmla="*/ 0 w 145"/>
                    <a:gd name="T9" fmla="*/ 0 h 336"/>
                    <a:gd name="T10" fmla="*/ 0 w 145"/>
                    <a:gd name="T11" fmla="*/ 0 h 336"/>
                    <a:gd name="T12" fmla="*/ 0 w 145"/>
                    <a:gd name="T13" fmla="*/ 0 h 336"/>
                    <a:gd name="T14" fmla="*/ 0 w 145"/>
                    <a:gd name="T15" fmla="*/ 0 h 336"/>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336"/>
                    <a:gd name="T26" fmla="*/ 145 w 145"/>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336">
                      <a:moveTo>
                        <a:pt x="0" y="336"/>
                      </a:moveTo>
                      <a:lnTo>
                        <a:pt x="16" y="300"/>
                      </a:lnTo>
                      <a:lnTo>
                        <a:pt x="33" y="258"/>
                      </a:lnTo>
                      <a:lnTo>
                        <a:pt x="53" y="208"/>
                      </a:lnTo>
                      <a:lnTo>
                        <a:pt x="75" y="156"/>
                      </a:lnTo>
                      <a:lnTo>
                        <a:pt x="97" y="101"/>
                      </a:lnTo>
                      <a:lnTo>
                        <a:pt x="120" y="49"/>
                      </a:lnTo>
                      <a:lnTo>
                        <a:pt x="145" y="0"/>
                      </a:lnTo>
                    </a:path>
                  </a:pathLst>
                </a:custGeom>
                <a:noFill/>
                <a:ln w="6350">
                  <a:solidFill>
                    <a:srgbClr val="FFFFFF"/>
                  </a:solidFill>
                  <a:round/>
                  <a:headEnd/>
                  <a:tailEnd/>
                </a:ln>
              </p:spPr>
              <p:txBody>
                <a:bodyPr/>
                <a:lstStyle/>
                <a:p>
                  <a:endParaRPr lang="en-US"/>
                </a:p>
              </p:txBody>
            </p:sp>
            <p:sp>
              <p:nvSpPr>
                <p:cNvPr id="19598" name="Freeform 114"/>
                <p:cNvSpPr>
                  <a:spLocks/>
                </p:cNvSpPr>
                <p:nvPr/>
              </p:nvSpPr>
              <p:spPr bwMode="auto">
                <a:xfrm>
                  <a:off x="835" y="2256"/>
                  <a:ext cx="14" cy="43"/>
                </a:xfrm>
                <a:custGeom>
                  <a:avLst/>
                  <a:gdLst>
                    <a:gd name="T0" fmla="*/ 0 w 54"/>
                    <a:gd name="T1" fmla="*/ 0 h 174"/>
                    <a:gd name="T2" fmla="*/ 0 w 54"/>
                    <a:gd name="T3" fmla="*/ 0 h 174"/>
                    <a:gd name="T4" fmla="*/ 0 w 54"/>
                    <a:gd name="T5" fmla="*/ 0 h 174"/>
                    <a:gd name="T6" fmla="*/ 0 w 54"/>
                    <a:gd name="T7" fmla="*/ 0 h 174"/>
                    <a:gd name="T8" fmla="*/ 0 60000 65536"/>
                    <a:gd name="T9" fmla="*/ 0 60000 65536"/>
                    <a:gd name="T10" fmla="*/ 0 60000 65536"/>
                    <a:gd name="T11" fmla="*/ 0 60000 65536"/>
                    <a:gd name="T12" fmla="*/ 0 w 54"/>
                    <a:gd name="T13" fmla="*/ 0 h 174"/>
                    <a:gd name="T14" fmla="*/ 54 w 54"/>
                    <a:gd name="T15" fmla="*/ 174 h 174"/>
                  </a:gdLst>
                  <a:ahLst/>
                  <a:cxnLst>
                    <a:cxn ang="T8">
                      <a:pos x="T0" y="T1"/>
                    </a:cxn>
                    <a:cxn ang="T9">
                      <a:pos x="T2" y="T3"/>
                    </a:cxn>
                    <a:cxn ang="T10">
                      <a:pos x="T4" y="T5"/>
                    </a:cxn>
                    <a:cxn ang="T11">
                      <a:pos x="T6" y="T7"/>
                    </a:cxn>
                  </a:cxnLst>
                  <a:rect l="T12" t="T13" r="T14" b="T15"/>
                  <a:pathLst>
                    <a:path w="54" h="174">
                      <a:moveTo>
                        <a:pt x="0" y="174"/>
                      </a:moveTo>
                      <a:lnTo>
                        <a:pt x="24" y="123"/>
                      </a:lnTo>
                      <a:lnTo>
                        <a:pt x="38" y="72"/>
                      </a:lnTo>
                      <a:lnTo>
                        <a:pt x="54" y="0"/>
                      </a:lnTo>
                    </a:path>
                  </a:pathLst>
                </a:custGeom>
                <a:noFill/>
                <a:ln w="6350">
                  <a:solidFill>
                    <a:srgbClr val="FFFFFF"/>
                  </a:solidFill>
                  <a:round/>
                  <a:headEnd/>
                  <a:tailEnd/>
                </a:ln>
              </p:spPr>
              <p:txBody>
                <a:bodyPr/>
                <a:lstStyle/>
                <a:p>
                  <a:endParaRPr lang="en-US"/>
                </a:p>
              </p:txBody>
            </p:sp>
            <p:sp>
              <p:nvSpPr>
                <p:cNvPr id="19599" name="Freeform 115"/>
                <p:cNvSpPr>
                  <a:spLocks/>
                </p:cNvSpPr>
                <p:nvPr/>
              </p:nvSpPr>
              <p:spPr bwMode="auto">
                <a:xfrm>
                  <a:off x="849" y="2156"/>
                  <a:ext cx="6" cy="100"/>
                </a:xfrm>
                <a:custGeom>
                  <a:avLst/>
                  <a:gdLst>
                    <a:gd name="T0" fmla="*/ 0 w 25"/>
                    <a:gd name="T1" fmla="*/ 0 h 401"/>
                    <a:gd name="T2" fmla="*/ 0 w 25"/>
                    <a:gd name="T3" fmla="*/ 0 h 401"/>
                    <a:gd name="T4" fmla="*/ 0 w 25"/>
                    <a:gd name="T5" fmla="*/ 0 h 401"/>
                    <a:gd name="T6" fmla="*/ 0 w 25"/>
                    <a:gd name="T7" fmla="*/ 0 h 401"/>
                    <a:gd name="T8" fmla="*/ 0 w 25"/>
                    <a:gd name="T9" fmla="*/ 0 h 401"/>
                    <a:gd name="T10" fmla="*/ 0 w 25"/>
                    <a:gd name="T11" fmla="*/ 0 h 401"/>
                    <a:gd name="T12" fmla="*/ 0 w 25"/>
                    <a:gd name="T13" fmla="*/ 0 h 401"/>
                    <a:gd name="T14" fmla="*/ 0 w 25"/>
                    <a:gd name="T15" fmla="*/ 0 h 401"/>
                    <a:gd name="T16" fmla="*/ 0 w 25"/>
                    <a:gd name="T17" fmla="*/ 0 h 4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01"/>
                    <a:gd name="T29" fmla="*/ 25 w 25"/>
                    <a:gd name="T30" fmla="*/ 401 h 4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01">
                      <a:moveTo>
                        <a:pt x="0" y="401"/>
                      </a:moveTo>
                      <a:lnTo>
                        <a:pt x="8" y="351"/>
                      </a:lnTo>
                      <a:lnTo>
                        <a:pt x="14" y="304"/>
                      </a:lnTo>
                      <a:lnTo>
                        <a:pt x="17" y="255"/>
                      </a:lnTo>
                      <a:lnTo>
                        <a:pt x="17" y="206"/>
                      </a:lnTo>
                      <a:lnTo>
                        <a:pt x="18" y="157"/>
                      </a:lnTo>
                      <a:lnTo>
                        <a:pt x="18" y="107"/>
                      </a:lnTo>
                      <a:lnTo>
                        <a:pt x="20" y="53"/>
                      </a:lnTo>
                      <a:lnTo>
                        <a:pt x="25" y="0"/>
                      </a:lnTo>
                    </a:path>
                  </a:pathLst>
                </a:custGeom>
                <a:noFill/>
                <a:ln w="6350">
                  <a:solidFill>
                    <a:srgbClr val="FFFFFF"/>
                  </a:solidFill>
                  <a:round/>
                  <a:headEnd/>
                  <a:tailEnd/>
                </a:ln>
              </p:spPr>
              <p:txBody>
                <a:bodyPr/>
                <a:lstStyle/>
                <a:p>
                  <a:endParaRPr lang="en-US"/>
                </a:p>
              </p:txBody>
            </p:sp>
            <p:sp>
              <p:nvSpPr>
                <p:cNvPr id="19600" name="Freeform 116"/>
                <p:cNvSpPr>
                  <a:spLocks/>
                </p:cNvSpPr>
                <p:nvPr/>
              </p:nvSpPr>
              <p:spPr bwMode="auto">
                <a:xfrm>
                  <a:off x="855" y="2124"/>
                  <a:ext cx="12" cy="32"/>
                </a:xfrm>
                <a:custGeom>
                  <a:avLst/>
                  <a:gdLst>
                    <a:gd name="T0" fmla="*/ 0 w 49"/>
                    <a:gd name="T1" fmla="*/ 0 h 128"/>
                    <a:gd name="T2" fmla="*/ 0 w 49"/>
                    <a:gd name="T3" fmla="*/ 0 h 128"/>
                    <a:gd name="T4" fmla="*/ 0 w 49"/>
                    <a:gd name="T5" fmla="*/ 0 h 128"/>
                    <a:gd name="T6" fmla="*/ 0 w 49"/>
                    <a:gd name="T7" fmla="*/ 0 h 128"/>
                    <a:gd name="T8" fmla="*/ 0 60000 65536"/>
                    <a:gd name="T9" fmla="*/ 0 60000 65536"/>
                    <a:gd name="T10" fmla="*/ 0 60000 65536"/>
                    <a:gd name="T11" fmla="*/ 0 60000 65536"/>
                    <a:gd name="T12" fmla="*/ 0 w 49"/>
                    <a:gd name="T13" fmla="*/ 0 h 128"/>
                    <a:gd name="T14" fmla="*/ 49 w 49"/>
                    <a:gd name="T15" fmla="*/ 128 h 128"/>
                  </a:gdLst>
                  <a:ahLst/>
                  <a:cxnLst>
                    <a:cxn ang="T8">
                      <a:pos x="T0" y="T1"/>
                    </a:cxn>
                    <a:cxn ang="T9">
                      <a:pos x="T2" y="T3"/>
                    </a:cxn>
                    <a:cxn ang="T10">
                      <a:pos x="T4" y="T5"/>
                    </a:cxn>
                    <a:cxn ang="T11">
                      <a:pos x="T6" y="T7"/>
                    </a:cxn>
                  </a:cxnLst>
                  <a:rect l="T12" t="T13" r="T14" b="T15"/>
                  <a:pathLst>
                    <a:path w="49" h="128">
                      <a:moveTo>
                        <a:pt x="0" y="128"/>
                      </a:moveTo>
                      <a:lnTo>
                        <a:pt x="11" y="89"/>
                      </a:lnTo>
                      <a:lnTo>
                        <a:pt x="32" y="39"/>
                      </a:lnTo>
                      <a:lnTo>
                        <a:pt x="49" y="0"/>
                      </a:lnTo>
                    </a:path>
                  </a:pathLst>
                </a:custGeom>
                <a:noFill/>
                <a:ln w="6350">
                  <a:solidFill>
                    <a:srgbClr val="FFFFFF"/>
                  </a:solidFill>
                  <a:round/>
                  <a:headEnd/>
                  <a:tailEnd/>
                </a:ln>
              </p:spPr>
              <p:txBody>
                <a:bodyPr/>
                <a:lstStyle/>
                <a:p>
                  <a:endParaRPr lang="en-US"/>
                </a:p>
              </p:txBody>
            </p:sp>
            <p:sp>
              <p:nvSpPr>
                <p:cNvPr id="19601" name="Freeform 117"/>
                <p:cNvSpPr>
                  <a:spLocks/>
                </p:cNvSpPr>
                <p:nvPr/>
              </p:nvSpPr>
              <p:spPr bwMode="auto">
                <a:xfrm>
                  <a:off x="867" y="2014"/>
                  <a:ext cx="37" cy="110"/>
                </a:xfrm>
                <a:custGeom>
                  <a:avLst/>
                  <a:gdLst>
                    <a:gd name="T0" fmla="*/ 0 w 145"/>
                    <a:gd name="T1" fmla="*/ 0 h 440"/>
                    <a:gd name="T2" fmla="*/ 0 w 145"/>
                    <a:gd name="T3" fmla="*/ 0 h 440"/>
                    <a:gd name="T4" fmla="*/ 0 w 145"/>
                    <a:gd name="T5" fmla="*/ 0 h 440"/>
                    <a:gd name="T6" fmla="*/ 0 w 145"/>
                    <a:gd name="T7" fmla="*/ 0 h 440"/>
                    <a:gd name="T8" fmla="*/ 0 w 145"/>
                    <a:gd name="T9" fmla="*/ 0 h 440"/>
                    <a:gd name="T10" fmla="*/ 0 w 145"/>
                    <a:gd name="T11" fmla="*/ 0 h 440"/>
                    <a:gd name="T12" fmla="*/ 0 w 145"/>
                    <a:gd name="T13" fmla="*/ 0 h 440"/>
                    <a:gd name="T14" fmla="*/ 0 w 145"/>
                    <a:gd name="T15" fmla="*/ 0 h 440"/>
                    <a:gd name="T16" fmla="*/ 0 w 145"/>
                    <a:gd name="T17" fmla="*/ 0 h 440"/>
                    <a:gd name="T18" fmla="*/ 0 w 145"/>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5"/>
                    <a:gd name="T31" fmla="*/ 0 h 440"/>
                    <a:gd name="T32" fmla="*/ 145 w 145"/>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5" h="440">
                      <a:moveTo>
                        <a:pt x="0" y="440"/>
                      </a:moveTo>
                      <a:lnTo>
                        <a:pt x="23" y="389"/>
                      </a:lnTo>
                      <a:lnTo>
                        <a:pt x="45" y="339"/>
                      </a:lnTo>
                      <a:lnTo>
                        <a:pt x="65" y="289"/>
                      </a:lnTo>
                      <a:lnTo>
                        <a:pt x="85" y="242"/>
                      </a:lnTo>
                      <a:lnTo>
                        <a:pt x="102" y="195"/>
                      </a:lnTo>
                      <a:lnTo>
                        <a:pt x="117" y="147"/>
                      </a:lnTo>
                      <a:lnTo>
                        <a:pt x="130" y="99"/>
                      </a:lnTo>
                      <a:lnTo>
                        <a:pt x="139" y="50"/>
                      </a:lnTo>
                      <a:lnTo>
                        <a:pt x="145" y="0"/>
                      </a:lnTo>
                    </a:path>
                  </a:pathLst>
                </a:custGeom>
                <a:noFill/>
                <a:ln w="6350">
                  <a:solidFill>
                    <a:srgbClr val="FFFFFF"/>
                  </a:solidFill>
                  <a:round/>
                  <a:headEnd/>
                  <a:tailEnd/>
                </a:ln>
              </p:spPr>
              <p:txBody>
                <a:bodyPr/>
                <a:lstStyle/>
                <a:p>
                  <a:endParaRPr lang="en-US"/>
                </a:p>
              </p:txBody>
            </p:sp>
            <p:sp>
              <p:nvSpPr>
                <p:cNvPr id="19602" name="Freeform 118"/>
                <p:cNvSpPr>
                  <a:spLocks/>
                </p:cNvSpPr>
                <p:nvPr/>
              </p:nvSpPr>
              <p:spPr bwMode="auto">
                <a:xfrm>
                  <a:off x="904" y="1903"/>
                  <a:ext cx="5" cy="111"/>
                </a:xfrm>
                <a:custGeom>
                  <a:avLst/>
                  <a:gdLst>
                    <a:gd name="T0" fmla="*/ 0 w 24"/>
                    <a:gd name="T1" fmla="*/ 0 h 442"/>
                    <a:gd name="T2" fmla="*/ 0 w 24"/>
                    <a:gd name="T3" fmla="*/ 0 h 442"/>
                    <a:gd name="T4" fmla="*/ 0 w 24"/>
                    <a:gd name="T5" fmla="*/ 0 h 442"/>
                    <a:gd name="T6" fmla="*/ 0 w 24"/>
                    <a:gd name="T7" fmla="*/ 0 h 442"/>
                    <a:gd name="T8" fmla="*/ 0 w 24"/>
                    <a:gd name="T9" fmla="*/ 0 h 442"/>
                    <a:gd name="T10" fmla="*/ 0 w 24"/>
                    <a:gd name="T11" fmla="*/ 0 h 442"/>
                    <a:gd name="T12" fmla="*/ 0 w 24"/>
                    <a:gd name="T13" fmla="*/ 0 h 442"/>
                    <a:gd name="T14" fmla="*/ 0 w 24"/>
                    <a:gd name="T15" fmla="*/ 0 h 442"/>
                    <a:gd name="T16" fmla="*/ 0 w 24"/>
                    <a:gd name="T17" fmla="*/ 0 h 442"/>
                    <a:gd name="T18" fmla="*/ 0 w 24"/>
                    <a:gd name="T19" fmla="*/ 0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42"/>
                    <a:gd name="T32" fmla="*/ 24 w 24"/>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42">
                      <a:moveTo>
                        <a:pt x="0" y="442"/>
                      </a:moveTo>
                      <a:lnTo>
                        <a:pt x="5" y="395"/>
                      </a:lnTo>
                      <a:lnTo>
                        <a:pt x="9" y="347"/>
                      </a:lnTo>
                      <a:lnTo>
                        <a:pt x="14" y="299"/>
                      </a:lnTo>
                      <a:lnTo>
                        <a:pt x="19" y="250"/>
                      </a:lnTo>
                      <a:lnTo>
                        <a:pt x="21" y="200"/>
                      </a:lnTo>
                      <a:lnTo>
                        <a:pt x="24" y="150"/>
                      </a:lnTo>
                      <a:lnTo>
                        <a:pt x="24" y="101"/>
                      </a:lnTo>
                      <a:lnTo>
                        <a:pt x="21" y="51"/>
                      </a:lnTo>
                      <a:lnTo>
                        <a:pt x="17" y="0"/>
                      </a:lnTo>
                    </a:path>
                  </a:pathLst>
                </a:custGeom>
                <a:noFill/>
                <a:ln w="6350">
                  <a:solidFill>
                    <a:srgbClr val="FFFFFF"/>
                  </a:solidFill>
                  <a:round/>
                  <a:headEnd/>
                  <a:tailEnd/>
                </a:ln>
              </p:spPr>
              <p:txBody>
                <a:bodyPr/>
                <a:lstStyle/>
                <a:p>
                  <a:endParaRPr lang="en-US"/>
                </a:p>
              </p:txBody>
            </p:sp>
            <p:sp>
              <p:nvSpPr>
                <p:cNvPr id="19603" name="Freeform 119"/>
                <p:cNvSpPr>
                  <a:spLocks/>
                </p:cNvSpPr>
                <p:nvPr/>
              </p:nvSpPr>
              <p:spPr bwMode="auto">
                <a:xfrm>
                  <a:off x="907" y="1888"/>
                  <a:ext cx="1" cy="15"/>
                </a:xfrm>
                <a:custGeom>
                  <a:avLst/>
                  <a:gdLst>
                    <a:gd name="T0" fmla="*/ 1 w 2"/>
                    <a:gd name="T1" fmla="*/ 0 h 58"/>
                    <a:gd name="T2" fmla="*/ 0 w 2"/>
                    <a:gd name="T3" fmla="*/ 0 h 58"/>
                    <a:gd name="T4" fmla="*/ 0 w 2"/>
                    <a:gd name="T5" fmla="*/ 0 h 58"/>
                    <a:gd name="T6" fmla="*/ 1 w 2"/>
                    <a:gd name="T7" fmla="*/ 0 h 58"/>
                    <a:gd name="T8" fmla="*/ 0 60000 65536"/>
                    <a:gd name="T9" fmla="*/ 0 60000 65536"/>
                    <a:gd name="T10" fmla="*/ 0 60000 65536"/>
                    <a:gd name="T11" fmla="*/ 0 60000 65536"/>
                    <a:gd name="T12" fmla="*/ 0 w 2"/>
                    <a:gd name="T13" fmla="*/ 0 h 58"/>
                    <a:gd name="T14" fmla="*/ 2 w 2"/>
                    <a:gd name="T15" fmla="*/ 58 h 58"/>
                  </a:gdLst>
                  <a:ahLst/>
                  <a:cxnLst>
                    <a:cxn ang="T8">
                      <a:pos x="T0" y="T1"/>
                    </a:cxn>
                    <a:cxn ang="T9">
                      <a:pos x="T2" y="T3"/>
                    </a:cxn>
                    <a:cxn ang="T10">
                      <a:pos x="T4" y="T5"/>
                    </a:cxn>
                    <a:cxn ang="T11">
                      <a:pos x="T6" y="T7"/>
                    </a:cxn>
                  </a:cxnLst>
                  <a:rect l="T12" t="T13" r="T14" b="T15"/>
                  <a:pathLst>
                    <a:path w="2" h="58">
                      <a:moveTo>
                        <a:pt x="2" y="58"/>
                      </a:moveTo>
                      <a:lnTo>
                        <a:pt x="0" y="41"/>
                      </a:lnTo>
                      <a:lnTo>
                        <a:pt x="0" y="21"/>
                      </a:lnTo>
                      <a:lnTo>
                        <a:pt x="2" y="0"/>
                      </a:lnTo>
                    </a:path>
                  </a:pathLst>
                </a:custGeom>
                <a:noFill/>
                <a:ln w="6350">
                  <a:solidFill>
                    <a:srgbClr val="FFFFFF"/>
                  </a:solidFill>
                  <a:round/>
                  <a:headEnd/>
                  <a:tailEnd/>
                </a:ln>
              </p:spPr>
              <p:txBody>
                <a:bodyPr/>
                <a:lstStyle/>
                <a:p>
                  <a:endParaRPr lang="en-US"/>
                </a:p>
              </p:txBody>
            </p:sp>
            <p:sp>
              <p:nvSpPr>
                <p:cNvPr id="19604" name="Freeform 120"/>
                <p:cNvSpPr>
                  <a:spLocks/>
                </p:cNvSpPr>
                <p:nvPr/>
              </p:nvSpPr>
              <p:spPr bwMode="auto">
                <a:xfrm>
                  <a:off x="908" y="1888"/>
                  <a:ext cx="16" cy="25"/>
                </a:xfrm>
                <a:custGeom>
                  <a:avLst/>
                  <a:gdLst>
                    <a:gd name="T0" fmla="*/ 0 w 67"/>
                    <a:gd name="T1" fmla="*/ 0 h 98"/>
                    <a:gd name="T2" fmla="*/ 0 w 67"/>
                    <a:gd name="T3" fmla="*/ 0 h 98"/>
                    <a:gd name="T4" fmla="*/ 0 w 67"/>
                    <a:gd name="T5" fmla="*/ 0 h 98"/>
                    <a:gd name="T6" fmla="*/ 0 w 67"/>
                    <a:gd name="T7" fmla="*/ 0 h 98"/>
                    <a:gd name="T8" fmla="*/ 0 60000 65536"/>
                    <a:gd name="T9" fmla="*/ 0 60000 65536"/>
                    <a:gd name="T10" fmla="*/ 0 60000 65536"/>
                    <a:gd name="T11" fmla="*/ 0 60000 65536"/>
                    <a:gd name="T12" fmla="*/ 0 w 67"/>
                    <a:gd name="T13" fmla="*/ 0 h 98"/>
                    <a:gd name="T14" fmla="*/ 67 w 67"/>
                    <a:gd name="T15" fmla="*/ 98 h 98"/>
                  </a:gdLst>
                  <a:ahLst/>
                  <a:cxnLst>
                    <a:cxn ang="T8">
                      <a:pos x="T0" y="T1"/>
                    </a:cxn>
                    <a:cxn ang="T9">
                      <a:pos x="T2" y="T3"/>
                    </a:cxn>
                    <a:cxn ang="T10">
                      <a:pos x="T4" y="T5"/>
                    </a:cxn>
                    <a:cxn ang="T11">
                      <a:pos x="T6" y="T7"/>
                    </a:cxn>
                  </a:cxnLst>
                  <a:rect l="T12" t="T13" r="T14" b="T15"/>
                  <a:pathLst>
                    <a:path w="67" h="98">
                      <a:moveTo>
                        <a:pt x="0" y="0"/>
                      </a:moveTo>
                      <a:lnTo>
                        <a:pt x="21" y="34"/>
                      </a:lnTo>
                      <a:lnTo>
                        <a:pt x="43" y="67"/>
                      </a:lnTo>
                      <a:lnTo>
                        <a:pt x="67" y="98"/>
                      </a:lnTo>
                    </a:path>
                  </a:pathLst>
                </a:custGeom>
                <a:noFill/>
                <a:ln w="6350">
                  <a:solidFill>
                    <a:srgbClr val="FFFFFF"/>
                  </a:solidFill>
                  <a:round/>
                  <a:headEnd/>
                  <a:tailEnd/>
                </a:ln>
              </p:spPr>
              <p:txBody>
                <a:bodyPr/>
                <a:lstStyle/>
                <a:p>
                  <a:endParaRPr lang="en-US"/>
                </a:p>
              </p:txBody>
            </p:sp>
            <p:sp>
              <p:nvSpPr>
                <p:cNvPr id="19605" name="Freeform 121"/>
                <p:cNvSpPr>
                  <a:spLocks/>
                </p:cNvSpPr>
                <p:nvPr/>
              </p:nvSpPr>
              <p:spPr bwMode="auto">
                <a:xfrm>
                  <a:off x="907" y="1889"/>
                  <a:ext cx="1" cy="15"/>
                </a:xfrm>
                <a:custGeom>
                  <a:avLst/>
                  <a:gdLst>
                    <a:gd name="T0" fmla="*/ 1 w 2"/>
                    <a:gd name="T1" fmla="*/ 0 h 58"/>
                    <a:gd name="T2" fmla="*/ 0 w 2"/>
                    <a:gd name="T3" fmla="*/ 0 h 58"/>
                    <a:gd name="T4" fmla="*/ 0 w 2"/>
                    <a:gd name="T5" fmla="*/ 0 h 58"/>
                    <a:gd name="T6" fmla="*/ 1 w 2"/>
                    <a:gd name="T7" fmla="*/ 0 h 58"/>
                    <a:gd name="T8" fmla="*/ 0 60000 65536"/>
                    <a:gd name="T9" fmla="*/ 0 60000 65536"/>
                    <a:gd name="T10" fmla="*/ 0 60000 65536"/>
                    <a:gd name="T11" fmla="*/ 0 60000 65536"/>
                    <a:gd name="T12" fmla="*/ 0 w 2"/>
                    <a:gd name="T13" fmla="*/ 0 h 58"/>
                    <a:gd name="T14" fmla="*/ 2 w 2"/>
                    <a:gd name="T15" fmla="*/ 58 h 58"/>
                  </a:gdLst>
                  <a:ahLst/>
                  <a:cxnLst>
                    <a:cxn ang="T8">
                      <a:pos x="T0" y="T1"/>
                    </a:cxn>
                    <a:cxn ang="T9">
                      <a:pos x="T2" y="T3"/>
                    </a:cxn>
                    <a:cxn ang="T10">
                      <a:pos x="T4" y="T5"/>
                    </a:cxn>
                    <a:cxn ang="T11">
                      <a:pos x="T6" y="T7"/>
                    </a:cxn>
                  </a:cxnLst>
                  <a:rect l="T12" t="T13" r="T14" b="T15"/>
                  <a:pathLst>
                    <a:path w="2" h="58">
                      <a:moveTo>
                        <a:pt x="2" y="0"/>
                      </a:moveTo>
                      <a:lnTo>
                        <a:pt x="0" y="21"/>
                      </a:lnTo>
                      <a:lnTo>
                        <a:pt x="0" y="42"/>
                      </a:lnTo>
                      <a:lnTo>
                        <a:pt x="2" y="58"/>
                      </a:lnTo>
                    </a:path>
                  </a:pathLst>
                </a:custGeom>
                <a:noFill/>
                <a:ln w="6350">
                  <a:solidFill>
                    <a:srgbClr val="FFFFFF"/>
                  </a:solidFill>
                  <a:round/>
                  <a:headEnd/>
                  <a:tailEnd/>
                </a:ln>
              </p:spPr>
              <p:txBody>
                <a:bodyPr/>
                <a:lstStyle/>
                <a:p>
                  <a:endParaRPr lang="en-US"/>
                </a:p>
              </p:txBody>
            </p:sp>
            <p:sp>
              <p:nvSpPr>
                <p:cNvPr id="19606" name="Freeform 122"/>
                <p:cNvSpPr>
                  <a:spLocks/>
                </p:cNvSpPr>
                <p:nvPr/>
              </p:nvSpPr>
              <p:spPr bwMode="auto">
                <a:xfrm>
                  <a:off x="904" y="1904"/>
                  <a:ext cx="5" cy="110"/>
                </a:xfrm>
                <a:custGeom>
                  <a:avLst/>
                  <a:gdLst>
                    <a:gd name="T0" fmla="*/ 0 w 24"/>
                    <a:gd name="T1" fmla="*/ 0 h 442"/>
                    <a:gd name="T2" fmla="*/ 0 w 24"/>
                    <a:gd name="T3" fmla="*/ 0 h 442"/>
                    <a:gd name="T4" fmla="*/ 0 w 24"/>
                    <a:gd name="T5" fmla="*/ 0 h 442"/>
                    <a:gd name="T6" fmla="*/ 0 w 24"/>
                    <a:gd name="T7" fmla="*/ 0 h 442"/>
                    <a:gd name="T8" fmla="*/ 0 w 24"/>
                    <a:gd name="T9" fmla="*/ 0 h 442"/>
                    <a:gd name="T10" fmla="*/ 0 w 24"/>
                    <a:gd name="T11" fmla="*/ 0 h 442"/>
                    <a:gd name="T12" fmla="*/ 0 w 24"/>
                    <a:gd name="T13" fmla="*/ 0 h 442"/>
                    <a:gd name="T14" fmla="*/ 0 w 24"/>
                    <a:gd name="T15" fmla="*/ 0 h 442"/>
                    <a:gd name="T16" fmla="*/ 0 w 24"/>
                    <a:gd name="T17" fmla="*/ 0 h 442"/>
                    <a:gd name="T18" fmla="*/ 0 w 24"/>
                    <a:gd name="T19" fmla="*/ 0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442"/>
                    <a:gd name="T32" fmla="*/ 24 w 24"/>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442">
                      <a:moveTo>
                        <a:pt x="17" y="0"/>
                      </a:moveTo>
                      <a:lnTo>
                        <a:pt x="21" y="50"/>
                      </a:lnTo>
                      <a:lnTo>
                        <a:pt x="24" y="101"/>
                      </a:lnTo>
                      <a:lnTo>
                        <a:pt x="22" y="151"/>
                      </a:lnTo>
                      <a:lnTo>
                        <a:pt x="21" y="201"/>
                      </a:lnTo>
                      <a:lnTo>
                        <a:pt x="18" y="249"/>
                      </a:lnTo>
                      <a:lnTo>
                        <a:pt x="14" y="299"/>
                      </a:lnTo>
                      <a:lnTo>
                        <a:pt x="9" y="348"/>
                      </a:lnTo>
                      <a:lnTo>
                        <a:pt x="5" y="395"/>
                      </a:lnTo>
                      <a:lnTo>
                        <a:pt x="0" y="442"/>
                      </a:lnTo>
                    </a:path>
                  </a:pathLst>
                </a:custGeom>
                <a:noFill/>
                <a:ln w="6350">
                  <a:solidFill>
                    <a:srgbClr val="FFFFFF"/>
                  </a:solidFill>
                  <a:round/>
                  <a:headEnd/>
                  <a:tailEnd/>
                </a:ln>
              </p:spPr>
              <p:txBody>
                <a:bodyPr/>
                <a:lstStyle/>
                <a:p>
                  <a:endParaRPr lang="en-US"/>
                </a:p>
              </p:txBody>
            </p:sp>
            <p:sp>
              <p:nvSpPr>
                <p:cNvPr id="19607" name="Freeform 123"/>
                <p:cNvSpPr>
                  <a:spLocks/>
                </p:cNvSpPr>
                <p:nvPr/>
              </p:nvSpPr>
              <p:spPr bwMode="auto">
                <a:xfrm>
                  <a:off x="894" y="2014"/>
                  <a:ext cx="10" cy="55"/>
                </a:xfrm>
                <a:custGeom>
                  <a:avLst/>
                  <a:gdLst>
                    <a:gd name="T0" fmla="*/ 0 w 38"/>
                    <a:gd name="T1" fmla="*/ 0 h 221"/>
                    <a:gd name="T2" fmla="*/ 0 w 38"/>
                    <a:gd name="T3" fmla="*/ 0 h 221"/>
                    <a:gd name="T4" fmla="*/ 0 w 38"/>
                    <a:gd name="T5" fmla="*/ 0 h 221"/>
                    <a:gd name="T6" fmla="*/ 0 w 38"/>
                    <a:gd name="T7" fmla="*/ 0 h 221"/>
                    <a:gd name="T8" fmla="*/ 0 w 38"/>
                    <a:gd name="T9" fmla="*/ 0 h 221"/>
                    <a:gd name="T10" fmla="*/ 0 60000 65536"/>
                    <a:gd name="T11" fmla="*/ 0 60000 65536"/>
                    <a:gd name="T12" fmla="*/ 0 60000 65536"/>
                    <a:gd name="T13" fmla="*/ 0 60000 65536"/>
                    <a:gd name="T14" fmla="*/ 0 60000 65536"/>
                    <a:gd name="T15" fmla="*/ 0 w 38"/>
                    <a:gd name="T16" fmla="*/ 0 h 221"/>
                    <a:gd name="T17" fmla="*/ 38 w 38"/>
                    <a:gd name="T18" fmla="*/ 221 h 221"/>
                  </a:gdLst>
                  <a:ahLst/>
                  <a:cxnLst>
                    <a:cxn ang="T10">
                      <a:pos x="T0" y="T1"/>
                    </a:cxn>
                    <a:cxn ang="T11">
                      <a:pos x="T2" y="T3"/>
                    </a:cxn>
                    <a:cxn ang="T12">
                      <a:pos x="T4" y="T5"/>
                    </a:cxn>
                    <a:cxn ang="T13">
                      <a:pos x="T6" y="T7"/>
                    </a:cxn>
                    <a:cxn ang="T14">
                      <a:pos x="T8" y="T9"/>
                    </a:cxn>
                  </a:cxnLst>
                  <a:rect l="T15" t="T16" r="T17" b="T18"/>
                  <a:pathLst>
                    <a:path w="38" h="221">
                      <a:moveTo>
                        <a:pt x="38" y="0"/>
                      </a:moveTo>
                      <a:lnTo>
                        <a:pt x="32" y="44"/>
                      </a:lnTo>
                      <a:lnTo>
                        <a:pt x="23" y="102"/>
                      </a:lnTo>
                      <a:lnTo>
                        <a:pt x="11" y="164"/>
                      </a:lnTo>
                      <a:lnTo>
                        <a:pt x="0" y="221"/>
                      </a:lnTo>
                    </a:path>
                  </a:pathLst>
                </a:custGeom>
                <a:noFill/>
                <a:ln w="6350">
                  <a:solidFill>
                    <a:srgbClr val="FFFFFF"/>
                  </a:solidFill>
                  <a:round/>
                  <a:headEnd/>
                  <a:tailEnd/>
                </a:ln>
              </p:spPr>
              <p:txBody>
                <a:bodyPr/>
                <a:lstStyle/>
                <a:p>
                  <a:endParaRPr lang="en-US"/>
                </a:p>
              </p:txBody>
            </p:sp>
            <p:sp>
              <p:nvSpPr>
                <p:cNvPr id="19608" name="Freeform 124"/>
                <p:cNvSpPr>
                  <a:spLocks/>
                </p:cNvSpPr>
                <p:nvPr/>
              </p:nvSpPr>
              <p:spPr bwMode="auto">
                <a:xfrm>
                  <a:off x="741" y="1453"/>
                  <a:ext cx="402" cy="1249"/>
                </a:xfrm>
                <a:custGeom>
                  <a:avLst/>
                  <a:gdLst>
                    <a:gd name="T0" fmla="*/ 0 w 1610"/>
                    <a:gd name="T1" fmla="*/ 0 h 4997"/>
                    <a:gd name="T2" fmla="*/ 0 w 1610"/>
                    <a:gd name="T3" fmla="*/ 0 h 4997"/>
                    <a:gd name="T4" fmla="*/ 0 w 1610"/>
                    <a:gd name="T5" fmla="*/ 0 h 4997"/>
                    <a:gd name="T6" fmla="*/ 0 w 1610"/>
                    <a:gd name="T7" fmla="*/ 0 h 4997"/>
                    <a:gd name="T8" fmla="*/ 0 w 1610"/>
                    <a:gd name="T9" fmla="*/ 0 h 4997"/>
                    <a:gd name="T10" fmla="*/ 0 w 1610"/>
                    <a:gd name="T11" fmla="*/ 0 h 4997"/>
                    <a:gd name="T12" fmla="*/ 0 w 1610"/>
                    <a:gd name="T13" fmla="*/ 0 h 4997"/>
                    <a:gd name="T14" fmla="*/ 0 w 1610"/>
                    <a:gd name="T15" fmla="*/ 0 h 4997"/>
                    <a:gd name="T16" fmla="*/ 0 w 1610"/>
                    <a:gd name="T17" fmla="*/ 0 h 4997"/>
                    <a:gd name="T18" fmla="*/ 0 w 1610"/>
                    <a:gd name="T19" fmla="*/ 0 h 4997"/>
                    <a:gd name="T20" fmla="*/ 0 w 1610"/>
                    <a:gd name="T21" fmla="*/ 0 h 4997"/>
                    <a:gd name="T22" fmla="*/ 0 w 1610"/>
                    <a:gd name="T23" fmla="*/ 0 h 4997"/>
                    <a:gd name="T24" fmla="*/ 0 w 1610"/>
                    <a:gd name="T25" fmla="*/ 0 h 4997"/>
                    <a:gd name="T26" fmla="*/ 0 w 1610"/>
                    <a:gd name="T27" fmla="*/ 0 h 4997"/>
                    <a:gd name="T28" fmla="*/ 0 w 1610"/>
                    <a:gd name="T29" fmla="*/ 0 h 4997"/>
                    <a:gd name="T30" fmla="*/ 0 w 1610"/>
                    <a:gd name="T31" fmla="*/ 0 h 4997"/>
                    <a:gd name="T32" fmla="*/ 0 w 1610"/>
                    <a:gd name="T33" fmla="*/ 0 h 4997"/>
                    <a:gd name="T34" fmla="*/ 0 w 1610"/>
                    <a:gd name="T35" fmla="*/ 0 h 4997"/>
                    <a:gd name="T36" fmla="*/ 0 w 1610"/>
                    <a:gd name="T37" fmla="*/ 0 h 4997"/>
                    <a:gd name="T38" fmla="*/ 0 w 1610"/>
                    <a:gd name="T39" fmla="*/ 0 h 4997"/>
                    <a:gd name="T40" fmla="*/ 0 w 1610"/>
                    <a:gd name="T41" fmla="*/ 0 h 4997"/>
                    <a:gd name="T42" fmla="*/ 0 w 1610"/>
                    <a:gd name="T43" fmla="*/ 0 h 4997"/>
                    <a:gd name="T44" fmla="*/ 0 w 1610"/>
                    <a:gd name="T45" fmla="*/ 1 h 4997"/>
                    <a:gd name="T46" fmla="*/ 0 w 1610"/>
                    <a:gd name="T47" fmla="*/ 1 h 4997"/>
                    <a:gd name="T48" fmla="*/ 0 w 1610"/>
                    <a:gd name="T49" fmla="*/ 1 h 4997"/>
                    <a:gd name="T50" fmla="*/ 0 w 1610"/>
                    <a:gd name="T51" fmla="*/ 1 h 4997"/>
                    <a:gd name="T52" fmla="*/ 0 w 1610"/>
                    <a:gd name="T53" fmla="*/ 1 h 4997"/>
                    <a:gd name="T54" fmla="*/ 0 w 1610"/>
                    <a:gd name="T55" fmla="*/ 1 h 4997"/>
                    <a:gd name="T56" fmla="*/ 0 w 1610"/>
                    <a:gd name="T57" fmla="*/ 1 h 4997"/>
                    <a:gd name="T58" fmla="*/ 0 w 1610"/>
                    <a:gd name="T59" fmla="*/ 1 h 4997"/>
                    <a:gd name="T60" fmla="*/ 0 w 1610"/>
                    <a:gd name="T61" fmla="*/ 1 h 4997"/>
                    <a:gd name="T62" fmla="*/ 0 w 1610"/>
                    <a:gd name="T63" fmla="*/ 1 h 4997"/>
                    <a:gd name="T64" fmla="*/ 0 w 1610"/>
                    <a:gd name="T65" fmla="*/ 1 h 4997"/>
                    <a:gd name="T66" fmla="*/ 0 w 1610"/>
                    <a:gd name="T67" fmla="*/ 1 h 4997"/>
                    <a:gd name="T68" fmla="*/ 0 w 1610"/>
                    <a:gd name="T69" fmla="*/ 1 h 4997"/>
                    <a:gd name="T70" fmla="*/ 0 w 1610"/>
                    <a:gd name="T71" fmla="*/ 1 h 4997"/>
                    <a:gd name="T72" fmla="*/ 0 w 1610"/>
                    <a:gd name="T73" fmla="*/ 1 h 4997"/>
                    <a:gd name="T74" fmla="*/ 0 w 1610"/>
                    <a:gd name="T75" fmla="*/ 1 h 4997"/>
                    <a:gd name="T76" fmla="*/ 0 w 1610"/>
                    <a:gd name="T77" fmla="*/ 1 h 4997"/>
                    <a:gd name="T78" fmla="*/ 0 w 1610"/>
                    <a:gd name="T79" fmla="*/ 1 h 4997"/>
                    <a:gd name="T80" fmla="*/ 0 w 1610"/>
                    <a:gd name="T81" fmla="*/ 1 h 4997"/>
                    <a:gd name="T82" fmla="*/ 0 w 1610"/>
                    <a:gd name="T83" fmla="*/ 1 h 4997"/>
                    <a:gd name="T84" fmla="*/ 0 w 1610"/>
                    <a:gd name="T85" fmla="*/ 1 h 4997"/>
                    <a:gd name="T86" fmla="*/ 0 w 1610"/>
                    <a:gd name="T87" fmla="*/ 1 h 4997"/>
                    <a:gd name="T88" fmla="*/ 0 w 1610"/>
                    <a:gd name="T89" fmla="*/ 1 h 4997"/>
                    <a:gd name="T90" fmla="*/ 0 w 1610"/>
                    <a:gd name="T91" fmla="*/ 1 h 4997"/>
                    <a:gd name="T92" fmla="*/ 0 w 1610"/>
                    <a:gd name="T93" fmla="*/ 0 h 4997"/>
                    <a:gd name="T94" fmla="*/ 0 w 1610"/>
                    <a:gd name="T95" fmla="*/ 0 h 4997"/>
                    <a:gd name="T96" fmla="*/ 0 w 1610"/>
                    <a:gd name="T97" fmla="*/ 0 h 4997"/>
                    <a:gd name="T98" fmla="*/ 0 w 1610"/>
                    <a:gd name="T99" fmla="*/ 0 h 4997"/>
                    <a:gd name="T100" fmla="*/ 0 w 1610"/>
                    <a:gd name="T101" fmla="*/ 0 h 4997"/>
                    <a:gd name="T102" fmla="*/ 0 w 1610"/>
                    <a:gd name="T103" fmla="*/ 0 h 4997"/>
                    <a:gd name="T104" fmla="*/ 0 w 1610"/>
                    <a:gd name="T105" fmla="*/ 0 h 4997"/>
                    <a:gd name="T106" fmla="*/ 0 w 1610"/>
                    <a:gd name="T107" fmla="*/ 0 h 4997"/>
                    <a:gd name="T108" fmla="*/ 0 w 1610"/>
                    <a:gd name="T109" fmla="*/ 0 h 4997"/>
                    <a:gd name="T110" fmla="*/ 0 w 1610"/>
                    <a:gd name="T111" fmla="*/ 0 h 4997"/>
                    <a:gd name="T112" fmla="*/ 0 w 1610"/>
                    <a:gd name="T113" fmla="*/ 0 h 49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10"/>
                    <a:gd name="T172" fmla="*/ 0 h 4997"/>
                    <a:gd name="T173" fmla="*/ 1610 w 1610"/>
                    <a:gd name="T174" fmla="*/ 4997 h 49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10" h="4997">
                      <a:moveTo>
                        <a:pt x="1610" y="281"/>
                      </a:moveTo>
                      <a:lnTo>
                        <a:pt x="1561" y="275"/>
                      </a:lnTo>
                      <a:lnTo>
                        <a:pt x="1514" y="262"/>
                      </a:lnTo>
                      <a:lnTo>
                        <a:pt x="1470" y="244"/>
                      </a:lnTo>
                      <a:lnTo>
                        <a:pt x="1430" y="219"/>
                      </a:lnTo>
                      <a:lnTo>
                        <a:pt x="1392" y="189"/>
                      </a:lnTo>
                      <a:lnTo>
                        <a:pt x="1358" y="155"/>
                      </a:lnTo>
                      <a:lnTo>
                        <a:pt x="1327" y="115"/>
                      </a:lnTo>
                      <a:lnTo>
                        <a:pt x="1299" y="70"/>
                      </a:lnTo>
                      <a:lnTo>
                        <a:pt x="1274" y="19"/>
                      </a:lnTo>
                      <a:lnTo>
                        <a:pt x="1259" y="10"/>
                      </a:lnTo>
                      <a:lnTo>
                        <a:pt x="1232" y="1"/>
                      </a:lnTo>
                      <a:lnTo>
                        <a:pt x="1217" y="0"/>
                      </a:lnTo>
                      <a:lnTo>
                        <a:pt x="1217" y="6"/>
                      </a:lnTo>
                      <a:lnTo>
                        <a:pt x="1215" y="10"/>
                      </a:lnTo>
                      <a:lnTo>
                        <a:pt x="1215" y="15"/>
                      </a:lnTo>
                      <a:lnTo>
                        <a:pt x="1217" y="73"/>
                      </a:lnTo>
                      <a:lnTo>
                        <a:pt x="1221" y="128"/>
                      </a:lnTo>
                      <a:lnTo>
                        <a:pt x="1227" y="181"/>
                      </a:lnTo>
                      <a:lnTo>
                        <a:pt x="1228" y="233"/>
                      </a:lnTo>
                      <a:lnTo>
                        <a:pt x="1223" y="287"/>
                      </a:lnTo>
                      <a:lnTo>
                        <a:pt x="1205" y="342"/>
                      </a:lnTo>
                      <a:lnTo>
                        <a:pt x="1183" y="388"/>
                      </a:lnTo>
                      <a:lnTo>
                        <a:pt x="1155" y="425"/>
                      </a:lnTo>
                      <a:lnTo>
                        <a:pt x="1125" y="459"/>
                      </a:lnTo>
                      <a:lnTo>
                        <a:pt x="1091" y="487"/>
                      </a:lnTo>
                      <a:lnTo>
                        <a:pt x="1052" y="511"/>
                      </a:lnTo>
                      <a:lnTo>
                        <a:pt x="1010" y="532"/>
                      </a:lnTo>
                      <a:lnTo>
                        <a:pt x="965" y="550"/>
                      </a:lnTo>
                      <a:lnTo>
                        <a:pt x="917" y="568"/>
                      </a:lnTo>
                      <a:lnTo>
                        <a:pt x="868" y="582"/>
                      </a:lnTo>
                      <a:lnTo>
                        <a:pt x="820" y="595"/>
                      </a:lnTo>
                      <a:lnTo>
                        <a:pt x="771" y="607"/>
                      </a:lnTo>
                      <a:lnTo>
                        <a:pt x="721" y="618"/>
                      </a:lnTo>
                      <a:lnTo>
                        <a:pt x="671" y="626"/>
                      </a:lnTo>
                      <a:lnTo>
                        <a:pt x="621" y="632"/>
                      </a:lnTo>
                      <a:lnTo>
                        <a:pt x="571" y="638"/>
                      </a:lnTo>
                      <a:lnTo>
                        <a:pt x="520" y="641"/>
                      </a:lnTo>
                      <a:lnTo>
                        <a:pt x="466" y="653"/>
                      </a:lnTo>
                      <a:lnTo>
                        <a:pt x="417" y="682"/>
                      </a:lnTo>
                      <a:lnTo>
                        <a:pt x="372" y="718"/>
                      </a:lnTo>
                      <a:lnTo>
                        <a:pt x="331" y="761"/>
                      </a:lnTo>
                      <a:lnTo>
                        <a:pt x="287" y="800"/>
                      </a:lnTo>
                      <a:lnTo>
                        <a:pt x="243" y="842"/>
                      </a:lnTo>
                      <a:lnTo>
                        <a:pt x="205" y="888"/>
                      </a:lnTo>
                      <a:lnTo>
                        <a:pt x="179" y="932"/>
                      </a:lnTo>
                      <a:lnTo>
                        <a:pt x="157" y="974"/>
                      </a:lnTo>
                      <a:lnTo>
                        <a:pt x="136" y="1018"/>
                      </a:lnTo>
                      <a:lnTo>
                        <a:pt x="118" y="1062"/>
                      </a:lnTo>
                      <a:lnTo>
                        <a:pt x="103" y="1106"/>
                      </a:lnTo>
                      <a:lnTo>
                        <a:pt x="90" y="1151"/>
                      </a:lnTo>
                      <a:lnTo>
                        <a:pt x="79" y="1196"/>
                      </a:lnTo>
                      <a:lnTo>
                        <a:pt x="71" y="1242"/>
                      </a:lnTo>
                      <a:lnTo>
                        <a:pt x="66" y="1290"/>
                      </a:lnTo>
                      <a:lnTo>
                        <a:pt x="64" y="1339"/>
                      </a:lnTo>
                      <a:lnTo>
                        <a:pt x="64" y="1390"/>
                      </a:lnTo>
                      <a:lnTo>
                        <a:pt x="64" y="1397"/>
                      </a:lnTo>
                      <a:lnTo>
                        <a:pt x="64" y="1411"/>
                      </a:lnTo>
                      <a:lnTo>
                        <a:pt x="64" y="1418"/>
                      </a:lnTo>
                      <a:lnTo>
                        <a:pt x="62" y="1475"/>
                      </a:lnTo>
                      <a:lnTo>
                        <a:pt x="63" y="1533"/>
                      </a:lnTo>
                      <a:lnTo>
                        <a:pt x="69" y="1589"/>
                      </a:lnTo>
                      <a:lnTo>
                        <a:pt x="78" y="1640"/>
                      </a:lnTo>
                      <a:lnTo>
                        <a:pt x="87" y="1695"/>
                      </a:lnTo>
                      <a:lnTo>
                        <a:pt x="93" y="1749"/>
                      </a:lnTo>
                      <a:lnTo>
                        <a:pt x="94" y="1801"/>
                      </a:lnTo>
                      <a:lnTo>
                        <a:pt x="91" y="1853"/>
                      </a:lnTo>
                      <a:lnTo>
                        <a:pt x="80" y="1907"/>
                      </a:lnTo>
                      <a:lnTo>
                        <a:pt x="64" y="1961"/>
                      </a:lnTo>
                      <a:lnTo>
                        <a:pt x="49" y="2012"/>
                      </a:lnTo>
                      <a:lnTo>
                        <a:pt x="37" y="2063"/>
                      </a:lnTo>
                      <a:lnTo>
                        <a:pt x="29" y="2113"/>
                      </a:lnTo>
                      <a:lnTo>
                        <a:pt x="23" y="2163"/>
                      </a:lnTo>
                      <a:lnTo>
                        <a:pt x="18" y="2214"/>
                      </a:lnTo>
                      <a:lnTo>
                        <a:pt x="13" y="2265"/>
                      </a:lnTo>
                      <a:lnTo>
                        <a:pt x="7" y="2316"/>
                      </a:lnTo>
                      <a:lnTo>
                        <a:pt x="0" y="2369"/>
                      </a:lnTo>
                      <a:lnTo>
                        <a:pt x="12" y="2371"/>
                      </a:lnTo>
                      <a:lnTo>
                        <a:pt x="44" y="2378"/>
                      </a:lnTo>
                      <a:lnTo>
                        <a:pt x="91" y="2390"/>
                      </a:lnTo>
                      <a:lnTo>
                        <a:pt x="151" y="2403"/>
                      </a:lnTo>
                      <a:lnTo>
                        <a:pt x="219" y="2420"/>
                      </a:lnTo>
                      <a:lnTo>
                        <a:pt x="291" y="2437"/>
                      </a:lnTo>
                      <a:lnTo>
                        <a:pt x="364" y="2453"/>
                      </a:lnTo>
                      <a:lnTo>
                        <a:pt x="432" y="2469"/>
                      </a:lnTo>
                      <a:lnTo>
                        <a:pt x="492" y="2483"/>
                      </a:lnTo>
                      <a:lnTo>
                        <a:pt x="539" y="2495"/>
                      </a:lnTo>
                      <a:lnTo>
                        <a:pt x="571" y="2502"/>
                      </a:lnTo>
                      <a:lnTo>
                        <a:pt x="583" y="2504"/>
                      </a:lnTo>
                      <a:lnTo>
                        <a:pt x="590" y="2488"/>
                      </a:lnTo>
                      <a:lnTo>
                        <a:pt x="599" y="2461"/>
                      </a:lnTo>
                      <a:lnTo>
                        <a:pt x="609" y="2439"/>
                      </a:lnTo>
                      <a:lnTo>
                        <a:pt x="614" y="2431"/>
                      </a:lnTo>
                      <a:lnTo>
                        <a:pt x="614" y="2450"/>
                      </a:lnTo>
                      <a:lnTo>
                        <a:pt x="607" y="2505"/>
                      </a:lnTo>
                      <a:lnTo>
                        <a:pt x="612" y="2554"/>
                      </a:lnTo>
                      <a:lnTo>
                        <a:pt x="618" y="2604"/>
                      </a:lnTo>
                      <a:lnTo>
                        <a:pt x="626" y="2652"/>
                      </a:lnTo>
                      <a:lnTo>
                        <a:pt x="634" y="2701"/>
                      </a:lnTo>
                      <a:lnTo>
                        <a:pt x="643" y="2750"/>
                      </a:lnTo>
                      <a:lnTo>
                        <a:pt x="651" y="2798"/>
                      </a:lnTo>
                      <a:lnTo>
                        <a:pt x="658" y="2847"/>
                      </a:lnTo>
                      <a:lnTo>
                        <a:pt x="664" y="2895"/>
                      </a:lnTo>
                      <a:lnTo>
                        <a:pt x="667" y="2945"/>
                      </a:lnTo>
                      <a:lnTo>
                        <a:pt x="670" y="2994"/>
                      </a:lnTo>
                      <a:lnTo>
                        <a:pt x="667" y="3044"/>
                      </a:lnTo>
                      <a:lnTo>
                        <a:pt x="665" y="3098"/>
                      </a:lnTo>
                      <a:lnTo>
                        <a:pt x="664" y="3155"/>
                      </a:lnTo>
                      <a:lnTo>
                        <a:pt x="659" y="3210"/>
                      </a:lnTo>
                      <a:lnTo>
                        <a:pt x="654" y="3256"/>
                      </a:lnTo>
                      <a:lnTo>
                        <a:pt x="651" y="3303"/>
                      </a:lnTo>
                      <a:lnTo>
                        <a:pt x="647" y="3352"/>
                      </a:lnTo>
                      <a:lnTo>
                        <a:pt x="645" y="3401"/>
                      </a:lnTo>
                      <a:lnTo>
                        <a:pt x="645" y="3450"/>
                      </a:lnTo>
                      <a:lnTo>
                        <a:pt x="647" y="3498"/>
                      </a:lnTo>
                      <a:lnTo>
                        <a:pt x="652" y="3545"/>
                      </a:lnTo>
                      <a:lnTo>
                        <a:pt x="660" y="3590"/>
                      </a:lnTo>
                      <a:lnTo>
                        <a:pt x="672" y="3633"/>
                      </a:lnTo>
                      <a:lnTo>
                        <a:pt x="687" y="3672"/>
                      </a:lnTo>
                      <a:lnTo>
                        <a:pt x="707" y="3707"/>
                      </a:lnTo>
                      <a:lnTo>
                        <a:pt x="732" y="3737"/>
                      </a:lnTo>
                      <a:lnTo>
                        <a:pt x="763" y="3764"/>
                      </a:lnTo>
                      <a:lnTo>
                        <a:pt x="825" y="3791"/>
                      </a:lnTo>
                      <a:lnTo>
                        <a:pt x="885" y="3807"/>
                      </a:lnTo>
                      <a:lnTo>
                        <a:pt x="930" y="3841"/>
                      </a:lnTo>
                      <a:lnTo>
                        <a:pt x="973" y="3901"/>
                      </a:lnTo>
                      <a:lnTo>
                        <a:pt x="1016" y="3956"/>
                      </a:lnTo>
                      <a:lnTo>
                        <a:pt x="1057" y="4003"/>
                      </a:lnTo>
                      <a:lnTo>
                        <a:pt x="1097" y="4046"/>
                      </a:lnTo>
                      <a:lnTo>
                        <a:pt x="1134" y="4082"/>
                      </a:lnTo>
                      <a:lnTo>
                        <a:pt x="1170" y="4116"/>
                      </a:lnTo>
                      <a:lnTo>
                        <a:pt x="1203" y="4144"/>
                      </a:lnTo>
                      <a:lnTo>
                        <a:pt x="1232" y="4170"/>
                      </a:lnTo>
                      <a:lnTo>
                        <a:pt x="1258" y="4193"/>
                      </a:lnTo>
                      <a:lnTo>
                        <a:pt x="1279" y="4213"/>
                      </a:lnTo>
                      <a:lnTo>
                        <a:pt x="1297" y="4232"/>
                      </a:lnTo>
                      <a:lnTo>
                        <a:pt x="1310" y="4249"/>
                      </a:lnTo>
                      <a:lnTo>
                        <a:pt x="1331" y="4290"/>
                      </a:lnTo>
                      <a:lnTo>
                        <a:pt x="1345" y="4329"/>
                      </a:lnTo>
                      <a:lnTo>
                        <a:pt x="1354" y="4368"/>
                      </a:lnTo>
                      <a:lnTo>
                        <a:pt x="1359" y="4407"/>
                      </a:lnTo>
                      <a:lnTo>
                        <a:pt x="1360" y="4445"/>
                      </a:lnTo>
                      <a:lnTo>
                        <a:pt x="1358" y="4483"/>
                      </a:lnTo>
                      <a:lnTo>
                        <a:pt x="1353" y="4521"/>
                      </a:lnTo>
                      <a:lnTo>
                        <a:pt x="1347" y="4560"/>
                      </a:lnTo>
                      <a:lnTo>
                        <a:pt x="1340" y="4598"/>
                      </a:lnTo>
                      <a:lnTo>
                        <a:pt x="1333" y="4637"/>
                      </a:lnTo>
                      <a:lnTo>
                        <a:pt x="1328" y="4677"/>
                      </a:lnTo>
                      <a:lnTo>
                        <a:pt x="1325" y="4717"/>
                      </a:lnTo>
                      <a:lnTo>
                        <a:pt x="1324" y="4757"/>
                      </a:lnTo>
                      <a:lnTo>
                        <a:pt x="1327" y="4800"/>
                      </a:lnTo>
                      <a:lnTo>
                        <a:pt x="1334" y="4841"/>
                      </a:lnTo>
                      <a:lnTo>
                        <a:pt x="1347" y="4885"/>
                      </a:lnTo>
                      <a:lnTo>
                        <a:pt x="1375" y="4929"/>
                      </a:lnTo>
                      <a:lnTo>
                        <a:pt x="1419" y="4954"/>
                      </a:lnTo>
                      <a:lnTo>
                        <a:pt x="1468" y="4969"/>
                      </a:lnTo>
                      <a:lnTo>
                        <a:pt x="1517" y="4981"/>
                      </a:lnTo>
                      <a:lnTo>
                        <a:pt x="1558" y="4997"/>
                      </a:lnTo>
                      <a:lnTo>
                        <a:pt x="1558" y="4996"/>
                      </a:lnTo>
                      <a:lnTo>
                        <a:pt x="1558" y="4992"/>
                      </a:lnTo>
                      <a:lnTo>
                        <a:pt x="1558" y="4986"/>
                      </a:lnTo>
                      <a:lnTo>
                        <a:pt x="1558" y="4978"/>
                      </a:lnTo>
                      <a:lnTo>
                        <a:pt x="1558" y="4967"/>
                      </a:lnTo>
                      <a:lnTo>
                        <a:pt x="1558" y="4954"/>
                      </a:lnTo>
                      <a:lnTo>
                        <a:pt x="1558" y="4940"/>
                      </a:lnTo>
                      <a:lnTo>
                        <a:pt x="1559" y="4922"/>
                      </a:lnTo>
                      <a:lnTo>
                        <a:pt x="1559" y="4903"/>
                      </a:lnTo>
                      <a:lnTo>
                        <a:pt x="1559" y="4882"/>
                      </a:lnTo>
                      <a:lnTo>
                        <a:pt x="1559" y="4858"/>
                      </a:lnTo>
                      <a:lnTo>
                        <a:pt x="1559" y="4833"/>
                      </a:lnTo>
                      <a:lnTo>
                        <a:pt x="1560" y="4806"/>
                      </a:lnTo>
                      <a:lnTo>
                        <a:pt x="1560" y="4776"/>
                      </a:lnTo>
                      <a:lnTo>
                        <a:pt x="1560" y="4745"/>
                      </a:lnTo>
                      <a:lnTo>
                        <a:pt x="1561" y="4712"/>
                      </a:lnTo>
                      <a:lnTo>
                        <a:pt x="1561" y="4678"/>
                      </a:lnTo>
                      <a:lnTo>
                        <a:pt x="1561" y="4642"/>
                      </a:lnTo>
                      <a:lnTo>
                        <a:pt x="1562" y="4604"/>
                      </a:lnTo>
                      <a:lnTo>
                        <a:pt x="1562" y="4564"/>
                      </a:lnTo>
                      <a:lnTo>
                        <a:pt x="1562" y="4524"/>
                      </a:lnTo>
                      <a:lnTo>
                        <a:pt x="1564" y="4481"/>
                      </a:lnTo>
                      <a:lnTo>
                        <a:pt x="1564" y="4437"/>
                      </a:lnTo>
                      <a:lnTo>
                        <a:pt x="1565" y="4393"/>
                      </a:lnTo>
                      <a:lnTo>
                        <a:pt x="1565" y="4346"/>
                      </a:lnTo>
                      <a:lnTo>
                        <a:pt x="1566" y="4298"/>
                      </a:lnTo>
                      <a:lnTo>
                        <a:pt x="1566" y="4249"/>
                      </a:lnTo>
                      <a:lnTo>
                        <a:pt x="1567" y="4199"/>
                      </a:lnTo>
                      <a:lnTo>
                        <a:pt x="1567" y="4147"/>
                      </a:lnTo>
                      <a:lnTo>
                        <a:pt x="1568" y="4094"/>
                      </a:lnTo>
                      <a:lnTo>
                        <a:pt x="1568" y="4040"/>
                      </a:lnTo>
                      <a:lnTo>
                        <a:pt x="1570" y="3985"/>
                      </a:lnTo>
                      <a:lnTo>
                        <a:pt x="1570" y="3930"/>
                      </a:lnTo>
                      <a:lnTo>
                        <a:pt x="1571" y="3873"/>
                      </a:lnTo>
                      <a:lnTo>
                        <a:pt x="1571" y="3814"/>
                      </a:lnTo>
                      <a:lnTo>
                        <a:pt x="1572" y="3755"/>
                      </a:lnTo>
                      <a:lnTo>
                        <a:pt x="1572" y="3696"/>
                      </a:lnTo>
                      <a:lnTo>
                        <a:pt x="1573" y="3637"/>
                      </a:lnTo>
                      <a:lnTo>
                        <a:pt x="1574" y="3575"/>
                      </a:lnTo>
                      <a:lnTo>
                        <a:pt x="1574" y="3513"/>
                      </a:lnTo>
                      <a:lnTo>
                        <a:pt x="1575" y="3452"/>
                      </a:lnTo>
                      <a:lnTo>
                        <a:pt x="1575" y="3389"/>
                      </a:lnTo>
                      <a:lnTo>
                        <a:pt x="1577" y="3325"/>
                      </a:lnTo>
                      <a:lnTo>
                        <a:pt x="1578" y="3262"/>
                      </a:lnTo>
                      <a:lnTo>
                        <a:pt x="1578" y="3197"/>
                      </a:lnTo>
                      <a:lnTo>
                        <a:pt x="1579" y="3133"/>
                      </a:lnTo>
                      <a:lnTo>
                        <a:pt x="1580" y="3067"/>
                      </a:lnTo>
                      <a:lnTo>
                        <a:pt x="1580" y="3002"/>
                      </a:lnTo>
                      <a:lnTo>
                        <a:pt x="1581" y="2937"/>
                      </a:lnTo>
                      <a:lnTo>
                        <a:pt x="1581" y="2871"/>
                      </a:lnTo>
                      <a:lnTo>
                        <a:pt x="1582" y="2805"/>
                      </a:lnTo>
                      <a:lnTo>
                        <a:pt x="1584" y="2739"/>
                      </a:lnTo>
                      <a:lnTo>
                        <a:pt x="1584" y="2673"/>
                      </a:lnTo>
                      <a:lnTo>
                        <a:pt x="1585" y="2606"/>
                      </a:lnTo>
                      <a:lnTo>
                        <a:pt x="1586" y="2541"/>
                      </a:lnTo>
                      <a:lnTo>
                        <a:pt x="1586" y="2475"/>
                      </a:lnTo>
                      <a:lnTo>
                        <a:pt x="1586" y="2408"/>
                      </a:lnTo>
                      <a:lnTo>
                        <a:pt x="1587" y="2343"/>
                      </a:lnTo>
                      <a:lnTo>
                        <a:pt x="1587" y="2278"/>
                      </a:lnTo>
                      <a:lnTo>
                        <a:pt x="1588" y="2212"/>
                      </a:lnTo>
                      <a:lnTo>
                        <a:pt x="1588" y="2147"/>
                      </a:lnTo>
                      <a:lnTo>
                        <a:pt x="1590" y="2082"/>
                      </a:lnTo>
                      <a:lnTo>
                        <a:pt x="1591" y="2018"/>
                      </a:lnTo>
                      <a:lnTo>
                        <a:pt x="1591" y="1954"/>
                      </a:lnTo>
                      <a:lnTo>
                        <a:pt x="1592" y="1891"/>
                      </a:lnTo>
                      <a:lnTo>
                        <a:pt x="1593" y="1828"/>
                      </a:lnTo>
                      <a:lnTo>
                        <a:pt x="1593" y="1765"/>
                      </a:lnTo>
                      <a:lnTo>
                        <a:pt x="1594" y="1704"/>
                      </a:lnTo>
                      <a:lnTo>
                        <a:pt x="1594" y="1643"/>
                      </a:lnTo>
                      <a:lnTo>
                        <a:pt x="1595" y="1583"/>
                      </a:lnTo>
                      <a:lnTo>
                        <a:pt x="1595" y="1524"/>
                      </a:lnTo>
                      <a:lnTo>
                        <a:pt x="1597" y="1465"/>
                      </a:lnTo>
                      <a:lnTo>
                        <a:pt x="1598" y="1407"/>
                      </a:lnTo>
                      <a:lnTo>
                        <a:pt x="1598" y="1350"/>
                      </a:lnTo>
                      <a:lnTo>
                        <a:pt x="1599" y="1295"/>
                      </a:lnTo>
                      <a:lnTo>
                        <a:pt x="1599" y="1239"/>
                      </a:lnTo>
                      <a:lnTo>
                        <a:pt x="1600" y="1186"/>
                      </a:lnTo>
                      <a:lnTo>
                        <a:pt x="1600" y="1132"/>
                      </a:lnTo>
                      <a:lnTo>
                        <a:pt x="1601" y="1081"/>
                      </a:lnTo>
                      <a:lnTo>
                        <a:pt x="1601" y="1030"/>
                      </a:lnTo>
                      <a:lnTo>
                        <a:pt x="1602" y="982"/>
                      </a:lnTo>
                      <a:lnTo>
                        <a:pt x="1602" y="933"/>
                      </a:lnTo>
                      <a:lnTo>
                        <a:pt x="1604" y="887"/>
                      </a:lnTo>
                      <a:lnTo>
                        <a:pt x="1604" y="842"/>
                      </a:lnTo>
                      <a:lnTo>
                        <a:pt x="1604" y="798"/>
                      </a:lnTo>
                      <a:lnTo>
                        <a:pt x="1605" y="755"/>
                      </a:lnTo>
                      <a:lnTo>
                        <a:pt x="1605" y="714"/>
                      </a:lnTo>
                      <a:lnTo>
                        <a:pt x="1606" y="674"/>
                      </a:lnTo>
                      <a:lnTo>
                        <a:pt x="1606" y="637"/>
                      </a:lnTo>
                      <a:lnTo>
                        <a:pt x="1606" y="601"/>
                      </a:lnTo>
                      <a:lnTo>
                        <a:pt x="1607" y="565"/>
                      </a:lnTo>
                      <a:lnTo>
                        <a:pt x="1607" y="533"/>
                      </a:lnTo>
                      <a:lnTo>
                        <a:pt x="1607" y="503"/>
                      </a:lnTo>
                      <a:lnTo>
                        <a:pt x="1608" y="473"/>
                      </a:lnTo>
                      <a:lnTo>
                        <a:pt x="1608" y="446"/>
                      </a:lnTo>
                      <a:lnTo>
                        <a:pt x="1608" y="421"/>
                      </a:lnTo>
                      <a:lnTo>
                        <a:pt x="1608" y="397"/>
                      </a:lnTo>
                      <a:lnTo>
                        <a:pt x="1610" y="376"/>
                      </a:lnTo>
                      <a:lnTo>
                        <a:pt x="1610" y="357"/>
                      </a:lnTo>
                      <a:lnTo>
                        <a:pt x="1610" y="339"/>
                      </a:lnTo>
                      <a:lnTo>
                        <a:pt x="1610" y="323"/>
                      </a:lnTo>
                      <a:lnTo>
                        <a:pt x="1610" y="310"/>
                      </a:lnTo>
                      <a:lnTo>
                        <a:pt x="1610" y="300"/>
                      </a:lnTo>
                      <a:lnTo>
                        <a:pt x="1610" y="291"/>
                      </a:lnTo>
                      <a:lnTo>
                        <a:pt x="1610" y="286"/>
                      </a:lnTo>
                      <a:lnTo>
                        <a:pt x="1610" y="282"/>
                      </a:lnTo>
                      <a:lnTo>
                        <a:pt x="1610" y="281"/>
                      </a:lnTo>
                      <a:close/>
                    </a:path>
                  </a:pathLst>
                </a:custGeom>
                <a:noFill/>
                <a:ln w="9525">
                  <a:noFill/>
                  <a:round/>
                  <a:headEnd/>
                  <a:tailEnd/>
                </a:ln>
              </p:spPr>
              <p:txBody>
                <a:bodyPr/>
                <a:lstStyle/>
                <a:p>
                  <a:endParaRPr lang="en-US"/>
                </a:p>
              </p:txBody>
            </p:sp>
            <p:sp>
              <p:nvSpPr>
                <p:cNvPr id="19609" name="Freeform 125"/>
                <p:cNvSpPr>
                  <a:spLocks/>
                </p:cNvSpPr>
                <p:nvPr/>
              </p:nvSpPr>
              <p:spPr bwMode="auto">
                <a:xfrm>
                  <a:off x="894" y="2014"/>
                  <a:ext cx="9" cy="52"/>
                </a:xfrm>
                <a:custGeom>
                  <a:avLst/>
                  <a:gdLst>
                    <a:gd name="T0" fmla="*/ 0 w 38"/>
                    <a:gd name="T1" fmla="*/ 0 h 208"/>
                    <a:gd name="T2" fmla="*/ 0 w 38"/>
                    <a:gd name="T3" fmla="*/ 0 h 208"/>
                    <a:gd name="T4" fmla="*/ 0 w 38"/>
                    <a:gd name="T5" fmla="*/ 0 h 208"/>
                    <a:gd name="T6" fmla="*/ 0 w 38"/>
                    <a:gd name="T7" fmla="*/ 0 h 208"/>
                    <a:gd name="T8" fmla="*/ 0 60000 65536"/>
                    <a:gd name="T9" fmla="*/ 0 60000 65536"/>
                    <a:gd name="T10" fmla="*/ 0 60000 65536"/>
                    <a:gd name="T11" fmla="*/ 0 60000 65536"/>
                    <a:gd name="T12" fmla="*/ 0 w 38"/>
                    <a:gd name="T13" fmla="*/ 0 h 208"/>
                    <a:gd name="T14" fmla="*/ 38 w 38"/>
                    <a:gd name="T15" fmla="*/ 208 h 208"/>
                  </a:gdLst>
                  <a:ahLst/>
                  <a:cxnLst>
                    <a:cxn ang="T8">
                      <a:pos x="T0" y="T1"/>
                    </a:cxn>
                    <a:cxn ang="T9">
                      <a:pos x="T2" y="T3"/>
                    </a:cxn>
                    <a:cxn ang="T10">
                      <a:pos x="T4" y="T5"/>
                    </a:cxn>
                    <a:cxn ang="T11">
                      <a:pos x="T6" y="T7"/>
                    </a:cxn>
                  </a:cxnLst>
                  <a:rect l="T12" t="T13" r="T14" b="T15"/>
                  <a:pathLst>
                    <a:path w="38" h="208">
                      <a:moveTo>
                        <a:pt x="0" y="208"/>
                      </a:moveTo>
                      <a:lnTo>
                        <a:pt x="19" y="137"/>
                      </a:lnTo>
                      <a:lnTo>
                        <a:pt x="30" y="75"/>
                      </a:lnTo>
                      <a:lnTo>
                        <a:pt x="38" y="0"/>
                      </a:lnTo>
                    </a:path>
                  </a:pathLst>
                </a:custGeom>
                <a:noFill/>
                <a:ln w="6350">
                  <a:solidFill>
                    <a:srgbClr val="FFFFFF"/>
                  </a:solidFill>
                  <a:round/>
                  <a:headEnd/>
                  <a:tailEnd/>
                </a:ln>
              </p:spPr>
              <p:txBody>
                <a:bodyPr/>
                <a:lstStyle/>
                <a:p>
                  <a:endParaRPr lang="en-US"/>
                </a:p>
              </p:txBody>
            </p:sp>
            <p:sp>
              <p:nvSpPr>
                <p:cNvPr id="19610" name="Freeform 126"/>
                <p:cNvSpPr>
                  <a:spLocks/>
                </p:cNvSpPr>
                <p:nvPr/>
              </p:nvSpPr>
              <p:spPr bwMode="auto">
                <a:xfrm>
                  <a:off x="903" y="1903"/>
                  <a:ext cx="6" cy="111"/>
                </a:xfrm>
                <a:custGeom>
                  <a:avLst/>
                  <a:gdLst>
                    <a:gd name="T0" fmla="*/ 0 w 23"/>
                    <a:gd name="T1" fmla="*/ 0 h 442"/>
                    <a:gd name="T2" fmla="*/ 0 w 23"/>
                    <a:gd name="T3" fmla="*/ 0 h 442"/>
                    <a:gd name="T4" fmla="*/ 0 w 23"/>
                    <a:gd name="T5" fmla="*/ 0 h 442"/>
                    <a:gd name="T6" fmla="*/ 0 w 23"/>
                    <a:gd name="T7" fmla="*/ 0 h 442"/>
                    <a:gd name="T8" fmla="*/ 0 w 23"/>
                    <a:gd name="T9" fmla="*/ 0 h 442"/>
                    <a:gd name="T10" fmla="*/ 0 w 23"/>
                    <a:gd name="T11" fmla="*/ 0 h 442"/>
                    <a:gd name="T12" fmla="*/ 0 w 23"/>
                    <a:gd name="T13" fmla="*/ 0 h 442"/>
                    <a:gd name="T14" fmla="*/ 0 w 23"/>
                    <a:gd name="T15" fmla="*/ 0 h 442"/>
                    <a:gd name="T16" fmla="*/ 0 w 23"/>
                    <a:gd name="T17" fmla="*/ 0 h 442"/>
                    <a:gd name="T18" fmla="*/ 0 w 23"/>
                    <a:gd name="T19" fmla="*/ 0 h 4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42"/>
                    <a:gd name="T32" fmla="*/ 23 w 23"/>
                    <a:gd name="T33" fmla="*/ 442 h 4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42">
                      <a:moveTo>
                        <a:pt x="0" y="442"/>
                      </a:moveTo>
                      <a:lnTo>
                        <a:pt x="5" y="396"/>
                      </a:lnTo>
                      <a:lnTo>
                        <a:pt x="9" y="347"/>
                      </a:lnTo>
                      <a:lnTo>
                        <a:pt x="14" y="299"/>
                      </a:lnTo>
                      <a:lnTo>
                        <a:pt x="18" y="250"/>
                      </a:lnTo>
                      <a:lnTo>
                        <a:pt x="21" y="200"/>
                      </a:lnTo>
                      <a:lnTo>
                        <a:pt x="23" y="151"/>
                      </a:lnTo>
                      <a:lnTo>
                        <a:pt x="23" y="101"/>
                      </a:lnTo>
                      <a:lnTo>
                        <a:pt x="21" y="51"/>
                      </a:lnTo>
                      <a:lnTo>
                        <a:pt x="16" y="0"/>
                      </a:lnTo>
                    </a:path>
                  </a:pathLst>
                </a:custGeom>
                <a:noFill/>
                <a:ln w="6350">
                  <a:solidFill>
                    <a:srgbClr val="FFFFFF"/>
                  </a:solidFill>
                  <a:round/>
                  <a:headEnd/>
                  <a:tailEnd/>
                </a:ln>
              </p:spPr>
              <p:txBody>
                <a:bodyPr/>
                <a:lstStyle/>
                <a:p>
                  <a:endParaRPr lang="en-US"/>
                </a:p>
              </p:txBody>
            </p:sp>
            <p:sp>
              <p:nvSpPr>
                <p:cNvPr id="19611" name="Freeform 127"/>
                <p:cNvSpPr>
                  <a:spLocks/>
                </p:cNvSpPr>
                <p:nvPr/>
              </p:nvSpPr>
              <p:spPr bwMode="auto">
                <a:xfrm>
                  <a:off x="907" y="1889"/>
                  <a:ext cx="1" cy="14"/>
                </a:xfrm>
                <a:custGeom>
                  <a:avLst/>
                  <a:gdLst>
                    <a:gd name="T0" fmla="*/ 1 w 1"/>
                    <a:gd name="T1" fmla="*/ 0 h 58"/>
                    <a:gd name="T2" fmla="*/ 0 w 1"/>
                    <a:gd name="T3" fmla="*/ 0 h 58"/>
                    <a:gd name="T4" fmla="*/ 0 w 1"/>
                    <a:gd name="T5" fmla="*/ 0 h 58"/>
                    <a:gd name="T6" fmla="*/ 1 w 1"/>
                    <a:gd name="T7" fmla="*/ 0 h 58"/>
                    <a:gd name="T8" fmla="*/ 0 60000 65536"/>
                    <a:gd name="T9" fmla="*/ 0 60000 65536"/>
                    <a:gd name="T10" fmla="*/ 0 60000 65536"/>
                    <a:gd name="T11" fmla="*/ 0 60000 65536"/>
                    <a:gd name="T12" fmla="*/ 0 w 1"/>
                    <a:gd name="T13" fmla="*/ 0 h 58"/>
                    <a:gd name="T14" fmla="*/ 1 w 1"/>
                    <a:gd name="T15" fmla="*/ 58 h 58"/>
                  </a:gdLst>
                  <a:ahLst/>
                  <a:cxnLst>
                    <a:cxn ang="T8">
                      <a:pos x="T0" y="T1"/>
                    </a:cxn>
                    <a:cxn ang="T9">
                      <a:pos x="T2" y="T3"/>
                    </a:cxn>
                    <a:cxn ang="T10">
                      <a:pos x="T4" y="T5"/>
                    </a:cxn>
                    <a:cxn ang="T11">
                      <a:pos x="T6" y="T7"/>
                    </a:cxn>
                  </a:cxnLst>
                  <a:rect l="T12" t="T13" r="T14" b="T15"/>
                  <a:pathLst>
                    <a:path w="1" h="58">
                      <a:moveTo>
                        <a:pt x="1" y="58"/>
                      </a:moveTo>
                      <a:lnTo>
                        <a:pt x="0" y="41"/>
                      </a:lnTo>
                      <a:lnTo>
                        <a:pt x="0" y="22"/>
                      </a:lnTo>
                      <a:lnTo>
                        <a:pt x="1" y="0"/>
                      </a:lnTo>
                    </a:path>
                  </a:pathLst>
                </a:custGeom>
                <a:noFill/>
                <a:ln w="6350">
                  <a:solidFill>
                    <a:srgbClr val="FFFFFF"/>
                  </a:solidFill>
                  <a:round/>
                  <a:headEnd/>
                  <a:tailEnd/>
                </a:ln>
              </p:spPr>
              <p:txBody>
                <a:bodyPr/>
                <a:lstStyle/>
                <a:p>
                  <a:endParaRPr lang="en-US"/>
                </a:p>
              </p:txBody>
            </p:sp>
            <p:sp>
              <p:nvSpPr>
                <p:cNvPr id="19612" name="Freeform 128"/>
                <p:cNvSpPr>
                  <a:spLocks/>
                </p:cNvSpPr>
                <p:nvPr/>
              </p:nvSpPr>
              <p:spPr bwMode="auto">
                <a:xfrm>
                  <a:off x="811" y="1676"/>
                  <a:ext cx="46" cy="46"/>
                </a:xfrm>
                <a:custGeom>
                  <a:avLst/>
                  <a:gdLst>
                    <a:gd name="T0" fmla="*/ 0 w 183"/>
                    <a:gd name="T1" fmla="*/ 0 h 185"/>
                    <a:gd name="T2" fmla="*/ 0 w 183"/>
                    <a:gd name="T3" fmla="*/ 0 h 185"/>
                    <a:gd name="T4" fmla="*/ 0 w 183"/>
                    <a:gd name="T5" fmla="*/ 0 h 185"/>
                    <a:gd name="T6" fmla="*/ 0 w 183"/>
                    <a:gd name="T7" fmla="*/ 0 h 185"/>
                    <a:gd name="T8" fmla="*/ 0 w 183"/>
                    <a:gd name="T9" fmla="*/ 0 h 185"/>
                    <a:gd name="T10" fmla="*/ 0 w 183"/>
                    <a:gd name="T11" fmla="*/ 0 h 185"/>
                    <a:gd name="T12" fmla="*/ 0 w 183"/>
                    <a:gd name="T13" fmla="*/ 0 h 185"/>
                    <a:gd name="T14" fmla="*/ 0 w 183"/>
                    <a:gd name="T15" fmla="*/ 0 h 185"/>
                    <a:gd name="T16" fmla="*/ 0 w 183"/>
                    <a:gd name="T17" fmla="*/ 0 h 185"/>
                    <a:gd name="T18" fmla="*/ 0 w 183"/>
                    <a:gd name="T19" fmla="*/ 0 h 185"/>
                    <a:gd name="T20" fmla="*/ 0 w 183"/>
                    <a:gd name="T21" fmla="*/ 0 h 185"/>
                    <a:gd name="T22" fmla="*/ 0 w 183"/>
                    <a:gd name="T23" fmla="*/ 0 h 185"/>
                    <a:gd name="T24" fmla="*/ 0 w 183"/>
                    <a:gd name="T25" fmla="*/ 0 h 185"/>
                    <a:gd name="T26" fmla="*/ 0 w 183"/>
                    <a:gd name="T27" fmla="*/ 0 h 185"/>
                    <a:gd name="T28" fmla="*/ 0 w 183"/>
                    <a:gd name="T29" fmla="*/ 0 h 185"/>
                    <a:gd name="T30" fmla="*/ 0 w 183"/>
                    <a:gd name="T31" fmla="*/ 0 h 185"/>
                    <a:gd name="T32" fmla="*/ 0 w 183"/>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3"/>
                    <a:gd name="T52" fmla="*/ 0 h 185"/>
                    <a:gd name="T53" fmla="*/ 183 w 183"/>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3" h="185">
                      <a:moveTo>
                        <a:pt x="92" y="185"/>
                      </a:moveTo>
                      <a:lnTo>
                        <a:pt x="139" y="172"/>
                      </a:lnTo>
                      <a:lnTo>
                        <a:pt x="170" y="139"/>
                      </a:lnTo>
                      <a:lnTo>
                        <a:pt x="183" y="93"/>
                      </a:lnTo>
                      <a:lnTo>
                        <a:pt x="170" y="47"/>
                      </a:lnTo>
                      <a:lnTo>
                        <a:pt x="137" y="13"/>
                      </a:lnTo>
                      <a:lnTo>
                        <a:pt x="92" y="0"/>
                      </a:lnTo>
                      <a:lnTo>
                        <a:pt x="46" y="13"/>
                      </a:lnTo>
                      <a:lnTo>
                        <a:pt x="13" y="47"/>
                      </a:lnTo>
                      <a:lnTo>
                        <a:pt x="0" y="93"/>
                      </a:lnTo>
                      <a:lnTo>
                        <a:pt x="13" y="139"/>
                      </a:lnTo>
                      <a:lnTo>
                        <a:pt x="46" y="172"/>
                      </a:lnTo>
                      <a:lnTo>
                        <a:pt x="92" y="185"/>
                      </a:lnTo>
                      <a:close/>
                    </a:path>
                  </a:pathLst>
                </a:custGeom>
                <a:noFill/>
                <a:ln w="9525">
                  <a:noFill/>
                  <a:round/>
                  <a:headEnd/>
                  <a:tailEnd/>
                </a:ln>
              </p:spPr>
              <p:txBody>
                <a:bodyPr/>
                <a:lstStyle/>
                <a:p>
                  <a:endParaRPr lang="en-US"/>
                </a:p>
              </p:txBody>
            </p:sp>
            <p:sp>
              <p:nvSpPr>
                <p:cNvPr id="19613" name="Freeform 129"/>
                <p:cNvSpPr>
                  <a:spLocks/>
                </p:cNvSpPr>
                <p:nvPr/>
              </p:nvSpPr>
              <p:spPr bwMode="auto">
                <a:xfrm>
                  <a:off x="819" y="1680"/>
                  <a:ext cx="21" cy="37"/>
                </a:xfrm>
                <a:custGeom>
                  <a:avLst/>
                  <a:gdLst>
                    <a:gd name="T0" fmla="*/ 0 w 87"/>
                    <a:gd name="T1" fmla="*/ 0 h 147"/>
                    <a:gd name="T2" fmla="*/ 0 w 87"/>
                    <a:gd name="T3" fmla="*/ 0 h 147"/>
                    <a:gd name="T4" fmla="*/ 0 w 87"/>
                    <a:gd name="T5" fmla="*/ 0 h 147"/>
                    <a:gd name="T6" fmla="*/ 0 w 87"/>
                    <a:gd name="T7" fmla="*/ 0 h 147"/>
                    <a:gd name="T8" fmla="*/ 0 w 87"/>
                    <a:gd name="T9" fmla="*/ 0 h 147"/>
                    <a:gd name="T10" fmla="*/ 0 w 87"/>
                    <a:gd name="T11" fmla="*/ 0 h 147"/>
                    <a:gd name="T12" fmla="*/ 0 w 87"/>
                    <a:gd name="T13" fmla="*/ 0 h 147"/>
                    <a:gd name="T14" fmla="*/ 0 w 87"/>
                    <a:gd name="T15" fmla="*/ 0 h 147"/>
                    <a:gd name="T16" fmla="*/ 0 w 87"/>
                    <a:gd name="T17" fmla="*/ 0 h 147"/>
                    <a:gd name="T18" fmla="*/ 0 w 87"/>
                    <a:gd name="T19" fmla="*/ 0 h 147"/>
                    <a:gd name="T20" fmla="*/ 0 w 87"/>
                    <a:gd name="T21" fmla="*/ 0 h 147"/>
                    <a:gd name="T22" fmla="*/ 0 w 87"/>
                    <a:gd name="T23" fmla="*/ 0 h 147"/>
                    <a:gd name="T24" fmla="*/ 0 w 87"/>
                    <a:gd name="T25" fmla="*/ 0 h 147"/>
                    <a:gd name="T26" fmla="*/ 0 w 87"/>
                    <a:gd name="T27" fmla="*/ 0 h 147"/>
                    <a:gd name="T28" fmla="*/ 0 w 87"/>
                    <a:gd name="T29" fmla="*/ 0 h 147"/>
                    <a:gd name="T30" fmla="*/ 0 w 87"/>
                    <a:gd name="T31" fmla="*/ 0 h 147"/>
                    <a:gd name="T32" fmla="*/ 0 w 87"/>
                    <a:gd name="T33" fmla="*/ 0 h 147"/>
                    <a:gd name="T34" fmla="*/ 0 w 87"/>
                    <a:gd name="T35" fmla="*/ 0 h 147"/>
                    <a:gd name="T36" fmla="*/ 0 w 87"/>
                    <a:gd name="T37" fmla="*/ 0 h 147"/>
                    <a:gd name="T38" fmla="*/ 0 w 87"/>
                    <a:gd name="T39" fmla="*/ 0 h 147"/>
                    <a:gd name="T40" fmla="*/ 0 w 87"/>
                    <a:gd name="T41" fmla="*/ 0 h 147"/>
                    <a:gd name="T42" fmla="*/ 0 w 87"/>
                    <a:gd name="T43" fmla="*/ 0 h 147"/>
                    <a:gd name="T44" fmla="*/ 0 w 87"/>
                    <a:gd name="T45" fmla="*/ 0 h 147"/>
                    <a:gd name="T46" fmla="*/ 0 w 87"/>
                    <a:gd name="T47" fmla="*/ 0 h 147"/>
                    <a:gd name="T48" fmla="*/ 0 w 87"/>
                    <a:gd name="T49" fmla="*/ 0 h 147"/>
                    <a:gd name="T50" fmla="*/ 0 w 87"/>
                    <a:gd name="T51" fmla="*/ 0 h 147"/>
                    <a:gd name="T52" fmla="*/ 0 w 87"/>
                    <a:gd name="T53" fmla="*/ 0 h 147"/>
                    <a:gd name="T54" fmla="*/ 0 w 87"/>
                    <a:gd name="T55" fmla="*/ 0 h 147"/>
                    <a:gd name="T56" fmla="*/ 0 w 87"/>
                    <a:gd name="T57" fmla="*/ 0 h 147"/>
                    <a:gd name="T58" fmla="*/ 0 w 87"/>
                    <a:gd name="T59" fmla="*/ 0 h 147"/>
                    <a:gd name="T60" fmla="*/ 0 w 87"/>
                    <a:gd name="T61" fmla="*/ 0 h 147"/>
                    <a:gd name="T62" fmla="*/ 0 w 87"/>
                    <a:gd name="T63" fmla="*/ 0 h 147"/>
                    <a:gd name="T64" fmla="*/ 0 w 87"/>
                    <a:gd name="T65" fmla="*/ 0 h 147"/>
                    <a:gd name="T66" fmla="*/ 0 w 87"/>
                    <a:gd name="T67" fmla="*/ 0 h 147"/>
                    <a:gd name="T68" fmla="*/ 0 w 87"/>
                    <a:gd name="T69" fmla="*/ 0 h 147"/>
                    <a:gd name="T70" fmla="*/ 0 w 87"/>
                    <a:gd name="T71" fmla="*/ 0 h 147"/>
                    <a:gd name="T72" fmla="*/ 0 w 87"/>
                    <a:gd name="T73" fmla="*/ 0 h 147"/>
                    <a:gd name="T74" fmla="*/ 0 w 87"/>
                    <a:gd name="T75" fmla="*/ 0 h 147"/>
                    <a:gd name="T76" fmla="*/ 0 w 87"/>
                    <a:gd name="T77" fmla="*/ 0 h 147"/>
                    <a:gd name="T78" fmla="*/ 0 w 87"/>
                    <a:gd name="T79" fmla="*/ 0 h 147"/>
                    <a:gd name="T80" fmla="*/ 0 w 87"/>
                    <a:gd name="T81" fmla="*/ 0 h 147"/>
                    <a:gd name="T82" fmla="*/ 0 w 87"/>
                    <a:gd name="T83" fmla="*/ 0 h 147"/>
                    <a:gd name="T84" fmla="*/ 0 w 87"/>
                    <a:gd name="T85" fmla="*/ 0 h 147"/>
                    <a:gd name="T86" fmla="*/ 0 w 87"/>
                    <a:gd name="T87" fmla="*/ 0 h 147"/>
                    <a:gd name="T88" fmla="*/ 0 w 87"/>
                    <a:gd name="T89" fmla="*/ 0 h 147"/>
                    <a:gd name="T90" fmla="*/ 0 w 87"/>
                    <a:gd name="T91" fmla="*/ 0 h 147"/>
                    <a:gd name="T92" fmla="*/ 0 w 87"/>
                    <a:gd name="T93" fmla="*/ 0 h 1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
                    <a:gd name="T142" fmla="*/ 0 h 147"/>
                    <a:gd name="T143" fmla="*/ 87 w 87"/>
                    <a:gd name="T144" fmla="*/ 147 h 1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 h="147">
                      <a:moveTo>
                        <a:pt x="0" y="74"/>
                      </a:moveTo>
                      <a:lnTo>
                        <a:pt x="8" y="42"/>
                      </a:lnTo>
                      <a:lnTo>
                        <a:pt x="32" y="18"/>
                      </a:lnTo>
                      <a:lnTo>
                        <a:pt x="64" y="10"/>
                      </a:lnTo>
                      <a:lnTo>
                        <a:pt x="64" y="7"/>
                      </a:lnTo>
                      <a:lnTo>
                        <a:pt x="64" y="3"/>
                      </a:lnTo>
                      <a:lnTo>
                        <a:pt x="64" y="0"/>
                      </a:lnTo>
                      <a:lnTo>
                        <a:pt x="87" y="19"/>
                      </a:lnTo>
                      <a:lnTo>
                        <a:pt x="64" y="38"/>
                      </a:lnTo>
                      <a:lnTo>
                        <a:pt x="64" y="36"/>
                      </a:lnTo>
                      <a:lnTo>
                        <a:pt x="64" y="31"/>
                      </a:lnTo>
                      <a:lnTo>
                        <a:pt x="64" y="29"/>
                      </a:lnTo>
                      <a:lnTo>
                        <a:pt x="42" y="35"/>
                      </a:lnTo>
                      <a:lnTo>
                        <a:pt x="26" y="51"/>
                      </a:lnTo>
                      <a:lnTo>
                        <a:pt x="20" y="74"/>
                      </a:lnTo>
                      <a:lnTo>
                        <a:pt x="26" y="96"/>
                      </a:lnTo>
                      <a:lnTo>
                        <a:pt x="42" y="113"/>
                      </a:lnTo>
                      <a:lnTo>
                        <a:pt x="64" y="119"/>
                      </a:lnTo>
                      <a:lnTo>
                        <a:pt x="64" y="116"/>
                      </a:lnTo>
                      <a:lnTo>
                        <a:pt x="64" y="112"/>
                      </a:lnTo>
                      <a:lnTo>
                        <a:pt x="64" y="109"/>
                      </a:lnTo>
                      <a:lnTo>
                        <a:pt x="87" y="128"/>
                      </a:lnTo>
                      <a:lnTo>
                        <a:pt x="64" y="147"/>
                      </a:lnTo>
                      <a:lnTo>
                        <a:pt x="64" y="145"/>
                      </a:lnTo>
                      <a:lnTo>
                        <a:pt x="64" y="140"/>
                      </a:lnTo>
                      <a:lnTo>
                        <a:pt x="64" y="138"/>
                      </a:lnTo>
                      <a:lnTo>
                        <a:pt x="32" y="130"/>
                      </a:lnTo>
                      <a:lnTo>
                        <a:pt x="10" y="107"/>
                      </a:lnTo>
                      <a:lnTo>
                        <a:pt x="0" y="74"/>
                      </a:lnTo>
                      <a:close/>
                    </a:path>
                  </a:pathLst>
                </a:custGeom>
                <a:noFill/>
                <a:ln w="9525">
                  <a:noFill/>
                  <a:round/>
                  <a:headEnd/>
                  <a:tailEnd/>
                </a:ln>
              </p:spPr>
              <p:txBody>
                <a:bodyPr/>
                <a:lstStyle/>
                <a:p>
                  <a:endParaRPr lang="en-US"/>
                </a:p>
              </p:txBody>
            </p:sp>
            <p:sp>
              <p:nvSpPr>
                <p:cNvPr id="19614" name="Line 130"/>
                <p:cNvSpPr>
                  <a:spLocks noChangeShapeType="1"/>
                </p:cNvSpPr>
                <p:nvPr/>
              </p:nvSpPr>
              <p:spPr bwMode="auto">
                <a:xfrm>
                  <a:off x="808" y="1699"/>
                  <a:ext cx="11" cy="1"/>
                </a:xfrm>
                <a:prstGeom prst="line">
                  <a:avLst/>
                </a:prstGeom>
                <a:noFill/>
                <a:ln w="6350">
                  <a:solidFill>
                    <a:srgbClr val="FFFFFF"/>
                  </a:solidFill>
                  <a:round/>
                  <a:headEnd/>
                  <a:tailEnd/>
                </a:ln>
              </p:spPr>
              <p:txBody>
                <a:bodyPr/>
                <a:lstStyle/>
                <a:p>
                  <a:endParaRPr lang="en-US"/>
                </a:p>
              </p:txBody>
            </p:sp>
            <p:sp>
              <p:nvSpPr>
                <p:cNvPr id="19615" name="Line 131"/>
                <p:cNvSpPr>
                  <a:spLocks noChangeShapeType="1"/>
                </p:cNvSpPr>
                <p:nvPr/>
              </p:nvSpPr>
              <p:spPr bwMode="auto">
                <a:xfrm>
                  <a:off x="824" y="1699"/>
                  <a:ext cx="37" cy="1"/>
                </a:xfrm>
                <a:prstGeom prst="line">
                  <a:avLst/>
                </a:prstGeom>
                <a:noFill/>
                <a:ln w="6350">
                  <a:solidFill>
                    <a:srgbClr val="FFFFFF"/>
                  </a:solidFill>
                  <a:round/>
                  <a:headEnd/>
                  <a:tailEnd/>
                </a:ln>
              </p:spPr>
              <p:txBody>
                <a:bodyPr/>
                <a:lstStyle/>
                <a:p>
                  <a:endParaRPr lang="en-US"/>
                </a:p>
              </p:txBody>
            </p:sp>
            <p:sp>
              <p:nvSpPr>
                <p:cNvPr id="19616" name="Line 132"/>
                <p:cNvSpPr>
                  <a:spLocks noChangeShapeType="1"/>
                </p:cNvSpPr>
                <p:nvPr/>
              </p:nvSpPr>
              <p:spPr bwMode="auto">
                <a:xfrm flipV="1">
                  <a:off x="834" y="1715"/>
                  <a:ext cx="1" cy="10"/>
                </a:xfrm>
                <a:prstGeom prst="line">
                  <a:avLst/>
                </a:prstGeom>
                <a:noFill/>
                <a:ln w="6350">
                  <a:solidFill>
                    <a:srgbClr val="FFFFFF"/>
                  </a:solidFill>
                  <a:round/>
                  <a:headEnd/>
                  <a:tailEnd/>
                </a:ln>
              </p:spPr>
              <p:txBody>
                <a:bodyPr/>
                <a:lstStyle/>
                <a:p>
                  <a:endParaRPr lang="en-US"/>
                </a:p>
              </p:txBody>
            </p:sp>
            <p:sp>
              <p:nvSpPr>
                <p:cNvPr id="19617" name="Line 133"/>
                <p:cNvSpPr>
                  <a:spLocks noChangeShapeType="1"/>
                </p:cNvSpPr>
                <p:nvPr/>
              </p:nvSpPr>
              <p:spPr bwMode="auto">
                <a:xfrm flipV="1">
                  <a:off x="834" y="1687"/>
                  <a:ext cx="1" cy="23"/>
                </a:xfrm>
                <a:prstGeom prst="line">
                  <a:avLst/>
                </a:prstGeom>
                <a:noFill/>
                <a:ln w="6350">
                  <a:solidFill>
                    <a:srgbClr val="FFFFFF"/>
                  </a:solidFill>
                  <a:round/>
                  <a:headEnd/>
                  <a:tailEnd/>
                </a:ln>
              </p:spPr>
              <p:txBody>
                <a:bodyPr/>
                <a:lstStyle/>
                <a:p>
                  <a:endParaRPr lang="en-US"/>
                </a:p>
              </p:txBody>
            </p:sp>
            <p:sp>
              <p:nvSpPr>
                <p:cNvPr id="19618" name="Line 134"/>
                <p:cNvSpPr>
                  <a:spLocks noChangeShapeType="1"/>
                </p:cNvSpPr>
                <p:nvPr/>
              </p:nvSpPr>
              <p:spPr bwMode="auto">
                <a:xfrm flipV="1">
                  <a:off x="834" y="1672"/>
                  <a:ext cx="1" cy="10"/>
                </a:xfrm>
                <a:prstGeom prst="line">
                  <a:avLst/>
                </a:prstGeom>
                <a:noFill/>
                <a:ln w="6350">
                  <a:solidFill>
                    <a:srgbClr val="FFFFFF"/>
                  </a:solidFill>
                  <a:round/>
                  <a:headEnd/>
                  <a:tailEnd/>
                </a:ln>
              </p:spPr>
              <p:txBody>
                <a:bodyPr/>
                <a:lstStyle/>
                <a:p>
                  <a:endParaRPr lang="en-US"/>
                </a:p>
              </p:txBody>
            </p:sp>
            <p:sp>
              <p:nvSpPr>
                <p:cNvPr id="19619" name="Freeform 135"/>
                <p:cNvSpPr>
                  <a:spLocks/>
                </p:cNvSpPr>
                <p:nvPr/>
              </p:nvSpPr>
              <p:spPr bwMode="auto">
                <a:xfrm>
                  <a:off x="1040" y="1459"/>
                  <a:ext cx="6" cy="80"/>
                </a:xfrm>
                <a:custGeom>
                  <a:avLst/>
                  <a:gdLst>
                    <a:gd name="T0" fmla="*/ 0 w 25"/>
                    <a:gd name="T1" fmla="*/ 0 h 320"/>
                    <a:gd name="T2" fmla="*/ 0 w 25"/>
                    <a:gd name="T3" fmla="*/ 0 h 320"/>
                    <a:gd name="T4" fmla="*/ 0 w 25"/>
                    <a:gd name="T5" fmla="*/ 0 h 320"/>
                    <a:gd name="T6" fmla="*/ 0 w 25"/>
                    <a:gd name="T7" fmla="*/ 0 h 320"/>
                    <a:gd name="T8" fmla="*/ 0 w 25"/>
                    <a:gd name="T9" fmla="*/ 0 h 320"/>
                    <a:gd name="T10" fmla="*/ 0 w 25"/>
                    <a:gd name="T11" fmla="*/ 0 h 320"/>
                    <a:gd name="T12" fmla="*/ 0 w 25"/>
                    <a:gd name="T13" fmla="*/ 0 h 320"/>
                    <a:gd name="T14" fmla="*/ 0 60000 65536"/>
                    <a:gd name="T15" fmla="*/ 0 60000 65536"/>
                    <a:gd name="T16" fmla="*/ 0 60000 65536"/>
                    <a:gd name="T17" fmla="*/ 0 60000 65536"/>
                    <a:gd name="T18" fmla="*/ 0 60000 65536"/>
                    <a:gd name="T19" fmla="*/ 0 60000 65536"/>
                    <a:gd name="T20" fmla="*/ 0 60000 65536"/>
                    <a:gd name="T21" fmla="*/ 0 w 25"/>
                    <a:gd name="T22" fmla="*/ 0 h 320"/>
                    <a:gd name="T23" fmla="*/ 25 w 25"/>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20">
                      <a:moveTo>
                        <a:pt x="18" y="0"/>
                      </a:moveTo>
                      <a:lnTo>
                        <a:pt x="16" y="59"/>
                      </a:lnTo>
                      <a:lnTo>
                        <a:pt x="20" y="112"/>
                      </a:lnTo>
                      <a:lnTo>
                        <a:pt x="25" y="162"/>
                      </a:lnTo>
                      <a:lnTo>
                        <a:pt x="25" y="212"/>
                      </a:lnTo>
                      <a:lnTo>
                        <a:pt x="18" y="264"/>
                      </a:lnTo>
                      <a:lnTo>
                        <a:pt x="0" y="320"/>
                      </a:lnTo>
                    </a:path>
                  </a:pathLst>
                </a:custGeom>
                <a:noFill/>
                <a:ln w="6350">
                  <a:solidFill>
                    <a:srgbClr val="FFFFFF"/>
                  </a:solidFill>
                  <a:round/>
                  <a:headEnd/>
                  <a:tailEnd/>
                </a:ln>
              </p:spPr>
              <p:txBody>
                <a:bodyPr/>
                <a:lstStyle/>
                <a:p>
                  <a:endParaRPr lang="en-US"/>
                </a:p>
              </p:txBody>
            </p:sp>
            <p:sp>
              <p:nvSpPr>
                <p:cNvPr id="19620" name="Freeform 136"/>
                <p:cNvSpPr>
                  <a:spLocks/>
                </p:cNvSpPr>
                <p:nvPr/>
              </p:nvSpPr>
              <p:spPr bwMode="auto">
                <a:xfrm>
                  <a:off x="968" y="1539"/>
                  <a:ext cx="72" cy="57"/>
                </a:xfrm>
                <a:custGeom>
                  <a:avLst/>
                  <a:gdLst>
                    <a:gd name="T0" fmla="*/ 0 w 288"/>
                    <a:gd name="T1" fmla="*/ 0 h 225"/>
                    <a:gd name="T2" fmla="*/ 0 w 288"/>
                    <a:gd name="T3" fmla="*/ 0 h 225"/>
                    <a:gd name="T4" fmla="*/ 0 w 288"/>
                    <a:gd name="T5" fmla="*/ 0 h 225"/>
                    <a:gd name="T6" fmla="*/ 0 w 288"/>
                    <a:gd name="T7" fmla="*/ 0 h 225"/>
                    <a:gd name="T8" fmla="*/ 0 w 288"/>
                    <a:gd name="T9" fmla="*/ 0 h 225"/>
                    <a:gd name="T10" fmla="*/ 0 w 288"/>
                    <a:gd name="T11" fmla="*/ 0 h 225"/>
                    <a:gd name="T12" fmla="*/ 0 w 288"/>
                    <a:gd name="T13" fmla="*/ 0 h 225"/>
                    <a:gd name="T14" fmla="*/ 0 w 288"/>
                    <a:gd name="T15" fmla="*/ 0 h 225"/>
                    <a:gd name="T16" fmla="*/ 0 w 288"/>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225"/>
                    <a:gd name="T29" fmla="*/ 288 w 288"/>
                    <a:gd name="T30" fmla="*/ 225 h 2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225">
                      <a:moveTo>
                        <a:pt x="288" y="0"/>
                      </a:moveTo>
                      <a:lnTo>
                        <a:pt x="266" y="45"/>
                      </a:lnTo>
                      <a:lnTo>
                        <a:pt x="239" y="84"/>
                      </a:lnTo>
                      <a:lnTo>
                        <a:pt x="208" y="116"/>
                      </a:lnTo>
                      <a:lnTo>
                        <a:pt x="174" y="144"/>
                      </a:lnTo>
                      <a:lnTo>
                        <a:pt x="135" y="168"/>
                      </a:lnTo>
                      <a:lnTo>
                        <a:pt x="94" y="190"/>
                      </a:lnTo>
                      <a:lnTo>
                        <a:pt x="48" y="209"/>
                      </a:lnTo>
                      <a:lnTo>
                        <a:pt x="0" y="225"/>
                      </a:lnTo>
                    </a:path>
                  </a:pathLst>
                </a:custGeom>
                <a:noFill/>
                <a:ln w="6350">
                  <a:solidFill>
                    <a:srgbClr val="FFFFFF"/>
                  </a:solidFill>
                  <a:round/>
                  <a:headEnd/>
                  <a:tailEnd/>
                </a:ln>
              </p:spPr>
              <p:txBody>
                <a:bodyPr/>
                <a:lstStyle/>
                <a:p>
                  <a:endParaRPr lang="en-US"/>
                </a:p>
              </p:txBody>
            </p:sp>
            <p:sp>
              <p:nvSpPr>
                <p:cNvPr id="19621" name="Freeform 137"/>
                <p:cNvSpPr>
                  <a:spLocks/>
                </p:cNvSpPr>
                <p:nvPr/>
              </p:nvSpPr>
              <p:spPr bwMode="auto">
                <a:xfrm>
                  <a:off x="886" y="2061"/>
                  <a:ext cx="8" cy="19"/>
                </a:xfrm>
                <a:custGeom>
                  <a:avLst/>
                  <a:gdLst>
                    <a:gd name="T0" fmla="*/ 0 w 29"/>
                    <a:gd name="T1" fmla="*/ 0 h 75"/>
                    <a:gd name="T2" fmla="*/ 0 w 29"/>
                    <a:gd name="T3" fmla="*/ 0 h 75"/>
                    <a:gd name="T4" fmla="*/ 0 w 29"/>
                    <a:gd name="T5" fmla="*/ 0 h 75"/>
                    <a:gd name="T6" fmla="*/ 0 w 29"/>
                    <a:gd name="T7" fmla="*/ 0 h 75"/>
                    <a:gd name="T8" fmla="*/ 0 w 29"/>
                    <a:gd name="T9" fmla="*/ 0 h 75"/>
                    <a:gd name="T10" fmla="*/ 0 w 29"/>
                    <a:gd name="T11" fmla="*/ 0 h 75"/>
                    <a:gd name="T12" fmla="*/ 0 w 29"/>
                    <a:gd name="T13" fmla="*/ 0 h 75"/>
                    <a:gd name="T14" fmla="*/ 0 60000 65536"/>
                    <a:gd name="T15" fmla="*/ 0 60000 65536"/>
                    <a:gd name="T16" fmla="*/ 0 60000 65536"/>
                    <a:gd name="T17" fmla="*/ 0 60000 65536"/>
                    <a:gd name="T18" fmla="*/ 0 60000 65536"/>
                    <a:gd name="T19" fmla="*/ 0 60000 65536"/>
                    <a:gd name="T20" fmla="*/ 0 60000 65536"/>
                    <a:gd name="T21" fmla="*/ 0 w 29"/>
                    <a:gd name="T22" fmla="*/ 0 h 75"/>
                    <a:gd name="T23" fmla="*/ 29 w 29"/>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5">
                      <a:moveTo>
                        <a:pt x="0" y="72"/>
                      </a:moveTo>
                      <a:lnTo>
                        <a:pt x="5" y="59"/>
                      </a:lnTo>
                      <a:lnTo>
                        <a:pt x="13" y="34"/>
                      </a:lnTo>
                      <a:lnTo>
                        <a:pt x="21" y="10"/>
                      </a:lnTo>
                      <a:lnTo>
                        <a:pt x="28" y="0"/>
                      </a:lnTo>
                      <a:lnTo>
                        <a:pt x="29" y="17"/>
                      </a:lnTo>
                      <a:lnTo>
                        <a:pt x="22" y="75"/>
                      </a:lnTo>
                    </a:path>
                  </a:pathLst>
                </a:custGeom>
                <a:noFill/>
                <a:ln w="6350">
                  <a:solidFill>
                    <a:srgbClr val="FFFFFF"/>
                  </a:solidFill>
                  <a:round/>
                  <a:headEnd/>
                  <a:tailEnd/>
                </a:ln>
              </p:spPr>
              <p:txBody>
                <a:bodyPr/>
                <a:lstStyle/>
                <a:p>
                  <a:endParaRPr lang="en-US"/>
                </a:p>
              </p:txBody>
            </p:sp>
            <p:sp>
              <p:nvSpPr>
                <p:cNvPr id="19622" name="Freeform 138"/>
                <p:cNvSpPr>
                  <a:spLocks/>
                </p:cNvSpPr>
                <p:nvPr/>
              </p:nvSpPr>
              <p:spPr bwMode="auto">
                <a:xfrm>
                  <a:off x="892" y="2080"/>
                  <a:ext cx="14" cy="135"/>
                </a:xfrm>
                <a:custGeom>
                  <a:avLst/>
                  <a:gdLst>
                    <a:gd name="T0" fmla="*/ 0 w 58"/>
                    <a:gd name="T1" fmla="*/ 0 h 538"/>
                    <a:gd name="T2" fmla="*/ 0 w 58"/>
                    <a:gd name="T3" fmla="*/ 0 h 538"/>
                    <a:gd name="T4" fmla="*/ 0 w 58"/>
                    <a:gd name="T5" fmla="*/ 0 h 538"/>
                    <a:gd name="T6" fmla="*/ 0 w 58"/>
                    <a:gd name="T7" fmla="*/ 0 h 538"/>
                    <a:gd name="T8" fmla="*/ 0 w 58"/>
                    <a:gd name="T9" fmla="*/ 0 h 538"/>
                    <a:gd name="T10" fmla="*/ 0 w 58"/>
                    <a:gd name="T11" fmla="*/ 0 h 538"/>
                    <a:gd name="T12" fmla="*/ 0 w 58"/>
                    <a:gd name="T13" fmla="*/ 0 h 538"/>
                    <a:gd name="T14" fmla="*/ 0 w 58"/>
                    <a:gd name="T15" fmla="*/ 0 h 538"/>
                    <a:gd name="T16" fmla="*/ 0 w 58"/>
                    <a:gd name="T17" fmla="*/ 0 h 538"/>
                    <a:gd name="T18" fmla="*/ 0 w 58"/>
                    <a:gd name="T19" fmla="*/ 0 h 538"/>
                    <a:gd name="T20" fmla="*/ 0 w 58"/>
                    <a:gd name="T21" fmla="*/ 0 h 538"/>
                    <a:gd name="T22" fmla="*/ 0 w 58"/>
                    <a:gd name="T23" fmla="*/ 0 h 5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538"/>
                    <a:gd name="T38" fmla="*/ 58 w 58"/>
                    <a:gd name="T39" fmla="*/ 538 h 5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538">
                      <a:moveTo>
                        <a:pt x="0" y="0"/>
                      </a:moveTo>
                      <a:lnTo>
                        <a:pt x="5" y="50"/>
                      </a:lnTo>
                      <a:lnTo>
                        <a:pt x="11" y="98"/>
                      </a:lnTo>
                      <a:lnTo>
                        <a:pt x="18" y="147"/>
                      </a:lnTo>
                      <a:lnTo>
                        <a:pt x="25" y="195"/>
                      </a:lnTo>
                      <a:lnTo>
                        <a:pt x="33" y="244"/>
                      </a:lnTo>
                      <a:lnTo>
                        <a:pt x="41" y="293"/>
                      </a:lnTo>
                      <a:lnTo>
                        <a:pt x="47" y="341"/>
                      </a:lnTo>
                      <a:lnTo>
                        <a:pt x="53" y="391"/>
                      </a:lnTo>
                      <a:lnTo>
                        <a:pt x="57" y="440"/>
                      </a:lnTo>
                      <a:lnTo>
                        <a:pt x="58" y="489"/>
                      </a:lnTo>
                      <a:lnTo>
                        <a:pt x="55" y="538"/>
                      </a:lnTo>
                    </a:path>
                  </a:pathLst>
                </a:custGeom>
                <a:noFill/>
                <a:ln w="6350">
                  <a:solidFill>
                    <a:srgbClr val="FFFFFF"/>
                  </a:solidFill>
                  <a:round/>
                  <a:headEnd/>
                  <a:tailEnd/>
                </a:ln>
              </p:spPr>
              <p:txBody>
                <a:bodyPr/>
                <a:lstStyle/>
                <a:p>
                  <a:endParaRPr lang="en-US"/>
                </a:p>
              </p:txBody>
            </p:sp>
            <p:sp>
              <p:nvSpPr>
                <p:cNvPr id="19623" name="Freeform 139"/>
                <p:cNvSpPr>
                  <a:spLocks/>
                </p:cNvSpPr>
                <p:nvPr/>
              </p:nvSpPr>
              <p:spPr bwMode="auto">
                <a:xfrm>
                  <a:off x="904" y="2215"/>
                  <a:ext cx="2" cy="41"/>
                </a:xfrm>
                <a:custGeom>
                  <a:avLst/>
                  <a:gdLst>
                    <a:gd name="T0" fmla="*/ 0 w 7"/>
                    <a:gd name="T1" fmla="*/ 0 h 167"/>
                    <a:gd name="T2" fmla="*/ 0 w 7"/>
                    <a:gd name="T3" fmla="*/ 0 h 167"/>
                    <a:gd name="T4" fmla="*/ 0 w 7"/>
                    <a:gd name="T5" fmla="*/ 0 h 167"/>
                    <a:gd name="T6" fmla="*/ 0 w 7"/>
                    <a:gd name="T7" fmla="*/ 0 h 167"/>
                    <a:gd name="T8" fmla="*/ 0 60000 65536"/>
                    <a:gd name="T9" fmla="*/ 0 60000 65536"/>
                    <a:gd name="T10" fmla="*/ 0 60000 65536"/>
                    <a:gd name="T11" fmla="*/ 0 60000 65536"/>
                    <a:gd name="T12" fmla="*/ 0 w 7"/>
                    <a:gd name="T13" fmla="*/ 0 h 167"/>
                    <a:gd name="T14" fmla="*/ 7 w 7"/>
                    <a:gd name="T15" fmla="*/ 167 h 167"/>
                  </a:gdLst>
                  <a:ahLst/>
                  <a:cxnLst>
                    <a:cxn ang="T8">
                      <a:pos x="T0" y="T1"/>
                    </a:cxn>
                    <a:cxn ang="T9">
                      <a:pos x="T2" y="T3"/>
                    </a:cxn>
                    <a:cxn ang="T10">
                      <a:pos x="T4" y="T5"/>
                    </a:cxn>
                    <a:cxn ang="T11">
                      <a:pos x="T6" y="T7"/>
                    </a:cxn>
                  </a:cxnLst>
                  <a:rect l="T12" t="T13" r="T14" b="T15"/>
                  <a:pathLst>
                    <a:path w="7" h="167">
                      <a:moveTo>
                        <a:pt x="7" y="0"/>
                      </a:moveTo>
                      <a:lnTo>
                        <a:pt x="5" y="55"/>
                      </a:lnTo>
                      <a:lnTo>
                        <a:pt x="4" y="112"/>
                      </a:lnTo>
                      <a:lnTo>
                        <a:pt x="0" y="167"/>
                      </a:lnTo>
                    </a:path>
                  </a:pathLst>
                </a:custGeom>
                <a:noFill/>
                <a:ln w="6350">
                  <a:solidFill>
                    <a:srgbClr val="FFFFFF"/>
                  </a:solidFill>
                  <a:round/>
                  <a:headEnd/>
                  <a:tailEnd/>
                </a:ln>
              </p:spPr>
              <p:txBody>
                <a:bodyPr/>
                <a:lstStyle/>
                <a:p>
                  <a:endParaRPr lang="en-US"/>
                </a:p>
              </p:txBody>
            </p:sp>
            <p:sp>
              <p:nvSpPr>
                <p:cNvPr id="19624" name="Freeform 140"/>
                <p:cNvSpPr>
                  <a:spLocks/>
                </p:cNvSpPr>
                <p:nvPr/>
              </p:nvSpPr>
              <p:spPr bwMode="auto">
                <a:xfrm>
                  <a:off x="900" y="2256"/>
                  <a:ext cx="10" cy="113"/>
                </a:xfrm>
                <a:custGeom>
                  <a:avLst/>
                  <a:gdLst>
                    <a:gd name="T0" fmla="*/ 0 w 39"/>
                    <a:gd name="T1" fmla="*/ 0 h 452"/>
                    <a:gd name="T2" fmla="*/ 0 w 39"/>
                    <a:gd name="T3" fmla="*/ 0 h 452"/>
                    <a:gd name="T4" fmla="*/ 0 w 39"/>
                    <a:gd name="T5" fmla="*/ 0 h 452"/>
                    <a:gd name="T6" fmla="*/ 0 w 39"/>
                    <a:gd name="T7" fmla="*/ 0 h 452"/>
                    <a:gd name="T8" fmla="*/ 0 w 39"/>
                    <a:gd name="T9" fmla="*/ 0 h 452"/>
                    <a:gd name="T10" fmla="*/ 0 w 39"/>
                    <a:gd name="T11" fmla="*/ 0 h 452"/>
                    <a:gd name="T12" fmla="*/ 0 w 39"/>
                    <a:gd name="T13" fmla="*/ 0 h 452"/>
                    <a:gd name="T14" fmla="*/ 0 w 39"/>
                    <a:gd name="T15" fmla="*/ 0 h 452"/>
                    <a:gd name="T16" fmla="*/ 0 w 39"/>
                    <a:gd name="T17" fmla="*/ 0 h 452"/>
                    <a:gd name="T18" fmla="*/ 0 w 39"/>
                    <a:gd name="T19" fmla="*/ 0 h 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452"/>
                    <a:gd name="T32" fmla="*/ 39 w 39"/>
                    <a:gd name="T33" fmla="*/ 452 h 4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452">
                      <a:moveTo>
                        <a:pt x="15" y="0"/>
                      </a:moveTo>
                      <a:lnTo>
                        <a:pt x="10" y="50"/>
                      </a:lnTo>
                      <a:lnTo>
                        <a:pt x="5" y="101"/>
                      </a:lnTo>
                      <a:lnTo>
                        <a:pt x="2" y="154"/>
                      </a:lnTo>
                      <a:lnTo>
                        <a:pt x="0" y="207"/>
                      </a:lnTo>
                      <a:lnTo>
                        <a:pt x="1" y="260"/>
                      </a:lnTo>
                      <a:lnTo>
                        <a:pt x="5" y="312"/>
                      </a:lnTo>
                      <a:lnTo>
                        <a:pt x="12" y="362"/>
                      </a:lnTo>
                      <a:lnTo>
                        <a:pt x="22" y="408"/>
                      </a:lnTo>
                      <a:lnTo>
                        <a:pt x="39" y="452"/>
                      </a:lnTo>
                    </a:path>
                  </a:pathLst>
                </a:custGeom>
                <a:noFill/>
                <a:ln w="6350">
                  <a:solidFill>
                    <a:srgbClr val="FFFFFF"/>
                  </a:solidFill>
                  <a:round/>
                  <a:headEnd/>
                  <a:tailEnd/>
                </a:ln>
              </p:spPr>
              <p:txBody>
                <a:bodyPr/>
                <a:lstStyle/>
                <a:p>
                  <a:endParaRPr lang="en-US"/>
                </a:p>
              </p:txBody>
            </p:sp>
            <p:sp>
              <p:nvSpPr>
                <p:cNvPr id="19625" name="Freeform 141"/>
                <p:cNvSpPr>
                  <a:spLocks/>
                </p:cNvSpPr>
                <p:nvPr/>
              </p:nvSpPr>
              <p:spPr bwMode="auto">
                <a:xfrm>
                  <a:off x="1127" y="1418"/>
                  <a:ext cx="406" cy="1287"/>
                </a:xfrm>
                <a:custGeom>
                  <a:avLst/>
                  <a:gdLst>
                    <a:gd name="T0" fmla="*/ 0 w 1621"/>
                    <a:gd name="T1" fmla="*/ 0 h 5147"/>
                    <a:gd name="T2" fmla="*/ 0 w 1621"/>
                    <a:gd name="T3" fmla="*/ 0 h 5147"/>
                    <a:gd name="T4" fmla="*/ 0 w 1621"/>
                    <a:gd name="T5" fmla="*/ 0 h 5147"/>
                    <a:gd name="T6" fmla="*/ 0 w 1621"/>
                    <a:gd name="T7" fmla="*/ 0 h 5147"/>
                    <a:gd name="T8" fmla="*/ 0 w 1621"/>
                    <a:gd name="T9" fmla="*/ 0 h 5147"/>
                    <a:gd name="T10" fmla="*/ 0 w 1621"/>
                    <a:gd name="T11" fmla="*/ 0 h 5147"/>
                    <a:gd name="T12" fmla="*/ 0 w 1621"/>
                    <a:gd name="T13" fmla="*/ 0 h 5147"/>
                    <a:gd name="T14" fmla="*/ 0 w 1621"/>
                    <a:gd name="T15" fmla="*/ 0 h 5147"/>
                    <a:gd name="T16" fmla="*/ 0 w 1621"/>
                    <a:gd name="T17" fmla="*/ 0 h 5147"/>
                    <a:gd name="T18" fmla="*/ 0 w 1621"/>
                    <a:gd name="T19" fmla="*/ 0 h 5147"/>
                    <a:gd name="T20" fmla="*/ 1 w 1621"/>
                    <a:gd name="T21" fmla="*/ 0 h 5147"/>
                    <a:gd name="T22" fmla="*/ 1 w 1621"/>
                    <a:gd name="T23" fmla="*/ 0 h 5147"/>
                    <a:gd name="T24" fmla="*/ 1 w 1621"/>
                    <a:gd name="T25" fmla="*/ 1 h 5147"/>
                    <a:gd name="T26" fmla="*/ 1 w 1621"/>
                    <a:gd name="T27" fmla="*/ 1 h 5147"/>
                    <a:gd name="T28" fmla="*/ 1 w 1621"/>
                    <a:gd name="T29" fmla="*/ 1 h 5147"/>
                    <a:gd name="T30" fmla="*/ 1 w 1621"/>
                    <a:gd name="T31" fmla="*/ 1 h 5147"/>
                    <a:gd name="T32" fmla="*/ 1 w 1621"/>
                    <a:gd name="T33" fmla="*/ 1 h 5147"/>
                    <a:gd name="T34" fmla="*/ 1 w 1621"/>
                    <a:gd name="T35" fmla="*/ 1 h 5147"/>
                    <a:gd name="T36" fmla="*/ 1 w 1621"/>
                    <a:gd name="T37" fmla="*/ 1 h 5147"/>
                    <a:gd name="T38" fmla="*/ 0 w 1621"/>
                    <a:gd name="T39" fmla="*/ 1 h 5147"/>
                    <a:gd name="T40" fmla="*/ 0 w 1621"/>
                    <a:gd name="T41" fmla="*/ 1 h 5147"/>
                    <a:gd name="T42" fmla="*/ 0 w 1621"/>
                    <a:gd name="T43" fmla="*/ 1 h 5147"/>
                    <a:gd name="T44" fmla="*/ 0 w 1621"/>
                    <a:gd name="T45" fmla="*/ 1 h 5147"/>
                    <a:gd name="T46" fmla="*/ 0 w 1621"/>
                    <a:gd name="T47" fmla="*/ 1 h 5147"/>
                    <a:gd name="T48" fmla="*/ 0 w 1621"/>
                    <a:gd name="T49" fmla="*/ 1 h 5147"/>
                    <a:gd name="T50" fmla="*/ 0 w 1621"/>
                    <a:gd name="T51" fmla="*/ 1 h 5147"/>
                    <a:gd name="T52" fmla="*/ 0 w 1621"/>
                    <a:gd name="T53" fmla="*/ 1 h 5147"/>
                    <a:gd name="T54" fmla="*/ 0 w 1621"/>
                    <a:gd name="T55" fmla="*/ 1 h 5147"/>
                    <a:gd name="T56" fmla="*/ 0 w 1621"/>
                    <a:gd name="T57" fmla="*/ 1 h 5147"/>
                    <a:gd name="T58" fmla="*/ 0 w 1621"/>
                    <a:gd name="T59" fmla="*/ 1 h 5147"/>
                    <a:gd name="T60" fmla="*/ 0 w 1621"/>
                    <a:gd name="T61" fmla="*/ 1 h 5147"/>
                    <a:gd name="T62" fmla="*/ 0 w 1621"/>
                    <a:gd name="T63" fmla="*/ 1 h 5147"/>
                    <a:gd name="T64" fmla="*/ 0 w 1621"/>
                    <a:gd name="T65" fmla="*/ 1 h 5147"/>
                    <a:gd name="T66" fmla="*/ 0 w 1621"/>
                    <a:gd name="T67" fmla="*/ 1 h 5147"/>
                    <a:gd name="T68" fmla="*/ 0 w 1621"/>
                    <a:gd name="T69" fmla="*/ 1 h 5147"/>
                    <a:gd name="T70" fmla="*/ 0 w 1621"/>
                    <a:gd name="T71" fmla="*/ 1 h 5147"/>
                    <a:gd name="T72" fmla="*/ 0 w 1621"/>
                    <a:gd name="T73" fmla="*/ 1 h 5147"/>
                    <a:gd name="T74" fmla="*/ 0 w 1621"/>
                    <a:gd name="T75" fmla="*/ 1 h 5147"/>
                    <a:gd name="T76" fmla="*/ 0 w 1621"/>
                    <a:gd name="T77" fmla="*/ 1 h 5147"/>
                    <a:gd name="T78" fmla="*/ 0 w 1621"/>
                    <a:gd name="T79" fmla="*/ 1 h 5147"/>
                    <a:gd name="T80" fmla="*/ 0 w 1621"/>
                    <a:gd name="T81" fmla="*/ 1 h 5147"/>
                    <a:gd name="T82" fmla="*/ 0 w 1621"/>
                    <a:gd name="T83" fmla="*/ 1 h 5147"/>
                    <a:gd name="T84" fmla="*/ 0 w 1621"/>
                    <a:gd name="T85" fmla="*/ 1 h 5147"/>
                    <a:gd name="T86" fmla="*/ 0 w 1621"/>
                    <a:gd name="T87" fmla="*/ 1 h 5147"/>
                    <a:gd name="T88" fmla="*/ 0 w 1621"/>
                    <a:gd name="T89" fmla="*/ 1 h 5147"/>
                    <a:gd name="T90" fmla="*/ 0 w 1621"/>
                    <a:gd name="T91" fmla="*/ 1 h 5147"/>
                    <a:gd name="T92" fmla="*/ 0 w 1621"/>
                    <a:gd name="T93" fmla="*/ 1 h 5147"/>
                    <a:gd name="T94" fmla="*/ 0 w 1621"/>
                    <a:gd name="T95" fmla="*/ 1 h 5147"/>
                    <a:gd name="T96" fmla="*/ 0 w 1621"/>
                    <a:gd name="T97" fmla="*/ 1 h 5147"/>
                    <a:gd name="T98" fmla="*/ 0 w 1621"/>
                    <a:gd name="T99" fmla="*/ 1 h 5147"/>
                    <a:gd name="T100" fmla="*/ 0 w 1621"/>
                    <a:gd name="T101" fmla="*/ 0 h 5147"/>
                    <a:gd name="T102" fmla="*/ 0 w 1621"/>
                    <a:gd name="T103" fmla="*/ 0 h 5147"/>
                    <a:gd name="T104" fmla="*/ 0 w 1621"/>
                    <a:gd name="T105" fmla="*/ 0 h 5147"/>
                    <a:gd name="T106" fmla="*/ 0 w 1621"/>
                    <a:gd name="T107" fmla="*/ 0 h 5147"/>
                    <a:gd name="T108" fmla="*/ 0 w 1621"/>
                    <a:gd name="T109" fmla="*/ 0 h 5147"/>
                    <a:gd name="T110" fmla="*/ 0 w 1621"/>
                    <a:gd name="T111" fmla="*/ 0 h 5147"/>
                    <a:gd name="T112" fmla="*/ 0 w 1621"/>
                    <a:gd name="T113" fmla="*/ 0 h 51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21"/>
                    <a:gd name="T172" fmla="*/ 0 h 5147"/>
                    <a:gd name="T173" fmla="*/ 1621 w 1621"/>
                    <a:gd name="T174" fmla="*/ 5147 h 51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21" h="5147">
                      <a:moveTo>
                        <a:pt x="50" y="403"/>
                      </a:moveTo>
                      <a:lnTo>
                        <a:pt x="100" y="401"/>
                      </a:lnTo>
                      <a:lnTo>
                        <a:pt x="146" y="391"/>
                      </a:lnTo>
                      <a:lnTo>
                        <a:pt x="190" y="376"/>
                      </a:lnTo>
                      <a:lnTo>
                        <a:pt x="230" y="356"/>
                      </a:lnTo>
                      <a:lnTo>
                        <a:pt x="266" y="329"/>
                      </a:lnTo>
                      <a:lnTo>
                        <a:pt x="300" y="299"/>
                      </a:lnTo>
                      <a:lnTo>
                        <a:pt x="332" y="264"/>
                      </a:lnTo>
                      <a:lnTo>
                        <a:pt x="360" y="225"/>
                      </a:lnTo>
                      <a:lnTo>
                        <a:pt x="386" y="184"/>
                      </a:lnTo>
                      <a:lnTo>
                        <a:pt x="410" y="139"/>
                      </a:lnTo>
                      <a:lnTo>
                        <a:pt x="425" y="98"/>
                      </a:lnTo>
                      <a:lnTo>
                        <a:pt x="451" y="31"/>
                      </a:lnTo>
                      <a:lnTo>
                        <a:pt x="465" y="0"/>
                      </a:lnTo>
                      <a:lnTo>
                        <a:pt x="451" y="94"/>
                      </a:lnTo>
                      <a:lnTo>
                        <a:pt x="440" y="172"/>
                      </a:lnTo>
                      <a:lnTo>
                        <a:pt x="434" y="238"/>
                      </a:lnTo>
                      <a:lnTo>
                        <a:pt x="431" y="292"/>
                      </a:lnTo>
                      <a:lnTo>
                        <a:pt x="431" y="337"/>
                      </a:lnTo>
                      <a:lnTo>
                        <a:pt x="432" y="373"/>
                      </a:lnTo>
                      <a:lnTo>
                        <a:pt x="437" y="404"/>
                      </a:lnTo>
                      <a:lnTo>
                        <a:pt x="442" y="431"/>
                      </a:lnTo>
                      <a:lnTo>
                        <a:pt x="451" y="455"/>
                      </a:lnTo>
                      <a:lnTo>
                        <a:pt x="460" y="479"/>
                      </a:lnTo>
                      <a:lnTo>
                        <a:pt x="471" y="504"/>
                      </a:lnTo>
                      <a:lnTo>
                        <a:pt x="481" y="532"/>
                      </a:lnTo>
                      <a:lnTo>
                        <a:pt x="502" y="573"/>
                      </a:lnTo>
                      <a:lnTo>
                        <a:pt x="531" y="605"/>
                      </a:lnTo>
                      <a:lnTo>
                        <a:pt x="566" y="632"/>
                      </a:lnTo>
                      <a:lnTo>
                        <a:pt x="606" y="654"/>
                      </a:lnTo>
                      <a:lnTo>
                        <a:pt x="651" y="672"/>
                      </a:lnTo>
                      <a:lnTo>
                        <a:pt x="697" y="689"/>
                      </a:lnTo>
                      <a:lnTo>
                        <a:pt x="744" y="703"/>
                      </a:lnTo>
                      <a:lnTo>
                        <a:pt x="791" y="717"/>
                      </a:lnTo>
                      <a:lnTo>
                        <a:pt x="835" y="733"/>
                      </a:lnTo>
                      <a:lnTo>
                        <a:pt x="884" y="749"/>
                      </a:lnTo>
                      <a:lnTo>
                        <a:pt x="932" y="761"/>
                      </a:lnTo>
                      <a:lnTo>
                        <a:pt x="980" y="772"/>
                      </a:lnTo>
                      <a:lnTo>
                        <a:pt x="1029" y="780"/>
                      </a:lnTo>
                      <a:lnTo>
                        <a:pt x="1080" y="787"/>
                      </a:lnTo>
                      <a:lnTo>
                        <a:pt x="1129" y="794"/>
                      </a:lnTo>
                      <a:lnTo>
                        <a:pt x="1179" y="803"/>
                      </a:lnTo>
                      <a:lnTo>
                        <a:pt x="1229" y="812"/>
                      </a:lnTo>
                      <a:lnTo>
                        <a:pt x="1272" y="837"/>
                      </a:lnTo>
                      <a:lnTo>
                        <a:pt x="1323" y="887"/>
                      </a:lnTo>
                      <a:lnTo>
                        <a:pt x="1378" y="946"/>
                      </a:lnTo>
                      <a:lnTo>
                        <a:pt x="1414" y="995"/>
                      </a:lnTo>
                      <a:lnTo>
                        <a:pt x="1449" y="1053"/>
                      </a:lnTo>
                      <a:lnTo>
                        <a:pt x="1478" y="1111"/>
                      </a:lnTo>
                      <a:lnTo>
                        <a:pt x="1501" y="1169"/>
                      </a:lnTo>
                      <a:lnTo>
                        <a:pt x="1521" y="1221"/>
                      </a:lnTo>
                      <a:lnTo>
                        <a:pt x="1540" y="1267"/>
                      </a:lnTo>
                      <a:lnTo>
                        <a:pt x="1554" y="1311"/>
                      </a:lnTo>
                      <a:lnTo>
                        <a:pt x="1566" y="1353"/>
                      </a:lnTo>
                      <a:lnTo>
                        <a:pt x="1575" y="1396"/>
                      </a:lnTo>
                      <a:lnTo>
                        <a:pt x="1581" y="1442"/>
                      </a:lnTo>
                      <a:lnTo>
                        <a:pt x="1583" y="1493"/>
                      </a:lnTo>
                      <a:lnTo>
                        <a:pt x="1583" y="1551"/>
                      </a:lnTo>
                      <a:lnTo>
                        <a:pt x="1583" y="1571"/>
                      </a:lnTo>
                      <a:lnTo>
                        <a:pt x="1586" y="1610"/>
                      </a:lnTo>
                      <a:lnTo>
                        <a:pt x="1586" y="1630"/>
                      </a:lnTo>
                      <a:lnTo>
                        <a:pt x="1586" y="1675"/>
                      </a:lnTo>
                      <a:lnTo>
                        <a:pt x="1581" y="1732"/>
                      </a:lnTo>
                      <a:lnTo>
                        <a:pt x="1573" y="1795"/>
                      </a:lnTo>
                      <a:lnTo>
                        <a:pt x="1561" y="1857"/>
                      </a:lnTo>
                      <a:lnTo>
                        <a:pt x="1548" y="1911"/>
                      </a:lnTo>
                      <a:lnTo>
                        <a:pt x="1535" y="1950"/>
                      </a:lnTo>
                      <a:lnTo>
                        <a:pt x="1521" y="2001"/>
                      </a:lnTo>
                      <a:lnTo>
                        <a:pt x="1523" y="2047"/>
                      </a:lnTo>
                      <a:lnTo>
                        <a:pt x="1535" y="2089"/>
                      </a:lnTo>
                      <a:lnTo>
                        <a:pt x="1552" y="2132"/>
                      </a:lnTo>
                      <a:lnTo>
                        <a:pt x="1568" y="2177"/>
                      </a:lnTo>
                      <a:lnTo>
                        <a:pt x="1579" y="2226"/>
                      </a:lnTo>
                      <a:lnTo>
                        <a:pt x="1585" y="2290"/>
                      </a:lnTo>
                      <a:lnTo>
                        <a:pt x="1592" y="2345"/>
                      </a:lnTo>
                      <a:lnTo>
                        <a:pt x="1599" y="2395"/>
                      </a:lnTo>
                      <a:lnTo>
                        <a:pt x="1606" y="2445"/>
                      </a:lnTo>
                      <a:lnTo>
                        <a:pt x="1613" y="2500"/>
                      </a:lnTo>
                      <a:lnTo>
                        <a:pt x="1621" y="2565"/>
                      </a:lnTo>
                      <a:lnTo>
                        <a:pt x="1610" y="2567"/>
                      </a:lnTo>
                      <a:lnTo>
                        <a:pt x="1580" y="2573"/>
                      </a:lnTo>
                      <a:lnTo>
                        <a:pt x="1534" y="2583"/>
                      </a:lnTo>
                      <a:lnTo>
                        <a:pt x="1478" y="2593"/>
                      </a:lnTo>
                      <a:lnTo>
                        <a:pt x="1413" y="2606"/>
                      </a:lnTo>
                      <a:lnTo>
                        <a:pt x="1343" y="2620"/>
                      </a:lnTo>
                      <a:lnTo>
                        <a:pt x="1275" y="2634"/>
                      </a:lnTo>
                      <a:lnTo>
                        <a:pt x="1211" y="2647"/>
                      </a:lnTo>
                      <a:lnTo>
                        <a:pt x="1153" y="2657"/>
                      </a:lnTo>
                      <a:lnTo>
                        <a:pt x="1108" y="2667"/>
                      </a:lnTo>
                      <a:lnTo>
                        <a:pt x="1078" y="2673"/>
                      </a:lnTo>
                      <a:lnTo>
                        <a:pt x="1067" y="2675"/>
                      </a:lnTo>
                      <a:lnTo>
                        <a:pt x="1064" y="2674"/>
                      </a:lnTo>
                      <a:lnTo>
                        <a:pt x="1061" y="2673"/>
                      </a:lnTo>
                      <a:lnTo>
                        <a:pt x="1060" y="2671"/>
                      </a:lnTo>
                      <a:lnTo>
                        <a:pt x="1052" y="2720"/>
                      </a:lnTo>
                      <a:lnTo>
                        <a:pt x="1042" y="2769"/>
                      </a:lnTo>
                      <a:lnTo>
                        <a:pt x="1032" y="2817"/>
                      </a:lnTo>
                      <a:lnTo>
                        <a:pt x="1022" y="2865"/>
                      </a:lnTo>
                      <a:lnTo>
                        <a:pt x="1013" y="2913"/>
                      </a:lnTo>
                      <a:lnTo>
                        <a:pt x="1005" y="2962"/>
                      </a:lnTo>
                      <a:lnTo>
                        <a:pt x="996" y="3011"/>
                      </a:lnTo>
                      <a:lnTo>
                        <a:pt x="991" y="3059"/>
                      </a:lnTo>
                      <a:lnTo>
                        <a:pt x="986" y="3108"/>
                      </a:lnTo>
                      <a:lnTo>
                        <a:pt x="984" y="3158"/>
                      </a:lnTo>
                      <a:lnTo>
                        <a:pt x="984" y="3206"/>
                      </a:lnTo>
                      <a:lnTo>
                        <a:pt x="989" y="3260"/>
                      </a:lnTo>
                      <a:lnTo>
                        <a:pt x="1001" y="3314"/>
                      </a:lnTo>
                      <a:lnTo>
                        <a:pt x="1008" y="3368"/>
                      </a:lnTo>
                      <a:lnTo>
                        <a:pt x="1012" y="3416"/>
                      </a:lnTo>
                      <a:lnTo>
                        <a:pt x="1014" y="3462"/>
                      </a:lnTo>
                      <a:lnTo>
                        <a:pt x="1016" y="3509"/>
                      </a:lnTo>
                      <a:lnTo>
                        <a:pt x="1016" y="3554"/>
                      </a:lnTo>
                      <a:lnTo>
                        <a:pt x="1013" y="3599"/>
                      </a:lnTo>
                      <a:lnTo>
                        <a:pt x="1008" y="3641"/>
                      </a:lnTo>
                      <a:lnTo>
                        <a:pt x="999" y="3685"/>
                      </a:lnTo>
                      <a:lnTo>
                        <a:pt x="986" y="3727"/>
                      </a:lnTo>
                      <a:lnTo>
                        <a:pt x="967" y="3768"/>
                      </a:lnTo>
                      <a:lnTo>
                        <a:pt x="944" y="3809"/>
                      </a:lnTo>
                      <a:lnTo>
                        <a:pt x="914" y="3849"/>
                      </a:lnTo>
                      <a:lnTo>
                        <a:pt x="878" y="3889"/>
                      </a:lnTo>
                      <a:lnTo>
                        <a:pt x="832" y="3919"/>
                      </a:lnTo>
                      <a:lnTo>
                        <a:pt x="777" y="3941"/>
                      </a:lnTo>
                      <a:lnTo>
                        <a:pt x="725" y="3963"/>
                      </a:lnTo>
                      <a:lnTo>
                        <a:pt x="687" y="3991"/>
                      </a:lnTo>
                      <a:lnTo>
                        <a:pt x="642" y="4051"/>
                      </a:lnTo>
                      <a:lnTo>
                        <a:pt x="597" y="4103"/>
                      </a:lnTo>
                      <a:lnTo>
                        <a:pt x="554" y="4149"/>
                      </a:lnTo>
                      <a:lnTo>
                        <a:pt x="512" y="4189"/>
                      </a:lnTo>
                      <a:lnTo>
                        <a:pt x="473" y="4225"/>
                      </a:lnTo>
                      <a:lnTo>
                        <a:pt x="437" y="4257"/>
                      </a:lnTo>
                      <a:lnTo>
                        <a:pt x="402" y="4284"/>
                      </a:lnTo>
                      <a:lnTo>
                        <a:pt x="372" y="4308"/>
                      </a:lnTo>
                      <a:lnTo>
                        <a:pt x="345" y="4329"/>
                      </a:lnTo>
                      <a:lnTo>
                        <a:pt x="322" y="4349"/>
                      </a:lnTo>
                      <a:lnTo>
                        <a:pt x="305" y="4367"/>
                      </a:lnTo>
                      <a:lnTo>
                        <a:pt x="291" y="4384"/>
                      </a:lnTo>
                      <a:lnTo>
                        <a:pt x="270" y="4422"/>
                      </a:lnTo>
                      <a:lnTo>
                        <a:pt x="254" y="4460"/>
                      </a:lnTo>
                      <a:lnTo>
                        <a:pt x="244" y="4499"/>
                      </a:lnTo>
                      <a:lnTo>
                        <a:pt x="237" y="4538"/>
                      </a:lnTo>
                      <a:lnTo>
                        <a:pt x="234" y="4577"/>
                      </a:lnTo>
                      <a:lnTo>
                        <a:pt x="234" y="4616"/>
                      </a:lnTo>
                      <a:lnTo>
                        <a:pt x="238" y="4658"/>
                      </a:lnTo>
                      <a:lnTo>
                        <a:pt x="241" y="4698"/>
                      </a:lnTo>
                      <a:lnTo>
                        <a:pt x="247" y="4738"/>
                      </a:lnTo>
                      <a:lnTo>
                        <a:pt x="252" y="4780"/>
                      </a:lnTo>
                      <a:lnTo>
                        <a:pt x="257" y="4821"/>
                      </a:lnTo>
                      <a:lnTo>
                        <a:pt x="260" y="4863"/>
                      </a:lnTo>
                      <a:lnTo>
                        <a:pt x="261" y="4903"/>
                      </a:lnTo>
                      <a:lnTo>
                        <a:pt x="260" y="4945"/>
                      </a:lnTo>
                      <a:lnTo>
                        <a:pt x="255" y="4986"/>
                      </a:lnTo>
                      <a:lnTo>
                        <a:pt x="247" y="5028"/>
                      </a:lnTo>
                      <a:lnTo>
                        <a:pt x="233" y="5069"/>
                      </a:lnTo>
                      <a:lnTo>
                        <a:pt x="206" y="5113"/>
                      </a:lnTo>
                      <a:lnTo>
                        <a:pt x="166" y="5138"/>
                      </a:lnTo>
                      <a:lnTo>
                        <a:pt x="117" y="5147"/>
                      </a:lnTo>
                      <a:lnTo>
                        <a:pt x="60" y="5145"/>
                      </a:lnTo>
                      <a:lnTo>
                        <a:pt x="0" y="5132"/>
                      </a:lnTo>
                      <a:lnTo>
                        <a:pt x="0" y="5131"/>
                      </a:lnTo>
                      <a:lnTo>
                        <a:pt x="0" y="5127"/>
                      </a:lnTo>
                      <a:lnTo>
                        <a:pt x="0" y="5121"/>
                      </a:lnTo>
                      <a:lnTo>
                        <a:pt x="0" y="5113"/>
                      </a:lnTo>
                      <a:lnTo>
                        <a:pt x="0" y="5102"/>
                      </a:lnTo>
                      <a:lnTo>
                        <a:pt x="0" y="5089"/>
                      </a:lnTo>
                      <a:lnTo>
                        <a:pt x="1" y="5074"/>
                      </a:lnTo>
                      <a:lnTo>
                        <a:pt x="1" y="5057"/>
                      </a:lnTo>
                      <a:lnTo>
                        <a:pt x="1" y="5037"/>
                      </a:lnTo>
                      <a:lnTo>
                        <a:pt x="1" y="5016"/>
                      </a:lnTo>
                      <a:lnTo>
                        <a:pt x="1" y="4992"/>
                      </a:lnTo>
                      <a:lnTo>
                        <a:pt x="1" y="4967"/>
                      </a:lnTo>
                      <a:lnTo>
                        <a:pt x="3" y="4940"/>
                      </a:lnTo>
                      <a:lnTo>
                        <a:pt x="3" y="4910"/>
                      </a:lnTo>
                      <a:lnTo>
                        <a:pt x="3" y="4879"/>
                      </a:lnTo>
                      <a:lnTo>
                        <a:pt x="4" y="4846"/>
                      </a:lnTo>
                      <a:lnTo>
                        <a:pt x="4" y="4812"/>
                      </a:lnTo>
                      <a:lnTo>
                        <a:pt x="4" y="4776"/>
                      </a:lnTo>
                      <a:lnTo>
                        <a:pt x="5" y="4738"/>
                      </a:lnTo>
                      <a:lnTo>
                        <a:pt x="5" y="4698"/>
                      </a:lnTo>
                      <a:lnTo>
                        <a:pt x="5" y="4658"/>
                      </a:lnTo>
                      <a:lnTo>
                        <a:pt x="6" y="4615"/>
                      </a:lnTo>
                      <a:lnTo>
                        <a:pt x="6" y="4571"/>
                      </a:lnTo>
                      <a:lnTo>
                        <a:pt x="7" y="4526"/>
                      </a:lnTo>
                      <a:lnTo>
                        <a:pt x="7" y="4480"/>
                      </a:lnTo>
                      <a:lnTo>
                        <a:pt x="7" y="4431"/>
                      </a:lnTo>
                      <a:lnTo>
                        <a:pt x="8" y="4381"/>
                      </a:lnTo>
                      <a:lnTo>
                        <a:pt x="8" y="4332"/>
                      </a:lnTo>
                      <a:lnTo>
                        <a:pt x="10" y="4279"/>
                      </a:lnTo>
                      <a:lnTo>
                        <a:pt x="10" y="4226"/>
                      </a:lnTo>
                      <a:lnTo>
                        <a:pt x="11" y="4173"/>
                      </a:lnTo>
                      <a:lnTo>
                        <a:pt x="11" y="4117"/>
                      </a:lnTo>
                      <a:lnTo>
                        <a:pt x="12" y="4061"/>
                      </a:lnTo>
                      <a:lnTo>
                        <a:pt x="12" y="4004"/>
                      </a:lnTo>
                      <a:lnTo>
                        <a:pt x="13" y="3946"/>
                      </a:lnTo>
                      <a:lnTo>
                        <a:pt x="13" y="3887"/>
                      </a:lnTo>
                      <a:lnTo>
                        <a:pt x="14" y="3828"/>
                      </a:lnTo>
                      <a:lnTo>
                        <a:pt x="14" y="3767"/>
                      </a:lnTo>
                      <a:lnTo>
                        <a:pt x="15" y="3707"/>
                      </a:lnTo>
                      <a:lnTo>
                        <a:pt x="17" y="3645"/>
                      </a:lnTo>
                      <a:lnTo>
                        <a:pt x="17" y="3582"/>
                      </a:lnTo>
                      <a:lnTo>
                        <a:pt x="18" y="3519"/>
                      </a:lnTo>
                      <a:lnTo>
                        <a:pt x="18" y="3455"/>
                      </a:lnTo>
                      <a:lnTo>
                        <a:pt x="19" y="3391"/>
                      </a:lnTo>
                      <a:lnTo>
                        <a:pt x="19" y="3327"/>
                      </a:lnTo>
                      <a:lnTo>
                        <a:pt x="20" y="3262"/>
                      </a:lnTo>
                      <a:lnTo>
                        <a:pt x="21" y="3197"/>
                      </a:lnTo>
                      <a:lnTo>
                        <a:pt x="21" y="3132"/>
                      </a:lnTo>
                      <a:lnTo>
                        <a:pt x="23" y="3066"/>
                      </a:lnTo>
                      <a:lnTo>
                        <a:pt x="23" y="3000"/>
                      </a:lnTo>
                      <a:lnTo>
                        <a:pt x="24" y="2934"/>
                      </a:lnTo>
                      <a:lnTo>
                        <a:pt x="25" y="2868"/>
                      </a:lnTo>
                      <a:lnTo>
                        <a:pt x="25" y="2802"/>
                      </a:lnTo>
                      <a:lnTo>
                        <a:pt x="26" y="2735"/>
                      </a:lnTo>
                      <a:lnTo>
                        <a:pt x="27" y="2669"/>
                      </a:lnTo>
                      <a:lnTo>
                        <a:pt x="27" y="2603"/>
                      </a:lnTo>
                      <a:lnTo>
                        <a:pt x="28" y="2536"/>
                      </a:lnTo>
                      <a:lnTo>
                        <a:pt x="28" y="2471"/>
                      </a:lnTo>
                      <a:lnTo>
                        <a:pt x="30" y="2405"/>
                      </a:lnTo>
                      <a:lnTo>
                        <a:pt x="31" y="2339"/>
                      </a:lnTo>
                      <a:lnTo>
                        <a:pt x="31" y="2274"/>
                      </a:lnTo>
                      <a:lnTo>
                        <a:pt x="32" y="2209"/>
                      </a:lnTo>
                      <a:lnTo>
                        <a:pt x="32" y="2145"/>
                      </a:lnTo>
                      <a:lnTo>
                        <a:pt x="33" y="2081"/>
                      </a:lnTo>
                      <a:lnTo>
                        <a:pt x="33" y="2018"/>
                      </a:lnTo>
                      <a:lnTo>
                        <a:pt x="34" y="1955"/>
                      </a:lnTo>
                      <a:lnTo>
                        <a:pt x="35" y="1892"/>
                      </a:lnTo>
                      <a:lnTo>
                        <a:pt x="35" y="1831"/>
                      </a:lnTo>
                      <a:lnTo>
                        <a:pt x="37" y="1769"/>
                      </a:lnTo>
                      <a:lnTo>
                        <a:pt x="37" y="1709"/>
                      </a:lnTo>
                      <a:lnTo>
                        <a:pt x="38" y="1649"/>
                      </a:lnTo>
                      <a:lnTo>
                        <a:pt x="38" y="1591"/>
                      </a:lnTo>
                      <a:lnTo>
                        <a:pt x="39" y="1533"/>
                      </a:lnTo>
                      <a:lnTo>
                        <a:pt x="39" y="1476"/>
                      </a:lnTo>
                      <a:lnTo>
                        <a:pt x="39" y="1419"/>
                      </a:lnTo>
                      <a:lnTo>
                        <a:pt x="39" y="1365"/>
                      </a:lnTo>
                      <a:lnTo>
                        <a:pt x="40" y="1310"/>
                      </a:lnTo>
                      <a:lnTo>
                        <a:pt x="40" y="1258"/>
                      </a:lnTo>
                      <a:lnTo>
                        <a:pt x="41" y="1206"/>
                      </a:lnTo>
                      <a:lnTo>
                        <a:pt x="41" y="1155"/>
                      </a:lnTo>
                      <a:lnTo>
                        <a:pt x="43" y="1105"/>
                      </a:lnTo>
                      <a:lnTo>
                        <a:pt x="43" y="1058"/>
                      </a:lnTo>
                      <a:lnTo>
                        <a:pt x="44" y="1010"/>
                      </a:lnTo>
                      <a:lnTo>
                        <a:pt x="44" y="965"/>
                      </a:lnTo>
                      <a:lnTo>
                        <a:pt x="44" y="921"/>
                      </a:lnTo>
                      <a:lnTo>
                        <a:pt x="45" y="879"/>
                      </a:lnTo>
                      <a:lnTo>
                        <a:pt x="45" y="837"/>
                      </a:lnTo>
                      <a:lnTo>
                        <a:pt x="46" y="798"/>
                      </a:lnTo>
                      <a:lnTo>
                        <a:pt x="46" y="760"/>
                      </a:lnTo>
                      <a:lnTo>
                        <a:pt x="46" y="723"/>
                      </a:lnTo>
                      <a:lnTo>
                        <a:pt x="47" y="689"/>
                      </a:lnTo>
                      <a:lnTo>
                        <a:pt x="47" y="657"/>
                      </a:lnTo>
                      <a:lnTo>
                        <a:pt x="47" y="625"/>
                      </a:lnTo>
                      <a:lnTo>
                        <a:pt x="47" y="596"/>
                      </a:lnTo>
                      <a:lnTo>
                        <a:pt x="48" y="569"/>
                      </a:lnTo>
                      <a:lnTo>
                        <a:pt x="48" y="543"/>
                      </a:lnTo>
                      <a:lnTo>
                        <a:pt x="48" y="519"/>
                      </a:lnTo>
                      <a:lnTo>
                        <a:pt x="48" y="498"/>
                      </a:lnTo>
                      <a:lnTo>
                        <a:pt x="50" y="479"/>
                      </a:lnTo>
                      <a:lnTo>
                        <a:pt x="50" y="461"/>
                      </a:lnTo>
                      <a:lnTo>
                        <a:pt x="50" y="447"/>
                      </a:lnTo>
                      <a:lnTo>
                        <a:pt x="50" y="434"/>
                      </a:lnTo>
                      <a:lnTo>
                        <a:pt x="50" y="423"/>
                      </a:lnTo>
                      <a:lnTo>
                        <a:pt x="50" y="415"/>
                      </a:lnTo>
                      <a:lnTo>
                        <a:pt x="50" y="408"/>
                      </a:lnTo>
                      <a:lnTo>
                        <a:pt x="50" y="404"/>
                      </a:lnTo>
                      <a:lnTo>
                        <a:pt x="50" y="403"/>
                      </a:lnTo>
                      <a:close/>
                    </a:path>
                  </a:pathLst>
                </a:custGeom>
                <a:noFill/>
                <a:ln w="9525">
                  <a:noFill/>
                  <a:round/>
                  <a:headEnd/>
                  <a:tailEnd/>
                </a:ln>
              </p:spPr>
              <p:txBody>
                <a:bodyPr/>
                <a:lstStyle/>
                <a:p>
                  <a:endParaRPr lang="en-US"/>
                </a:p>
              </p:txBody>
            </p:sp>
            <p:sp>
              <p:nvSpPr>
                <p:cNvPr id="19626" name="Freeform 142"/>
                <p:cNvSpPr>
                  <a:spLocks/>
                </p:cNvSpPr>
                <p:nvPr/>
              </p:nvSpPr>
              <p:spPr bwMode="auto">
                <a:xfrm>
                  <a:off x="1414" y="1675"/>
                  <a:ext cx="46" cy="46"/>
                </a:xfrm>
                <a:custGeom>
                  <a:avLst/>
                  <a:gdLst>
                    <a:gd name="T0" fmla="*/ 0 w 184"/>
                    <a:gd name="T1" fmla="*/ 0 h 185"/>
                    <a:gd name="T2" fmla="*/ 0 w 184"/>
                    <a:gd name="T3" fmla="*/ 0 h 185"/>
                    <a:gd name="T4" fmla="*/ 0 w 184"/>
                    <a:gd name="T5" fmla="*/ 0 h 185"/>
                    <a:gd name="T6" fmla="*/ 0 w 184"/>
                    <a:gd name="T7" fmla="*/ 0 h 185"/>
                    <a:gd name="T8" fmla="*/ 0 w 184"/>
                    <a:gd name="T9" fmla="*/ 0 h 185"/>
                    <a:gd name="T10" fmla="*/ 0 w 184"/>
                    <a:gd name="T11" fmla="*/ 0 h 185"/>
                    <a:gd name="T12" fmla="*/ 0 w 184"/>
                    <a:gd name="T13" fmla="*/ 0 h 185"/>
                    <a:gd name="T14" fmla="*/ 0 w 184"/>
                    <a:gd name="T15" fmla="*/ 0 h 185"/>
                    <a:gd name="T16" fmla="*/ 0 w 184"/>
                    <a:gd name="T17" fmla="*/ 0 h 185"/>
                    <a:gd name="T18" fmla="*/ 0 w 184"/>
                    <a:gd name="T19" fmla="*/ 0 h 185"/>
                    <a:gd name="T20" fmla="*/ 0 w 184"/>
                    <a:gd name="T21" fmla="*/ 0 h 185"/>
                    <a:gd name="T22" fmla="*/ 0 w 184"/>
                    <a:gd name="T23" fmla="*/ 0 h 185"/>
                    <a:gd name="T24" fmla="*/ 0 w 184"/>
                    <a:gd name="T25" fmla="*/ 0 h 185"/>
                    <a:gd name="T26" fmla="*/ 0 w 184"/>
                    <a:gd name="T27" fmla="*/ 0 h 185"/>
                    <a:gd name="T28" fmla="*/ 0 w 184"/>
                    <a:gd name="T29" fmla="*/ 0 h 185"/>
                    <a:gd name="T30" fmla="*/ 0 w 184"/>
                    <a:gd name="T31" fmla="*/ 0 h 185"/>
                    <a:gd name="T32" fmla="*/ 0 w 184"/>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185"/>
                    <a:gd name="T53" fmla="*/ 184 w 184"/>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185">
                      <a:moveTo>
                        <a:pt x="92" y="185"/>
                      </a:moveTo>
                      <a:lnTo>
                        <a:pt x="138" y="172"/>
                      </a:lnTo>
                      <a:lnTo>
                        <a:pt x="171" y="139"/>
                      </a:lnTo>
                      <a:lnTo>
                        <a:pt x="184" y="92"/>
                      </a:lnTo>
                      <a:lnTo>
                        <a:pt x="171" y="46"/>
                      </a:lnTo>
                      <a:lnTo>
                        <a:pt x="138" y="13"/>
                      </a:lnTo>
                      <a:lnTo>
                        <a:pt x="92" y="0"/>
                      </a:lnTo>
                      <a:lnTo>
                        <a:pt x="46" y="13"/>
                      </a:lnTo>
                      <a:lnTo>
                        <a:pt x="13" y="46"/>
                      </a:lnTo>
                      <a:lnTo>
                        <a:pt x="0" y="92"/>
                      </a:lnTo>
                      <a:lnTo>
                        <a:pt x="13" y="140"/>
                      </a:lnTo>
                      <a:lnTo>
                        <a:pt x="46" y="172"/>
                      </a:lnTo>
                      <a:lnTo>
                        <a:pt x="92" y="185"/>
                      </a:lnTo>
                      <a:close/>
                    </a:path>
                  </a:pathLst>
                </a:custGeom>
                <a:noFill/>
                <a:ln w="9525">
                  <a:noFill/>
                  <a:round/>
                  <a:headEnd/>
                  <a:tailEnd/>
                </a:ln>
              </p:spPr>
              <p:txBody>
                <a:bodyPr/>
                <a:lstStyle/>
                <a:p>
                  <a:endParaRPr lang="en-US"/>
                </a:p>
              </p:txBody>
            </p:sp>
            <p:sp>
              <p:nvSpPr>
                <p:cNvPr id="19627" name="Freeform 143"/>
                <p:cNvSpPr>
                  <a:spLocks/>
                </p:cNvSpPr>
                <p:nvPr/>
              </p:nvSpPr>
              <p:spPr bwMode="auto">
                <a:xfrm>
                  <a:off x="1421" y="1680"/>
                  <a:ext cx="22" cy="36"/>
                </a:xfrm>
                <a:custGeom>
                  <a:avLst/>
                  <a:gdLst>
                    <a:gd name="T0" fmla="*/ 0 w 87"/>
                    <a:gd name="T1" fmla="*/ 0 h 147"/>
                    <a:gd name="T2" fmla="*/ 0 w 87"/>
                    <a:gd name="T3" fmla="*/ 0 h 147"/>
                    <a:gd name="T4" fmla="*/ 0 w 87"/>
                    <a:gd name="T5" fmla="*/ 0 h 147"/>
                    <a:gd name="T6" fmla="*/ 0 w 87"/>
                    <a:gd name="T7" fmla="*/ 0 h 147"/>
                    <a:gd name="T8" fmla="*/ 0 w 87"/>
                    <a:gd name="T9" fmla="*/ 0 h 147"/>
                    <a:gd name="T10" fmla="*/ 0 w 87"/>
                    <a:gd name="T11" fmla="*/ 0 h 147"/>
                    <a:gd name="T12" fmla="*/ 0 w 87"/>
                    <a:gd name="T13" fmla="*/ 0 h 147"/>
                    <a:gd name="T14" fmla="*/ 0 w 87"/>
                    <a:gd name="T15" fmla="*/ 0 h 147"/>
                    <a:gd name="T16" fmla="*/ 0 w 87"/>
                    <a:gd name="T17" fmla="*/ 0 h 147"/>
                    <a:gd name="T18" fmla="*/ 0 w 87"/>
                    <a:gd name="T19" fmla="*/ 0 h 147"/>
                    <a:gd name="T20" fmla="*/ 0 w 87"/>
                    <a:gd name="T21" fmla="*/ 0 h 147"/>
                    <a:gd name="T22" fmla="*/ 0 w 87"/>
                    <a:gd name="T23" fmla="*/ 0 h 147"/>
                    <a:gd name="T24" fmla="*/ 0 w 87"/>
                    <a:gd name="T25" fmla="*/ 0 h 147"/>
                    <a:gd name="T26" fmla="*/ 0 w 87"/>
                    <a:gd name="T27" fmla="*/ 0 h 147"/>
                    <a:gd name="T28" fmla="*/ 0 w 87"/>
                    <a:gd name="T29" fmla="*/ 0 h 147"/>
                    <a:gd name="T30" fmla="*/ 0 w 87"/>
                    <a:gd name="T31" fmla="*/ 0 h 147"/>
                    <a:gd name="T32" fmla="*/ 0 w 87"/>
                    <a:gd name="T33" fmla="*/ 0 h 147"/>
                    <a:gd name="T34" fmla="*/ 0 w 87"/>
                    <a:gd name="T35" fmla="*/ 0 h 147"/>
                    <a:gd name="T36" fmla="*/ 0 w 87"/>
                    <a:gd name="T37" fmla="*/ 0 h 147"/>
                    <a:gd name="T38" fmla="*/ 0 w 87"/>
                    <a:gd name="T39" fmla="*/ 0 h 147"/>
                    <a:gd name="T40" fmla="*/ 0 w 87"/>
                    <a:gd name="T41" fmla="*/ 0 h 147"/>
                    <a:gd name="T42" fmla="*/ 0 w 87"/>
                    <a:gd name="T43" fmla="*/ 0 h 147"/>
                    <a:gd name="T44" fmla="*/ 0 w 87"/>
                    <a:gd name="T45" fmla="*/ 0 h 147"/>
                    <a:gd name="T46" fmla="*/ 0 w 87"/>
                    <a:gd name="T47" fmla="*/ 0 h 147"/>
                    <a:gd name="T48" fmla="*/ 0 w 87"/>
                    <a:gd name="T49" fmla="*/ 0 h 147"/>
                    <a:gd name="T50" fmla="*/ 0 w 87"/>
                    <a:gd name="T51" fmla="*/ 0 h 147"/>
                    <a:gd name="T52" fmla="*/ 0 w 87"/>
                    <a:gd name="T53" fmla="*/ 0 h 147"/>
                    <a:gd name="T54" fmla="*/ 0 w 87"/>
                    <a:gd name="T55" fmla="*/ 0 h 147"/>
                    <a:gd name="T56" fmla="*/ 0 w 87"/>
                    <a:gd name="T57" fmla="*/ 0 h 147"/>
                    <a:gd name="T58" fmla="*/ 0 w 87"/>
                    <a:gd name="T59" fmla="*/ 0 h 147"/>
                    <a:gd name="T60" fmla="*/ 0 w 87"/>
                    <a:gd name="T61" fmla="*/ 0 h 147"/>
                    <a:gd name="T62" fmla="*/ 0 w 87"/>
                    <a:gd name="T63" fmla="*/ 0 h 147"/>
                    <a:gd name="T64" fmla="*/ 0 w 87"/>
                    <a:gd name="T65" fmla="*/ 0 h 147"/>
                    <a:gd name="T66" fmla="*/ 0 w 87"/>
                    <a:gd name="T67" fmla="*/ 0 h 147"/>
                    <a:gd name="T68" fmla="*/ 0 w 87"/>
                    <a:gd name="T69" fmla="*/ 0 h 147"/>
                    <a:gd name="T70" fmla="*/ 0 w 87"/>
                    <a:gd name="T71" fmla="*/ 0 h 147"/>
                    <a:gd name="T72" fmla="*/ 0 w 87"/>
                    <a:gd name="T73" fmla="*/ 0 h 147"/>
                    <a:gd name="T74" fmla="*/ 0 w 87"/>
                    <a:gd name="T75" fmla="*/ 0 h 147"/>
                    <a:gd name="T76" fmla="*/ 0 w 87"/>
                    <a:gd name="T77" fmla="*/ 0 h 147"/>
                    <a:gd name="T78" fmla="*/ 0 w 87"/>
                    <a:gd name="T79" fmla="*/ 0 h 147"/>
                    <a:gd name="T80" fmla="*/ 0 w 87"/>
                    <a:gd name="T81" fmla="*/ 0 h 147"/>
                    <a:gd name="T82" fmla="*/ 0 w 87"/>
                    <a:gd name="T83" fmla="*/ 0 h 147"/>
                    <a:gd name="T84" fmla="*/ 0 w 87"/>
                    <a:gd name="T85" fmla="*/ 0 h 147"/>
                    <a:gd name="T86" fmla="*/ 0 w 87"/>
                    <a:gd name="T87" fmla="*/ 0 h 147"/>
                    <a:gd name="T88" fmla="*/ 0 w 87"/>
                    <a:gd name="T89" fmla="*/ 0 h 147"/>
                    <a:gd name="T90" fmla="*/ 0 w 87"/>
                    <a:gd name="T91" fmla="*/ 0 h 147"/>
                    <a:gd name="T92" fmla="*/ 0 w 87"/>
                    <a:gd name="T93" fmla="*/ 0 h 1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
                    <a:gd name="T142" fmla="*/ 0 h 147"/>
                    <a:gd name="T143" fmla="*/ 87 w 87"/>
                    <a:gd name="T144" fmla="*/ 147 h 1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 h="147">
                      <a:moveTo>
                        <a:pt x="0" y="73"/>
                      </a:moveTo>
                      <a:lnTo>
                        <a:pt x="9" y="41"/>
                      </a:lnTo>
                      <a:lnTo>
                        <a:pt x="32" y="18"/>
                      </a:lnTo>
                      <a:lnTo>
                        <a:pt x="64" y="9"/>
                      </a:lnTo>
                      <a:lnTo>
                        <a:pt x="64" y="7"/>
                      </a:lnTo>
                      <a:lnTo>
                        <a:pt x="64" y="2"/>
                      </a:lnTo>
                      <a:lnTo>
                        <a:pt x="64" y="0"/>
                      </a:lnTo>
                      <a:lnTo>
                        <a:pt x="87" y="19"/>
                      </a:lnTo>
                      <a:lnTo>
                        <a:pt x="64" y="38"/>
                      </a:lnTo>
                      <a:lnTo>
                        <a:pt x="64" y="35"/>
                      </a:lnTo>
                      <a:lnTo>
                        <a:pt x="64" y="31"/>
                      </a:lnTo>
                      <a:lnTo>
                        <a:pt x="64" y="28"/>
                      </a:lnTo>
                      <a:lnTo>
                        <a:pt x="41" y="34"/>
                      </a:lnTo>
                      <a:lnTo>
                        <a:pt x="26" y="51"/>
                      </a:lnTo>
                      <a:lnTo>
                        <a:pt x="20" y="73"/>
                      </a:lnTo>
                      <a:lnTo>
                        <a:pt x="26" y="97"/>
                      </a:lnTo>
                      <a:lnTo>
                        <a:pt x="41" y="113"/>
                      </a:lnTo>
                      <a:lnTo>
                        <a:pt x="64" y="120"/>
                      </a:lnTo>
                      <a:lnTo>
                        <a:pt x="64" y="116"/>
                      </a:lnTo>
                      <a:lnTo>
                        <a:pt x="64" y="111"/>
                      </a:lnTo>
                      <a:lnTo>
                        <a:pt x="64" y="109"/>
                      </a:lnTo>
                      <a:lnTo>
                        <a:pt x="87" y="128"/>
                      </a:lnTo>
                      <a:lnTo>
                        <a:pt x="64" y="147"/>
                      </a:lnTo>
                      <a:lnTo>
                        <a:pt x="64" y="145"/>
                      </a:lnTo>
                      <a:lnTo>
                        <a:pt x="64" y="141"/>
                      </a:lnTo>
                      <a:lnTo>
                        <a:pt x="64" y="139"/>
                      </a:lnTo>
                      <a:lnTo>
                        <a:pt x="32" y="129"/>
                      </a:lnTo>
                      <a:lnTo>
                        <a:pt x="9" y="107"/>
                      </a:lnTo>
                      <a:lnTo>
                        <a:pt x="0" y="73"/>
                      </a:lnTo>
                      <a:close/>
                    </a:path>
                  </a:pathLst>
                </a:custGeom>
                <a:noFill/>
                <a:ln w="9525">
                  <a:noFill/>
                  <a:round/>
                  <a:headEnd/>
                  <a:tailEnd/>
                </a:ln>
              </p:spPr>
              <p:txBody>
                <a:bodyPr/>
                <a:lstStyle/>
                <a:p>
                  <a:endParaRPr lang="en-US"/>
                </a:p>
              </p:txBody>
            </p:sp>
            <p:sp>
              <p:nvSpPr>
                <p:cNvPr id="19628" name="Line 144"/>
                <p:cNvSpPr>
                  <a:spLocks noChangeShapeType="1"/>
                </p:cNvSpPr>
                <p:nvPr/>
              </p:nvSpPr>
              <p:spPr bwMode="auto">
                <a:xfrm>
                  <a:off x="1410" y="1698"/>
                  <a:ext cx="11" cy="1"/>
                </a:xfrm>
                <a:prstGeom prst="line">
                  <a:avLst/>
                </a:prstGeom>
                <a:noFill/>
                <a:ln w="11113">
                  <a:solidFill>
                    <a:srgbClr val="FDD9C9"/>
                  </a:solidFill>
                  <a:round/>
                  <a:headEnd/>
                  <a:tailEnd/>
                </a:ln>
              </p:spPr>
              <p:txBody>
                <a:bodyPr/>
                <a:lstStyle/>
                <a:p>
                  <a:endParaRPr lang="en-US"/>
                </a:p>
              </p:txBody>
            </p:sp>
            <p:sp>
              <p:nvSpPr>
                <p:cNvPr id="19629" name="Line 145"/>
                <p:cNvSpPr>
                  <a:spLocks noChangeShapeType="1"/>
                </p:cNvSpPr>
                <p:nvPr/>
              </p:nvSpPr>
              <p:spPr bwMode="auto">
                <a:xfrm>
                  <a:off x="1426" y="1698"/>
                  <a:ext cx="38" cy="1"/>
                </a:xfrm>
                <a:prstGeom prst="line">
                  <a:avLst/>
                </a:prstGeom>
                <a:noFill/>
                <a:ln w="11113">
                  <a:solidFill>
                    <a:srgbClr val="FDD9C9"/>
                  </a:solidFill>
                  <a:round/>
                  <a:headEnd/>
                  <a:tailEnd/>
                </a:ln>
              </p:spPr>
              <p:txBody>
                <a:bodyPr/>
                <a:lstStyle/>
                <a:p>
                  <a:endParaRPr lang="en-US"/>
                </a:p>
              </p:txBody>
            </p:sp>
            <p:sp>
              <p:nvSpPr>
                <p:cNvPr id="19630" name="Line 146"/>
                <p:cNvSpPr>
                  <a:spLocks noChangeShapeType="1"/>
                </p:cNvSpPr>
                <p:nvPr/>
              </p:nvSpPr>
              <p:spPr bwMode="auto">
                <a:xfrm flipV="1">
                  <a:off x="1437" y="1714"/>
                  <a:ext cx="1" cy="11"/>
                </a:xfrm>
                <a:prstGeom prst="line">
                  <a:avLst/>
                </a:prstGeom>
                <a:noFill/>
                <a:ln w="11113">
                  <a:solidFill>
                    <a:srgbClr val="FDD9C9"/>
                  </a:solidFill>
                  <a:round/>
                  <a:headEnd/>
                  <a:tailEnd/>
                </a:ln>
              </p:spPr>
              <p:txBody>
                <a:bodyPr/>
                <a:lstStyle/>
                <a:p>
                  <a:endParaRPr lang="en-US"/>
                </a:p>
              </p:txBody>
            </p:sp>
            <p:sp>
              <p:nvSpPr>
                <p:cNvPr id="19631" name="Line 147"/>
                <p:cNvSpPr>
                  <a:spLocks noChangeShapeType="1"/>
                </p:cNvSpPr>
                <p:nvPr/>
              </p:nvSpPr>
              <p:spPr bwMode="auto">
                <a:xfrm flipV="1">
                  <a:off x="1437" y="1687"/>
                  <a:ext cx="1" cy="23"/>
                </a:xfrm>
                <a:prstGeom prst="line">
                  <a:avLst/>
                </a:prstGeom>
                <a:noFill/>
                <a:ln w="11113">
                  <a:solidFill>
                    <a:srgbClr val="FDD9C9"/>
                  </a:solidFill>
                  <a:round/>
                  <a:headEnd/>
                  <a:tailEnd/>
                </a:ln>
              </p:spPr>
              <p:txBody>
                <a:bodyPr/>
                <a:lstStyle/>
                <a:p>
                  <a:endParaRPr lang="en-US"/>
                </a:p>
              </p:txBody>
            </p:sp>
            <p:sp>
              <p:nvSpPr>
                <p:cNvPr id="19632" name="Line 148"/>
                <p:cNvSpPr>
                  <a:spLocks noChangeShapeType="1"/>
                </p:cNvSpPr>
                <p:nvPr/>
              </p:nvSpPr>
              <p:spPr bwMode="auto">
                <a:xfrm flipV="1">
                  <a:off x="1437" y="1671"/>
                  <a:ext cx="1" cy="11"/>
                </a:xfrm>
                <a:prstGeom prst="line">
                  <a:avLst/>
                </a:prstGeom>
                <a:noFill/>
                <a:ln w="11113">
                  <a:solidFill>
                    <a:srgbClr val="FDD9C9"/>
                  </a:solidFill>
                  <a:round/>
                  <a:headEnd/>
                  <a:tailEnd/>
                </a:ln>
              </p:spPr>
              <p:txBody>
                <a:bodyPr/>
                <a:lstStyle/>
                <a:p>
                  <a:endParaRPr lang="en-US"/>
                </a:p>
              </p:txBody>
            </p:sp>
            <p:sp>
              <p:nvSpPr>
                <p:cNvPr id="19633" name="Freeform 149"/>
                <p:cNvSpPr>
                  <a:spLocks/>
                </p:cNvSpPr>
                <p:nvPr/>
              </p:nvSpPr>
              <p:spPr bwMode="auto">
                <a:xfrm>
                  <a:off x="1391" y="2087"/>
                  <a:ext cx="2" cy="1"/>
                </a:xfrm>
                <a:custGeom>
                  <a:avLst/>
                  <a:gdLst>
                    <a:gd name="T0" fmla="*/ 0 w 7"/>
                    <a:gd name="T1" fmla="*/ 0 h 4"/>
                    <a:gd name="T2" fmla="*/ 0 w 7"/>
                    <a:gd name="T3" fmla="*/ 0 h 4"/>
                    <a:gd name="T4" fmla="*/ 0 w 7"/>
                    <a:gd name="T5" fmla="*/ 0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4"/>
                      </a:moveTo>
                      <a:lnTo>
                        <a:pt x="4" y="2"/>
                      </a:lnTo>
                      <a:lnTo>
                        <a:pt x="1" y="1"/>
                      </a:lnTo>
                      <a:lnTo>
                        <a:pt x="0" y="0"/>
                      </a:lnTo>
                    </a:path>
                  </a:pathLst>
                </a:custGeom>
                <a:noFill/>
                <a:ln w="6350">
                  <a:solidFill>
                    <a:srgbClr val="FFFFFF"/>
                  </a:solidFill>
                  <a:round/>
                  <a:headEnd/>
                  <a:tailEnd/>
                </a:ln>
              </p:spPr>
              <p:txBody>
                <a:bodyPr/>
                <a:lstStyle/>
                <a:p>
                  <a:endParaRPr lang="en-US"/>
                </a:p>
              </p:txBody>
            </p:sp>
            <p:sp>
              <p:nvSpPr>
                <p:cNvPr id="19634" name="Freeform 150"/>
                <p:cNvSpPr>
                  <a:spLocks/>
                </p:cNvSpPr>
                <p:nvPr/>
              </p:nvSpPr>
              <p:spPr bwMode="auto">
                <a:xfrm>
                  <a:off x="1373" y="2087"/>
                  <a:ext cx="18" cy="134"/>
                </a:xfrm>
                <a:custGeom>
                  <a:avLst/>
                  <a:gdLst>
                    <a:gd name="T0" fmla="*/ 0 w 69"/>
                    <a:gd name="T1" fmla="*/ 0 h 536"/>
                    <a:gd name="T2" fmla="*/ 0 w 69"/>
                    <a:gd name="T3" fmla="*/ 0 h 536"/>
                    <a:gd name="T4" fmla="*/ 0 w 69"/>
                    <a:gd name="T5" fmla="*/ 0 h 536"/>
                    <a:gd name="T6" fmla="*/ 0 w 69"/>
                    <a:gd name="T7" fmla="*/ 0 h 536"/>
                    <a:gd name="T8" fmla="*/ 0 w 69"/>
                    <a:gd name="T9" fmla="*/ 0 h 536"/>
                    <a:gd name="T10" fmla="*/ 0 w 69"/>
                    <a:gd name="T11" fmla="*/ 0 h 536"/>
                    <a:gd name="T12" fmla="*/ 0 w 69"/>
                    <a:gd name="T13" fmla="*/ 0 h 536"/>
                    <a:gd name="T14" fmla="*/ 0 w 69"/>
                    <a:gd name="T15" fmla="*/ 0 h 536"/>
                    <a:gd name="T16" fmla="*/ 0 w 69"/>
                    <a:gd name="T17" fmla="*/ 0 h 536"/>
                    <a:gd name="T18" fmla="*/ 0 w 69"/>
                    <a:gd name="T19" fmla="*/ 0 h 536"/>
                    <a:gd name="T20" fmla="*/ 0 w 69"/>
                    <a:gd name="T21" fmla="*/ 0 h 536"/>
                    <a:gd name="T22" fmla="*/ 0 w 69"/>
                    <a:gd name="T23" fmla="*/ 0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536"/>
                    <a:gd name="T38" fmla="*/ 69 w 69"/>
                    <a:gd name="T39" fmla="*/ 536 h 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536">
                      <a:moveTo>
                        <a:pt x="69" y="0"/>
                      </a:moveTo>
                      <a:lnTo>
                        <a:pt x="63" y="49"/>
                      </a:lnTo>
                      <a:lnTo>
                        <a:pt x="55" y="97"/>
                      </a:lnTo>
                      <a:lnTo>
                        <a:pt x="47" y="146"/>
                      </a:lnTo>
                      <a:lnTo>
                        <a:pt x="39" y="194"/>
                      </a:lnTo>
                      <a:lnTo>
                        <a:pt x="29" y="243"/>
                      </a:lnTo>
                      <a:lnTo>
                        <a:pt x="21" y="291"/>
                      </a:lnTo>
                      <a:lnTo>
                        <a:pt x="14" y="339"/>
                      </a:lnTo>
                      <a:lnTo>
                        <a:pt x="7" y="388"/>
                      </a:lnTo>
                      <a:lnTo>
                        <a:pt x="2" y="438"/>
                      </a:lnTo>
                      <a:lnTo>
                        <a:pt x="0" y="486"/>
                      </a:lnTo>
                      <a:lnTo>
                        <a:pt x="0" y="536"/>
                      </a:lnTo>
                    </a:path>
                  </a:pathLst>
                </a:custGeom>
                <a:noFill/>
                <a:ln w="6350">
                  <a:solidFill>
                    <a:srgbClr val="FFFFFF"/>
                  </a:solidFill>
                  <a:round/>
                  <a:headEnd/>
                  <a:tailEnd/>
                </a:ln>
              </p:spPr>
              <p:txBody>
                <a:bodyPr/>
                <a:lstStyle/>
                <a:p>
                  <a:endParaRPr lang="en-US"/>
                </a:p>
              </p:txBody>
            </p:sp>
            <p:sp>
              <p:nvSpPr>
                <p:cNvPr id="19635" name="Freeform 151"/>
                <p:cNvSpPr>
                  <a:spLocks/>
                </p:cNvSpPr>
                <p:nvPr/>
              </p:nvSpPr>
              <p:spPr bwMode="auto">
                <a:xfrm>
                  <a:off x="1373" y="2221"/>
                  <a:ext cx="7" cy="39"/>
                </a:xfrm>
                <a:custGeom>
                  <a:avLst/>
                  <a:gdLst>
                    <a:gd name="T0" fmla="*/ 0 w 24"/>
                    <a:gd name="T1" fmla="*/ 0 h 155"/>
                    <a:gd name="T2" fmla="*/ 0 w 24"/>
                    <a:gd name="T3" fmla="*/ 0 h 155"/>
                    <a:gd name="T4" fmla="*/ 0 w 24"/>
                    <a:gd name="T5" fmla="*/ 0 h 155"/>
                    <a:gd name="T6" fmla="*/ 0 w 24"/>
                    <a:gd name="T7" fmla="*/ 0 h 155"/>
                    <a:gd name="T8" fmla="*/ 0 60000 65536"/>
                    <a:gd name="T9" fmla="*/ 0 60000 65536"/>
                    <a:gd name="T10" fmla="*/ 0 60000 65536"/>
                    <a:gd name="T11" fmla="*/ 0 60000 65536"/>
                    <a:gd name="T12" fmla="*/ 0 w 24"/>
                    <a:gd name="T13" fmla="*/ 0 h 155"/>
                    <a:gd name="T14" fmla="*/ 24 w 24"/>
                    <a:gd name="T15" fmla="*/ 155 h 155"/>
                  </a:gdLst>
                  <a:ahLst/>
                  <a:cxnLst>
                    <a:cxn ang="T8">
                      <a:pos x="T0" y="T1"/>
                    </a:cxn>
                    <a:cxn ang="T9">
                      <a:pos x="T2" y="T3"/>
                    </a:cxn>
                    <a:cxn ang="T10">
                      <a:pos x="T4" y="T5"/>
                    </a:cxn>
                    <a:cxn ang="T11">
                      <a:pos x="T6" y="T7"/>
                    </a:cxn>
                  </a:cxnLst>
                  <a:rect l="T12" t="T13" r="T14" b="T15"/>
                  <a:pathLst>
                    <a:path w="24" h="155">
                      <a:moveTo>
                        <a:pt x="0" y="0"/>
                      </a:moveTo>
                      <a:lnTo>
                        <a:pt x="6" y="51"/>
                      </a:lnTo>
                      <a:lnTo>
                        <a:pt x="16" y="103"/>
                      </a:lnTo>
                      <a:lnTo>
                        <a:pt x="24" y="155"/>
                      </a:lnTo>
                    </a:path>
                  </a:pathLst>
                </a:custGeom>
                <a:noFill/>
                <a:ln w="6350">
                  <a:solidFill>
                    <a:srgbClr val="FFFFFF"/>
                  </a:solidFill>
                  <a:round/>
                  <a:headEnd/>
                  <a:tailEnd/>
                </a:ln>
              </p:spPr>
              <p:txBody>
                <a:bodyPr/>
                <a:lstStyle/>
                <a:p>
                  <a:endParaRPr lang="en-US"/>
                </a:p>
              </p:txBody>
            </p:sp>
            <p:sp>
              <p:nvSpPr>
                <p:cNvPr id="19636" name="Freeform 152"/>
                <p:cNvSpPr>
                  <a:spLocks/>
                </p:cNvSpPr>
                <p:nvPr/>
              </p:nvSpPr>
              <p:spPr bwMode="auto">
                <a:xfrm>
                  <a:off x="1365" y="2260"/>
                  <a:ext cx="16" cy="107"/>
                </a:xfrm>
                <a:custGeom>
                  <a:avLst/>
                  <a:gdLst>
                    <a:gd name="T0" fmla="*/ 0 w 64"/>
                    <a:gd name="T1" fmla="*/ 0 h 431"/>
                    <a:gd name="T2" fmla="*/ 0 w 64"/>
                    <a:gd name="T3" fmla="*/ 0 h 431"/>
                    <a:gd name="T4" fmla="*/ 0 w 64"/>
                    <a:gd name="T5" fmla="*/ 0 h 431"/>
                    <a:gd name="T6" fmla="*/ 0 w 64"/>
                    <a:gd name="T7" fmla="*/ 0 h 431"/>
                    <a:gd name="T8" fmla="*/ 0 w 64"/>
                    <a:gd name="T9" fmla="*/ 0 h 431"/>
                    <a:gd name="T10" fmla="*/ 0 w 64"/>
                    <a:gd name="T11" fmla="*/ 0 h 431"/>
                    <a:gd name="T12" fmla="*/ 0 w 64"/>
                    <a:gd name="T13" fmla="*/ 0 h 431"/>
                    <a:gd name="T14" fmla="*/ 0 w 64"/>
                    <a:gd name="T15" fmla="*/ 0 h 431"/>
                    <a:gd name="T16" fmla="*/ 0 w 64"/>
                    <a:gd name="T17" fmla="*/ 0 h 431"/>
                    <a:gd name="T18" fmla="*/ 0 w 64"/>
                    <a:gd name="T19" fmla="*/ 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31"/>
                    <a:gd name="T32" fmla="*/ 64 w 64"/>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31">
                      <a:moveTo>
                        <a:pt x="57" y="0"/>
                      </a:moveTo>
                      <a:lnTo>
                        <a:pt x="61" y="51"/>
                      </a:lnTo>
                      <a:lnTo>
                        <a:pt x="63" y="101"/>
                      </a:lnTo>
                      <a:lnTo>
                        <a:pt x="64" y="151"/>
                      </a:lnTo>
                      <a:lnTo>
                        <a:pt x="64" y="200"/>
                      </a:lnTo>
                      <a:lnTo>
                        <a:pt x="60" y="248"/>
                      </a:lnTo>
                      <a:lnTo>
                        <a:pt x="53" y="294"/>
                      </a:lnTo>
                      <a:lnTo>
                        <a:pt x="41" y="341"/>
                      </a:lnTo>
                      <a:lnTo>
                        <a:pt x="23" y="386"/>
                      </a:lnTo>
                      <a:lnTo>
                        <a:pt x="0" y="431"/>
                      </a:lnTo>
                    </a:path>
                  </a:pathLst>
                </a:custGeom>
                <a:noFill/>
                <a:ln w="6350">
                  <a:solidFill>
                    <a:srgbClr val="FFFFFF"/>
                  </a:solidFill>
                  <a:round/>
                  <a:headEnd/>
                  <a:tailEnd/>
                </a:ln>
              </p:spPr>
              <p:txBody>
                <a:bodyPr/>
                <a:lstStyle/>
                <a:p>
                  <a:endParaRPr lang="en-US"/>
                </a:p>
              </p:txBody>
            </p:sp>
            <p:sp>
              <p:nvSpPr>
                <p:cNvPr id="19637" name="Freeform 153"/>
                <p:cNvSpPr>
                  <a:spLocks/>
                </p:cNvSpPr>
                <p:nvPr/>
              </p:nvSpPr>
              <p:spPr bwMode="auto">
                <a:xfrm>
                  <a:off x="1521" y="1975"/>
                  <a:ext cx="11" cy="85"/>
                </a:xfrm>
                <a:custGeom>
                  <a:avLst/>
                  <a:gdLst>
                    <a:gd name="T0" fmla="*/ 0 w 45"/>
                    <a:gd name="T1" fmla="*/ 0 h 340"/>
                    <a:gd name="T2" fmla="*/ 0 w 45"/>
                    <a:gd name="T3" fmla="*/ 0 h 340"/>
                    <a:gd name="T4" fmla="*/ 0 w 45"/>
                    <a:gd name="T5" fmla="*/ 0 h 340"/>
                    <a:gd name="T6" fmla="*/ 0 w 45"/>
                    <a:gd name="T7" fmla="*/ 0 h 340"/>
                    <a:gd name="T8" fmla="*/ 0 w 45"/>
                    <a:gd name="T9" fmla="*/ 0 h 340"/>
                    <a:gd name="T10" fmla="*/ 0 w 45"/>
                    <a:gd name="T11" fmla="*/ 0 h 340"/>
                    <a:gd name="T12" fmla="*/ 0 w 45"/>
                    <a:gd name="T13" fmla="*/ 0 h 340"/>
                    <a:gd name="T14" fmla="*/ 0 60000 65536"/>
                    <a:gd name="T15" fmla="*/ 0 60000 65536"/>
                    <a:gd name="T16" fmla="*/ 0 60000 65536"/>
                    <a:gd name="T17" fmla="*/ 0 60000 65536"/>
                    <a:gd name="T18" fmla="*/ 0 60000 65536"/>
                    <a:gd name="T19" fmla="*/ 0 60000 65536"/>
                    <a:gd name="T20" fmla="*/ 0 60000 65536"/>
                    <a:gd name="T21" fmla="*/ 0 w 45"/>
                    <a:gd name="T22" fmla="*/ 0 h 340"/>
                    <a:gd name="T23" fmla="*/ 45 w 45"/>
                    <a:gd name="T24" fmla="*/ 340 h 3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40">
                      <a:moveTo>
                        <a:pt x="0" y="0"/>
                      </a:moveTo>
                      <a:lnTo>
                        <a:pt x="8" y="65"/>
                      </a:lnTo>
                      <a:lnTo>
                        <a:pt x="16" y="120"/>
                      </a:lnTo>
                      <a:lnTo>
                        <a:pt x="22" y="170"/>
                      </a:lnTo>
                      <a:lnTo>
                        <a:pt x="29" y="220"/>
                      </a:lnTo>
                      <a:lnTo>
                        <a:pt x="36" y="275"/>
                      </a:lnTo>
                      <a:lnTo>
                        <a:pt x="45" y="340"/>
                      </a:lnTo>
                    </a:path>
                  </a:pathLst>
                </a:custGeom>
                <a:noFill/>
                <a:ln w="6350">
                  <a:solidFill>
                    <a:srgbClr val="FFFFFF"/>
                  </a:solidFill>
                  <a:round/>
                  <a:headEnd/>
                  <a:tailEnd/>
                </a:ln>
              </p:spPr>
              <p:txBody>
                <a:bodyPr/>
                <a:lstStyle/>
                <a:p>
                  <a:endParaRPr lang="en-US"/>
                </a:p>
              </p:txBody>
            </p:sp>
            <p:sp>
              <p:nvSpPr>
                <p:cNvPr id="19638" name="Freeform 154"/>
                <p:cNvSpPr>
                  <a:spLocks/>
                </p:cNvSpPr>
                <p:nvPr/>
              </p:nvSpPr>
              <p:spPr bwMode="auto">
                <a:xfrm>
                  <a:off x="1236" y="1465"/>
                  <a:ext cx="13" cy="87"/>
                </a:xfrm>
                <a:custGeom>
                  <a:avLst/>
                  <a:gdLst>
                    <a:gd name="T0" fmla="*/ 0 w 53"/>
                    <a:gd name="T1" fmla="*/ 0 h 350"/>
                    <a:gd name="T2" fmla="*/ 0 w 53"/>
                    <a:gd name="T3" fmla="*/ 0 h 350"/>
                    <a:gd name="T4" fmla="*/ 0 w 53"/>
                    <a:gd name="T5" fmla="*/ 0 h 350"/>
                    <a:gd name="T6" fmla="*/ 0 w 53"/>
                    <a:gd name="T7" fmla="*/ 0 h 350"/>
                    <a:gd name="T8" fmla="*/ 0 w 53"/>
                    <a:gd name="T9" fmla="*/ 0 h 350"/>
                    <a:gd name="T10" fmla="*/ 0 w 53"/>
                    <a:gd name="T11" fmla="*/ 0 h 350"/>
                    <a:gd name="T12" fmla="*/ 0 w 53"/>
                    <a:gd name="T13" fmla="*/ 0 h 350"/>
                    <a:gd name="T14" fmla="*/ 0 w 53"/>
                    <a:gd name="T15" fmla="*/ 0 h 350"/>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350"/>
                    <a:gd name="T26" fmla="*/ 53 w 53"/>
                    <a:gd name="T27" fmla="*/ 350 h 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350">
                      <a:moveTo>
                        <a:pt x="9" y="0"/>
                      </a:moveTo>
                      <a:lnTo>
                        <a:pt x="1" y="89"/>
                      </a:lnTo>
                      <a:lnTo>
                        <a:pt x="0" y="157"/>
                      </a:lnTo>
                      <a:lnTo>
                        <a:pt x="4" y="207"/>
                      </a:lnTo>
                      <a:lnTo>
                        <a:pt x="12" y="244"/>
                      </a:lnTo>
                      <a:lnTo>
                        <a:pt x="24" y="278"/>
                      </a:lnTo>
                      <a:lnTo>
                        <a:pt x="38" y="311"/>
                      </a:lnTo>
                      <a:lnTo>
                        <a:pt x="53" y="350"/>
                      </a:lnTo>
                    </a:path>
                  </a:pathLst>
                </a:custGeom>
                <a:noFill/>
                <a:ln w="6350">
                  <a:solidFill>
                    <a:srgbClr val="FFFFFF"/>
                  </a:solidFill>
                  <a:round/>
                  <a:headEnd/>
                  <a:tailEnd/>
                </a:ln>
              </p:spPr>
              <p:txBody>
                <a:bodyPr/>
                <a:lstStyle/>
                <a:p>
                  <a:endParaRPr lang="en-US"/>
                </a:p>
              </p:txBody>
            </p:sp>
            <p:sp>
              <p:nvSpPr>
                <p:cNvPr id="19639" name="Freeform 155"/>
                <p:cNvSpPr>
                  <a:spLocks/>
                </p:cNvSpPr>
                <p:nvPr/>
              </p:nvSpPr>
              <p:spPr bwMode="auto">
                <a:xfrm>
                  <a:off x="1249" y="1552"/>
                  <a:ext cx="86" cy="47"/>
                </a:xfrm>
                <a:custGeom>
                  <a:avLst/>
                  <a:gdLst>
                    <a:gd name="T0" fmla="*/ 0 w 343"/>
                    <a:gd name="T1" fmla="*/ 0 h 189"/>
                    <a:gd name="T2" fmla="*/ 0 w 343"/>
                    <a:gd name="T3" fmla="*/ 0 h 189"/>
                    <a:gd name="T4" fmla="*/ 0 w 343"/>
                    <a:gd name="T5" fmla="*/ 0 h 189"/>
                    <a:gd name="T6" fmla="*/ 0 w 343"/>
                    <a:gd name="T7" fmla="*/ 0 h 189"/>
                    <a:gd name="T8" fmla="*/ 0 w 343"/>
                    <a:gd name="T9" fmla="*/ 0 h 189"/>
                    <a:gd name="T10" fmla="*/ 0 w 343"/>
                    <a:gd name="T11" fmla="*/ 0 h 189"/>
                    <a:gd name="T12" fmla="*/ 0 w 343"/>
                    <a:gd name="T13" fmla="*/ 0 h 189"/>
                    <a:gd name="T14" fmla="*/ 0 w 343"/>
                    <a:gd name="T15" fmla="*/ 0 h 189"/>
                    <a:gd name="T16" fmla="*/ 0 w 343"/>
                    <a:gd name="T17" fmla="*/ 0 h 189"/>
                    <a:gd name="T18" fmla="*/ 0 w 343"/>
                    <a:gd name="T19" fmla="*/ 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3"/>
                    <a:gd name="T31" fmla="*/ 0 h 189"/>
                    <a:gd name="T32" fmla="*/ 343 w 343"/>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3" h="189">
                      <a:moveTo>
                        <a:pt x="0" y="0"/>
                      </a:moveTo>
                      <a:lnTo>
                        <a:pt x="21" y="39"/>
                      </a:lnTo>
                      <a:lnTo>
                        <a:pt x="48" y="71"/>
                      </a:lnTo>
                      <a:lnTo>
                        <a:pt x="82" y="96"/>
                      </a:lnTo>
                      <a:lnTo>
                        <a:pt x="121" y="116"/>
                      </a:lnTo>
                      <a:lnTo>
                        <a:pt x="162" y="133"/>
                      </a:lnTo>
                      <a:lnTo>
                        <a:pt x="207" y="147"/>
                      </a:lnTo>
                      <a:lnTo>
                        <a:pt x="253" y="160"/>
                      </a:lnTo>
                      <a:lnTo>
                        <a:pt x="299" y="173"/>
                      </a:lnTo>
                      <a:lnTo>
                        <a:pt x="343" y="189"/>
                      </a:lnTo>
                    </a:path>
                  </a:pathLst>
                </a:custGeom>
                <a:noFill/>
                <a:ln w="6350">
                  <a:solidFill>
                    <a:srgbClr val="FFFFFF"/>
                  </a:solidFill>
                  <a:round/>
                  <a:headEnd/>
                  <a:tailEnd/>
                </a:ln>
              </p:spPr>
              <p:txBody>
                <a:bodyPr/>
                <a:lstStyle/>
                <a:p>
                  <a:endParaRPr lang="en-US"/>
                </a:p>
              </p:txBody>
            </p:sp>
            <p:sp>
              <p:nvSpPr>
                <p:cNvPr id="19640" name="Freeform 156"/>
                <p:cNvSpPr>
                  <a:spLocks/>
                </p:cNvSpPr>
                <p:nvPr/>
              </p:nvSpPr>
              <p:spPr bwMode="auto">
                <a:xfrm>
                  <a:off x="1335" y="1599"/>
                  <a:ext cx="98" cy="21"/>
                </a:xfrm>
                <a:custGeom>
                  <a:avLst/>
                  <a:gdLst>
                    <a:gd name="T0" fmla="*/ 0 w 394"/>
                    <a:gd name="T1" fmla="*/ 0 h 84"/>
                    <a:gd name="T2" fmla="*/ 0 w 394"/>
                    <a:gd name="T3" fmla="*/ 0 h 84"/>
                    <a:gd name="T4" fmla="*/ 0 w 394"/>
                    <a:gd name="T5" fmla="*/ 0 h 84"/>
                    <a:gd name="T6" fmla="*/ 0 w 394"/>
                    <a:gd name="T7" fmla="*/ 0 h 84"/>
                    <a:gd name="T8" fmla="*/ 0 w 394"/>
                    <a:gd name="T9" fmla="*/ 0 h 84"/>
                    <a:gd name="T10" fmla="*/ 0 w 394"/>
                    <a:gd name="T11" fmla="*/ 0 h 84"/>
                    <a:gd name="T12" fmla="*/ 0 w 394"/>
                    <a:gd name="T13" fmla="*/ 0 h 84"/>
                    <a:gd name="T14" fmla="*/ 0 w 394"/>
                    <a:gd name="T15" fmla="*/ 0 h 84"/>
                    <a:gd name="T16" fmla="*/ 0 w 394"/>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4"/>
                    <a:gd name="T28" fmla="*/ 0 h 84"/>
                    <a:gd name="T29" fmla="*/ 394 w 394"/>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4" h="84">
                      <a:moveTo>
                        <a:pt x="0" y="0"/>
                      </a:moveTo>
                      <a:lnTo>
                        <a:pt x="50" y="16"/>
                      </a:lnTo>
                      <a:lnTo>
                        <a:pt x="100" y="30"/>
                      </a:lnTo>
                      <a:lnTo>
                        <a:pt x="150" y="41"/>
                      </a:lnTo>
                      <a:lnTo>
                        <a:pt x="199" y="51"/>
                      </a:lnTo>
                      <a:lnTo>
                        <a:pt x="249" y="59"/>
                      </a:lnTo>
                      <a:lnTo>
                        <a:pt x="298" y="66"/>
                      </a:lnTo>
                      <a:lnTo>
                        <a:pt x="346" y="74"/>
                      </a:lnTo>
                      <a:lnTo>
                        <a:pt x="394" y="84"/>
                      </a:lnTo>
                    </a:path>
                  </a:pathLst>
                </a:custGeom>
                <a:noFill/>
                <a:ln w="6350">
                  <a:solidFill>
                    <a:srgbClr val="FFFFFF"/>
                  </a:solidFill>
                  <a:round/>
                  <a:headEnd/>
                  <a:tailEnd/>
                </a:ln>
              </p:spPr>
              <p:txBody>
                <a:bodyPr/>
                <a:lstStyle/>
                <a:p>
                  <a:endParaRPr lang="en-US"/>
                </a:p>
              </p:txBody>
            </p:sp>
            <p:sp>
              <p:nvSpPr>
                <p:cNvPr id="19641" name="Freeform 157"/>
                <p:cNvSpPr>
                  <a:spLocks/>
                </p:cNvSpPr>
                <p:nvPr/>
              </p:nvSpPr>
              <p:spPr bwMode="auto">
                <a:xfrm>
                  <a:off x="1433" y="1620"/>
                  <a:ext cx="27" cy="20"/>
                </a:xfrm>
                <a:custGeom>
                  <a:avLst/>
                  <a:gdLst>
                    <a:gd name="T0" fmla="*/ 0 w 108"/>
                    <a:gd name="T1" fmla="*/ 0 h 78"/>
                    <a:gd name="T2" fmla="*/ 0 w 108"/>
                    <a:gd name="T3" fmla="*/ 0 h 78"/>
                    <a:gd name="T4" fmla="*/ 0 w 108"/>
                    <a:gd name="T5" fmla="*/ 0 h 78"/>
                    <a:gd name="T6" fmla="*/ 0 w 108"/>
                    <a:gd name="T7" fmla="*/ 0 h 78"/>
                    <a:gd name="T8" fmla="*/ 0 60000 65536"/>
                    <a:gd name="T9" fmla="*/ 0 60000 65536"/>
                    <a:gd name="T10" fmla="*/ 0 60000 65536"/>
                    <a:gd name="T11" fmla="*/ 0 60000 65536"/>
                    <a:gd name="T12" fmla="*/ 0 w 108"/>
                    <a:gd name="T13" fmla="*/ 0 h 78"/>
                    <a:gd name="T14" fmla="*/ 108 w 108"/>
                    <a:gd name="T15" fmla="*/ 78 h 78"/>
                  </a:gdLst>
                  <a:ahLst/>
                  <a:cxnLst>
                    <a:cxn ang="T8">
                      <a:pos x="T0" y="T1"/>
                    </a:cxn>
                    <a:cxn ang="T9">
                      <a:pos x="T2" y="T3"/>
                    </a:cxn>
                    <a:cxn ang="T10">
                      <a:pos x="T4" y="T5"/>
                    </a:cxn>
                    <a:cxn ang="T11">
                      <a:pos x="T6" y="T7"/>
                    </a:cxn>
                  </a:cxnLst>
                  <a:rect l="T12" t="T13" r="T14" b="T15"/>
                  <a:pathLst>
                    <a:path w="108" h="78">
                      <a:moveTo>
                        <a:pt x="0" y="0"/>
                      </a:moveTo>
                      <a:lnTo>
                        <a:pt x="38" y="15"/>
                      </a:lnTo>
                      <a:lnTo>
                        <a:pt x="75" y="42"/>
                      </a:lnTo>
                      <a:lnTo>
                        <a:pt x="108" y="78"/>
                      </a:lnTo>
                    </a:path>
                  </a:pathLst>
                </a:custGeom>
                <a:noFill/>
                <a:ln w="6350">
                  <a:solidFill>
                    <a:srgbClr val="FFFFFF"/>
                  </a:solidFill>
                  <a:round/>
                  <a:headEnd/>
                  <a:tailEnd/>
                </a:ln>
              </p:spPr>
              <p:txBody>
                <a:bodyPr/>
                <a:lstStyle/>
                <a:p>
                  <a:endParaRPr lang="en-US"/>
                </a:p>
              </p:txBody>
            </p:sp>
            <p:sp>
              <p:nvSpPr>
                <p:cNvPr id="19642" name="Freeform 158"/>
                <p:cNvSpPr>
                  <a:spLocks/>
                </p:cNvSpPr>
                <p:nvPr/>
              </p:nvSpPr>
              <p:spPr bwMode="auto">
                <a:xfrm>
                  <a:off x="995" y="1149"/>
                  <a:ext cx="292" cy="386"/>
                </a:xfrm>
                <a:custGeom>
                  <a:avLst/>
                  <a:gdLst>
                    <a:gd name="T0" fmla="*/ 0 w 1167"/>
                    <a:gd name="T1" fmla="*/ 0 h 1545"/>
                    <a:gd name="T2" fmla="*/ 0 w 1167"/>
                    <a:gd name="T3" fmla="*/ 0 h 1545"/>
                    <a:gd name="T4" fmla="*/ 0 w 1167"/>
                    <a:gd name="T5" fmla="*/ 0 h 1545"/>
                    <a:gd name="T6" fmla="*/ 0 w 1167"/>
                    <a:gd name="T7" fmla="*/ 0 h 1545"/>
                    <a:gd name="T8" fmla="*/ 0 w 1167"/>
                    <a:gd name="T9" fmla="*/ 0 h 1545"/>
                    <a:gd name="T10" fmla="*/ 0 w 1167"/>
                    <a:gd name="T11" fmla="*/ 0 h 1545"/>
                    <a:gd name="T12" fmla="*/ 0 w 1167"/>
                    <a:gd name="T13" fmla="*/ 0 h 1545"/>
                    <a:gd name="T14" fmla="*/ 0 w 1167"/>
                    <a:gd name="T15" fmla="*/ 0 h 1545"/>
                    <a:gd name="T16" fmla="*/ 0 w 1167"/>
                    <a:gd name="T17" fmla="*/ 0 h 1545"/>
                    <a:gd name="T18" fmla="*/ 0 w 1167"/>
                    <a:gd name="T19" fmla="*/ 0 h 1545"/>
                    <a:gd name="T20" fmla="*/ 0 w 1167"/>
                    <a:gd name="T21" fmla="*/ 0 h 1545"/>
                    <a:gd name="T22" fmla="*/ 0 w 1167"/>
                    <a:gd name="T23" fmla="*/ 0 h 1545"/>
                    <a:gd name="T24" fmla="*/ 0 w 1167"/>
                    <a:gd name="T25" fmla="*/ 0 h 1545"/>
                    <a:gd name="T26" fmla="*/ 0 w 1167"/>
                    <a:gd name="T27" fmla="*/ 0 h 1545"/>
                    <a:gd name="T28" fmla="*/ 0 w 1167"/>
                    <a:gd name="T29" fmla="*/ 0 h 1545"/>
                    <a:gd name="T30" fmla="*/ 0 w 1167"/>
                    <a:gd name="T31" fmla="*/ 0 h 1545"/>
                    <a:gd name="T32" fmla="*/ 0 w 1167"/>
                    <a:gd name="T33" fmla="*/ 0 h 1545"/>
                    <a:gd name="T34" fmla="*/ 0 w 1167"/>
                    <a:gd name="T35" fmla="*/ 0 h 1545"/>
                    <a:gd name="T36" fmla="*/ 0 w 1167"/>
                    <a:gd name="T37" fmla="*/ 0 h 1545"/>
                    <a:gd name="T38" fmla="*/ 0 w 1167"/>
                    <a:gd name="T39" fmla="*/ 0 h 1545"/>
                    <a:gd name="T40" fmla="*/ 0 w 1167"/>
                    <a:gd name="T41" fmla="*/ 0 h 1545"/>
                    <a:gd name="T42" fmla="*/ 0 w 1167"/>
                    <a:gd name="T43" fmla="*/ 0 h 1545"/>
                    <a:gd name="T44" fmla="*/ 0 w 1167"/>
                    <a:gd name="T45" fmla="*/ 0 h 1545"/>
                    <a:gd name="T46" fmla="*/ 0 w 1167"/>
                    <a:gd name="T47" fmla="*/ 0 h 1545"/>
                    <a:gd name="T48" fmla="*/ 0 w 1167"/>
                    <a:gd name="T49" fmla="*/ 0 h 1545"/>
                    <a:gd name="T50" fmla="*/ 0 w 1167"/>
                    <a:gd name="T51" fmla="*/ 0 h 1545"/>
                    <a:gd name="T52" fmla="*/ 0 w 1167"/>
                    <a:gd name="T53" fmla="*/ 0 h 1545"/>
                    <a:gd name="T54" fmla="*/ 0 w 1167"/>
                    <a:gd name="T55" fmla="*/ 0 h 1545"/>
                    <a:gd name="T56" fmla="*/ 0 w 1167"/>
                    <a:gd name="T57" fmla="*/ 0 h 1545"/>
                    <a:gd name="T58" fmla="*/ 0 w 1167"/>
                    <a:gd name="T59" fmla="*/ 0 h 1545"/>
                    <a:gd name="T60" fmla="*/ 0 w 1167"/>
                    <a:gd name="T61" fmla="*/ 0 h 1545"/>
                    <a:gd name="T62" fmla="*/ 0 w 1167"/>
                    <a:gd name="T63" fmla="*/ 0 h 1545"/>
                    <a:gd name="T64" fmla="*/ 0 w 1167"/>
                    <a:gd name="T65" fmla="*/ 0 h 1545"/>
                    <a:gd name="T66" fmla="*/ 0 w 1167"/>
                    <a:gd name="T67" fmla="*/ 0 h 1545"/>
                    <a:gd name="T68" fmla="*/ 0 w 1167"/>
                    <a:gd name="T69" fmla="*/ 0 h 1545"/>
                    <a:gd name="T70" fmla="*/ 0 w 1167"/>
                    <a:gd name="T71" fmla="*/ 0 h 1545"/>
                    <a:gd name="T72" fmla="*/ 0 w 1167"/>
                    <a:gd name="T73" fmla="*/ 0 h 1545"/>
                    <a:gd name="T74" fmla="*/ 0 w 1167"/>
                    <a:gd name="T75" fmla="*/ 0 h 1545"/>
                    <a:gd name="T76" fmla="*/ 0 w 1167"/>
                    <a:gd name="T77" fmla="*/ 0 h 1545"/>
                    <a:gd name="T78" fmla="*/ 0 w 1167"/>
                    <a:gd name="T79" fmla="*/ 0 h 1545"/>
                    <a:gd name="T80" fmla="*/ 0 w 1167"/>
                    <a:gd name="T81" fmla="*/ 0 h 1545"/>
                    <a:gd name="T82" fmla="*/ 0 w 1167"/>
                    <a:gd name="T83" fmla="*/ 0 h 1545"/>
                    <a:gd name="T84" fmla="*/ 0 w 1167"/>
                    <a:gd name="T85" fmla="*/ 0 h 1545"/>
                    <a:gd name="T86" fmla="*/ 0 w 1167"/>
                    <a:gd name="T87" fmla="*/ 0 h 1545"/>
                    <a:gd name="T88" fmla="*/ 0 w 1167"/>
                    <a:gd name="T89" fmla="*/ 0 h 1545"/>
                    <a:gd name="T90" fmla="*/ 0 w 1167"/>
                    <a:gd name="T91" fmla="*/ 0 h 1545"/>
                    <a:gd name="T92" fmla="*/ 0 w 1167"/>
                    <a:gd name="T93" fmla="*/ 0 h 1545"/>
                    <a:gd name="T94" fmla="*/ 0 w 1167"/>
                    <a:gd name="T95" fmla="*/ 0 h 1545"/>
                    <a:gd name="T96" fmla="*/ 0 w 1167"/>
                    <a:gd name="T97" fmla="*/ 0 h 1545"/>
                    <a:gd name="T98" fmla="*/ 0 w 1167"/>
                    <a:gd name="T99" fmla="*/ 0 h 1545"/>
                    <a:gd name="T100" fmla="*/ 0 w 1167"/>
                    <a:gd name="T101" fmla="*/ 0 h 15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67"/>
                    <a:gd name="T154" fmla="*/ 0 h 1545"/>
                    <a:gd name="T155" fmla="*/ 1167 w 1167"/>
                    <a:gd name="T156" fmla="*/ 1545 h 15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67" h="1545">
                      <a:moveTo>
                        <a:pt x="586" y="1544"/>
                      </a:moveTo>
                      <a:lnTo>
                        <a:pt x="550" y="1545"/>
                      </a:lnTo>
                      <a:lnTo>
                        <a:pt x="500" y="1541"/>
                      </a:lnTo>
                      <a:lnTo>
                        <a:pt x="461" y="1528"/>
                      </a:lnTo>
                      <a:lnTo>
                        <a:pt x="410" y="1494"/>
                      </a:lnTo>
                      <a:lnTo>
                        <a:pt x="362" y="1464"/>
                      </a:lnTo>
                      <a:lnTo>
                        <a:pt x="317" y="1435"/>
                      </a:lnTo>
                      <a:lnTo>
                        <a:pt x="280" y="1403"/>
                      </a:lnTo>
                      <a:lnTo>
                        <a:pt x="248" y="1366"/>
                      </a:lnTo>
                      <a:lnTo>
                        <a:pt x="227" y="1321"/>
                      </a:lnTo>
                      <a:lnTo>
                        <a:pt x="217" y="1296"/>
                      </a:lnTo>
                      <a:lnTo>
                        <a:pt x="207" y="1268"/>
                      </a:lnTo>
                      <a:lnTo>
                        <a:pt x="196" y="1237"/>
                      </a:lnTo>
                      <a:lnTo>
                        <a:pt x="192" y="1226"/>
                      </a:lnTo>
                      <a:lnTo>
                        <a:pt x="187" y="1216"/>
                      </a:lnTo>
                      <a:lnTo>
                        <a:pt x="183" y="1205"/>
                      </a:lnTo>
                      <a:lnTo>
                        <a:pt x="165" y="1145"/>
                      </a:lnTo>
                      <a:lnTo>
                        <a:pt x="148" y="1092"/>
                      </a:lnTo>
                      <a:lnTo>
                        <a:pt x="137" y="1054"/>
                      </a:lnTo>
                      <a:lnTo>
                        <a:pt x="130" y="1028"/>
                      </a:lnTo>
                      <a:lnTo>
                        <a:pt x="132" y="1025"/>
                      </a:lnTo>
                      <a:lnTo>
                        <a:pt x="135" y="1036"/>
                      </a:lnTo>
                      <a:lnTo>
                        <a:pt x="139" y="1053"/>
                      </a:lnTo>
                      <a:lnTo>
                        <a:pt x="136" y="1069"/>
                      </a:lnTo>
                      <a:lnTo>
                        <a:pt x="123" y="1072"/>
                      </a:lnTo>
                      <a:lnTo>
                        <a:pt x="97" y="1057"/>
                      </a:lnTo>
                      <a:lnTo>
                        <a:pt x="75" y="1027"/>
                      </a:lnTo>
                      <a:lnTo>
                        <a:pt x="54" y="979"/>
                      </a:lnTo>
                      <a:lnTo>
                        <a:pt x="35" y="919"/>
                      </a:lnTo>
                      <a:lnTo>
                        <a:pt x="21" y="855"/>
                      </a:lnTo>
                      <a:lnTo>
                        <a:pt x="13" y="796"/>
                      </a:lnTo>
                      <a:lnTo>
                        <a:pt x="12" y="747"/>
                      </a:lnTo>
                      <a:lnTo>
                        <a:pt x="19" y="718"/>
                      </a:lnTo>
                      <a:lnTo>
                        <a:pt x="27" y="706"/>
                      </a:lnTo>
                      <a:lnTo>
                        <a:pt x="34" y="696"/>
                      </a:lnTo>
                      <a:lnTo>
                        <a:pt x="42" y="690"/>
                      </a:lnTo>
                      <a:lnTo>
                        <a:pt x="42" y="688"/>
                      </a:lnTo>
                      <a:lnTo>
                        <a:pt x="41" y="685"/>
                      </a:lnTo>
                      <a:lnTo>
                        <a:pt x="41" y="683"/>
                      </a:lnTo>
                      <a:lnTo>
                        <a:pt x="23" y="648"/>
                      </a:lnTo>
                      <a:lnTo>
                        <a:pt x="10" y="604"/>
                      </a:lnTo>
                      <a:lnTo>
                        <a:pt x="3" y="555"/>
                      </a:lnTo>
                      <a:lnTo>
                        <a:pt x="0" y="504"/>
                      </a:lnTo>
                      <a:lnTo>
                        <a:pt x="2" y="452"/>
                      </a:lnTo>
                      <a:lnTo>
                        <a:pt x="9" y="401"/>
                      </a:lnTo>
                      <a:lnTo>
                        <a:pt x="21" y="355"/>
                      </a:lnTo>
                      <a:lnTo>
                        <a:pt x="40" y="315"/>
                      </a:lnTo>
                      <a:lnTo>
                        <a:pt x="63" y="283"/>
                      </a:lnTo>
                      <a:lnTo>
                        <a:pt x="76" y="258"/>
                      </a:lnTo>
                      <a:lnTo>
                        <a:pt x="95" y="217"/>
                      </a:lnTo>
                      <a:lnTo>
                        <a:pt x="107" y="192"/>
                      </a:lnTo>
                      <a:lnTo>
                        <a:pt x="145" y="158"/>
                      </a:lnTo>
                      <a:lnTo>
                        <a:pt x="197" y="127"/>
                      </a:lnTo>
                      <a:lnTo>
                        <a:pt x="242" y="106"/>
                      </a:lnTo>
                      <a:lnTo>
                        <a:pt x="293" y="83"/>
                      </a:lnTo>
                      <a:lnTo>
                        <a:pt x="340" y="62"/>
                      </a:lnTo>
                      <a:lnTo>
                        <a:pt x="386" y="43"/>
                      </a:lnTo>
                      <a:lnTo>
                        <a:pt x="432" y="26"/>
                      </a:lnTo>
                      <a:lnTo>
                        <a:pt x="480" y="12"/>
                      </a:lnTo>
                      <a:lnTo>
                        <a:pt x="533" y="4"/>
                      </a:lnTo>
                      <a:lnTo>
                        <a:pt x="592" y="1"/>
                      </a:lnTo>
                      <a:lnTo>
                        <a:pt x="593" y="0"/>
                      </a:lnTo>
                      <a:lnTo>
                        <a:pt x="595" y="0"/>
                      </a:lnTo>
                      <a:lnTo>
                        <a:pt x="596" y="0"/>
                      </a:lnTo>
                      <a:lnTo>
                        <a:pt x="607" y="1"/>
                      </a:lnTo>
                      <a:lnTo>
                        <a:pt x="624" y="4"/>
                      </a:lnTo>
                      <a:lnTo>
                        <a:pt x="643" y="6"/>
                      </a:lnTo>
                      <a:lnTo>
                        <a:pt x="697" y="15"/>
                      </a:lnTo>
                      <a:lnTo>
                        <a:pt x="751" y="25"/>
                      </a:lnTo>
                      <a:lnTo>
                        <a:pt x="803" y="43"/>
                      </a:lnTo>
                      <a:lnTo>
                        <a:pt x="849" y="69"/>
                      </a:lnTo>
                      <a:lnTo>
                        <a:pt x="888" y="108"/>
                      </a:lnTo>
                      <a:lnTo>
                        <a:pt x="888" y="105"/>
                      </a:lnTo>
                      <a:lnTo>
                        <a:pt x="888" y="101"/>
                      </a:lnTo>
                      <a:lnTo>
                        <a:pt x="884" y="100"/>
                      </a:lnTo>
                      <a:lnTo>
                        <a:pt x="939" y="107"/>
                      </a:lnTo>
                      <a:lnTo>
                        <a:pt x="984" y="126"/>
                      </a:lnTo>
                      <a:lnTo>
                        <a:pt x="1022" y="154"/>
                      </a:lnTo>
                      <a:lnTo>
                        <a:pt x="1057" y="191"/>
                      </a:lnTo>
                      <a:lnTo>
                        <a:pt x="1091" y="233"/>
                      </a:lnTo>
                      <a:lnTo>
                        <a:pt x="1115" y="272"/>
                      </a:lnTo>
                      <a:lnTo>
                        <a:pt x="1133" y="320"/>
                      </a:lnTo>
                      <a:lnTo>
                        <a:pt x="1143" y="379"/>
                      </a:lnTo>
                      <a:lnTo>
                        <a:pt x="1147" y="444"/>
                      </a:lnTo>
                      <a:lnTo>
                        <a:pt x="1143" y="513"/>
                      </a:lnTo>
                      <a:lnTo>
                        <a:pt x="1137" y="560"/>
                      </a:lnTo>
                      <a:lnTo>
                        <a:pt x="1130" y="620"/>
                      </a:lnTo>
                      <a:lnTo>
                        <a:pt x="1117" y="673"/>
                      </a:lnTo>
                      <a:lnTo>
                        <a:pt x="1120" y="675"/>
                      </a:lnTo>
                      <a:lnTo>
                        <a:pt x="1126" y="679"/>
                      </a:lnTo>
                      <a:lnTo>
                        <a:pt x="1129" y="681"/>
                      </a:lnTo>
                      <a:lnTo>
                        <a:pt x="1138" y="688"/>
                      </a:lnTo>
                      <a:lnTo>
                        <a:pt x="1149" y="699"/>
                      </a:lnTo>
                      <a:lnTo>
                        <a:pt x="1158" y="713"/>
                      </a:lnTo>
                      <a:lnTo>
                        <a:pt x="1167" y="743"/>
                      </a:lnTo>
                      <a:lnTo>
                        <a:pt x="1164" y="791"/>
                      </a:lnTo>
                      <a:lnTo>
                        <a:pt x="1156" y="852"/>
                      </a:lnTo>
                      <a:lnTo>
                        <a:pt x="1142" y="915"/>
                      </a:lnTo>
                      <a:lnTo>
                        <a:pt x="1124" y="974"/>
                      </a:lnTo>
                      <a:lnTo>
                        <a:pt x="1103" y="1022"/>
                      </a:lnTo>
                      <a:lnTo>
                        <a:pt x="1081" y="1052"/>
                      </a:lnTo>
                      <a:lnTo>
                        <a:pt x="1054" y="1068"/>
                      </a:lnTo>
                      <a:lnTo>
                        <a:pt x="1042" y="1064"/>
                      </a:lnTo>
                      <a:lnTo>
                        <a:pt x="1040" y="1049"/>
                      </a:lnTo>
                      <a:lnTo>
                        <a:pt x="1042" y="1032"/>
                      </a:lnTo>
                      <a:lnTo>
                        <a:pt x="1047" y="1020"/>
                      </a:lnTo>
                      <a:lnTo>
                        <a:pt x="1048" y="1024"/>
                      </a:lnTo>
                      <a:lnTo>
                        <a:pt x="1041" y="1051"/>
                      </a:lnTo>
                      <a:lnTo>
                        <a:pt x="1029" y="1088"/>
                      </a:lnTo>
                      <a:lnTo>
                        <a:pt x="1013" y="1140"/>
                      </a:lnTo>
                      <a:lnTo>
                        <a:pt x="995" y="1202"/>
                      </a:lnTo>
                      <a:lnTo>
                        <a:pt x="979" y="1243"/>
                      </a:lnTo>
                      <a:lnTo>
                        <a:pt x="963" y="1282"/>
                      </a:lnTo>
                      <a:lnTo>
                        <a:pt x="951" y="1318"/>
                      </a:lnTo>
                      <a:lnTo>
                        <a:pt x="929" y="1363"/>
                      </a:lnTo>
                      <a:lnTo>
                        <a:pt x="899" y="1400"/>
                      </a:lnTo>
                      <a:lnTo>
                        <a:pt x="860" y="1430"/>
                      </a:lnTo>
                      <a:lnTo>
                        <a:pt x="816" y="1460"/>
                      </a:lnTo>
                      <a:lnTo>
                        <a:pt x="768" y="1490"/>
                      </a:lnTo>
                      <a:lnTo>
                        <a:pt x="717" y="1524"/>
                      </a:lnTo>
                      <a:lnTo>
                        <a:pt x="679" y="1538"/>
                      </a:lnTo>
                      <a:lnTo>
                        <a:pt x="629" y="1544"/>
                      </a:lnTo>
                      <a:lnTo>
                        <a:pt x="593" y="1544"/>
                      </a:lnTo>
                      <a:lnTo>
                        <a:pt x="592" y="1544"/>
                      </a:lnTo>
                      <a:lnTo>
                        <a:pt x="588" y="1544"/>
                      </a:lnTo>
                      <a:lnTo>
                        <a:pt x="586" y="1544"/>
                      </a:lnTo>
                      <a:close/>
                    </a:path>
                  </a:pathLst>
                </a:custGeom>
                <a:noFill/>
                <a:ln w="9525">
                  <a:noFill/>
                  <a:round/>
                  <a:headEnd/>
                  <a:tailEnd/>
                </a:ln>
              </p:spPr>
              <p:txBody>
                <a:bodyPr/>
                <a:lstStyle/>
                <a:p>
                  <a:endParaRPr lang="en-US"/>
                </a:p>
              </p:txBody>
            </p:sp>
            <p:sp>
              <p:nvSpPr>
                <p:cNvPr id="19643" name="Freeform 159"/>
                <p:cNvSpPr>
                  <a:spLocks/>
                </p:cNvSpPr>
                <p:nvPr/>
              </p:nvSpPr>
              <p:spPr bwMode="auto">
                <a:xfrm>
                  <a:off x="995" y="1149"/>
                  <a:ext cx="292" cy="386"/>
                </a:xfrm>
                <a:custGeom>
                  <a:avLst/>
                  <a:gdLst>
                    <a:gd name="T0" fmla="*/ 0 w 1167"/>
                    <a:gd name="T1" fmla="*/ 0 h 1545"/>
                    <a:gd name="T2" fmla="*/ 0 w 1167"/>
                    <a:gd name="T3" fmla="*/ 0 h 1545"/>
                    <a:gd name="T4" fmla="*/ 0 w 1167"/>
                    <a:gd name="T5" fmla="*/ 0 h 1545"/>
                    <a:gd name="T6" fmla="*/ 0 w 1167"/>
                    <a:gd name="T7" fmla="*/ 0 h 1545"/>
                    <a:gd name="T8" fmla="*/ 0 w 1167"/>
                    <a:gd name="T9" fmla="*/ 0 h 1545"/>
                    <a:gd name="T10" fmla="*/ 0 w 1167"/>
                    <a:gd name="T11" fmla="*/ 0 h 1545"/>
                    <a:gd name="T12" fmla="*/ 0 w 1167"/>
                    <a:gd name="T13" fmla="*/ 0 h 1545"/>
                    <a:gd name="T14" fmla="*/ 0 w 1167"/>
                    <a:gd name="T15" fmla="*/ 0 h 1545"/>
                    <a:gd name="T16" fmla="*/ 0 w 1167"/>
                    <a:gd name="T17" fmla="*/ 0 h 1545"/>
                    <a:gd name="T18" fmla="*/ 0 w 1167"/>
                    <a:gd name="T19" fmla="*/ 0 h 1545"/>
                    <a:gd name="T20" fmla="*/ 0 w 1167"/>
                    <a:gd name="T21" fmla="*/ 0 h 1545"/>
                    <a:gd name="T22" fmla="*/ 0 w 1167"/>
                    <a:gd name="T23" fmla="*/ 0 h 1545"/>
                    <a:gd name="T24" fmla="*/ 0 w 1167"/>
                    <a:gd name="T25" fmla="*/ 0 h 1545"/>
                    <a:gd name="T26" fmla="*/ 0 w 1167"/>
                    <a:gd name="T27" fmla="*/ 0 h 1545"/>
                    <a:gd name="T28" fmla="*/ 0 w 1167"/>
                    <a:gd name="T29" fmla="*/ 0 h 1545"/>
                    <a:gd name="T30" fmla="*/ 0 w 1167"/>
                    <a:gd name="T31" fmla="*/ 0 h 1545"/>
                    <a:gd name="T32" fmla="*/ 0 w 1167"/>
                    <a:gd name="T33" fmla="*/ 0 h 1545"/>
                    <a:gd name="T34" fmla="*/ 0 w 1167"/>
                    <a:gd name="T35" fmla="*/ 0 h 1545"/>
                    <a:gd name="T36" fmla="*/ 0 w 1167"/>
                    <a:gd name="T37" fmla="*/ 0 h 1545"/>
                    <a:gd name="T38" fmla="*/ 0 w 1167"/>
                    <a:gd name="T39" fmla="*/ 0 h 1545"/>
                    <a:gd name="T40" fmla="*/ 0 w 1167"/>
                    <a:gd name="T41" fmla="*/ 0 h 1545"/>
                    <a:gd name="T42" fmla="*/ 0 w 1167"/>
                    <a:gd name="T43" fmla="*/ 0 h 1545"/>
                    <a:gd name="T44" fmla="*/ 0 w 1167"/>
                    <a:gd name="T45" fmla="*/ 0 h 1545"/>
                    <a:gd name="T46" fmla="*/ 0 w 1167"/>
                    <a:gd name="T47" fmla="*/ 0 h 1545"/>
                    <a:gd name="T48" fmla="*/ 0 w 1167"/>
                    <a:gd name="T49" fmla="*/ 0 h 1545"/>
                    <a:gd name="T50" fmla="*/ 0 w 1167"/>
                    <a:gd name="T51" fmla="*/ 0 h 1545"/>
                    <a:gd name="T52" fmla="*/ 0 w 1167"/>
                    <a:gd name="T53" fmla="*/ 0 h 1545"/>
                    <a:gd name="T54" fmla="*/ 0 w 1167"/>
                    <a:gd name="T55" fmla="*/ 0 h 1545"/>
                    <a:gd name="T56" fmla="*/ 0 w 1167"/>
                    <a:gd name="T57" fmla="*/ 0 h 1545"/>
                    <a:gd name="T58" fmla="*/ 0 w 1167"/>
                    <a:gd name="T59" fmla="*/ 0 h 1545"/>
                    <a:gd name="T60" fmla="*/ 0 w 1167"/>
                    <a:gd name="T61" fmla="*/ 0 h 1545"/>
                    <a:gd name="T62" fmla="*/ 0 w 1167"/>
                    <a:gd name="T63" fmla="*/ 0 h 1545"/>
                    <a:gd name="T64" fmla="*/ 0 w 1167"/>
                    <a:gd name="T65" fmla="*/ 0 h 1545"/>
                    <a:gd name="T66" fmla="*/ 0 w 1167"/>
                    <a:gd name="T67" fmla="*/ 0 h 1545"/>
                    <a:gd name="T68" fmla="*/ 0 w 1167"/>
                    <a:gd name="T69" fmla="*/ 0 h 1545"/>
                    <a:gd name="T70" fmla="*/ 0 w 1167"/>
                    <a:gd name="T71" fmla="*/ 0 h 1545"/>
                    <a:gd name="T72" fmla="*/ 0 w 1167"/>
                    <a:gd name="T73" fmla="*/ 0 h 1545"/>
                    <a:gd name="T74" fmla="*/ 0 w 1167"/>
                    <a:gd name="T75" fmla="*/ 0 h 1545"/>
                    <a:gd name="T76" fmla="*/ 0 w 1167"/>
                    <a:gd name="T77" fmla="*/ 0 h 1545"/>
                    <a:gd name="T78" fmla="*/ 0 w 1167"/>
                    <a:gd name="T79" fmla="*/ 0 h 1545"/>
                    <a:gd name="T80" fmla="*/ 0 w 1167"/>
                    <a:gd name="T81" fmla="*/ 0 h 1545"/>
                    <a:gd name="T82" fmla="*/ 0 w 1167"/>
                    <a:gd name="T83" fmla="*/ 0 h 1545"/>
                    <a:gd name="T84" fmla="*/ 0 w 1167"/>
                    <a:gd name="T85" fmla="*/ 0 h 1545"/>
                    <a:gd name="T86" fmla="*/ 0 w 1167"/>
                    <a:gd name="T87" fmla="*/ 0 h 1545"/>
                    <a:gd name="T88" fmla="*/ 0 w 1167"/>
                    <a:gd name="T89" fmla="*/ 0 h 1545"/>
                    <a:gd name="T90" fmla="*/ 0 w 1167"/>
                    <a:gd name="T91" fmla="*/ 0 h 1545"/>
                    <a:gd name="T92" fmla="*/ 0 w 1167"/>
                    <a:gd name="T93" fmla="*/ 0 h 1545"/>
                    <a:gd name="T94" fmla="*/ 0 w 1167"/>
                    <a:gd name="T95" fmla="*/ 0 h 1545"/>
                    <a:gd name="T96" fmla="*/ 0 w 1167"/>
                    <a:gd name="T97" fmla="*/ 0 h 1545"/>
                    <a:gd name="T98" fmla="*/ 0 w 1167"/>
                    <a:gd name="T99" fmla="*/ 0 h 1545"/>
                    <a:gd name="T100" fmla="*/ 0 w 1167"/>
                    <a:gd name="T101" fmla="*/ 0 h 1545"/>
                    <a:gd name="T102" fmla="*/ 0 w 1167"/>
                    <a:gd name="T103" fmla="*/ 0 h 15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7"/>
                    <a:gd name="T157" fmla="*/ 0 h 1545"/>
                    <a:gd name="T158" fmla="*/ 1167 w 1167"/>
                    <a:gd name="T159" fmla="*/ 1545 h 154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7" h="1545">
                      <a:moveTo>
                        <a:pt x="586" y="1544"/>
                      </a:moveTo>
                      <a:lnTo>
                        <a:pt x="550" y="1545"/>
                      </a:lnTo>
                      <a:lnTo>
                        <a:pt x="500" y="1541"/>
                      </a:lnTo>
                      <a:lnTo>
                        <a:pt x="461" y="1528"/>
                      </a:lnTo>
                      <a:lnTo>
                        <a:pt x="410" y="1494"/>
                      </a:lnTo>
                      <a:lnTo>
                        <a:pt x="362" y="1464"/>
                      </a:lnTo>
                      <a:lnTo>
                        <a:pt x="317" y="1435"/>
                      </a:lnTo>
                      <a:lnTo>
                        <a:pt x="280" y="1403"/>
                      </a:lnTo>
                      <a:lnTo>
                        <a:pt x="248" y="1366"/>
                      </a:lnTo>
                      <a:lnTo>
                        <a:pt x="227" y="1321"/>
                      </a:lnTo>
                      <a:lnTo>
                        <a:pt x="217" y="1296"/>
                      </a:lnTo>
                      <a:lnTo>
                        <a:pt x="207" y="1268"/>
                      </a:lnTo>
                      <a:lnTo>
                        <a:pt x="196" y="1237"/>
                      </a:lnTo>
                      <a:lnTo>
                        <a:pt x="192" y="1226"/>
                      </a:lnTo>
                      <a:lnTo>
                        <a:pt x="187" y="1216"/>
                      </a:lnTo>
                      <a:lnTo>
                        <a:pt x="183" y="1205"/>
                      </a:lnTo>
                      <a:lnTo>
                        <a:pt x="165" y="1145"/>
                      </a:lnTo>
                      <a:lnTo>
                        <a:pt x="148" y="1092"/>
                      </a:lnTo>
                      <a:lnTo>
                        <a:pt x="137" y="1054"/>
                      </a:lnTo>
                      <a:lnTo>
                        <a:pt x="130" y="1028"/>
                      </a:lnTo>
                      <a:lnTo>
                        <a:pt x="132" y="1025"/>
                      </a:lnTo>
                      <a:lnTo>
                        <a:pt x="135" y="1036"/>
                      </a:lnTo>
                      <a:lnTo>
                        <a:pt x="139" y="1053"/>
                      </a:lnTo>
                      <a:lnTo>
                        <a:pt x="136" y="1069"/>
                      </a:lnTo>
                      <a:lnTo>
                        <a:pt x="123" y="1072"/>
                      </a:lnTo>
                      <a:lnTo>
                        <a:pt x="97" y="1057"/>
                      </a:lnTo>
                      <a:lnTo>
                        <a:pt x="75" y="1027"/>
                      </a:lnTo>
                      <a:lnTo>
                        <a:pt x="54" y="979"/>
                      </a:lnTo>
                      <a:lnTo>
                        <a:pt x="35" y="919"/>
                      </a:lnTo>
                      <a:lnTo>
                        <a:pt x="21" y="855"/>
                      </a:lnTo>
                      <a:lnTo>
                        <a:pt x="13" y="796"/>
                      </a:lnTo>
                      <a:lnTo>
                        <a:pt x="12" y="747"/>
                      </a:lnTo>
                      <a:lnTo>
                        <a:pt x="19" y="718"/>
                      </a:lnTo>
                      <a:lnTo>
                        <a:pt x="27" y="706"/>
                      </a:lnTo>
                      <a:lnTo>
                        <a:pt x="34" y="696"/>
                      </a:lnTo>
                      <a:lnTo>
                        <a:pt x="42" y="690"/>
                      </a:lnTo>
                      <a:lnTo>
                        <a:pt x="42" y="688"/>
                      </a:lnTo>
                      <a:lnTo>
                        <a:pt x="41" y="685"/>
                      </a:lnTo>
                      <a:lnTo>
                        <a:pt x="41" y="683"/>
                      </a:lnTo>
                      <a:lnTo>
                        <a:pt x="23" y="648"/>
                      </a:lnTo>
                      <a:lnTo>
                        <a:pt x="10" y="604"/>
                      </a:lnTo>
                      <a:lnTo>
                        <a:pt x="3" y="555"/>
                      </a:lnTo>
                      <a:lnTo>
                        <a:pt x="0" y="504"/>
                      </a:lnTo>
                      <a:lnTo>
                        <a:pt x="2" y="452"/>
                      </a:lnTo>
                      <a:lnTo>
                        <a:pt x="9" y="401"/>
                      </a:lnTo>
                      <a:lnTo>
                        <a:pt x="21" y="355"/>
                      </a:lnTo>
                      <a:lnTo>
                        <a:pt x="40" y="315"/>
                      </a:lnTo>
                      <a:lnTo>
                        <a:pt x="63" y="283"/>
                      </a:lnTo>
                      <a:lnTo>
                        <a:pt x="76" y="258"/>
                      </a:lnTo>
                      <a:lnTo>
                        <a:pt x="95" y="217"/>
                      </a:lnTo>
                      <a:lnTo>
                        <a:pt x="107" y="192"/>
                      </a:lnTo>
                      <a:lnTo>
                        <a:pt x="145" y="158"/>
                      </a:lnTo>
                      <a:lnTo>
                        <a:pt x="197" y="127"/>
                      </a:lnTo>
                      <a:lnTo>
                        <a:pt x="242" y="106"/>
                      </a:lnTo>
                      <a:lnTo>
                        <a:pt x="293" y="83"/>
                      </a:lnTo>
                      <a:lnTo>
                        <a:pt x="340" y="62"/>
                      </a:lnTo>
                      <a:lnTo>
                        <a:pt x="386" y="43"/>
                      </a:lnTo>
                      <a:lnTo>
                        <a:pt x="432" y="26"/>
                      </a:lnTo>
                      <a:lnTo>
                        <a:pt x="480" y="12"/>
                      </a:lnTo>
                      <a:lnTo>
                        <a:pt x="533" y="4"/>
                      </a:lnTo>
                      <a:lnTo>
                        <a:pt x="592" y="1"/>
                      </a:lnTo>
                      <a:lnTo>
                        <a:pt x="593" y="0"/>
                      </a:lnTo>
                      <a:lnTo>
                        <a:pt x="595" y="0"/>
                      </a:lnTo>
                      <a:lnTo>
                        <a:pt x="596" y="0"/>
                      </a:lnTo>
                      <a:lnTo>
                        <a:pt x="607" y="1"/>
                      </a:lnTo>
                      <a:lnTo>
                        <a:pt x="624" y="4"/>
                      </a:lnTo>
                      <a:lnTo>
                        <a:pt x="643" y="6"/>
                      </a:lnTo>
                      <a:lnTo>
                        <a:pt x="697" y="15"/>
                      </a:lnTo>
                      <a:lnTo>
                        <a:pt x="751" y="25"/>
                      </a:lnTo>
                      <a:lnTo>
                        <a:pt x="803" y="43"/>
                      </a:lnTo>
                      <a:lnTo>
                        <a:pt x="849" y="69"/>
                      </a:lnTo>
                      <a:lnTo>
                        <a:pt x="888" y="108"/>
                      </a:lnTo>
                      <a:lnTo>
                        <a:pt x="888" y="105"/>
                      </a:lnTo>
                      <a:lnTo>
                        <a:pt x="888" y="101"/>
                      </a:lnTo>
                      <a:lnTo>
                        <a:pt x="884" y="100"/>
                      </a:lnTo>
                      <a:lnTo>
                        <a:pt x="939" y="107"/>
                      </a:lnTo>
                      <a:lnTo>
                        <a:pt x="984" y="126"/>
                      </a:lnTo>
                      <a:lnTo>
                        <a:pt x="1022" y="154"/>
                      </a:lnTo>
                      <a:lnTo>
                        <a:pt x="1057" y="191"/>
                      </a:lnTo>
                      <a:lnTo>
                        <a:pt x="1091" y="233"/>
                      </a:lnTo>
                      <a:lnTo>
                        <a:pt x="1115" y="272"/>
                      </a:lnTo>
                      <a:lnTo>
                        <a:pt x="1133" y="320"/>
                      </a:lnTo>
                      <a:lnTo>
                        <a:pt x="1143" y="379"/>
                      </a:lnTo>
                      <a:lnTo>
                        <a:pt x="1147" y="444"/>
                      </a:lnTo>
                      <a:lnTo>
                        <a:pt x="1143" y="513"/>
                      </a:lnTo>
                      <a:lnTo>
                        <a:pt x="1137" y="560"/>
                      </a:lnTo>
                      <a:lnTo>
                        <a:pt x="1130" y="620"/>
                      </a:lnTo>
                      <a:lnTo>
                        <a:pt x="1117" y="673"/>
                      </a:lnTo>
                      <a:lnTo>
                        <a:pt x="1120" y="675"/>
                      </a:lnTo>
                      <a:lnTo>
                        <a:pt x="1126" y="679"/>
                      </a:lnTo>
                      <a:lnTo>
                        <a:pt x="1129" y="681"/>
                      </a:lnTo>
                      <a:lnTo>
                        <a:pt x="1138" y="688"/>
                      </a:lnTo>
                      <a:lnTo>
                        <a:pt x="1149" y="699"/>
                      </a:lnTo>
                      <a:lnTo>
                        <a:pt x="1158" y="713"/>
                      </a:lnTo>
                      <a:lnTo>
                        <a:pt x="1167" y="743"/>
                      </a:lnTo>
                      <a:lnTo>
                        <a:pt x="1164" y="791"/>
                      </a:lnTo>
                      <a:lnTo>
                        <a:pt x="1156" y="852"/>
                      </a:lnTo>
                      <a:lnTo>
                        <a:pt x="1142" y="915"/>
                      </a:lnTo>
                      <a:lnTo>
                        <a:pt x="1124" y="974"/>
                      </a:lnTo>
                      <a:lnTo>
                        <a:pt x="1103" y="1022"/>
                      </a:lnTo>
                      <a:lnTo>
                        <a:pt x="1081" y="1052"/>
                      </a:lnTo>
                      <a:lnTo>
                        <a:pt x="1054" y="1068"/>
                      </a:lnTo>
                      <a:lnTo>
                        <a:pt x="1042" y="1064"/>
                      </a:lnTo>
                      <a:lnTo>
                        <a:pt x="1040" y="1049"/>
                      </a:lnTo>
                      <a:lnTo>
                        <a:pt x="1042" y="1032"/>
                      </a:lnTo>
                      <a:lnTo>
                        <a:pt x="1047" y="1020"/>
                      </a:lnTo>
                      <a:lnTo>
                        <a:pt x="1048" y="1024"/>
                      </a:lnTo>
                      <a:lnTo>
                        <a:pt x="1041" y="1051"/>
                      </a:lnTo>
                      <a:lnTo>
                        <a:pt x="1029" y="1088"/>
                      </a:lnTo>
                      <a:lnTo>
                        <a:pt x="1013" y="1140"/>
                      </a:lnTo>
                      <a:lnTo>
                        <a:pt x="995" y="1202"/>
                      </a:lnTo>
                      <a:lnTo>
                        <a:pt x="979" y="1243"/>
                      </a:lnTo>
                      <a:lnTo>
                        <a:pt x="963" y="1282"/>
                      </a:lnTo>
                      <a:lnTo>
                        <a:pt x="951" y="1318"/>
                      </a:lnTo>
                      <a:lnTo>
                        <a:pt x="929" y="1363"/>
                      </a:lnTo>
                      <a:lnTo>
                        <a:pt x="899" y="1400"/>
                      </a:lnTo>
                      <a:lnTo>
                        <a:pt x="860" y="1430"/>
                      </a:lnTo>
                      <a:lnTo>
                        <a:pt x="816" y="1460"/>
                      </a:lnTo>
                      <a:lnTo>
                        <a:pt x="768" y="1490"/>
                      </a:lnTo>
                      <a:lnTo>
                        <a:pt x="717" y="1524"/>
                      </a:lnTo>
                      <a:lnTo>
                        <a:pt x="679" y="1538"/>
                      </a:lnTo>
                      <a:lnTo>
                        <a:pt x="629" y="1544"/>
                      </a:lnTo>
                      <a:lnTo>
                        <a:pt x="593" y="1544"/>
                      </a:lnTo>
                      <a:lnTo>
                        <a:pt x="592" y="1544"/>
                      </a:lnTo>
                      <a:lnTo>
                        <a:pt x="588" y="1544"/>
                      </a:lnTo>
                      <a:lnTo>
                        <a:pt x="586" y="1544"/>
                      </a:lnTo>
                    </a:path>
                  </a:pathLst>
                </a:custGeom>
                <a:noFill/>
                <a:ln w="6350">
                  <a:solidFill>
                    <a:srgbClr val="FFFFFF"/>
                  </a:solidFill>
                  <a:round/>
                  <a:headEnd/>
                  <a:tailEnd/>
                </a:ln>
              </p:spPr>
              <p:txBody>
                <a:bodyPr/>
                <a:lstStyle/>
                <a:p>
                  <a:endParaRPr lang="en-US"/>
                </a:p>
              </p:txBody>
            </p:sp>
            <p:sp>
              <p:nvSpPr>
                <p:cNvPr id="19644" name="Freeform 160"/>
                <p:cNvSpPr>
                  <a:spLocks/>
                </p:cNvSpPr>
                <p:nvPr/>
              </p:nvSpPr>
              <p:spPr bwMode="auto">
                <a:xfrm>
                  <a:off x="846" y="2352"/>
                  <a:ext cx="288" cy="1611"/>
                </a:xfrm>
                <a:custGeom>
                  <a:avLst/>
                  <a:gdLst>
                    <a:gd name="T0" fmla="*/ 0 w 1151"/>
                    <a:gd name="T1" fmla="*/ 2 h 6444"/>
                    <a:gd name="T2" fmla="*/ 0 w 1151"/>
                    <a:gd name="T3" fmla="*/ 2 h 6444"/>
                    <a:gd name="T4" fmla="*/ 0 w 1151"/>
                    <a:gd name="T5" fmla="*/ 2 h 6444"/>
                    <a:gd name="T6" fmla="*/ 0 w 1151"/>
                    <a:gd name="T7" fmla="*/ 2 h 6444"/>
                    <a:gd name="T8" fmla="*/ 0 w 1151"/>
                    <a:gd name="T9" fmla="*/ 1 h 6444"/>
                    <a:gd name="T10" fmla="*/ 0 w 1151"/>
                    <a:gd name="T11" fmla="*/ 1 h 6444"/>
                    <a:gd name="T12" fmla="*/ 0 w 1151"/>
                    <a:gd name="T13" fmla="*/ 1 h 6444"/>
                    <a:gd name="T14" fmla="*/ 0 w 1151"/>
                    <a:gd name="T15" fmla="*/ 1 h 6444"/>
                    <a:gd name="T16" fmla="*/ 0 w 1151"/>
                    <a:gd name="T17" fmla="*/ 1 h 6444"/>
                    <a:gd name="T18" fmla="*/ 0 w 1151"/>
                    <a:gd name="T19" fmla="*/ 1 h 6444"/>
                    <a:gd name="T20" fmla="*/ 0 w 1151"/>
                    <a:gd name="T21" fmla="*/ 1 h 6444"/>
                    <a:gd name="T22" fmla="*/ 0 w 1151"/>
                    <a:gd name="T23" fmla="*/ 1 h 6444"/>
                    <a:gd name="T24" fmla="*/ 0 w 1151"/>
                    <a:gd name="T25" fmla="*/ 1 h 6444"/>
                    <a:gd name="T26" fmla="*/ 0 w 1151"/>
                    <a:gd name="T27" fmla="*/ 1 h 6444"/>
                    <a:gd name="T28" fmla="*/ 0 w 1151"/>
                    <a:gd name="T29" fmla="*/ 1 h 6444"/>
                    <a:gd name="T30" fmla="*/ 0 w 1151"/>
                    <a:gd name="T31" fmla="*/ 1 h 6444"/>
                    <a:gd name="T32" fmla="*/ 0 w 1151"/>
                    <a:gd name="T33" fmla="*/ 1 h 6444"/>
                    <a:gd name="T34" fmla="*/ 0 w 1151"/>
                    <a:gd name="T35" fmla="*/ 1 h 6444"/>
                    <a:gd name="T36" fmla="*/ 0 w 1151"/>
                    <a:gd name="T37" fmla="*/ 1 h 6444"/>
                    <a:gd name="T38" fmla="*/ 0 w 1151"/>
                    <a:gd name="T39" fmla="*/ 0 h 6444"/>
                    <a:gd name="T40" fmla="*/ 0 w 1151"/>
                    <a:gd name="T41" fmla="*/ 0 h 6444"/>
                    <a:gd name="T42" fmla="*/ 0 w 1151"/>
                    <a:gd name="T43" fmla="*/ 0 h 6444"/>
                    <a:gd name="T44" fmla="*/ 0 w 1151"/>
                    <a:gd name="T45" fmla="*/ 0 h 6444"/>
                    <a:gd name="T46" fmla="*/ 0 w 1151"/>
                    <a:gd name="T47" fmla="*/ 0 h 6444"/>
                    <a:gd name="T48" fmla="*/ 0 w 1151"/>
                    <a:gd name="T49" fmla="*/ 0 h 6444"/>
                    <a:gd name="T50" fmla="*/ 0 w 1151"/>
                    <a:gd name="T51" fmla="*/ 0 h 6444"/>
                    <a:gd name="T52" fmla="*/ 0 w 1151"/>
                    <a:gd name="T53" fmla="*/ 0 h 6444"/>
                    <a:gd name="T54" fmla="*/ 0 w 1151"/>
                    <a:gd name="T55" fmla="*/ 0 h 6444"/>
                    <a:gd name="T56" fmla="*/ 0 w 1151"/>
                    <a:gd name="T57" fmla="*/ 0 h 6444"/>
                    <a:gd name="T58" fmla="*/ 0 w 1151"/>
                    <a:gd name="T59" fmla="*/ 0 h 6444"/>
                    <a:gd name="T60" fmla="*/ 0 w 1151"/>
                    <a:gd name="T61" fmla="*/ 0 h 6444"/>
                    <a:gd name="T62" fmla="*/ 0 w 1151"/>
                    <a:gd name="T63" fmla="*/ 0 h 6444"/>
                    <a:gd name="T64" fmla="*/ 0 w 1151"/>
                    <a:gd name="T65" fmla="*/ 0 h 6444"/>
                    <a:gd name="T66" fmla="*/ 0 w 1151"/>
                    <a:gd name="T67" fmla="*/ 1 h 6444"/>
                    <a:gd name="T68" fmla="*/ 0 w 1151"/>
                    <a:gd name="T69" fmla="*/ 1 h 6444"/>
                    <a:gd name="T70" fmla="*/ 0 w 1151"/>
                    <a:gd name="T71" fmla="*/ 1 h 6444"/>
                    <a:gd name="T72" fmla="*/ 0 w 1151"/>
                    <a:gd name="T73" fmla="*/ 1 h 6444"/>
                    <a:gd name="T74" fmla="*/ 0 w 1151"/>
                    <a:gd name="T75" fmla="*/ 1 h 6444"/>
                    <a:gd name="T76" fmla="*/ 0 w 1151"/>
                    <a:gd name="T77" fmla="*/ 1 h 6444"/>
                    <a:gd name="T78" fmla="*/ 0 w 1151"/>
                    <a:gd name="T79" fmla="*/ 1 h 6444"/>
                    <a:gd name="T80" fmla="*/ 0 w 1151"/>
                    <a:gd name="T81" fmla="*/ 1 h 6444"/>
                    <a:gd name="T82" fmla="*/ 0 w 1151"/>
                    <a:gd name="T83" fmla="*/ 1 h 6444"/>
                    <a:gd name="T84" fmla="*/ 0 w 1151"/>
                    <a:gd name="T85" fmla="*/ 1 h 6444"/>
                    <a:gd name="T86" fmla="*/ 0 w 1151"/>
                    <a:gd name="T87" fmla="*/ 1 h 6444"/>
                    <a:gd name="T88" fmla="*/ 0 w 1151"/>
                    <a:gd name="T89" fmla="*/ 1 h 6444"/>
                    <a:gd name="T90" fmla="*/ 0 w 1151"/>
                    <a:gd name="T91" fmla="*/ 1 h 6444"/>
                    <a:gd name="T92" fmla="*/ 0 w 1151"/>
                    <a:gd name="T93" fmla="*/ 1 h 6444"/>
                    <a:gd name="T94" fmla="*/ 0 w 1151"/>
                    <a:gd name="T95" fmla="*/ 1 h 6444"/>
                    <a:gd name="T96" fmla="*/ 0 w 1151"/>
                    <a:gd name="T97" fmla="*/ 1 h 6444"/>
                    <a:gd name="T98" fmla="*/ 0 w 1151"/>
                    <a:gd name="T99" fmla="*/ 2 h 6444"/>
                    <a:gd name="T100" fmla="*/ 0 w 1151"/>
                    <a:gd name="T101" fmla="*/ 2 h 6444"/>
                    <a:gd name="T102" fmla="*/ 0 w 1151"/>
                    <a:gd name="T103" fmla="*/ 2 h 6444"/>
                    <a:gd name="T104" fmla="*/ 0 w 1151"/>
                    <a:gd name="T105" fmla="*/ 2 h 6444"/>
                    <a:gd name="T106" fmla="*/ 0 w 1151"/>
                    <a:gd name="T107" fmla="*/ 2 h 6444"/>
                    <a:gd name="T108" fmla="*/ 0 w 1151"/>
                    <a:gd name="T109" fmla="*/ 2 h 6444"/>
                    <a:gd name="T110" fmla="*/ 0 w 1151"/>
                    <a:gd name="T111" fmla="*/ 2 h 6444"/>
                    <a:gd name="T112" fmla="*/ 0 w 1151"/>
                    <a:gd name="T113" fmla="*/ 2 h 6444"/>
                    <a:gd name="T114" fmla="*/ 0 w 1151"/>
                    <a:gd name="T115" fmla="*/ 2 h 6444"/>
                    <a:gd name="T116" fmla="*/ 0 w 1151"/>
                    <a:gd name="T117" fmla="*/ 2 h 6444"/>
                    <a:gd name="T118" fmla="*/ 0 w 1151"/>
                    <a:gd name="T119" fmla="*/ 2 h 6444"/>
                    <a:gd name="T120" fmla="*/ 0 w 1151"/>
                    <a:gd name="T121" fmla="*/ 2 h 64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1"/>
                    <a:gd name="T184" fmla="*/ 0 h 6444"/>
                    <a:gd name="T185" fmla="*/ 1151 w 1151"/>
                    <a:gd name="T186" fmla="*/ 6444 h 64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1" h="6444">
                      <a:moveTo>
                        <a:pt x="1118" y="6336"/>
                      </a:moveTo>
                      <a:lnTo>
                        <a:pt x="1101" y="6281"/>
                      </a:lnTo>
                      <a:lnTo>
                        <a:pt x="1075" y="6232"/>
                      </a:lnTo>
                      <a:lnTo>
                        <a:pt x="1066" y="6184"/>
                      </a:lnTo>
                      <a:lnTo>
                        <a:pt x="1067" y="6152"/>
                      </a:lnTo>
                      <a:lnTo>
                        <a:pt x="1062" y="6120"/>
                      </a:lnTo>
                      <a:lnTo>
                        <a:pt x="1054" y="6090"/>
                      </a:lnTo>
                      <a:lnTo>
                        <a:pt x="1028" y="6034"/>
                      </a:lnTo>
                      <a:lnTo>
                        <a:pt x="1002" y="5978"/>
                      </a:lnTo>
                      <a:lnTo>
                        <a:pt x="990" y="5916"/>
                      </a:lnTo>
                      <a:lnTo>
                        <a:pt x="991" y="5860"/>
                      </a:lnTo>
                      <a:lnTo>
                        <a:pt x="990" y="5801"/>
                      </a:lnTo>
                      <a:lnTo>
                        <a:pt x="984" y="5742"/>
                      </a:lnTo>
                      <a:lnTo>
                        <a:pt x="971" y="5685"/>
                      </a:lnTo>
                      <a:lnTo>
                        <a:pt x="949" y="5630"/>
                      </a:lnTo>
                      <a:lnTo>
                        <a:pt x="949" y="5614"/>
                      </a:lnTo>
                      <a:lnTo>
                        <a:pt x="948" y="5587"/>
                      </a:lnTo>
                      <a:lnTo>
                        <a:pt x="947" y="5573"/>
                      </a:lnTo>
                      <a:lnTo>
                        <a:pt x="941" y="5517"/>
                      </a:lnTo>
                      <a:lnTo>
                        <a:pt x="927" y="5459"/>
                      </a:lnTo>
                      <a:lnTo>
                        <a:pt x="911" y="5401"/>
                      </a:lnTo>
                      <a:lnTo>
                        <a:pt x="899" y="5345"/>
                      </a:lnTo>
                      <a:lnTo>
                        <a:pt x="894" y="5297"/>
                      </a:lnTo>
                      <a:lnTo>
                        <a:pt x="894" y="5244"/>
                      </a:lnTo>
                      <a:lnTo>
                        <a:pt x="893" y="5188"/>
                      </a:lnTo>
                      <a:lnTo>
                        <a:pt x="891" y="5134"/>
                      </a:lnTo>
                      <a:lnTo>
                        <a:pt x="888" y="5078"/>
                      </a:lnTo>
                      <a:lnTo>
                        <a:pt x="884" y="5024"/>
                      </a:lnTo>
                      <a:lnTo>
                        <a:pt x="881" y="4971"/>
                      </a:lnTo>
                      <a:lnTo>
                        <a:pt x="877" y="4926"/>
                      </a:lnTo>
                      <a:lnTo>
                        <a:pt x="876" y="4884"/>
                      </a:lnTo>
                      <a:lnTo>
                        <a:pt x="877" y="4842"/>
                      </a:lnTo>
                      <a:lnTo>
                        <a:pt x="879" y="4802"/>
                      </a:lnTo>
                      <a:lnTo>
                        <a:pt x="882" y="4762"/>
                      </a:lnTo>
                      <a:lnTo>
                        <a:pt x="887" y="4724"/>
                      </a:lnTo>
                      <a:lnTo>
                        <a:pt x="891" y="4684"/>
                      </a:lnTo>
                      <a:lnTo>
                        <a:pt x="897" y="4646"/>
                      </a:lnTo>
                      <a:lnTo>
                        <a:pt x="902" y="4609"/>
                      </a:lnTo>
                      <a:lnTo>
                        <a:pt x="908" y="4571"/>
                      </a:lnTo>
                      <a:lnTo>
                        <a:pt x="914" y="4533"/>
                      </a:lnTo>
                      <a:lnTo>
                        <a:pt x="919" y="4494"/>
                      </a:lnTo>
                      <a:lnTo>
                        <a:pt x="922" y="4454"/>
                      </a:lnTo>
                      <a:lnTo>
                        <a:pt x="926" y="4414"/>
                      </a:lnTo>
                      <a:lnTo>
                        <a:pt x="927" y="4373"/>
                      </a:lnTo>
                      <a:lnTo>
                        <a:pt x="927" y="4331"/>
                      </a:lnTo>
                      <a:lnTo>
                        <a:pt x="926" y="4287"/>
                      </a:lnTo>
                      <a:lnTo>
                        <a:pt x="922" y="4241"/>
                      </a:lnTo>
                      <a:lnTo>
                        <a:pt x="916" y="4194"/>
                      </a:lnTo>
                      <a:lnTo>
                        <a:pt x="907" y="4145"/>
                      </a:lnTo>
                      <a:lnTo>
                        <a:pt x="896" y="4093"/>
                      </a:lnTo>
                      <a:lnTo>
                        <a:pt x="882" y="4039"/>
                      </a:lnTo>
                      <a:lnTo>
                        <a:pt x="864" y="3982"/>
                      </a:lnTo>
                      <a:lnTo>
                        <a:pt x="854" y="3935"/>
                      </a:lnTo>
                      <a:lnTo>
                        <a:pt x="851" y="3883"/>
                      </a:lnTo>
                      <a:lnTo>
                        <a:pt x="854" y="3827"/>
                      </a:lnTo>
                      <a:lnTo>
                        <a:pt x="860" y="3770"/>
                      </a:lnTo>
                      <a:lnTo>
                        <a:pt x="868" y="3714"/>
                      </a:lnTo>
                      <a:lnTo>
                        <a:pt x="876" y="3662"/>
                      </a:lnTo>
                      <a:lnTo>
                        <a:pt x="883" y="3616"/>
                      </a:lnTo>
                      <a:lnTo>
                        <a:pt x="890" y="3563"/>
                      </a:lnTo>
                      <a:lnTo>
                        <a:pt x="902" y="3513"/>
                      </a:lnTo>
                      <a:lnTo>
                        <a:pt x="915" y="3463"/>
                      </a:lnTo>
                      <a:lnTo>
                        <a:pt x="928" y="3412"/>
                      </a:lnTo>
                      <a:lnTo>
                        <a:pt x="939" y="3359"/>
                      </a:lnTo>
                      <a:lnTo>
                        <a:pt x="947" y="3303"/>
                      </a:lnTo>
                      <a:lnTo>
                        <a:pt x="951" y="3257"/>
                      </a:lnTo>
                      <a:lnTo>
                        <a:pt x="956" y="3212"/>
                      </a:lnTo>
                      <a:lnTo>
                        <a:pt x="959" y="3167"/>
                      </a:lnTo>
                      <a:lnTo>
                        <a:pt x="962" y="3122"/>
                      </a:lnTo>
                      <a:lnTo>
                        <a:pt x="963" y="3078"/>
                      </a:lnTo>
                      <a:lnTo>
                        <a:pt x="966" y="3034"/>
                      </a:lnTo>
                      <a:lnTo>
                        <a:pt x="968" y="2990"/>
                      </a:lnTo>
                      <a:lnTo>
                        <a:pt x="970" y="2946"/>
                      </a:lnTo>
                      <a:lnTo>
                        <a:pt x="971" y="2902"/>
                      </a:lnTo>
                      <a:lnTo>
                        <a:pt x="975" y="2857"/>
                      </a:lnTo>
                      <a:lnTo>
                        <a:pt x="977" y="2812"/>
                      </a:lnTo>
                      <a:lnTo>
                        <a:pt x="981" y="2767"/>
                      </a:lnTo>
                      <a:lnTo>
                        <a:pt x="986" y="2721"/>
                      </a:lnTo>
                      <a:lnTo>
                        <a:pt x="990" y="2673"/>
                      </a:lnTo>
                      <a:lnTo>
                        <a:pt x="997" y="2626"/>
                      </a:lnTo>
                      <a:lnTo>
                        <a:pt x="1004" y="2577"/>
                      </a:lnTo>
                      <a:lnTo>
                        <a:pt x="1014" y="2526"/>
                      </a:lnTo>
                      <a:lnTo>
                        <a:pt x="1022" y="2480"/>
                      </a:lnTo>
                      <a:lnTo>
                        <a:pt x="1030" y="2434"/>
                      </a:lnTo>
                      <a:lnTo>
                        <a:pt x="1037" y="2386"/>
                      </a:lnTo>
                      <a:lnTo>
                        <a:pt x="1044" y="2339"/>
                      </a:lnTo>
                      <a:lnTo>
                        <a:pt x="1051" y="2291"/>
                      </a:lnTo>
                      <a:lnTo>
                        <a:pt x="1058" y="2243"/>
                      </a:lnTo>
                      <a:lnTo>
                        <a:pt x="1066" y="2195"/>
                      </a:lnTo>
                      <a:lnTo>
                        <a:pt x="1073" y="2147"/>
                      </a:lnTo>
                      <a:lnTo>
                        <a:pt x="1080" y="2098"/>
                      </a:lnTo>
                      <a:lnTo>
                        <a:pt x="1088" y="2050"/>
                      </a:lnTo>
                      <a:lnTo>
                        <a:pt x="1096" y="2001"/>
                      </a:lnTo>
                      <a:lnTo>
                        <a:pt x="1103" y="1961"/>
                      </a:lnTo>
                      <a:lnTo>
                        <a:pt x="1110" y="1917"/>
                      </a:lnTo>
                      <a:lnTo>
                        <a:pt x="1116" y="1873"/>
                      </a:lnTo>
                      <a:lnTo>
                        <a:pt x="1123" y="1827"/>
                      </a:lnTo>
                      <a:lnTo>
                        <a:pt x="1128" y="1779"/>
                      </a:lnTo>
                      <a:lnTo>
                        <a:pt x="1133" y="1731"/>
                      </a:lnTo>
                      <a:lnTo>
                        <a:pt x="1137" y="1682"/>
                      </a:lnTo>
                      <a:lnTo>
                        <a:pt x="1142" y="1632"/>
                      </a:lnTo>
                      <a:lnTo>
                        <a:pt x="1144" y="1581"/>
                      </a:lnTo>
                      <a:lnTo>
                        <a:pt x="1148" y="1531"/>
                      </a:lnTo>
                      <a:lnTo>
                        <a:pt x="1149" y="1480"/>
                      </a:lnTo>
                      <a:lnTo>
                        <a:pt x="1151" y="1429"/>
                      </a:lnTo>
                      <a:lnTo>
                        <a:pt x="1151" y="1380"/>
                      </a:lnTo>
                      <a:lnTo>
                        <a:pt x="1151" y="1330"/>
                      </a:lnTo>
                      <a:lnTo>
                        <a:pt x="1150" y="1281"/>
                      </a:lnTo>
                      <a:lnTo>
                        <a:pt x="1149" y="1234"/>
                      </a:lnTo>
                      <a:lnTo>
                        <a:pt x="1146" y="1187"/>
                      </a:lnTo>
                      <a:lnTo>
                        <a:pt x="1142" y="1142"/>
                      </a:lnTo>
                      <a:lnTo>
                        <a:pt x="1138" y="1099"/>
                      </a:lnTo>
                      <a:lnTo>
                        <a:pt x="1133" y="1057"/>
                      </a:lnTo>
                      <a:lnTo>
                        <a:pt x="1127" y="1017"/>
                      </a:lnTo>
                      <a:lnTo>
                        <a:pt x="1118" y="979"/>
                      </a:lnTo>
                      <a:lnTo>
                        <a:pt x="1110" y="944"/>
                      </a:lnTo>
                      <a:lnTo>
                        <a:pt x="1101" y="911"/>
                      </a:lnTo>
                      <a:lnTo>
                        <a:pt x="1090" y="882"/>
                      </a:lnTo>
                      <a:lnTo>
                        <a:pt x="1078" y="854"/>
                      </a:lnTo>
                      <a:lnTo>
                        <a:pt x="1066" y="832"/>
                      </a:lnTo>
                      <a:lnTo>
                        <a:pt x="1051" y="813"/>
                      </a:lnTo>
                      <a:lnTo>
                        <a:pt x="1036" y="796"/>
                      </a:lnTo>
                      <a:lnTo>
                        <a:pt x="1020" y="783"/>
                      </a:lnTo>
                      <a:lnTo>
                        <a:pt x="1001" y="775"/>
                      </a:lnTo>
                      <a:lnTo>
                        <a:pt x="982" y="770"/>
                      </a:lnTo>
                      <a:lnTo>
                        <a:pt x="959" y="749"/>
                      </a:lnTo>
                      <a:lnTo>
                        <a:pt x="946" y="708"/>
                      </a:lnTo>
                      <a:lnTo>
                        <a:pt x="931" y="673"/>
                      </a:lnTo>
                      <a:lnTo>
                        <a:pt x="902" y="636"/>
                      </a:lnTo>
                      <a:lnTo>
                        <a:pt x="871" y="599"/>
                      </a:lnTo>
                      <a:lnTo>
                        <a:pt x="841" y="564"/>
                      </a:lnTo>
                      <a:lnTo>
                        <a:pt x="809" y="529"/>
                      </a:lnTo>
                      <a:lnTo>
                        <a:pt x="779" y="495"/>
                      </a:lnTo>
                      <a:lnTo>
                        <a:pt x="747" y="462"/>
                      </a:lnTo>
                      <a:lnTo>
                        <a:pt x="715" y="429"/>
                      </a:lnTo>
                      <a:lnTo>
                        <a:pt x="682" y="397"/>
                      </a:lnTo>
                      <a:lnTo>
                        <a:pt x="650" y="363"/>
                      </a:lnTo>
                      <a:lnTo>
                        <a:pt x="617" y="330"/>
                      </a:lnTo>
                      <a:lnTo>
                        <a:pt x="586" y="297"/>
                      </a:lnTo>
                      <a:lnTo>
                        <a:pt x="553" y="264"/>
                      </a:lnTo>
                      <a:lnTo>
                        <a:pt x="520" y="231"/>
                      </a:lnTo>
                      <a:lnTo>
                        <a:pt x="488" y="196"/>
                      </a:lnTo>
                      <a:lnTo>
                        <a:pt x="448" y="170"/>
                      </a:lnTo>
                      <a:lnTo>
                        <a:pt x="401" y="152"/>
                      </a:lnTo>
                      <a:lnTo>
                        <a:pt x="363" y="123"/>
                      </a:lnTo>
                      <a:lnTo>
                        <a:pt x="341" y="81"/>
                      </a:lnTo>
                      <a:lnTo>
                        <a:pt x="322" y="40"/>
                      </a:lnTo>
                      <a:lnTo>
                        <a:pt x="297" y="3"/>
                      </a:lnTo>
                      <a:lnTo>
                        <a:pt x="280" y="0"/>
                      </a:lnTo>
                      <a:lnTo>
                        <a:pt x="254" y="9"/>
                      </a:lnTo>
                      <a:lnTo>
                        <a:pt x="240" y="19"/>
                      </a:lnTo>
                      <a:lnTo>
                        <a:pt x="239" y="31"/>
                      </a:lnTo>
                      <a:lnTo>
                        <a:pt x="236" y="43"/>
                      </a:lnTo>
                      <a:lnTo>
                        <a:pt x="234" y="54"/>
                      </a:lnTo>
                      <a:lnTo>
                        <a:pt x="221" y="112"/>
                      </a:lnTo>
                      <a:lnTo>
                        <a:pt x="207" y="164"/>
                      </a:lnTo>
                      <a:lnTo>
                        <a:pt x="192" y="212"/>
                      </a:lnTo>
                      <a:lnTo>
                        <a:pt x="176" y="255"/>
                      </a:lnTo>
                      <a:lnTo>
                        <a:pt x="161" y="296"/>
                      </a:lnTo>
                      <a:lnTo>
                        <a:pt x="146" y="334"/>
                      </a:lnTo>
                      <a:lnTo>
                        <a:pt x="132" y="370"/>
                      </a:lnTo>
                      <a:lnTo>
                        <a:pt x="117" y="406"/>
                      </a:lnTo>
                      <a:lnTo>
                        <a:pt x="103" y="442"/>
                      </a:lnTo>
                      <a:lnTo>
                        <a:pt x="92" y="477"/>
                      </a:lnTo>
                      <a:lnTo>
                        <a:pt x="81" y="515"/>
                      </a:lnTo>
                      <a:lnTo>
                        <a:pt x="72" y="554"/>
                      </a:lnTo>
                      <a:lnTo>
                        <a:pt x="65" y="597"/>
                      </a:lnTo>
                      <a:lnTo>
                        <a:pt x="60" y="643"/>
                      </a:lnTo>
                      <a:lnTo>
                        <a:pt x="57" y="693"/>
                      </a:lnTo>
                      <a:lnTo>
                        <a:pt x="53" y="727"/>
                      </a:lnTo>
                      <a:lnTo>
                        <a:pt x="43" y="780"/>
                      </a:lnTo>
                      <a:lnTo>
                        <a:pt x="30" y="841"/>
                      </a:lnTo>
                      <a:lnTo>
                        <a:pt x="17" y="903"/>
                      </a:lnTo>
                      <a:lnTo>
                        <a:pt x="8" y="956"/>
                      </a:lnTo>
                      <a:lnTo>
                        <a:pt x="3" y="992"/>
                      </a:lnTo>
                      <a:lnTo>
                        <a:pt x="2" y="1042"/>
                      </a:lnTo>
                      <a:lnTo>
                        <a:pt x="1" y="1093"/>
                      </a:lnTo>
                      <a:lnTo>
                        <a:pt x="1" y="1141"/>
                      </a:lnTo>
                      <a:lnTo>
                        <a:pt x="0" y="1190"/>
                      </a:lnTo>
                      <a:lnTo>
                        <a:pt x="0" y="1238"/>
                      </a:lnTo>
                      <a:lnTo>
                        <a:pt x="0" y="1286"/>
                      </a:lnTo>
                      <a:lnTo>
                        <a:pt x="1" y="1332"/>
                      </a:lnTo>
                      <a:lnTo>
                        <a:pt x="1" y="1378"/>
                      </a:lnTo>
                      <a:lnTo>
                        <a:pt x="2" y="1425"/>
                      </a:lnTo>
                      <a:lnTo>
                        <a:pt x="3" y="1471"/>
                      </a:lnTo>
                      <a:lnTo>
                        <a:pt x="6" y="1516"/>
                      </a:lnTo>
                      <a:lnTo>
                        <a:pt x="7" y="1560"/>
                      </a:lnTo>
                      <a:lnTo>
                        <a:pt x="9" y="1605"/>
                      </a:lnTo>
                      <a:lnTo>
                        <a:pt x="12" y="1649"/>
                      </a:lnTo>
                      <a:lnTo>
                        <a:pt x="15" y="1693"/>
                      </a:lnTo>
                      <a:lnTo>
                        <a:pt x="17" y="1737"/>
                      </a:lnTo>
                      <a:lnTo>
                        <a:pt x="21" y="1780"/>
                      </a:lnTo>
                      <a:lnTo>
                        <a:pt x="25" y="1824"/>
                      </a:lnTo>
                      <a:lnTo>
                        <a:pt x="28" y="1868"/>
                      </a:lnTo>
                      <a:lnTo>
                        <a:pt x="33" y="1912"/>
                      </a:lnTo>
                      <a:lnTo>
                        <a:pt x="36" y="1956"/>
                      </a:lnTo>
                      <a:lnTo>
                        <a:pt x="41" y="2000"/>
                      </a:lnTo>
                      <a:lnTo>
                        <a:pt x="46" y="2044"/>
                      </a:lnTo>
                      <a:lnTo>
                        <a:pt x="52" y="2089"/>
                      </a:lnTo>
                      <a:lnTo>
                        <a:pt x="56" y="2133"/>
                      </a:lnTo>
                      <a:lnTo>
                        <a:pt x="62" y="2178"/>
                      </a:lnTo>
                      <a:lnTo>
                        <a:pt x="68" y="2223"/>
                      </a:lnTo>
                      <a:lnTo>
                        <a:pt x="74" y="2269"/>
                      </a:lnTo>
                      <a:lnTo>
                        <a:pt x="80" y="2314"/>
                      </a:lnTo>
                      <a:lnTo>
                        <a:pt x="87" y="2360"/>
                      </a:lnTo>
                      <a:lnTo>
                        <a:pt x="93" y="2408"/>
                      </a:lnTo>
                      <a:lnTo>
                        <a:pt x="102" y="2473"/>
                      </a:lnTo>
                      <a:lnTo>
                        <a:pt x="110" y="2529"/>
                      </a:lnTo>
                      <a:lnTo>
                        <a:pt x="119" y="2577"/>
                      </a:lnTo>
                      <a:lnTo>
                        <a:pt x="127" y="2621"/>
                      </a:lnTo>
                      <a:lnTo>
                        <a:pt x="135" y="2660"/>
                      </a:lnTo>
                      <a:lnTo>
                        <a:pt x="146" y="2697"/>
                      </a:lnTo>
                      <a:lnTo>
                        <a:pt x="157" y="2734"/>
                      </a:lnTo>
                      <a:lnTo>
                        <a:pt x="172" y="2772"/>
                      </a:lnTo>
                      <a:lnTo>
                        <a:pt x="189" y="2812"/>
                      </a:lnTo>
                      <a:lnTo>
                        <a:pt x="210" y="2858"/>
                      </a:lnTo>
                      <a:lnTo>
                        <a:pt x="235" y="2910"/>
                      </a:lnTo>
                      <a:lnTo>
                        <a:pt x="237" y="2934"/>
                      </a:lnTo>
                      <a:lnTo>
                        <a:pt x="242" y="2993"/>
                      </a:lnTo>
                      <a:lnTo>
                        <a:pt x="248" y="3069"/>
                      </a:lnTo>
                      <a:lnTo>
                        <a:pt x="254" y="3145"/>
                      </a:lnTo>
                      <a:lnTo>
                        <a:pt x="259" y="3205"/>
                      </a:lnTo>
                      <a:lnTo>
                        <a:pt x="260" y="3228"/>
                      </a:lnTo>
                      <a:lnTo>
                        <a:pt x="259" y="3288"/>
                      </a:lnTo>
                      <a:lnTo>
                        <a:pt x="261" y="3341"/>
                      </a:lnTo>
                      <a:lnTo>
                        <a:pt x="267" y="3391"/>
                      </a:lnTo>
                      <a:lnTo>
                        <a:pt x="274" y="3437"/>
                      </a:lnTo>
                      <a:lnTo>
                        <a:pt x="281" y="3486"/>
                      </a:lnTo>
                      <a:lnTo>
                        <a:pt x="288" y="3535"/>
                      </a:lnTo>
                      <a:lnTo>
                        <a:pt x="293" y="3591"/>
                      </a:lnTo>
                      <a:lnTo>
                        <a:pt x="294" y="3633"/>
                      </a:lnTo>
                      <a:lnTo>
                        <a:pt x="293" y="3674"/>
                      </a:lnTo>
                      <a:lnTo>
                        <a:pt x="288" y="3717"/>
                      </a:lnTo>
                      <a:lnTo>
                        <a:pt x="282" y="3760"/>
                      </a:lnTo>
                      <a:lnTo>
                        <a:pt x="274" y="3803"/>
                      </a:lnTo>
                      <a:lnTo>
                        <a:pt x="265" y="3847"/>
                      </a:lnTo>
                      <a:lnTo>
                        <a:pt x="255" y="3892"/>
                      </a:lnTo>
                      <a:lnTo>
                        <a:pt x="243" y="3936"/>
                      </a:lnTo>
                      <a:lnTo>
                        <a:pt x="233" y="3981"/>
                      </a:lnTo>
                      <a:lnTo>
                        <a:pt x="221" y="4026"/>
                      </a:lnTo>
                      <a:lnTo>
                        <a:pt x="210" y="4071"/>
                      </a:lnTo>
                      <a:lnTo>
                        <a:pt x="201" y="4116"/>
                      </a:lnTo>
                      <a:lnTo>
                        <a:pt x="192" y="4160"/>
                      </a:lnTo>
                      <a:lnTo>
                        <a:pt x="185" y="4205"/>
                      </a:lnTo>
                      <a:lnTo>
                        <a:pt x="179" y="4249"/>
                      </a:lnTo>
                      <a:lnTo>
                        <a:pt x="175" y="4293"/>
                      </a:lnTo>
                      <a:lnTo>
                        <a:pt x="174" y="4336"/>
                      </a:lnTo>
                      <a:lnTo>
                        <a:pt x="176" y="4378"/>
                      </a:lnTo>
                      <a:lnTo>
                        <a:pt x="181" y="4421"/>
                      </a:lnTo>
                      <a:lnTo>
                        <a:pt x="190" y="4469"/>
                      </a:lnTo>
                      <a:lnTo>
                        <a:pt x="200" y="4515"/>
                      </a:lnTo>
                      <a:lnTo>
                        <a:pt x="212" y="4560"/>
                      </a:lnTo>
                      <a:lnTo>
                        <a:pt x="223" y="4605"/>
                      </a:lnTo>
                      <a:lnTo>
                        <a:pt x="236" y="4649"/>
                      </a:lnTo>
                      <a:lnTo>
                        <a:pt x="250" y="4693"/>
                      </a:lnTo>
                      <a:lnTo>
                        <a:pt x="266" y="4737"/>
                      </a:lnTo>
                      <a:lnTo>
                        <a:pt x="281" y="4779"/>
                      </a:lnTo>
                      <a:lnTo>
                        <a:pt x="297" y="4823"/>
                      </a:lnTo>
                      <a:lnTo>
                        <a:pt x="314" y="4866"/>
                      </a:lnTo>
                      <a:lnTo>
                        <a:pt x="332" y="4907"/>
                      </a:lnTo>
                      <a:lnTo>
                        <a:pt x="348" y="4950"/>
                      </a:lnTo>
                      <a:lnTo>
                        <a:pt x="367" y="4993"/>
                      </a:lnTo>
                      <a:lnTo>
                        <a:pt x="384" y="5035"/>
                      </a:lnTo>
                      <a:lnTo>
                        <a:pt x="402" y="5078"/>
                      </a:lnTo>
                      <a:lnTo>
                        <a:pt x="420" y="5122"/>
                      </a:lnTo>
                      <a:lnTo>
                        <a:pt x="437" y="5166"/>
                      </a:lnTo>
                      <a:lnTo>
                        <a:pt x="455" y="5210"/>
                      </a:lnTo>
                      <a:lnTo>
                        <a:pt x="466" y="5239"/>
                      </a:lnTo>
                      <a:lnTo>
                        <a:pt x="477" y="5276"/>
                      </a:lnTo>
                      <a:lnTo>
                        <a:pt x="490" y="5316"/>
                      </a:lnTo>
                      <a:lnTo>
                        <a:pt x="502" y="5363"/>
                      </a:lnTo>
                      <a:lnTo>
                        <a:pt x="513" y="5411"/>
                      </a:lnTo>
                      <a:lnTo>
                        <a:pt x="522" y="5464"/>
                      </a:lnTo>
                      <a:lnTo>
                        <a:pt x="529" y="5517"/>
                      </a:lnTo>
                      <a:lnTo>
                        <a:pt x="534" y="5571"/>
                      </a:lnTo>
                      <a:lnTo>
                        <a:pt x="535" y="5627"/>
                      </a:lnTo>
                      <a:lnTo>
                        <a:pt x="532" y="5682"/>
                      </a:lnTo>
                      <a:lnTo>
                        <a:pt x="523" y="5735"/>
                      </a:lnTo>
                      <a:lnTo>
                        <a:pt x="522" y="5752"/>
                      </a:lnTo>
                      <a:lnTo>
                        <a:pt x="524" y="5773"/>
                      </a:lnTo>
                      <a:lnTo>
                        <a:pt x="526" y="5786"/>
                      </a:lnTo>
                      <a:lnTo>
                        <a:pt x="529" y="5845"/>
                      </a:lnTo>
                      <a:lnTo>
                        <a:pt x="532" y="5874"/>
                      </a:lnTo>
                      <a:lnTo>
                        <a:pt x="529" y="5887"/>
                      </a:lnTo>
                      <a:lnTo>
                        <a:pt x="522" y="5901"/>
                      </a:lnTo>
                      <a:lnTo>
                        <a:pt x="508" y="5932"/>
                      </a:lnTo>
                      <a:lnTo>
                        <a:pt x="488" y="5988"/>
                      </a:lnTo>
                      <a:lnTo>
                        <a:pt x="473" y="6036"/>
                      </a:lnTo>
                      <a:lnTo>
                        <a:pt x="459" y="6083"/>
                      </a:lnTo>
                      <a:lnTo>
                        <a:pt x="441" y="6128"/>
                      </a:lnTo>
                      <a:lnTo>
                        <a:pt x="419" y="6176"/>
                      </a:lnTo>
                      <a:lnTo>
                        <a:pt x="414" y="6187"/>
                      </a:lnTo>
                      <a:lnTo>
                        <a:pt x="408" y="6205"/>
                      </a:lnTo>
                      <a:lnTo>
                        <a:pt x="403" y="6215"/>
                      </a:lnTo>
                      <a:lnTo>
                        <a:pt x="399" y="6221"/>
                      </a:lnTo>
                      <a:lnTo>
                        <a:pt x="394" y="6230"/>
                      </a:lnTo>
                      <a:lnTo>
                        <a:pt x="389" y="6235"/>
                      </a:lnTo>
                      <a:lnTo>
                        <a:pt x="379" y="6285"/>
                      </a:lnTo>
                      <a:lnTo>
                        <a:pt x="392" y="6323"/>
                      </a:lnTo>
                      <a:lnTo>
                        <a:pt x="422" y="6348"/>
                      </a:lnTo>
                      <a:lnTo>
                        <a:pt x="466" y="6356"/>
                      </a:lnTo>
                      <a:lnTo>
                        <a:pt x="516" y="6349"/>
                      </a:lnTo>
                      <a:lnTo>
                        <a:pt x="520" y="6362"/>
                      </a:lnTo>
                      <a:lnTo>
                        <a:pt x="541" y="6386"/>
                      </a:lnTo>
                      <a:lnTo>
                        <a:pt x="582" y="6398"/>
                      </a:lnTo>
                      <a:lnTo>
                        <a:pt x="649" y="6374"/>
                      </a:lnTo>
                      <a:lnTo>
                        <a:pt x="655" y="6379"/>
                      </a:lnTo>
                      <a:lnTo>
                        <a:pt x="666" y="6390"/>
                      </a:lnTo>
                      <a:lnTo>
                        <a:pt x="670" y="6394"/>
                      </a:lnTo>
                      <a:lnTo>
                        <a:pt x="713" y="6419"/>
                      </a:lnTo>
                      <a:lnTo>
                        <a:pt x="751" y="6417"/>
                      </a:lnTo>
                      <a:lnTo>
                        <a:pt x="790" y="6391"/>
                      </a:lnTo>
                      <a:lnTo>
                        <a:pt x="804" y="6409"/>
                      </a:lnTo>
                      <a:lnTo>
                        <a:pt x="848" y="6426"/>
                      </a:lnTo>
                      <a:lnTo>
                        <a:pt x="910" y="6399"/>
                      </a:lnTo>
                      <a:lnTo>
                        <a:pt x="916" y="6413"/>
                      </a:lnTo>
                      <a:lnTo>
                        <a:pt x="942" y="6431"/>
                      </a:lnTo>
                      <a:lnTo>
                        <a:pt x="962" y="6441"/>
                      </a:lnTo>
                      <a:lnTo>
                        <a:pt x="995" y="6444"/>
                      </a:lnTo>
                      <a:lnTo>
                        <a:pt x="1026" y="6441"/>
                      </a:lnTo>
                      <a:lnTo>
                        <a:pt x="1056" y="6429"/>
                      </a:lnTo>
                      <a:lnTo>
                        <a:pt x="1090" y="6407"/>
                      </a:lnTo>
                      <a:lnTo>
                        <a:pt x="1110" y="6383"/>
                      </a:lnTo>
                      <a:lnTo>
                        <a:pt x="1118" y="6343"/>
                      </a:lnTo>
                      <a:lnTo>
                        <a:pt x="1118" y="6342"/>
                      </a:lnTo>
                      <a:lnTo>
                        <a:pt x="1118" y="6339"/>
                      </a:lnTo>
                      <a:lnTo>
                        <a:pt x="1118" y="6336"/>
                      </a:lnTo>
                      <a:close/>
                    </a:path>
                  </a:pathLst>
                </a:custGeom>
                <a:noFill/>
                <a:ln w="9525">
                  <a:noFill/>
                  <a:round/>
                  <a:headEnd/>
                  <a:tailEnd/>
                </a:ln>
              </p:spPr>
              <p:txBody>
                <a:bodyPr/>
                <a:lstStyle/>
                <a:p>
                  <a:endParaRPr lang="en-US"/>
                </a:p>
              </p:txBody>
            </p:sp>
            <p:sp>
              <p:nvSpPr>
                <p:cNvPr id="19645" name="Freeform 161"/>
                <p:cNvSpPr>
                  <a:spLocks/>
                </p:cNvSpPr>
                <p:nvPr/>
              </p:nvSpPr>
              <p:spPr bwMode="auto">
                <a:xfrm>
                  <a:off x="860" y="2355"/>
                  <a:ext cx="46" cy="169"/>
                </a:xfrm>
                <a:custGeom>
                  <a:avLst/>
                  <a:gdLst>
                    <a:gd name="T0" fmla="*/ 0 w 183"/>
                    <a:gd name="T1" fmla="*/ 0 h 675"/>
                    <a:gd name="T2" fmla="*/ 0 w 183"/>
                    <a:gd name="T3" fmla="*/ 0 h 675"/>
                    <a:gd name="T4" fmla="*/ 0 w 183"/>
                    <a:gd name="T5" fmla="*/ 0 h 675"/>
                    <a:gd name="T6" fmla="*/ 0 w 183"/>
                    <a:gd name="T7" fmla="*/ 0 h 675"/>
                    <a:gd name="T8" fmla="*/ 0 w 183"/>
                    <a:gd name="T9" fmla="*/ 0 h 675"/>
                    <a:gd name="T10" fmla="*/ 0 w 183"/>
                    <a:gd name="T11" fmla="*/ 0 h 675"/>
                    <a:gd name="T12" fmla="*/ 0 w 183"/>
                    <a:gd name="T13" fmla="*/ 0 h 675"/>
                    <a:gd name="T14" fmla="*/ 0 w 183"/>
                    <a:gd name="T15" fmla="*/ 0 h 675"/>
                    <a:gd name="T16" fmla="*/ 0 w 183"/>
                    <a:gd name="T17" fmla="*/ 0 h 675"/>
                    <a:gd name="T18" fmla="*/ 0 w 183"/>
                    <a:gd name="T19" fmla="*/ 0 h 675"/>
                    <a:gd name="T20" fmla="*/ 0 w 183"/>
                    <a:gd name="T21" fmla="*/ 0 h 675"/>
                    <a:gd name="T22" fmla="*/ 0 w 183"/>
                    <a:gd name="T23" fmla="*/ 0 h 675"/>
                    <a:gd name="T24" fmla="*/ 0 w 183"/>
                    <a:gd name="T25" fmla="*/ 0 h 675"/>
                    <a:gd name="T26" fmla="*/ 0 w 183"/>
                    <a:gd name="T27" fmla="*/ 0 h 675"/>
                    <a:gd name="T28" fmla="*/ 0 w 183"/>
                    <a:gd name="T29" fmla="*/ 0 h 675"/>
                    <a:gd name="T30" fmla="*/ 0 w 183"/>
                    <a:gd name="T31" fmla="*/ 0 h 675"/>
                    <a:gd name="T32" fmla="*/ 0 w 183"/>
                    <a:gd name="T33" fmla="*/ 0 h 6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3"/>
                    <a:gd name="T52" fmla="*/ 0 h 675"/>
                    <a:gd name="T53" fmla="*/ 183 w 183"/>
                    <a:gd name="T54" fmla="*/ 675 h 6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3" h="675">
                      <a:moveTo>
                        <a:pt x="183" y="0"/>
                      </a:moveTo>
                      <a:lnTo>
                        <a:pt x="170" y="59"/>
                      </a:lnTo>
                      <a:lnTo>
                        <a:pt x="157" y="113"/>
                      </a:lnTo>
                      <a:lnTo>
                        <a:pt x="143" y="163"/>
                      </a:lnTo>
                      <a:lnTo>
                        <a:pt x="129" y="208"/>
                      </a:lnTo>
                      <a:lnTo>
                        <a:pt x="115" y="249"/>
                      </a:lnTo>
                      <a:lnTo>
                        <a:pt x="100" y="287"/>
                      </a:lnTo>
                      <a:lnTo>
                        <a:pt x="84" y="324"/>
                      </a:lnTo>
                      <a:lnTo>
                        <a:pt x="70" y="359"/>
                      </a:lnTo>
                      <a:lnTo>
                        <a:pt x="56" y="394"/>
                      </a:lnTo>
                      <a:lnTo>
                        <a:pt x="44" y="428"/>
                      </a:lnTo>
                      <a:lnTo>
                        <a:pt x="33" y="464"/>
                      </a:lnTo>
                      <a:lnTo>
                        <a:pt x="22" y="499"/>
                      </a:lnTo>
                      <a:lnTo>
                        <a:pt x="13" y="539"/>
                      </a:lnTo>
                      <a:lnTo>
                        <a:pt x="7" y="580"/>
                      </a:lnTo>
                      <a:lnTo>
                        <a:pt x="2" y="625"/>
                      </a:lnTo>
                      <a:lnTo>
                        <a:pt x="0" y="675"/>
                      </a:lnTo>
                    </a:path>
                  </a:pathLst>
                </a:custGeom>
                <a:noFill/>
                <a:ln w="6350">
                  <a:solidFill>
                    <a:srgbClr val="FFFFFF"/>
                  </a:solidFill>
                  <a:round/>
                  <a:headEnd/>
                  <a:tailEnd/>
                </a:ln>
              </p:spPr>
              <p:txBody>
                <a:bodyPr/>
                <a:lstStyle/>
                <a:p>
                  <a:endParaRPr lang="en-US"/>
                </a:p>
              </p:txBody>
            </p:sp>
            <p:sp>
              <p:nvSpPr>
                <p:cNvPr id="19646" name="Freeform 162"/>
                <p:cNvSpPr>
                  <a:spLocks/>
                </p:cNvSpPr>
                <p:nvPr/>
              </p:nvSpPr>
              <p:spPr bwMode="auto">
                <a:xfrm>
                  <a:off x="846" y="2524"/>
                  <a:ext cx="14" cy="74"/>
                </a:xfrm>
                <a:custGeom>
                  <a:avLst/>
                  <a:gdLst>
                    <a:gd name="T0" fmla="*/ 0 w 54"/>
                    <a:gd name="T1" fmla="*/ 0 h 298"/>
                    <a:gd name="T2" fmla="*/ 0 w 54"/>
                    <a:gd name="T3" fmla="*/ 0 h 298"/>
                    <a:gd name="T4" fmla="*/ 0 w 54"/>
                    <a:gd name="T5" fmla="*/ 0 h 298"/>
                    <a:gd name="T6" fmla="*/ 0 w 54"/>
                    <a:gd name="T7" fmla="*/ 0 h 298"/>
                    <a:gd name="T8" fmla="*/ 0 w 54"/>
                    <a:gd name="T9" fmla="*/ 0 h 298"/>
                    <a:gd name="T10" fmla="*/ 0 w 54"/>
                    <a:gd name="T11" fmla="*/ 0 h 298"/>
                    <a:gd name="T12" fmla="*/ 0 w 54"/>
                    <a:gd name="T13" fmla="*/ 0 h 298"/>
                    <a:gd name="T14" fmla="*/ 0 60000 65536"/>
                    <a:gd name="T15" fmla="*/ 0 60000 65536"/>
                    <a:gd name="T16" fmla="*/ 0 60000 65536"/>
                    <a:gd name="T17" fmla="*/ 0 60000 65536"/>
                    <a:gd name="T18" fmla="*/ 0 60000 65536"/>
                    <a:gd name="T19" fmla="*/ 0 60000 65536"/>
                    <a:gd name="T20" fmla="*/ 0 60000 65536"/>
                    <a:gd name="T21" fmla="*/ 0 w 54"/>
                    <a:gd name="T22" fmla="*/ 0 h 298"/>
                    <a:gd name="T23" fmla="*/ 54 w 54"/>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98">
                      <a:moveTo>
                        <a:pt x="54" y="0"/>
                      </a:moveTo>
                      <a:lnTo>
                        <a:pt x="49" y="34"/>
                      </a:lnTo>
                      <a:lnTo>
                        <a:pt x="40" y="86"/>
                      </a:lnTo>
                      <a:lnTo>
                        <a:pt x="27" y="147"/>
                      </a:lnTo>
                      <a:lnTo>
                        <a:pt x="14" y="209"/>
                      </a:lnTo>
                      <a:lnTo>
                        <a:pt x="4" y="262"/>
                      </a:lnTo>
                      <a:lnTo>
                        <a:pt x="0" y="298"/>
                      </a:lnTo>
                    </a:path>
                  </a:pathLst>
                </a:custGeom>
                <a:noFill/>
                <a:ln w="6350">
                  <a:solidFill>
                    <a:srgbClr val="FFFFFF"/>
                  </a:solidFill>
                  <a:round/>
                  <a:headEnd/>
                  <a:tailEnd/>
                </a:ln>
              </p:spPr>
              <p:txBody>
                <a:bodyPr/>
                <a:lstStyle/>
                <a:p>
                  <a:endParaRPr lang="en-US"/>
                </a:p>
              </p:txBody>
            </p:sp>
            <p:sp>
              <p:nvSpPr>
                <p:cNvPr id="19647" name="Freeform 163"/>
                <p:cNvSpPr>
                  <a:spLocks/>
                </p:cNvSpPr>
                <p:nvPr/>
              </p:nvSpPr>
              <p:spPr bwMode="auto">
                <a:xfrm>
                  <a:off x="845" y="2598"/>
                  <a:ext cx="24" cy="354"/>
                </a:xfrm>
                <a:custGeom>
                  <a:avLst/>
                  <a:gdLst>
                    <a:gd name="T0" fmla="*/ 0 w 93"/>
                    <a:gd name="T1" fmla="*/ 0 h 1415"/>
                    <a:gd name="T2" fmla="*/ 0 w 93"/>
                    <a:gd name="T3" fmla="*/ 0 h 1415"/>
                    <a:gd name="T4" fmla="*/ 0 w 93"/>
                    <a:gd name="T5" fmla="*/ 0 h 1415"/>
                    <a:gd name="T6" fmla="*/ 0 w 93"/>
                    <a:gd name="T7" fmla="*/ 0 h 1415"/>
                    <a:gd name="T8" fmla="*/ 0 w 93"/>
                    <a:gd name="T9" fmla="*/ 0 h 1415"/>
                    <a:gd name="T10" fmla="*/ 0 w 93"/>
                    <a:gd name="T11" fmla="*/ 0 h 1415"/>
                    <a:gd name="T12" fmla="*/ 0 w 93"/>
                    <a:gd name="T13" fmla="*/ 0 h 1415"/>
                    <a:gd name="T14" fmla="*/ 0 w 93"/>
                    <a:gd name="T15" fmla="*/ 0 h 1415"/>
                    <a:gd name="T16" fmla="*/ 0 w 93"/>
                    <a:gd name="T17" fmla="*/ 0 h 1415"/>
                    <a:gd name="T18" fmla="*/ 0 w 93"/>
                    <a:gd name="T19" fmla="*/ 0 h 1415"/>
                    <a:gd name="T20" fmla="*/ 0 w 93"/>
                    <a:gd name="T21" fmla="*/ 0 h 1415"/>
                    <a:gd name="T22" fmla="*/ 0 w 93"/>
                    <a:gd name="T23" fmla="*/ 0 h 1415"/>
                    <a:gd name="T24" fmla="*/ 0 w 93"/>
                    <a:gd name="T25" fmla="*/ 0 h 1415"/>
                    <a:gd name="T26" fmla="*/ 0 w 93"/>
                    <a:gd name="T27" fmla="*/ 0 h 1415"/>
                    <a:gd name="T28" fmla="*/ 0 w 93"/>
                    <a:gd name="T29" fmla="*/ 0 h 1415"/>
                    <a:gd name="T30" fmla="*/ 0 w 93"/>
                    <a:gd name="T31" fmla="*/ 0 h 1415"/>
                    <a:gd name="T32" fmla="*/ 0 w 93"/>
                    <a:gd name="T33" fmla="*/ 0 h 1415"/>
                    <a:gd name="T34" fmla="*/ 0 w 93"/>
                    <a:gd name="T35" fmla="*/ 0 h 1415"/>
                    <a:gd name="T36" fmla="*/ 0 w 93"/>
                    <a:gd name="T37" fmla="*/ 0 h 1415"/>
                    <a:gd name="T38" fmla="*/ 0 w 93"/>
                    <a:gd name="T39" fmla="*/ 0 h 1415"/>
                    <a:gd name="T40" fmla="*/ 0 w 93"/>
                    <a:gd name="T41" fmla="*/ 0 h 1415"/>
                    <a:gd name="T42" fmla="*/ 0 w 93"/>
                    <a:gd name="T43" fmla="*/ 0 h 1415"/>
                    <a:gd name="T44" fmla="*/ 0 w 93"/>
                    <a:gd name="T45" fmla="*/ 0 h 1415"/>
                    <a:gd name="T46" fmla="*/ 0 w 93"/>
                    <a:gd name="T47" fmla="*/ 0 h 1415"/>
                    <a:gd name="T48" fmla="*/ 0 w 93"/>
                    <a:gd name="T49" fmla="*/ 0 h 1415"/>
                    <a:gd name="T50" fmla="*/ 0 w 93"/>
                    <a:gd name="T51" fmla="*/ 0 h 1415"/>
                    <a:gd name="T52" fmla="*/ 0 w 93"/>
                    <a:gd name="T53" fmla="*/ 0 h 1415"/>
                    <a:gd name="T54" fmla="*/ 0 w 93"/>
                    <a:gd name="T55" fmla="*/ 0 h 1415"/>
                    <a:gd name="T56" fmla="*/ 0 w 93"/>
                    <a:gd name="T57" fmla="*/ 0 h 1415"/>
                    <a:gd name="T58" fmla="*/ 0 w 93"/>
                    <a:gd name="T59" fmla="*/ 0 h 1415"/>
                    <a:gd name="T60" fmla="*/ 0 w 93"/>
                    <a:gd name="T61" fmla="*/ 1 h 1415"/>
                    <a:gd name="T62" fmla="*/ 0 w 93"/>
                    <a:gd name="T63" fmla="*/ 1 h 14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
                    <a:gd name="T97" fmla="*/ 0 h 1415"/>
                    <a:gd name="T98" fmla="*/ 93 w 93"/>
                    <a:gd name="T99" fmla="*/ 1415 h 14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 h="1415">
                      <a:moveTo>
                        <a:pt x="4" y="0"/>
                      </a:moveTo>
                      <a:lnTo>
                        <a:pt x="2" y="51"/>
                      </a:lnTo>
                      <a:lnTo>
                        <a:pt x="1" y="100"/>
                      </a:lnTo>
                      <a:lnTo>
                        <a:pt x="1" y="150"/>
                      </a:lnTo>
                      <a:lnTo>
                        <a:pt x="0" y="199"/>
                      </a:lnTo>
                      <a:lnTo>
                        <a:pt x="0" y="246"/>
                      </a:lnTo>
                      <a:lnTo>
                        <a:pt x="0" y="294"/>
                      </a:lnTo>
                      <a:lnTo>
                        <a:pt x="1" y="341"/>
                      </a:lnTo>
                      <a:lnTo>
                        <a:pt x="1" y="387"/>
                      </a:lnTo>
                      <a:lnTo>
                        <a:pt x="2" y="434"/>
                      </a:lnTo>
                      <a:lnTo>
                        <a:pt x="4" y="479"/>
                      </a:lnTo>
                      <a:lnTo>
                        <a:pt x="6" y="524"/>
                      </a:lnTo>
                      <a:lnTo>
                        <a:pt x="7" y="569"/>
                      </a:lnTo>
                      <a:lnTo>
                        <a:pt x="10" y="613"/>
                      </a:lnTo>
                      <a:lnTo>
                        <a:pt x="12" y="658"/>
                      </a:lnTo>
                      <a:lnTo>
                        <a:pt x="15" y="702"/>
                      </a:lnTo>
                      <a:lnTo>
                        <a:pt x="18" y="745"/>
                      </a:lnTo>
                      <a:lnTo>
                        <a:pt x="21" y="789"/>
                      </a:lnTo>
                      <a:lnTo>
                        <a:pt x="25" y="833"/>
                      </a:lnTo>
                      <a:lnTo>
                        <a:pt x="28" y="877"/>
                      </a:lnTo>
                      <a:lnTo>
                        <a:pt x="33" y="920"/>
                      </a:lnTo>
                      <a:lnTo>
                        <a:pt x="37" y="964"/>
                      </a:lnTo>
                      <a:lnTo>
                        <a:pt x="41" y="1007"/>
                      </a:lnTo>
                      <a:lnTo>
                        <a:pt x="46" y="1053"/>
                      </a:lnTo>
                      <a:lnTo>
                        <a:pt x="52" y="1096"/>
                      </a:lnTo>
                      <a:lnTo>
                        <a:pt x="57" y="1141"/>
                      </a:lnTo>
                      <a:lnTo>
                        <a:pt x="62" y="1185"/>
                      </a:lnTo>
                      <a:lnTo>
                        <a:pt x="68" y="1230"/>
                      </a:lnTo>
                      <a:lnTo>
                        <a:pt x="74" y="1277"/>
                      </a:lnTo>
                      <a:lnTo>
                        <a:pt x="80" y="1323"/>
                      </a:lnTo>
                      <a:lnTo>
                        <a:pt x="87" y="1369"/>
                      </a:lnTo>
                      <a:lnTo>
                        <a:pt x="93" y="1415"/>
                      </a:lnTo>
                    </a:path>
                  </a:pathLst>
                </a:custGeom>
                <a:noFill/>
                <a:ln w="6350">
                  <a:solidFill>
                    <a:srgbClr val="FFFFFF"/>
                  </a:solidFill>
                  <a:round/>
                  <a:headEnd/>
                  <a:tailEnd/>
                </a:ln>
              </p:spPr>
              <p:txBody>
                <a:bodyPr/>
                <a:lstStyle/>
                <a:p>
                  <a:endParaRPr lang="en-US"/>
                </a:p>
              </p:txBody>
            </p:sp>
            <p:sp>
              <p:nvSpPr>
                <p:cNvPr id="19648" name="Freeform 164"/>
                <p:cNvSpPr>
                  <a:spLocks/>
                </p:cNvSpPr>
                <p:nvPr/>
              </p:nvSpPr>
              <p:spPr bwMode="auto">
                <a:xfrm>
                  <a:off x="869" y="2952"/>
                  <a:ext cx="35" cy="126"/>
                </a:xfrm>
                <a:custGeom>
                  <a:avLst/>
                  <a:gdLst>
                    <a:gd name="T0" fmla="*/ 0 w 142"/>
                    <a:gd name="T1" fmla="*/ 0 h 504"/>
                    <a:gd name="T2" fmla="*/ 0 w 142"/>
                    <a:gd name="T3" fmla="*/ 0 h 504"/>
                    <a:gd name="T4" fmla="*/ 0 w 142"/>
                    <a:gd name="T5" fmla="*/ 0 h 504"/>
                    <a:gd name="T6" fmla="*/ 0 w 142"/>
                    <a:gd name="T7" fmla="*/ 0 h 504"/>
                    <a:gd name="T8" fmla="*/ 0 w 142"/>
                    <a:gd name="T9" fmla="*/ 0 h 504"/>
                    <a:gd name="T10" fmla="*/ 0 w 142"/>
                    <a:gd name="T11" fmla="*/ 0 h 504"/>
                    <a:gd name="T12" fmla="*/ 0 w 142"/>
                    <a:gd name="T13" fmla="*/ 0 h 504"/>
                    <a:gd name="T14" fmla="*/ 0 w 142"/>
                    <a:gd name="T15" fmla="*/ 0 h 504"/>
                    <a:gd name="T16" fmla="*/ 0 w 142"/>
                    <a:gd name="T17" fmla="*/ 0 h 504"/>
                    <a:gd name="T18" fmla="*/ 0 w 142"/>
                    <a:gd name="T19" fmla="*/ 0 h 504"/>
                    <a:gd name="T20" fmla="*/ 0 w 142"/>
                    <a:gd name="T21" fmla="*/ 0 h 504"/>
                    <a:gd name="T22" fmla="*/ 0 w 142"/>
                    <a:gd name="T23" fmla="*/ 0 h 5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504"/>
                    <a:gd name="T38" fmla="*/ 142 w 142"/>
                    <a:gd name="T39" fmla="*/ 504 h 5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504">
                      <a:moveTo>
                        <a:pt x="0" y="0"/>
                      </a:moveTo>
                      <a:lnTo>
                        <a:pt x="9" y="66"/>
                      </a:lnTo>
                      <a:lnTo>
                        <a:pt x="19" y="123"/>
                      </a:lnTo>
                      <a:lnTo>
                        <a:pt x="26" y="171"/>
                      </a:lnTo>
                      <a:lnTo>
                        <a:pt x="34" y="214"/>
                      </a:lnTo>
                      <a:lnTo>
                        <a:pt x="42" y="253"/>
                      </a:lnTo>
                      <a:lnTo>
                        <a:pt x="53" y="290"/>
                      </a:lnTo>
                      <a:lnTo>
                        <a:pt x="65" y="326"/>
                      </a:lnTo>
                      <a:lnTo>
                        <a:pt x="79" y="364"/>
                      </a:lnTo>
                      <a:lnTo>
                        <a:pt x="97" y="406"/>
                      </a:lnTo>
                      <a:lnTo>
                        <a:pt x="118" y="451"/>
                      </a:lnTo>
                      <a:lnTo>
                        <a:pt x="142" y="504"/>
                      </a:lnTo>
                    </a:path>
                  </a:pathLst>
                </a:custGeom>
                <a:noFill/>
                <a:ln w="6350">
                  <a:solidFill>
                    <a:srgbClr val="FFFFFF"/>
                  </a:solidFill>
                  <a:round/>
                  <a:headEnd/>
                  <a:tailEnd/>
                </a:ln>
              </p:spPr>
              <p:txBody>
                <a:bodyPr/>
                <a:lstStyle/>
                <a:p>
                  <a:endParaRPr lang="en-US"/>
                </a:p>
              </p:txBody>
            </p:sp>
            <p:sp>
              <p:nvSpPr>
                <p:cNvPr id="19649" name="Freeform 165"/>
                <p:cNvSpPr>
                  <a:spLocks/>
                </p:cNvSpPr>
                <p:nvPr/>
              </p:nvSpPr>
              <p:spPr bwMode="auto">
                <a:xfrm>
                  <a:off x="904" y="3078"/>
                  <a:ext cx="6" cy="79"/>
                </a:xfrm>
                <a:custGeom>
                  <a:avLst/>
                  <a:gdLst>
                    <a:gd name="T0" fmla="*/ 0 w 25"/>
                    <a:gd name="T1" fmla="*/ 0 h 317"/>
                    <a:gd name="T2" fmla="*/ 0 w 25"/>
                    <a:gd name="T3" fmla="*/ 0 h 317"/>
                    <a:gd name="T4" fmla="*/ 0 w 25"/>
                    <a:gd name="T5" fmla="*/ 0 h 317"/>
                    <a:gd name="T6" fmla="*/ 0 w 25"/>
                    <a:gd name="T7" fmla="*/ 0 h 317"/>
                    <a:gd name="T8" fmla="*/ 0 w 25"/>
                    <a:gd name="T9" fmla="*/ 0 h 317"/>
                    <a:gd name="T10" fmla="*/ 0 w 25"/>
                    <a:gd name="T11" fmla="*/ 0 h 317"/>
                    <a:gd name="T12" fmla="*/ 0 w 25"/>
                    <a:gd name="T13" fmla="*/ 0 h 317"/>
                    <a:gd name="T14" fmla="*/ 0 60000 65536"/>
                    <a:gd name="T15" fmla="*/ 0 60000 65536"/>
                    <a:gd name="T16" fmla="*/ 0 60000 65536"/>
                    <a:gd name="T17" fmla="*/ 0 60000 65536"/>
                    <a:gd name="T18" fmla="*/ 0 60000 65536"/>
                    <a:gd name="T19" fmla="*/ 0 60000 65536"/>
                    <a:gd name="T20" fmla="*/ 0 60000 65536"/>
                    <a:gd name="T21" fmla="*/ 0 w 25"/>
                    <a:gd name="T22" fmla="*/ 0 h 317"/>
                    <a:gd name="T23" fmla="*/ 25 w 25"/>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17">
                      <a:moveTo>
                        <a:pt x="0" y="0"/>
                      </a:moveTo>
                      <a:lnTo>
                        <a:pt x="3" y="23"/>
                      </a:lnTo>
                      <a:lnTo>
                        <a:pt x="7" y="82"/>
                      </a:lnTo>
                      <a:lnTo>
                        <a:pt x="13" y="158"/>
                      </a:lnTo>
                      <a:lnTo>
                        <a:pt x="19" y="235"/>
                      </a:lnTo>
                      <a:lnTo>
                        <a:pt x="24" y="293"/>
                      </a:lnTo>
                      <a:lnTo>
                        <a:pt x="25" y="317"/>
                      </a:lnTo>
                    </a:path>
                  </a:pathLst>
                </a:custGeom>
                <a:noFill/>
                <a:ln w="6350">
                  <a:solidFill>
                    <a:srgbClr val="FFFFFF"/>
                  </a:solidFill>
                  <a:round/>
                  <a:headEnd/>
                  <a:tailEnd/>
                </a:ln>
              </p:spPr>
              <p:txBody>
                <a:bodyPr/>
                <a:lstStyle/>
                <a:p>
                  <a:endParaRPr lang="en-US"/>
                </a:p>
              </p:txBody>
            </p:sp>
            <p:sp>
              <p:nvSpPr>
                <p:cNvPr id="19650" name="Freeform 166"/>
                <p:cNvSpPr>
                  <a:spLocks/>
                </p:cNvSpPr>
                <p:nvPr/>
              </p:nvSpPr>
              <p:spPr bwMode="auto">
                <a:xfrm>
                  <a:off x="910" y="3157"/>
                  <a:ext cx="9" cy="91"/>
                </a:xfrm>
                <a:custGeom>
                  <a:avLst/>
                  <a:gdLst>
                    <a:gd name="T0" fmla="*/ 0 w 35"/>
                    <a:gd name="T1" fmla="*/ 0 h 363"/>
                    <a:gd name="T2" fmla="*/ 0 w 35"/>
                    <a:gd name="T3" fmla="*/ 0 h 363"/>
                    <a:gd name="T4" fmla="*/ 0 w 35"/>
                    <a:gd name="T5" fmla="*/ 0 h 363"/>
                    <a:gd name="T6" fmla="*/ 0 w 35"/>
                    <a:gd name="T7" fmla="*/ 0 h 363"/>
                    <a:gd name="T8" fmla="*/ 0 w 35"/>
                    <a:gd name="T9" fmla="*/ 0 h 363"/>
                    <a:gd name="T10" fmla="*/ 0 w 35"/>
                    <a:gd name="T11" fmla="*/ 0 h 363"/>
                    <a:gd name="T12" fmla="*/ 0 w 35"/>
                    <a:gd name="T13" fmla="*/ 0 h 363"/>
                    <a:gd name="T14" fmla="*/ 0 w 35"/>
                    <a:gd name="T15" fmla="*/ 0 h 363"/>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363"/>
                    <a:gd name="T26" fmla="*/ 35 w 35"/>
                    <a:gd name="T27" fmla="*/ 363 h 3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363">
                      <a:moveTo>
                        <a:pt x="1" y="0"/>
                      </a:moveTo>
                      <a:lnTo>
                        <a:pt x="0" y="60"/>
                      </a:lnTo>
                      <a:lnTo>
                        <a:pt x="2" y="114"/>
                      </a:lnTo>
                      <a:lnTo>
                        <a:pt x="8" y="162"/>
                      </a:lnTo>
                      <a:lnTo>
                        <a:pt x="15" y="210"/>
                      </a:lnTo>
                      <a:lnTo>
                        <a:pt x="22" y="257"/>
                      </a:lnTo>
                      <a:lnTo>
                        <a:pt x="29" y="307"/>
                      </a:lnTo>
                      <a:lnTo>
                        <a:pt x="35" y="363"/>
                      </a:lnTo>
                    </a:path>
                  </a:pathLst>
                </a:custGeom>
                <a:noFill/>
                <a:ln w="6350">
                  <a:solidFill>
                    <a:srgbClr val="FFFFFF"/>
                  </a:solidFill>
                  <a:round/>
                  <a:headEnd/>
                  <a:tailEnd/>
                </a:ln>
              </p:spPr>
              <p:txBody>
                <a:bodyPr/>
                <a:lstStyle/>
                <a:p>
                  <a:endParaRPr lang="en-US"/>
                </a:p>
              </p:txBody>
            </p:sp>
            <p:sp>
              <p:nvSpPr>
                <p:cNvPr id="19651" name="Freeform 167"/>
                <p:cNvSpPr>
                  <a:spLocks/>
                </p:cNvSpPr>
                <p:nvPr/>
              </p:nvSpPr>
              <p:spPr bwMode="auto">
                <a:xfrm>
                  <a:off x="889" y="3248"/>
                  <a:ext cx="30" cy="207"/>
                </a:xfrm>
                <a:custGeom>
                  <a:avLst/>
                  <a:gdLst>
                    <a:gd name="T0" fmla="*/ 0 w 120"/>
                    <a:gd name="T1" fmla="*/ 0 h 830"/>
                    <a:gd name="T2" fmla="*/ 0 w 120"/>
                    <a:gd name="T3" fmla="*/ 0 h 830"/>
                    <a:gd name="T4" fmla="*/ 0 w 120"/>
                    <a:gd name="T5" fmla="*/ 0 h 830"/>
                    <a:gd name="T6" fmla="*/ 0 w 120"/>
                    <a:gd name="T7" fmla="*/ 0 h 830"/>
                    <a:gd name="T8" fmla="*/ 0 w 120"/>
                    <a:gd name="T9" fmla="*/ 0 h 830"/>
                    <a:gd name="T10" fmla="*/ 0 w 120"/>
                    <a:gd name="T11" fmla="*/ 0 h 830"/>
                    <a:gd name="T12" fmla="*/ 0 w 120"/>
                    <a:gd name="T13" fmla="*/ 0 h 830"/>
                    <a:gd name="T14" fmla="*/ 0 w 120"/>
                    <a:gd name="T15" fmla="*/ 0 h 830"/>
                    <a:gd name="T16" fmla="*/ 0 w 120"/>
                    <a:gd name="T17" fmla="*/ 0 h 830"/>
                    <a:gd name="T18" fmla="*/ 0 w 120"/>
                    <a:gd name="T19" fmla="*/ 0 h 830"/>
                    <a:gd name="T20" fmla="*/ 0 w 120"/>
                    <a:gd name="T21" fmla="*/ 0 h 830"/>
                    <a:gd name="T22" fmla="*/ 0 w 120"/>
                    <a:gd name="T23" fmla="*/ 0 h 830"/>
                    <a:gd name="T24" fmla="*/ 0 w 120"/>
                    <a:gd name="T25" fmla="*/ 0 h 830"/>
                    <a:gd name="T26" fmla="*/ 0 w 120"/>
                    <a:gd name="T27" fmla="*/ 0 h 830"/>
                    <a:gd name="T28" fmla="*/ 0 w 120"/>
                    <a:gd name="T29" fmla="*/ 0 h 830"/>
                    <a:gd name="T30" fmla="*/ 0 w 120"/>
                    <a:gd name="T31" fmla="*/ 0 h 830"/>
                    <a:gd name="T32" fmla="*/ 0 w 120"/>
                    <a:gd name="T33" fmla="*/ 0 h 830"/>
                    <a:gd name="T34" fmla="*/ 0 w 120"/>
                    <a:gd name="T35" fmla="*/ 0 h 830"/>
                    <a:gd name="T36" fmla="*/ 0 w 120"/>
                    <a:gd name="T37" fmla="*/ 0 h 830"/>
                    <a:gd name="T38" fmla="*/ 0 w 120"/>
                    <a:gd name="T39" fmla="*/ 0 h 8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830"/>
                    <a:gd name="T62" fmla="*/ 120 w 120"/>
                    <a:gd name="T63" fmla="*/ 830 h 8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830">
                      <a:moveTo>
                        <a:pt x="120" y="0"/>
                      </a:moveTo>
                      <a:lnTo>
                        <a:pt x="120" y="41"/>
                      </a:lnTo>
                      <a:lnTo>
                        <a:pt x="119" y="83"/>
                      </a:lnTo>
                      <a:lnTo>
                        <a:pt x="114" y="126"/>
                      </a:lnTo>
                      <a:lnTo>
                        <a:pt x="108" y="169"/>
                      </a:lnTo>
                      <a:lnTo>
                        <a:pt x="100" y="212"/>
                      </a:lnTo>
                      <a:lnTo>
                        <a:pt x="92" y="257"/>
                      </a:lnTo>
                      <a:lnTo>
                        <a:pt x="81" y="301"/>
                      </a:lnTo>
                      <a:lnTo>
                        <a:pt x="71" y="346"/>
                      </a:lnTo>
                      <a:lnTo>
                        <a:pt x="59" y="391"/>
                      </a:lnTo>
                      <a:lnTo>
                        <a:pt x="47" y="435"/>
                      </a:lnTo>
                      <a:lnTo>
                        <a:pt x="37" y="480"/>
                      </a:lnTo>
                      <a:lnTo>
                        <a:pt x="27" y="525"/>
                      </a:lnTo>
                      <a:lnTo>
                        <a:pt x="18" y="570"/>
                      </a:lnTo>
                      <a:lnTo>
                        <a:pt x="11" y="614"/>
                      </a:lnTo>
                      <a:lnTo>
                        <a:pt x="5" y="658"/>
                      </a:lnTo>
                      <a:lnTo>
                        <a:pt x="1" y="702"/>
                      </a:lnTo>
                      <a:lnTo>
                        <a:pt x="0" y="746"/>
                      </a:lnTo>
                      <a:lnTo>
                        <a:pt x="3" y="788"/>
                      </a:lnTo>
                      <a:lnTo>
                        <a:pt x="8" y="830"/>
                      </a:lnTo>
                    </a:path>
                  </a:pathLst>
                </a:custGeom>
                <a:noFill/>
                <a:ln w="6350">
                  <a:solidFill>
                    <a:srgbClr val="FFFFFF"/>
                  </a:solidFill>
                  <a:round/>
                  <a:headEnd/>
                  <a:tailEnd/>
                </a:ln>
              </p:spPr>
              <p:txBody>
                <a:bodyPr/>
                <a:lstStyle/>
                <a:p>
                  <a:endParaRPr lang="en-US"/>
                </a:p>
              </p:txBody>
            </p:sp>
            <p:sp>
              <p:nvSpPr>
                <p:cNvPr id="19652" name="Freeform 168"/>
                <p:cNvSpPr>
                  <a:spLocks/>
                </p:cNvSpPr>
                <p:nvPr/>
              </p:nvSpPr>
              <p:spPr bwMode="auto">
                <a:xfrm>
                  <a:off x="891" y="3455"/>
                  <a:ext cx="68" cy="198"/>
                </a:xfrm>
                <a:custGeom>
                  <a:avLst/>
                  <a:gdLst>
                    <a:gd name="T0" fmla="*/ 0 w 273"/>
                    <a:gd name="T1" fmla="*/ 0 h 788"/>
                    <a:gd name="T2" fmla="*/ 0 w 273"/>
                    <a:gd name="T3" fmla="*/ 0 h 788"/>
                    <a:gd name="T4" fmla="*/ 0 w 273"/>
                    <a:gd name="T5" fmla="*/ 0 h 788"/>
                    <a:gd name="T6" fmla="*/ 0 w 273"/>
                    <a:gd name="T7" fmla="*/ 0 h 788"/>
                    <a:gd name="T8" fmla="*/ 0 w 273"/>
                    <a:gd name="T9" fmla="*/ 0 h 788"/>
                    <a:gd name="T10" fmla="*/ 0 w 273"/>
                    <a:gd name="T11" fmla="*/ 0 h 788"/>
                    <a:gd name="T12" fmla="*/ 0 w 273"/>
                    <a:gd name="T13" fmla="*/ 0 h 788"/>
                    <a:gd name="T14" fmla="*/ 0 w 273"/>
                    <a:gd name="T15" fmla="*/ 0 h 788"/>
                    <a:gd name="T16" fmla="*/ 0 w 273"/>
                    <a:gd name="T17" fmla="*/ 0 h 788"/>
                    <a:gd name="T18" fmla="*/ 0 w 273"/>
                    <a:gd name="T19" fmla="*/ 0 h 788"/>
                    <a:gd name="T20" fmla="*/ 0 w 273"/>
                    <a:gd name="T21" fmla="*/ 0 h 788"/>
                    <a:gd name="T22" fmla="*/ 0 w 273"/>
                    <a:gd name="T23" fmla="*/ 0 h 788"/>
                    <a:gd name="T24" fmla="*/ 0 w 273"/>
                    <a:gd name="T25" fmla="*/ 0 h 788"/>
                    <a:gd name="T26" fmla="*/ 0 w 273"/>
                    <a:gd name="T27" fmla="*/ 0 h 788"/>
                    <a:gd name="T28" fmla="*/ 0 w 273"/>
                    <a:gd name="T29" fmla="*/ 0 h 788"/>
                    <a:gd name="T30" fmla="*/ 0 w 273"/>
                    <a:gd name="T31" fmla="*/ 0 h 788"/>
                    <a:gd name="T32" fmla="*/ 0 w 273"/>
                    <a:gd name="T33" fmla="*/ 0 h 788"/>
                    <a:gd name="T34" fmla="*/ 0 w 273"/>
                    <a:gd name="T35" fmla="*/ 0 h 788"/>
                    <a:gd name="T36" fmla="*/ 0 w 273"/>
                    <a:gd name="T37" fmla="*/ 0 h 7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3"/>
                    <a:gd name="T58" fmla="*/ 0 h 788"/>
                    <a:gd name="T59" fmla="*/ 273 w 273"/>
                    <a:gd name="T60" fmla="*/ 788 h 7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3" h="788">
                      <a:moveTo>
                        <a:pt x="0" y="0"/>
                      </a:moveTo>
                      <a:lnTo>
                        <a:pt x="9" y="47"/>
                      </a:lnTo>
                      <a:lnTo>
                        <a:pt x="18" y="94"/>
                      </a:lnTo>
                      <a:lnTo>
                        <a:pt x="30" y="140"/>
                      </a:lnTo>
                      <a:lnTo>
                        <a:pt x="42" y="184"/>
                      </a:lnTo>
                      <a:lnTo>
                        <a:pt x="55" y="229"/>
                      </a:lnTo>
                      <a:lnTo>
                        <a:pt x="69" y="273"/>
                      </a:lnTo>
                      <a:lnTo>
                        <a:pt x="84" y="315"/>
                      </a:lnTo>
                      <a:lnTo>
                        <a:pt x="99" y="359"/>
                      </a:lnTo>
                      <a:lnTo>
                        <a:pt x="116" y="402"/>
                      </a:lnTo>
                      <a:lnTo>
                        <a:pt x="132" y="445"/>
                      </a:lnTo>
                      <a:lnTo>
                        <a:pt x="150" y="487"/>
                      </a:lnTo>
                      <a:lnTo>
                        <a:pt x="167" y="530"/>
                      </a:lnTo>
                      <a:lnTo>
                        <a:pt x="185" y="573"/>
                      </a:lnTo>
                      <a:lnTo>
                        <a:pt x="203" y="615"/>
                      </a:lnTo>
                      <a:lnTo>
                        <a:pt x="220" y="658"/>
                      </a:lnTo>
                      <a:lnTo>
                        <a:pt x="238" y="701"/>
                      </a:lnTo>
                      <a:lnTo>
                        <a:pt x="256" y="745"/>
                      </a:lnTo>
                      <a:lnTo>
                        <a:pt x="273" y="788"/>
                      </a:lnTo>
                    </a:path>
                  </a:pathLst>
                </a:custGeom>
                <a:noFill/>
                <a:ln w="6350">
                  <a:solidFill>
                    <a:srgbClr val="FFFFFF"/>
                  </a:solidFill>
                  <a:round/>
                  <a:headEnd/>
                  <a:tailEnd/>
                </a:ln>
              </p:spPr>
              <p:txBody>
                <a:bodyPr/>
                <a:lstStyle/>
                <a:p>
                  <a:endParaRPr lang="en-US"/>
                </a:p>
              </p:txBody>
            </p:sp>
            <p:sp>
              <p:nvSpPr>
                <p:cNvPr id="19653" name="Freeform 169"/>
                <p:cNvSpPr>
                  <a:spLocks/>
                </p:cNvSpPr>
                <p:nvPr/>
              </p:nvSpPr>
              <p:spPr bwMode="auto">
                <a:xfrm>
                  <a:off x="959" y="3653"/>
                  <a:ext cx="20" cy="131"/>
                </a:xfrm>
                <a:custGeom>
                  <a:avLst/>
                  <a:gdLst>
                    <a:gd name="T0" fmla="*/ 0 w 80"/>
                    <a:gd name="T1" fmla="*/ 0 h 527"/>
                    <a:gd name="T2" fmla="*/ 0 w 80"/>
                    <a:gd name="T3" fmla="*/ 0 h 527"/>
                    <a:gd name="T4" fmla="*/ 0 w 80"/>
                    <a:gd name="T5" fmla="*/ 0 h 527"/>
                    <a:gd name="T6" fmla="*/ 0 w 80"/>
                    <a:gd name="T7" fmla="*/ 0 h 527"/>
                    <a:gd name="T8" fmla="*/ 0 w 80"/>
                    <a:gd name="T9" fmla="*/ 0 h 527"/>
                    <a:gd name="T10" fmla="*/ 0 w 80"/>
                    <a:gd name="T11" fmla="*/ 0 h 527"/>
                    <a:gd name="T12" fmla="*/ 0 w 80"/>
                    <a:gd name="T13" fmla="*/ 0 h 527"/>
                    <a:gd name="T14" fmla="*/ 0 w 80"/>
                    <a:gd name="T15" fmla="*/ 0 h 527"/>
                    <a:gd name="T16" fmla="*/ 0 w 80"/>
                    <a:gd name="T17" fmla="*/ 0 h 527"/>
                    <a:gd name="T18" fmla="*/ 0 w 80"/>
                    <a:gd name="T19" fmla="*/ 0 h 527"/>
                    <a:gd name="T20" fmla="*/ 0 w 80"/>
                    <a:gd name="T21" fmla="*/ 0 h 527"/>
                    <a:gd name="T22" fmla="*/ 0 w 80"/>
                    <a:gd name="T23" fmla="*/ 0 h 5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527"/>
                    <a:gd name="T38" fmla="*/ 80 w 80"/>
                    <a:gd name="T39" fmla="*/ 527 h 5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527">
                      <a:moveTo>
                        <a:pt x="0" y="0"/>
                      </a:moveTo>
                      <a:lnTo>
                        <a:pt x="11" y="31"/>
                      </a:lnTo>
                      <a:lnTo>
                        <a:pt x="23" y="67"/>
                      </a:lnTo>
                      <a:lnTo>
                        <a:pt x="36" y="108"/>
                      </a:lnTo>
                      <a:lnTo>
                        <a:pt x="47" y="153"/>
                      </a:lnTo>
                      <a:lnTo>
                        <a:pt x="58" y="202"/>
                      </a:lnTo>
                      <a:lnTo>
                        <a:pt x="67" y="254"/>
                      </a:lnTo>
                      <a:lnTo>
                        <a:pt x="76" y="308"/>
                      </a:lnTo>
                      <a:lnTo>
                        <a:pt x="79" y="363"/>
                      </a:lnTo>
                      <a:lnTo>
                        <a:pt x="80" y="418"/>
                      </a:lnTo>
                      <a:lnTo>
                        <a:pt x="77" y="472"/>
                      </a:lnTo>
                      <a:lnTo>
                        <a:pt x="69" y="527"/>
                      </a:lnTo>
                    </a:path>
                  </a:pathLst>
                </a:custGeom>
                <a:noFill/>
                <a:ln w="6350">
                  <a:solidFill>
                    <a:srgbClr val="FFFFFF"/>
                  </a:solidFill>
                  <a:round/>
                  <a:headEnd/>
                  <a:tailEnd/>
                </a:ln>
              </p:spPr>
              <p:txBody>
                <a:bodyPr/>
                <a:lstStyle/>
                <a:p>
                  <a:endParaRPr lang="en-US"/>
                </a:p>
              </p:txBody>
            </p:sp>
            <p:sp>
              <p:nvSpPr>
                <p:cNvPr id="19654" name="Freeform 170"/>
                <p:cNvSpPr>
                  <a:spLocks/>
                </p:cNvSpPr>
                <p:nvPr/>
              </p:nvSpPr>
              <p:spPr bwMode="auto">
                <a:xfrm>
                  <a:off x="976" y="3784"/>
                  <a:ext cx="1" cy="13"/>
                </a:xfrm>
                <a:custGeom>
                  <a:avLst/>
                  <a:gdLst>
                    <a:gd name="T0" fmla="*/ 0 w 4"/>
                    <a:gd name="T1" fmla="*/ 0 h 50"/>
                    <a:gd name="T2" fmla="*/ 0 w 4"/>
                    <a:gd name="T3" fmla="*/ 0 h 50"/>
                    <a:gd name="T4" fmla="*/ 0 w 4"/>
                    <a:gd name="T5" fmla="*/ 0 h 50"/>
                    <a:gd name="T6" fmla="*/ 0 w 4"/>
                    <a:gd name="T7" fmla="*/ 0 h 50"/>
                    <a:gd name="T8" fmla="*/ 0 60000 65536"/>
                    <a:gd name="T9" fmla="*/ 0 60000 65536"/>
                    <a:gd name="T10" fmla="*/ 0 60000 65536"/>
                    <a:gd name="T11" fmla="*/ 0 60000 65536"/>
                    <a:gd name="T12" fmla="*/ 0 w 4"/>
                    <a:gd name="T13" fmla="*/ 0 h 50"/>
                    <a:gd name="T14" fmla="*/ 4 w 4"/>
                    <a:gd name="T15" fmla="*/ 50 h 50"/>
                  </a:gdLst>
                  <a:ahLst/>
                  <a:cxnLst>
                    <a:cxn ang="T8">
                      <a:pos x="T0" y="T1"/>
                    </a:cxn>
                    <a:cxn ang="T9">
                      <a:pos x="T2" y="T3"/>
                    </a:cxn>
                    <a:cxn ang="T10">
                      <a:pos x="T4" y="T5"/>
                    </a:cxn>
                    <a:cxn ang="T11">
                      <a:pos x="T6" y="T7"/>
                    </a:cxn>
                  </a:cxnLst>
                  <a:rect l="T12" t="T13" r="T14" b="T15"/>
                  <a:pathLst>
                    <a:path w="4" h="50">
                      <a:moveTo>
                        <a:pt x="2" y="0"/>
                      </a:moveTo>
                      <a:lnTo>
                        <a:pt x="0" y="15"/>
                      </a:lnTo>
                      <a:lnTo>
                        <a:pt x="3" y="37"/>
                      </a:lnTo>
                      <a:lnTo>
                        <a:pt x="4" y="50"/>
                      </a:lnTo>
                    </a:path>
                  </a:pathLst>
                </a:custGeom>
                <a:noFill/>
                <a:ln w="6350">
                  <a:solidFill>
                    <a:srgbClr val="FFFFFF"/>
                  </a:solidFill>
                  <a:round/>
                  <a:headEnd/>
                  <a:tailEnd/>
                </a:ln>
              </p:spPr>
              <p:txBody>
                <a:bodyPr/>
                <a:lstStyle/>
                <a:p>
                  <a:endParaRPr lang="en-US"/>
                </a:p>
              </p:txBody>
            </p:sp>
            <p:sp>
              <p:nvSpPr>
                <p:cNvPr id="19655" name="Freeform 171"/>
                <p:cNvSpPr>
                  <a:spLocks/>
                </p:cNvSpPr>
                <p:nvPr/>
              </p:nvSpPr>
              <p:spPr bwMode="auto">
                <a:xfrm>
                  <a:off x="975" y="3797"/>
                  <a:ext cx="4" cy="38"/>
                </a:xfrm>
                <a:custGeom>
                  <a:avLst/>
                  <a:gdLst>
                    <a:gd name="T0" fmla="*/ 0 w 17"/>
                    <a:gd name="T1" fmla="*/ 0 h 152"/>
                    <a:gd name="T2" fmla="*/ 0 w 17"/>
                    <a:gd name="T3" fmla="*/ 0 h 152"/>
                    <a:gd name="T4" fmla="*/ 0 w 17"/>
                    <a:gd name="T5" fmla="*/ 0 h 152"/>
                    <a:gd name="T6" fmla="*/ 0 w 17"/>
                    <a:gd name="T7" fmla="*/ 0 h 152"/>
                    <a:gd name="T8" fmla="*/ 0 w 17"/>
                    <a:gd name="T9" fmla="*/ 0 h 152"/>
                    <a:gd name="T10" fmla="*/ 0 w 17"/>
                    <a:gd name="T11" fmla="*/ 0 h 152"/>
                    <a:gd name="T12" fmla="*/ 0 60000 65536"/>
                    <a:gd name="T13" fmla="*/ 0 60000 65536"/>
                    <a:gd name="T14" fmla="*/ 0 60000 65536"/>
                    <a:gd name="T15" fmla="*/ 0 60000 65536"/>
                    <a:gd name="T16" fmla="*/ 0 60000 65536"/>
                    <a:gd name="T17" fmla="*/ 0 60000 65536"/>
                    <a:gd name="T18" fmla="*/ 0 w 17"/>
                    <a:gd name="T19" fmla="*/ 0 h 152"/>
                    <a:gd name="T20" fmla="*/ 17 w 17"/>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17" h="152">
                      <a:moveTo>
                        <a:pt x="8" y="0"/>
                      </a:moveTo>
                      <a:lnTo>
                        <a:pt x="13" y="60"/>
                      </a:lnTo>
                      <a:lnTo>
                        <a:pt x="16" y="90"/>
                      </a:lnTo>
                      <a:lnTo>
                        <a:pt x="17" y="105"/>
                      </a:lnTo>
                      <a:lnTo>
                        <a:pt x="13" y="121"/>
                      </a:lnTo>
                      <a:lnTo>
                        <a:pt x="0" y="152"/>
                      </a:lnTo>
                    </a:path>
                  </a:pathLst>
                </a:custGeom>
                <a:noFill/>
                <a:ln w="6350">
                  <a:solidFill>
                    <a:srgbClr val="FFFFFF"/>
                  </a:solidFill>
                  <a:round/>
                  <a:headEnd/>
                  <a:tailEnd/>
                </a:ln>
              </p:spPr>
              <p:txBody>
                <a:bodyPr/>
                <a:lstStyle/>
                <a:p>
                  <a:endParaRPr lang="en-US"/>
                </a:p>
              </p:txBody>
            </p:sp>
            <p:sp>
              <p:nvSpPr>
                <p:cNvPr id="19656" name="Freeform 172"/>
                <p:cNvSpPr>
                  <a:spLocks/>
                </p:cNvSpPr>
                <p:nvPr/>
              </p:nvSpPr>
              <p:spPr bwMode="auto">
                <a:xfrm>
                  <a:off x="952" y="3835"/>
                  <a:ext cx="23" cy="60"/>
                </a:xfrm>
                <a:custGeom>
                  <a:avLst/>
                  <a:gdLst>
                    <a:gd name="T0" fmla="*/ 0 w 91"/>
                    <a:gd name="T1" fmla="*/ 0 h 239"/>
                    <a:gd name="T2" fmla="*/ 0 w 91"/>
                    <a:gd name="T3" fmla="*/ 0 h 239"/>
                    <a:gd name="T4" fmla="*/ 0 w 91"/>
                    <a:gd name="T5" fmla="*/ 0 h 239"/>
                    <a:gd name="T6" fmla="*/ 0 w 91"/>
                    <a:gd name="T7" fmla="*/ 0 h 239"/>
                    <a:gd name="T8" fmla="*/ 0 w 91"/>
                    <a:gd name="T9" fmla="*/ 0 h 239"/>
                    <a:gd name="T10" fmla="*/ 0 60000 65536"/>
                    <a:gd name="T11" fmla="*/ 0 60000 65536"/>
                    <a:gd name="T12" fmla="*/ 0 60000 65536"/>
                    <a:gd name="T13" fmla="*/ 0 60000 65536"/>
                    <a:gd name="T14" fmla="*/ 0 60000 65536"/>
                    <a:gd name="T15" fmla="*/ 0 w 91"/>
                    <a:gd name="T16" fmla="*/ 0 h 239"/>
                    <a:gd name="T17" fmla="*/ 91 w 91"/>
                    <a:gd name="T18" fmla="*/ 239 h 239"/>
                  </a:gdLst>
                  <a:ahLst/>
                  <a:cxnLst>
                    <a:cxn ang="T10">
                      <a:pos x="T0" y="T1"/>
                    </a:cxn>
                    <a:cxn ang="T11">
                      <a:pos x="T2" y="T3"/>
                    </a:cxn>
                    <a:cxn ang="T12">
                      <a:pos x="T4" y="T5"/>
                    </a:cxn>
                    <a:cxn ang="T13">
                      <a:pos x="T6" y="T7"/>
                    </a:cxn>
                    <a:cxn ang="T14">
                      <a:pos x="T8" y="T9"/>
                    </a:cxn>
                  </a:cxnLst>
                  <a:rect l="T15" t="T16" r="T17" b="T18"/>
                  <a:pathLst>
                    <a:path w="91" h="239">
                      <a:moveTo>
                        <a:pt x="91" y="0"/>
                      </a:moveTo>
                      <a:lnTo>
                        <a:pt x="66" y="67"/>
                      </a:lnTo>
                      <a:lnTo>
                        <a:pt x="47" y="125"/>
                      </a:lnTo>
                      <a:lnTo>
                        <a:pt x="27" y="180"/>
                      </a:lnTo>
                      <a:lnTo>
                        <a:pt x="0" y="239"/>
                      </a:lnTo>
                    </a:path>
                  </a:pathLst>
                </a:custGeom>
                <a:noFill/>
                <a:ln w="6350">
                  <a:solidFill>
                    <a:srgbClr val="FFFFFF"/>
                  </a:solidFill>
                  <a:round/>
                  <a:headEnd/>
                  <a:tailEnd/>
                </a:ln>
              </p:spPr>
              <p:txBody>
                <a:bodyPr/>
                <a:lstStyle/>
                <a:p>
                  <a:endParaRPr lang="en-US"/>
                </a:p>
              </p:txBody>
            </p:sp>
            <p:sp>
              <p:nvSpPr>
                <p:cNvPr id="19657" name="Freeform 173"/>
                <p:cNvSpPr>
                  <a:spLocks/>
                </p:cNvSpPr>
                <p:nvPr/>
              </p:nvSpPr>
              <p:spPr bwMode="auto">
                <a:xfrm>
                  <a:off x="948" y="3895"/>
                  <a:ext cx="4" cy="9"/>
                </a:xfrm>
                <a:custGeom>
                  <a:avLst/>
                  <a:gdLst>
                    <a:gd name="T0" fmla="*/ 0 w 15"/>
                    <a:gd name="T1" fmla="*/ 0 h 38"/>
                    <a:gd name="T2" fmla="*/ 0 w 15"/>
                    <a:gd name="T3" fmla="*/ 0 h 38"/>
                    <a:gd name="T4" fmla="*/ 0 w 15"/>
                    <a:gd name="T5" fmla="*/ 0 h 38"/>
                    <a:gd name="T6" fmla="*/ 0 w 15"/>
                    <a:gd name="T7" fmla="*/ 0 h 38"/>
                    <a:gd name="T8" fmla="*/ 0 60000 65536"/>
                    <a:gd name="T9" fmla="*/ 0 60000 65536"/>
                    <a:gd name="T10" fmla="*/ 0 60000 65536"/>
                    <a:gd name="T11" fmla="*/ 0 60000 65536"/>
                    <a:gd name="T12" fmla="*/ 0 w 15"/>
                    <a:gd name="T13" fmla="*/ 0 h 38"/>
                    <a:gd name="T14" fmla="*/ 15 w 15"/>
                    <a:gd name="T15" fmla="*/ 38 h 38"/>
                  </a:gdLst>
                  <a:ahLst/>
                  <a:cxnLst>
                    <a:cxn ang="T8">
                      <a:pos x="T0" y="T1"/>
                    </a:cxn>
                    <a:cxn ang="T9">
                      <a:pos x="T2" y="T3"/>
                    </a:cxn>
                    <a:cxn ang="T10">
                      <a:pos x="T4" y="T5"/>
                    </a:cxn>
                    <a:cxn ang="T11">
                      <a:pos x="T6" y="T7"/>
                    </a:cxn>
                  </a:cxnLst>
                  <a:rect l="T12" t="T13" r="T14" b="T15"/>
                  <a:pathLst>
                    <a:path w="15" h="38">
                      <a:moveTo>
                        <a:pt x="15" y="0"/>
                      </a:moveTo>
                      <a:lnTo>
                        <a:pt x="10" y="11"/>
                      </a:lnTo>
                      <a:lnTo>
                        <a:pt x="5" y="27"/>
                      </a:lnTo>
                      <a:lnTo>
                        <a:pt x="0" y="38"/>
                      </a:lnTo>
                    </a:path>
                  </a:pathLst>
                </a:custGeom>
                <a:noFill/>
                <a:ln w="6350">
                  <a:solidFill>
                    <a:srgbClr val="FFFFFF"/>
                  </a:solidFill>
                  <a:round/>
                  <a:headEnd/>
                  <a:tailEnd/>
                </a:ln>
              </p:spPr>
              <p:txBody>
                <a:bodyPr/>
                <a:lstStyle/>
                <a:p>
                  <a:endParaRPr lang="en-US"/>
                </a:p>
              </p:txBody>
            </p:sp>
            <p:sp>
              <p:nvSpPr>
                <p:cNvPr id="19658" name="Freeform 174"/>
                <p:cNvSpPr>
                  <a:spLocks/>
                </p:cNvSpPr>
                <p:nvPr/>
              </p:nvSpPr>
              <p:spPr bwMode="auto">
                <a:xfrm>
                  <a:off x="945" y="3904"/>
                  <a:ext cx="3" cy="5"/>
                </a:xfrm>
                <a:custGeom>
                  <a:avLst/>
                  <a:gdLst>
                    <a:gd name="T0" fmla="*/ 0 w 13"/>
                    <a:gd name="T1" fmla="*/ 0 h 21"/>
                    <a:gd name="T2" fmla="*/ 0 w 13"/>
                    <a:gd name="T3" fmla="*/ 0 h 21"/>
                    <a:gd name="T4" fmla="*/ 0 w 13"/>
                    <a:gd name="T5" fmla="*/ 0 h 21"/>
                    <a:gd name="T6" fmla="*/ 0 w 13"/>
                    <a:gd name="T7" fmla="*/ 0 h 21"/>
                    <a:gd name="T8" fmla="*/ 0 60000 65536"/>
                    <a:gd name="T9" fmla="*/ 0 60000 65536"/>
                    <a:gd name="T10" fmla="*/ 0 60000 65536"/>
                    <a:gd name="T11" fmla="*/ 0 60000 65536"/>
                    <a:gd name="T12" fmla="*/ 0 w 13"/>
                    <a:gd name="T13" fmla="*/ 0 h 21"/>
                    <a:gd name="T14" fmla="*/ 13 w 13"/>
                    <a:gd name="T15" fmla="*/ 21 h 21"/>
                  </a:gdLst>
                  <a:ahLst/>
                  <a:cxnLst>
                    <a:cxn ang="T8">
                      <a:pos x="T0" y="T1"/>
                    </a:cxn>
                    <a:cxn ang="T9">
                      <a:pos x="T2" y="T3"/>
                    </a:cxn>
                    <a:cxn ang="T10">
                      <a:pos x="T4" y="T5"/>
                    </a:cxn>
                    <a:cxn ang="T11">
                      <a:pos x="T6" y="T7"/>
                    </a:cxn>
                  </a:cxnLst>
                  <a:rect l="T12" t="T13" r="T14" b="T15"/>
                  <a:pathLst>
                    <a:path w="13" h="21">
                      <a:moveTo>
                        <a:pt x="13" y="0"/>
                      </a:moveTo>
                      <a:lnTo>
                        <a:pt x="8" y="7"/>
                      </a:lnTo>
                      <a:lnTo>
                        <a:pt x="3" y="14"/>
                      </a:lnTo>
                      <a:lnTo>
                        <a:pt x="0" y="21"/>
                      </a:lnTo>
                    </a:path>
                  </a:pathLst>
                </a:custGeom>
                <a:noFill/>
                <a:ln w="6350">
                  <a:solidFill>
                    <a:srgbClr val="FFFFFF"/>
                  </a:solidFill>
                  <a:round/>
                  <a:headEnd/>
                  <a:tailEnd/>
                </a:ln>
              </p:spPr>
              <p:txBody>
                <a:bodyPr/>
                <a:lstStyle/>
                <a:p>
                  <a:endParaRPr lang="en-US"/>
                </a:p>
              </p:txBody>
            </p:sp>
            <p:sp>
              <p:nvSpPr>
                <p:cNvPr id="19659" name="Freeform 175"/>
                <p:cNvSpPr>
                  <a:spLocks/>
                </p:cNvSpPr>
                <p:nvPr/>
              </p:nvSpPr>
              <p:spPr bwMode="auto">
                <a:xfrm>
                  <a:off x="942" y="3909"/>
                  <a:ext cx="33" cy="33"/>
                </a:xfrm>
                <a:custGeom>
                  <a:avLst/>
                  <a:gdLst>
                    <a:gd name="T0" fmla="*/ 0 w 132"/>
                    <a:gd name="T1" fmla="*/ 0 h 130"/>
                    <a:gd name="T2" fmla="*/ 0 w 132"/>
                    <a:gd name="T3" fmla="*/ 0 h 130"/>
                    <a:gd name="T4" fmla="*/ 0 w 132"/>
                    <a:gd name="T5" fmla="*/ 0 h 130"/>
                    <a:gd name="T6" fmla="*/ 0 w 132"/>
                    <a:gd name="T7" fmla="*/ 0 h 130"/>
                    <a:gd name="T8" fmla="*/ 0 w 132"/>
                    <a:gd name="T9" fmla="*/ 0 h 130"/>
                    <a:gd name="T10" fmla="*/ 0 w 132"/>
                    <a:gd name="T11" fmla="*/ 0 h 130"/>
                    <a:gd name="T12" fmla="*/ 0 60000 65536"/>
                    <a:gd name="T13" fmla="*/ 0 60000 65536"/>
                    <a:gd name="T14" fmla="*/ 0 60000 65536"/>
                    <a:gd name="T15" fmla="*/ 0 60000 65536"/>
                    <a:gd name="T16" fmla="*/ 0 60000 65536"/>
                    <a:gd name="T17" fmla="*/ 0 60000 65536"/>
                    <a:gd name="T18" fmla="*/ 0 w 132"/>
                    <a:gd name="T19" fmla="*/ 0 h 130"/>
                    <a:gd name="T20" fmla="*/ 132 w 132"/>
                    <a:gd name="T21" fmla="*/ 130 h 130"/>
                  </a:gdLst>
                  <a:ahLst/>
                  <a:cxnLst>
                    <a:cxn ang="T12">
                      <a:pos x="T0" y="T1"/>
                    </a:cxn>
                    <a:cxn ang="T13">
                      <a:pos x="T2" y="T3"/>
                    </a:cxn>
                    <a:cxn ang="T14">
                      <a:pos x="T4" y="T5"/>
                    </a:cxn>
                    <a:cxn ang="T15">
                      <a:pos x="T6" y="T7"/>
                    </a:cxn>
                    <a:cxn ang="T16">
                      <a:pos x="T8" y="T9"/>
                    </a:cxn>
                    <a:cxn ang="T17">
                      <a:pos x="T10" y="T11"/>
                    </a:cxn>
                  </a:cxnLst>
                  <a:rect l="T18" t="T19" r="T20" b="T21"/>
                  <a:pathLst>
                    <a:path w="132" h="130">
                      <a:moveTo>
                        <a:pt x="13" y="0"/>
                      </a:moveTo>
                      <a:lnTo>
                        <a:pt x="0" y="50"/>
                      </a:lnTo>
                      <a:lnTo>
                        <a:pt x="8" y="92"/>
                      </a:lnTo>
                      <a:lnTo>
                        <a:pt x="35" y="119"/>
                      </a:lnTo>
                      <a:lnTo>
                        <a:pt x="78" y="130"/>
                      </a:lnTo>
                      <a:lnTo>
                        <a:pt x="132" y="121"/>
                      </a:lnTo>
                    </a:path>
                  </a:pathLst>
                </a:custGeom>
                <a:noFill/>
                <a:ln w="6350">
                  <a:solidFill>
                    <a:srgbClr val="FFFFFF"/>
                  </a:solidFill>
                  <a:round/>
                  <a:headEnd/>
                  <a:tailEnd/>
                </a:ln>
              </p:spPr>
              <p:txBody>
                <a:bodyPr/>
                <a:lstStyle/>
                <a:p>
                  <a:endParaRPr lang="en-US"/>
                </a:p>
              </p:txBody>
            </p:sp>
            <p:sp>
              <p:nvSpPr>
                <p:cNvPr id="19660" name="Freeform 176"/>
                <p:cNvSpPr>
                  <a:spLocks/>
                </p:cNvSpPr>
                <p:nvPr/>
              </p:nvSpPr>
              <p:spPr bwMode="auto">
                <a:xfrm>
                  <a:off x="975" y="3940"/>
                  <a:ext cx="33" cy="12"/>
                </a:xfrm>
                <a:custGeom>
                  <a:avLst/>
                  <a:gdLst>
                    <a:gd name="T0" fmla="*/ 0 w 135"/>
                    <a:gd name="T1" fmla="*/ 0 h 49"/>
                    <a:gd name="T2" fmla="*/ 0 w 135"/>
                    <a:gd name="T3" fmla="*/ 0 h 49"/>
                    <a:gd name="T4" fmla="*/ 0 w 135"/>
                    <a:gd name="T5" fmla="*/ 0 h 49"/>
                    <a:gd name="T6" fmla="*/ 0 w 135"/>
                    <a:gd name="T7" fmla="*/ 0 h 49"/>
                    <a:gd name="T8" fmla="*/ 0 w 135"/>
                    <a:gd name="T9" fmla="*/ 0 h 49"/>
                    <a:gd name="T10" fmla="*/ 0 60000 65536"/>
                    <a:gd name="T11" fmla="*/ 0 60000 65536"/>
                    <a:gd name="T12" fmla="*/ 0 60000 65536"/>
                    <a:gd name="T13" fmla="*/ 0 60000 65536"/>
                    <a:gd name="T14" fmla="*/ 0 60000 65536"/>
                    <a:gd name="T15" fmla="*/ 0 w 135"/>
                    <a:gd name="T16" fmla="*/ 0 h 49"/>
                    <a:gd name="T17" fmla="*/ 135 w 135"/>
                    <a:gd name="T18" fmla="*/ 49 h 49"/>
                  </a:gdLst>
                  <a:ahLst/>
                  <a:cxnLst>
                    <a:cxn ang="T10">
                      <a:pos x="T0" y="T1"/>
                    </a:cxn>
                    <a:cxn ang="T11">
                      <a:pos x="T2" y="T3"/>
                    </a:cxn>
                    <a:cxn ang="T12">
                      <a:pos x="T4" y="T5"/>
                    </a:cxn>
                    <a:cxn ang="T13">
                      <a:pos x="T6" y="T7"/>
                    </a:cxn>
                    <a:cxn ang="T14">
                      <a:pos x="T8" y="T9"/>
                    </a:cxn>
                  </a:cxnLst>
                  <a:rect l="T15" t="T16" r="T17" b="T18"/>
                  <a:pathLst>
                    <a:path w="135" h="49">
                      <a:moveTo>
                        <a:pt x="0" y="0"/>
                      </a:moveTo>
                      <a:lnTo>
                        <a:pt x="2" y="15"/>
                      </a:lnTo>
                      <a:lnTo>
                        <a:pt x="24" y="38"/>
                      </a:lnTo>
                      <a:lnTo>
                        <a:pt x="68" y="49"/>
                      </a:lnTo>
                      <a:lnTo>
                        <a:pt x="135" y="25"/>
                      </a:lnTo>
                    </a:path>
                  </a:pathLst>
                </a:custGeom>
                <a:noFill/>
                <a:ln w="6350">
                  <a:solidFill>
                    <a:srgbClr val="FFFFFF"/>
                  </a:solidFill>
                  <a:round/>
                  <a:headEnd/>
                  <a:tailEnd/>
                </a:ln>
              </p:spPr>
              <p:txBody>
                <a:bodyPr/>
                <a:lstStyle/>
                <a:p>
                  <a:endParaRPr lang="en-US"/>
                </a:p>
              </p:txBody>
            </p:sp>
            <p:sp>
              <p:nvSpPr>
                <p:cNvPr id="19661" name="Freeform 177"/>
                <p:cNvSpPr>
                  <a:spLocks/>
                </p:cNvSpPr>
                <p:nvPr/>
              </p:nvSpPr>
              <p:spPr bwMode="auto">
                <a:xfrm>
                  <a:off x="1008" y="3946"/>
                  <a:ext cx="5" cy="3"/>
                </a:xfrm>
                <a:custGeom>
                  <a:avLst/>
                  <a:gdLst>
                    <a:gd name="T0" fmla="*/ 0 w 18"/>
                    <a:gd name="T1" fmla="*/ 0 h 13"/>
                    <a:gd name="T2" fmla="*/ 0 w 18"/>
                    <a:gd name="T3" fmla="*/ 0 h 13"/>
                    <a:gd name="T4" fmla="*/ 0 w 18"/>
                    <a:gd name="T5" fmla="*/ 0 h 13"/>
                    <a:gd name="T6" fmla="*/ 0 w 18"/>
                    <a:gd name="T7" fmla="*/ 0 h 13"/>
                    <a:gd name="T8" fmla="*/ 0 60000 65536"/>
                    <a:gd name="T9" fmla="*/ 0 60000 65536"/>
                    <a:gd name="T10" fmla="*/ 0 60000 65536"/>
                    <a:gd name="T11" fmla="*/ 0 60000 65536"/>
                    <a:gd name="T12" fmla="*/ 0 w 18"/>
                    <a:gd name="T13" fmla="*/ 0 h 13"/>
                    <a:gd name="T14" fmla="*/ 18 w 18"/>
                    <a:gd name="T15" fmla="*/ 13 h 13"/>
                  </a:gdLst>
                  <a:ahLst/>
                  <a:cxnLst>
                    <a:cxn ang="T8">
                      <a:pos x="T0" y="T1"/>
                    </a:cxn>
                    <a:cxn ang="T9">
                      <a:pos x="T2" y="T3"/>
                    </a:cxn>
                    <a:cxn ang="T10">
                      <a:pos x="T4" y="T5"/>
                    </a:cxn>
                    <a:cxn ang="T11">
                      <a:pos x="T6" y="T7"/>
                    </a:cxn>
                  </a:cxnLst>
                  <a:rect l="T12" t="T13" r="T14" b="T15"/>
                  <a:pathLst>
                    <a:path w="18" h="13">
                      <a:moveTo>
                        <a:pt x="0" y="0"/>
                      </a:moveTo>
                      <a:lnTo>
                        <a:pt x="5" y="4"/>
                      </a:lnTo>
                      <a:lnTo>
                        <a:pt x="14" y="10"/>
                      </a:lnTo>
                      <a:lnTo>
                        <a:pt x="18" y="13"/>
                      </a:lnTo>
                    </a:path>
                  </a:pathLst>
                </a:custGeom>
                <a:noFill/>
                <a:ln w="6350">
                  <a:solidFill>
                    <a:srgbClr val="FFFFFF"/>
                  </a:solidFill>
                  <a:round/>
                  <a:headEnd/>
                  <a:tailEnd/>
                </a:ln>
              </p:spPr>
              <p:txBody>
                <a:bodyPr/>
                <a:lstStyle/>
                <a:p>
                  <a:endParaRPr lang="en-US"/>
                </a:p>
              </p:txBody>
            </p:sp>
            <p:sp>
              <p:nvSpPr>
                <p:cNvPr id="19662" name="Freeform 178"/>
                <p:cNvSpPr>
                  <a:spLocks/>
                </p:cNvSpPr>
                <p:nvPr/>
              </p:nvSpPr>
              <p:spPr bwMode="auto">
                <a:xfrm>
                  <a:off x="1013" y="3949"/>
                  <a:ext cx="30" cy="7"/>
                </a:xfrm>
                <a:custGeom>
                  <a:avLst/>
                  <a:gdLst>
                    <a:gd name="T0" fmla="*/ 0 w 120"/>
                    <a:gd name="T1" fmla="*/ 0 h 29"/>
                    <a:gd name="T2" fmla="*/ 0 w 120"/>
                    <a:gd name="T3" fmla="*/ 0 h 29"/>
                    <a:gd name="T4" fmla="*/ 0 w 120"/>
                    <a:gd name="T5" fmla="*/ 0 h 29"/>
                    <a:gd name="T6" fmla="*/ 0 w 120"/>
                    <a:gd name="T7" fmla="*/ 0 h 29"/>
                    <a:gd name="T8" fmla="*/ 0 60000 65536"/>
                    <a:gd name="T9" fmla="*/ 0 60000 65536"/>
                    <a:gd name="T10" fmla="*/ 0 60000 65536"/>
                    <a:gd name="T11" fmla="*/ 0 60000 65536"/>
                    <a:gd name="T12" fmla="*/ 0 w 120"/>
                    <a:gd name="T13" fmla="*/ 0 h 29"/>
                    <a:gd name="T14" fmla="*/ 120 w 120"/>
                    <a:gd name="T15" fmla="*/ 29 h 29"/>
                  </a:gdLst>
                  <a:ahLst/>
                  <a:cxnLst>
                    <a:cxn ang="T8">
                      <a:pos x="T0" y="T1"/>
                    </a:cxn>
                    <a:cxn ang="T9">
                      <a:pos x="T2" y="T3"/>
                    </a:cxn>
                    <a:cxn ang="T10">
                      <a:pos x="T4" y="T5"/>
                    </a:cxn>
                    <a:cxn ang="T11">
                      <a:pos x="T6" y="T7"/>
                    </a:cxn>
                  </a:cxnLst>
                  <a:rect l="T12" t="T13" r="T14" b="T15"/>
                  <a:pathLst>
                    <a:path w="120" h="29">
                      <a:moveTo>
                        <a:pt x="0" y="0"/>
                      </a:moveTo>
                      <a:lnTo>
                        <a:pt x="42" y="29"/>
                      </a:lnTo>
                      <a:lnTo>
                        <a:pt x="82" y="29"/>
                      </a:lnTo>
                      <a:lnTo>
                        <a:pt x="120" y="1"/>
                      </a:lnTo>
                    </a:path>
                  </a:pathLst>
                </a:custGeom>
                <a:noFill/>
                <a:ln w="6350">
                  <a:solidFill>
                    <a:srgbClr val="FFFFFF"/>
                  </a:solidFill>
                  <a:round/>
                  <a:headEnd/>
                  <a:tailEnd/>
                </a:ln>
              </p:spPr>
              <p:txBody>
                <a:bodyPr/>
                <a:lstStyle/>
                <a:p>
                  <a:endParaRPr lang="en-US"/>
                </a:p>
              </p:txBody>
            </p:sp>
            <p:sp>
              <p:nvSpPr>
                <p:cNvPr id="19663" name="Freeform 179"/>
                <p:cNvSpPr>
                  <a:spLocks/>
                </p:cNvSpPr>
                <p:nvPr/>
              </p:nvSpPr>
              <p:spPr bwMode="auto">
                <a:xfrm>
                  <a:off x="1043" y="3949"/>
                  <a:ext cx="31" cy="9"/>
                </a:xfrm>
                <a:custGeom>
                  <a:avLst/>
                  <a:gdLst>
                    <a:gd name="T0" fmla="*/ 0 w 125"/>
                    <a:gd name="T1" fmla="*/ 0 h 36"/>
                    <a:gd name="T2" fmla="*/ 0 w 125"/>
                    <a:gd name="T3" fmla="*/ 0 h 36"/>
                    <a:gd name="T4" fmla="*/ 0 w 125"/>
                    <a:gd name="T5" fmla="*/ 0 h 36"/>
                    <a:gd name="T6" fmla="*/ 0 w 125"/>
                    <a:gd name="T7" fmla="*/ 0 h 36"/>
                    <a:gd name="T8" fmla="*/ 0 60000 65536"/>
                    <a:gd name="T9" fmla="*/ 0 60000 65536"/>
                    <a:gd name="T10" fmla="*/ 0 60000 65536"/>
                    <a:gd name="T11" fmla="*/ 0 60000 65536"/>
                    <a:gd name="T12" fmla="*/ 0 w 125"/>
                    <a:gd name="T13" fmla="*/ 0 h 36"/>
                    <a:gd name="T14" fmla="*/ 125 w 125"/>
                    <a:gd name="T15" fmla="*/ 36 h 36"/>
                  </a:gdLst>
                  <a:ahLst/>
                  <a:cxnLst>
                    <a:cxn ang="T8">
                      <a:pos x="T0" y="T1"/>
                    </a:cxn>
                    <a:cxn ang="T9">
                      <a:pos x="T2" y="T3"/>
                    </a:cxn>
                    <a:cxn ang="T10">
                      <a:pos x="T4" y="T5"/>
                    </a:cxn>
                    <a:cxn ang="T11">
                      <a:pos x="T6" y="T7"/>
                    </a:cxn>
                  </a:cxnLst>
                  <a:rect l="T12" t="T13" r="T14" b="T15"/>
                  <a:pathLst>
                    <a:path w="125" h="36">
                      <a:moveTo>
                        <a:pt x="0" y="0"/>
                      </a:moveTo>
                      <a:lnTo>
                        <a:pt x="15" y="19"/>
                      </a:lnTo>
                      <a:lnTo>
                        <a:pt x="62" y="36"/>
                      </a:lnTo>
                      <a:lnTo>
                        <a:pt x="125" y="9"/>
                      </a:lnTo>
                    </a:path>
                  </a:pathLst>
                </a:custGeom>
                <a:noFill/>
                <a:ln w="6350">
                  <a:solidFill>
                    <a:srgbClr val="FFFFFF"/>
                  </a:solidFill>
                  <a:round/>
                  <a:headEnd/>
                  <a:tailEnd/>
                </a:ln>
              </p:spPr>
              <p:txBody>
                <a:bodyPr/>
                <a:lstStyle/>
                <a:p>
                  <a:endParaRPr lang="en-US"/>
                </a:p>
              </p:txBody>
            </p:sp>
            <p:sp>
              <p:nvSpPr>
                <p:cNvPr id="19664" name="Freeform 180"/>
                <p:cNvSpPr>
                  <a:spLocks/>
                </p:cNvSpPr>
                <p:nvPr/>
              </p:nvSpPr>
              <p:spPr bwMode="auto">
                <a:xfrm>
                  <a:off x="1074" y="3951"/>
                  <a:ext cx="11" cy="10"/>
                </a:xfrm>
                <a:custGeom>
                  <a:avLst/>
                  <a:gdLst>
                    <a:gd name="T0" fmla="*/ 0 w 44"/>
                    <a:gd name="T1" fmla="*/ 0 h 39"/>
                    <a:gd name="T2" fmla="*/ 0 w 44"/>
                    <a:gd name="T3" fmla="*/ 0 h 39"/>
                    <a:gd name="T4" fmla="*/ 0 w 44"/>
                    <a:gd name="T5" fmla="*/ 0 h 39"/>
                    <a:gd name="T6" fmla="*/ 0 w 44"/>
                    <a:gd name="T7" fmla="*/ 0 h 39"/>
                    <a:gd name="T8" fmla="*/ 0 60000 65536"/>
                    <a:gd name="T9" fmla="*/ 0 60000 65536"/>
                    <a:gd name="T10" fmla="*/ 0 60000 65536"/>
                    <a:gd name="T11" fmla="*/ 0 60000 65536"/>
                    <a:gd name="T12" fmla="*/ 0 w 44"/>
                    <a:gd name="T13" fmla="*/ 0 h 39"/>
                    <a:gd name="T14" fmla="*/ 44 w 44"/>
                    <a:gd name="T15" fmla="*/ 39 h 39"/>
                  </a:gdLst>
                  <a:ahLst/>
                  <a:cxnLst>
                    <a:cxn ang="T8">
                      <a:pos x="T0" y="T1"/>
                    </a:cxn>
                    <a:cxn ang="T9">
                      <a:pos x="T2" y="T3"/>
                    </a:cxn>
                    <a:cxn ang="T10">
                      <a:pos x="T4" y="T5"/>
                    </a:cxn>
                    <a:cxn ang="T11">
                      <a:pos x="T6" y="T7"/>
                    </a:cxn>
                  </a:cxnLst>
                  <a:rect l="T12" t="T13" r="T14" b="T15"/>
                  <a:pathLst>
                    <a:path w="44" h="39">
                      <a:moveTo>
                        <a:pt x="0" y="0"/>
                      </a:moveTo>
                      <a:lnTo>
                        <a:pt x="4" y="14"/>
                      </a:lnTo>
                      <a:lnTo>
                        <a:pt x="25" y="31"/>
                      </a:lnTo>
                      <a:lnTo>
                        <a:pt x="44" y="39"/>
                      </a:lnTo>
                    </a:path>
                  </a:pathLst>
                </a:custGeom>
                <a:noFill/>
                <a:ln w="6350">
                  <a:solidFill>
                    <a:srgbClr val="FFFFFF"/>
                  </a:solidFill>
                  <a:round/>
                  <a:headEnd/>
                  <a:tailEnd/>
                </a:ln>
              </p:spPr>
              <p:txBody>
                <a:bodyPr/>
                <a:lstStyle/>
                <a:p>
                  <a:endParaRPr lang="en-US"/>
                </a:p>
              </p:txBody>
            </p:sp>
            <p:sp>
              <p:nvSpPr>
                <p:cNvPr id="19665" name="Freeform 181"/>
                <p:cNvSpPr>
                  <a:spLocks/>
                </p:cNvSpPr>
                <p:nvPr/>
              </p:nvSpPr>
              <p:spPr bwMode="auto">
                <a:xfrm>
                  <a:off x="1085" y="3960"/>
                  <a:ext cx="25" cy="3"/>
                </a:xfrm>
                <a:custGeom>
                  <a:avLst/>
                  <a:gdLst>
                    <a:gd name="T0" fmla="*/ 0 w 99"/>
                    <a:gd name="T1" fmla="*/ 0 h 10"/>
                    <a:gd name="T2" fmla="*/ 0 w 99"/>
                    <a:gd name="T3" fmla="*/ 0 h 10"/>
                    <a:gd name="T4" fmla="*/ 0 w 99"/>
                    <a:gd name="T5" fmla="*/ 0 h 10"/>
                    <a:gd name="T6" fmla="*/ 0 w 99"/>
                    <a:gd name="T7" fmla="*/ 0 h 10"/>
                    <a:gd name="T8" fmla="*/ 0 60000 65536"/>
                    <a:gd name="T9" fmla="*/ 0 60000 65536"/>
                    <a:gd name="T10" fmla="*/ 0 60000 65536"/>
                    <a:gd name="T11" fmla="*/ 0 60000 65536"/>
                    <a:gd name="T12" fmla="*/ 0 w 99"/>
                    <a:gd name="T13" fmla="*/ 0 h 10"/>
                    <a:gd name="T14" fmla="*/ 99 w 99"/>
                    <a:gd name="T15" fmla="*/ 10 h 10"/>
                  </a:gdLst>
                  <a:ahLst/>
                  <a:cxnLst>
                    <a:cxn ang="T8">
                      <a:pos x="T0" y="T1"/>
                    </a:cxn>
                    <a:cxn ang="T9">
                      <a:pos x="T2" y="T3"/>
                    </a:cxn>
                    <a:cxn ang="T10">
                      <a:pos x="T4" y="T5"/>
                    </a:cxn>
                    <a:cxn ang="T11">
                      <a:pos x="T6" y="T7"/>
                    </a:cxn>
                  </a:cxnLst>
                  <a:rect l="T12" t="T13" r="T14" b="T15"/>
                  <a:pathLst>
                    <a:path w="99" h="10">
                      <a:moveTo>
                        <a:pt x="0" y="4"/>
                      </a:moveTo>
                      <a:lnTo>
                        <a:pt x="34" y="10"/>
                      </a:lnTo>
                      <a:lnTo>
                        <a:pt x="68" y="10"/>
                      </a:lnTo>
                      <a:lnTo>
                        <a:pt x="99" y="0"/>
                      </a:lnTo>
                    </a:path>
                  </a:pathLst>
                </a:custGeom>
                <a:noFill/>
                <a:ln w="6350">
                  <a:solidFill>
                    <a:srgbClr val="FFFFFF"/>
                  </a:solidFill>
                  <a:round/>
                  <a:headEnd/>
                  <a:tailEnd/>
                </a:ln>
              </p:spPr>
              <p:txBody>
                <a:bodyPr/>
                <a:lstStyle/>
                <a:p>
                  <a:endParaRPr lang="en-US"/>
                </a:p>
              </p:txBody>
            </p:sp>
            <p:sp>
              <p:nvSpPr>
                <p:cNvPr id="19666" name="Freeform 182"/>
                <p:cNvSpPr>
                  <a:spLocks/>
                </p:cNvSpPr>
                <p:nvPr/>
              </p:nvSpPr>
              <p:spPr bwMode="auto">
                <a:xfrm>
                  <a:off x="1110" y="3940"/>
                  <a:ext cx="17" cy="20"/>
                </a:xfrm>
                <a:custGeom>
                  <a:avLst/>
                  <a:gdLst>
                    <a:gd name="T0" fmla="*/ 0 w 68"/>
                    <a:gd name="T1" fmla="*/ 0 h 79"/>
                    <a:gd name="T2" fmla="*/ 0 w 68"/>
                    <a:gd name="T3" fmla="*/ 0 h 79"/>
                    <a:gd name="T4" fmla="*/ 0 w 68"/>
                    <a:gd name="T5" fmla="*/ 0 h 79"/>
                    <a:gd name="T6" fmla="*/ 0 w 68"/>
                    <a:gd name="T7" fmla="*/ 0 h 79"/>
                    <a:gd name="T8" fmla="*/ 0 60000 65536"/>
                    <a:gd name="T9" fmla="*/ 0 60000 65536"/>
                    <a:gd name="T10" fmla="*/ 0 60000 65536"/>
                    <a:gd name="T11" fmla="*/ 0 60000 65536"/>
                    <a:gd name="T12" fmla="*/ 0 w 68"/>
                    <a:gd name="T13" fmla="*/ 0 h 79"/>
                    <a:gd name="T14" fmla="*/ 68 w 68"/>
                    <a:gd name="T15" fmla="*/ 79 h 79"/>
                  </a:gdLst>
                  <a:ahLst/>
                  <a:cxnLst>
                    <a:cxn ang="T8">
                      <a:pos x="T0" y="T1"/>
                    </a:cxn>
                    <a:cxn ang="T9">
                      <a:pos x="T2" y="T3"/>
                    </a:cxn>
                    <a:cxn ang="T10">
                      <a:pos x="T4" y="T5"/>
                    </a:cxn>
                    <a:cxn ang="T11">
                      <a:pos x="T6" y="T7"/>
                    </a:cxn>
                  </a:cxnLst>
                  <a:rect l="T12" t="T13" r="T14" b="T15"/>
                  <a:pathLst>
                    <a:path w="68" h="79">
                      <a:moveTo>
                        <a:pt x="0" y="79"/>
                      </a:moveTo>
                      <a:lnTo>
                        <a:pt x="36" y="59"/>
                      </a:lnTo>
                      <a:lnTo>
                        <a:pt x="59" y="37"/>
                      </a:lnTo>
                      <a:lnTo>
                        <a:pt x="68" y="0"/>
                      </a:lnTo>
                    </a:path>
                  </a:pathLst>
                </a:custGeom>
                <a:noFill/>
                <a:ln w="6350">
                  <a:solidFill>
                    <a:srgbClr val="FFFFFF"/>
                  </a:solidFill>
                  <a:round/>
                  <a:headEnd/>
                  <a:tailEnd/>
                </a:ln>
              </p:spPr>
              <p:txBody>
                <a:bodyPr/>
                <a:lstStyle/>
                <a:p>
                  <a:endParaRPr lang="en-US"/>
                </a:p>
              </p:txBody>
            </p:sp>
            <p:sp>
              <p:nvSpPr>
                <p:cNvPr id="19667" name="Freeform 183"/>
                <p:cNvSpPr>
                  <a:spLocks/>
                </p:cNvSpPr>
                <p:nvPr/>
              </p:nvSpPr>
              <p:spPr bwMode="auto">
                <a:xfrm>
                  <a:off x="1125" y="3934"/>
                  <a:ext cx="2" cy="6"/>
                </a:xfrm>
                <a:custGeom>
                  <a:avLst/>
                  <a:gdLst>
                    <a:gd name="T0" fmla="*/ 0 w 8"/>
                    <a:gd name="T1" fmla="*/ 0 h 25"/>
                    <a:gd name="T2" fmla="*/ 0 w 8"/>
                    <a:gd name="T3" fmla="*/ 0 h 25"/>
                    <a:gd name="T4" fmla="*/ 0 w 8"/>
                    <a:gd name="T5" fmla="*/ 0 h 25"/>
                    <a:gd name="T6" fmla="*/ 0 w 8"/>
                    <a:gd name="T7" fmla="*/ 0 h 25"/>
                    <a:gd name="T8" fmla="*/ 0 60000 65536"/>
                    <a:gd name="T9" fmla="*/ 0 60000 65536"/>
                    <a:gd name="T10" fmla="*/ 0 60000 65536"/>
                    <a:gd name="T11" fmla="*/ 0 60000 65536"/>
                    <a:gd name="T12" fmla="*/ 0 w 8"/>
                    <a:gd name="T13" fmla="*/ 0 h 25"/>
                    <a:gd name="T14" fmla="*/ 8 w 8"/>
                    <a:gd name="T15" fmla="*/ 25 h 25"/>
                  </a:gdLst>
                  <a:ahLst/>
                  <a:cxnLst>
                    <a:cxn ang="T8">
                      <a:pos x="T0" y="T1"/>
                    </a:cxn>
                    <a:cxn ang="T9">
                      <a:pos x="T2" y="T3"/>
                    </a:cxn>
                    <a:cxn ang="T10">
                      <a:pos x="T4" y="T5"/>
                    </a:cxn>
                    <a:cxn ang="T11">
                      <a:pos x="T6" y="T7"/>
                    </a:cxn>
                  </a:cxnLst>
                  <a:rect l="T12" t="T13" r="T14" b="T15"/>
                  <a:pathLst>
                    <a:path w="8" h="25">
                      <a:moveTo>
                        <a:pt x="8" y="25"/>
                      </a:moveTo>
                      <a:lnTo>
                        <a:pt x="6" y="19"/>
                      </a:lnTo>
                      <a:lnTo>
                        <a:pt x="2" y="7"/>
                      </a:lnTo>
                      <a:lnTo>
                        <a:pt x="0" y="0"/>
                      </a:lnTo>
                    </a:path>
                  </a:pathLst>
                </a:custGeom>
                <a:noFill/>
                <a:ln w="6350">
                  <a:solidFill>
                    <a:srgbClr val="FFFFFF"/>
                  </a:solidFill>
                  <a:round/>
                  <a:headEnd/>
                  <a:tailEnd/>
                </a:ln>
              </p:spPr>
              <p:txBody>
                <a:bodyPr/>
                <a:lstStyle/>
                <a:p>
                  <a:endParaRPr lang="en-US"/>
                </a:p>
              </p:txBody>
            </p:sp>
            <p:sp>
              <p:nvSpPr>
                <p:cNvPr id="19668" name="Freeform 184"/>
                <p:cNvSpPr>
                  <a:spLocks/>
                </p:cNvSpPr>
                <p:nvPr/>
              </p:nvSpPr>
              <p:spPr bwMode="auto">
                <a:xfrm>
                  <a:off x="1113" y="3896"/>
                  <a:ext cx="12" cy="38"/>
                </a:xfrm>
                <a:custGeom>
                  <a:avLst/>
                  <a:gdLst>
                    <a:gd name="T0" fmla="*/ 0 w 47"/>
                    <a:gd name="T1" fmla="*/ 0 h 152"/>
                    <a:gd name="T2" fmla="*/ 0 w 47"/>
                    <a:gd name="T3" fmla="*/ 0 h 152"/>
                    <a:gd name="T4" fmla="*/ 0 w 47"/>
                    <a:gd name="T5" fmla="*/ 0 h 152"/>
                    <a:gd name="T6" fmla="*/ 0 w 47"/>
                    <a:gd name="T7" fmla="*/ 0 h 152"/>
                    <a:gd name="T8" fmla="*/ 0 60000 65536"/>
                    <a:gd name="T9" fmla="*/ 0 60000 65536"/>
                    <a:gd name="T10" fmla="*/ 0 60000 65536"/>
                    <a:gd name="T11" fmla="*/ 0 60000 65536"/>
                    <a:gd name="T12" fmla="*/ 0 w 47"/>
                    <a:gd name="T13" fmla="*/ 0 h 152"/>
                    <a:gd name="T14" fmla="*/ 47 w 47"/>
                    <a:gd name="T15" fmla="*/ 152 h 152"/>
                  </a:gdLst>
                  <a:ahLst/>
                  <a:cxnLst>
                    <a:cxn ang="T8">
                      <a:pos x="T0" y="T1"/>
                    </a:cxn>
                    <a:cxn ang="T9">
                      <a:pos x="T2" y="T3"/>
                    </a:cxn>
                    <a:cxn ang="T10">
                      <a:pos x="T4" y="T5"/>
                    </a:cxn>
                    <a:cxn ang="T11">
                      <a:pos x="T6" y="T7"/>
                    </a:cxn>
                  </a:cxnLst>
                  <a:rect l="T12" t="T13" r="T14" b="T15"/>
                  <a:pathLst>
                    <a:path w="47" h="152">
                      <a:moveTo>
                        <a:pt x="47" y="152"/>
                      </a:moveTo>
                      <a:lnTo>
                        <a:pt x="30" y="96"/>
                      </a:lnTo>
                      <a:lnTo>
                        <a:pt x="7" y="48"/>
                      </a:lnTo>
                      <a:lnTo>
                        <a:pt x="0" y="0"/>
                      </a:lnTo>
                    </a:path>
                  </a:pathLst>
                </a:custGeom>
                <a:noFill/>
                <a:ln w="6350">
                  <a:solidFill>
                    <a:srgbClr val="FFFFFF"/>
                  </a:solidFill>
                  <a:round/>
                  <a:headEnd/>
                  <a:tailEnd/>
                </a:ln>
              </p:spPr>
              <p:txBody>
                <a:bodyPr/>
                <a:lstStyle/>
                <a:p>
                  <a:endParaRPr lang="en-US"/>
                </a:p>
              </p:txBody>
            </p:sp>
            <p:sp>
              <p:nvSpPr>
                <p:cNvPr id="19669" name="Freeform 185"/>
                <p:cNvSpPr>
                  <a:spLocks/>
                </p:cNvSpPr>
                <p:nvPr/>
              </p:nvSpPr>
              <p:spPr bwMode="auto">
                <a:xfrm>
                  <a:off x="1109" y="3873"/>
                  <a:ext cx="4" cy="23"/>
                </a:xfrm>
                <a:custGeom>
                  <a:avLst/>
                  <a:gdLst>
                    <a:gd name="T0" fmla="*/ 0 w 18"/>
                    <a:gd name="T1" fmla="*/ 0 h 95"/>
                    <a:gd name="T2" fmla="*/ 0 w 18"/>
                    <a:gd name="T3" fmla="*/ 0 h 95"/>
                    <a:gd name="T4" fmla="*/ 0 w 18"/>
                    <a:gd name="T5" fmla="*/ 0 h 95"/>
                    <a:gd name="T6" fmla="*/ 0 w 18"/>
                    <a:gd name="T7" fmla="*/ 0 h 95"/>
                    <a:gd name="T8" fmla="*/ 0 60000 65536"/>
                    <a:gd name="T9" fmla="*/ 0 60000 65536"/>
                    <a:gd name="T10" fmla="*/ 0 60000 65536"/>
                    <a:gd name="T11" fmla="*/ 0 60000 65536"/>
                    <a:gd name="T12" fmla="*/ 0 w 18"/>
                    <a:gd name="T13" fmla="*/ 0 h 95"/>
                    <a:gd name="T14" fmla="*/ 18 w 18"/>
                    <a:gd name="T15" fmla="*/ 95 h 95"/>
                  </a:gdLst>
                  <a:ahLst/>
                  <a:cxnLst>
                    <a:cxn ang="T8">
                      <a:pos x="T0" y="T1"/>
                    </a:cxn>
                    <a:cxn ang="T9">
                      <a:pos x="T2" y="T3"/>
                    </a:cxn>
                    <a:cxn ang="T10">
                      <a:pos x="T4" y="T5"/>
                    </a:cxn>
                    <a:cxn ang="T11">
                      <a:pos x="T6" y="T7"/>
                    </a:cxn>
                  </a:cxnLst>
                  <a:rect l="T12" t="T13" r="T14" b="T15"/>
                  <a:pathLst>
                    <a:path w="18" h="95">
                      <a:moveTo>
                        <a:pt x="18" y="95"/>
                      </a:moveTo>
                      <a:lnTo>
                        <a:pt x="18" y="63"/>
                      </a:lnTo>
                      <a:lnTo>
                        <a:pt x="11" y="31"/>
                      </a:lnTo>
                      <a:lnTo>
                        <a:pt x="0" y="0"/>
                      </a:lnTo>
                    </a:path>
                  </a:pathLst>
                </a:custGeom>
                <a:noFill/>
                <a:ln w="6350">
                  <a:solidFill>
                    <a:srgbClr val="FFFFFF"/>
                  </a:solidFill>
                  <a:round/>
                  <a:headEnd/>
                  <a:tailEnd/>
                </a:ln>
              </p:spPr>
              <p:txBody>
                <a:bodyPr/>
                <a:lstStyle/>
                <a:p>
                  <a:endParaRPr lang="en-US"/>
                </a:p>
              </p:txBody>
            </p:sp>
            <p:sp>
              <p:nvSpPr>
                <p:cNvPr id="19670" name="Freeform 186"/>
                <p:cNvSpPr>
                  <a:spLocks/>
                </p:cNvSpPr>
                <p:nvPr/>
              </p:nvSpPr>
              <p:spPr bwMode="auto">
                <a:xfrm>
                  <a:off x="1094" y="3831"/>
                  <a:ext cx="15" cy="42"/>
                </a:xfrm>
                <a:custGeom>
                  <a:avLst/>
                  <a:gdLst>
                    <a:gd name="T0" fmla="*/ 0 w 60"/>
                    <a:gd name="T1" fmla="*/ 0 h 166"/>
                    <a:gd name="T2" fmla="*/ 0 w 60"/>
                    <a:gd name="T3" fmla="*/ 0 h 166"/>
                    <a:gd name="T4" fmla="*/ 0 w 60"/>
                    <a:gd name="T5" fmla="*/ 0 h 166"/>
                    <a:gd name="T6" fmla="*/ 0 w 60"/>
                    <a:gd name="T7" fmla="*/ 0 h 166"/>
                    <a:gd name="T8" fmla="*/ 0 60000 65536"/>
                    <a:gd name="T9" fmla="*/ 0 60000 65536"/>
                    <a:gd name="T10" fmla="*/ 0 60000 65536"/>
                    <a:gd name="T11" fmla="*/ 0 60000 65536"/>
                    <a:gd name="T12" fmla="*/ 0 w 60"/>
                    <a:gd name="T13" fmla="*/ 0 h 166"/>
                    <a:gd name="T14" fmla="*/ 60 w 60"/>
                    <a:gd name="T15" fmla="*/ 166 h 166"/>
                  </a:gdLst>
                  <a:ahLst/>
                  <a:cxnLst>
                    <a:cxn ang="T8">
                      <a:pos x="T0" y="T1"/>
                    </a:cxn>
                    <a:cxn ang="T9">
                      <a:pos x="T2" y="T3"/>
                    </a:cxn>
                    <a:cxn ang="T10">
                      <a:pos x="T4" y="T5"/>
                    </a:cxn>
                    <a:cxn ang="T11">
                      <a:pos x="T6" y="T7"/>
                    </a:cxn>
                  </a:cxnLst>
                  <a:rect l="T12" t="T13" r="T14" b="T15"/>
                  <a:pathLst>
                    <a:path w="60" h="166">
                      <a:moveTo>
                        <a:pt x="60" y="166"/>
                      </a:moveTo>
                      <a:lnTo>
                        <a:pt x="35" y="112"/>
                      </a:lnTo>
                      <a:lnTo>
                        <a:pt x="11" y="60"/>
                      </a:lnTo>
                      <a:lnTo>
                        <a:pt x="0" y="0"/>
                      </a:lnTo>
                    </a:path>
                  </a:pathLst>
                </a:custGeom>
                <a:noFill/>
                <a:ln w="6350">
                  <a:solidFill>
                    <a:srgbClr val="FFFFFF"/>
                  </a:solidFill>
                  <a:round/>
                  <a:headEnd/>
                  <a:tailEnd/>
                </a:ln>
              </p:spPr>
              <p:txBody>
                <a:bodyPr/>
                <a:lstStyle/>
                <a:p>
                  <a:endParaRPr lang="en-US"/>
                </a:p>
              </p:txBody>
            </p:sp>
            <p:sp>
              <p:nvSpPr>
                <p:cNvPr id="19671" name="Freeform 187"/>
                <p:cNvSpPr>
                  <a:spLocks/>
                </p:cNvSpPr>
                <p:nvPr/>
              </p:nvSpPr>
              <p:spPr bwMode="auto">
                <a:xfrm>
                  <a:off x="1083" y="3758"/>
                  <a:ext cx="11" cy="73"/>
                </a:xfrm>
                <a:custGeom>
                  <a:avLst/>
                  <a:gdLst>
                    <a:gd name="T0" fmla="*/ 0 w 41"/>
                    <a:gd name="T1" fmla="*/ 0 h 294"/>
                    <a:gd name="T2" fmla="*/ 0 w 41"/>
                    <a:gd name="T3" fmla="*/ 0 h 294"/>
                    <a:gd name="T4" fmla="*/ 0 w 41"/>
                    <a:gd name="T5" fmla="*/ 0 h 294"/>
                    <a:gd name="T6" fmla="*/ 0 w 41"/>
                    <a:gd name="T7" fmla="*/ 0 h 294"/>
                    <a:gd name="T8" fmla="*/ 0 w 41"/>
                    <a:gd name="T9" fmla="*/ 0 h 294"/>
                    <a:gd name="T10" fmla="*/ 0 w 41"/>
                    <a:gd name="T11" fmla="*/ 0 h 294"/>
                    <a:gd name="T12" fmla="*/ 0 w 41"/>
                    <a:gd name="T13" fmla="*/ 0 h 294"/>
                    <a:gd name="T14" fmla="*/ 0 60000 65536"/>
                    <a:gd name="T15" fmla="*/ 0 60000 65536"/>
                    <a:gd name="T16" fmla="*/ 0 60000 65536"/>
                    <a:gd name="T17" fmla="*/ 0 60000 65536"/>
                    <a:gd name="T18" fmla="*/ 0 60000 65536"/>
                    <a:gd name="T19" fmla="*/ 0 60000 65536"/>
                    <a:gd name="T20" fmla="*/ 0 60000 65536"/>
                    <a:gd name="T21" fmla="*/ 0 w 41"/>
                    <a:gd name="T22" fmla="*/ 0 h 294"/>
                    <a:gd name="T23" fmla="*/ 41 w 41"/>
                    <a:gd name="T24" fmla="*/ 294 h 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94">
                      <a:moveTo>
                        <a:pt x="41" y="294"/>
                      </a:moveTo>
                      <a:lnTo>
                        <a:pt x="41" y="246"/>
                      </a:lnTo>
                      <a:lnTo>
                        <a:pt x="41" y="196"/>
                      </a:lnTo>
                      <a:lnTo>
                        <a:pt x="39" y="146"/>
                      </a:lnTo>
                      <a:lnTo>
                        <a:pt x="32" y="95"/>
                      </a:lnTo>
                      <a:lnTo>
                        <a:pt x="19" y="46"/>
                      </a:lnTo>
                      <a:lnTo>
                        <a:pt x="0" y="0"/>
                      </a:lnTo>
                    </a:path>
                  </a:pathLst>
                </a:custGeom>
                <a:noFill/>
                <a:ln w="6350">
                  <a:solidFill>
                    <a:srgbClr val="FFFFFF"/>
                  </a:solidFill>
                  <a:round/>
                  <a:headEnd/>
                  <a:tailEnd/>
                </a:ln>
              </p:spPr>
              <p:txBody>
                <a:bodyPr/>
                <a:lstStyle/>
                <a:p>
                  <a:endParaRPr lang="en-US"/>
                </a:p>
              </p:txBody>
            </p:sp>
            <p:sp>
              <p:nvSpPr>
                <p:cNvPr id="19672" name="Freeform 188"/>
                <p:cNvSpPr>
                  <a:spLocks/>
                </p:cNvSpPr>
                <p:nvPr/>
              </p:nvSpPr>
              <p:spPr bwMode="auto">
                <a:xfrm>
                  <a:off x="1083" y="3743"/>
                  <a:ext cx="1" cy="15"/>
                </a:xfrm>
                <a:custGeom>
                  <a:avLst/>
                  <a:gdLst>
                    <a:gd name="T0" fmla="*/ 1 w 2"/>
                    <a:gd name="T1" fmla="*/ 0 h 57"/>
                    <a:gd name="T2" fmla="*/ 1 w 2"/>
                    <a:gd name="T3" fmla="*/ 0 h 57"/>
                    <a:gd name="T4" fmla="*/ 0 w 2"/>
                    <a:gd name="T5" fmla="*/ 0 h 57"/>
                    <a:gd name="T6" fmla="*/ 0 w 2"/>
                    <a:gd name="T7" fmla="*/ 0 h 57"/>
                    <a:gd name="T8" fmla="*/ 0 60000 65536"/>
                    <a:gd name="T9" fmla="*/ 0 60000 65536"/>
                    <a:gd name="T10" fmla="*/ 0 60000 65536"/>
                    <a:gd name="T11" fmla="*/ 0 60000 65536"/>
                    <a:gd name="T12" fmla="*/ 0 w 2"/>
                    <a:gd name="T13" fmla="*/ 0 h 57"/>
                    <a:gd name="T14" fmla="*/ 2 w 2"/>
                    <a:gd name="T15" fmla="*/ 57 h 57"/>
                  </a:gdLst>
                  <a:ahLst/>
                  <a:cxnLst>
                    <a:cxn ang="T8">
                      <a:pos x="T0" y="T1"/>
                    </a:cxn>
                    <a:cxn ang="T9">
                      <a:pos x="T2" y="T3"/>
                    </a:cxn>
                    <a:cxn ang="T10">
                      <a:pos x="T4" y="T5"/>
                    </a:cxn>
                    <a:cxn ang="T11">
                      <a:pos x="T6" y="T7"/>
                    </a:cxn>
                  </a:cxnLst>
                  <a:rect l="T12" t="T13" r="T14" b="T15"/>
                  <a:pathLst>
                    <a:path w="2" h="57">
                      <a:moveTo>
                        <a:pt x="2" y="57"/>
                      </a:moveTo>
                      <a:lnTo>
                        <a:pt x="1" y="43"/>
                      </a:lnTo>
                      <a:lnTo>
                        <a:pt x="0" y="16"/>
                      </a:lnTo>
                      <a:lnTo>
                        <a:pt x="0" y="0"/>
                      </a:lnTo>
                    </a:path>
                  </a:pathLst>
                </a:custGeom>
                <a:noFill/>
                <a:ln w="6350">
                  <a:solidFill>
                    <a:srgbClr val="FFFFFF"/>
                  </a:solidFill>
                  <a:round/>
                  <a:headEnd/>
                  <a:tailEnd/>
                </a:ln>
              </p:spPr>
              <p:txBody>
                <a:bodyPr/>
                <a:lstStyle/>
                <a:p>
                  <a:endParaRPr lang="en-US"/>
                </a:p>
              </p:txBody>
            </p:sp>
            <p:sp>
              <p:nvSpPr>
                <p:cNvPr id="19673" name="Freeform 189"/>
                <p:cNvSpPr>
                  <a:spLocks/>
                </p:cNvSpPr>
                <p:nvPr/>
              </p:nvSpPr>
              <p:spPr bwMode="auto">
                <a:xfrm>
                  <a:off x="1070" y="3673"/>
                  <a:ext cx="13" cy="70"/>
                </a:xfrm>
                <a:custGeom>
                  <a:avLst/>
                  <a:gdLst>
                    <a:gd name="T0" fmla="*/ 0 w 51"/>
                    <a:gd name="T1" fmla="*/ 0 h 281"/>
                    <a:gd name="T2" fmla="*/ 0 w 51"/>
                    <a:gd name="T3" fmla="*/ 0 h 281"/>
                    <a:gd name="T4" fmla="*/ 0 w 51"/>
                    <a:gd name="T5" fmla="*/ 0 h 281"/>
                    <a:gd name="T6" fmla="*/ 0 w 51"/>
                    <a:gd name="T7" fmla="*/ 0 h 281"/>
                    <a:gd name="T8" fmla="*/ 0 w 51"/>
                    <a:gd name="T9" fmla="*/ 0 h 281"/>
                    <a:gd name="T10" fmla="*/ 0 w 51"/>
                    <a:gd name="T11" fmla="*/ 0 h 281"/>
                    <a:gd name="T12" fmla="*/ 0 60000 65536"/>
                    <a:gd name="T13" fmla="*/ 0 60000 65536"/>
                    <a:gd name="T14" fmla="*/ 0 60000 65536"/>
                    <a:gd name="T15" fmla="*/ 0 60000 65536"/>
                    <a:gd name="T16" fmla="*/ 0 60000 65536"/>
                    <a:gd name="T17" fmla="*/ 0 60000 65536"/>
                    <a:gd name="T18" fmla="*/ 0 w 51"/>
                    <a:gd name="T19" fmla="*/ 0 h 281"/>
                    <a:gd name="T20" fmla="*/ 51 w 51"/>
                    <a:gd name="T21" fmla="*/ 281 h 281"/>
                  </a:gdLst>
                  <a:ahLst/>
                  <a:cxnLst>
                    <a:cxn ang="T12">
                      <a:pos x="T0" y="T1"/>
                    </a:cxn>
                    <a:cxn ang="T13">
                      <a:pos x="T2" y="T3"/>
                    </a:cxn>
                    <a:cxn ang="T14">
                      <a:pos x="T4" y="T5"/>
                    </a:cxn>
                    <a:cxn ang="T15">
                      <a:pos x="T6" y="T7"/>
                    </a:cxn>
                    <a:cxn ang="T16">
                      <a:pos x="T8" y="T9"/>
                    </a:cxn>
                    <a:cxn ang="T17">
                      <a:pos x="T10" y="T11"/>
                    </a:cxn>
                  </a:cxnLst>
                  <a:rect l="T18" t="T19" r="T20" b="T21"/>
                  <a:pathLst>
                    <a:path w="51" h="281">
                      <a:moveTo>
                        <a:pt x="51" y="281"/>
                      </a:moveTo>
                      <a:lnTo>
                        <a:pt x="45" y="226"/>
                      </a:lnTo>
                      <a:lnTo>
                        <a:pt x="31" y="165"/>
                      </a:lnTo>
                      <a:lnTo>
                        <a:pt x="16" y="106"/>
                      </a:lnTo>
                      <a:lnTo>
                        <a:pt x="4" y="50"/>
                      </a:lnTo>
                      <a:lnTo>
                        <a:pt x="0" y="0"/>
                      </a:lnTo>
                    </a:path>
                  </a:pathLst>
                </a:custGeom>
                <a:noFill/>
                <a:ln w="6350">
                  <a:solidFill>
                    <a:srgbClr val="FFFFFF"/>
                  </a:solidFill>
                  <a:round/>
                  <a:headEnd/>
                  <a:tailEnd/>
                </a:ln>
              </p:spPr>
              <p:txBody>
                <a:bodyPr/>
                <a:lstStyle/>
                <a:p>
                  <a:endParaRPr lang="en-US"/>
                </a:p>
              </p:txBody>
            </p:sp>
            <p:sp>
              <p:nvSpPr>
                <p:cNvPr id="19674" name="Freeform 190"/>
                <p:cNvSpPr>
                  <a:spLocks/>
                </p:cNvSpPr>
                <p:nvPr/>
              </p:nvSpPr>
              <p:spPr bwMode="auto">
                <a:xfrm>
                  <a:off x="1067" y="3593"/>
                  <a:ext cx="3" cy="80"/>
                </a:xfrm>
                <a:custGeom>
                  <a:avLst/>
                  <a:gdLst>
                    <a:gd name="T0" fmla="*/ 0 w 14"/>
                    <a:gd name="T1" fmla="*/ 0 h 320"/>
                    <a:gd name="T2" fmla="*/ 0 w 14"/>
                    <a:gd name="T3" fmla="*/ 0 h 320"/>
                    <a:gd name="T4" fmla="*/ 0 w 14"/>
                    <a:gd name="T5" fmla="*/ 0 h 320"/>
                    <a:gd name="T6" fmla="*/ 0 w 14"/>
                    <a:gd name="T7" fmla="*/ 0 h 320"/>
                    <a:gd name="T8" fmla="*/ 0 w 14"/>
                    <a:gd name="T9" fmla="*/ 0 h 320"/>
                    <a:gd name="T10" fmla="*/ 0 w 14"/>
                    <a:gd name="T11" fmla="*/ 0 h 320"/>
                    <a:gd name="T12" fmla="*/ 0 w 14"/>
                    <a:gd name="T13" fmla="*/ 0 h 320"/>
                    <a:gd name="T14" fmla="*/ 0 60000 65536"/>
                    <a:gd name="T15" fmla="*/ 0 60000 65536"/>
                    <a:gd name="T16" fmla="*/ 0 60000 65536"/>
                    <a:gd name="T17" fmla="*/ 0 60000 65536"/>
                    <a:gd name="T18" fmla="*/ 0 60000 65536"/>
                    <a:gd name="T19" fmla="*/ 0 60000 65536"/>
                    <a:gd name="T20" fmla="*/ 0 60000 65536"/>
                    <a:gd name="T21" fmla="*/ 0 w 14"/>
                    <a:gd name="T22" fmla="*/ 0 h 320"/>
                    <a:gd name="T23" fmla="*/ 14 w 14"/>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20">
                      <a:moveTo>
                        <a:pt x="14" y="320"/>
                      </a:moveTo>
                      <a:lnTo>
                        <a:pt x="14" y="268"/>
                      </a:lnTo>
                      <a:lnTo>
                        <a:pt x="13" y="214"/>
                      </a:lnTo>
                      <a:lnTo>
                        <a:pt x="10" y="160"/>
                      </a:lnTo>
                      <a:lnTo>
                        <a:pt x="8" y="106"/>
                      </a:lnTo>
                      <a:lnTo>
                        <a:pt x="5" y="52"/>
                      </a:lnTo>
                      <a:lnTo>
                        <a:pt x="0" y="0"/>
                      </a:lnTo>
                    </a:path>
                  </a:pathLst>
                </a:custGeom>
                <a:noFill/>
                <a:ln w="6350">
                  <a:solidFill>
                    <a:srgbClr val="FFFFFF"/>
                  </a:solidFill>
                  <a:round/>
                  <a:headEnd/>
                  <a:tailEnd/>
                </a:ln>
              </p:spPr>
              <p:txBody>
                <a:bodyPr/>
                <a:lstStyle/>
                <a:p>
                  <a:endParaRPr lang="en-US"/>
                </a:p>
              </p:txBody>
            </p:sp>
            <p:sp>
              <p:nvSpPr>
                <p:cNvPr id="19675" name="Freeform 191"/>
                <p:cNvSpPr>
                  <a:spLocks/>
                </p:cNvSpPr>
                <p:nvPr/>
              </p:nvSpPr>
              <p:spPr bwMode="auto">
                <a:xfrm>
                  <a:off x="1061" y="3346"/>
                  <a:ext cx="17" cy="247"/>
                </a:xfrm>
                <a:custGeom>
                  <a:avLst/>
                  <a:gdLst>
                    <a:gd name="T0" fmla="*/ 0 w 68"/>
                    <a:gd name="T1" fmla="*/ 0 h 988"/>
                    <a:gd name="T2" fmla="*/ 0 w 68"/>
                    <a:gd name="T3" fmla="*/ 0 h 988"/>
                    <a:gd name="T4" fmla="*/ 0 w 68"/>
                    <a:gd name="T5" fmla="*/ 0 h 988"/>
                    <a:gd name="T6" fmla="*/ 0 w 68"/>
                    <a:gd name="T7" fmla="*/ 0 h 988"/>
                    <a:gd name="T8" fmla="*/ 0 w 68"/>
                    <a:gd name="T9" fmla="*/ 0 h 988"/>
                    <a:gd name="T10" fmla="*/ 0 w 68"/>
                    <a:gd name="T11" fmla="*/ 0 h 988"/>
                    <a:gd name="T12" fmla="*/ 0 w 68"/>
                    <a:gd name="T13" fmla="*/ 0 h 988"/>
                    <a:gd name="T14" fmla="*/ 0 w 68"/>
                    <a:gd name="T15" fmla="*/ 0 h 988"/>
                    <a:gd name="T16" fmla="*/ 0 w 68"/>
                    <a:gd name="T17" fmla="*/ 0 h 988"/>
                    <a:gd name="T18" fmla="*/ 0 w 68"/>
                    <a:gd name="T19" fmla="*/ 0 h 988"/>
                    <a:gd name="T20" fmla="*/ 0 w 68"/>
                    <a:gd name="T21" fmla="*/ 0 h 988"/>
                    <a:gd name="T22" fmla="*/ 0 w 68"/>
                    <a:gd name="T23" fmla="*/ 0 h 988"/>
                    <a:gd name="T24" fmla="*/ 0 w 68"/>
                    <a:gd name="T25" fmla="*/ 0 h 988"/>
                    <a:gd name="T26" fmla="*/ 0 w 68"/>
                    <a:gd name="T27" fmla="*/ 0 h 988"/>
                    <a:gd name="T28" fmla="*/ 0 w 68"/>
                    <a:gd name="T29" fmla="*/ 0 h 988"/>
                    <a:gd name="T30" fmla="*/ 0 w 68"/>
                    <a:gd name="T31" fmla="*/ 0 h 988"/>
                    <a:gd name="T32" fmla="*/ 0 w 68"/>
                    <a:gd name="T33" fmla="*/ 0 h 988"/>
                    <a:gd name="T34" fmla="*/ 0 w 68"/>
                    <a:gd name="T35" fmla="*/ 0 h 988"/>
                    <a:gd name="T36" fmla="*/ 0 w 68"/>
                    <a:gd name="T37" fmla="*/ 0 h 988"/>
                    <a:gd name="T38" fmla="*/ 0 w 68"/>
                    <a:gd name="T39" fmla="*/ 0 h 988"/>
                    <a:gd name="T40" fmla="*/ 0 w 68"/>
                    <a:gd name="T41" fmla="*/ 0 h 988"/>
                    <a:gd name="T42" fmla="*/ 0 w 68"/>
                    <a:gd name="T43" fmla="*/ 0 h 988"/>
                    <a:gd name="T44" fmla="*/ 0 w 68"/>
                    <a:gd name="T45" fmla="*/ 0 h 988"/>
                    <a:gd name="T46" fmla="*/ 0 w 68"/>
                    <a:gd name="T47" fmla="*/ 0 h 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
                    <a:gd name="T73" fmla="*/ 0 h 988"/>
                    <a:gd name="T74" fmla="*/ 68 w 68"/>
                    <a:gd name="T75" fmla="*/ 988 h 9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 h="988">
                      <a:moveTo>
                        <a:pt x="21" y="988"/>
                      </a:moveTo>
                      <a:lnTo>
                        <a:pt x="19" y="944"/>
                      </a:lnTo>
                      <a:lnTo>
                        <a:pt x="17" y="900"/>
                      </a:lnTo>
                      <a:lnTo>
                        <a:pt x="19" y="859"/>
                      </a:lnTo>
                      <a:lnTo>
                        <a:pt x="20" y="819"/>
                      </a:lnTo>
                      <a:lnTo>
                        <a:pt x="23" y="778"/>
                      </a:lnTo>
                      <a:lnTo>
                        <a:pt x="28" y="740"/>
                      </a:lnTo>
                      <a:lnTo>
                        <a:pt x="33" y="701"/>
                      </a:lnTo>
                      <a:lnTo>
                        <a:pt x="39" y="663"/>
                      </a:lnTo>
                      <a:lnTo>
                        <a:pt x="44" y="625"/>
                      </a:lnTo>
                      <a:lnTo>
                        <a:pt x="50" y="587"/>
                      </a:lnTo>
                      <a:lnTo>
                        <a:pt x="55" y="548"/>
                      </a:lnTo>
                      <a:lnTo>
                        <a:pt x="60" y="509"/>
                      </a:lnTo>
                      <a:lnTo>
                        <a:pt x="63" y="470"/>
                      </a:lnTo>
                      <a:lnTo>
                        <a:pt x="67" y="430"/>
                      </a:lnTo>
                      <a:lnTo>
                        <a:pt x="68" y="388"/>
                      </a:lnTo>
                      <a:lnTo>
                        <a:pt x="68" y="347"/>
                      </a:lnTo>
                      <a:lnTo>
                        <a:pt x="66" y="303"/>
                      </a:lnTo>
                      <a:lnTo>
                        <a:pt x="61" y="256"/>
                      </a:lnTo>
                      <a:lnTo>
                        <a:pt x="55" y="210"/>
                      </a:lnTo>
                      <a:lnTo>
                        <a:pt x="46" y="160"/>
                      </a:lnTo>
                      <a:lnTo>
                        <a:pt x="34" y="109"/>
                      </a:lnTo>
                      <a:lnTo>
                        <a:pt x="19" y="56"/>
                      </a:lnTo>
                      <a:lnTo>
                        <a:pt x="0" y="0"/>
                      </a:lnTo>
                    </a:path>
                  </a:pathLst>
                </a:custGeom>
                <a:noFill/>
                <a:ln w="6350">
                  <a:solidFill>
                    <a:srgbClr val="FFFFFF"/>
                  </a:solidFill>
                  <a:round/>
                  <a:headEnd/>
                  <a:tailEnd/>
                </a:ln>
              </p:spPr>
              <p:txBody>
                <a:bodyPr/>
                <a:lstStyle/>
                <a:p>
                  <a:endParaRPr lang="en-US"/>
                </a:p>
              </p:txBody>
            </p:sp>
            <p:sp>
              <p:nvSpPr>
                <p:cNvPr id="19676" name="Freeform 192"/>
                <p:cNvSpPr>
                  <a:spLocks/>
                </p:cNvSpPr>
                <p:nvPr/>
              </p:nvSpPr>
              <p:spPr bwMode="auto">
                <a:xfrm>
                  <a:off x="1059" y="3254"/>
                  <a:ext cx="8" cy="92"/>
                </a:xfrm>
                <a:custGeom>
                  <a:avLst/>
                  <a:gdLst>
                    <a:gd name="T0" fmla="*/ 0 w 32"/>
                    <a:gd name="T1" fmla="*/ 0 h 367"/>
                    <a:gd name="T2" fmla="*/ 0 w 32"/>
                    <a:gd name="T3" fmla="*/ 0 h 367"/>
                    <a:gd name="T4" fmla="*/ 0 w 32"/>
                    <a:gd name="T5" fmla="*/ 0 h 367"/>
                    <a:gd name="T6" fmla="*/ 0 w 32"/>
                    <a:gd name="T7" fmla="*/ 0 h 367"/>
                    <a:gd name="T8" fmla="*/ 0 w 32"/>
                    <a:gd name="T9" fmla="*/ 0 h 367"/>
                    <a:gd name="T10" fmla="*/ 0 w 32"/>
                    <a:gd name="T11" fmla="*/ 0 h 367"/>
                    <a:gd name="T12" fmla="*/ 0 w 32"/>
                    <a:gd name="T13" fmla="*/ 0 h 367"/>
                    <a:gd name="T14" fmla="*/ 0 w 32"/>
                    <a:gd name="T15" fmla="*/ 0 h 367"/>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67"/>
                    <a:gd name="T26" fmla="*/ 32 w 32"/>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67">
                      <a:moveTo>
                        <a:pt x="9" y="367"/>
                      </a:moveTo>
                      <a:lnTo>
                        <a:pt x="2" y="329"/>
                      </a:lnTo>
                      <a:lnTo>
                        <a:pt x="0" y="280"/>
                      </a:lnTo>
                      <a:lnTo>
                        <a:pt x="4" y="224"/>
                      </a:lnTo>
                      <a:lnTo>
                        <a:pt x="10" y="165"/>
                      </a:lnTo>
                      <a:lnTo>
                        <a:pt x="18" y="104"/>
                      </a:lnTo>
                      <a:lnTo>
                        <a:pt x="26" y="48"/>
                      </a:lnTo>
                      <a:lnTo>
                        <a:pt x="32" y="0"/>
                      </a:lnTo>
                    </a:path>
                  </a:pathLst>
                </a:custGeom>
                <a:noFill/>
                <a:ln w="6350">
                  <a:solidFill>
                    <a:srgbClr val="FFFFFF"/>
                  </a:solidFill>
                  <a:round/>
                  <a:headEnd/>
                  <a:tailEnd/>
                </a:ln>
              </p:spPr>
              <p:txBody>
                <a:bodyPr/>
                <a:lstStyle/>
                <a:p>
                  <a:endParaRPr lang="en-US"/>
                </a:p>
              </p:txBody>
            </p:sp>
            <p:sp>
              <p:nvSpPr>
                <p:cNvPr id="19677" name="Freeform 193"/>
                <p:cNvSpPr>
                  <a:spLocks/>
                </p:cNvSpPr>
                <p:nvPr/>
              </p:nvSpPr>
              <p:spPr bwMode="auto">
                <a:xfrm>
                  <a:off x="1067" y="3176"/>
                  <a:ext cx="16" cy="78"/>
                </a:xfrm>
                <a:custGeom>
                  <a:avLst/>
                  <a:gdLst>
                    <a:gd name="T0" fmla="*/ 0 w 63"/>
                    <a:gd name="T1" fmla="*/ 0 h 313"/>
                    <a:gd name="T2" fmla="*/ 0 w 63"/>
                    <a:gd name="T3" fmla="*/ 0 h 313"/>
                    <a:gd name="T4" fmla="*/ 0 w 63"/>
                    <a:gd name="T5" fmla="*/ 0 h 313"/>
                    <a:gd name="T6" fmla="*/ 0 w 63"/>
                    <a:gd name="T7" fmla="*/ 0 h 313"/>
                    <a:gd name="T8" fmla="*/ 0 w 63"/>
                    <a:gd name="T9" fmla="*/ 0 h 313"/>
                    <a:gd name="T10" fmla="*/ 0 w 63"/>
                    <a:gd name="T11" fmla="*/ 0 h 313"/>
                    <a:gd name="T12" fmla="*/ 0 w 63"/>
                    <a:gd name="T13" fmla="*/ 0 h 313"/>
                    <a:gd name="T14" fmla="*/ 0 60000 65536"/>
                    <a:gd name="T15" fmla="*/ 0 60000 65536"/>
                    <a:gd name="T16" fmla="*/ 0 60000 65536"/>
                    <a:gd name="T17" fmla="*/ 0 60000 65536"/>
                    <a:gd name="T18" fmla="*/ 0 60000 65536"/>
                    <a:gd name="T19" fmla="*/ 0 60000 65536"/>
                    <a:gd name="T20" fmla="*/ 0 60000 65536"/>
                    <a:gd name="T21" fmla="*/ 0 w 63"/>
                    <a:gd name="T22" fmla="*/ 0 h 313"/>
                    <a:gd name="T23" fmla="*/ 63 w 63"/>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13">
                      <a:moveTo>
                        <a:pt x="0" y="313"/>
                      </a:moveTo>
                      <a:lnTo>
                        <a:pt x="8" y="261"/>
                      </a:lnTo>
                      <a:lnTo>
                        <a:pt x="19" y="210"/>
                      </a:lnTo>
                      <a:lnTo>
                        <a:pt x="31" y="160"/>
                      </a:lnTo>
                      <a:lnTo>
                        <a:pt x="44" y="109"/>
                      </a:lnTo>
                      <a:lnTo>
                        <a:pt x="54" y="57"/>
                      </a:lnTo>
                      <a:lnTo>
                        <a:pt x="63" y="0"/>
                      </a:lnTo>
                    </a:path>
                  </a:pathLst>
                </a:custGeom>
                <a:noFill/>
                <a:ln w="6350">
                  <a:solidFill>
                    <a:srgbClr val="FFFFFF"/>
                  </a:solidFill>
                  <a:round/>
                  <a:headEnd/>
                  <a:tailEnd/>
                </a:ln>
              </p:spPr>
              <p:txBody>
                <a:bodyPr/>
                <a:lstStyle/>
                <a:p>
                  <a:endParaRPr lang="en-US"/>
                </a:p>
              </p:txBody>
            </p:sp>
            <p:sp>
              <p:nvSpPr>
                <p:cNvPr id="19678" name="Freeform 194"/>
                <p:cNvSpPr>
                  <a:spLocks/>
                </p:cNvSpPr>
                <p:nvPr/>
              </p:nvSpPr>
              <p:spPr bwMode="auto">
                <a:xfrm>
                  <a:off x="1083" y="2984"/>
                  <a:ext cx="16" cy="192"/>
                </a:xfrm>
                <a:custGeom>
                  <a:avLst/>
                  <a:gdLst>
                    <a:gd name="T0" fmla="*/ 0 w 65"/>
                    <a:gd name="T1" fmla="*/ 0 h 768"/>
                    <a:gd name="T2" fmla="*/ 0 w 65"/>
                    <a:gd name="T3" fmla="*/ 0 h 768"/>
                    <a:gd name="T4" fmla="*/ 0 w 65"/>
                    <a:gd name="T5" fmla="*/ 0 h 768"/>
                    <a:gd name="T6" fmla="*/ 0 w 65"/>
                    <a:gd name="T7" fmla="*/ 0 h 768"/>
                    <a:gd name="T8" fmla="*/ 0 w 65"/>
                    <a:gd name="T9" fmla="*/ 0 h 768"/>
                    <a:gd name="T10" fmla="*/ 0 w 65"/>
                    <a:gd name="T11" fmla="*/ 0 h 768"/>
                    <a:gd name="T12" fmla="*/ 0 w 65"/>
                    <a:gd name="T13" fmla="*/ 0 h 768"/>
                    <a:gd name="T14" fmla="*/ 0 w 65"/>
                    <a:gd name="T15" fmla="*/ 0 h 768"/>
                    <a:gd name="T16" fmla="*/ 0 w 65"/>
                    <a:gd name="T17" fmla="*/ 0 h 768"/>
                    <a:gd name="T18" fmla="*/ 0 w 65"/>
                    <a:gd name="T19" fmla="*/ 0 h 768"/>
                    <a:gd name="T20" fmla="*/ 0 w 65"/>
                    <a:gd name="T21" fmla="*/ 0 h 768"/>
                    <a:gd name="T22" fmla="*/ 0 w 65"/>
                    <a:gd name="T23" fmla="*/ 0 h 768"/>
                    <a:gd name="T24" fmla="*/ 0 w 65"/>
                    <a:gd name="T25" fmla="*/ 0 h 768"/>
                    <a:gd name="T26" fmla="*/ 0 w 65"/>
                    <a:gd name="T27" fmla="*/ 0 h 768"/>
                    <a:gd name="T28" fmla="*/ 0 w 65"/>
                    <a:gd name="T29" fmla="*/ 0 h 768"/>
                    <a:gd name="T30" fmla="*/ 0 w 65"/>
                    <a:gd name="T31" fmla="*/ 0 h 768"/>
                    <a:gd name="T32" fmla="*/ 0 w 65"/>
                    <a:gd name="T33" fmla="*/ 0 h 7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768"/>
                    <a:gd name="T53" fmla="*/ 65 w 65"/>
                    <a:gd name="T54" fmla="*/ 768 h 7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768">
                      <a:moveTo>
                        <a:pt x="0" y="768"/>
                      </a:moveTo>
                      <a:lnTo>
                        <a:pt x="4" y="719"/>
                      </a:lnTo>
                      <a:lnTo>
                        <a:pt x="8" y="672"/>
                      </a:lnTo>
                      <a:lnTo>
                        <a:pt x="11" y="624"/>
                      </a:lnTo>
                      <a:lnTo>
                        <a:pt x="15" y="577"/>
                      </a:lnTo>
                      <a:lnTo>
                        <a:pt x="16" y="531"/>
                      </a:lnTo>
                      <a:lnTo>
                        <a:pt x="18" y="485"/>
                      </a:lnTo>
                      <a:lnTo>
                        <a:pt x="21" y="439"/>
                      </a:lnTo>
                      <a:lnTo>
                        <a:pt x="23" y="393"/>
                      </a:lnTo>
                      <a:lnTo>
                        <a:pt x="25" y="347"/>
                      </a:lnTo>
                      <a:lnTo>
                        <a:pt x="29" y="300"/>
                      </a:lnTo>
                      <a:lnTo>
                        <a:pt x="33" y="253"/>
                      </a:lnTo>
                      <a:lnTo>
                        <a:pt x="36" y="204"/>
                      </a:lnTo>
                      <a:lnTo>
                        <a:pt x="42" y="156"/>
                      </a:lnTo>
                      <a:lnTo>
                        <a:pt x="49" y="105"/>
                      </a:lnTo>
                      <a:lnTo>
                        <a:pt x="56" y="54"/>
                      </a:lnTo>
                      <a:lnTo>
                        <a:pt x="65" y="0"/>
                      </a:lnTo>
                    </a:path>
                  </a:pathLst>
                </a:custGeom>
                <a:noFill/>
                <a:ln w="6350">
                  <a:solidFill>
                    <a:srgbClr val="FFFFFF"/>
                  </a:solidFill>
                  <a:round/>
                  <a:headEnd/>
                  <a:tailEnd/>
                </a:ln>
              </p:spPr>
              <p:txBody>
                <a:bodyPr/>
                <a:lstStyle/>
                <a:p>
                  <a:endParaRPr lang="en-US"/>
                </a:p>
              </p:txBody>
            </p:sp>
            <p:sp>
              <p:nvSpPr>
                <p:cNvPr id="19679" name="Freeform 195"/>
                <p:cNvSpPr>
                  <a:spLocks/>
                </p:cNvSpPr>
                <p:nvPr/>
              </p:nvSpPr>
              <p:spPr bwMode="auto">
                <a:xfrm>
                  <a:off x="1099" y="2855"/>
                  <a:ext cx="21" cy="129"/>
                </a:xfrm>
                <a:custGeom>
                  <a:avLst/>
                  <a:gdLst>
                    <a:gd name="T0" fmla="*/ 0 w 84"/>
                    <a:gd name="T1" fmla="*/ 0 h 518"/>
                    <a:gd name="T2" fmla="*/ 0 w 84"/>
                    <a:gd name="T3" fmla="*/ 0 h 518"/>
                    <a:gd name="T4" fmla="*/ 0 w 84"/>
                    <a:gd name="T5" fmla="*/ 0 h 518"/>
                    <a:gd name="T6" fmla="*/ 0 w 84"/>
                    <a:gd name="T7" fmla="*/ 0 h 518"/>
                    <a:gd name="T8" fmla="*/ 0 w 84"/>
                    <a:gd name="T9" fmla="*/ 0 h 518"/>
                    <a:gd name="T10" fmla="*/ 0 w 84"/>
                    <a:gd name="T11" fmla="*/ 0 h 518"/>
                    <a:gd name="T12" fmla="*/ 0 w 84"/>
                    <a:gd name="T13" fmla="*/ 0 h 518"/>
                    <a:gd name="T14" fmla="*/ 0 w 84"/>
                    <a:gd name="T15" fmla="*/ 0 h 518"/>
                    <a:gd name="T16" fmla="*/ 0 w 84"/>
                    <a:gd name="T17" fmla="*/ 0 h 518"/>
                    <a:gd name="T18" fmla="*/ 0 w 84"/>
                    <a:gd name="T19" fmla="*/ 0 h 518"/>
                    <a:gd name="T20" fmla="*/ 0 w 84"/>
                    <a:gd name="T21" fmla="*/ 0 h 518"/>
                    <a:gd name="T22" fmla="*/ 0 w 84"/>
                    <a:gd name="T23" fmla="*/ 0 h 5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518"/>
                    <a:gd name="T38" fmla="*/ 84 w 84"/>
                    <a:gd name="T39" fmla="*/ 518 h 5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518">
                      <a:moveTo>
                        <a:pt x="0" y="518"/>
                      </a:moveTo>
                      <a:lnTo>
                        <a:pt x="9" y="472"/>
                      </a:lnTo>
                      <a:lnTo>
                        <a:pt x="17" y="426"/>
                      </a:lnTo>
                      <a:lnTo>
                        <a:pt x="24" y="379"/>
                      </a:lnTo>
                      <a:lnTo>
                        <a:pt x="31" y="332"/>
                      </a:lnTo>
                      <a:lnTo>
                        <a:pt x="38" y="286"/>
                      </a:lnTo>
                      <a:lnTo>
                        <a:pt x="45" y="239"/>
                      </a:lnTo>
                      <a:lnTo>
                        <a:pt x="52" y="191"/>
                      </a:lnTo>
                      <a:lnTo>
                        <a:pt x="59" y="144"/>
                      </a:lnTo>
                      <a:lnTo>
                        <a:pt x="67" y="96"/>
                      </a:lnTo>
                      <a:lnTo>
                        <a:pt x="75" y="48"/>
                      </a:lnTo>
                      <a:lnTo>
                        <a:pt x="84" y="0"/>
                      </a:lnTo>
                    </a:path>
                  </a:pathLst>
                </a:custGeom>
                <a:noFill/>
                <a:ln w="6350">
                  <a:solidFill>
                    <a:srgbClr val="FFFFFF"/>
                  </a:solidFill>
                  <a:round/>
                  <a:headEnd/>
                  <a:tailEnd/>
                </a:ln>
              </p:spPr>
              <p:txBody>
                <a:bodyPr/>
                <a:lstStyle/>
                <a:p>
                  <a:endParaRPr lang="en-US"/>
                </a:p>
              </p:txBody>
            </p:sp>
            <p:sp>
              <p:nvSpPr>
                <p:cNvPr id="19680" name="Freeform 196"/>
                <p:cNvSpPr>
                  <a:spLocks/>
                </p:cNvSpPr>
                <p:nvPr/>
              </p:nvSpPr>
              <p:spPr bwMode="auto">
                <a:xfrm>
                  <a:off x="1120" y="2708"/>
                  <a:ext cx="15" cy="147"/>
                </a:xfrm>
                <a:custGeom>
                  <a:avLst/>
                  <a:gdLst>
                    <a:gd name="T0" fmla="*/ 0 w 58"/>
                    <a:gd name="T1" fmla="*/ 0 h 586"/>
                    <a:gd name="T2" fmla="*/ 0 w 58"/>
                    <a:gd name="T3" fmla="*/ 0 h 586"/>
                    <a:gd name="T4" fmla="*/ 0 w 58"/>
                    <a:gd name="T5" fmla="*/ 0 h 586"/>
                    <a:gd name="T6" fmla="*/ 0 w 58"/>
                    <a:gd name="T7" fmla="*/ 0 h 586"/>
                    <a:gd name="T8" fmla="*/ 0 w 58"/>
                    <a:gd name="T9" fmla="*/ 0 h 586"/>
                    <a:gd name="T10" fmla="*/ 0 w 58"/>
                    <a:gd name="T11" fmla="*/ 0 h 586"/>
                    <a:gd name="T12" fmla="*/ 0 w 58"/>
                    <a:gd name="T13" fmla="*/ 0 h 586"/>
                    <a:gd name="T14" fmla="*/ 0 w 58"/>
                    <a:gd name="T15" fmla="*/ 0 h 586"/>
                    <a:gd name="T16" fmla="*/ 0 w 58"/>
                    <a:gd name="T17" fmla="*/ 0 h 586"/>
                    <a:gd name="T18" fmla="*/ 0 w 58"/>
                    <a:gd name="T19" fmla="*/ 0 h 586"/>
                    <a:gd name="T20" fmla="*/ 0 w 58"/>
                    <a:gd name="T21" fmla="*/ 0 h 586"/>
                    <a:gd name="T22" fmla="*/ 0 w 58"/>
                    <a:gd name="T23" fmla="*/ 0 h 586"/>
                    <a:gd name="T24" fmla="*/ 0 w 58"/>
                    <a:gd name="T25" fmla="*/ 0 h 5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586"/>
                    <a:gd name="T41" fmla="*/ 58 w 58"/>
                    <a:gd name="T42" fmla="*/ 586 h 5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586">
                      <a:moveTo>
                        <a:pt x="0" y="586"/>
                      </a:moveTo>
                      <a:lnTo>
                        <a:pt x="7" y="545"/>
                      </a:lnTo>
                      <a:lnTo>
                        <a:pt x="13" y="502"/>
                      </a:lnTo>
                      <a:lnTo>
                        <a:pt x="20" y="456"/>
                      </a:lnTo>
                      <a:lnTo>
                        <a:pt x="26" y="408"/>
                      </a:lnTo>
                      <a:lnTo>
                        <a:pt x="32" y="359"/>
                      </a:lnTo>
                      <a:lnTo>
                        <a:pt x="38" y="309"/>
                      </a:lnTo>
                      <a:lnTo>
                        <a:pt x="42" y="257"/>
                      </a:lnTo>
                      <a:lnTo>
                        <a:pt x="47" y="204"/>
                      </a:lnTo>
                      <a:lnTo>
                        <a:pt x="51" y="153"/>
                      </a:lnTo>
                      <a:lnTo>
                        <a:pt x="53" y="101"/>
                      </a:lnTo>
                      <a:lnTo>
                        <a:pt x="55" y="50"/>
                      </a:lnTo>
                      <a:lnTo>
                        <a:pt x="58" y="0"/>
                      </a:lnTo>
                    </a:path>
                  </a:pathLst>
                </a:custGeom>
                <a:noFill/>
                <a:ln w="6350">
                  <a:solidFill>
                    <a:srgbClr val="FFFFFF"/>
                  </a:solidFill>
                  <a:round/>
                  <a:headEnd/>
                  <a:tailEnd/>
                </a:ln>
              </p:spPr>
              <p:txBody>
                <a:bodyPr/>
                <a:lstStyle/>
                <a:p>
                  <a:endParaRPr lang="en-US"/>
                </a:p>
              </p:txBody>
            </p:sp>
            <p:sp>
              <p:nvSpPr>
                <p:cNvPr id="19681" name="Freeform 197"/>
                <p:cNvSpPr>
                  <a:spLocks/>
                </p:cNvSpPr>
                <p:nvPr/>
              </p:nvSpPr>
              <p:spPr bwMode="auto">
                <a:xfrm>
                  <a:off x="1136" y="2357"/>
                  <a:ext cx="294" cy="1612"/>
                </a:xfrm>
                <a:custGeom>
                  <a:avLst/>
                  <a:gdLst>
                    <a:gd name="T0" fmla="*/ 0 w 1177"/>
                    <a:gd name="T1" fmla="*/ 2 h 6445"/>
                    <a:gd name="T2" fmla="*/ 0 w 1177"/>
                    <a:gd name="T3" fmla="*/ 2 h 6445"/>
                    <a:gd name="T4" fmla="*/ 0 w 1177"/>
                    <a:gd name="T5" fmla="*/ 2 h 6445"/>
                    <a:gd name="T6" fmla="*/ 0 w 1177"/>
                    <a:gd name="T7" fmla="*/ 2 h 6445"/>
                    <a:gd name="T8" fmla="*/ 0 w 1177"/>
                    <a:gd name="T9" fmla="*/ 2 h 6445"/>
                    <a:gd name="T10" fmla="*/ 0 w 1177"/>
                    <a:gd name="T11" fmla="*/ 2 h 6445"/>
                    <a:gd name="T12" fmla="*/ 0 w 1177"/>
                    <a:gd name="T13" fmla="*/ 2 h 6445"/>
                    <a:gd name="T14" fmla="*/ 0 w 1177"/>
                    <a:gd name="T15" fmla="*/ 2 h 6445"/>
                    <a:gd name="T16" fmla="*/ 0 w 1177"/>
                    <a:gd name="T17" fmla="*/ 2 h 6445"/>
                    <a:gd name="T18" fmla="*/ 0 w 1177"/>
                    <a:gd name="T19" fmla="*/ 2 h 6445"/>
                    <a:gd name="T20" fmla="*/ 0 w 1177"/>
                    <a:gd name="T21" fmla="*/ 1 h 6445"/>
                    <a:gd name="T22" fmla="*/ 0 w 1177"/>
                    <a:gd name="T23" fmla="*/ 1 h 6445"/>
                    <a:gd name="T24" fmla="*/ 0 w 1177"/>
                    <a:gd name="T25" fmla="*/ 1 h 6445"/>
                    <a:gd name="T26" fmla="*/ 0 w 1177"/>
                    <a:gd name="T27" fmla="*/ 1 h 6445"/>
                    <a:gd name="T28" fmla="*/ 0 w 1177"/>
                    <a:gd name="T29" fmla="*/ 1 h 6445"/>
                    <a:gd name="T30" fmla="*/ 0 w 1177"/>
                    <a:gd name="T31" fmla="*/ 1 h 6445"/>
                    <a:gd name="T32" fmla="*/ 0 w 1177"/>
                    <a:gd name="T33" fmla="*/ 1 h 6445"/>
                    <a:gd name="T34" fmla="*/ 0 w 1177"/>
                    <a:gd name="T35" fmla="*/ 1 h 6445"/>
                    <a:gd name="T36" fmla="*/ 0 w 1177"/>
                    <a:gd name="T37" fmla="*/ 1 h 6445"/>
                    <a:gd name="T38" fmla="*/ 0 w 1177"/>
                    <a:gd name="T39" fmla="*/ 1 h 6445"/>
                    <a:gd name="T40" fmla="*/ 0 w 1177"/>
                    <a:gd name="T41" fmla="*/ 1 h 6445"/>
                    <a:gd name="T42" fmla="*/ 0 w 1177"/>
                    <a:gd name="T43" fmla="*/ 1 h 6445"/>
                    <a:gd name="T44" fmla="*/ 0 w 1177"/>
                    <a:gd name="T45" fmla="*/ 1 h 6445"/>
                    <a:gd name="T46" fmla="*/ 0 w 1177"/>
                    <a:gd name="T47" fmla="*/ 1 h 6445"/>
                    <a:gd name="T48" fmla="*/ 0 w 1177"/>
                    <a:gd name="T49" fmla="*/ 1 h 6445"/>
                    <a:gd name="T50" fmla="*/ 0 w 1177"/>
                    <a:gd name="T51" fmla="*/ 1 h 6445"/>
                    <a:gd name="T52" fmla="*/ 0 w 1177"/>
                    <a:gd name="T53" fmla="*/ 1 h 6445"/>
                    <a:gd name="T54" fmla="*/ 0 w 1177"/>
                    <a:gd name="T55" fmla="*/ 0 h 6445"/>
                    <a:gd name="T56" fmla="*/ 0 w 1177"/>
                    <a:gd name="T57" fmla="*/ 0 h 6445"/>
                    <a:gd name="T58" fmla="*/ 0 w 1177"/>
                    <a:gd name="T59" fmla="*/ 0 h 6445"/>
                    <a:gd name="T60" fmla="*/ 0 w 1177"/>
                    <a:gd name="T61" fmla="*/ 0 h 6445"/>
                    <a:gd name="T62" fmla="*/ 0 w 1177"/>
                    <a:gd name="T63" fmla="*/ 0 h 6445"/>
                    <a:gd name="T64" fmla="*/ 0 w 1177"/>
                    <a:gd name="T65" fmla="*/ 0 h 6445"/>
                    <a:gd name="T66" fmla="*/ 0 w 1177"/>
                    <a:gd name="T67" fmla="*/ 0 h 6445"/>
                    <a:gd name="T68" fmla="*/ 0 w 1177"/>
                    <a:gd name="T69" fmla="*/ 0 h 6445"/>
                    <a:gd name="T70" fmla="*/ 0 w 1177"/>
                    <a:gd name="T71" fmla="*/ 0 h 6445"/>
                    <a:gd name="T72" fmla="*/ 0 w 1177"/>
                    <a:gd name="T73" fmla="*/ 0 h 6445"/>
                    <a:gd name="T74" fmla="*/ 0 w 1177"/>
                    <a:gd name="T75" fmla="*/ 0 h 6445"/>
                    <a:gd name="T76" fmla="*/ 0 w 1177"/>
                    <a:gd name="T77" fmla="*/ 0 h 6445"/>
                    <a:gd name="T78" fmla="*/ 0 w 1177"/>
                    <a:gd name="T79" fmla="*/ 0 h 6445"/>
                    <a:gd name="T80" fmla="*/ 0 w 1177"/>
                    <a:gd name="T81" fmla="*/ 1 h 6445"/>
                    <a:gd name="T82" fmla="*/ 0 w 1177"/>
                    <a:gd name="T83" fmla="*/ 1 h 6445"/>
                    <a:gd name="T84" fmla="*/ 0 w 1177"/>
                    <a:gd name="T85" fmla="*/ 1 h 6445"/>
                    <a:gd name="T86" fmla="*/ 0 w 1177"/>
                    <a:gd name="T87" fmla="*/ 1 h 6445"/>
                    <a:gd name="T88" fmla="*/ 0 w 1177"/>
                    <a:gd name="T89" fmla="*/ 1 h 6445"/>
                    <a:gd name="T90" fmla="*/ 0 w 1177"/>
                    <a:gd name="T91" fmla="*/ 1 h 6445"/>
                    <a:gd name="T92" fmla="*/ 0 w 1177"/>
                    <a:gd name="T93" fmla="*/ 1 h 6445"/>
                    <a:gd name="T94" fmla="*/ 0 w 1177"/>
                    <a:gd name="T95" fmla="*/ 1 h 6445"/>
                    <a:gd name="T96" fmla="*/ 0 w 1177"/>
                    <a:gd name="T97" fmla="*/ 1 h 6445"/>
                    <a:gd name="T98" fmla="*/ 0 w 1177"/>
                    <a:gd name="T99" fmla="*/ 1 h 6445"/>
                    <a:gd name="T100" fmla="*/ 0 w 1177"/>
                    <a:gd name="T101" fmla="*/ 1 h 6445"/>
                    <a:gd name="T102" fmla="*/ 0 w 1177"/>
                    <a:gd name="T103" fmla="*/ 1 h 6445"/>
                    <a:gd name="T104" fmla="*/ 0 w 1177"/>
                    <a:gd name="T105" fmla="*/ 1 h 6445"/>
                    <a:gd name="T106" fmla="*/ 0 w 1177"/>
                    <a:gd name="T107" fmla="*/ 1 h 6445"/>
                    <a:gd name="T108" fmla="*/ 0 w 1177"/>
                    <a:gd name="T109" fmla="*/ 1 h 6445"/>
                    <a:gd name="T110" fmla="*/ 0 w 1177"/>
                    <a:gd name="T111" fmla="*/ 1 h 6445"/>
                    <a:gd name="T112" fmla="*/ 0 w 1177"/>
                    <a:gd name="T113" fmla="*/ 2 h 6445"/>
                    <a:gd name="T114" fmla="*/ 0 w 1177"/>
                    <a:gd name="T115" fmla="*/ 2 h 6445"/>
                    <a:gd name="T116" fmla="*/ 0 w 1177"/>
                    <a:gd name="T117" fmla="*/ 2 h 6445"/>
                    <a:gd name="T118" fmla="*/ 0 w 1177"/>
                    <a:gd name="T119" fmla="*/ 2 h 6445"/>
                    <a:gd name="T120" fmla="*/ 0 w 1177"/>
                    <a:gd name="T121" fmla="*/ 2 h 64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7"/>
                    <a:gd name="T184" fmla="*/ 0 h 6445"/>
                    <a:gd name="T185" fmla="*/ 1177 w 1177"/>
                    <a:gd name="T186" fmla="*/ 6445 h 64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7" h="6445">
                      <a:moveTo>
                        <a:pt x="60" y="6341"/>
                      </a:moveTo>
                      <a:lnTo>
                        <a:pt x="65" y="6360"/>
                      </a:lnTo>
                      <a:lnTo>
                        <a:pt x="83" y="6397"/>
                      </a:lnTo>
                      <a:lnTo>
                        <a:pt x="116" y="6429"/>
                      </a:lnTo>
                      <a:lnTo>
                        <a:pt x="145" y="6441"/>
                      </a:lnTo>
                      <a:lnTo>
                        <a:pt x="177" y="6445"/>
                      </a:lnTo>
                      <a:lnTo>
                        <a:pt x="210" y="6441"/>
                      </a:lnTo>
                      <a:lnTo>
                        <a:pt x="230" y="6431"/>
                      </a:lnTo>
                      <a:lnTo>
                        <a:pt x="254" y="6414"/>
                      </a:lnTo>
                      <a:lnTo>
                        <a:pt x="261" y="6399"/>
                      </a:lnTo>
                      <a:lnTo>
                        <a:pt x="324" y="6427"/>
                      </a:lnTo>
                      <a:lnTo>
                        <a:pt x="367" y="6409"/>
                      </a:lnTo>
                      <a:lnTo>
                        <a:pt x="381" y="6391"/>
                      </a:lnTo>
                      <a:lnTo>
                        <a:pt x="420" y="6417"/>
                      </a:lnTo>
                      <a:lnTo>
                        <a:pt x="458" y="6420"/>
                      </a:lnTo>
                      <a:lnTo>
                        <a:pt x="501" y="6395"/>
                      </a:lnTo>
                      <a:lnTo>
                        <a:pt x="506" y="6390"/>
                      </a:lnTo>
                      <a:lnTo>
                        <a:pt x="517" y="6379"/>
                      </a:lnTo>
                      <a:lnTo>
                        <a:pt x="523" y="6375"/>
                      </a:lnTo>
                      <a:lnTo>
                        <a:pt x="588" y="6398"/>
                      </a:lnTo>
                      <a:lnTo>
                        <a:pt x="631" y="6386"/>
                      </a:lnTo>
                      <a:lnTo>
                        <a:pt x="652" y="6363"/>
                      </a:lnTo>
                      <a:lnTo>
                        <a:pt x="654" y="6350"/>
                      </a:lnTo>
                      <a:lnTo>
                        <a:pt x="724" y="6352"/>
                      </a:lnTo>
                      <a:lnTo>
                        <a:pt x="764" y="6319"/>
                      </a:lnTo>
                      <a:lnTo>
                        <a:pt x="781" y="6269"/>
                      </a:lnTo>
                      <a:lnTo>
                        <a:pt x="784" y="6261"/>
                      </a:lnTo>
                      <a:lnTo>
                        <a:pt x="786" y="6248"/>
                      </a:lnTo>
                      <a:lnTo>
                        <a:pt x="785" y="6238"/>
                      </a:lnTo>
                      <a:lnTo>
                        <a:pt x="772" y="6213"/>
                      </a:lnTo>
                      <a:lnTo>
                        <a:pt x="758" y="6186"/>
                      </a:lnTo>
                      <a:lnTo>
                        <a:pt x="755" y="6179"/>
                      </a:lnTo>
                      <a:lnTo>
                        <a:pt x="732" y="6130"/>
                      </a:lnTo>
                      <a:lnTo>
                        <a:pt x="714" y="6084"/>
                      </a:lnTo>
                      <a:lnTo>
                        <a:pt x="700" y="6038"/>
                      </a:lnTo>
                      <a:lnTo>
                        <a:pt x="684" y="5988"/>
                      </a:lnTo>
                      <a:lnTo>
                        <a:pt x="663" y="5932"/>
                      </a:lnTo>
                      <a:lnTo>
                        <a:pt x="650" y="5901"/>
                      </a:lnTo>
                      <a:lnTo>
                        <a:pt x="643" y="5887"/>
                      </a:lnTo>
                      <a:lnTo>
                        <a:pt x="640" y="5874"/>
                      </a:lnTo>
                      <a:lnTo>
                        <a:pt x="643" y="5846"/>
                      </a:lnTo>
                      <a:lnTo>
                        <a:pt x="646" y="5786"/>
                      </a:lnTo>
                      <a:lnTo>
                        <a:pt x="647" y="5773"/>
                      </a:lnTo>
                      <a:lnTo>
                        <a:pt x="650" y="5752"/>
                      </a:lnTo>
                      <a:lnTo>
                        <a:pt x="648" y="5735"/>
                      </a:lnTo>
                      <a:lnTo>
                        <a:pt x="639" y="5671"/>
                      </a:lnTo>
                      <a:lnTo>
                        <a:pt x="637" y="5607"/>
                      </a:lnTo>
                      <a:lnTo>
                        <a:pt x="639" y="5544"/>
                      </a:lnTo>
                      <a:lnTo>
                        <a:pt x="646" y="5483"/>
                      </a:lnTo>
                      <a:lnTo>
                        <a:pt x="655" y="5426"/>
                      </a:lnTo>
                      <a:lnTo>
                        <a:pt x="667" y="5375"/>
                      </a:lnTo>
                      <a:lnTo>
                        <a:pt x="680" y="5330"/>
                      </a:lnTo>
                      <a:lnTo>
                        <a:pt x="691" y="5292"/>
                      </a:lnTo>
                      <a:lnTo>
                        <a:pt x="700" y="5265"/>
                      </a:lnTo>
                      <a:lnTo>
                        <a:pt x="707" y="5248"/>
                      </a:lnTo>
                      <a:lnTo>
                        <a:pt x="708" y="5243"/>
                      </a:lnTo>
                      <a:lnTo>
                        <a:pt x="711" y="5236"/>
                      </a:lnTo>
                      <a:lnTo>
                        <a:pt x="714" y="5224"/>
                      </a:lnTo>
                      <a:lnTo>
                        <a:pt x="717" y="5217"/>
                      </a:lnTo>
                      <a:lnTo>
                        <a:pt x="734" y="5169"/>
                      </a:lnTo>
                      <a:lnTo>
                        <a:pt x="752" y="5120"/>
                      </a:lnTo>
                      <a:lnTo>
                        <a:pt x="770" y="5069"/>
                      </a:lnTo>
                      <a:lnTo>
                        <a:pt x="788" y="5018"/>
                      </a:lnTo>
                      <a:lnTo>
                        <a:pt x="808" y="4966"/>
                      </a:lnTo>
                      <a:lnTo>
                        <a:pt x="827" y="4914"/>
                      </a:lnTo>
                      <a:lnTo>
                        <a:pt x="847" y="4863"/>
                      </a:lnTo>
                      <a:lnTo>
                        <a:pt x="866" y="4812"/>
                      </a:lnTo>
                      <a:lnTo>
                        <a:pt x="885" y="4762"/>
                      </a:lnTo>
                      <a:lnTo>
                        <a:pt x="902" y="4713"/>
                      </a:lnTo>
                      <a:lnTo>
                        <a:pt x="919" y="4666"/>
                      </a:lnTo>
                      <a:lnTo>
                        <a:pt x="935" y="4621"/>
                      </a:lnTo>
                      <a:lnTo>
                        <a:pt x="951" y="4578"/>
                      </a:lnTo>
                      <a:lnTo>
                        <a:pt x="964" y="4539"/>
                      </a:lnTo>
                      <a:lnTo>
                        <a:pt x="975" y="4501"/>
                      </a:lnTo>
                      <a:lnTo>
                        <a:pt x="985" y="4468"/>
                      </a:lnTo>
                      <a:lnTo>
                        <a:pt x="993" y="4438"/>
                      </a:lnTo>
                      <a:lnTo>
                        <a:pt x="999" y="4412"/>
                      </a:lnTo>
                      <a:lnTo>
                        <a:pt x="1005" y="4373"/>
                      </a:lnTo>
                      <a:lnTo>
                        <a:pt x="1008" y="4331"/>
                      </a:lnTo>
                      <a:lnTo>
                        <a:pt x="1011" y="4289"/>
                      </a:lnTo>
                      <a:lnTo>
                        <a:pt x="1011" y="4245"/>
                      </a:lnTo>
                      <a:lnTo>
                        <a:pt x="1008" y="4199"/>
                      </a:lnTo>
                      <a:lnTo>
                        <a:pt x="1005" y="4151"/>
                      </a:lnTo>
                      <a:lnTo>
                        <a:pt x="1000" y="4104"/>
                      </a:lnTo>
                      <a:lnTo>
                        <a:pt x="993" y="4054"/>
                      </a:lnTo>
                      <a:lnTo>
                        <a:pt x="986" y="4005"/>
                      </a:lnTo>
                      <a:lnTo>
                        <a:pt x="977" y="3956"/>
                      </a:lnTo>
                      <a:lnTo>
                        <a:pt x="965" y="3906"/>
                      </a:lnTo>
                      <a:lnTo>
                        <a:pt x="953" y="3856"/>
                      </a:lnTo>
                      <a:lnTo>
                        <a:pt x="940" y="3807"/>
                      </a:lnTo>
                      <a:lnTo>
                        <a:pt x="926" y="3759"/>
                      </a:lnTo>
                      <a:lnTo>
                        <a:pt x="911" y="3711"/>
                      </a:lnTo>
                      <a:lnTo>
                        <a:pt x="895" y="3665"/>
                      </a:lnTo>
                      <a:lnTo>
                        <a:pt x="885" y="3626"/>
                      </a:lnTo>
                      <a:lnTo>
                        <a:pt x="881" y="3589"/>
                      </a:lnTo>
                      <a:lnTo>
                        <a:pt x="882" y="3555"/>
                      </a:lnTo>
                      <a:lnTo>
                        <a:pt x="888" y="3519"/>
                      </a:lnTo>
                      <a:lnTo>
                        <a:pt x="898" y="3484"/>
                      </a:lnTo>
                      <a:lnTo>
                        <a:pt x="906" y="3443"/>
                      </a:lnTo>
                      <a:lnTo>
                        <a:pt x="915" y="3399"/>
                      </a:lnTo>
                      <a:lnTo>
                        <a:pt x="921" y="3348"/>
                      </a:lnTo>
                      <a:lnTo>
                        <a:pt x="924" y="3290"/>
                      </a:lnTo>
                      <a:lnTo>
                        <a:pt x="920" y="3223"/>
                      </a:lnTo>
                      <a:lnTo>
                        <a:pt x="921" y="3199"/>
                      </a:lnTo>
                      <a:lnTo>
                        <a:pt x="925" y="3142"/>
                      </a:lnTo>
                      <a:lnTo>
                        <a:pt x="931" y="3066"/>
                      </a:lnTo>
                      <a:lnTo>
                        <a:pt x="935" y="2991"/>
                      </a:lnTo>
                      <a:lnTo>
                        <a:pt x="939" y="2933"/>
                      </a:lnTo>
                      <a:lnTo>
                        <a:pt x="940" y="2910"/>
                      </a:lnTo>
                      <a:lnTo>
                        <a:pt x="952" y="2844"/>
                      </a:lnTo>
                      <a:lnTo>
                        <a:pt x="964" y="2787"/>
                      </a:lnTo>
                      <a:lnTo>
                        <a:pt x="975" y="2738"/>
                      </a:lnTo>
                      <a:lnTo>
                        <a:pt x="987" y="2693"/>
                      </a:lnTo>
                      <a:lnTo>
                        <a:pt x="998" y="2651"/>
                      </a:lnTo>
                      <a:lnTo>
                        <a:pt x="1010" y="2612"/>
                      </a:lnTo>
                      <a:lnTo>
                        <a:pt x="1020" y="2574"/>
                      </a:lnTo>
                      <a:lnTo>
                        <a:pt x="1031" y="2535"/>
                      </a:lnTo>
                      <a:lnTo>
                        <a:pt x="1041" y="2493"/>
                      </a:lnTo>
                      <a:lnTo>
                        <a:pt x="1052" y="2448"/>
                      </a:lnTo>
                      <a:lnTo>
                        <a:pt x="1062" y="2399"/>
                      </a:lnTo>
                      <a:lnTo>
                        <a:pt x="1071" y="2352"/>
                      </a:lnTo>
                      <a:lnTo>
                        <a:pt x="1079" y="2306"/>
                      </a:lnTo>
                      <a:lnTo>
                        <a:pt x="1087" y="2260"/>
                      </a:lnTo>
                      <a:lnTo>
                        <a:pt x="1095" y="2215"/>
                      </a:lnTo>
                      <a:lnTo>
                        <a:pt x="1102" y="2171"/>
                      </a:lnTo>
                      <a:lnTo>
                        <a:pt x="1110" y="2126"/>
                      </a:lnTo>
                      <a:lnTo>
                        <a:pt x="1115" y="2082"/>
                      </a:lnTo>
                      <a:lnTo>
                        <a:pt x="1122" y="2038"/>
                      </a:lnTo>
                      <a:lnTo>
                        <a:pt x="1128" y="1994"/>
                      </a:lnTo>
                      <a:lnTo>
                        <a:pt x="1133" y="1950"/>
                      </a:lnTo>
                      <a:lnTo>
                        <a:pt x="1139" y="1906"/>
                      </a:lnTo>
                      <a:lnTo>
                        <a:pt x="1144" y="1864"/>
                      </a:lnTo>
                      <a:lnTo>
                        <a:pt x="1148" y="1820"/>
                      </a:lnTo>
                      <a:lnTo>
                        <a:pt x="1152" y="1777"/>
                      </a:lnTo>
                      <a:lnTo>
                        <a:pt x="1155" y="1733"/>
                      </a:lnTo>
                      <a:lnTo>
                        <a:pt x="1159" y="1689"/>
                      </a:lnTo>
                      <a:lnTo>
                        <a:pt x="1162" y="1646"/>
                      </a:lnTo>
                      <a:lnTo>
                        <a:pt x="1165" y="1602"/>
                      </a:lnTo>
                      <a:lnTo>
                        <a:pt x="1168" y="1558"/>
                      </a:lnTo>
                      <a:lnTo>
                        <a:pt x="1170" y="1513"/>
                      </a:lnTo>
                      <a:lnTo>
                        <a:pt x="1172" y="1468"/>
                      </a:lnTo>
                      <a:lnTo>
                        <a:pt x="1173" y="1423"/>
                      </a:lnTo>
                      <a:lnTo>
                        <a:pt x="1174" y="1378"/>
                      </a:lnTo>
                      <a:lnTo>
                        <a:pt x="1175" y="1331"/>
                      </a:lnTo>
                      <a:lnTo>
                        <a:pt x="1175" y="1284"/>
                      </a:lnTo>
                      <a:lnTo>
                        <a:pt x="1177" y="1236"/>
                      </a:lnTo>
                      <a:lnTo>
                        <a:pt x="1175" y="1189"/>
                      </a:lnTo>
                      <a:lnTo>
                        <a:pt x="1175" y="1140"/>
                      </a:lnTo>
                      <a:lnTo>
                        <a:pt x="1174" y="1092"/>
                      </a:lnTo>
                      <a:lnTo>
                        <a:pt x="1174" y="1041"/>
                      </a:lnTo>
                      <a:lnTo>
                        <a:pt x="1172" y="991"/>
                      </a:lnTo>
                      <a:lnTo>
                        <a:pt x="1168" y="955"/>
                      </a:lnTo>
                      <a:lnTo>
                        <a:pt x="1158" y="902"/>
                      </a:lnTo>
                      <a:lnTo>
                        <a:pt x="1146" y="839"/>
                      </a:lnTo>
                      <a:lnTo>
                        <a:pt x="1133" y="779"/>
                      </a:lnTo>
                      <a:lnTo>
                        <a:pt x="1124" y="727"/>
                      </a:lnTo>
                      <a:lnTo>
                        <a:pt x="1119" y="692"/>
                      </a:lnTo>
                      <a:lnTo>
                        <a:pt x="1117" y="644"/>
                      </a:lnTo>
                      <a:lnTo>
                        <a:pt x="1112" y="598"/>
                      </a:lnTo>
                      <a:lnTo>
                        <a:pt x="1105" y="557"/>
                      </a:lnTo>
                      <a:lnTo>
                        <a:pt x="1097" y="518"/>
                      </a:lnTo>
                      <a:lnTo>
                        <a:pt x="1086" y="481"/>
                      </a:lnTo>
                      <a:lnTo>
                        <a:pt x="1074" y="446"/>
                      </a:lnTo>
                      <a:lnTo>
                        <a:pt x="1061" y="411"/>
                      </a:lnTo>
                      <a:lnTo>
                        <a:pt x="1048" y="377"/>
                      </a:lnTo>
                      <a:lnTo>
                        <a:pt x="1033" y="342"/>
                      </a:lnTo>
                      <a:lnTo>
                        <a:pt x="1019" y="306"/>
                      </a:lnTo>
                      <a:lnTo>
                        <a:pt x="1004" y="266"/>
                      </a:lnTo>
                      <a:lnTo>
                        <a:pt x="990" y="225"/>
                      </a:lnTo>
                      <a:lnTo>
                        <a:pt x="974" y="180"/>
                      </a:lnTo>
                      <a:lnTo>
                        <a:pt x="960" y="131"/>
                      </a:lnTo>
                      <a:lnTo>
                        <a:pt x="947" y="78"/>
                      </a:lnTo>
                      <a:lnTo>
                        <a:pt x="935" y="19"/>
                      </a:lnTo>
                      <a:lnTo>
                        <a:pt x="921" y="8"/>
                      </a:lnTo>
                      <a:lnTo>
                        <a:pt x="897" y="0"/>
                      </a:lnTo>
                      <a:lnTo>
                        <a:pt x="878" y="2"/>
                      </a:lnTo>
                      <a:lnTo>
                        <a:pt x="854" y="39"/>
                      </a:lnTo>
                      <a:lnTo>
                        <a:pt x="835" y="80"/>
                      </a:lnTo>
                      <a:lnTo>
                        <a:pt x="813" y="121"/>
                      </a:lnTo>
                      <a:lnTo>
                        <a:pt x="774" y="151"/>
                      </a:lnTo>
                      <a:lnTo>
                        <a:pt x="728" y="169"/>
                      </a:lnTo>
                      <a:lnTo>
                        <a:pt x="688" y="194"/>
                      </a:lnTo>
                      <a:lnTo>
                        <a:pt x="653" y="231"/>
                      </a:lnTo>
                      <a:lnTo>
                        <a:pt x="617" y="263"/>
                      </a:lnTo>
                      <a:lnTo>
                        <a:pt x="580" y="294"/>
                      </a:lnTo>
                      <a:lnTo>
                        <a:pt x="544" y="322"/>
                      </a:lnTo>
                      <a:lnTo>
                        <a:pt x="507" y="351"/>
                      </a:lnTo>
                      <a:lnTo>
                        <a:pt x="471" y="377"/>
                      </a:lnTo>
                      <a:lnTo>
                        <a:pt x="434" y="404"/>
                      </a:lnTo>
                      <a:lnTo>
                        <a:pt x="399" y="431"/>
                      </a:lnTo>
                      <a:lnTo>
                        <a:pt x="363" y="460"/>
                      </a:lnTo>
                      <a:lnTo>
                        <a:pt x="328" y="491"/>
                      </a:lnTo>
                      <a:lnTo>
                        <a:pt x="293" y="523"/>
                      </a:lnTo>
                      <a:lnTo>
                        <a:pt x="260" y="558"/>
                      </a:lnTo>
                      <a:lnTo>
                        <a:pt x="227" y="597"/>
                      </a:lnTo>
                      <a:lnTo>
                        <a:pt x="198" y="620"/>
                      </a:lnTo>
                      <a:lnTo>
                        <a:pt x="160" y="642"/>
                      </a:lnTo>
                      <a:lnTo>
                        <a:pt x="133" y="668"/>
                      </a:lnTo>
                      <a:lnTo>
                        <a:pt x="114" y="708"/>
                      </a:lnTo>
                      <a:lnTo>
                        <a:pt x="97" y="748"/>
                      </a:lnTo>
                      <a:lnTo>
                        <a:pt x="80" y="788"/>
                      </a:lnTo>
                      <a:lnTo>
                        <a:pt x="66" y="829"/>
                      </a:lnTo>
                      <a:lnTo>
                        <a:pt x="53" y="870"/>
                      </a:lnTo>
                      <a:lnTo>
                        <a:pt x="43" y="913"/>
                      </a:lnTo>
                      <a:lnTo>
                        <a:pt x="32" y="955"/>
                      </a:lnTo>
                      <a:lnTo>
                        <a:pt x="24" y="999"/>
                      </a:lnTo>
                      <a:lnTo>
                        <a:pt x="17" y="1043"/>
                      </a:lnTo>
                      <a:lnTo>
                        <a:pt x="11" y="1087"/>
                      </a:lnTo>
                      <a:lnTo>
                        <a:pt x="6" y="1131"/>
                      </a:lnTo>
                      <a:lnTo>
                        <a:pt x="4" y="1176"/>
                      </a:lnTo>
                      <a:lnTo>
                        <a:pt x="3" y="1220"/>
                      </a:lnTo>
                      <a:lnTo>
                        <a:pt x="1" y="1265"/>
                      </a:lnTo>
                      <a:lnTo>
                        <a:pt x="0" y="1310"/>
                      </a:lnTo>
                      <a:lnTo>
                        <a:pt x="1" y="1355"/>
                      </a:lnTo>
                      <a:lnTo>
                        <a:pt x="3" y="1400"/>
                      </a:lnTo>
                      <a:lnTo>
                        <a:pt x="5" y="1445"/>
                      </a:lnTo>
                      <a:lnTo>
                        <a:pt x="7" y="1490"/>
                      </a:lnTo>
                      <a:lnTo>
                        <a:pt x="11" y="1534"/>
                      </a:lnTo>
                      <a:lnTo>
                        <a:pt x="16" y="1579"/>
                      </a:lnTo>
                      <a:lnTo>
                        <a:pt x="20" y="1623"/>
                      </a:lnTo>
                      <a:lnTo>
                        <a:pt x="25" y="1667"/>
                      </a:lnTo>
                      <a:lnTo>
                        <a:pt x="31" y="1711"/>
                      </a:lnTo>
                      <a:lnTo>
                        <a:pt x="38" y="1753"/>
                      </a:lnTo>
                      <a:lnTo>
                        <a:pt x="44" y="1796"/>
                      </a:lnTo>
                      <a:lnTo>
                        <a:pt x="51" y="1838"/>
                      </a:lnTo>
                      <a:lnTo>
                        <a:pt x="58" y="1879"/>
                      </a:lnTo>
                      <a:lnTo>
                        <a:pt x="65" y="1921"/>
                      </a:lnTo>
                      <a:lnTo>
                        <a:pt x="72" y="1961"/>
                      </a:lnTo>
                      <a:lnTo>
                        <a:pt x="79" y="2000"/>
                      </a:lnTo>
                      <a:lnTo>
                        <a:pt x="89" y="2049"/>
                      </a:lnTo>
                      <a:lnTo>
                        <a:pt x="97" y="2097"/>
                      </a:lnTo>
                      <a:lnTo>
                        <a:pt x="104" y="2146"/>
                      </a:lnTo>
                      <a:lnTo>
                        <a:pt x="111" y="2193"/>
                      </a:lnTo>
                      <a:lnTo>
                        <a:pt x="118" y="2242"/>
                      </a:lnTo>
                      <a:lnTo>
                        <a:pt x="125" y="2289"/>
                      </a:lnTo>
                      <a:lnTo>
                        <a:pt x="132" y="2338"/>
                      </a:lnTo>
                      <a:lnTo>
                        <a:pt x="139" y="2385"/>
                      </a:lnTo>
                      <a:lnTo>
                        <a:pt x="146" y="2432"/>
                      </a:lnTo>
                      <a:lnTo>
                        <a:pt x="154" y="2479"/>
                      </a:lnTo>
                      <a:lnTo>
                        <a:pt x="163" y="2525"/>
                      </a:lnTo>
                      <a:lnTo>
                        <a:pt x="171" y="2576"/>
                      </a:lnTo>
                      <a:lnTo>
                        <a:pt x="178" y="2625"/>
                      </a:lnTo>
                      <a:lnTo>
                        <a:pt x="184" y="2672"/>
                      </a:lnTo>
                      <a:lnTo>
                        <a:pt x="188" y="2720"/>
                      </a:lnTo>
                      <a:lnTo>
                        <a:pt x="192" y="2766"/>
                      </a:lnTo>
                      <a:lnTo>
                        <a:pt x="196" y="2811"/>
                      </a:lnTo>
                      <a:lnTo>
                        <a:pt x="198" y="2856"/>
                      </a:lnTo>
                      <a:lnTo>
                        <a:pt x="199" y="2901"/>
                      </a:lnTo>
                      <a:lnTo>
                        <a:pt x="201" y="2945"/>
                      </a:lnTo>
                      <a:lnTo>
                        <a:pt x="204" y="2989"/>
                      </a:lnTo>
                      <a:lnTo>
                        <a:pt x="206" y="3033"/>
                      </a:lnTo>
                      <a:lnTo>
                        <a:pt x="210" y="3077"/>
                      </a:lnTo>
                      <a:lnTo>
                        <a:pt x="213" y="3121"/>
                      </a:lnTo>
                      <a:lnTo>
                        <a:pt x="218" y="3166"/>
                      </a:lnTo>
                      <a:lnTo>
                        <a:pt x="224" y="3211"/>
                      </a:lnTo>
                      <a:lnTo>
                        <a:pt x="232" y="3256"/>
                      </a:lnTo>
                      <a:lnTo>
                        <a:pt x="241" y="3302"/>
                      </a:lnTo>
                      <a:lnTo>
                        <a:pt x="256" y="3366"/>
                      </a:lnTo>
                      <a:lnTo>
                        <a:pt x="268" y="3422"/>
                      </a:lnTo>
                      <a:lnTo>
                        <a:pt x="280" y="3475"/>
                      </a:lnTo>
                      <a:lnTo>
                        <a:pt x="290" y="3530"/>
                      </a:lnTo>
                      <a:lnTo>
                        <a:pt x="298" y="3589"/>
                      </a:lnTo>
                      <a:lnTo>
                        <a:pt x="303" y="3632"/>
                      </a:lnTo>
                      <a:lnTo>
                        <a:pt x="307" y="3679"/>
                      </a:lnTo>
                      <a:lnTo>
                        <a:pt x="312" y="3730"/>
                      </a:lnTo>
                      <a:lnTo>
                        <a:pt x="316" y="3784"/>
                      </a:lnTo>
                      <a:lnTo>
                        <a:pt x="317" y="3837"/>
                      </a:lnTo>
                      <a:lnTo>
                        <a:pt x="314" y="3888"/>
                      </a:lnTo>
                      <a:lnTo>
                        <a:pt x="310" y="3935"/>
                      </a:lnTo>
                      <a:lnTo>
                        <a:pt x="299" y="3978"/>
                      </a:lnTo>
                      <a:lnTo>
                        <a:pt x="279" y="4043"/>
                      </a:lnTo>
                      <a:lnTo>
                        <a:pt x="264" y="4099"/>
                      </a:lnTo>
                      <a:lnTo>
                        <a:pt x="253" y="4149"/>
                      </a:lnTo>
                      <a:lnTo>
                        <a:pt x="247" y="4195"/>
                      </a:lnTo>
                      <a:lnTo>
                        <a:pt x="245" y="4238"/>
                      </a:lnTo>
                      <a:lnTo>
                        <a:pt x="246" y="4279"/>
                      </a:lnTo>
                      <a:lnTo>
                        <a:pt x="248" y="4323"/>
                      </a:lnTo>
                      <a:lnTo>
                        <a:pt x="254" y="4369"/>
                      </a:lnTo>
                      <a:lnTo>
                        <a:pt x="260" y="4420"/>
                      </a:lnTo>
                      <a:lnTo>
                        <a:pt x="268" y="4480"/>
                      </a:lnTo>
                      <a:lnTo>
                        <a:pt x="272" y="4515"/>
                      </a:lnTo>
                      <a:lnTo>
                        <a:pt x="278" y="4554"/>
                      </a:lnTo>
                      <a:lnTo>
                        <a:pt x="283" y="4597"/>
                      </a:lnTo>
                      <a:lnTo>
                        <a:pt x="287" y="4643"/>
                      </a:lnTo>
                      <a:lnTo>
                        <a:pt x="292" y="4693"/>
                      </a:lnTo>
                      <a:lnTo>
                        <a:pt x="296" y="4744"/>
                      </a:lnTo>
                      <a:lnTo>
                        <a:pt x="299" y="4797"/>
                      </a:lnTo>
                      <a:lnTo>
                        <a:pt x="300" y="4852"/>
                      </a:lnTo>
                      <a:lnTo>
                        <a:pt x="301" y="4909"/>
                      </a:lnTo>
                      <a:lnTo>
                        <a:pt x="300" y="4966"/>
                      </a:lnTo>
                      <a:lnTo>
                        <a:pt x="298" y="5019"/>
                      </a:lnTo>
                      <a:lnTo>
                        <a:pt x="296" y="5073"/>
                      </a:lnTo>
                      <a:lnTo>
                        <a:pt x="293" y="5128"/>
                      </a:lnTo>
                      <a:lnTo>
                        <a:pt x="291" y="5184"/>
                      </a:lnTo>
                      <a:lnTo>
                        <a:pt x="291" y="5239"/>
                      </a:lnTo>
                      <a:lnTo>
                        <a:pt x="291" y="5292"/>
                      </a:lnTo>
                      <a:lnTo>
                        <a:pt x="290" y="5299"/>
                      </a:lnTo>
                      <a:lnTo>
                        <a:pt x="287" y="5312"/>
                      </a:lnTo>
                      <a:lnTo>
                        <a:pt x="286" y="5318"/>
                      </a:lnTo>
                      <a:lnTo>
                        <a:pt x="280" y="5364"/>
                      </a:lnTo>
                      <a:lnTo>
                        <a:pt x="266" y="5414"/>
                      </a:lnTo>
                      <a:lnTo>
                        <a:pt x="247" y="5466"/>
                      </a:lnTo>
                      <a:lnTo>
                        <a:pt x="232" y="5520"/>
                      </a:lnTo>
                      <a:lnTo>
                        <a:pt x="224" y="5573"/>
                      </a:lnTo>
                      <a:lnTo>
                        <a:pt x="224" y="5587"/>
                      </a:lnTo>
                      <a:lnTo>
                        <a:pt x="223" y="5614"/>
                      </a:lnTo>
                      <a:lnTo>
                        <a:pt x="223" y="5630"/>
                      </a:lnTo>
                      <a:lnTo>
                        <a:pt x="199" y="5686"/>
                      </a:lnTo>
                      <a:lnTo>
                        <a:pt x="187" y="5743"/>
                      </a:lnTo>
                      <a:lnTo>
                        <a:pt x="181" y="5802"/>
                      </a:lnTo>
                      <a:lnTo>
                        <a:pt x="180" y="5860"/>
                      </a:lnTo>
                      <a:lnTo>
                        <a:pt x="180" y="5917"/>
                      </a:lnTo>
                      <a:lnTo>
                        <a:pt x="170" y="5978"/>
                      </a:lnTo>
                      <a:lnTo>
                        <a:pt x="144" y="6034"/>
                      </a:lnTo>
                      <a:lnTo>
                        <a:pt x="118" y="6090"/>
                      </a:lnTo>
                      <a:lnTo>
                        <a:pt x="109" y="6121"/>
                      </a:lnTo>
                      <a:lnTo>
                        <a:pt x="105" y="6153"/>
                      </a:lnTo>
                      <a:lnTo>
                        <a:pt x="106" y="6185"/>
                      </a:lnTo>
                      <a:lnTo>
                        <a:pt x="98" y="6229"/>
                      </a:lnTo>
                      <a:lnTo>
                        <a:pt x="74" y="6275"/>
                      </a:lnTo>
                      <a:lnTo>
                        <a:pt x="59" y="6334"/>
                      </a:lnTo>
                      <a:lnTo>
                        <a:pt x="60" y="6337"/>
                      </a:lnTo>
                      <a:lnTo>
                        <a:pt x="60" y="6340"/>
                      </a:lnTo>
                      <a:lnTo>
                        <a:pt x="60" y="6341"/>
                      </a:lnTo>
                      <a:close/>
                    </a:path>
                  </a:pathLst>
                </a:custGeom>
                <a:noFill/>
                <a:ln w="9525">
                  <a:noFill/>
                  <a:round/>
                  <a:headEnd/>
                  <a:tailEnd/>
                </a:ln>
              </p:spPr>
              <p:txBody>
                <a:bodyPr/>
                <a:lstStyle/>
                <a:p>
                  <a:endParaRPr lang="en-US"/>
                </a:p>
              </p:txBody>
            </p:sp>
            <p:sp>
              <p:nvSpPr>
                <p:cNvPr id="19682" name="Freeform 198"/>
                <p:cNvSpPr>
                  <a:spLocks/>
                </p:cNvSpPr>
                <p:nvPr/>
              </p:nvSpPr>
              <p:spPr bwMode="auto">
                <a:xfrm>
                  <a:off x="1369" y="2362"/>
                  <a:ext cx="46" cy="169"/>
                </a:xfrm>
                <a:custGeom>
                  <a:avLst/>
                  <a:gdLst>
                    <a:gd name="T0" fmla="*/ 0 w 184"/>
                    <a:gd name="T1" fmla="*/ 0 h 674"/>
                    <a:gd name="T2" fmla="*/ 0 w 184"/>
                    <a:gd name="T3" fmla="*/ 0 h 674"/>
                    <a:gd name="T4" fmla="*/ 0 w 184"/>
                    <a:gd name="T5" fmla="*/ 0 h 674"/>
                    <a:gd name="T6" fmla="*/ 0 w 184"/>
                    <a:gd name="T7" fmla="*/ 0 h 674"/>
                    <a:gd name="T8" fmla="*/ 0 w 184"/>
                    <a:gd name="T9" fmla="*/ 0 h 674"/>
                    <a:gd name="T10" fmla="*/ 0 w 184"/>
                    <a:gd name="T11" fmla="*/ 0 h 674"/>
                    <a:gd name="T12" fmla="*/ 0 w 184"/>
                    <a:gd name="T13" fmla="*/ 0 h 674"/>
                    <a:gd name="T14" fmla="*/ 0 w 184"/>
                    <a:gd name="T15" fmla="*/ 0 h 674"/>
                    <a:gd name="T16" fmla="*/ 0 w 184"/>
                    <a:gd name="T17" fmla="*/ 0 h 674"/>
                    <a:gd name="T18" fmla="*/ 0 w 184"/>
                    <a:gd name="T19" fmla="*/ 0 h 674"/>
                    <a:gd name="T20" fmla="*/ 0 w 184"/>
                    <a:gd name="T21" fmla="*/ 0 h 674"/>
                    <a:gd name="T22" fmla="*/ 0 w 184"/>
                    <a:gd name="T23" fmla="*/ 0 h 674"/>
                    <a:gd name="T24" fmla="*/ 0 w 184"/>
                    <a:gd name="T25" fmla="*/ 0 h 674"/>
                    <a:gd name="T26" fmla="*/ 0 w 184"/>
                    <a:gd name="T27" fmla="*/ 0 h 674"/>
                    <a:gd name="T28" fmla="*/ 0 w 184"/>
                    <a:gd name="T29" fmla="*/ 0 h 674"/>
                    <a:gd name="T30" fmla="*/ 0 w 184"/>
                    <a:gd name="T31" fmla="*/ 0 h 674"/>
                    <a:gd name="T32" fmla="*/ 0 w 184"/>
                    <a:gd name="T33" fmla="*/ 0 h 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674"/>
                    <a:gd name="T53" fmla="*/ 184 w 184"/>
                    <a:gd name="T54" fmla="*/ 674 h 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674">
                      <a:moveTo>
                        <a:pt x="0" y="0"/>
                      </a:moveTo>
                      <a:lnTo>
                        <a:pt x="13" y="59"/>
                      </a:lnTo>
                      <a:lnTo>
                        <a:pt x="26" y="113"/>
                      </a:lnTo>
                      <a:lnTo>
                        <a:pt x="40" y="162"/>
                      </a:lnTo>
                      <a:lnTo>
                        <a:pt x="54" y="207"/>
                      </a:lnTo>
                      <a:lnTo>
                        <a:pt x="68" y="249"/>
                      </a:lnTo>
                      <a:lnTo>
                        <a:pt x="84" y="287"/>
                      </a:lnTo>
                      <a:lnTo>
                        <a:pt x="99" y="323"/>
                      </a:lnTo>
                      <a:lnTo>
                        <a:pt x="113" y="359"/>
                      </a:lnTo>
                      <a:lnTo>
                        <a:pt x="126" y="393"/>
                      </a:lnTo>
                      <a:lnTo>
                        <a:pt x="139" y="428"/>
                      </a:lnTo>
                      <a:lnTo>
                        <a:pt x="151" y="463"/>
                      </a:lnTo>
                      <a:lnTo>
                        <a:pt x="161" y="500"/>
                      </a:lnTo>
                      <a:lnTo>
                        <a:pt x="169" y="538"/>
                      </a:lnTo>
                      <a:lnTo>
                        <a:pt x="177" y="579"/>
                      </a:lnTo>
                      <a:lnTo>
                        <a:pt x="181" y="625"/>
                      </a:lnTo>
                      <a:lnTo>
                        <a:pt x="184" y="674"/>
                      </a:lnTo>
                    </a:path>
                  </a:pathLst>
                </a:custGeom>
                <a:noFill/>
                <a:ln w="6350">
                  <a:solidFill>
                    <a:srgbClr val="FFFFFF"/>
                  </a:solidFill>
                  <a:round/>
                  <a:headEnd/>
                  <a:tailEnd/>
                </a:ln>
              </p:spPr>
              <p:txBody>
                <a:bodyPr/>
                <a:lstStyle/>
                <a:p>
                  <a:endParaRPr lang="en-US"/>
                </a:p>
              </p:txBody>
            </p:sp>
            <p:sp>
              <p:nvSpPr>
                <p:cNvPr id="19683" name="Freeform 199"/>
                <p:cNvSpPr>
                  <a:spLocks/>
                </p:cNvSpPr>
                <p:nvPr/>
              </p:nvSpPr>
              <p:spPr bwMode="auto">
                <a:xfrm>
                  <a:off x="1415" y="2531"/>
                  <a:ext cx="13" cy="74"/>
                </a:xfrm>
                <a:custGeom>
                  <a:avLst/>
                  <a:gdLst>
                    <a:gd name="T0" fmla="*/ 0 w 54"/>
                    <a:gd name="T1" fmla="*/ 0 h 298"/>
                    <a:gd name="T2" fmla="*/ 0 w 54"/>
                    <a:gd name="T3" fmla="*/ 0 h 298"/>
                    <a:gd name="T4" fmla="*/ 0 w 54"/>
                    <a:gd name="T5" fmla="*/ 0 h 298"/>
                    <a:gd name="T6" fmla="*/ 0 w 54"/>
                    <a:gd name="T7" fmla="*/ 0 h 298"/>
                    <a:gd name="T8" fmla="*/ 0 w 54"/>
                    <a:gd name="T9" fmla="*/ 0 h 298"/>
                    <a:gd name="T10" fmla="*/ 0 w 54"/>
                    <a:gd name="T11" fmla="*/ 0 h 298"/>
                    <a:gd name="T12" fmla="*/ 0 w 54"/>
                    <a:gd name="T13" fmla="*/ 0 h 298"/>
                    <a:gd name="T14" fmla="*/ 0 60000 65536"/>
                    <a:gd name="T15" fmla="*/ 0 60000 65536"/>
                    <a:gd name="T16" fmla="*/ 0 60000 65536"/>
                    <a:gd name="T17" fmla="*/ 0 60000 65536"/>
                    <a:gd name="T18" fmla="*/ 0 60000 65536"/>
                    <a:gd name="T19" fmla="*/ 0 60000 65536"/>
                    <a:gd name="T20" fmla="*/ 0 60000 65536"/>
                    <a:gd name="T21" fmla="*/ 0 w 54"/>
                    <a:gd name="T22" fmla="*/ 0 h 298"/>
                    <a:gd name="T23" fmla="*/ 54 w 54"/>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98">
                      <a:moveTo>
                        <a:pt x="0" y="0"/>
                      </a:moveTo>
                      <a:lnTo>
                        <a:pt x="4" y="35"/>
                      </a:lnTo>
                      <a:lnTo>
                        <a:pt x="14" y="87"/>
                      </a:lnTo>
                      <a:lnTo>
                        <a:pt x="27" y="147"/>
                      </a:lnTo>
                      <a:lnTo>
                        <a:pt x="40" y="209"/>
                      </a:lnTo>
                      <a:lnTo>
                        <a:pt x="49" y="262"/>
                      </a:lnTo>
                      <a:lnTo>
                        <a:pt x="54" y="298"/>
                      </a:lnTo>
                    </a:path>
                  </a:pathLst>
                </a:custGeom>
                <a:noFill/>
                <a:ln w="6350">
                  <a:solidFill>
                    <a:srgbClr val="FFFFFF"/>
                  </a:solidFill>
                  <a:round/>
                  <a:headEnd/>
                  <a:tailEnd/>
                </a:ln>
              </p:spPr>
              <p:txBody>
                <a:bodyPr/>
                <a:lstStyle/>
                <a:p>
                  <a:endParaRPr lang="en-US"/>
                </a:p>
              </p:txBody>
            </p:sp>
            <p:sp>
              <p:nvSpPr>
                <p:cNvPr id="19684" name="Freeform 200"/>
                <p:cNvSpPr>
                  <a:spLocks/>
                </p:cNvSpPr>
                <p:nvPr/>
              </p:nvSpPr>
              <p:spPr bwMode="auto">
                <a:xfrm>
                  <a:off x="1401" y="2605"/>
                  <a:ext cx="28" cy="352"/>
                </a:xfrm>
                <a:custGeom>
                  <a:avLst/>
                  <a:gdLst>
                    <a:gd name="T0" fmla="*/ 0 w 114"/>
                    <a:gd name="T1" fmla="*/ 0 h 1409"/>
                    <a:gd name="T2" fmla="*/ 0 w 114"/>
                    <a:gd name="T3" fmla="*/ 0 h 1409"/>
                    <a:gd name="T4" fmla="*/ 0 w 114"/>
                    <a:gd name="T5" fmla="*/ 0 h 1409"/>
                    <a:gd name="T6" fmla="*/ 0 w 114"/>
                    <a:gd name="T7" fmla="*/ 0 h 1409"/>
                    <a:gd name="T8" fmla="*/ 0 w 114"/>
                    <a:gd name="T9" fmla="*/ 0 h 1409"/>
                    <a:gd name="T10" fmla="*/ 0 w 114"/>
                    <a:gd name="T11" fmla="*/ 0 h 1409"/>
                    <a:gd name="T12" fmla="*/ 0 w 114"/>
                    <a:gd name="T13" fmla="*/ 0 h 1409"/>
                    <a:gd name="T14" fmla="*/ 0 w 114"/>
                    <a:gd name="T15" fmla="*/ 0 h 1409"/>
                    <a:gd name="T16" fmla="*/ 0 w 114"/>
                    <a:gd name="T17" fmla="*/ 0 h 1409"/>
                    <a:gd name="T18" fmla="*/ 0 w 114"/>
                    <a:gd name="T19" fmla="*/ 0 h 1409"/>
                    <a:gd name="T20" fmla="*/ 0 w 114"/>
                    <a:gd name="T21" fmla="*/ 0 h 1409"/>
                    <a:gd name="T22" fmla="*/ 0 w 114"/>
                    <a:gd name="T23" fmla="*/ 0 h 1409"/>
                    <a:gd name="T24" fmla="*/ 0 w 114"/>
                    <a:gd name="T25" fmla="*/ 0 h 1409"/>
                    <a:gd name="T26" fmla="*/ 0 w 114"/>
                    <a:gd name="T27" fmla="*/ 0 h 1409"/>
                    <a:gd name="T28" fmla="*/ 0 w 114"/>
                    <a:gd name="T29" fmla="*/ 0 h 1409"/>
                    <a:gd name="T30" fmla="*/ 0 w 114"/>
                    <a:gd name="T31" fmla="*/ 0 h 1409"/>
                    <a:gd name="T32" fmla="*/ 0 w 114"/>
                    <a:gd name="T33" fmla="*/ 0 h 1409"/>
                    <a:gd name="T34" fmla="*/ 0 w 114"/>
                    <a:gd name="T35" fmla="*/ 0 h 1409"/>
                    <a:gd name="T36" fmla="*/ 0 w 114"/>
                    <a:gd name="T37" fmla="*/ 0 h 1409"/>
                    <a:gd name="T38" fmla="*/ 0 w 114"/>
                    <a:gd name="T39" fmla="*/ 0 h 1409"/>
                    <a:gd name="T40" fmla="*/ 0 w 114"/>
                    <a:gd name="T41" fmla="*/ 0 h 1409"/>
                    <a:gd name="T42" fmla="*/ 0 w 114"/>
                    <a:gd name="T43" fmla="*/ 0 h 1409"/>
                    <a:gd name="T44" fmla="*/ 0 w 114"/>
                    <a:gd name="T45" fmla="*/ 0 h 1409"/>
                    <a:gd name="T46" fmla="*/ 0 w 114"/>
                    <a:gd name="T47" fmla="*/ 0 h 1409"/>
                    <a:gd name="T48" fmla="*/ 0 w 114"/>
                    <a:gd name="T49" fmla="*/ 0 h 1409"/>
                    <a:gd name="T50" fmla="*/ 0 w 114"/>
                    <a:gd name="T51" fmla="*/ 0 h 1409"/>
                    <a:gd name="T52" fmla="*/ 0 w 114"/>
                    <a:gd name="T53" fmla="*/ 0 h 1409"/>
                    <a:gd name="T54" fmla="*/ 0 w 114"/>
                    <a:gd name="T55" fmla="*/ 0 h 1409"/>
                    <a:gd name="T56" fmla="*/ 0 w 114"/>
                    <a:gd name="T57" fmla="*/ 0 h 1409"/>
                    <a:gd name="T58" fmla="*/ 0 w 114"/>
                    <a:gd name="T59" fmla="*/ 0 h 1409"/>
                    <a:gd name="T60" fmla="*/ 0 w 114"/>
                    <a:gd name="T61" fmla="*/ 0 h 1409"/>
                    <a:gd name="T62" fmla="*/ 0 w 114"/>
                    <a:gd name="T63" fmla="*/ 0 h 14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
                    <a:gd name="T97" fmla="*/ 0 h 1409"/>
                    <a:gd name="T98" fmla="*/ 114 w 114"/>
                    <a:gd name="T99" fmla="*/ 1409 h 14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 h="1409">
                      <a:moveTo>
                        <a:pt x="111" y="0"/>
                      </a:moveTo>
                      <a:lnTo>
                        <a:pt x="112" y="51"/>
                      </a:lnTo>
                      <a:lnTo>
                        <a:pt x="113" y="101"/>
                      </a:lnTo>
                      <a:lnTo>
                        <a:pt x="113" y="151"/>
                      </a:lnTo>
                      <a:lnTo>
                        <a:pt x="114" y="199"/>
                      </a:lnTo>
                      <a:lnTo>
                        <a:pt x="114" y="247"/>
                      </a:lnTo>
                      <a:lnTo>
                        <a:pt x="114" y="294"/>
                      </a:lnTo>
                      <a:lnTo>
                        <a:pt x="113" y="340"/>
                      </a:lnTo>
                      <a:lnTo>
                        <a:pt x="112" y="387"/>
                      </a:lnTo>
                      <a:lnTo>
                        <a:pt x="111" y="433"/>
                      </a:lnTo>
                      <a:lnTo>
                        <a:pt x="110" y="478"/>
                      </a:lnTo>
                      <a:lnTo>
                        <a:pt x="108" y="523"/>
                      </a:lnTo>
                      <a:lnTo>
                        <a:pt x="106" y="567"/>
                      </a:lnTo>
                      <a:lnTo>
                        <a:pt x="104" y="612"/>
                      </a:lnTo>
                      <a:lnTo>
                        <a:pt x="100" y="656"/>
                      </a:lnTo>
                      <a:lnTo>
                        <a:pt x="98" y="700"/>
                      </a:lnTo>
                      <a:lnTo>
                        <a:pt x="94" y="742"/>
                      </a:lnTo>
                      <a:lnTo>
                        <a:pt x="90" y="786"/>
                      </a:lnTo>
                      <a:lnTo>
                        <a:pt x="86" y="830"/>
                      </a:lnTo>
                      <a:lnTo>
                        <a:pt x="81" y="873"/>
                      </a:lnTo>
                      <a:lnTo>
                        <a:pt x="77" y="917"/>
                      </a:lnTo>
                      <a:lnTo>
                        <a:pt x="72" y="960"/>
                      </a:lnTo>
                      <a:lnTo>
                        <a:pt x="66" y="1003"/>
                      </a:lnTo>
                      <a:lnTo>
                        <a:pt x="60" y="1047"/>
                      </a:lnTo>
                      <a:lnTo>
                        <a:pt x="54" y="1091"/>
                      </a:lnTo>
                      <a:lnTo>
                        <a:pt x="47" y="1136"/>
                      </a:lnTo>
                      <a:lnTo>
                        <a:pt x="40" y="1180"/>
                      </a:lnTo>
                      <a:lnTo>
                        <a:pt x="33" y="1225"/>
                      </a:lnTo>
                      <a:lnTo>
                        <a:pt x="25" y="1270"/>
                      </a:lnTo>
                      <a:lnTo>
                        <a:pt x="18" y="1315"/>
                      </a:lnTo>
                      <a:lnTo>
                        <a:pt x="8" y="1361"/>
                      </a:lnTo>
                      <a:lnTo>
                        <a:pt x="0" y="1409"/>
                      </a:lnTo>
                    </a:path>
                  </a:pathLst>
                </a:custGeom>
                <a:noFill/>
                <a:ln w="6350">
                  <a:solidFill>
                    <a:srgbClr val="FFFFFF"/>
                  </a:solidFill>
                  <a:round/>
                  <a:headEnd/>
                  <a:tailEnd/>
                </a:ln>
              </p:spPr>
              <p:txBody>
                <a:bodyPr/>
                <a:lstStyle/>
                <a:p>
                  <a:endParaRPr lang="en-US"/>
                </a:p>
              </p:txBody>
            </p:sp>
            <p:sp>
              <p:nvSpPr>
                <p:cNvPr id="19685" name="Freeform 201"/>
                <p:cNvSpPr>
                  <a:spLocks/>
                </p:cNvSpPr>
                <p:nvPr/>
              </p:nvSpPr>
              <p:spPr bwMode="auto">
                <a:xfrm>
                  <a:off x="1370" y="2957"/>
                  <a:ext cx="31" cy="128"/>
                </a:xfrm>
                <a:custGeom>
                  <a:avLst/>
                  <a:gdLst>
                    <a:gd name="T0" fmla="*/ 0 w 121"/>
                    <a:gd name="T1" fmla="*/ 0 h 511"/>
                    <a:gd name="T2" fmla="*/ 0 w 121"/>
                    <a:gd name="T3" fmla="*/ 0 h 511"/>
                    <a:gd name="T4" fmla="*/ 0 w 121"/>
                    <a:gd name="T5" fmla="*/ 0 h 511"/>
                    <a:gd name="T6" fmla="*/ 0 w 121"/>
                    <a:gd name="T7" fmla="*/ 0 h 511"/>
                    <a:gd name="T8" fmla="*/ 0 w 121"/>
                    <a:gd name="T9" fmla="*/ 0 h 511"/>
                    <a:gd name="T10" fmla="*/ 0 w 121"/>
                    <a:gd name="T11" fmla="*/ 0 h 511"/>
                    <a:gd name="T12" fmla="*/ 0 w 121"/>
                    <a:gd name="T13" fmla="*/ 0 h 511"/>
                    <a:gd name="T14" fmla="*/ 0 w 121"/>
                    <a:gd name="T15" fmla="*/ 0 h 511"/>
                    <a:gd name="T16" fmla="*/ 0 w 121"/>
                    <a:gd name="T17" fmla="*/ 0 h 511"/>
                    <a:gd name="T18" fmla="*/ 0 w 121"/>
                    <a:gd name="T19" fmla="*/ 0 h 511"/>
                    <a:gd name="T20" fmla="*/ 0 w 121"/>
                    <a:gd name="T21" fmla="*/ 0 h 511"/>
                    <a:gd name="T22" fmla="*/ 0 w 121"/>
                    <a:gd name="T23" fmla="*/ 0 h 5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511"/>
                    <a:gd name="T38" fmla="*/ 121 w 121"/>
                    <a:gd name="T39" fmla="*/ 511 h 5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511">
                      <a:moveTo>
                        <a:pt x="121" y="0"/>
                      </a:moveTo>
                      <a:lnTo>
                        <a:pt x="111" y="50"/>
                      </a:lnTo>
                      <a:lnTo>
                        <a:pt x="100" y="95"/>
                      </a:lnTo>
                      <a:lnTo>
                        <a:pt x="89" y="135"/>
                      </a:lnTo>
                      <a:lnTo>
                        <a:pt x="79" y="174"/>
                      </a:lnTo>
                      <a:lnTo>
                        <a:pt x="68" y="212"/>
                      </a:lnTo>
                      <a:lnTo>
                        <a:pt x="56" y="251"/>
                      </a:lnTo>
                      <a:lnTo>
                        <a:pt x="46" y="293"/>
                      </a:lnTo>
                      <a:lnTo>
                        <a:pt x="34" y="338"/>
                      </a:lnTo>
                      <a:lnTo>
                        <a:pt x="23" y="389"/>
                      </a:lnTo>
                      <a:lnTo>
                        <a:pt x="12" y="446"/>
                      </a:lnTo>
                      <a:lnTo>
                        <a:pt x="0" y="511"/>
                      </a:lnTo>
                    </a:path>
                  </a:pathLst>
                </a:custGeom>
                <a:noFill/>
                <a:ln w="6350">
                  <a:solidFill>
                    <a:srgbClr val="FFFFFF"/>
                  </a:solidFill>
                  <a:round/>
                  <a:headEnd/>
                  <a:tailEnd/>
                </a:ln>
              </p:spPr>
              <p:txBody>
                <a:bodyPr/>
                <a:lstStyle/>
                <a:p>
                  <a:endParaRPr lang="en-US"/>
                </a:p>
              </p:txBody>
            </p:sp>
            <p:sp>
              <p:nvSpPr>
                <p:cNvPr id="19686" name="Freeform 202"/>
                <p:cNvSpPr>
                  <a:spLocks/>
                </p:cNvSpPr>
                <p:nvPr/>
              </p:nvSpPr>
              <p:spPr bwMode="auto">
                <a:xfrm>
                  <a:off x="1365" y="3085"/>
                  <a:ext cx="5" cy="78"/>
                </a:xfrm>
                <a:custGeom>
                  <a:avLst/>
                  <a:gdLst>
                    <a:gd name="T0" fmla="*/ 0 w 21"/>
                    <a:gd name="T1" fmla="*/ 0 h 313"/>
                    <a:gd name="T2" fmla="*/ 0 w 21"/>
                    <a:gd name="T3" fmla="*/ 0 h 313"/>
                    <a:gd name="T4" fmla="*/ 0 w 21"/>
                    <a:gd name="T5" fmla="*/ 0 h 313"/>
                    <a:gd name="T6" fmla="*/ 0 w 21"/>
                    <a:gd name="T7" fmla="*/ 0 h 313"/>
                    <a:gd name="T8" fmla="*/ 0 w 21"/>
                    <a:gd name="T9" fmla="*/ 0 h 313"/>
                    <a:gd name="T10" fmla="*/ 0 w 21"/>
                    <a:gd name="T11" fmla="*/ 0 h 313"/>
                    <a:gd name="T12" fmla="*/ 0 w 21"/>
                    <a:gd name="T13" fmla="*/ 0 h 313"/>
                    <a:gd name="T14" fmla="*/ 0 60000 65536"/>
                    <a:gd name="T15" fmla="*/ 0 60000 65536"/>
                    <a:gd name="T16" fmla="*/ 0 60000 65536"/>
                    <a:gd name="T17" fmla="*/ 0 60000 65536"/>
                    <a:gd name="T18" fmla="*/ 0 60000 65536"/>
                    <a:gd name="T19" fmla="*/ 0 60000 65536"/>
                    <a:gd name="T20" fmla="*/ 0 60000 65536"/>
                    <a:gd name="T21" fmla="*/ 0 w 21"/>
                    <a:gd name="T22" fmla="*/ 0 h 313"/>
                    <a:gd name="T23" fmla="*/ 21 w 21"/>
                    <a:gd name="T24" fmla="*/ 313 h 3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13">
                      <a:moveTo>
                        <a:pt x="21" y="0"/>
                      </a:moveTo>
                      <a:lnTo>
                        <a:pt x="19" y="22"/>
                      </a:lnTo>
                      <a:lnTo>
                        <a:pt x="15" y="80"/>
                      </a:lnTo>
                      <a:lnTo>
                        <a:pt x="10" y="156"/>
                      </a:lnTo>
                      <a:lnTo>
                        <a:pt x="6" y="231"/>
                      </a:lnTo>
                      <a:lnTo>
                        <a:pt x="1" y="289"/>
                      </a:lnTo>
                      <a:lnTo>
                        <a:pt x="0" y="313"/>
                      </a:lnTo>
                    </a:path>
                  </a:pathLst>
                </a:custGeom>
                <a:noFill/>
                <a:ln w="6350">
                  <a:solidFill>
                    <a:srgbClr val="FFFFFF"/>
                  </a:solidFill>
                  <a:round/>
                  <a:headEnd/>
                  <a:tailEnd/>
                </a:ln>
              </p:spPr>
              <p:txBody>
                <a:bodyPr/>
                <a:lstStyle/>
                <a:p>
                  <a:endParaRPr lang="en-US"/>
                </a:p>
              </p:txBody>
            </p:sp>
            <p:sp>
              <p:nvSpPr>
                <p:cNvPr id="19687" name="Freeform 203"/>
                <p:cNvSpPr>
                  <a:spLocks/>
                </p:cNvSpPr>
                <p:nvPr/>
              </p:nvSpPr>
              <p:spPr bwMode="auto">
                <a:xfrm>
                  <a:off x="1355" y="3163"/>
                  <a:ext cx="11" cy="111"/>
                </a:xfrm>
                <a:custGeom>
                  <a:avLst/>
                  <a:gdLst>
                    <a:gd name="T0" fmla="*/ 0 w 42"/>
                    <a:gd name="T1" fmla="*/ 0 h 442"/>
                    <a:gd name="T2" fmla="*/ 0 w 42"/>
                    <a:gd name="T3" fmla="*/ 0 h 442"/>
                    <a:gd name="T4" fmla="*/ 0 w 42"/>
                    <a:gd name="T5" fmla="*/ 0 h 442"/>
                    <a:gd name="T6" fmla="*/ 0 w 42"/>
                    <a:gd name="T7" fmla="*/ 0 h 442"/>
                    <a:gd name="T8" fmla="*/ 0 w 42"/>
                    <a:gd name="T9" fmla="*/ 0 h 442"/>
                    <a:gd name="T10" fmla="*/ 0 w 42"/>
                    <a:gd name="T11" fmla="*/ 0 h 442"/>
                    <a:gd name="T12" fmla="*/ 0 w 42"/>
                    <a:gd name="T13" fmla="*/ 0 h 442"/>
                    <a:gd name="T14" fmla="*/ 0 w 42"/>
                    <a:gd name="T15" fmla="*/ 0 h 442"/>
                    <a:gd name="T16" fmla="*/ 0 w 42"/>
                    <a:gd name="T17" fmla="*/ 0 h 442"/>
                    <a:gd name="T18" fmla="*/ 0 w 42"/>
                    <a:gd name="T19" fmla="*/ 0 h 442"/>
                    <a:gd name="T20" fmla="*/ 0 w 42"/>
                    <a:gd name="T21" fmla="*/ 0 h 4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42"/>
                    <a:gd name="T35" fmla="*/ 42 w 42"/>
                    <a:gd name="T36" fmla="*/ 442 h 4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42">
                      <a:moveTo>
                        <a:pt x="39" y="0"/>
                      </a:moveTo>
                      <a:lnTo>
                        <a:pt x="42" y="66"/>
                      </a:lnTo>
                      <a:lnTo>
                        <a:pt x="40" y="124"/>
                      </a:lnTo>
                      <a:lnTo>
                        <a:pt x="34" y="175"/>
                      </a:lnTo>
                      <a:lnTo>
                        <a:pt x="26" y="220"/>
                      </a:lnTo>
                      <a:lnTo>
                        <a:pt x="16" y="260"/>
                      </a:lnTo>
                      <a:lnTo>
                        <a:pt x="8" y="296"/>
                      </a:lnTo>
                      <a:lnTo>
                        <a:pt x="2" y="331"/>
                      </a:lnTo>
                      <a:lnTo>
                        <a:pt x="0" y="366"/>
                      </a:lnTo>
                      <a:lnTo>
                        <a:pt x="3" y="403"/>
                      </a:lnTo>
                      <a:lnTo>
                        <a:pt x="14" y="442"/>
                      </a:lnTo>
                    </a:path>
                  </a:pathLst>
                </a:custGeom>
                <a:noFill/>
                <a:ln w="6350">
                  <a:solidFill>
                    <a:srgbClr val="FFFFFF"/>
                  </a:solidFill>
                  <a:round/>
                  <a:headEnd/>
                  <a:tailEnd/>
                </a:ln>
              </p:spPr>
              <p:txBody>
                <a:bodyPr/>
                <a:lstStyle/>
                <a:p>
                  <a:endParaRPr lang="en-US"/>
                </a:p>
              </p:txBody>
            </p:sp>
          </p:grpSp>
          <p:grpSp>
            <p:nvGrpSpPr>
              <p:cNvPr id="5" name="Group 204"/>
              <p:cNvGrpSpPr>
                <a:grpSpLocks/>
              </p:cNvGrpSpPr>
              <p:nvPr/>
            </p:nvGrpSpPr>
            <p:grpSpPr bwMode="auto">
              <a:xfrm>
                <a:off x="592" y="2060"/>
                <a:ext cx="796" cy="1909"/>
                <a:chOff x="592" y="2060"/>
                <a:chExt cx="796" cy="1909"/>
              </a:xfrm>
            </p:grpSpPr>
            <p:sp>
              <p:nvSpPr>
                <p:cNvPr id="19288" name="Freeform 205"/>
                <p:cNvSpPr>
                  <a:spLocks/>
                </p:cNvSpPr>
                <p:nvPr/>
              </p:nvSpPr>
              <p:spPr bwMode="auto">
                <a:xfrm>
                  <a:off x="1359" y="3274"/>
                  <a:ext cx="29" cy="187"/>
                </a:xfrm>
                <a:custGeom>
                  <a:avLst/>
                  <a:gdLst>
                    <a:gd name="T0" fmla="*/ 0 w 115"/>
                    <a:gd name="T1" fmla="*/ 0 h 746"/>
                    <a:gd name="T2" fmla="*/ 0 w 115"/>
                    <a:gd name="T3" fmla="*/ 0 h 746"/>
                    <a:gd name="T4" fmla="*/ 0 w 115"/>
                    <a:gd name="T5" fmla="*/ 0 h 746"/>
                    <a:gd name="T6" fmla="*/ 0 w 115"/>
                    <a:gd name="T7" fmla="*/ 0 h 746"/>
                    <a:gd name="T8" fmla="*/ 0 w 115"/>
                    <a:gd name="T9" fmla="*/ 0 h 746"/>
                    <a:gd name="T10" fmla="*/ 0 w 115"/>
                    <a:gd name="T11" fmla="*/ 0 h 746"/>
                    <a:gd name="T12" fmla="*/ 0 w 115"/>
                    <a:gd name="T13" fmla="*/ 0 h 746"/>
                    <a:gd name="T14" fmla="*/ 0 w 115"/>
                    <a:gd name="T15" fmla="*/ 0 h 746"/>
                    <a:gd name="T16" fmla="*/ 0 w 115"/>
                    <a:gd name="T17" fmla="*/ 0 h 746"/>
                    <a:gd name="T18" fmla="*/ 0 w 115"/>
                    <a:gd name="T19" fmla="*/ 0 h 746"/>
                    <a:gd name="T20" fmla="*/ 0 w 115"/>
                    <a:gd name="T21" fmla="*/ 0 h 746"/>
                    <a:gd name="T22" fmla="*/ 0 w 115"/>
                    <a:gd name="T23" fmla="*/ 0 h 746"/>
                    <a:gd name="T24" fmla="*/ 0 w 115"/>
                    <a:gd name="T25" fmla="*/ 0 h 746"/>
                    <a:gd name="T26" fmla="*/ 0 w 115"/>
                    <a:gd name="T27" fmla="*/ 0 h 746"/>
                    <a:gd name="T28" fmla="*/ 0 w 115"/>
                    <a:gd name="T29" fmla="*/ 0 h 746"/>
                    <a:gd name="T30" fmla="*/ 0 w 115"/>
                    <a:gd name="T31" fmla="*/ 0 h 746"/>
                    <a:gd name="T32" fmla="*/ 0 w 115"/>
                    <a:gd name="T33" fmla="*/ 0 h 7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746"/>
                    <a:gd name="T53" fmla="*/ 115 w 115"/>
                    <a:gd name="T54" fmla="*/ 746 h 7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746">
                      <a:moveTo>
                        <a:pt x="0" y="0"/>
                      </a:moveTo>
                      <a:lnTo>
                        <a:pt x="17" y="46"/>
                      </a:lnTo>
                      <a:lnTo>
                        <a:pt x="31" y="94"/>
                      </a:lnTo>
                      <a:lnTo>
                        <a:pt x="45" y="141"/>
                      </a:lnTo>
                      <a:lnTo>
                        <a:pt x="59" y="191"/>
                      </a:lnTo>
                      <a:lnTo>
                        <a:pt x="71" y="240"/>
                      </a:lnTo>
                      <a:lnTo>
                        <a:pt x="81" y="290"/>
                      </a:lnTo>
                      <a:lnTo>
                        <a:pt x="91" y="339"/>
                      </a:lnTo>
                      <a:lnTo>
                        <a:pt x="99" y="389"/>
                      </a:lnTo>
                      <a:lnTo>
                        <a:pt x="105" y="438"/>
                      </a:lnTo>
                      <a:lnTo>
                        <a:pt x="111" y="486"/>
                      </a:lnTo>
                      <a:lnTo>
                        <a:pt x="114" y="533"/>
                      </a:lnTo>
                      <a:lnTo>
                        <a:pt x="115" y="579"/>
                      </a:lnTo>
                      <a:lnTo>
                        <a:pt x="115" y="624"/>
                      </a:lnTo>
                      <a:lnTo>
                        <a:pt x="113" y="667"/>
                      </a:lnTo>
                      <a:lnTo>
                        <a:pt x="109" y="708"/>
                      </a:lnTo>
                      <a:lnTo>
                        <a:pt x="104" y="746"/>
                      </a:lnTo>
                    </a:path>
                  </a:pathLst>
                </a:custGeom>
                <a:noFill/>
                <a:ln w="6350">
                  <a:solidFill>
                    <a:srgbClr val="FFFFFF"/>
                  </a:solidFill>
                  <a:round/>
                  <a:headEnd/>
                  <a:tailEnd/>
                </a:ln>
              </p:spPr>
              <p:txBody>
                <a:bodyPr/>
                <a:lstStyle/>
                <a:p>
                  <a:endParaRPr lang="en-US"/>
                </a:p>
              </p:txBody>
            </p:sp>
            <p:sp>
              <p:nvSpPr>
                <p:cNvPr id="19289" name="Freeform 206"/>
                <p:cNvSpPr>
                  <a:spLocks/>
                </p:cNvSpPr>
                <p:nvPr/>
              </p:nvSpPr>
              <p:spPr bwMode="auto">
                <a:xfrm>
                  <a:off x="1315" y="3461"/>
                  <a:ext cx="70" cy="201"/>
                </a:xfrm>
                <a:custGeom>
                  <a:avLst/>
                  <a:gdLst>
                    <a:gd name="T0" fmla="*/ 0 w 282"/>
                    <a:gd name="T1" fmla="*/ 0 h 805"/>
                    <a:gd name="T2" fmla="*/ 0 w 282"/>
                    <a:gd name="T3" fmla="*/ 0 h 805"/>
                    <a:gd name="T4" fmla="*/ 0 w 282"/>
                    <a:gd name="T5" fmla="*/ 0 h 805"/>
                    <a:gd name="T6" fmla="*/ 0 w 282"/>
                    <a:gd name="T7" fmla="*/ 0 h 805"/>
                    <a:gd name="T8" fmla="*/ 0 w 282"/>
                    <a:gd name="T9" fmla="*/ 0 h 805"/>
                    <a:gd name="T10" fmla="*/ 0 w 282"/>
                    <a:gd name="T11" fmla="*/ 0 h 805"/>
                    <a:gd name="T12" fmla="*/ 0 w 282"/>
                    <a:gd name="T13" fmla="*/ 0 h 805"/>
                    <a:gd name="T14" fmla="*/ 0 w 282"/>
                    <a:gd name="T15" fmla="*/ 0 h 805"/>
                    <a:gd name="T16" fmla="*/ 0 w 282"/>
                    <a:gd name="T17" fmla="*/ 0 h 805"/>
                    <a:gd name="T18" fmla="*/ 0 w 282"/>
                    <a:gd name="T19" fmla="*/ 0 h 805"/>
                    <a:gd name="T20" fmla="*/ 0 w 282"/>
                    <a:gd name="T21" fmla="*/ 0 h 805"/>
                    <a:gd name="T22" fmla="*/ 0 w 282"/>
                    <a:gd name="T23" fmla="*/ 0 h 805"/>
                    <a:gd name="T24" fmla="*/ 0 w 282"/>
                    <a:gd name="T25" fmla="*/ 0 h 805"/>
                    <a:gd name="T26" fmla="*/ 0 w 282"/>
                    <a:gd name="T27" fmla="*/ 0 h 805"/>
                    <a:gd name="T28" fmla="*/ 0 w 282"/>
                    <a:gd name="T29" fmla="*/ 0 h 805"/>
                    <a:gd name="T30" fmla="*/ 0 w 282"/>
                    <a:gd name="T31" fmla="*/ 0 h 805"/>
                    <a:gd name="T32" fmla="*/ 0 w 282"/>
                    <a:gd name="T33" fmla="*/ 0 h 805"/>
                    <a:gd name="T34" fmla="*/ 0 w 282"/>
                    <a:gd name="T35" fmla="*/ 0 h 805"/>
                    <a:gd name="T36" fmla="*/ 0 w 282"/>
                    <a:gd name="T37" fmla="*/ 0 h 8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805"/>
                    <a:gd name="T59" fmla="*/ 282 w 282"/>
                    <a:gd name="T60" fmla="*/ 805 h 8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805">
                      <a:moveTo>
                        <a:pt x="282" y="0"/>
                      </a:moveTo>
                      <a:lnTo>
                        <a:pt x="276" y="26"/>
                      </a:lnTo>
                      <a:lnTo>
                        <a:pt x="269" y="57"/>
                      </a:lnTo>
                      <a:lnTo>
                        <a:pt x="258" y="90"/>
                      </a:lnTo>
                      <a:lnTo>
                        <a:pt x="246" y="127"/>
                      </a:lnTo>
                      <a:lnTo>
                        <a:pt x="233" y="167"/>
                      </a:lnTo>
                      <a:lnTo>
                        <a:pt x="218" y="210"/>
                      </a:lnTo>
                      <a:lnTo>
                        <a:pt x="203" y="255"/>
                      </a:lnTo>
                      <a:lnTo>
                        <a:pt x="185" y="301"/>
                      </a:lnTo>
                      <a:lnTo>
                        <a:pt x="167" y="350"/>
                      </a:lnTo>
                      <a:lnTo>
                        <a:pt x="149" y="401"/>
                      </a:lnTo>
                      <a:lnTo>
                        <a:pt x="130" y="451"/>
                      </a:lnTo>
                      <a:lnTo>
                        <a:pt x="111" y="503"/>
                      </a:lnTo>
                      <a:lnTo>
                        <a:pt x="91" y="555"/>
                      </a:lnTo>
                      <a:lnTo>
                        <a:pt x="72" y="606"/>
                      </a:lnTo>
                      <a:lnTo>
                        <a:pt x="53" y="657"/>
                      </a:lnTo>
                      <a:lnTo>
                        <a:pt x="35" y="708"/>
                      </a:lnTo>
                      <a:lnTo>
                        <a:pt x="17" y="758"/>
                      </a:lnTo>
                      <a:lnTo>
                        <a:pt x="0" y="805"/>
                      </a:lnTo>
                    </a:path>
                  </a:pathLst>
                </a:custGeom>
                <a:noFill/>
                <a:ln w="6350">
                  <a:solidFill>
                    <a:srgbClr val="FFFFFF"/>
                  </a:solidFill>
                  <a:round/>
                  <a:headEnd/>
                  <a:tailEnd/>
                </a:ln>
              </p:spPr>
              <p:txBody>
                <a:bodyPr/>
                <a:lstStyle/>
                <a:p>
                  <a:endParaRPr lang="en-US"/>
                </a:p>
              </p:txBody>
            </p:sp>
            <p:sp>
              <p:nvSpPr>
                <p:cNvPr id="19290" name="Freeform 207"/>
                <p:cNvSpPr>
                  <a:spLocks/>
                </p:cNvSpPr>
                <p:nvPr/>
              </p:nvSpPr>
              <p:spPr bwMode="auto">
                <a:xfrm>
                  <a:off x="1312" y="3662"/>
                  <a:ext cx="3" cy="7"/>
                </a:xfrm>
                <a:custGeom>
                  <a:avLst/>
                  <a:gdLst>
                    <a:gd name="T0" fmla="*/ 0 w 9"/>
                    <a:gd name="T1" fmla="*/ 0 h 27"/>
                    <a:gd name="T2" fmla="*/ 0 w 9"/>
                    <a:gd name="T3" fmla="*/ 0 h 27"/>
                    <a:gd name="T4" fmla="*/ 0 w 9"/>
                    <a:gd name="T5" fmla="*/ 0 h 27"/>
                    <a:gd name="T6" fmla="*/ 0 w 9"/>
                    <a:gd name="T7" fmla="*/ 0 h 27"/>
                    <a:gd name="T8" fmla="*/ 0 60000 65536"/>
                    <a:gd name="T9" fmla="*/ 0 60000 65536"/>
                    <a:gd name="T10" fmla="*/ 0 60000 65536"/>
                    <a:gd name="T11" fmla="*/ 0 60000 65536"/>
                    <a:gd name="T12" fmla="*/ 0 w 9"/>
                    <a:gd name="T13" fmla="*/ 0 h 27"/>
                    <a:gd name="T14" fmla="*/ 9 w 9"/>
                    <a:gd name="T15" fmla="*/ 27 h 27"/>
                  </a:gdLst>
                  <a:ahLst/>
                  <a:cxnLst>
                    <a:cxn ang="T8">
                      <a:pos x="T0" y="T1"/>
                    </a:cxn>
                    <a:cxn ang="T9">
                      <a:pos x="T2" y="T3"/>
                    </a:cxn>
                    <a:cxn ang="T10">
                      <a:pos x="T4" y="T5"/>
                    </a:cxn>
                    <a:cxn ang="T11">
                      <a:pos x="T6" y="T7"/>
                    </a:cxn>
                  </a:cxnLst>
                  <a:rect l="T12" t="T13" r="T14" b="T15"/>
                  <a:pathLst>
                    <a:path w="9" h="27">
                      <a:moveTo>
                        <a:pt x="9" y="0"/>
                      </a:moveTo>
                      <a:lnTo>
                        <a:pt x="7" y="7"/>
                      </a:lnTo>
                      <a:lnTo>
                        <a:pt x="2" y="20"/>
                      </a:lnTo>
                      <a:lnTo>
                        <a:pt x="0" y="27"/>
                      </a:lnTo>
                    </a:path>
                  </a:pathLst>
                </a:custGeom>
                <a:noFill/>
                <a:ln w="6350">
                  <a:solidFill>
                    <a:srgbClr val="FFFFFF"/>
                  </a:solidFill>
                  <a:round/>
                  <a:headEnd/>
                  <a:tailEnd/>
                </a:ln>
              </p:spPr>
              <p:txBody>
                <a:bodyPr/>
                <a:lstStyle/>
                <a:p>
                  <a:endParaRPr lang="en-US"/>
                </a:p>
              </p:txBody>
            </p:sp>
            <p:sp>
              <p:nvSpPr>
                <p:cNvPr id="19291" name="Freeform 208"/>
                <p:cNvSpPr>
                  <a:spLocks/>
                </p:cNvSpPr>
                <p:nvPr/>
              </p:nvSpPr>
              <p:spPr bwMode="auto">
                <a:xfrm>
                  <a:off x="1294" y="3669"/>
                  <a:ext cx="18" cy="123"/>
                </a:xfrm>
                <a:custGeom>
                  <a:avLst/>
                  <a:gdLst>
                    <a:gd name="T0" fmla="*/ 0 w 72"/>
                    <a:gd name="T1" fmla="*/ 0 h 493"/>
                    <a:gd name="T2" fmla="*/ 0 w 72"/>
                    <a:gd name="T3" fmla="*/ 0 h 493"/>
                    <a:gd name="T4" fmla="*/ 0 w 72"/>
                    <a:gd name="T5" fmla="*/ 0 h 493"/>
                    <a:gd name="T6" fmla="*/ 0 w 72"/>
                    <a:gd name="T7" fmla="*/ 0 h 493"/>
                    <a:gd name="T8" fmla="*/ 0 w 72"/>
                    <a:gd name="T9" fmla="*/ 0 h 493"/>
                    <a:gd name="T10" fmla="*/ 0 w 72"/>
                    <a:gd name="T11" fmla="*/ 0 h 493"/>
                    <a:gd name="T12" fmla="*/ 0 w 72"/>
                    <a:gd name="T13" fmla="*/ 0 h 493"/>
                    <a:gd name="T14" fmla="*/ 0 w 72"/>
                    <a:gd name="T15" fmla="*/ 0 h 493"/>
                    <a:gd name="T16" fmla="*/ 0 w 72"/>
                    <a:gd name="T17" fmla="*/ 0 h 493"/>
                    <a:gd name="T18" fmla="*/ 0 w 72"/>
                    <a:gd name="T19" fmla="*/ 0 h 493"/>
                    <a:gd name="T20" fmla="*/ 0 w 72"/>
                    <a:gd name="T21" fmla="*/ 0 h 493"/>
                    <a:gd name="T22" fmla="*/ 0 w 72"/>
                    <a:gd name="T23" fmla="*/ 0 h 4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93"/>
                    <a:gd name="T38" fmla="*/ 72 w 72"/>
                    <a:gd name="T39" fmla="*/ 493 h 4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93">
                      <a:moveTo>
                        <a:pt x="72" y="0"/>
                      </a:moveTo>
                      <a:lnTo>
                        <a:pt x="71" y="4"/>
                      </a:lnTo>
                      <a:lnTo>
                        <a:pt x="65" y="22"/>
                      </a:lnTo>
                      <a:lnTo>
                        <a:pt x="56" y="49"/>
                      </a:lnTo>
                      <a:lnTo>
                        <a:pt x="44" y="86"/>
                      </a:lnTo>
                      <a:lnTo>
                        <a:pt x="32" y="131"/>
                      </a:lnTo>
                      <a:lnTo>
                        <a:pt x="20" y="183"/>
                      </a:lnTo>
                      <a:lnTo>
                        <a:pt x="10" y="240"/>
                      </a:lnTo>
                      <a:lnTo>
                        <a:pt x="3" y="300"/>
                      </a:lnTo>
                      <a:lnTo>
                        <a:pt x="0" y="365"/>
                      </a:lnTo>
                      <a:lnTo>
                        <a:pt x="3" y="429"/>
                      </a:lnTo>
                      <a:lnTo>
                        <a:pt x="12" y="493"/>
                      </a:lnTo>
                    </a:path>
                  </a:pathLst>
                </a:custGeom>
                <a:noFill/>
                <a:ln w="6350">
                  <a:solidFill>
                    <a:srgbClr val="FFFFFF"/>
                  </a:solidFill>
                  <a:round/>
                  <a:headEnd/>
                  <a:tailEnd/>
                </a:ln>
              </p:spPr>
              <p:txBody>
                <a:bodyPr/>
                <a:lstStyle/>
                <a:p>
                  <a:endParaRPr lang="en-US"/>
                </a:p>
              </p:txBody>
            </p:sp>
            <p:sp>
              <p:nvSpPr>
                <p:cNvPr id="19292" name="Freeform 209"/>
                <p:cNvSpPr>
                  <a:spLocks/>
                </p:cNvSpPr>
                <p:nvPr/>
              </p:nvSpPr>
              <p:spPr bwMode="auto">
                <a:xfrm>
                  <a:off x="1297" y="3792"/>
                  <a:ext cx="1" cy="12"/>
                </a:xfrm>
                <a:custGeom>
                  <a:avLst/>
                  <a:gdLst>
                    <a:gd name="T0" fmla="*/ 1 w 2"/>
                    <a:gd name="T1" fmla="*/ 0 h 49"/>
                    <a:gd name="T2" fmla="*/ 1 w 2"/>
                    <a:gd name="T3" fmla="*/ 0 h 49"/>
                    <a:gd name="T4" fmla="*/ 1 w 2"/>
                    <a:gd name="T5" fmla="*/ 0 h 49"/>
                    <a:gd name="T6" fmla="*/ 0 w 2"/>
                    <a:gd name="T7" fmla="*/ 0 h 49"/>
                    <a:gd name="T8" fmla="*/ 0 60000 65536"/>
                    <a:gd name="T9" fmla="*/ 0 60000 65536"/>
                    <a:gd name="T10" fmla="*/ 0 60000 65536"/>
                    <a:gd name="T11" fmla="*/ 0 60000 65536"/>
                    <a:gd name="T12" fmla="*/ 0 w 2"/>
                    <a:gd name="T13" fmla="*/ 0 h 49"/>
                    <a:gd name="T14" fmla="*/ 2 w 2"/>
                    <a:gd name="T15" fmla="*/ 49 h 49"/>
                  </a:gdLst>
                  <a:ahLst/>
                  <a:cxnLst>
                    <a:cxn ang="T8">
                      <a:pos x="T0" y="T1"/>
                    </a:cxn>
                    <a:cxn ang="T9">
                      <a:pos x="T2" y="T3"/>
                    </a:cxn>
                    <a:cxn ang="T10">
                      <a:pos x="T4" y="T5"/>
                    </a:cxn>
                    <a:cxn ang="T11">
                      <a:pos x="T6" y="T7"/>
                    </a:cxn>
                  </a:cxnLst>
                  <a:rect l="T12" t="T13" r="T14" b="T15"/>
                  <a:pathLst>
                    <a:path w="2" h="49">
                      <a:moveTo>
                        <a:pt x="1" y="0"/>
                      </a:moveTo>
                      <a:lnTo>
                        <a:pt x="2" y="16"/>
                      </a:lnTo>
                      <a:lnTo>
                        <a:pt x="1" y="36"/>
                      </a:lnTo>
                      <a:lnTo>
                        <a:pt x="0" y="49"/>
                      </a:lnTo>
                    </a:path>
                  </a:pathLst>
                </a:custGeom>
                <a:noFill/>
                <a:ln w="6350">
                  <a:solidFill>
                    <a:srgbClr val="FFFFFF"/>
                  </a:solidFill>
                  <a:round/>
                  <a:headEnd/>
                  <a:tailEnd/>
                </a:ln>
              </p:spPr>
              <p:txBody>
                <a:bodyPr/>
                <a:lstStyle/>
                <a:p>
                  <a:endParaRPr lang="en-US"/>
                </a:p>
              </p:txBody>
            </p:sp>
            <p:sp>
              <p:nvSpPr>
                <p:cNvPr id="19293" name="Freeform 210"/>
                <p:cNvSpPr>
                  <a:spLocks/>
                </p:cNvSpPr>
                <p:nvPr/>
              </p:nvSpPr>
              <p:spPr bwMode="auto">
                <a:xfrm>
                  <a:off x="1295" y="3804"/>
                  <a:ext cx="6" cy="37"/>
                </a:xfrm>
                <a:custGeom>
                  <a:avLst/>
                  <a:gdLst>
                    <a:gd name="T0" fmla="*/ 0 w 23"/>
                    <a:gd name="T1" fmla="*/ 0 h 146"/>
                    <a:gd name="T2" fmla="*/ 0 w 23"/>
                    <a:gd name="T3" fmla="*/ 0 h 146"/>
                    <a:gd name="T4" fmla="*/ 0 w 23"/>
                    <a:gd name="T5" fmla="*/ 0 h 146"/>
                    <a:gd name="T6" fmla="*/ 0 w 23"/>
                    <a:gd name="T7" fmla="*/ 0 h 146"/>
                    <a:gd name="T8" fmla="*/ 0 w 23"/>
                    <a:gd name="T9" fmla="*/ 0 h 146"/>
                    <a:gd name="T10" fmla="*/ 0 w 23"/>
                    <a:gd name="T11" fmla="*/ 0 h 146"/>
                    <a:gd name="T12" fmla="*/ 0 60000 65536"/>
                    <a:gd name="T13" fmla="*/ 0 60000 65536"/>
                    <a:gd name="T14" fmla="*/ 0 60000 65536"/>
                    <a:gd name="T15" fmla="*/ 0 60000 65536"/>
                    <a:gd name="T16" fmla="*/ 0 60000 65536"/>
                    <a:gd name="T17" fmla="*/ 0 60000 65536"/>
                    <a:gd name="T18" fmla="*/ 0 w 23"/>
                    <a:gd name="T19" fmla="*/ 0 h 146"/>
                    <a:gd name="T20" fmla="*/ 23 w 23"/>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23" h="146">
                      <a:moveTo>
                        <a:pt x="7" y="0"/>
                      </a:moveTo>
                      <a:lnTo>
                        <a:pt x="2" y="60"/>
                      </a:lnTo>
                      <a:lnTo>
                        <a:pt x="0" y="88"/>
                      </a:lnTo>
                      <a:lnTo>
                        <a:pt x="2" y="102"/>
                      </a:lnTo>
                      <a:lnTo>
                        <a:pt x="9" y="117"/>
                      </a:lnTo>
                      <a:lnTo>
                        <a:pt x="23" y="146"/>
                      </a:lnTo>
                    </a:path>
                  </a:pathLst>
                </a:custGeom>
                <a:noFill/>
                <a:ln w="6350">
                  <a:solidFill>
                    <a:srgbClr val="FFFFFF"/>
                  </a:solidFill>
                  <a:round/>
                  <a:headEnd/>
                  <a:tailEnd/>
                </a:ln>
              </p:spPr>
              <p:txBody>
                <a:bodyPr/>
                <a:lstStyle/>
                <a:p>
                  <a:endParaRPr lang="en-US"/>
                </a:p>
              </p:txBody>
            </p:sp>
            <p:sp>
              <p:nvSpPr>
                <p:cNvPr id="19294" name="Freeform 211"/>
                <p:cNvSpPr>
                  <a:spLocks/>
                </p:cNvSpPr>
                <p:nvPr/>
              </p:nvSpPr>
              <p:spPr bwMode="auto">
                <a:xfrm>
                  <a:off x="1301" y="3841"/>
                  <a:ext cx="23" cy="62"/>
                </a:xfrm>
                <a:custGeom>
                  <a:avLst/>
                  <a:gdLst>
                    <a:gd name="T0" fmla="*/ 0 w 92"/>
                    <a:gd name="T1" fmla="*/ 0 h 248"/>
                    <a:gd name="T2" fmla="*/ 0 w 92"/>
                    <a:gd name="T3" fmla="*/ 0 h 248"/>
                    <a:gd name="T4" fmla="*/ 0 w 92"/>
                    <a:gd name="T5" fmla="*/ 0 h 248"/>
                    <a:gd name="T6" fmla="*/ 0 w 92"/>
                    <a:gd name="T7" fmla="*/ 0 h 248"/>
                    <a:gd name="T8" fmla="*/ 0 w 92"/>
                    <a:gd name="T9" fmla="*/ 0 h 248"/>
                    <a:gd name="T10" fmla="*/ 0 w 92"/>
                    <a:gd name="T11" fmla="*/ 0 h 248"/>
                    <a:gd name="T12" fmla="*/ 0 60000 65536"/>
                    <a:gd name="T13" fmla="*/ 0 60000 65536"/>
                    <a:gd name="T14" fmla="*/ 0 60000 65536"/>
                    <a:gd name="T15" fmla="*/ 0 60000 65536"/>
                    <a:gd name="T16" fmla="*/ 0 60000 65536"/>
                    <a:gd name="T17" fmla="*/ 0 60000 65536"/>
                    <a:gd name="T18" fmla="*/ 0 w 92"/>
                    <a:gd name="T19" fmla="*/ 0 h 248"/>
                    <a:gd name="T20" fmla="*/ 92 w 92"/>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92" h="248">
                      <a:moveTo>
                        <a:pt x="0" y="0"/>
                      </a:moveTo>
                      <a:lnTo>
                        <a:pt x="20" y="57"/>
                      </a:lnTo>
                      <a:lnTo>
                        <a:pt x="37" y="106"/>
                      </a:lnTo>
                      <a:lnTo>
                        <a:pt x="52" y="153"/>
                      </a:lnTo>
                      <a:lnTo>
                        <a:pt x="69" y="198"/>
                      </a:lnTo>
                      <a:lnTo>
                        <a:pt x="92" y="248"/>
                      </a:lnTo>
                    </a:path>
                  </a:pathLst>
                </a:custGeom>
                <a:noFill/>
                <a:ln w="6350">
                  <a:solidFill>
                    <a:srgbClr val="FFFFFF"/>
                  </a:solidFill>
                  <a:round/>
                  <a:headEnd/>
                  <a:tailEnd/>
                </a:ln>
              </p:spPr>
              <p:txBody>
                <a:bodyPr/>
                <a:lstStyle/>
                <a:p>
                  <a:endParaRPr lang="en-US"/>
                </a:p>
              </p:txBody>
            </p:sp>
            <p:sp>
              <p:nvSpPr>
                <p:cNvPr id="19295" name="Freeform 212"/>
                <p:cNvSpPr>
                  <a:spLocks/>
                </p:cNvSpPr>
                <p:nvPr/>
              </p:nvSpPr>
              <p:spPr bwMode="auto">
                <a:xfrm>
                  <a:off x="1324" y="3903"/>
                  <a:ext cx="7" cy="14"/>
                </a:xfrm>
                <a:custGeom>
                  <a:avLst/>
                  <a:gdLst>
                    <a:gd name="T0" fmla="*/ 0 w 30"/>
                    <a:gd name="T1" fmla="*/ 0 h 59"/>
                    <a:gd name="T2" fmla="*/ 0 w 30"/>
                    <a:gd name="T3" fmla="*/ 0 h 59"/>
                    <a:gd name="T4" fmla="*/ 0 w 30"/>
                    <a:gd name="T5" fmla="*/ 0 h 59"/>
                    <a:gd name="T6" fmla="*/ 0 w 30"/>
                    <a:gd name="T7" fmla="*/ 0 h 59"/>
                    <a:gd name="T8" fmla="*/ 0 60000 65536"/>
                    <a:gd name="T9" fmla="*/ 0 60000 65536"/>
                    <a:gd name="T10" fmla="*/ 0 60000 65536"/>
                    <a:gd name="T11" fmla="*/ 0 60000 65536"/>
                    <a:gd name="T12" fmla="*/ 0 w 30"/>
                    <a:gd name="T13" fmla="*/ 0 h 59"/>
                    <a:gd name="T14" fmla="*/ 30 w 30"/>
                    <a:gd name="T15" fmla="*/ 59 h 59"/>
                  </a:gdLst>
                  <a:ahLst/>
                  <a:cxnLst>
                    <a:cxn ang="T8">
                      <a:pos x="T0" y="T1"/>
                    </a:cxn>
                    <a:cxn ang="T9">
                      <a:pos x="T2" y="T3"/>
                    </a:cxn>
                    <a:cxn ang="T10">
                      <a:pos x="T4" y="T5"/>
                    </a:cxn>
                    <a:cxn ang="T11">
                      <a:pos x="T6" y="T7"/>
                    </a:cxn>
                  </a:cxnLst>
                  <a:rect l="T12" t="T13" r="T14" b="T15"/>
                  <a:pathLst>
                    <a:path w="30" h="59">
                      <a:moveTo>
                        <a:pt x="0" y="0"/>
                      </a:moveTo>
                      <a:lnTo>
                        <a:pt x="4" y="6"/>
                      </a:lnTo>
                      <a:lnTo>
                        <a:pt x="17" y="34"/>
                      </a:lnTo>
                      <a:lnTo>
                        <a:pt x="30" y="59"/>
                      </a:lnTo>
                    </a:path>
                  </a:pathLst>
                </a:custGeom>
                <a:noFill/>
                <a:ln w="6350">
                  <a:solidFill>
                    <a:srgbClr val="FFFFFF"/>
                  </a:solidFill>
                  <a:round/>
                  <a:headEnd/>
                  <a:tailEnd/>
                </a:ln>
              </p:spPr>
              <p:txBody>
                <a:bodyPr/>
                <a:lstStyle/>
                <a:p>
                  <a:endParaRPr lang="en-US"/>
                </a:p>
              </p:txBody>
            </p:sp>
            <p:sp>
              <p:nvSpPr>
                <p:cNvPr id="19296" name="Freeform 213"/>
                <p:cNvSpPr>
                  <a:spLocks/>
                </p:cNvSpPr>
                <p:nvPr/>
              </p:nvSpPr>
              <p:spPr bwMode="auto">
                <a:xfrm>
                  <a:off x="1331" y="3917"/>
                  <a:ext cx="1" cy="8"/>
                </a:xfrm>
                <a:custGeom>
                  <a:avLst/>
                  <a:gdLst>
                    <a:gd name="T0" fmla="*/ 0 w 4"/>
                    <a:gd name="T1" fmla="*/ 0 h 31"/>
                    <a:gd name="T2" fmla="*/ 0 w 4"/>
                    <a:gd name="T3" fmla="*/ 0 h 31"/>
                    <a:gd name="T4" fmla="*/ 0 w 4"/>
                    <a:gd name="T5" fmla="*/ 0 h 31"/>
                    <a:gd name="T6" fmla="*/ 0 w 4"/>
                    <a:gd name="T7" fmla="*/ 0 h 31"/>
                    <a:gd name="T8" fmla="*/ 0 60000 65536"/>
                    <a:gd name="T9" fmla="*/ 0 60000 65536"/>
                    <a:gd name="T10" fmla="*/ 0 60000 65536"/>
                    <a:gd name="T11" fmla="*/ 0 60000 65536"/>
                    <a:gd name="T12" fmla="*/ 0 w 4"/>
                    <a:gd name="T13" fmla="*/ 0 h 31"/>
                    <a:gd name="T14" fmla="*/ 4 w 4"/>
                    <a:gd name="T15" fmla="*/ 31 h 31"/>
                  </a:gdLst>
                  <a:ahLst/>
                  <a:cxnLst>
                    <a:cxn ang="T8">
                      <a:pos x="T0" y="T1"/>
                    </a:cxn>
                    <a:cxn ang="T9">
                      <a:pos x="T2" y="T3"/>
                    </a:cxn>
                    <a:cxn ang="T10">
                      <a:pos x="T4" y="T5"/>
                    </a:cxn>
                    <a:cxn ang="T11">
                      <a:pos x="T6" y="T7"/>
                    </a:cxn>
                  </a:cxnLst>
                  <a:rect l="T12" t="T13" r="T14" b="T15"/>
                  <a:pathLst>
                    <a:path w="4" h="31">
                      <a:moveTo>
                        <a:pt x="3" y="0"/>
                      </a:moveTo>
                      <a:lnTo>
                        <a:pt x="4" y="9"/>
                      </a:lnTo>
                      <a:lnTo>
                        <a:pt x="1" y="22"/>
                      </a:lnTo>
                      <a:lnTo>
                        <a:pt x="0" y="31"/>
                      </a:lnTo>
                    </a:path>
                  </a:pathLst>
                </a:custGeom>
                <a:noFill/>
                <a:ln w="6350">
                  <a:solidFill>
                    <a:srgbClr val="FFFFFF"/>
                  </a:solidFill>
                  <a:round/>
                  <a:headEnd/>
                  <a:tailEnd/>
                </a:ln>
              </p:spPr>
              <p:txBody>
                <a:bodyPr/>
                <a:lstStyle/>
                <a:p>
                  <a:endParaRPr lang="en-US"/>
                </a:p>
              </p:txBody>
            </p:sp>
            <p:sp>
              <p:nvSpPr>
                <p:cNvPr id="19297" name="Freeform 214"/>
                <p:cNvSpPr>
                  <a:spLocks/>
                </p:cNvSpPr>
                <p:nvPr/>
              </p:nvSpPr>
              <p:spPr bwMode="auto">
                <a:xfrm>
                  <a:off x="1299" y="3925"/>
                  <a:ext cx="32" cy="21"/>
                </a:xfrm>
                <a:custGeom>
                  <a:avLst/>
                  <a:gdLst>
                    <a:gd name="T0" fmla="*/ 0 w 127"/>
                    <a:gd name="T1" fmla="*/ 0 h 83"/>
                    <a:gd name="T2" fmla="*/ 0 w 127"/>
                    <a:gd name="T3" fmla="*/ 0 h 83"/>
                    <a:gd name="T4" fmla="*/ 0 w 127"/>
                    <a:gd name="T5" fmla="*/ 0 h 83"/>
                    <a:gd name="T6" fmla="*/ 0 w 127"/>
                    <a:gd name="T7" fmla="*/ 0 h 83"/>
                    <a:gd name="T8" fmla="*/ 0 60000 65536"/>
                    <a:gd name="T9" fmla="*/ 0 60000 65536"/>
                    <a:gd name="T10" fmla="*/ 0 60000 65536"/>
                    <a:gd name="T11" fmla="*/ 0 60000 65536"/>
                    <a:gd name="T12" fmla="*/ 0 w 127"/>
                    <a:gd name="T13" fmla="*/ 0 h 83"/>
                    <a:gd name="T14" fmla="*/ 127 w 127"/>
                    <a:gd name="T15" fmla="*/ 83 h 83"/>
                  </a:gdLst>
                  <a:ahLst/>
                  <a:cxnLst>
                    <a:cxn ang="T8">
                      <a:pos x="T0" y="T1"/>
                    </a:cxn>
                    <a:cxn ang="T9">
                      <a:pos x="T2" y="T3"/>
                    </a:cxn>
                    <a:cxn ang="T10">
                      <a:pos x="T4" y="T5"/>
                    </a:cxn>
                    <a:cxn ang="T11">
                      <a:pos x="T6" y="T7"/>
                    </a:cxn>
                  </a:cxnLst>
                  <a:rect l="T12" t="T13" r="T14" b="T15"/>
                  <a:pathLst>
                    <a:path w="127" h="83">
                      <a:moveTo>
                        <a:pt x="127" y="0"/>
                      </a:moveTo>
                      <a:lnTo>
                        <a:pt x="108" y="49"/>
                      </a:lnTo>
                      <a:lnTo>
                        <a:pt x="70" y="83"/>
                      </a:lnTo>
                      <a:lnTo>
                        <a:pt x="0" y="80"/>
                      </a:lnTo>
                    </a:path>
                  </a:pathLst>
                </a:custGeom>
                <a:noFill/>
                <a:ln w="6350">
                  <a:solidFill>
                    <a:srgbClr val="FFFFFF"/>
                  </a:solidFill>
                  <a:round/>
                  <a:headEnd/>
                  <a:tailEnd/>
                </a:ln>
              </p:spPr>
              <p:txBody>
                <a:bodyPr/>
                <a:lstStyle/>
                <a:p>
                  <a:endParaRPr lang="en-US"/>
                </a:p>
              </p:txBody>
            </p:sp>
            <p:sp>
              <p:nvSpPr>
                <p:cNvPr id="19298" name="Freeform 215"/>
                <p:cNvSpPr>
                  <a:spLocks/>
                </p:cNvSpPr>
                <p:nvPr/>
              </p:nvSpPr>
              <p:spPr bwMode="auto">
                <a:xfrm>
                  <a:off x="1266" y="3945"/>
                  <a:ext cx="33" cy="12"/>
                </a:xfrm>
                <a:custGeom>
                  <a:avLst/>
                  <a:gdLst>
                    <a:gd name="T0" fmla="*/ 0 w 133"/>
                    <a:gd name="T1" fmla="*/ 0 h 48"/>
                    <a:gd name="T2" fmla="*/ 0 w 133"/>
                    <a:gd name="T3" fmla="*/ 0 h 48"/>
                    <a:gd name="T4" fmla="*/ 0 w 133"/>
                    <a:gd name="T5" fmla="*/ 0 h 48"/>
                    <a:gd name="T6" fmla="*/ 0 w 133"/>
                    <a:gd name="T7" fmla="*/ 0 h 48"/>
                    <a:gd name="T8" fmla="*/ 0 w 133"/>
                    <a:gd name="T9" fmla="*/ 0 h 48"/>
                    <a:gd name="T10" fmla="*/ 0 60000 65536"/>
                    <a:gd name="T11" fmla="*/ 0 60000 65536"/>
                    <a:gd name="T12" fmla="*/ 0 60000 65536"/>
                    <a:gd name="T13" fmla="*/ 0 60000 65536"/>
                    <a:gd name="T14" fmla="*/ 0 60000 65536"/>
                    <a:gd name="T15" fmla="*/ 0 w 133"/>
                    <a:gd name="T16" fmla="*/ 0 h 48"/>
                    <a:gd name="T17" fmla="*/ 133 w 133"/>
                    <a:gd name="T18" fmla="*/ 48 h 48"/>
                  </a:gdLst>
                  <a:ahLst/>
                  <a:cxnLst>
                    <a:cxn ang="T10">
                      <a:pos x="T0" y="T1"/>
                    </a:cxn>
                    <a:cxn ang="T11">
                      <a:pos x="T2" y="T3"/>
                    </a:cxn>
                    <a:cxn ang="T12">
                      <a:pos x="T4" y="T5"/>
                    </a:cxn>
                    <a:cxn ang="T13">
                      <a:pos x="T6" y="T7"/>
                    </a:cxn>
                    <a:cxn ang="T14">
                      <a:pos x="T8" y="T9"/>
                    </a:cxn>
                  </a:cxnLst>
                  <a:rect l="T15" t="T16" r="T17" b="T18"/>
                  <a:pathLst>
                    <a:path w="133" h="48">
                      <a:moveTo>
                        <a:pt x="133" y="0"/>
                      </a:moveTo>
                      <a:lnTo>
                        <a:pt x="130" y="14"/>
                      </a:lnTo>
                      <a:lnTo>
                        <a:pt x="108" y="38"/>
                      </a:lnTo>
                      <a:lnTo>
                        <a:pt x="67" y="48"/>
                      </a:lnTo>
                      <a:lnTo>
                        <a:pt x="0" y="25"/>
                      </a:lnTo>
                    </a:path>
                  </a:pathLst>
                </a:custGeom>
                <a:noFill/>
                <a:ln w="6350">
                  <a:solidFill>
                    <a:srgbClr val="FFFFFF"/>
                  </a:solidFill>
                  <a:round/>
                  <a:headEnd/>
                  <a:tailEnd/>
                </a:ln>
              </p:spPr>
              <p:txBody>
                <a:bodyPr/>
                <a:lstStyle/>
                <a:p>
                  <a:endParaRPr lang="en-US"/>
                </a:p>
              </p:txBody>
            </p:sp>
            <p:sp>
              <p:nvSpPr>
                <p:cNvPr id="19299" name="Freeform 216"/>
                <p:cNvSpPr>
                  <a:spLocks/>
                </p:cNvSpPr>
                <p:nvPr/>
              </p:nvSpPr>
              <p:spPr bwMode="auto">
                <a:xfrm>
                  <a:off x="1261" y="3951"/>
                  <a:ext cx="5" cy="5"/>
                </a:xfrm>
                <a:custGeom>
                  <a:avLst/>
                  <a:gdLst>
                    <a:gd name="T0" fmla="*/ 0 w 21"/>
                    <a:gd name="T1" fmla="*/ 0 h 21"/>
                    <a:gd name="T2" fmla="*/ 0 w 21"/>
                    <a:gd name="T3" fmla="*/ 0 h 21"/>
                    <a:gd name="T4" fmla="*/ 0 w 21"/>
                    <a:gd name="T5" fmla="*/ 0 h 21"/>
                    <a:gd name="T6" fmla="*/ 0 w 21"/>
                    <a:gd name="T7" fmla="*/ 0 h 21"/>
                    <a:gd name="T8" fmla="*/ 0 60000 65536"/>
                    <a:gd name="T9" fmla="*/ 0 60000 65536"/>
                    <a:gd name="T10" fmla="*/ 0 60000 65536"/>
                    <a:gd name="T11" fmla="*/ 0 60000 65536"/>
                    <a:gd name="T12" fmla="*/ 0 w 21"/>
                    <a:gd name="T13" fmla="*/ 0 h 21"/>
                    <a:gd name="T14" fmla="*/ 21 w 21"/>
                    <a:gd name="T15" fmla="*/ 21 h 21"/>
                  </a:gdLst>
                  <a:ahLst/>
                  <a:cxnLst>
                    <a:cxn ang="T8">
                      <a:pos x="T0" y="T1"/>
                    </a:cxn>
                    <a:cxn ang="T9">
                      <a:pos x="T2" y="T3"/>
                    </a:cxn>
                    <a:cxn ang="T10">
                      <a:pos x="T4" y="T5"/>
                    </a:cxn>
                    <a:cxn ang="T11">
                      <a:pos x="T6" y="T7"/>
                    </a:cxn>
                  </a:cxnLst>
                  <a:rect l="T12" t="T13" r="T14" b="T15"/>
                  <a:pathLst>
                    <a:path w="21" h="21">
                      <a:moveTo>
                        <a:pt x="21" y="0"/>
                      </a:moveTo>
                      <a:lnTo>
                        <a:pt x="15" y="5"/>
                      </a:lnTo>
                      <a:lnTo>
                        <a:pt x="5" y="15"/>
                      </a:lnTo>
                      <a:lnTo>
                        <a:pt x="0" y="21"/>
                      </a:lnTo>
                    </a:path>
                  </a:pathLst>
                </a:custGeom>
                <a:noFill/>
                <a:ln w="6350">
                  <a:solidFill>
                    <a:srgbClr val="FFFFFF"/>
                  </a:solidFill>
                  <a:round/>
                  <a:headEnd/>
                  <a:tailEnd/>
                </a:ln>
              </p:spPr>
              <p:txBody>
                <a:bodyPr/>
                <a:lstStyle/>
                <a:p>
                  <a:endParaRPr lang="en-US"/>
                </a:p>
              </p:txBody>
            </p:sp>
            <p:sp>
              <p:nvSpPr>
                <p:cNvPr id="19300" name="Freeform 217"/>
                <p:cNvSpPr>
                  <a:spLocks/>
                </p:cNvSpPr>
                <p:nvPr/>
              </p:nvSpPr>
              <p:spPr bwMode="auto">
                <a:xfrm>
                  <a:off x="1231" y="3955"/>
                  <a:ext cx="30" cy="7"/>
                </a:xfrm>
                <a:custGeom>
                  <a:avLst/>
                  <a:gdLst>
                    <a:gd name="T0" fmla="*/ 0 w 120"/>
                    <a:gd name="T1" fmla="*/ 0 h 29"/>
                    <a:gd name="T2" fmla="*/ 0 w 120"/>
                    <a:gd name="T3" fmla="*/ 0 h 29"/>
                    <a:gd name="T4" fmla="*/ 0 w 120"/>
                    <a:gd name="T5" fmla="*/ 0 h 29"/>
                    <a:gd name="T6" fmla="*/ 0 w 120"/>
                    <a:gd name="T7" fmla="*/ 0 h 29"/>
                    <a:gd name="T8" fmla="*/ 0 60000 65536"/>
                    <a:gd name="T9" fmla="*/ 0 60000 65536"/>
                    <a:gd name="T10" fmla="*/ 0 60000 65536"/>
                    <a:gd name="T11" fmla="*/ 0 60000 65536"/>
                    <a:gd name="T12" fmla="*/ 0 w 120"/>
                    <a:gd name="T13" fmla="*/ 0 h 29"/>
                    <a:gd name="T14" fmla="*/ 120 w 120"/>
                    <a:gd name="T15" fmla="*/ 29 h 29"/>
                  </a:gdLst>
                  <a:ahLst/>
                  <a:cxnLst>
                    <a:cxn ang="T8">
                      <a:pos x="T0" y="T1"/>
                    </a:cxn>
                    <a:cxn ang="T9">
                      <a:pos x="T2" y="T3"/>
                    </a:cxn>
                    <a:cxn ang="T10">
                      <a:pos x="T4" y="T5"/>
                    </a:cxn>
                    <a:cxn ang="T11">
                      <a:pos x="T6" y="T7"/>
                    </a:cxn>
                  </a:cxnLst>
                  <a:rect l="T12" t="T13" r="T14" b="T15"/>
                  <a:pathLst>
                    <a:path w="120" h="29">
                      <a:moveTo>
                        <a:pt x="120" y="5"/>
                      </a:moveTo>
                      <a:lnTo>
                        <a:pt x="78" y="29"/>
                      </a:lnTo>
                      <a:lnTo>
                        <a:pt x="39" y="26"/>
                      </a:lnTo>
                      <a:lnTo>
                        <a:pt x="0" y="0"/>
                      </a:lnTo>
                    </a:path>
                  </a:pathLst>
                </a:custGeom>
                <a:noFill/>
                <a:ln w="6350">
                  <a:solidFill>
                    <a:srgbClr val="FFFFFF"/>
                  </a:solidFill>
                  <a:round/>
                  <a:headEnd/>
                  <a:tailEnd/>
                </a:ln>
              </p:spPr>
              <p:txBody>
                <a:bodyPr/>
                <a:lstStyle/>
                <a:p>
                  <a:endParaRPr lang="en-US"/>
                </a:p>
              </p:txBody>
            </p:sp>
            <p:sp>
              <p:nvSpPr>
                <p:cNvPr id="19301" name="Freeform 218"/>
                <p:cNvSpPr>
                  <a:spLocks/>
                </p:cNvSpPr>
                <p:nvPr/>
              </p:nvSpPr>
              <p:spPr bwMode="auto">
                <a:xfrm>
                  <a:off x="1201" y="3955"/>
                  <a:ext cx="30" cy="9"/>
                </a:xfrm>
                <a:custGeom>
                  <a:avLst/>
                  <a:gdLst>
                    <a:gd name="T0" fmla="*/ 0 w 120"/>
                    <a:gd name="T1" fmla="*/ 0 h 36"/>
                    <a:gd name="T2" fmla="*/ 0 w 120"/>
                    <a:gd name="T3" fmla="*/ 0 h 36"/>
                    <a:gd name="T4" fmla="*/ 0 w 120"/>
                    <a:gd name="T5" fmla="*/ 0 h 36"/>
                    <a:gd name="T6" fmla="*/ 0 w 120"/>
                    <a:gd name="T7" fmla="*/ 0 h 36"/>
                    <a:gd name="T8" fmla="*/ 0 60000 65536"/>
                    <a:gd name="T9" fmla="*/ 0 60000 65536"/>
                    <a:gd name="T10" fmla="*/ 0 60000 65536"/>
                    <a:gd name="T11" fmla="*/ 0 60000 65536"/>
                    <a:gd name="T12" fmla="*/ 0 w 120"/>
                    <a:gd name="T13" fmla="*/ 0 h 36"/>
                    <a:gd name="T14" fmla="*/ 120 w 120"/>
                    <a:gd name="T15" fmla="*/ 36 h 36"/>
                  </a:gdLst>
                  <a:ahLst/>
                  <a:cxnLst>
                    <a:cxn ang="T8">
                      <a:pos x="T0" y="T1"/>
                    </a:cxn>
                    <a:cxn ang="T9">
                      <a:pos x="T2" y="T3"/>
                    </a:cxn>
                    <a:cxn ang="T10">
                      <a:pos x="T4" y="T5"/>
                    </a:cxn>
                    <a:cxn ang="T11">
                      <a:pos x="T6" y="T7"/>
                    </a:cxn>
                  </a:cxnLst>
                  <a:rect l="T12" t="T13" r="T14" b="T15"/>
                  <a:pathLst>
                    <a:path w="120" h="36">
                      <a:moveTo>
                        <a:pt x="120" y="0"/>
                      </a:moveTo>
                      <a:lnTo>
                        <a:pt x="106" y="19"/>
                      </a:lnTo>
                      <a:lnTo>
                        <a:pt x="62" y="36"/>
                      </a:lnTo>
                      <a:lnTo>
                        <a:pt x="0" y="8"/>
                      </a:lnTo>
                    </a:path>
                  </a:pathLst>
                </a:custGeom>
                <a:noFill/>
                <a:ln w="6350">
                  <a:solidFill>
                    <a:srgbClr val="FFFFFF"/>
                  </a:solidFill>
                  <a:round/>
                  <a:headEnd/>
                  <a:tailEnd/>
                </a:ln>
              </p:spPr>
              <p:txBody>
                <a:bodyPr/>
                <a:lstStyle/>
                <a:p>
                  <a:endParaRPr lang="en-US"/>
                </a:p>
              </p:txBody>
            </p:sp>
            <p:sp>
              <p:nvSpPr>
                <p:cNvPr id="19302" name="Freeform 219"/>
                <p:cNvSpPr>
                  <a:spLocks/>
                </p:cNvSpPr>
                <p:nvPr/>
              </p:nvSpPr>
              <p:spPr bwMode="auto">
                <a:xfrm>
                  <a:off x="1188" y="3957"/>
                  <a:ext cx="13" cy="11"/>
                </a:xfrm>
                <a:custGeom>
                  <a:avLst/>
                  <a:gdLst>
                    <a:gd name="T0" fmla="*/ 0 w 52"/>
                    <a:gd name="T1" fmla="*/ 0 h 43"/>
                    <a:gd name="T2" fmla="*/ 0 w 52"/>
                    <a:gd name="T3" fmla="*/ 0 h 43"/>
                    <a:gd name="T4" fmla="*/ 0 w 52"/>
                    <a:gd name="T5" fmla="*/ 0 h 43"/>
                    <a:gd name="T6" fmla="*/ 0 w 52"/>
                    <a:gd name="T7" fmla="*/ 0 h 43"/>
                    <a:gd name="T8" fmla="*/ 0 60000 65536"/>
                    <a:gd name="T9" fmla="*/ 0 60000 65536"/>
                    <a:gd name="T10" fmla="*/ 0 60000 65536"/>
                    <a:gd name="T11" fmla="*/ 0 60000 65536"/>
                    <a:gd name="T12" fmla="*/ 0 w 52"/>
                    <a:gd name="T13" fmla="*/ 0 h 43"/>
                    <a:gd name="T14" fmla="*/ 52 w 52"/>
                    <a:gd name="T15" fmla="*/ 43 h 43"/>
                  </a:gdLst>
                  <a:ahLst/>
                  <a:cxnLst>
                    <a:cxn ang="T8">
                      <a:pos x="T0" y="T1"/>
                    </a:cxn>
                    <a:cxn ang="T9">
                      <a:pos x="T2" y="T3"/>
                    </a:cxn>
                    <a:cxn ang="T10">
                      <a:pos x="T4" y="T5"/>
                    </a:cxn>
                    <a:cxn ang="T11">
                      <a:pos x="T6" y="T7"/>
                    </a:cxn>
                  </a:cxnLst>
                  <a:rect l="T12" t="T13" r="T14" b="T15"/>
                  <a:pathLst>
                    <a:path w="52" h="43">
                      <a:moveTo>
                        <a:pt x="52" y="0"/>
                      </a:moveTo>
                      <a:lnTo>
                        <a:pt x="46" y="16"/>
                      </a:lnTo>
                      <a:lnTo>
                        <a:pt x="20" y="34"/>
                      </a:lnTo>
                      <a:lnTo>
                        <a:pt x="0" y="43"/>
                      </a:lnTo>
                    </a:path>
                  </a:pathLst>
                </a:custGeom>
                <a:noFill/>
                <a:ln w="6350">
                  <a:solidFill>
                    <a:srgbClr val="FFFFFF"/>
                  </a:solidFill>
                  <a:round/>
                  <a:headEnd/>
                  <a:tailEnd/>
                </a:ln>
              </p:spPr>
              <p:txBody>
                <a:bodyPr/>
                <a:lstStyle/>
                <a:p>
                  <a:endParaRPr lang="en-US"/>
                </a:p>
              </p:txBody>
            </p:sp>
            <p:sp>
              <p:nvSpPr>
                <p:cNvPr id="19303" name="Freeform 220"/>
                <p:cNvSpPr>
                  <a:spLocks/>
                </p:cNvSpPr>
                <p:nvPr/>
              </p:nvSpPr>
              <p:spPr bwMode="auto">
                <a:xfrm>
                  <a:off x="1164" y="3965"/>
                  <a:ext cx="24" cy="4"/>
                </a:xfrm>
                <a:custGeom>
                  <a:avLst/>
                  <a:gdLst>
                    <a:gd name="T0" fmla="*/ 0 w 94"/>
                    <a:gd name="T1" fmla="*/ 0 h 17"/>
                    <a:gd name="T2" fmla="*/ 0 w 94"/>
                    <a:gd name="T3" fmla="*/ 0 h 17"/>
                    <a:gd name="T4" fmla="*/ 0 w 94"/>
                    <a:gd name="T5" fmla="*/ 0 h 17"/>
                    <a:gd name="T6" fmla="*/ 0 w 94"/>
                    <a:gd name="T7" fmla="*/ 0 h 17"/>
                    <a:gd name="T8" fmla="*/ 0 60000 65536"/>
                    <a:gd name="T9" fmla="*/ 0 60000 65536"/>
                    <a:gd name="T10" fmla="*/ 0 60000 65536"/>
                    <a:gd name="T11" fmla="*/ 0 60000 65536"/>
                    <a:gd name="T12" fmla="*/ 0 w 94"/>
                    <a:gd name="T13" fmla="*/ 0 h 17"/>
                    <a:gd name="T14" fmla="*/ 94 w 94"/>
                    <a:gd name="T15" fmla="*/ 17 h 17"/>
                  </a:gdLst>
                  <a:ahLst/>
                  <a:cxnLst>
                    <a:cxn ang="T8">
                      <a:pos x="T0" y="T1"/>
                    </a:cxn>
                    <a:cxn ang="T9">
                      <a:pos x="T2" y="T3"/>
                    </a:cxn>
                    <a:cxn ang="T10">
                      <a:pos x="T4" y="T5"/>
                    </a:cxn>
                    <a:cxn ang="T11">
                      <a:pos x="T6" y="T7"/>
                    </a:cxn>
                  </a:cxnLst>
                  <a:rect l="T12" t="T13" r="T14" b="T15"/>
                  <a:pathLst>
                    <a:path w="94" h="17">
                      <a:moveTo>
                        <a:pt x="94" y="13"/>
                      </a:moveTo>
                      <a:lnTo>
                        <a:pt x="61" y="17"/>
                      </a:lnTo>
                      <a:lnTo>
                        <a:pt x="31" y="12"/>
                      </a:lnTo>
                      <a:lnTo>
                        <a:pt x="0" y="0"/>
                      </a:lnTo>
                    </a:path>
                  </a:pathLst>
                </a:custGeom>
                <a:noFill/>
                <a:ln w="6350">
                  <a:solidFill>
                    <a:srgbClr val="FFFFFF"/>
                  </a:solidFill>
                  <a:round/>
                  <a:headEnd/>
                  <a:tailEnd/>
                </a:ln>
              </p:spPr>
              <p:txBody>
                <a:bodyPr/>
                <a:lstStyle/>
                <a:p>
                  <a:endParaRPr lang="en-US"/>
                </a:p>
              </p:txBody>
            </p:sp>
            <p:sp>
              <p:nvSpPr>
                <p:cNvPr id="19304" name="Freeform 221"/>
                <p:cNvSpPr>
                  <a:spLocks/>
                </p:cNvSpPr>
                <p:nvPr/>
              </p:nvSpPr>
              <p:spPr bwMode="auto">
                <a:xfrm>
                  <a:off x="1151" y="3943"/>
                  <a:ext cx="13" cy="22"/>
                </a:xfrm>
                <a:custGeom>
                  <a:avLst/>
                  <a:gdLst>
                    <a:gd name="T0" fmla="*/ 0 w 54"/>
                    <a:gd name="T1" fmla="*/ 0 h 86"/>
                    <a:gd name="T2" fmla="*/ 0 w 54"/>
                    <a:gd name="T3" fmla="*/ 0 h 86"/>
                    <a:gd name="T4" fmla="*/ 0 w 54"/>
                    <a:gd name="T5" fmla="*/ 0 h 86"/>
                    <a:gd name="T6" fmla="*/ 0 w 54"/>
                    <a:gd name="T7" fmla="*/ 0 h 86"/>
                    <a:gd name="T8" fmla="*/ 0 60000 65536"/>
                    <a:gd name="T9" fmla="*/ 0 60000 65536"/>
                    <a:gd name="T10" fmla="*/ 0 60000 65536"/>
                    <a:gd name="T11" fmla="*/ 0 60000 65536"/>
                    <a:gd name="T12" fmla="*/ 0 w 54"/>
                    <a:gd name="T13" fmla="*/ 0 h 86"/>
                    <a:gd name="T14" fmla="*/ 54 w 54"/>
                    <a:gd name="T15" fmla="*/ 86 h 86"/>
                  </a:gdLst>
                  <a:ahLst/>
                  <a:cxnLst>
                    <a:cxn ang="T8">
                      <a:pos x="T0" y="T1"/>
                    </a:cxn>
                    <a:cxn ang="T9">
                      <a:pos x="T2" y="T3"/>
                    </a:cxn>
                    <a:cxn ang="T10">
                      <a:pos x="T4" y="T5"/>
                    </a:cxn>
                    <a:cxn ang="T11">
                      <a:pos x="T6" y="T7"/>
                    </a:cxn>
                  </a:cxnLst>
                  <a:rect l="T12" t="T13" r="T14" b="T15"/>
                  <a:pathLst>
                    <a:path w="54" h="86">
                      <a:moveTo>
                        <a:pt x="54" y="86"/>
                      </a:moveTo>
                      <a:lnTo>
                        <a:pt x="21" y="55"/>
                      </a:lnTo>
                      <a:lnTo>
                        <a:pt x="5" y="19"/>
                      </a:lnTo>
                      <a:lnTo>
                        <a:pt x="0" y="0"/>
                      </a:lnTo>
                    </a:path>
                  </a:pathLst>
                </a:custGeom>
                <a:noFill/>
                <a:ln w="6350">
                  <a:solidFill>
                    <a:srgbClr val="FFFFFF"/>
                  </a:solidFill>
                  <a:round/>
                  <a:headEnd/>
                  <a:tailEnd/>
                </a:ln>
              </p:spPr>
              <p:txBody>
                <a:bodyPr/>
                <a:lstStyle/>
                <a:p>
                  <a:endParaRPr lang="en-US"/>
                </a:p>
              </p:txBody>
            </p:sp>
            <p:sp>
              <p:nvSpPr>
                <p:cNvPr id="19305" name="Freeform 222"/>
                <p:cNvSpPr>
                  <a:spLocks/>
                </p:cNvSpPr>
                <p:nvPr/>
              </p:nvSpPr>
              <p:spPr bwMode="auto">
                <a:xfrm>
                  <a:off x="1150" y="3941"/>
                  <a:ext cx="1" cy="2"/>
                </a:xfrm>
                <a:custGeom>
                  <a:avLst/>
                  <a:gdLst>
                    <a:gd name="T0" fmla="*/ 1 w 1"/>
                    <a:gd name="T1" fmla="*/ 0 h 8"/>
                    <a:gd name="T2" fmla="*/ 0 w 1"/>
                    <a:gd name="T3" fmla="*/ 0 h 8"/>
                    <a:gd name="T4" fmla="*/ 0 w 1"/>
                    <a:gd name="T5" fmla="*/ 0 h 8"/>
                    <a:gd name="T6" fmla="*/ 0 w 1"/>
                    <a:gd name="T7" fmla="*/ 0 h 8"/>
                    <a:gd name="T8" fmla="*/ 0 60000 65536"/>
                    <a:gd name="T9" fmla="*/ 0 60000 65536"/>
                    <a:gd name="T10" fmla="*/ 0 60000 65536"/>
                    <a:gd name="T11" fmla="*/ 0 60000 65536"/>
                    <a:gd name="T12" fmla="*/ 0 w 1"/>
                    <a:gd name="T13" fmla="*/ 0 h 8"/>
                    <a:gd name="T14" fmla="*/ 1 w 1"/>
                    <a:gd name="T15" fmla="*/ 8 h 8"/>
                  </a:gdLst>
                  <a:ahLst/>
                  <a:cxnLst>
                    <a:cxn ang="T8">
                      <a:pos x="T0" y="T1"/>
                    </a:cxn>
                    <a:cxn ang="T9">
                      <a:pos x="T2" y="T3"/>
                    </a:cxn>
                    <a:cxn ang="T10">
                      <a:pos x="T4" y="T5"/>
                    </a:cxn>
                    <a:cxn ang="T11">
                      <a:pos x="T6" y="T7"/>
                    </a:cxn>
                  </a:cxnLst>
                  <a:rect l="T12" t="T13" r="T14" b="T15"/>
                  <a:pathLst>
                    <a:path w="1" h="8">
                      <a:moveTo>
                        <a:pt x="1" y="8"/>
                      </a:moveTo>
                      <a:lnTo>
                        <a:pt x="0" y="5"/>
                      </a:lnTo>
                      <a:lnTo>
                        <a:pt x="0" y="2"/>
                      </a:lnTo>
                      <a:lnTo>
                        <a:pt x="0" y="0"/>
                      </a:lnTo>
                    </a:path>
                  </a:pathLst>
                </a:custGeom>
                <a:noFill/>
                <a:ln w="6350">
                  <a:solidFill>
                    <a:srgbClr val="FFFFFF"/>
                  </a:solidFill>
                  <a:round/>
                  <a:headEnd/>
                  <a:tailEnd/>
                </a:ln>
              </p:spPr>
              <p:txBody>
                <a:bodyPr/>
                <a:lstStyle/>
                <a:p>
                  <a:endParaRPr lang="en-US"/>
                </a:p>
              </p:txBody>
            </p:sp>
            <p:sp>
              <p:nvSpPr>
                <p:cNvPr id="19306" name="Freeform 223"/>
                <p:cNvSpPr>
                  <a:spLocks/>
                </p:cNvSpPr>
                <p:nvPr/>
              </p:nvSpPr>
              <p:spPr bwMode="auto">
                <a:xfrm>
                  <a:off x="1150" y="3904"/>
                  <a:ext cx="12" cy="37"/>
                </a:xfrm>
                <a:custGeom>
                  <a:avLst/>
                  <a:gdLst>
                    <a:gd name="T0" fmla="*/ 0 w 46"/>
                    <a:gd name="T1" fmla="*/ 0 h 150"/>
                    <a:gd name="T2" fmla="*/ 0 w 46"/>
                    <a:gd name="T3" fmla="*/ 0 h 150"/>
                    <a:gd name="T4" fmla="*/ 0 w 46"/>
                    <a:gd name="T5" fmla="*/ 0 h 150"/>
                    <a:gd name="T6" fmla="*/ 0 w 46"/>
                    <a:gd name="T7" fmla="*/ 0 h 150"/>
                    <a:gd name="T8" fmla="*/ 0 60000 65536"/>
                    <a:gd name="T9" fmla="*/ 0 60000 65536"/>
                    <a:gd name="T10" fmla="*/ 0 60000 65536"/>
                    <a:gd name="T11" fmla="*/ 0 60000 65536"/>
                    <a:gd name="T12" fmla="*/ 0 w 46"/>
                    <a:gd name="T13" fmla="*/ 0 h 150"/>
                    <a:gd name="T14" fmla="*/ 46 w 46"/>
                    <a:gd name="T15" fmla="*/ 150 h 150"/>
                  </a:gdLst>
                  <a:ahLst/>
                  <a:cxnLst>
                    <a:cxn ang="T8">
                      <a:pos x="T0" y="T1"/>
                    </a:cxn>
                    <a:cxn ang="T9">
                      <a:pos x="T2" y="T3"/>
                    </a:cxn>
                    <a:cxn ang="T10">
                      <a:pos x="T4" y="T5"/>
                    </a:cxn>
                    <a:cxn ang="T11">
                      <a:pos x="T6" y="T7"/>
                    </a:cxn>
                  </a:cxnLst>
                  <a:rect l="T12" t="T13" r="T14" b="T15"/>
                  <a:pathLst>
                    <a:path w="46" h="150">
                      <a:moveTo>
                        <a:pt x="0" y="150"/>
                      </a:moveTo>
                      <a:lnTo>
                        <a:pt x="14" y="90"/>
                      </a:lnTo>
                      <a:lnTo>
                        <a:pt x="38" y="45"/>
                      </a:lnTo>
                      <a:lnTo>
                        <a:pt x="46" y="0"/>
                      </a:lnTo>
                    </a:path>
                  </a:pathLst>
                </a:custGeom>
                <a:noFill/>
                <a:ln w="6350">
                  <a:solidFill>
                    <a:srgbClr val="FFFFFF"/>
                  </a:solidFill>
                  <a:round/>
                  <a:headEnd/>
                  <a:tailEnd/>
                </a:ln>
              </p:spPr>
              <p:txBody>
                <a:bodyPr/>
                <a:lstStyle/>
                <a:p>
                  <a:endParaRPr lang="en-US"/>
                </a:p>
              </p:txBody>
            </p:sp>
            <p:sp>
              <p:nvSpPr>
                <p:cNvPr id="19307" name="Freeform 224"/>
                <p:cNvSpPr>
                  <a:spLocks/>
                </p:cNvSpPr>
                <p:nvPr/>
              </p:nvSpPr>
              <p:spPr bwMode="auto">
                <a:xfrm>
                  <a:off x="1161" y="3880"/>
                  <a:ext cx="4" cy="24"/>
                </a:xfrm>
                <a:custGeom>
                  <a:avLst/>
                  <a:gdLst>
                    <a:gd name="T0" fmla="*/ 0 w 13"/>
                    <a:gd name="T1" fmla="*/ 0 h 95"/>
                    <a:gd name="T2" fmla="*/ 0 w 13"/>
                    <a:gd name="T3" fmla="*/ 0 h 95"/>
                    <a:gd name="T4" fmla="*/ 0 w 13"/>
                    <a:gd name="T5" fmla="*/ 0 h 95"/>
                    <a:gd name="T6" fmla="*/ 0 w 13"/>
                    <a:gd name="T7" fmla="*/ 0 h 95"/>
                    <a:gd name="T8" fmla="*/ 0 60000 65536"/>
                    <a:gd name="T9" fmla="*/ 0 60000 65536"/>
                    <a:gd name="T10" fmla="*/ 0 60000 65536"/>
                    <a:gd name="T11" fmla="*/ 0 60000 65536"/>
                    <a:gd name="T12" fmla="*/ 0 w 13"/>
                    <a:gd name="T13" fmla="*/ 0 h 95"/>
                    <a:gd name="T14" fmla="*/ 13 w 13"/>
                    <a:gd name="T15" fmla="*/ 95 h 95"/>
                  </a:gdLst>
                  <a:ahLst/>
                  <a:cxnLst>
                    <a:cxn ang="T8">
                      <a:pos x="T0" y="T1"/>
                    </a:cxn>
                    <a:cxn ang="T9">
                      <a:pos x="T2" y="T3"/>
                    </a:cxn>
                    <a:cxn ang="T10">
                      <a:pos x="T4" y="T5"/>
                    </a:cxn>
                    <a:cxn ang="T11">
                      <a:pos x="T6" y="T7"/>
                    </a:cxn>
                  </a:cxnLst>
                  <a:rect l="T12" t="T13" r="T14" b="T15"/>
                  <a:pathLst>
                    <a:path w="13" h="95">
                      <a:moveTo>
                        <a:pt x="1" y="95"/>
                      </a:moveTo>
                      <a:lnTo>
                        <a:pt x="0" y="63"/>
                      </a:lnTo>
                      <a:lnTo>
                        <a:pt x="4" y="31"/>
                      </a:lnTo>
                      <a:lnTo>
                        <a:pt x="13" y="0"/>
                      </a:lnTo>
                    </a:path>
                  </a:pathLst>
                </a:custGeom>
                <a:noFill/>
                <a:ln w="6350">
                  <a:solidFill>
                    <a:srgbClr val="FFFFFF"/>
                  </a:solidFill>
                  <a:round/>
                  <a:headEnd/>
                  <a:tailEnd/>
                </a:ln>
              </p:spPr>
              <p:txBody>
                <a:bodyPr/>
                <a:lstStyle/>
                <a:p>
                  <a:endParaRPr lang="en-US"/>
                </a:p>
              </p:txBody>
            </p:sp>
            <p:sp>
              <p:nvSpPr>
                <p:cNvPr id="19308" name="Freeform 225"/>
                <p:cNvSpPr>
                  <a:spLocks/>
                </p:cNvSpPr>
                <p:nvPr/>
              </p:nvSpPr>
              <p:spPr bwMode="auto">
                <a:xfrm>
                  <a:off x="1165" y="3837"/>
                  <a:ext cx="16" cy="43"/>
                </a:xfrm>
                <a:custGeom>
                  <a:avLst/>
                  <a:gdLst>
                    <a:gd name="T0" fmla="*/ 0 w 63"/>
                    <a:gd name="T1" fmla="*/ 0 h 172"/>
                    <a:gd name="T2" fmla="*/ 0 w 63"/>
                    <a:gd name="T3" fmla="*/ 0 h 172"/>
                    <a:gd name="T4" fmla="*/ 0 w 63"/>
                    <a:gd name="T5" fmla="*/ 0 h 172"/>
                    <a:gd name="T6" fmla="*/ 0 w 63"/>
                    <a:gd name="T7" fmla="*/ 0 h 172"/>
                    <a:gd name="T8" fmla="*/ 0 60000 65536"/>
                    <a:gd name="T9" fmla="*/ 0 60000 65536"/>
                    <a:gd name="T10" fmla="*/ 0 60000 65536"/>
                    <a:gd name="T11" fmla="*/ 0 60000 65536"/>
                    <a:gd name="T12" fmla="*/ 0 w 63"/>
                    <a:gd name="T13" fmla="*/ 0 h 172"/>
                    <a:gd name="T14" fmla="*/ 63 w 63"/>
                    <a:gd name="T15" fmla="*/ 172 h 172"/>
                  </a:gdLst>
                  <a:ahLst/>
                  <a:cxnLst>
                    <a:cxn ang="T8">
                      <a:pos x="T0" y="T1"/>
                    </a:cxn>
                    <a:cxn ang="T9">
                      <a:pos x="T2" y="T3"/>
                    </a:cxn>
                    <a:cxn ang="T10">
                      <a:pos x="T4" y="T5"/>
                    </a:cxn>
                    <a:cxn ang="T11">
                      <a:pos x="T6" y="T7"/>
                    </a:cxn>
                  </a:cxnLst>
                  <a:rect l="T12" t="T13" r="T14" b="T15"/>
                  <a:pathLst>
                    <a:path w="63" h="172">
                      <a:moveTo>
                        <a:pt x="0" y="172"/>
                      </a:moveTo>
                      <a:lnTo>
                        <a:pt x="25" y="116"/>
                      </a:lnTo>
                      <a:lnTo>
                        <a:pt x="51" y="60"/>
                      </a:lnTo>
                      <a:lnTo>
                        <a:pt x="63" y="0"/>
                      </a:lnTo>
                    </a:path>
                  </a:pathLst>
                </a:custGeom>
                <a:noFill/>
                <a:ln w="6350">
                  <a:solidFill>
                    <a:srgbClr val="FFFFFF"/>
                  </a:solidFill>
                  <a:round/>
                  <a:headEnd/>
                  <a:tailEnd/>
                </a:ln>
              </p:spPr>
              <p:txBody>
                <a:bodyPr/>
                <a:lstStyle/>
                <a:p>
                  <a:endParaRPr lang="en-US"/>
                </a:p>
              </p:txBody>
            </p:sp>
            <p:sp>
              <p:nvSpPr>
                <p:cNvPr id="19309" name="Freeform 226"/>
                <p:cNvSpPr>
                  <a:spLocks/>
                </p:cNvSpPr>
                <p:nvPr/>
              </p:nvSpPr>
              <p:spPr bwMode="auto">
                <a:xfrm>
                  <a:off x="1180" y="3765"/>
                  <a:ext cx="11" cy="72"/>
                </a:xfrm>
                <a:custGeom>
                  <a:avLst/>
                  <a:gdLst>
                    <a:gd name="T0" fmla="*/ 0 w 42"/>
                    <a:gd name="T1" fmla="*/ 0 h 288"/>
                    <a:gd name="T2" fmla="*/ 0 w 42"/>
                    <a:gd name="T3" fmla="*/ 0 h 288"/>
                    <a:gd name="T4" fmla="*/ 0 w 42"/>
                    <a:gd name="T5" fmla="*/ 0 h 288"/>
                    <a:gd name="T6" fmla="*/ 0 w 42"/>
                    <a:gd name="T7" fmla="*/ 0 h 288"/>
                    <a:gd name="T8" fmla="*/ 0 w 42"/>
                    <a:gd name="T9" fmla="*/ 0 h 288"/>
                    <a:gd name="T10" fmla="*/ 0 w 42"/>
                    <a:gd name="T11" fmla="*/ 0 h 288"/>
                    <a:gd name="T12" fmla="*/ 0 60000 65536"/>
                    <a:gd name="T13" fmla="*/ 0 60000 65536"/>
                    <a:gd name="T14" fmla="*/ 0 60000 65536"/>
                    <a:gd name="T15" fmla="*/ 0 60000 65536"/>
                    <a:gd name="T16" fmla="*/ 0 60000 65536"/>
                    <a:gd name="T17" fmla="*/ 0 60000 65536"/>
                    <a:gd name="T18" fmla="*/ 0 w 42"/>
                    <a:gd name="T19" fmla="*/ 0 h 288"/>
                    <a:gd name="T20" fmla="*/ 42 w 42"/>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42" h="288">
                      <a:moveTo>
                        <a:pt x="1" y="288"/>
                      </a:moveTo>
                      <a:lnTo>
                        <a:pt x="0" y="230"/>
                      </a:lnTo>
                      <a:lnTo>
                        <a:pt x="1" y="172"/>
                      </a:lnTo>
                      <a:lnTo>
                        <a:pt x="7" y="114"/>
                      </a:lnTo>
                      <a:lnTo>
                        <a:pt x="20" y="56"/>
                      </a:lnTo>
                      <a:lnTo>
                        <a:pt x="42" y="0"/>
                      </a:lnTo>
                    </a:path>
                  </a:pathLst>
                </a:custGeom>
                <a:noFill/>
                <a:ln w="6350">
                  <a:solidFill>
                    <a:srgbClr val="FFFFFF"/>
                  </a:solidFill>
                  <a:round/>
                  <a:headEnd/>
                  <a:tailEnd/>
                </a:ln>
              </p:spPr>
              <p:txBody>
                <a:bodyPr/>
                <a:lstStyle/>
                <a:p>
                  <a:endParaRPr lang="en-US"/>
                </a:p>
              </p:txBody>
            </p:sp>
            <p:sp>
              <p:nvSpPr>
                <p:cNvPr id="19310" name="Freeform 227"/>
                <p:cNvSpPr>
                  <a:spLocks/>
                </p:cNvSpPr>
                <p:nvPr/>
              </p:nvSpPr>
              <p:spPr bwMode="auto">
                <a:xfrm>
                  <a:off x="1191" y="3751"/>
                  <a:ext cx="1" cy="14"/>
                </a:xfrm>
                <a:custGeom>
                  <a:avLst/>
                  <a:gdLst>
                    <a:gd name="T0" fmla="*/ 0 w 3"/>
                    <a:gd name="T1" fmla="*/ 0 h 56"/>
                    <a:gd name="T2" fmla="*/ 0 w 3"/>
                    <a:gd name="T3" fmla="*/ 0 h 56"/>
                    <a:gd name="T4" fmla="*/ 0 w 3"/>
                    <a:gd name="T5" fmla="*/ 0 h 56"/>
                    <a:gd name="T6" fmla="*/ 0 w 3"/>
                    <a:gd name="T7" fmla="*/ 0 h 56"/>
                    <a:gd name="T8" fmla="*/ 0 60000 65536"/>
                    <a:gd name="T9" fmla="*/ 0 60000 65536"/>
                    <a:gd name="T10" fmla="*/ 0 60000 65536"/>
                    <a:gd name="T11" fmla="*/ 0 60000 65536"/>
                    <a:gd name="T12" fmla="*/ 0 w 3"/>
                    <a:gd name="T13" fmla="*/ 0 h 56"/>
                    <a:gd name="T14" fmla="*/ 3 w 3"/>
                    <a:gd name="T15" fmla="*/ 56 h 56"/>
                  </a:gdLst>
                  <a:ahLst/>
                  <a:cxnLst>
                    <a:cxn ang="T8">
                      <a:pos x="T0" y="T1"/>
                    </a:cxn>
                    <a:cxn ang="T9">
                      <a:pos x="T2" y="T3"/>
                    </a:cxn>
                    <a:cxn ang="T10">
                      <a:pos x="T4" y="T5"/>
                    </a:cxn>
                    <a:cxn ang="T11">
                      <a:pos x="T6" y="T7"/>
                    </a:cxn>
                  </a:cxnLst>
                  <a:rect l="T12" t="T13" r="T14" b="T15"/>
                  <a:pathLst>
                    <a:path w="3" h="56">
                      <a:moveTo>
                        <a:pt x="0" y="56"/>
                      </a:moveTo>
                      <a:lnTo>
                        <a:pt x="0" y="42"/>
                      </a:lnTo>
                      <a:lnTo>
                        <a:pt x="1" y="14"/>
                      </a:lnTo>
                      <a:lnTo>
                        <a:pt x="3" y="0"/>
                      </a:lnTo>
                    </a:path>
                  </a:pathLst>
                </a:custGeom>
                <a:noFill/>
                <a:ln w="6350">
                  <a:solidFill>
                    <a:srgbClr val="FFFFFF"/>
                  </a:solidFill>
                  <a:round/>
                  <a:headEnd/>
                  <a:tailEnd/>
                </a:ln>
              </p:spPr>
              <p:txBody>
                <a:bodyPr/>
                <a:lstStyle/>
                <a:p>
                  <a:endParaRPr lang="en-US"/>
                </a:p>
              </p:txBody>
            </p:sp>
            <p:sp>
              <p:nvSpPr>
                <p:cNvPr id="19311" name="Freeform 228"/>
                <p:cNvSpPr>
                  <a:spLocks/>
                </p:cNvSpPr>
                <p:nvPr/>
              </p:nvSpPr>
              <p:spPr bwMode="auto">
                <a:xfrm>
                  <a:off x="1191" y="3687"/>
                  <a:ext cx="16" cy="64"/>
                </a:xfrm>
                <a:custGeom>
                  <a:avLst/>
                  <a:gdLst>
                    <a:gd name="T0" fmla="*/ 0 w 61"/>
                    <a:gd name="T1" fmla="*/ 0 h 255"/>
                    <a:gd name="T2" fmla="*/ 0 w 61"/>
                    <a:gd name="T3" fmla="*/ 0 h 255"/>
                    <a:gd name="T4" fmla="*/ 0 w 61"/>
                    <a:gd name="T5" fmla="*/ 0 h 255"/>
                    <a:gd name="T6" fmla="*/ 0 w 61"/>
                    <a:gd name="T7" fmla="*/ 0 h 255"/>
                    <a:gd name="T8" fmla="*/ 0 w 61"/>
                    <a:gd name="T9" fmla="*/ 0 h 255"/>
                    <a:gd name="T10" fmla="*/ 0 w 61"/>
                    <a:gd name="T11" fmla="*/ 0 h 255"/>
                    <a:gd name="T12" fmla="*/ 0 60000 65536"/>
                    <a:gd name="T13" fmla="*/ 0 60000 65536"/>
                    <a:gd name="T14" fmla="*/ 0 60000 65536"/>
                    <a:gd name="T15" fmla="*/ 0 60000 65536"/>
                    <a:gd name="T16" fmla="*/ 0 60000 65536"/>
                    <a:gd name="T17" fmla="*/ 0 60000 65536"/>
                    <a:gd name="T18" fmla="*/ 0 w 61"/>
                    <a:gd name="T19" fmla="*/ 0 h 255"/>
                    <a:gd name="T20" fmla="*/ 61 w 61"/>
                    <a:gd name="T21" fmla="*/ 255 h 255"/>
                  </a:gdLst>
                  <a:ahLst/>
                  <a:cxnLst>
                    <a:cxn ang="T12">
                      <a:pos x="T0" y="T1"/>
                    </a:cxn>
                    <a:cxn ang="T13">
                      <a:pos x="T2" y="T3"/>
                    </a:cxn>
                    <a:cxn ang="T14">
                      <a:pos x="T4" y="T5"/>
                    </a:cxn>
                    <a:cxn ang="T15">
                      <a:pos x="T6" y="T7"/>
                    </a:cxn>
                    <a:cxn ang="T16">
                      <a:pos x="T8" y="T9"/>
                    </a:cxn>
                    <a:cxn ang="T17">
                      <a:pos x="T10" y="T11"/>
                    </a:cxn>
                  </a:cxnLst>
                  <a:rect l="T18" t="T19" r="T20" b="T21"/>
                  <a:pathLst>
                    <a:path w="61" h="255">
                      <a:moveTo>
                        <a:pt x="0" y="255"/>
                      </a:moveTo>
                      <a:lnTo>
                        <a:pt x="7" y="201"/>
                      </a:lnTo>
                      <a:lnTo>
                        <a:pt x="22" y="147"/>
                      </a:lnTo>
                      <a:lnTo>
                        <a:pt x="41" y="95"/>
                      </a:lnTo>
                      <a:lnTo>
                        <a:pt x="56" y="46"/>
                      </a:lnTo>
                      <a:lnTo>
                        <a:pt x="61" y="0"/>
                      </a:lnTo>
                    </a:path>
                  </a:pathLst>
                </a:custGeom>
                <a:noFill/>
                <a:ln w="6350">
                  <a:solidFill>
                    <a:srgbClr val="FFFFFF"/>
                  </a:solidFill>
                  <a:round/>
                  <a:headEnd/>
                  <a:tailEnd/>
                </a:ln>
              </p:spPr>
              <p:txBody>
                <a:bodyPr/>
                <a:lstStyle/>
                <a:p>
                  <a:endParaRPr lang="en-US"/>
                </a:p>
              </p:txBody>
            </p:sp>
            <p:sp>
              <p:nvSpPr>
                <p:cNvPr id="19312" name="Freeform 229"/>
                <p:cNvSpPr>
                  <a:spLocks/>
                </p:cNvSpPr>
                <p:nvPr/>
              </p:nvSpPr>
              <p:spPr bwMode="auto">
                <a:xfrm>
                  <a:off x="1207" y="3681"/>
                  <a:ext cx="1" cy="6"/>
                </a:xfrm>
                <a:custGeom>
                  <a:avLst/>
                  <a:gdLst>
                    <a:gd name="T0" fmla="*/ 0 w 4"/>
                    <a:gd name="T1" fmla="*/ 0 h 26"/>
                    <a:gd name="T2" fmla="*/ 0 w 4"/>
                    <a:gd name="T3" fmla="*/ 0 h 26"/>
                    <a:gd name="T4" fmla="*/ 0 w 4"/>
                    <a:gd name="T5" fmla="*/ 0 h 26"/>
                    <a:gd name="T6" fmla="*/ 0 w 4"/>
                    <a:gd name="T7" fmla="*/ 0 h 26"/>
                    <a:gd name="T8" fmla="*/ 0 60000 65536"/>
                    <a:gd name="T9" fmla="*/ 0 60000 65536"/>
                    <a:gd name="T10" fmla="*/ 0 60000 65536"/>
                    <a:gd name="T11" fmla="*/ 0 60000 65536"/>
                    <a:gd name="T12" fmla="*/ 0 w 4"/>
                    <a:gd name="T13" fmla="*/ 0 h 26"/>
                    <a:gd name="T14" fmla="*/ 4 w 4"/>
                    <a:gd name="T15" fmla="*/ 26 h 26"/>
                  </a:gdLst>
                  <a:ahLst/>
                  <a:cxnLst>
                    <a:cxn ang="T8">
                      <a:pos x="T0" y="T1"/>
                    </a:cxn>
                    <a:cxn ang="T9">
                      <a:pos x="T2" y="T3"/>
                    </a:cxn>
                    <a:cxn ang="T10">
                      <a:pos x="T4" y="T5"/>
                    </a:cxn>
                    <a:cxn ang="T11">
                      <a:pos x="T6" y="T7"/>
                    </a:cxn>
                  </a:cxnLst>
                  <a:rect l="T12" t="T13" r="T14" b="T15"/>
                  <a:pathLst>
                    <a:path w="4" h="26">
                      <a:moveTo>
                        <a:pt x="0" y="26"/>
                      </a:moveTo>
                      <a:lnTo>
                        <a:pt x="1" y="19"/>
                      </a:lnTo>
                      <a:lnTo>
                        <a:pt x="3" y="7"/>
                      </a:lnTo>
                      <a:lnTo>
                        <a:pt x="4" y="0"/>
                      </a:lnTo>
                    </a:path>
                  </a:pathLst>
                </a:custGeom>
                <a:noFill/>
                <a:ln w="6350">
                  <a:solidFill>
                    <a:srgbClr val="FFFFFF"/>
                  </a:solidFill>
                  <a:round/>
                  <a:headEnd/>
                  <a:tailEnd/>
                </a:ln>
              </p:spPr>
              <p:txBody>
                <a:bodyPr/>
                <a:lstStyle/>
                <a:p>
                  <a:endParaRPr lang="en-US"/>
                </a:p>
              </p:txBody>
            </p:sp>
            <p:sp>
              <p:nvSpPr>
                <p:cNvPr id="19313" name="Freeform 230"/>
                <p:cNvSpPr>
                  <a:spLocks/>
                </p:cNvSpPr>
                <p:nvPr/>
              </p:nvSpPr>
              <p:spPr bwMode="auto">
                <a:xfrm>
                  <a:off x="1208" y="3599"/>
                  <a:ext cx="2" cy="82"/>
                </a:xfrm>
                <a:custGeom>
                  <a:avLst/>
                  <a:gdLst>
                    <a:gd name="T0" fmla="*/ 0 w 10"/>
                    <a:gd name="T1" fmla="*/ 0 h 327"/>
                    <a:gd name="T2" fmla="*/ 0 w 10"/>
                    <a:gd name="T3" fmla="*/ 0 h 327"/>
                    <a:gd name="T4" fmla="*/ 0 w 10"/>
                    <a:gd name="T5" fmla="*/ 0 h 327"/>
                    <a:gd name="T6" fmla="*/ 0 w 10"/>
                    <a:gd name="T7" fmla="*/ 0 h 327"/>
                    <a:gd name="T8" fmla="*/ 0 w 10"/>
                    <a:gd name="T9" fmla="*/ 0 h 327"/>
                    <a:gd name="T10" fmla="*/ 0 w 10"/>
                    <a:gd name="T11" fmla="*/ 0 h 327"/>
                    <a:gd name="T12" fmla="*/ 0 w 10"/>
                    <a:gd name="T13" fmla="*/ 0 h 327"/>
                    <a:gd name="T14" fmla="*/ 0 60000 65536"/>
                    <a:gd name="T15" fmla="*/ 0 60000 65536"/>
                    <a:gd name="T16" fmla="*/ 0 60000 65536"/>
                    <a:gd name="T17" fmla="*/ 0 60000 65536"/>
                    <a:gd name="T18" fmla="*/ 0 60000 65536"/>
                    <a:gd name="T19" fmla="*/ 0 60000 65536"/>
                    <a:gd name="T20" fmla="*/ 0 60000 65536"/>
                    <a:gd name="T21" fmla="*/ 0 w 10"/>
                    <a:gd name="T22" fmla="*/ 0 h 327"/>
                    <a:gd name="T23" fmla="*/ 10 w 10"/>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27">
                      <a:moveTo>
                        <a:pt x="0" y="327"/>
                      </a:moveTo>
                      <a:lnTo>
                        <a:pt x="0" y="274"/>
                      </a:lnTo>
                      <a:lnTo>
                        <a:pt x="2" y="218"/>
                      </a:lnTo>
                      <a:lnTo>
                        <a:pt x="3" y="163"/>
                      </a:lnTo>
                      <a:lnTo>
                        <a:pt x="5" y="108"/>
                      </a:lnTo>
                      <a:lnTo>
                        <a:pt x="8" y="53"/>
                      </a:lnTo>
                      <a:lnTo>
                        <a:pt x="10" y="0"/>
                      </a:lnTo>
                    </a:path>
                  </a:pathLst>
                </a:custGeom>
                <a:noFill/>
                <a:ln w="6350">
                  <a:solidFill>
                    <a:srgbClr val="FFFFFF"/>
                  </a:solidFill>
                  <a:round/>
                  <a:headEnd/>
                  <a:tailEnd/>
                </a:ln>
              </p:spPr>
              <p:txBody>
                <a:bodyPr/>
                <a:lstStyle/>
                <a:p>
                  <a:endParaRPr lang="en-US"/>
                </a:p>
              </p:txBody>
            </p:sp>
            <p:sp>
              <p:nvSpPr>
                <p:cNvPr id="19314" name="Freeform 231"/>
                <p:cNvSpPr>
                  <a:spLocks/>
                </p:cNvSpPr>
                <p:nvPr/>
              </p:nvSpPr>
              <p:spPr bwMode="auto">
                <a:xfrm>
                  <a:off x="1202" y="3477"/>
                  <a:ext cx="9" cy="122"/>
                </a:xfrm>
                <a:custGeom>
                  <a:avLst/>
                  <a:gdLst>
                    <a:gd name="T0" fmla="*/ 0 w 33"/>
                    <a:gd name="T1" fmla="*/ 0 h 486"/>
                    <a:gd name="T2" fmla="*/ 0 w 33"/>
                    <a:gd name="T3" fmla="*/ 0 h 486"/>
                    <a:gd name="T4" fmla="*/ 0 w 33"/>
                    <a:gd name="T5" fmla="*/ 0 h 486"/>
                    <a:gd name="T6" fmla="*/ 0 w 33"/>
                    <a:gd name="T7" fmla="*/ 0 h 486"/>
                    <a:gd name="T8" fmla="*/ 0 w 33"/>
                    <a:gd name="T9" fmla="*/ 0 h 486"/>
                    <a:gd name="T10" fmla="*/ 0 w 33"/>
                    <a:gd name="T11" fmla="*/ 0 h 486"/>
                    <a:gd name="T12" fmla="*/ 0 w 33"/>
                    <a:gd name="T13" fmla="*/ 0 h 486"/>
                    <a:gd name="T14" fmla="*/ 0 w 33"/>
                    <a:gd name="T15" fmla="*/ 0 h 486"/>
                    <a:gd name="T16" fmla="*/ 0 w 33"/>
                    <a:gd name="T17" fmla="*/ 0 h 486"/>
                    <a:gd name="T18" fmla="*/ 0 w 33"/>
                    <a:gd name="T19" fmla="*/ 0 h 486"/>
                    <a:gd name="T20" fmla="*/ 0 w 33"/>
                    <a:gd name="T21" fmla="*/ 0 h 4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86"/>
                    <a:gd name="T35" fmla="*/ 33 w 33"/>
                    <a:gd name="T36" fmla="*/ 486 h 4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86">
                      <a:moveTo>
                        <a:pt x="32" y="486"/>
                      </a:moveTo>
                      <a:lnTo>
                        <a:pt x="33" y="429"/>
                      </a:lnTo>
                      <a:lnTo>
                        <a:pt x="33" y="373"/>
                      </a:lnTo>
                      <a:lnTo>
                        <a:pt x="31" y="319"/>
                      </a:lnTo>
                      <a:lnTo>
                        <a:pt x="28" y="265"/>
                      </a:lnTo>
                      <a:lnTo>
                        <a:pt x="24" y="213"/>
                      </a:lnTo>
                      <a:lnTo>
                        <a:pt x="19" y="164"/>
                      </a:lnTo>
                      <a:lnTo>
                        <a:pt x="14" y="118"/>
                      </a:lnTo>
                      <a:lnTo>
                        <a:pt x="10" y="74"/>
                      </a:lnTo>
                      <a:lnTo>
                        <a:pt x="5" y="35"/>
                      </a:lnTo>
                      <a:lnTo>
                        <a:pt x="0" y="0"/>
                      </a:lnTo>
                    </a:path>
                  </a:pathLst>
                </a:custGeom>
                <a:noFill/>
                <a:ln w="6350">
                  <a:solidFill>
                    <a:srgbClr val="FFFFFF"/>
                  </a:solidFill>
                  <a:round/>
                  <a:headEnd/>
                  <a:tailEnd/>
                </a:ln>
              </p:spPr>
              <p:txBody>
                <a:bodyPr/>
                <a:lstStyle/>
                <a:p>
                  <a:endParaRPr lang="en-US"/>
                </a:p>
              </p:txBody>
            </p:sp>
            <p:sp>
              <p:nvSpPr>
                <p:cNvPr id="19315" name="Freeform 232"/>
                <p:cNvSpPr>
                  <a:spLocks/>
                </p:cNvSpPr>
                <p:nvPr/>
              </p:nvSpPr>
              <p:spPr bwMode="auto">
                <a:xfrm>
                  <a:off x="1196" y="3352"/>
                  <a:ext cx="14" cy="125"/>
                </a:xfrm>
                <a:custGeom>
                  <a:avLst/>
                  <a:gdLst>
                    <a:gd name="T0" fmla="*/ 0 w 54"/>
                    <a:gd name="T1" fmla="*/ 0 h 502"/>
                    <a:gd name="T2" fmla="*/ 0 w 54"/>
                    <a:gd name="T3" fmla="*/ 0 h 502"/>
                    <a:gd name="T4" fmla="*/ 0 w 54"/>
                    <a:gd name="T5" fmla="*/ 0 h 502"/>
                    <a:gd name="T6" fmla="*/ 0 w 54"/>
                    <a:gd name="T7" fmla="*/ 0 h 502"/>
                    <a:gd name="T8" fmla="*/ 0 w 54"/>
                    <a:gd name="T9" fmla="*/ 0 h 502"/>
                    <a:gd name="T10" fmla="*/ 0 w 54"/>
                    <a:gd name="T11" fmla="*/ 0 h 502"/>
                    <a:gd name="T12" fmla="*/ 0 w 54"/>
                    <a:gd name="T13" fmla="*/ 0 h 502"/>
                    <a:gd name="T14" fmla="*/ 0 w 54"/>
                    <a:gd name="T15" fmla="*/ 0 h 502"/>
                    <a:gd name="T16" fmla="*/ 0 w 54"/>
                    <a:gd name="T17" fmla="*/ 0 h 502"/>
                    <a:gd name="T18" fmla="*/ 0 w 54"/>
                    <a:gd name="T19" fmla="*/ 0 h 502"/>
                    <a:gd name="T20" fmla="*/ 0 w 54"/>
                    <a:gd name="T21" fmla="*/ 0 h 5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502"/>
                    <a:gd name="T35" fmla="*/ 54 w 54"/>
                    <a:gd name="T36" fmla="*/ 502 h 5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502">
                      <a:moveTo>
                        <a:pt x="23" y="502"/>
                      </a:moveTo>
                      <a:lnTo>
                        <a:pt x="16" y="444"/>
                      </a:lnTo>
                      <a:lnTo>
                        <a:pt x="9" y="393"/>
                      </a:lnTo>
                      <a:lnTo>
                        <a:pt x="3" y="345"/>
                      </a:lnTo>
                      <a:lnTo>
                        <a:pt x="1" y="302"/>
                      </a:lnTo>
                      <a:lnTo>
                        <a:pt x="0" y="260"/>
                      </a:lnTo>
                      <a:lnTo>
                        <a:pt x="2" y="217"/>
                      </a:lnTo>
                      <a:lnTo>
                        <a:pt x="8" y="172"/>
                      </a:lnTo>
                      <a:lnTo>
                        <a:pt x="18" y="122"/>
                      </a:lnTo>
                      <a:lnTo>
                        <a:pt x="34" y="65"/>
                      </a:lnTo>
                      <a:lnTo>
                        <a:pt x="54" y="0"/>
                      </a:lnTo>
                    </a:path>
                  </a:pathLst>
                </a:custGeom>
                <a:noFill/>
                <a:ln w="6350">
                  <a:solidFill>
                    <a:srgbClr val="FFFFFF"/>
                  </a:solidFill>
                  <a:round/>
                  <a:headEnd/>
                  <a:tailEnd/>
                </a:ln>
              </p:spPr>
              <p:txBody>
                <a:bodyPr/>
                <a:lstStyle/>
                <a:p>
                  <a:endParaRPr lang="en-US"/>
                </a:p>
              </p:txBody>
            </p:sp>
            <p:sp>
              <p:nvSpPr>
                <p:cNvPr id="19316" name="Freeform 233"/>
                <p:cNvSpPr>
                  <a:spLocks/>
                </p:cNvSpPr>
                <p:nvPr/>
              </p:nvSpPr>
              <p:spPr bwMode="auto">
                <a:xfrm>
                  <a:off x="1210" y="3255"/>
                  <a:ext cx="4" cy="97"/>
                </a:xfrm>
                <a:custGeom>
                  <a:avLst/>
                  <a:gdLst>
                    <a:gd name="T0" fmla="*/ 0 w 18"/>
                    <a:gd name="T1" fmla="*/ 0 h 388"/>
                    <a:gd name="T2" fmla="*/ 0 w 18"/>
                    <a:gd name="T3" fmla="*/ 0 h 388"/>
                    <a:gd name="T4" fmla="*/ 0 w 18"/>
                    <a:gd name="T5" fmla="*/ 0 h 388"/>
                    <a:gd name="T6" fmla="*/ 0 w 18"/>
                    <a:gd name="T7" fmla="*/ 0 h 388"/>
                    <a:gd name="T8" fmla="*/ 0 w 18"/>
                    <a:gd name="T9" fmla="*/ 0 h 388"/>
                    <a:gd name="T10" fmla="*/ 0 w 18"/>
                    <a:gd name="T11" fmla="*/ 0 h 388"/>
                    <a:gd name="T12" fmla="*/ 0 w 18"/>
                    <a:gd name="T13" fmla="*/ 0 h 388"/>
                    <a:gd name="T14" fmla="*/ 0 w 18"/>
                    <a:gd name="T15" fmla="*/ 0 h 388"/>
                    <a:gd name="T16" fmla="*/ 0 w 18"/>
                    <a:gd name="T17" fmla="*/ 0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388"/>
                    <a:gd name="T29" fmla="*/ 18 w 18"/>
                    <a:gd name="T30" fmla="*/ 388 h 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388">
                      <a:moveTo>
                        <a:pt x="1" y="388"/>
                      </a:moveTo>
                      <a:lnTo>
                        <a:pt x="11" y="347"/>
                      </a:lnTo>
                      <a:lnTo>
                        <a:pt x="17" y="299"/>
                      </a:lnTo>
                      <a:lnTo>
                        <a:pt x="18" y="247"/>
                      </a:lnTo>
                      <a:lnTo>
                        <a:pt x="17" y="194"/>
                      </a:lnTo>
                      <a:lnTo>
                        <a:pt x="14" y="140"/>
                      </a:lnTo>
                      <a:lnTo>
                        <a:pt x="9" y="89"/>
                      </a:lnTo>
                      <a:lnTo>
                        <a:pt x="4" y="42"/>
                      </a:lnTo>
                      <a:lnTo>
                        <a:pt x="0" y="0"/>
                      </a:lnTo>
                    </a:path>
                  </a:pathLst>
                </a:custGeom>
                <a:noFill/>
                <a:ln w="6350">
                  <a:solidFill>
                    <a:srgbClr val="FFFFFF"/>
                  </a:solidFill>
                  <a:round/>
                  <a:headEnd/>
                  <a:tailEnd/>
                </a:ln>
              </p:spPr>
              <p:txBody>
                <a:bodyPr/>
                <a:lstStyle/>
                <a:p>
                  <a:endParaRPr lang="en-US"/>
                </a:p>
              </p:txBody>
            </p:sp>
            <p:sp>
              <p:nvSpPr>
                <p:cNvPr id="19317" name="Freeform 234"/>
                <p:cNvSpPr>
                  <a:spLocks/>
                </p:cNvSpPr>
                <p:nvPr/>
              </p:nvSpPr>
              <p:spPr bwMode="auto">
                <a:xfrm>
                  <a:off x="1196" y="3183"/>
                  <a:ext cx="14" cy="72"/>
                </a:xfrm>
                <a:custGeom>
                  <a:avLst/>
                  <a:gdLst>
                    <a:gd name="T0" fmla="*/ 0 w 57"/>
                    <a:gd name="T1" fmla="*/ 0 h 288"/>
                    <a:gd name="T2" fmla="*/ 0 w 57"/>
                    <a:gd name="T3" fmla="*/ 0 h 288"/>
                    <a:gd name="T4" fmla="*/ 0 w 57"/>
                    <a:gd name="T5" fmla="*/ 0 h 288"/>
                    <a:gd name="T6" fmla="*/ 0 w 57"/>
                    <a:gd name="T7" fmla="*/ 0 h 288"/>
                    <a:gd name="T8" fmla="*/ 0 w 57"/>
                    <a:gd name="T9" fmla="*/ 0 h 288"/>
                    <a:gd name="T10" fmla="*/ 0 w 57"/>
                    <a:gd name="T11" fmla="*/ 0 h 288"/>
                    <a:gd name="T12" fmla="*/ 0 60000 65536"/>
                    <a:gd name="T13" fmla="*/ 0 60000 65536"/>
                    <a:gd name="T14" fmla="*/ 0 60000 65536"/>
                    <a:gd name="T15" fmla="*/ 0 60000 65536"/>
                    <a:gd name="T16" fmla="*/ 0 60000 65536"/>
                    <a:gd name="T17" fmla="*/ 0 60000 65536"/>
                    <a:gd name="T18" fmla="*/ 0 w 57"/>
                    <a:gd name="T19" fmla="*/ 0 h 288"/>
                    <a:gd name="T20" fmla="*/ 57 w 57"/>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7" h="288">
                      <a:moveTo>
                        <a:pt x="57" y="288"/>
                      </a:moveTo>
                      <a:lnTo>
                        <a:pt x="48" y="228"/>
                      </a:lnTo>
                      <a:lnTo>
                        <a:pt x="39" y="173"/>
                      </a:lnTo>
                      <a:lnTo>
                        <a:pt x="27" y="120"/>
                      </a:lnTo>
                      <a:lnTo>
                        <a:pt x="14" y="64"/>
                      </a:lnTo>
                      <a:lnTo>
                        <a:pt x="0" y="0"/>
                      </a:lnTo>
                    </a:path>
                  </a:pathLst>
                </a:custGeom>
                <a:noFill/>
                <a:ln w="6350">
                  <a:solidFill>
                    <a:srgbClr val="FFFFFF"/>
                  </a:solidFill>
                  <a:round/>
                  <a:headEnd/>
                  <a:tailEnd/>
                </a:ln>
              </p:spPr>
              <p:txBody>
                <a:bodyPr/>
                <a:lstStyle/>
                <a:p>
                  <a:endParaRPr lang="en-US"/>
                </a:p>
              </p:txBody>
            </p:sp>
            <p:sp>
              <p:nvSpPr>
                <p:cNvPr id="19318" name="Freeform 235"/>
                <p:cNvSpPr>
                  <a:spLocks/>
                </p:cNvSpPr>
                <p:nvPr/>
              </p:nvSpPr>
              <p:spPr bwMode="auto">
                <a:xfrm>
                  <a:off x="1176" y="2989"/>
                  <a:ext cx="20" cy="194"/>
                </a:xfrm>
                <a:custGeom>
                  <a:avLst/>
                  <a:gdLst>
                    <a:gd name="T0" fmla="*/ 0 w 79"/>
                    <a:gd name="T1" fmla="*/ 0 h 775"/>
                    <a:gd name="T2" fmla="*/ 0 w 79"/>
                    <a:gd name="T3" fmla="*/ 0 h 775"/>
                    <a:gd name="T4" fmla="*/ 0 w 79"/>
                    <a:gd name="T5" fmla="*/ 0 h 775"/>
                    <a:gd name="T6" fmla="*/ 0 w 79"/>
                    <a:gd name="T7" fmla="*/ 0 h 775"/>
                    <a:gd name="T8" fmla="*/ 0 w 79"/>
                    <a:gd name="T9" fmla="*/ 0 h 775"/>
                    <a:gd name="T10" fmla="*/ 0 w 79"/>
                    <a:gd name="T11" fmla="*/ 0 h 775"/>
                    <a:gd name="T12" fmla="*/ 0 w 79"/>
                    <a:gd name="T13" fmla="*/ 0 h 775"/>
                    <a:gd name="T14" fmla="*/ 0 w 79"/>
                    <a:gd name="T15" fmla="*/ 0 h 775"/>
                    <a:gd name="T16" fmla="*/ 0 w 79"/>
                    <a:gd name="T17" fmla="*/ 0 h 775"/>
                    <a:gd name="T18" fmla="*/ 0 w 79"/>
                    <a:gd name="T19" fmla="*/ 0 h 775"/>
                    <a:gd name="T20" fmla="*/ 0 w 79"/>
                    <a:gd name="T21" fmla="*/ 0 h 775"/>
                    <a:gd name="T22" fmla="*/ 0 w 79"/>
                    <a:gd name="T23" fmla="*/ 0 h 775"/>
                    <a:gd name="T24" fmla="*/ 0 w 79"/>
                    <a:gd name="T25" fmla="*/ 0 h 775"/>
                    <a:gd name="T26" fmla="*/ 0 w 79"/>
                    <a:gd name="T27" fmla="*/ 0 h 775"/>
                    <a:gd name="T28" fmla="*/ 0 w 79"/>
                    <a:gd name="T29" fmla="*/ 0 h 775"/>
                    <a:gd name="T30" fmla="*/ 0 w 79"/>
                    <a:gd name="T31" fmla="*/ 0 h 775"/>
                    <a:gd name="T32" fmla="*/ 0 w 79"/>
                    <a:gd name="T33" fmla="*/ 0 h 775"/>
                    <a:gd name="T34" fmla="*/ 0 w 79"/>
                    <a:gd name="T35" fmla="*/ 0 h 7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9"/>
                    <a:gd name="T55" fmla="*/ 0 h 775"/>
                    <a:gd name="T56" fmla="*/ 79 w 79"/>
                    <a:gd name="T57" fmla="*/ 775 h 7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9" h="775">
                      <a:moveTo>
                        <a:pt x="79" y="775"/>
                      </a:moveTo>
                      <a:lnTo>
                        <a:pt x="70" y="729"/>
                      </a:lnTo>
                      <a:lnTo>
                        <a:pt x="63" y="684"/>
                      </a:lnTo>
                      <a:lnTo>
                        <a:pt x="56" y="639"/>
                      </a:lnTo>
                      <a:lnTo>
                        <a:pt x="51" y="595"/>
                      </a:lnTo>
                      <a:lnTo>
                        <a:pt x="47" y="551"/>
                      </a:lnTo>
                      <a:lnTo>
                        <a:pt x="44" y="506"/>
                      </a:lnTo>
                      <a:lnTo>
                        <a:pt x="41" y="462"/>
                      </a:lnTo>
                      <a:lnTo>
                        <a:pt x="39" y="418"/>
                      </a:lnTo>
                      <a:lnTo>
                        <a:pt x="38" y="374"/>
                      </a:lnTo>
                      <a:lnTo>
                        <a:pt x="36" y="330"/>
                      </a:lnTo>
                      <a:lnTo>
                        <a:pt x="33" y="285"/>
                      </a:lnTo>
                      <a:lnTo>
                        <a:pt x="30" y="239"/>
                      </a:lnTo>
                      <a:lnTo>
                        <a:pt x="26" y="194"/>
                      </a:lnTo>
                      <a:lnTo>
                        <a:pt x="21" y="147"/>
                      </a:lnTo>
                      <a:lnTo>
                        <a:pt x="16" y="99"/>
                      </a:lnTo>
                      <a:lnTo>
                        <a:pt x="9" y="49"/>
                      </a:lnTo>
                      <a:lnTo>
                        <a:pt x="0" y="0"/>
                      </a:lnTo>
                    </a:path>
                  </a:pathLst>
                </a:custGeom>
                <a:noFill/>
                <a:ln w="6350">
                  <a:solidFill>
                    <a:srgbClr val="FFFFFF"/>
                  </a:solidFill>
                  <a:round/>
                  <a:headEnd/>
                  <a:tailEnd/>
                </a:ln>
              </p:spPr>
              <p:txBody>
                <a:bodyPr/>
                <a:lstStyle/>
                <a:p>
                  <a:endParaRPr lang="en-US"/>
                </a:p>
              </p:txBody>
            </p:sp>
            <p:sp>
              <p:nvSpPr>
                <p:cNvPr id="19319" name="Freeform 236"/>
                <p:cNvSpPr>
                  <a:spLocks/>
                </p:cNvSpPr>
                <p:nvPr/>
              </p:nvSpPr>
              <p:spPr bwMode="auto">
                <a:xfrm>
                  <a:off x="1155" y="2858"/>
                  <a:ext cx="21" cy="131"/>
                </a:xfrm>
                <a:custGeom>
                  <a:avLst/>
                  <a:gdLst>
                    <a:gd name="T0" fmla="*/ 0 w 82"/>
                    <a:gd name="T1" fmla="*/ 0 h 526"/>
                    <a:gd name="T2" fmla="*/ 0 w 82"/>
                    <a:gd name="T3" fmla="*/ 0 h 526"/>
                    <a:gd name="T4" fmla="*/ 0 w 82"/>
                    <a:gd name="T5" fmla="*/ 0 h 526"/>
                    <a:gd name="T6" fmla="*/ 0 w 82"/>
                    <a:gd name="T7" fmla="*/ 0 h 526"/>
                    <a:gd name="T8" fmla="*/ 0 w 82"/>
                    <a:gd name="T9" fmla="*/ 0 h 526"/>
                    <a:gd name="T10" fmla="*/ 0 w 82"/>
                    <a:gd name="T11" fmla="*/ 0 h 526"/>
                    <a:gd name="T12" fmla="*/ 0 w 82"/>
                    <a:gd name="T13" fmla="*/ 0 h 526"/>
                    <a:gd name="T14" fmla="*/ 0 w 82"/>
                    <a:gd name="T15" fmla="*/ 0 h 526"/>
                    <a:gd name="T16" fmla="*/ 0 w 82"/>
                    <a:gd name="T17" fmla="*/ 0 h 526"/>
                    <a:gd name="T18" fmla="*/ 0 w 82"/>
                    <a:gd name="T19" fmla="*/ 0 h 526"/>
                    <a:gd name="T20" fmla="*/ 0 w 82"/>
                    <a:gd name="T21" fmla="*/ 0 h 526"/>
                    <a:gd name="T22" fmla="*/ 0 w 82"/>
                    <a:gd name="T23" fmla="*/ 0 h 5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526"/>
                    <a:gd name="T38" fmla="*/ 82 w 82"/>
                    <a:gd name="T39" fmla="*/ 526 h 5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526">
                      <a:moveTo>
                        <a:pt x="82" y="526"/>
                      </a:moveTo>
                      <a:lnTo>
                        <a:pt x="74" y="479"/>
                      </a:lnTo>
                      <a:lnTo>
                        <a:pt x="66" y="432"/>
                      </a:lnTo>
                      <a:lnTo>
                        <a:pt x="59" y="384"/>
                      </a:lnTo>
                      <a:lnTo>
                        <a:pt x="52" y="337"/>
                      </a:lnTo>
                      <a:lnTo>
                        <a:pt x="45" y="290"/>
                      </a:lnTo>
                      <a:lnTo>
                        <a:pt x="38" y="242"/>
                      </a:lnTo>
                      <a:lnTo>
                        <a:pt x="31" y="194"/>
                      </a:lnTo>
                      <a:lnTo>
                        <a:pt x="23" y="145"/>
                      </a:lnTo>
                      <a:lnTo>
                        <a:pt x="16" y="96"/>
                      </a:lnTo>
                      <a:lnTo>
                        <a:pt x="8" y="49"/>
                      </a:lnTo>
                      <a:lnTo>
                        <a:pt x="0" y="0"/>
                      </a:lnTo>
                    </a:path>
                  </a:pathLst>
                </a:custGeom>
                <a:noFill/>
                <a:ln w="6350">
                  <a:solidFill>
                    <a:srgbClr val="FFFFFF"/>
                  </a:solidFill>
                  <a:round/>
                  <a:headEnd/>
                  <a:tailEnd/>
                </a:ln>
              </p:spPr>
              <p:txBody>
                <a:bodyPr/>
                <a:lstStyle/>
                <a:p>
                  <a:endParaRPr lang="en-US"/>
                </a:p>
              </p:txBody>
            </p:sp>
            <p:sp>
              <p:nvSpPr>
                <p:cNvPr id="19320" name="Freeform 237"/>
                <p:cNvSpPr>
                  <a:spLocks/>
                </p:cNvSpPr>
                <p:nvPr/>
              </p:nvSpPr>
              <p:spPr bwMode="auto">
                <a:xfrm>
                  <a:off x="1135" y="2702"/>
                  <a:ext cx="20" cy="156"/>
                </a:xfrm>
                <a:custGeom>
                  <a:avLst/>
                  <a:gdLst>
                    <a:gd name="T0" fmla="*/ 0 w 81"/>
                    <a:gd name="T1" fmla="*/ 0 h 622"/>
                    <a:gd name="T2" fmla="*/ 0 w 81"/>
                    <a:gd name="T3" fmla="*/ 0 h 622"/>
                    <a:gd name="T4" fmla="*/ 0 w 81"/>
                    <a:gd name="T5" fmla="*/ 0 h 622"/>
                    <a:gd name="T6" fmla="*/ 0 w 81"/>
                    <a:gd name="T7" fmla="*/ 0 h 622"/>
                    <a:gd name="T8" fmla="*/ 0 w 81"/>
                    <a:gd name="T9" fmla="*/ 0 h 622"/>
                    <a:gd name="T10" fmla="*/ 0 w 81"/>
                    <a:gd name="T11" fmla="*/ 0 h 622"/>
                    <a:gd name="T12" fmla="*/ 0 w 81"/>
                    <a:gd name="T13" fmla="*/ 0 h 622"/>
                    <a:gd name="T14" fmla="*/ 0 w 81"/>
                    <a:gd name="T15" fmla="*/ 0 h 622"/>
                    <a:gd name="T16" fmla="*/ 0 w 81"/>
                    <a:gd name="T17" fmla="*/ 0 h 622"/>
                    <a:gd name="T18" fmla="*/ 0 w 81"/>
                    <a:gd name="T19" fmla="*/ 0 h 622"/>
                    <a:gd name="T20" fmla="*/ 0 w 81"/>
                    <a:gd name="T21" fmla="*/ 0 h 622"/>
                    <a:gd name="T22" fmla="*/ 0 w 81"/>
                    <a:gd name="T23" fmla="*/ 0 h 622"/>
                    <a:gd name="T24" fmla="*/ 0 w 81"/>
                    <a:gd name="T25" fmla="*/ 0 h 622"/>
                    <a:gd name="T26" fmla="*/ 0 w 81"/>
                    <a:gd name="T27" fmla="*/ 0 h 6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622"/>
                    <a:gd name="T44" fmla="*/ 81 w 81"/>
                    <a:gd name="T45" fmla="*/ 622 h 6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622">
                      <a:moveTo>
                        <a:pt x="81" y="622"/>
                      </a:moveTo>
                      <a:lnTo>
                        <a:pt x="73" y="575"/>
                      </a:lnTo>
                      <a:lnTo>
                        <a:pt x="64" y="529"/>
                      </a:lnTo>
                      <a:lnTo>
                        <a:pt x="57" y="481"/>
                      </a:lnTo>
                      <a:lnTo>
                        <a:pt x="50" y="434"/>
                      </a:lnTo>
                      <a:lnTo>
                        <a:pt x="43" y="386"/>
                      </a:lnTo>
                      <a:lnTo>
                        <a:pt x="36" y="338"/>
                      </a:lnTo>
                      <a:lnTo>
                        <a:pt x="30" y="290"/>
                      </a:lnTo>
                      <a:lnTo>
                        <a:pt x="24" y="242"/>
                      </a:lnTo>
                      <a:lnTo>
                        <a:pt x="20" y="193"/>
                      </a:lnTo>
                      <a:lnTo>
                        <a:pt x="14" y="146"/>
                      </a:lnTo>
                      <a:lnTo>
                        <a:pt x="9" y="97"/>
                      </a:lnTo>
                      <a:lnTo>
                        <a:pt x="6" y="48"/>
                      </a:lnTo>
                      <a:lnTo>
                        <a:pt x="0" y="0"/>
                      </a:lnTo>
                    </a:path>
                  </a:pathLst>
                </a:custGeom>
                <a:noFill/>
                <a:ln w="6350">
                  <a:solidFill>
                    <a:srgbClr val="FFFFFF"/>
                  </a:solidFill>
                  <a:round/>
                  <a:headEnd/>
                  <a:tailEnd/>
                </a:ln>
              </p:spPr>
              <p:txBody>
                <a:bodyPr/>
                <a:lstStyle/>
                <a:p>
                  <a:endParaRPr lang="en-US"/>
                </a:p>
              </p:txBody>
            </p:sp>
            <p:sp>
              <p:nvSpPr>
                <p:cNvPr id="19321" name="Freeform 238"/>
                <p:cNvSpPr>
                  <a:spLocks/>
                </p:cNvSpPr>
                <p:nvPr/>
              </p:nvSpPr>
              <p:spPr bwMode="auto">
                <a:xfrm>
                  <a:off x="592" y="2060"/>
                  <a:ext cx="68" cy="59"/>
                </a:xfrm>
                <a:custGeom>
                  <a:avLst/>
                  <a:gdLst>
                    <a:gd name="T0" fmla="*/ 0 w 271"/>
                    <a:gd name="T1" fmla="*/ 0 h 235"/>
                    <a:gd name="T2" fmla="*/ 0 w 271"/>
                    <a:gd name="T3" fmla="*/ 0 h 235"/>
                    <a:gd name="T4" fmla="*/ 0 w 271"/>
                    <a:gd name="T5" fmla="*/ 0 h 235"/>
                    <a:gd name="T6" fmla="*/ 0 w 271"/>
                    <a:gd name="T7" fmla="*/ 0 h 235"/>
                    <a:gd name="T8" fmla="*/ 0 60000 65536"/>
                    <a:gd name="T9" fmla="*/ 0 60000 65536"/>
                    <a:gd name="T10" fmla="*/ 0 60000 65536"/>
                    <a:gd name="T11" fmla="*/ 0 60000 65536"/>
                    <a:gd name="T12" fmla="*/ 0 w 271"/>
                    <a:gd name="T13" fmla="*/ 0 h 235"/>
                    <a:gd name="T14" fmla="*/ 271 w 271"/>
                    <a:gd name="T15" fmla="*/ 235 h 235"/>
                  </a:gdLst>
                  <a:ahLst/>
                  <a:cxnLst>
                    <a:cxn ang="T8">
                      <a:pos x="T0" y="T1"/>
                    </a:cxn>
                    <a:cxn ang="T9">
                      <a:pos x="T2" y="T3"/>
                    </a:cxn>
                    <a:cxn ang="T10">
                      <a:pos x="T4" y="T5"/>
                    </a:cxn>
                    <a:cxn ang="T11">
                      <a:pos x="T6" y="T7"/>
                    </a:cxn>
                  </a:cxnLst>
                  <a:rect l="T12" t="T13" r="T14" b="T15"/>
                  <a:pathLst>
                    <a:path w="271" h="235">
                      <a:moveTo>
                        <a:pt x="143" y="0"/>
                      </a:moveTo>
                      <a:lnTo>
                        <a:pt x="271" y="235"/>
                      </a:lnTo>
                      <a:lnTo>
                        <a:pt x="0" y="235"/>
                      </a:lnTo>
                      <a:lnTo>
                        <a:pt x="143" y="0"/>
                      </a:lnTo>
                      <a:close/>
                    </a:path>
                  </a:pathLst>
                </a:custGeom>
                <a:noFill/>
                <a:ln w="9525">
                  <a:noFill/>
                  <a:round/>
                  <a:headEnd/>
                  <a:tailEnd/>
                </a:ln>
              </p:spPr>
              <p:txBody>
                <a:bodyPr/>
                <a:lstStyle/>
                <a:p>
                  <a:endParaRPr lang="en-US"/>
                </a:p>
              </p:txBody>
            </p:sp>
            <p:sp>
              <p:nvSpPr>
                <p:cNvPr id="19322" name="Freeform 239"/>
                <p:cNvSpPr>
                  <a:spLocks/>
                </p:cNvSpPr>
                <p:nvPr/>
              </p:nvSpPr>
              <p:spPr bwMode="auto">
                <a:xfrm>
                  <a:off x="615" y="2081"/>
                  <a:ext cx="23" cy="34"/>
                </a:xfrm>
                <a:custGeom>
                  <a:avLst/>
                  <a:gdLst>
                    <a:gd name="T0" fmla="*/ 0 w 91"/>
                    <a:gd name="T1" fmla="*/ 0 h 132"/>
                    <a:gd name="T2" fmla="*/ 0 w 91"/>
                    <a:gd name="T3" fmla="*/ 0 h 132"/>
                    <a:gd name="T4" fmla="*/ 0 w 91"/>
                    <a:gd name="T5" fmla="*/ 0 h 132"/>
                    <a:gd name="T6" fmla="*/ 0 w 91"/>
                    <a:gd name="T7" fmla="*/ 0 h 132"/>
                    <a:gd name="T8" fmla="*/ 0 w 91"/>
                    <a:gd name="T9" fmla="*/ 0 h 132"/>
                    <a:gd name="T10" fmla="*/ 0 w 91"/>
                    <a:gd name="T11" fmla="*/ 0 h 132"/>
                    <a:gd name="T12" fmla="*/ 0 w 91"/>
                    <a:gd name="T13" fmla="*/ 0 h 132"/>
                    <a:gd name="T14" fmla="*/ 0 w 91"/>
                    <a:gd name="T15" fmla="*/ 0 h 132"/>
                    <a:gd name="T16" fmla="*/ 0 w 91"/>
                    <a:gd name="T17" fmla="*/ 0 h 132"/>
                    <a:gd name="T18" fmla="*/ 0 w 91"/>
                    <a:gd name="T19" fmla="*/ 0 h 132"/>
                    <a:gd name="T20" fmla="*/ 0 w 91"/>
                    <a:gd name="T21" fmla="*/ 0 h 132"/>
                    <a:gd name="T22" fmla="*/ 0 w 91"/>
                    <a:gd name="T23" fmla="*/ 0 h 132"/>
                    <a:gd name="T24" fmla="*/ 0 w 91"/>
                    <a:gd name="T25" fmla="*/ 0 h 132"/>
                    <a:gd name="T26" fmla="*/ 0 w 91"/>
                    <a:gd name="T27" fmla="*/ 0 h 132"/>
                    <a:gd name="T28" fmla="*/ 0 w 91"/>
                    <a:gd name="T29" fmla="*/ 0 h 132"/>
                    <a:gd name="T30" fmla="*/ 0 w 91"/>
                    <a:gd name="T31" fmla="*/ 0 h 132"/>
                    <a:gd name="T32" fmla="*/ 0 w 91"/>
                    <a:gd name="T33" fmla="*/ 0 h 132"/>
                    <a:gd name="T34" fmla="*/ 0 w 91"/>
                    <a:gd name="T35" fmla="*/ 0 h 132"/>
                    <a:gd name="T36" fmla="*/ 0 w 91"/>
                    <a:gd name="T37" fmla="*/ 0 h 132"/>
                    <a:gd name="T38" fmla="*/ 0 w 91"/>
                    <a:gd name="T39" fmla="*/ 0 h 132"/>
                    <a:gd name="T40" fmla="*/ 0 w 91"/>
                    <a:gd name="T41" fmla="*/ 0 h 132"/>
                    <a:gd name="T42" fmla="*/ 0 w 91"/>
                    <a:gd name="T43" fmla="*/ 0 h 132"/>
                    <a:gd name="T44" fmla="*/ 0 w 91"/>
                    <a:gd name="T45" fmla="*/ 0 h 132"/>
                    <a:gd name="T46" fmla="*/ 0 w 91"/>
                    <a:gd name="T47" fmla="*/ 0 h 132"/>
                    <a:gd name="T48" fmla="*/ 0 w 91"/>
                    <a:gd name="T49" fmla="*/ 0 h 132"/>
                    <a:gd name="T50" fmla="*/ 0 w 91"/>
                    <a:gd name="T51" fmla="*/ 0 h 132"/>
                    <a:gd name="T52" fmla="*/ 0 w 91"/>
                    <a:gd name="T53" fmla="*/ 0 h 132"/>
                    <a:gd name="T54" fmla="*/ 0 w 91"/>
                    <a:gd name="T55" fmla="*/ 0 h 132"/>
                    <a:gd name="T56" fmla="*/ 0 w 91"/>
                    <a:gd name="T57" fmla="*/ 0 h 132"/>
                    <a:gd name="T58" fmla="*/ 0 w 91"/>
                    <a:gd name="T59" fmla="*/ 0 h 132"/>
                    <a:gd name="T60" fmla="*/ 0 w 91"/>
                    <a:gd name="T61" fmla="*/ 0 h 132"/>
                    <a:gd name="T62" fmla="*/ 0 w 91"/>
                    <a:gd name="T63" fmla="*/ 0 h 132"/>
                    <a:gd name="T64" fmla="*/ 0 w 91"/>
                    <a:gd name="T65" fmla="*/ 0 h 132"/>
                    <a:gd name="T66" fmla="*/ 0 w 91"/>
                    <a:gd name="T67" fmla="*/ 0 h 132"/>
                    <a:gd name="T68" fmla="*/ 0 w 91"/>
                    <a:gd name="T69" fmla="*/ 0 h 132"/>
                    <a:gd name="T70" fmla="*/ 0 w 91"/>
                    <a:gd name="T71" fmla="*/ 0 h 132"/>
                    <a:gd name="T72" fmla="*/ 0 w 91"/>
                    <a:gd name="T73" fmla="*/ 0 h 132"/>
                    <a:gd name="T74" fmla="*/ 0 w 91"/>
                    <a:gd name="T75" fmla="*/ 0 h 132"/>
                    <a:gd name="T76" fmla="*/ 0 w 91"/>
                    <a:gd name="T77" fmla="*/ 0 h 132"/>
                    <a:gd name="T78" fmla="*/ 0 w 91"/>
                    <a:gd name="T79" fmla="*/ 0 h 132"/>
                    <a:gd name="T80" fmla="*/ 0 w 91"/>
                    <a:gd name="T81" fmla="*/ 0 h 132"/>
                    <a:gd name="T82" fmla="*/ 0 w 91"/>
                    <a:gd name="T83" fmla="*/ 0 h 132"/>
                    <a:gd name="T84" fmla="*/ 0 w 91"/>
                    <a:gd name="T85" fmla="*/ 0 h 132"/>
                    <a:gd name="T86" fmla="*/ 0 w 91"/>
                    <a:gd name="T87" fmla="*/ 0 h 132"/>
                    <a:gd name="T88" fmla="*/ 0 w 91"/>
                    <a:gd name="T89" fmla="*/ 0 h 132"/>
                    <a:gd name="T90" fmla="*/ 0 w 91"/>
                    <a:gd name="T91" fmla="*/ 0 h 132"/>
                    <a:gd name="T92" fmla="*/ 0 w 91"/>
                    <a:gd name="T93" fmla="*/ 0 h 132"/>
                    <a:gd name="T94" fmla="*/ 0 w 91"/>
                    <a:gd name="T95" fmla="*/ 0 h 132"/>
                    <a:gd name="T96" fmla="*/ 0 w 91"/>
                    <a:gd name="T97" fmla="*/ 0 h 132"/>
                    <a:gd name="T98" fmla="*/ 0 w 91"/>
                    <a:gd name="T99" fmla="*/ 0 h 132"/>
                    <a:gd name="T100" fmla="*/ 0 w 91"/>
                    <a:gd name="T101" fmla="*/ 0 h 132"/>
                    <a:gd name="T102" fmla="*/ 0 w 91"/>
                    <a:gd name="T103" fmla="*/ 0 h 132"/>
                    <a:gd name="T104" fmla="*/ 0 w 91"/>
                    <a:gd name="T105" fmla="*/ 0 h 132"/>
                    <a:gd name="T106" fmla="*/ 0 w 91"/>
                    <a:gd name="T107" fmla="*/ 0 h 132"/>
                    <a:gd name="T108" fmla="*/ 0 w 91"/>
                    <a:gd name="T109" fmla="*/ 0 h 1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132"/>
                    <a:gd name="T167" fmla="*/ 91 w 91"/>
                    <a:gd name="T168" fmla="*/ 132 h 13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132">
                      <a:moveTo>
                        <a:pt x="4" y="47"/>
                      </a:moveTo>
                      <a:lnTo>
                        <a:pt x="12" y="15"/>
                      </a:lnTo>
                      <a:lnTo>
                        <a:pt x="31" y="2"/>
                      </a:lnTo>
                      <a:lnTo>
                        <a:pt x="50" y="0"/>
                      </a:lnTo>
                      <a:lnTo>
                        <a:pt x="71" y="4"/>
                      </a:lnTo>
                      <a:lnTo>
                        <a:pt x="85" y="17"/>
                      </a:lnTo>
                      <a:lnTo>
                        <a:pt x="91" y="39"/>
                      </a:lnTo>
                      <a:lnTo>
                        <a:pt x="86" y="59"/>
                      </a:lnTo>
                      <a:lnTo>
                        <a:pt x="73" y="72"/>
                      </a:lnTo>
                      <a:lnTo>
                        <a:pt x="56" y="84"/>
                      </a:lnTo>
                      <a:lnTo>
                        <a:pt x="52" y="85"/>
                      </a:lnTo>
                      <a:lnTo>
                        <a:pt x="45" y="89"/>
                      </a:lnTo>
                      <a:lnTo>
                        <a:pt x="41" y="91"/>
                      </a:lnTo>
                      <a:lnTo>
                        <a:pt x="29" y="100"/>
                      </a:lnTo>
                      <a:lnTo>
                        <a:pt x="21" y="110"/>
                      </a:lnTo>
                      <a:lnTo>
                        <a:pt x="19" y="117"/>
                      </a:lnTo>
                      <a:lnTo>
                        <a:pt x="38" y="117"/>
                      </a:lnTo>
                      <a:lnTo>
                        <a:pt x="72" y="117"/>
                      </a:lnTo>
                      <a:lnTo>
                        <a:pt x="91" y="117"/>
                      </a:lnTo>
                      <a:lnTo>
                        <a:pt x="91" y="132"/>
                      </a:lnTo>
                      <a:lnTo>
                        <a:pt x="67" y="132"/>
                      </a:lnTo>
                      <a:lnTo>
                        <a:pt x="24" y="132"/>
                      </a:lnTo>
                      <a:lnTo>
                        <a:pt x="0" y="132"/>
                      </a:lnTo>
                      <a:lnTo>
                        <a:pt x="5" y="109"/>
                      </a:lnTo>
                      <a:lnTo>
                        <a:pt x="16" y="92"/>
                      </a:lnTo>
                      <a:lnTo>
                        <a:pt x="32" y="79"/>
                      </a:lnTo>
                      <a:lnTo>
                        <a:pt x="36" y="77"/>
                      </a:lnTo>
                      <a:lnTo>
                        <a:pt x="45" y="72"/>
                      </a:lnTo>
                      <a:lnTo>
                        <a:pt x="49" y="70"/>
                      </a:lnTo>
                      <a:lnTo>
                        <a:pt x="61" y="61"/>
                      </a:lnTo>
                      <a:lnTo>
                        <a:pt x="70" y="52"/>
                      </a:lnTo>
                      <a:lnTo>
                        <a:pt x="73" y="38"/>
                      </a:lnTo>
                      <a:lnTo>
                        <a:pt x="71" y="27"/>
                      </a:lnTo>
                      <a:lnTo>
                        <a:pt x="63" y="17"/>
                      </a:lnTo>
                      <a:lnTo>
                        <a:pt x="47" y="14"/>
                      </a:lnTo>
                      <a:lnTo>
                        <a:pt x="30" y="21"/>
                      </a:lnTo>
                      <a:lnTo>
                        <a:pt x="23" y="34"/>
                      </a:lnTo>
                      <a:lnTo>
                        <a:pt x="20" y="47"/>
                      </a:lnTo>
                      <a:lnTo>
                        <a:pt x="17" y="47"/>
                      </a:lnTo>
                      <a:lnTo>
                        <a:pt x="9" y="47"/>
                      </a:lnTo>
                      <a:lnTo>
                        <a:pt x="4" y="47"/>
                      </a:lnTo>
                      <a:close/>
                    </a:path>
                  </a:pathLst>
                </a:custGeom>
                <a:noFill/>
                <a:ln w="9525">
                  <a:noFill/>
                  <a:round/>
                  <a:headEnd/>
                  <a:tailEnd/>
                </a:ln>
              </p:spPr>
              <p:txBody>
                <a:bodyPr/>
                <a:lstStyle/>
                <a:p>
                  <a:endParaRPr lang="en-US"/>
                </a:p>
              </p:txBody>
            </p:sp>
            <p:sp>
              <p:nvSpPr>
                <p:cNvPr id="19323" name="Freeform 240"/>
                <p:cNvSpPr>
                  <a:spLocks/>
                </p:cNvSpPr>
                <p:nvPr/>
              </p:nvSpPr>
              <p:spPr bwMode="auto">
                <a:xfrm>
                  <a:off x="985" y="3002"/>
                  <a:ext cx="77" cy="763"/>
                </a:xfrm>
                <a:custGeom>
                  <a:avLst/>
                  <a:gdLst>
                    <a:gd name="T0" fmla="*/ 0 w 308"/>
                    <a:gd name="T1" fmla="*/ 0 h 3055"/>
                    <a:gd name="T2" fmla="*/ 0 w 308"/>
                    <a:gd name="T3" fmla="*/ 0 h 3055"/>
                    <a:gd name="T4" fmla="*/ 0 w 308"/>
                    <a:gd name="T5" fmla="*/ 0 h 3055"/>
                    <a:gd name="T6" fmla="*/ 0 w 308"/>
                    <a:gd name="T7" fmla="*/ 0 h 3055"/>
                    <a:gd name="T8" fmla="*/ 0 w 308"/>
                    <a:gd name="T9" fmla="*/ 0 h 3055"/>
                    <a:gd name="T10" fmla="*/ 0 w 308"/>
                    <a:gd name="T11" fmla="*/ 0 h 3055"/>
                    <a:gd name="T12" fmla="*/ 0 w 308"/>
                    <a:gd name="T13" fmla="*/ 0 h 3055"/>
                    <a:gd name="T14" fmla="*/ 0 w 308"/>
                    <a:gd name="T15" fmla="*/ 0 h 3055"/>
                    <a:gd name="T16" fmla="*/ 0 w 308"/>
                    <a:gd name="T17" fmla="*/ 0 h 3055"/>
                    <a:gd name="T18" fmla="*/ 0 w 308"/>
                    <a:gd name="T19" fmla="*/ 0 h 3055"/>
                    <a:gd name="T20" fmla="*/ 0 w 308"/>
                    <a:gd name="T21" fmla="*/ 0 h 3055"/>
                    <a:gd name="T22" fmla="*/ 0 w 308"/>
                    <a:gd name="T23" fmla="*/ 0 h 3055"/>
                    <a:gd name="T24" fmla="*/ 0 w 308"/>
                    <a:gd name="T25" fmla="*/ 0 h 3055"/>
                    <a:gd name="T26" fmla="*/ 0 w 308"/>
                    <a:gd name="T27" fmla="*/ 0 h 3055"/>
                    <a:gd name="T28" fmla="*/ 0 w 308"/>
                    <a:gd name="T29" fmla="*/ 0 h 3055"/>
                    <a:gd name="T30" fmla="*/ 0 w 308"/>
                    <a:gd name="T31" fmla="*/ 0 h 3055"/>
                    <a:gd name="T32" fmla="*/ 0 w 308"/>
                    <a:gd name="T33" fmla="*/ 0 h 3055"/>
                    <a:gd name="T34" fmla="*/ 0 w 308"/>
                    <a:gd name="T35" fmla="*/ 0 h 3055"/>
                    <a:gd name="T36" fmla="*/ 0 w 308"/>
                    <a:gd name="T37" fmla="*/ 0 h 3055"/>
                    <a:gd name="T38" fmla="*/ 0 w 308"/>
                    <a:gd name="T39" fmla="*/ 0 h 3055"/>
                    <a:gd name="T40" fmla="*/ 0 w 308"/>
                    <a:gd name="T41" fmla="*/ 0 h 3055"/>
                    <a:gd name="T42" fmla="*/ 0 w 308"/>
                    <a:gd name="T43" fmla="*/ 0 h 3055"/>
                    <a:gd name="T44" fmla="*/ 0 w 308"/>
                    <a:gd name="T45" fmla="*/ 0 h 3055"/>
                    <a:gd name="T46" fmla="*/ 0 w 308"/>
                    <a:gd name="T47" fmla="*/ 0 h 3055"/>
                    <a:gd name="T48" fmla="*/ 0 w 308"/>
                    <a:gd name="T49" fmla="*/ 0 h 3055"/>
                    <a:gd name="T50" fmla="*/ 0 w 308"/>
                    <a:gd name="T51" fmla="*/ 0 h 3055"/>
                    <a:gd name="T52" fmla="*/ 0 w 308"/>
                    <a:gd name="T53" fmla="*/ 0 h 3055"/>
                    <a:gd name="T54" fmla="*/ 0 w 308"/>
                    <a:gd name="T55" fmla="*/ 0 h 3055"/>
                    <a:gd name="T56" fmla="*/ 0 w 308"/>
                    <a:gd name="T57" fmla="*/ 0 h 3055"/>
                    <a:gd name="T58" fmla="*/ 0 w 308"/>
                    <a:gd name="T59" fmla="*/ 0 h 3055"/>
                    <a:gd name="T60" fmla="*/ 0 w 308"/>
                    <a:gd name="T61" fmla="*/ 0 h 3055"/>
                    <a:gd name="T62" fmla="*/ 0 w 308"/>
                    <a:gd name="T63" fmla="*/ 0 h 3055"/>
                    <a:gd name="T64" fmla="*/ 0 w 308"/>
                    <a:gd name="T65" fmla="*/ 0 h 3055"/>
                    <a:gd name="T66" fmla="*/ 0 w 308"/>
                    <a:gd name="T67" fmla="*/ 0 h 3055"/>
                    <a:gd name="T68" fmla="*/ 0 w 308"/>
                    <a:gd name="T69" fmla="*/ 0 h 3055"/>
                    <a:gd name="T70" fmla="*/ 0 w 308"/>
                    <a:gd name="T71" fmla="*/ 1 h 3055"/>
                    <a:gd name="T72" fmla="*/ 0 w 308"/>
                    <a:gd name="T73" fmla="*/ 1 h 3055"/>
                    <a:gd name="T74" fmla="*/ 0 w 308"/>
                    <a:gd name="T75" fmla="*/ 1 h 3055"/>
                    <a:gd name="T76" fmla="*/ 0 w 308"/>
                    <a:gd name="T77" fmla="*/ 1 h 3055"/>
                    <a:gd name="T78" fmla="*/ 0 w 308"/>
                    <a:gd name="T79" fmla="*/ 1 h 3055"/>
                    <a:gd name="T80" fmla="*/ 0 w 308"/>
                    <a:gd name="T81" fmla="*/ 1 h 3055"/>
                    <a:gd name="T82" fmla="*/ 0 w 308"/>
                    <a:gd name="T83" fmla="*/ 0 h 3055"/>
                    <a:gd name="T84" fmla="*/ 0 w 308"/>
                    <a:gd name="T85" fmla="*/ 0 h 3055"/>
                    <a:gd name="T86" fmla="*/ 0 w 308"/>
                    <a:gd name="T87" fmla="*/ 0 h 3055"/>
                    <a:gd name="T88" fmla="*/ 0 w 308"/>
                    <a:gd name="T89" fmla="*/ 0 h 3055"/>
                    <a:gd name="T90" fmla="*/ 0 w 308"/>
                    <a:gd name="T91" fmla="*/ 0 h 3055"/>
                    <a:gd name="T92" fmla="*/ 0 w 308"/>
                    <a:gd name="T93" fmla="*/ 0 h 3055"/>
                    <a:gd name="T94" fmla="*/ 0 w 308"/>
                    <a:gd name="T95" fmla="*/ 0 h 3055"/>
                    <a:gd name="T96" fmla="*/ 0 w 308"/>
                    <a:gd name="T97" fmla="*/ 0 h 3055"/>
                    <a:gd name="T98" fmla="*/ 0 w 308"/>
                    <a:gd name="T99" fmla="*/ 0 h 3055"/>
                    <a:gd name="T100" fmla="*/ 0 w 308"/>
                    <a:gd name="T101" fmla="*/ 0 h 3055"/>
                    <a:gd name="T102" fmla="*/ 0 w 308"/>
                    <a:gd name="T103" fmla="*/ 0 h 3055"/>
                    <a:gd name="T104" fmla="*/ 0 w 308"/>
                    <a:gd name="T105" fmla="*/ 0 h 3055"/>
                    <a:gd name="T106" fmla="*/ 0 w 308"/>
                    <a:gd name="T107" fmla="*/ 0 h 3055"/>
                    <a:gd name="T108" fmla="*/ 0 w 308"/>
                    <a:gd name="T109" fmla="*/ 0 h 3055"/>
                    <a:gd name="T110" fmla="*/ 0 w 308"/>
                    <a:gd name="T111" fmla="*/ 0 h 3055"/>
                    <a:gd name="T112" fmla="*/ 0 w 308"/>
                    <a:gd name="T113" fmla="*/ 0 h 3055"/>
                    <a:gd name="T114" fmla="*/ 0 w 308"/>
                    <a:gd name="T115" fmla="*/ 0 h 3055"/>
                    <a:gd name="T116" fmla="*/ 0 w 308"/>
                    <a:gd name="T117" fmla="*/ 0 h 3055"/>
                    <a:gd name="T118" fmla="*/ 0 w 308"/>
                    <a:gd name="T119" fmla="*/ 0 h 30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8"/>
                    <a:gd name="T181" fmla="*/ 0 h 3055"/>
                    <a:gd name="T182" fmla="*/ 308 w 308"/>
                    <a:gd name="T183" fmla="*/ 3055 h 30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8" h="3055">
                      <a:moveTo>
                        <a:pt x="71" y="784"/>
                      </a:moveTo>
                      <a:lnTo>
                        <a:pt x="69" y="751"/>
                      </a:lnTo>
                      <a:lnTo>
                        <a:pt x="66" y="719"/>
                      </a:lnTo>
                      <a:lnTo>
                        <a:pt x="66" y="686"/>
                      </a:lnTo>
                      <a:lnTo>
                        <a:pt x="68" y="642"/>
                      </a:lnTo>
                      <a:lnTo>
                        <a:pt x="74" y="596"/>
                      </a:lnTo>
                      <a:lnTo>
                        <a:pt x="81" y="552"/>
                      </a:lnTo>
                      <a:lnTo>
                        <a:pt x="82" y="545"/>
                      </a:lnTo>
                      <a:lnTo>
                        <a:pt x="86" y="529"/>
                      </a:lnTo>
                      <a:lnTo>
                        <a:pt x="87" y="522"/>
                      </a:lnTo>
                      <a:lnTo>
                        <a:pt x="96" y="471"/>
                      </a:lnTo>
                      <a:lnTo>
                        <a:pt x="107" y="411"/>
                      </a:lnTo>
                      <a:lnTo>
                        <a:pt x="117" y="348"/>
                      </a:lnTo>
                      <a:lnTo>
                        <a:pt x="128" y="286"/>
                      </a:lnTo>
                      <a:lnTo>
                        <a:pt x="136" y="234"/>
                      </a:lnTo>
                      <a:lnTo>
                        <a:pt x="141" y="195"/>
                      </a:lnTo>
                      <a:lnTo>
                        <a:pt x="143" y="175"/>
                      </a:lnTo>
                      <a:lnTo>
                        <a:pt x="133" y="130"/>
                      </a:lnTo>
                      <a:lnTo>
                        <a:pt x="111" y="45"/>
                      </a:lnTo>
                      <a:lnTo>
                        <a:pt x="100" y="0"/>
                      </a:lnTo>
                      <a:lnTo>
                        <a:pt x="97" y="29"/>
                      </a:lnTo>
                      <a:lnTo>
                        <a:pt x="94" y="67"/>
                      </a:lnTo>
                      <a:lnTo>
                        <a:pt x="88" y="112"/>
                      </a:lnTo>
                      <a:lnTo>
                        <a:pt x="81" y="164"/>
                      </a:lnTo>
                      <a:lnTo>
                        <a:pt x="73" y="221"/>
                      </a:lnTo>
                      <a:lnTo>
                        <a:pt x="64" y="281"/>
                      </a:lnTo>
                      <a:lnTo>
                        <a:pt x="55" y="342"/>
                      </a:lnTo>
                      <a:lnTo>
                        <a:pt x="44" y="402"/>
                      </a:lnTo>
                      <a:lnTo>
                        <a:pt x="35" y="459"/>
                      </a:lnTo>
                      <a:lnTo>
                        <a:pt x="24" y="514"/>
                      </a:lnTo>
                      <a:lnTo>
                        <a:pt x="23" y="521"/>
                      </a:lnTo>
                      <a:lnTo>
                        <a:pt x="20" y="536"/>
                      </a:lnTo>
                      <a:lnTo>
                        <a:pt x="17" y="544"/>
                      </a:lnTo>
                      <a:lnTo>
                        <a:pt x="14" y="568"/>
                      </a:lnTo>
                      <a:lnTo>
                        <a:pt x="9" y="597"/>
                      </a:lnTo>
                      <a:lnTo>
                        <a:pt x="7" y="623"/>
                      </a:lnTo>
                      <a:lnTo>
                        <a:pt x="6" y="662"/>
                      </a:lnTo>
                      <a:lnTo>
                        <a:pt x="6" y="726"/>
                      </a:lnTo>
                      <a:lnTo>
                        <a:pt x="8" y="791"/>
                      </a:lnTo>
                      <a:lnTo>
                        <a:pt x="8" y="810"/>
                      </a:lnTo>
                      <a:lnTo>
                        <a:pt x="7" y="845"/>
                      </a:lnTo>
                      <a:lnTo>
                        <a:pt x="7" y="864"/>
                      </a:lnTo>
                      <a:lnTo>
                        <a:pt x="6" y="874"/>
                      </a:lnTo>
                      <a:lnTo>
                        <a:pt x="4" y="887"/>
                      </a:lnTo>
                      <a:lnTo>
                        <a:pt x="3" y="898"/>
                      </a:lnTo>
                      <a:lnTo>
                        <a:pt x="3" y="906"/>
                      </a:lnTo>
                      <a:lnTo>
                        <a:pt x="3" y="919"/>
                      </a:lnTo>
                      <a:lnTo>
                        <a:pt x="3" y="927"/>
                      </a:lnTo>
                      <a:lnTo>
                        <a:pt x="2" y="991"/>
                      </a:lnTo>
                      <a:lnTo>
                        <a:pt x="3" y="1052"/>
                      </a:lnTo>
                      <a:lnTo>
                        <a:pt x="8" y="1112"/>
                      </a:lnTo>
                      <a:lnTo>
                        <a:pt x="7" y="1167"/>
                      </a:lnTo>
                      <a:lnTo>
                        <a:pt x="0" y="1222"/>
                      </a:lnTo>
                      <a:lnTo>
                        <a:pt x="1" y="1276"/>
                      </a:lnTo>
                      <a:lnTo>
                        <a:pt x="3" y="1285"/>
                      </a:lnTo>
                      <a:lnTo>
                        <a:pt x="6" y="1298"/>
                      </a:lnTo>
                      <a:lnTo>
                        <a:pt x="8" y="1306"/>
                      </a:lnTo>
                      <a:lnTo>
                        <a:pt x="27" y="1346"/>
                      </a:lnTo>
                      <a:lnTo>
                        <a:pt x="55" y="1389"/>
                      </a:lnTo>
                      <a:lnTo>
                        <a:pt x="76" y="1432"/>
                      </a:lnTo>
                      <a:lnTo>
                        <a:pt x="93" y="1502"/>
                      </a:lnTo>
                      <a:lnTo>
                        <a:pt x="107" y="1569"/>
                      </a:lnTo>
                      <a:lnTo>
                        <a:pt x="121" y="1633"/>
                      </a:lnTo>
                      <a:lnTo>
                        <a:pt x="133" y="1694"/>
                      </a:lnTo>
                      <a:lnTo>
                        <a:pt x="144" y="1752"/>
                      </a:lnTo>
                      <a:lnTo>
                        <a:pt x="155" y="1808"/>
                      </a:lnTo>
                      <a:lnTo>
                        <a:pt x="164" y="1860"/>
                      </a:lnTo>
                      <a:lnTo>
                        <a:pt x="173" y="1910"/>
                      </a:lnTo>
                      <a:lnTo>
                        <a:pt x="180" y="1958"/>
                      </a:lnTo>
                      <a:lnTo>
                        <a:pt x="187" y="2003"/>
                      </a:lnTo>
                      <a:lnTo>
                        <a:pt x="193" y="2047"/>
                      </a:lnTo>
                      <a:lnTo>
                        <a:pt x="197" y="2089"/>
                      </a:lnTo>
                      <a:lnTo>
                        <a:pt x="202" y="2129"/>
                      </a:lnTo>
                      <a:lnTo>
                        <a:pt x="207" y="2168"/>
                      </a:lnTo>
                      <a:lnTo>
                        <a:pt x="210" y="2206"/>
                      </a:lnTo>
                      <a:lnTo>
                        <a:pt x="213" y="2243"/>
                      </a:lnTo>
                      <a:lnTo>
                        <a:pt x="215" y="2278"/>
                      </a:lnTo>
                      <a:lnTo>
                        <a:pt x="217" y="2313"/>
                      </a:lnTo>
                      <a:lnTo>
                        <a:pt x="220" y="2347"/>
                      </a:lnTo>
                      <a:lnTo>
                        <a:pt x="221" y="2380"/>
                      </a:lnTo>
                      <a:lnTo>
                        <a:pt x="223" y="2414"/>
                      </a:lnTo>
                      <a:lnTo>
                        <a:pt x="224" y="2447"/>
                      </a:lnTo>
                      <a:lnTo>
                        <a:pt x="226" y="2480"/>
                      </a:lnTo>
                      <a:lnTo>
                        <a:pt x="227" y="2513"/>
                      </a:lnTo>
                      <a:lnTo>
                        <a:pt x="229" y="2548"/>
                      </a:lnTo>
                      <a:lnTo>
                        <a:pt x="230" y="2582"/>
                      </a:lnTo>
                      <a:lnTo>
                        <a:pt x="233" y="2616"/>
                      </a:lnTo>
                      <a:lnTo>
                        <a:pt x="234" y="2653"/>
                      </a:lnTo>
                      <a:lnTo>
                        <a:pt x="237" y="2690"/>
                      </a:lnTo>
                      <a:lnTo>
                        <a:pt x="240" y="2728"/>
                      </a:lnTo>
                      <a:lnTo>
                        <a:pt x="243" y="2767"/>
                      </a:lnTo>
                      <a:lnTo>
                        <a:pt x="247" y="2807"/>
                      </a:lnTo>
                      <a:lnTo>
                        <a:pt x="250" y="2850"/>
                      </a:lnTo>
                      <a:lnTo>
                        <a:pt x="256" y="2895"/>
                      </a:lnTo>
                      <a:lnTo>
                        <a:pt x="261" y="2941"/>
                      </a:lnTo>
                      <a:lnTo>
                        <a:pt x="268" y="2990"/>
                      </a:lnTo>
                      <a:lnTo>
                        <a:pt x="278" y="3006"/>
                      </a:lnTo>
                      <a:lnTo>
                        <a:pt x="297" y="3038"/>
                      </a:lnTo>
                      <a:lnTo>
                        <a:pt x="308" y="3055"/>
                      </a:lnTo>
                      <a:lnTo>
                        <a:pt x="302" y="2999"/>
                      </a:lnTo>
                      <a:lnTo>
                        <a:pt x="291" y="2944"/>
                      </a:lnTo>
                      <a:lnTo>
                        <a:pt x="281" y="2889"/>
                      </a:lnTo>
                      <a:lnTo>
                        <a:pt x="271" y="2833"/>
                      </a:lnTo>
                      <a:lnTo>
                        <a:pt x="266" y="2776"/>
                      </a:lnTo>
                      <a:lnTo>
                        <a:pt x="263" y="2730"/>
                      </a:lnTo>
                      <a:lnTo>
                        <a:pt x="262" y="2685"/>
                      </a:lnTo>
                      <a:lnTo>
                        <a:pt x="261" y="2640"/>
                      </a:lnTo>
                      <a:lnTo>
                        <a:pt x="258" y="2595"/>
                      </a:lnTo>
                      <a:lnTo>
                        <a:pt x="257" y="2550"/>
                      </a:lnTo>
                      <a:lnTo>
                        <a:pt x="256" y="2505"/>
                      </a:lnTo>
                      <a:lnTo>
                        <a:pt x="255" y="2460"/>
                      </a:lnTo>
                      <a:lnTo>
                        <a:pt x="253" y="2416"/>
                      </a:lnTo>
                      <a:lnTo>
                        <a:pt x="251" y="2371"/>
                      </a:lnTo>
                      <a:lnTo>
                        <a:pt x="249" y="2326"/>
                      </a:lnTo>
                      <a:lnTo>
                        <a:pt x="247" y="2282"/>
                      </a:lnTo>
                      <a:lnTo>
                        <a:pt x="244" y="2237"/>
                      </a:lnTo>
                      <a:lnTo>
                        <a:pt x="241" y="2192"/>
                      </a:lnTo>
                      <a:lnTo>
                        <a:pt x="237" y="2148"/>
                      </a:lnTo>
                      <a:lnTo>
                        <a:pt x="234" y="2103"/>
                      </a:lnTo>
                      <a:lnTo>
                        <a:pt x="229" y="2058"/>
                      </a:lnTo>
                      <a:lnTo>
                        <a:pt x="223" y="2012"/>
                      </a:lnTo>
                      <a:lnTo>
                        <a:pt x="216" y="1966"/>
                      </a:lnTo>
                      <a:lnTo>
                        <a:pt x="209" y="1921"/>
                      </a:lnTo>
                      <a:lnTo>
                        <a:pt x="202" y="1875"/>
                      </a:lnTo>
                      <a:lnTo>
                        <a:pt x="193" y="1829"/>
                      </a:lnTo>
                      <a:lnTo>
                        <a:pt x="182" y="1781"/>
                      </a:lnTo>
                      <a:lnTo>
                        <a:pt x="173" y="1733"/>
                      </a:lnTo>
                      <a:lnTo>
                        <a:pt x="162" y="1682"/>
                      </a:lnTo>
                      <a:lnTo>
                        <a:pt x="153" y="1631"/>
                      </a:lnTo>
                      <a:lnTo>
                        <a:pt x="144" y="1578"/>
                      </a:lnTo>
                      <a:lnTo>
                        <a:pt x="136" y="1524"/>
                      </a:lnTo>
                      <a:lnTo>
                        <a:pt x="129" y="1471"/>
                      </a:lnTo>
                      <a:lnTo>
                        <a:pt x="109" y="1409"/>
                      </a:lnTo>
                      <a:lnTo>
                        <a:pt x="81" y="1350"/>
                      </a:lnTo>
                      <a:lnTo>
                        <a:pt x="63" y="1293"/>
                      </a:lnTo>
                      <a:lnTo>
                        <a:pt x="61" y="1280"/>
                      </a:lnTo>
                      <a:lnTo>
                        <a:pt x="59" y="1255"/>
                      </a:lnTo>
                      <a:lnTo>
                        <a:pt x="57" y="1242"/>
                      </a:lnTo>
                      <a:lnTo>
                        <a:pt x="53" y="1190"/>
                      </a:lnTo>
                      <a:lnTo>
                        <a:pt x="54" y="1139"/>
                      </a:lnTo>
                      <a:lnTo>
                        <a:pt x="56" y="1087"/>
                      </a:lnTo>
                      <a:lnTo>
                        <a:pt x="61" y="1033"/>
                      </a:lnTo>
                      <a:lnTo>
                        <a:pt x="66" y="979"/>
                      </a:lnTo>
                      <a:lnTo>
                        <a:pt x="69" y="921"/>
                      </a:lnTo>
                      <a:lnTo>
                        <a:pt x="69" y="915"/>
                      </a:lnTo>
                      <a:lnTo>
                        <a:pt x="69" y="903"/>
                      </a:lnTo>
                      <a:lnTo>
                        <a:pt x="70" y="897"/>
                      </a:lnTo>
                      <a:lnTo>
                        <a:pt x="70" y="889"/>
                      </a:lnTo>
                      <a:lnTo>
                        <a:pt x="70" y="881"/>
                      </a:lnTo>
                      <a:lnTo>
                        <a:pt x="71" y="874"/>
                      </a:lnTo>
                      <a:lnTo>
                        <a:pt x="71" y="859"/>
                      </a:lnTo>
                      <a:lnTo>
                        <a:pt x="71" y="832"/>
                      </a:lnTo>
                      <a:lnTo>
                        <a:pt x="73" y="817"/>
                      </a:lnTo>
                      <a:lnTo>
                        <a:pt x="71" y="784"/>
                      </a:lnTo>
                      <a:close/>
                    </a:path>
                  </a:pathLst>
                </a:custGeom>
                <a:solidFill>
                  <a:srgbClr val="47A3CB"/>
                </a:solidFill>
                <a:ln w="9525">
                  <a:noFill/>
                  <a:round/>
                  <a:headEnd/>
                  <a:tailEnd/>
                </a:ln>
              </p:spPr>
              <p:txBody>
                <a:bodyPr/>
                <a:lstStyle/>
                <a:p>
                  <a:endParaRPr lang="en-US"/>
                </a:p>
              </p:txBody>
            </p:sp>
            <p:sp>
              <p:nvSpPr>
                <p:cNvPr id="19324" name="Freeform 241"/>
                <p:cNvSpPr>
                  <a:spLocks/>
                </p:cNvSpPr>
                <p:nvPr/>
              </p:nvSpPr>
              <p:spPr bwMode="auto">
                <a:xfrm>
                  <a:off x="985" y="3002"/>
                  <a:ext cx="77" cy="763"/>
                </a:xfrm>
                <a:custGeom>
                  <a:avLst/>
                  <a:gdLst>
                    <a:gd name="T0" fmla="*/ 0 w 308"/>
                    <a:gd name="T1" fmla="*/ 0 h 3055"/>
                    <a:gd name="T2" fmla="*/ 0 w 308"/>
                    <a:gd name="T3" fmla="*/ 0 h 3055"/>
                    <a:gd name="T4" fmla="*/ 0 w 308"/>
                    <a:gd name="T5" fmla="*/ 0 h 3055"/>
                    <a:gd name="T6" fmla="*/ 0 w 308"/>
                    <a:gd name="T7" fmla="*/ 0 h 3055"/>
                    <a:gd name="T8" fmla="*/ 0 w 308"/>
                    <a:gd name="T9" fmla="*/ 0 h 3055"/>
                    <a:gd name="T10" fmla="*/ 0 w 308"/>
                    <a:gd name="T11" fmla="*/ 0 h 3055"/>
                    <a:gd name="T12" fmla="*/ 0 w 308"/>
                    <a:gd name="T13" fmla="*/ 0 h 3055"/>
                    <a:gd name="T14" fmla="*/ 0 w 308"/>
                    <a:gd name="T15" fmla="*/ 0 h 3055"/>
                    <a:gd name="T16" fmla="*/ 0 w 308"/>
                    <a:gd name="T17" fmla="*/ 0 h 3055"/>
                    <a:gd name="T18" fmla="*/ 0 w 308"/>
                    <a:gd name="T19" fmla="*/ 0 h 3055"/>
                    <a:gd name="T20" fmla="*/ 0 w 308"/>
                    <a:gd name="T21" fmla="*/ 0 h 3055"/>
                    <a:gd name="T22" fmla="*/ 0 w 308"/>
                    <a:gd name="T23" fmla="*/ 0 h 3055"/>
                    <a:gd name="T24" fmla="*/ 0 w 308"/>
                    <a:gd name="T25" fmla="*/ 0 h 3055"/>
                    <a:gd name="T26" fmla="*/ 0 w 308"/>
                    <a:gd name="T27" fmla="*/ 0 h 3055"/>
                    <a:gd name="T28" fmla="*/ 0 w 308"/>
                    <a:gd name="T29" fmla="*/ 0 h 3055"/>
                    <a:gd name="T30" fmla="*/ 0 w 308"/>
                    <a:gd name="T31" fmla="*/ 0 h 3055"/>
                    <a:gd name="T32" fmla="*/ 0 w 308"/>
                    <a:gd name="T33" fmla="*/ 0 h 3055"/>
                    <a:gd name="T34" fmla="*/ 0 w 308"/>
                    <a:gd name="T35" fmla="*/ 0 h 3055"/>
                    <a:gd name="T36" fmla="*/ 0 w 308"/>
                    <a:gd name="T37" fmla="*/ 0 h 3055"/>
                    <a:gd name="T38" fmla="*/ 0 w 308"/>
                    <a:gd name="T39" fmla="*/ 0 h 3055"/>
                    <a:gd name="T40" fmla="*/ 0 w 308"/>
                    <a:gd name="T41" fmla="*/ 0 h 3055"/>
                    <a:gd name="T42" fmla="*/ 0 w 308"/>
                    <a:gd name="T43" fmla="*/ 0 h 3055"/>
                    <a:gd name="T44" fmla="*/ 0 w 308"/>
                    <a:gd name="T45" fmla="*/ 0 h 3055"/>
                    <a:gd name="T46" fmla="*/ 0 w 308"/>
                    <a:gd name="T47" fmla="*/ 0 h 3055"/>
                    <a:gd name="T48" fmla="*/ 0 w 308"/>
                    <a:gd name="T49" fmla="*/ 0 h 3055"/>
                    <a:gd name="T50" fmla="*/ 0 w 308"/>
                    <a:gd name="T51" fmla="*/ 0 h 3055"/>
                    <a:gd name="T52" fmla="*/ 0 w 308"/>
                    <a:gd name="T53" fmla="*/ 0 h 3055"/>
                    <a:gd name="T54" fmla="*/ 0 w 308"/>
                    <a:gd name="T55" fmla="*/ 0 h 3055"/>
                    <a:gd name="T56" fmla="*/ 0 w 308"/>
                    <a:gd name="T57" fmla="*/ 0 h 3055"/>
                    <a:gd name="T58" fmla="*/ 0 w 308"/>
                    <a:gd name="T59" fmla="*/ 0 h 3055"/>
                    <a:gd name="T60" fmla="*/ 0 w 308"/>
                    <a:gd name="T61" fmla="*/ 0 h 3055"/>
                    <a:gd name="T62" fmla="*/ 0 w 308"/>
                    <a:gd name="T63" fmla="*/ 0 h 3055"/>
                    <a:gd name="T64" fmla="*/ 0 w 308"/>
                    <a:gd name="T65" fmla="*/ 0 h 3055"/>
                    <a:gd name="T66" fmla="*/ 0 w 308"/>
                    <a:gd name="T67" fmla="*/ 0 h 3055"/>
                    <a:gd name="T68" fmla="*/ 0 w 308"/>
                    <a:gd name="T69" fmla="*/ 0 h 3055"/>
                    <a:gd name="T70" fmla="*/ 0 w 308"/>
                    <a:gd name="T71" fmla="*/ 1 h 3055"/>
                    <a:gd name="T72" fmla="*/ 0 w 308"/>
                    <a:gd name="T73" fmla="*/ 1 h 3055"/>
                    <a:gd name="T74" fmla="*/ 0 w 308"/>
                    <a:gd name="T75" fmla="*/ 1 h 3055"/>
                    <a:gd name="T76" fmla="*/ 0 w 308"/>
                    <a:gd name="T77" fmla="*/ 1 h 3055"/>
                    <a:gd name="T78" fmla="*/ 0 w 308"/>
                    <a:gd name="T79" fmla="*/ 1 h 3055"/>
                    <a:gd name="T80" fmla="*/ 0 w 308"/>
                    <a:gd name="T81" fmla="*/ 1 h 3055"/>
                    <a:gd name="T82" fmla="*/ 0 w 308"/>
                    <a:gd name="T83" fmla="*/ 0 h 3055"/>
                    <a:gd name="T84" fmla="*/ 0 w 308"/>
                    <a:gd name="T85" fmla="*/ 0 h 3055"/>
                    <a:gd name="T86" fmla="*/ 0 w 308"/>
                    <a:gd name="T87" fmla="*/ 0 h 3055"/>
                    <a:gd name="T88" fmla="*/ 0 w 308"/>
                    <a:gd name="T89" fmla="*/ 0 h 3055"/>
                    <a:gd name="T90" fmla="*/ 0 w 308"/>
                    <a:gd name="T91" fmla="*/ 0 h 3055"/>
                    <a:gd name="T92" fmla="*/ 0 w 308"/>
                    <a:gd name="T93" fmla="*/ 0 h 3055"/>
                    <a:gd name="T94" fmla="*/ 0 w 308"/>
                    <a:gd name="T95" fmla="*/ 0 h 3055"/>
                    <a:gd name="T96" fmla="*/ 0 w 308"/>
                    <a:gd name="T97" fmla="*/ 0 h 3055"/>
                    <a:gd name="T98" fmla="*/ 0 w 308"/>
                    <a:gd name="T99" fmla="*/ 0 h 3055"/>
                    <a:gd name="T100" fmla="*/ 0 w 308"/>
                    <a:gd name="T101" fmla="*/ 0 h 3055"/>
                    <a:gd name="T102" fmla="*/ 0 w 308"/>
                    <a:gd name="T103" fmla="*/ 0 h 3055"/>
                    <a:gd name="T104" fmla="*/ 0 w 308"/>
                    <a:gd name="T105" fmla="*/ 0 h 3055"/>
                    <a:gd name="T106" fmla="*/ 0 w 308"/>
                    <a:gd name="T107" fmla="*/ 0 h 3055"/>
                    <a:gd name="T108" fmla="*/ 0 w 308"/>
                    <a:gd name="T109" fmla="*/ 0 h 3055"/>
                    <a:gd name="T110" fmla="*/ 0 w 308"/>
                    <a:gd name="T111" fmla="*/ 0 h 3055"/>
                    <a:gd name="T112" fmla="*/ 0 w 308"/>
                    <a:gd name="T113" fmla="*/ 0 h 3055"/>
                    <a:gd name="T114" fmla="*/ 0 w 308"/>
                    <a:gd name="T115" fmla="*/ 0 h 3055"/>
                    <a:gd name="T116" fmla="*/ 0 w 308"/>
                    <a:gd name="T117" fmla="*/ 0 h 3055"/>
                    <a:gd name="T118" fmla="*/ 0 w 308"/>
                    <a:gd name="T119" fmla="*/ 0 h 30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8"/>
                    <a:gd name="T181" fmla="*/ 0 h 3055"/>
                    <a:gd name="T182" fmla="*/ 308 w 308"/>
                    <a:gd name="T183" fmla="*/ 3055 h 30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8" h="3055">
                      <a:moveTo>
                        <a:pt x="71" y="784"/>
                      </a:moveTo>
                      <a:lnTo>
                        <a:pt x="69" y="751"/>
                      </a:lnTo>
                      <a:lnTo>
                        <a:pt x="66" y="719"/>
                      </a:lnTo>
                      <a:lnTo>
                        <a:pt x="66" y="686"/>
                      </a:lnTo>
                      <a:lnTo>
                        <a:pt x="68" y="642"/>
                      </a:lnTo>
                      <a:lnTo>
                        <a:pt x="74" y="596"/>
                      </a:lnTo>
                      <a:lnTo>
                        <a:pt x="81" y="552"/>
                      </a:lnTo>
                      <a:lnTo>
                        <a:pt x="82" y="545"/>
                      </a:lnTo>
                      <a:lnTo>
                        <a:pt x="86" y="529"/>
                      </a:lnTo>
                      <a:lnTo>
                        <a:pt x="87" y="522"/>
                      </a:lnTo>
                      <a:lnTo>
                        <a:pt x="96" y="471"/>
                      </a:lnTo>
                      <a:lnTo>
                        <a:pt x="107" y="411"/>
                      </a:lnTo>
                      <a:lnTo>
                        <a:pt x="117" y="348"/>
                      </a:lnTo>
                      <a:lnTo>
                        <a:pt x="128" y="286"/>
                      </a:lnTo>
                      <a:lnTo>
                        <a:pt x="136" y="234"/>
                      </a:lnTo>
                      <a:lnTo>
                        <a:pt x="141" y="195"/>
                      </a:lnTo>
                      <a:lnTo>
                        <a:pt x="143" y="175"/>
                      </a:lnTo>
                      <a:lnTo>
                        <a:pt x="133" y="130"/>
                      </a:lnTo>
                      <a:lnTo>
                        <a:pt x="111" y="45"/>
                      </a:lnTo>
                      <a:lnTo>
                        <a:pt x="100" y="0"/>
                      </a:lnTo>
                      <a:lnTo>
                        <a:pt x="97" y="29"/>
                      </a:lnTo>
                      <a:lnTo>
                        <a:pt x="94" y="67"/>
                      </a:lnTo>
                      <a:lnTo>
                        <a:pt x="88" y="112"/>
                      </a:lnTo>
                      <a:lnTo>
                        <a:pt x="81" y="164"/>
                      </a:lnTo>
                      <a:lnTo>
                        <a:pt x="73" y="221"/>
                      </a:lnTo>
                      <a:lnTo>
                        <a:pt x="64" y="281"/>
                      </a:lnTo>
                      <a:lnTo>
                        <a:pt x="55" y="342"/>
                      </a:lnTo>
                      <a:lnTo>
                        <a:pt x="44" y="402"/>
                      </a:lnTo>
                      <a:lnTo>
                        <a:pt x="35" y="459"/>
                      </a:lnTo>
                      <a:lnTo>
                        <a:pt x="24" y="514"/>
                      </a:lnTo>
                      <a:lnTo>
                        <a:pt x="23" y="521"/>
                      </a:lnTo>
                      <a:lnTo>
                        <a:pt x="20" y="536"/>
                      </a:lnTo>
                      <a:lnTo>
                        <a:pt x="17" y="544"/>
                      </a:lnTo>
                      <a:lnTo>
                        <a:pt x="14" y="568"/>
                      </a:lnTo>
                      <a:lnTo>
                        <a:pt x="9" y="597"/>
                      </a:lnTo>
                      <a:lnTo>
                        <a:pt x="7" y="623"/>
                      </a:lnTo>
                      <a:lnTo>
                        <a:pt x="6" y="662"/>
                      </a:lnTo>
                      <a:lnTo>
                        <a:pt x="6" y="726"/>
                      </a:lnTo>
                      <a:lnTo>
                        <a:pt x="8" y="791"/>
                      </a:lnTo>
                      <a:lnTo>
                        <a:pt x="8" y="810"/>
                      </a:lnTo>
                      <a:lnTo>
                        <a:pt x="7" y="845"/>
                      </a:lnTo>
                      <a:lnTo>
                        <a:pt x="7" y="864"/>
                      </a:lnTo>
                      <a:lnTo>
                        <a:pt x="6" y="874"/>
                      </a:lnTo>
                      <a:lnTo>
                        <a:pt x="4" y="887"/>
                      </a:lnTo>
                      <a:lnTo>
                        <a:pt x="3" y="898"/>
                      </a:lnTo>
                      <a:lnTo>
                        <a:pt x="3" y="906"/>
                      </a:lnTo>
                      <a:lnTo>
                        <a:pt x="3" y="919"/>
                      </a:lnTo>
                      <a:lnTo>
                        <a:pt x="3" y="927"/>
                      </a:lnTo>
                      <a:lnTo>
                        <a:pt x="2" y="991"/>
                      </a:lnTo>
                      <a:lnTo>
                        <a:pt x="3" y="1052"/>
                      </a:lnTo>
                      <a:lnTo>
                        <a:pt x="8" y="1112"/>
                      </a:lnTo>
                      <a:lnTo>
                        <a:pt x="7" y="1167"/>
                      </a:lnTo>
                      <a:lnTo>
                        <a:pt x="0" y="1222"/>
                      </a:lnTo>
                      <a:lnTo>
                        <a:pt x="1" y="1276"/>
                      </a:lnTo>
                      <a:lnTo>
                        <a:pt x="3" y="1285"/>
                      </a:lnTo>
                      <a:lnTo>
                        <a:pt x="6" y="1298"/>
                      </a:lnTo>
                      <a:lnTo>
                        <a:pt x="8" y="1306"/>
                      </a:lnTo>
                      <a:lnTo>
                        <a:pt x="27" y="1346"/>
                      </a:lnTo>
                      <a:lnTo>
                        <a:pt x="55" y="1389"/>
                      </a:lnTo>
                      <a:lnTo>
                        <a:pt x="76" y="1432"/>
                      </a:lnTo>
                      <a:lnTo>
                        <a:pt x="93" y="1502"/>
                      </a:lnTo>
                      <a:lnTo>
                        <a:pt x="107" y="1569"/>
                      </a:lnTo>
                      <a:lnTo>
                        <a:pt x="121" y="1633"/>
                      </a:lnTo>
                      <a:lnTo>
                        <a:pt x="133" y="1694"/>
                      </a:lnTo>
                      <a:lnTo>
                        <a:pt x="144" y="1752"/>
                      </a:lnTo>
                      <a:lnTo>
                        <a:pt x="155" y="1808"/>
                      </a:lnTo>
                      <a:lnTo>
                        <a:pt x="164" y="1860"/>
                      </a:lnTo>
                      <a:lnTo>
                        <a:pt x="173" y="1910"/>
                      </a:lnTo>
                      <a:lnTo>
                        <a:pt x="180" y="1958"/>
                      </a:lnTo>
                      <a:lnTo>
                        <a:pt x="187" y="2003"/>
                      </a:lnTo>
                      <a:lnTo>
                        <a:pt x="193" y="2047"/>
                      </a:lnTo>
                      <a:lnTo>
                        <a:pt x="197" y="2089"/>
                      </a:lnTo>
                      <a:lnTo>
                        <a:pt x="202" y="2129"/>
                      </a:lnTo>
                      <a:lnTo>
                        <a:pt x="207" y="2168"/>
                      </a:lnTo>
                      <a:lnTo>
                        <a:pt x="210" y="2206"/>
                      </a:lnTo>
                      <a:lnTo>
                        <a:pt x="213" y="2243"/>
                      </a:lnTo>
                      <a:lnTo>
                        <a:pt x="215" y="2278"/>
                      </a:lnTo>
                      <a:lnTo>
                        <a:pt x="217" y="2313"/>
                      </a:lnTo>
                      <a:lnTo>
                        <a:pt x="220" y="2347"/>
                      </a:lnTo>
                      <a:lnTo>
                        <a:pt x="221" y="2380"/>
                      </a:lnTo>
                      <a:lnTo>
                        <a:pt x="223" y="2414"/>
                      </a:lnTo>
                      <a:lnTo>
                        <a:pt x="224" y="2447"/>
                      </a:lnTo>
                      <a:lnTo>
                        <a:pt x="226" y="2480"/>
                      </a:lnTo>
                      <a:lnTo>
                        <a:pt x="227" y="2513"/>
                      </a:lnTo>
                      <a:lnTo>
                        <a:pt x="229" y="2548"/>
                      </a:lnTo>
                      <a:lnTo>
                        <a:pt x="230" y="2582"/>
                      </a:lnTo>
                      <a:lnTo>
                        <a:pt x="233" y="2616"/>
                      </a:lnTo>
                      <a:lnTo>
                        <a:pt x="234" y="2653"/>
                      </a:lnTo>
                      <a:lnTo>
                        <a:pt x="237" y="2690"/>
                      </a:lnTo>
                      <a:lnTo>
                        <a:pt x="240" y="2728"/>
                      </a:lnTo>
                      <a:lnTo>
                        <a:pt x="243" y="2767"/>
                      </a:lnTo>
                      <a:lnTo>
                        <a:pt x="247" y="2807"/>
                      </a:lnTo>
                      <a:lnTo>
                        <a:pt x="250" y="2850"/>
                      </a:lnTo>
                      <a:lnTo>
                        <a:pt x="256" y="2895"/>
                      </a:lnTo>
                      <a:lnTo>
                        <a:pt x="261" y="2941"/>
                      </a:lnTo>
                      <a:lnTo>
                        <a:pt x="268" y="2990"/>
                      </a:lnTo>
                      <a:lnTo>
                        <a:pt x="278" y="3006"/>
                      </a:lnTo>
                      <a:lnTo>
                        <a:pt x="297" y="3038"/>
                      </a:lnTo>
                      <a:lnTo>
                        <a:pt x="308" y="3055"/>
                      </a:lnTo>
                      <a:lnTo>
                        <a:pt x="302" y="2999"/>
                      </a:lnTo>
                      <a:lnTo>
                        <a:pt x="291" y="2944"/>
                      </a:lnTo>
                      <a:lnTo>
                        <a:pt x="281" y="2889"/>
                      </a:lnTo>
                      <a:lnTo>
                        <a:pt x="271" y="2833"/>
                      </a:lnTo>
                      <a:lnTo>
                        <a:pt x="266" y="2776"/>
                      </a:lnTo>
                      <a:lnTo>
                        <a:pt x="263" y="2730"/>
                      </a:lnTo>
                      <a:lnTo>
                        <a:pt x="262" y="2685"/>
                      </a:lnTo>
                      <a:lnTo>
                        <a:pt x="261" y="2640"/>
                      </a:lnTo>
                      <a:lnTo>
                        <a:pt x="258" y="2595"/>
                      </a:lnTo>
                      <a:lnTo>
                        <a:pt x="257" y="2550"/>
                      </a:lnTo>
                      <a:lnTo>
                        <a:pt x="256" y="2505"/>
                      </a:lnTo>
                      <a:lnTo>
                        <a:pt x="255" y="2460"/>
                      </a:lnTo>
                      <a:lnTo>
                        <a:pt x="253" y="2416"/>
                      </a:lnTo>
                      <a:lnTo>
                        <a:pt x="251" y="2371"/>
                      </a:lnTo>
                      <a:lnTo>
                        <a:pt x="249" y="2326"/>
                      </a:lnTo>
                      <a:lnTo>
                        <a:pt x="247" y="2282"/>
                      </a:lnTo>
                      <a:lnTo>
                        <a:pt x="244" y="2237"/>
                      </a:lnTo>
                      <a:lnTo>
                        <a:pt x="241" y="2192"/>
                      </a:lnTo>
                      <a:lnTo>
                        <a:pt x="237" y="2148"/>
                      </a:lnTo>
                      <a:lnTo>
                        <a:pt x="234" y="2103"/>
                      </a:lnTo>
                      <a:lnTo>
                        <a:pt x="229" y="2058"/>
                      </a:lnTo>
                      <a:lnTo>
                        <a:pt x="223" y="2012"/>
                      </a:lnTo>
                      <a:lnTo>
                        <a:pt x="216" y="1966"/>
                      </a:lnTo>
                      <a:lnTo>
                        <a:pt x="209" y="1921"/>
                      </a:lnTo>
                      <a:lnTo>
                        <a:pt x="202" y="1875"/>
                      </a:lnTo>
                      <a:lnTo>
                        <a:pt x="193" y="1829"/>
                      </a:lnTo>
                      <a:lnTo>
                        <a:pt x="182" y="1781"/>
                      </a:lnTo>
                      <a:lnTo>
                        <a:pt x="173" y="1733"/>
                      </a:lnTo>
                      <a:lnTo>
                        <a:pt x="162" y="1682"/>
                      </a:lnTo>
                      <a:lnTo>
                        <a:pt x="153" y="1631"/>
                      </a:lnTo>
                      <a:lnTo>
                        <a:pt x="144" y="1578"/>
                      </a:lnTo>
                      <a:lnTo>
                        <a:pt x="136" y="1524"/>
                      </a:lnTo>
                      <a:lnTo>
                        <a:pt x="129" y="1471"/>
                      </a:lnTo>
                      <a:lnTo>
                        <a:pt x="109" y="1409"/>
                      </a:lnTo>
                      <a:lnTo>
                        <a:pt x="81" y="1350"/>
                      </a:lnTo>
                      <a:lnTo>
                        <a:pt x="63" y="1293"/>
                      </a:lnTo>
                      <a:lnTo>
                        <a:pt x="61" y="1280"/>
                      </a:lnTo>
                      <a:lnTo>
                        <a:pt x="59" y="1255"/>
                      </a:lnTo>
                      <a:lnTo>
                        <a:pt x="57" y="1242"/>
                      </a:lnTo>
                      <a:lnTo>
                        <a:pt x="53" y="1190"/>
                      </a:lnTo>
                      <a:lnTo>
                        <a:pt x="54" y="1139"/>
                      </a:lnTo>
                      <a:lnTo>
                        <a:pt x="56" y="1087"/>
                      </a:lnTo>
                      <a:lnTo>
                        <a:pt x="61" y="1033"/>
                      </a:lnTo>
                      <a:lnTo>
                        <a:pt x="66" y="979"/>
                      </a:lnTo>
                      <a:lnTo>
                        <a:pt x="69" y="921"/>
                      </a:lnTo>
                      <a:lnTo>
                        <a:pt x="69" y="915"/>
                      </a:lnTo>
                      <a:lnTo>
                        <a:pt x="69" y="903"/>
                      </a:lnTo>
                      <a:lnTo>
                        <a:pt x="70" y="897"/>
                      </a:lnTo>
                      <a:lnTo>
                        <a:pt x="70" y="889"/>
                      </a:lnTo>
                      <a:lnTo>
                        <a:pt x="70" y="881"/>
                      </a:lnTo>
                      <a:lnTo>
                        <a:pt x="71" y="874"/>
                      </a:lnTo>
                      <a:lnTo>
                        <a:pt x="71" y="859"/>
                      </a:lnTo>
                      <a:lnTo>
                        <a:pt x="71" y="832"/>
                      </a:lnTo>
                      <a:lnTo>
                        <a:pt x="73" y="817"/>
                      </a:lnTo>
                      <a:lnTo>
                        <a:pt x="71" y="784"/>
                      </a:lnTo>
                    </a:path>
                  </a:pathLst>
                </a:custGeom>
                <a:noFill/>
                <a:ln w="1588">
                  <a:solidFill>
                    <a:srgbClr val="87C2DC"/>
                  </a:solidFill>
                  <a:round/>
                  <a:headEnd/>
                  <a:tailEnd/>
                </a:ln>
              </p:spPr>
              <p:txBody>
                <a:bodyPr/>
                <a:lstStyle/>
                <a:p>
                  <a:endParaRPr lang="en-US"/>
                </a:p>
              </p:txBody>
            </p:sp>
            <p:sp>
              <p:nvSpPr>
                <p:cNvPr id="19325" name="Freeform 242"/>
                <p:cNvSpPr>
                  <a:spLocks/>
                </p:cNvSpPr>
                <p:nvPr/>
              </p:nvSpPr>
              <p:spPr bwMode="auto">
                <a:xfrm>
                  <a:off x="1006" y="2378"/>
                  <a:ext cx="65" cy="670"/>
                </a:xfrm>
                <a:custGeom>
                  <a:avLst/>
                  <a:gdLst>
                    <a:gd name="T0" fmla="*/ 0 w 261"/>
                    <a:gd name="T1" fmla="*/ 0 h 2680"/>
                    <a:gd name="T2" fmla="*/ 0 w 261"/>
                    <a:gd name="T3" fmla="*/ 0 h 2680"/>
                    <a:gd name="T4" fmla="*/ 0 w 261"/>
                    <a:gd name="T5" fmla="*/ 0 h 2680"/>
                    <a:gd name="T6" fmla="*/ 0 w 261"/>
                    <a:gd name="T7" fmla="*/ 0 h 2680"/>
                    <a:gd name="T8" fmla="*/ 0 w 261"/>
                    <a:gd name="T9" fmla="*/ 0 h 2680"/>
                    <a:gd name="T10" fmla="*/ 0 w 261"/>
                    <a:gd name="T11" fmla="*/ 0 h 2680"/>
                    <a:gd name="T12" fmla="*/ 0 w 261"/>
                    <a:gd name="T13" fmla="*/ 0 h 2680"/>
                    <a:gd name="T14" fmla="*/ 0 w 261"/>
                    <a:gd name="T15" fmla="*/ 0 h 2680"/>
                    <a:gd name="T16" fmla="*/ 0 w 261"/>
                    <a:gd name="T17" fmla="*/ 0 h 2680"/>
                    <a:gd name="T18" fmla="*/ 0 w 261"/>
                    <a:gd name="T19" fmla="*/ 0 h 2680"/>
                    <a:gd name="T20" fmla="*/ 0 w 261"/>
                    <a:gd name="T21" fmla="*/ 0 h 2680"/>
                    <a:gd name="T22" fmla="*/ 0 w 261"/>
                    <a:gd name="T23" fmla="*/ 0 h 2680"/>
                    <a:gd name="T24" fmla="*/ 0 w 261"/>
                    <a:gd name="T25" fmla="*/ 1 h 2680"/>
                    <a:gd name="T26" fmla="*/ 0 w 261"/>
                    <a:gd name="T27" fmla="*/ 1 h 2680"/>
                    <a:gd name="T28" fmla="*/ 0 w 261"/>
                    <a:gd name="T29" fmla="*/ 1 h 2680"/>
                    <a:gd name="T30" fmla="*/ 0 w 261"/>
                    <a:gd name="T31" fmla="*/ 1 h 2680"/>
                    <a:gd name="T32" fmla="*/ 0 w 261"/>
                    <a:gd name="T33" fmla="*/ 1 h 2680"/>
                    <a:gd name="T34" fmla="*/ 0 w 261"/>
                    <a:gd name="T35" fmla="*/ 1 h 2680"/>
                    <a:gd name="T36" fmla="*/ 0 w 261"/>
                    <a:gd name="T37" fmla="*/ 1 h 2680"/>
                    <a:gd name="T38" fmla="*/ 0 w 261"/>
                    <a:gd name="T39" fmla="*/ 1 h 2680"/>
                    <a:gd name="T40" fmla="*/ 0 w 261"/>
                    <a:gd name="T41" fmla="*/ 1 h 2680"/>
                    <a:gd name="T42" fmla="*/ 0 w 261"/>
                    <a:gd name="T43" fmla="*/ 1 h 2680"/>
                    <a:gd name="T44" fmla="*/ 0 w 261"/>
                    <a:gd name="T45" fmla="*/ 1 h 2680"/>
                    <a:gd name="T46" fmla="*/ 0 w 261"/>
                    <a:gd name="T47" fmla="*/ 1 h 2680"/>
                    <a:gd name="T48" fmla="*/ 0 w 261"/>
                    <a:gd name="T49" fmla="*/ 1 h 2680"/>
                    <a:gd name="T50" fmla="*/ 0 w 261"/>
                    <a:gd name="T51" fmla="*/ 1 h 2680"/>
                    <a:gd name="T52" fmla="*/ 0 w 261"/>
                    <a:gd name="T53" fmla="*/ 1 h 2680"/>
                    <a:gd name="T54" fmla="*/ 0 w 261"/>
                    <a:gd name="T55" fmla="*/ 1 h 2680"/>
                    <a:gd name="T56" fmla="*/ 0 w 261"/>
                    <a:gd name="T57" fmla="*/ 0 h 2680"/>
                    <a:gd name="T58" fmla="*/ 0 w 261"/>
                    <a:gd name="T59" fmla="*/ 0 h 2680"/>
                    <a:gd name="T60" fmla="*/ 0 w 261"/>
                    <a:gd name="T61" fmla="*/ 0 h 2680"/>
                    <a:gd name="T62" fmla="*/ 0 w 261"/>
                    <a:gd name="T63" fmla="*/ 0 h 2680"/>
                    <a:gd name="T64" fmla="*/ 0 w 261"/>
                    <a:gd name="T65" fmla="*/ 0 h 2680"/>
                    <a:gd name="T66" fmla="*/ 0 w 261"/>
                    <a:gd name="T67" fmla="*/ 0 h 2680"/>
                    <a:gd name="T68" fmla="*/ 0 w 261"/>
                    <a:gd name="T69" fmla="*/ 0 h 2680"/>
                    <a:gd name="T70" fmla="*/ 0 w 261"/>
                    <a:gd name="T71" fmla="*/ 0 h 2680"/>
                    <a:gd name="T72" fmla="*/ 0 w 261"/>
                    <a:gd name="T73" fmla="*/ 0 h 2680"/>
                    <a:gd name="T74" fmla="*/ 0 w 261"/>
                    <a:gd name="T75" fmla="*/ 0 h 2680"/>
                    <a:gd name="T76" fmla="*/ 0 w 261"/>
                    <a:gd name="T77" fmla="*/ 0 h 2680"/>
                    <a:gd name="T78" fmla="*/ 0 w 261"/>
                    <a:gd name="T79" fmla="*/ 0 h 2680"/>
                    <a:gd name="T80" fmla="*/ 0 w 261"/>
                    <a:gd name="T81" fmla="*/ 0 h 2680"/>
                    <a:gd name="T82" fmla="*/ 0 w 261"/>
                    <a:gd name="T83" fmla="*/ 0 h 2680"/>
                    <a:gd name="T84" fmla="*/ 0 w 261"/>
                    <a:gd name="T85" fmla="*/ 0 h 2680"/>
                    <a:gd name="T86" fmla="*/ 0 w 261"/>
                    <a:gd name="T87" fmla="*/ 0 h 26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1"/>
                    <a:gd name="T133" fmla="*/ 0 h 2680"/>
                    <a:gd name="T134" fmla="*/ 261 w 261"/>
                    <a:gd name="T135" fmla="*/ 2680 h 26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1" h="2680">
                      <a:moveTo>
                        <a:pt x="138" y="51"/>
                      </a:moveTo>
                      <a:lnTo>
                        <a:pt x="126" y="83"/>
                      </a:lnTo>
                      <a:lnTo>
                        <a:pt x="114" y="118"/>
                      </a:lnTo>
                      <a:lnTo>
                        <a:pt x="104" y="156"/>
                      </a:lnTo>
                      <a:lnTo>
                        <a:pt x="92" y="195"/>
                      </a:lnTo>
                      <a:lnTo>
                        <a:pt x="81" y="238"/>
                      </a:lnTo>
                      <a:lnTo>
                        <a:pt x="71" y="283"/>
                      </a:lnTo>
                      <a:lnTo>
                        <a:pt x="61" y="329"/>
                      </a:lnTo>
                      <a:lnTo>
                        <a:pt x="52" y="376"/>
                      </a:lnTo>
                      <a:lnTo>
                        <a:pt x="43" y="425"/>
                      </a:lnTo>
                      <a:lnTo>
                        <a:pt x="34" y="475"/>
                      </a:lnTo>
                      <a:lnTo>
                        <a:pt x="26" y="526"/>
                      </a:lnTo>
                      <a:lnTo>
                        <a:pt x="19" y="577"/>
                      </a:lnTo>
                      <a:lnTo>
                        <a:pt x="13" y="629"/>
                      </a:lnTo>
                      <a:lnTo>
                        <a:pt x="8" y="680"/>
                      </a:lnTo>
                      <a:lnTo>
                        <a:pt x="5" y="731"/>
                      </a:lnTo>
                      <a:lnTo>
                        <a:pt x="3" y="782"/>
                      </a:lnTo>
                      <a:lnTo>
                        <a:pt x="0" y="832"/>
                      </a:lnTo>
                      <a:lnTo>
                        <a:pt x="0" y="880"/>
                      </a:lnTo>
                      <a:lnTo>
                        <a:pt x="1" y="928"/>
                      </a:lnTo>
                      <a:lnTo>
                        <a:pt x="3" y="978"/>
                      </a:lnTo>
                      <a:lnTo>
                        <a:pt x="4" y="1027"/>
                      </a:lnTo>
                      <a:lnTo>
                        <a:pt x="4" y="1077"/>
                      </a:lnTo>
                      <a:lnTo>
                        <a:pt x="4" y="1126"/>
                      </a:lnTo>
                      <a:lnTo>
                        <a:pt x="3" y="1176"/>
                      </a:lnTo>
                      <a:lnTo>
                        <a:pt x="3" y="1224"/>
                      </a:lnTo>
                      <a:lnTo>
                        <a:pt x="1" y="1273"/>
                      </a:lnTo>
                      <a:lnTo>
                        <a:pt x="1" y="1323"/>
                      </a:lnTo>
                      <a:lnTo>
                        <a:pt x="1" y="1371"/>
                      </a:lnTo>
                      <a:lnTo>
                        <a:pt x="3" y="1420"/>
                      </a:lnTo>
                      <a:lnTo>
                        <a:pt x="4" y="1469"/>
                      </a:lnTo>
                      <a:lnTo>
                        <a:pt x="6" y="1518"/>
                      </a:lnTo>
                      <a:lnTo>
                        <a:pt x="10" y="1567"/>
                      </a:lnTo>
                      <a:lnTo>
                        <a:pt x="16" y="1616"/>
                      </a:lnTo>
                      <a:lnTo>
                        <a:pt x="19" y="1671"/>
                      </a:lnTo>
                      <a:lnTo>
                        <a:pt x="21" y="1727"/>
                      </a:lnTo>
                      <a:lnTo>
                        <a:pt x="21" y="1783"/>
                      </a:lnTo>
                      <a:lnTo>
                        <a:pt x="21" y="1838"/>
                      </a:lnTo>
                      <a:lnTo>
                        <a:pt x="21" y="1894"/>
                      </a:lnTo>
                      <a:lnTo>
                        <a:pt x="24" y="1949"/>
                      </a:lnTo>
                      <a:lnTo>
                        <a:pt x="26" y="1997"/>
                      </a:lnTo>
                      <a:lnTo>
                        <a:pt x="28" y="2047"/>
                      </a:lnTo>
                      <a:lnTo>
                        <a:pt x="31" y="2098"/>
                      </a:lnTo>
                      <a:lnTo>
                        <a:pt x="32" y="2150"/>
                      </a:lnTo>
                      <a:lnTo>
                        <a:pt x="32" y="2203"/>
                      </a:lnTo>
                      <a:lnTo>
                        <a:pt x="32" y="2254"/>
                      </a:lnTo>
                      <a:lnTo>
                        <a:pt x="30" y="2303"/>
                      </a:lnTo>
                      <a:lnTo>
                        <a:pt x="27" y="2351"/>
                      </a:lnTo>
                      <a:lnTo>
                        <a:pt x="25" y="2388"/>
                      </a:lnTo>
                      <a:lnTo>
                        <a:pt x="19" y="2455"/>
                      </a:lnTo>
                      <a:lnTo>
                        <a:pt x="17" y="2492"/>
                      </a:lnTo>
                      <a:lnTo>
                        <a:pt x="28" y="2540"/>
                      </a:lnTo>
                      <a:lnTo>
                        <a:pt x="48" y="2631"/>
                      </a:lnTo>
                      <a:lnTo>
                        <a:pt x="60" y="2680"/>
                      </a:lnTo>
                      <a:lnTo>
                        <a:pt x="65" y="2619"/>
                      </a:lnTo>
                      <a:lnTo>
                        <a:pt x="66" y="2574"/>
                      </a:lnTo>
                      <a:lnTo>
                        <a:pt x="68" y="2536"/>
                      </a:lnTo>
                      <a:lnTo>
                        <a:pt x="72" y="2491"/>
                      </a:lnTo>
                      <a:lnTo>
                        <a:pt x="75" y="2452"/>
                      </a:lnTo>
                      <a:lnTo>
                        <a:pt x="84" y="2405"/>
                      </a:lnTo>
                      <a:lnTo>
                        <a:pt x="85" y="2389"/>
                      </a:lnTo>
                      <a:lnTo>
                        <a:pt x="87" y="2358"/>
                      </a:lnTo>
                      <a:lnTo>
                        <a:pt x="90" y="2341"/>
                      </a:lnTo>
                      <a:lnTo>
                        <a:pt x="92" y="2281"/>
                      </a:lnTo>
                      <a:lnTo>
                        <a:pt x="94" y="2214"/>
                      </a:lnTo>
                      <a:lnTo>
                        <a:pt x="97" y="2146"/>
                      </a:lnTo>
                      <a:lnTo>
                        <a:pt x="95" y="2090"/>
                      </a:lnTo>
                      <a:lnTo>
                        <a:pt x="91" y="2026"/>
                      </a:lnTo>
                      <a:lnTo>
                        <a:pt x="88" y="1970"/>
                      </a:lnTo>
                      <a:lnTo>
                        <a:pt x="90" y="1920"/>
                      </a:lnTo>
                      <a:lnTo>
                        <a:pt x="90" y="1870"/>
                      </a:lnTo>
                      <a:lnTo>
                        <a:pt x="90" y="1822"/>
                      </a:lnTo>
                      <a:lnTo>
                        <a:pt x="91" y="1774"/>
                      </a:lnTo>
                      <a:lnTo>
                        <a:pt x="91" y="1727"/>
                      </a:lnTo>
                      <a:lnTo>
                        <a:pt x="91" y="1681"/>
                      </a:lnTo>
                      <a:lnTo>
                        <a:pt x="90" y="1635"/>
                      </a:lnTo>
                      <a:lnTo>
                        <a:pt x="90" y="1589"/>
                      </a:lnTo>
                      <a:lnTo>
                        <a:pt x="90" y="1544"/>
                      </a:lnTo>
                      <a:lnTo>
                        <a:pt x="88" y="1498"/>
                      </a:lnTo>
                      <a:lnTo>
                        <a:pt x="88" y="1453"/>
                      </a:lnTo>
                      <a:lnTo>
                        <a:pt x="87" y="1408"/>
                      </a:lnTo>
                      <a:lnTo>
                        <a:pt x="86" y="1363"/>
                      </a:lnTo>
                      <a:lnTo>
                        <a:pt x="85" y="1317"/>
                      </a:lnTo>
                      <a:lnTo>
                        <a:pt x="84" y="1270"/>
                      </a:lnTo>
                      <a:lnTo>
                        <a:pt x="83" y="1223"/>
                      </a:lnTo>
                      <a:lnTo>
                        <a:pt x="81" y="1176"/>
                      </a:lnTo>
                      <a:lnTo>
                        <a:pt x="80" y="1128"/>
                      </a:lnTo>
                      <a:lnTo>
                        <a:pt x="79" y="1121"/>
                      </a:lnTo>
                      <a:lnTo>
                        <a:pt x="77" y="1106"/>
                      </a:lnTo>
                      <a:lnTo>
                        <a:pt x="75" y="1094"/>
                      </a:lnTo>
                      <a:lnTo>
                        <a:pt x="78" y="1049"/>
                      </a:lnTo>
                      <a:lnTo>
                        <a:pt x="79" y="1004"/>
                      </a:lnTo>
                      <a:lnTo>
                        <a:pt x="81" y="960"/>
                      </a:lnTo>
                      <a:lnTo>
                        <a:pt x="84" y="916"/>
                      </a:lnTo>
                      <a:lnTo>
                        <a:pt x="86" y="872"/>
                      </a:lnTo>
                      <a:lnTo>
                        <a:pt x="88" y="829"/>
                      </a:lnTo>
                      <a:lnTo>
                        <a:pt x="92" y="787"/>
                      </a:lnTo>
                      <a:lnTo>
                        <a:pt x="95" y="744"/>
                      </a:lnTo>
                      <a:lnTo>
                        <a:pt x="100" y="702"/>
                      </a:lnTo>
                      <a:lnTo>
                        <a:pt x="105" y="659"/>
                      </a:lnTo>
                      <a:lnTo>
                        <a:pt x="111" y="615"/>
                      </a:lnTo>
                      <a:lnTo>
                        <a:pt x="118" y="571"/>
                      </a:lnTo>
                      <a:lnTo>
                        <a:pt x="125" y="526"/>
                      </a:lnTo>
                      <a:lnTo>
                        <a:pt x="133" y="480"/>
                      </a:lnTo>
                      <a:lnTo>
                        <a:pt x="143" y="433"/>
                      </a:lnTo>
                      <a:lnTo>
                        <a:pt x="153" y="385"/>
                      </a:lnTo>
                      <a:lnTo>
                        <a:pt x="164" y="336"/>
                      </a:lnTo>
                      <a:lnTo>
                        <a:pt x="177" y="285"/>
                      </a:lnTo>
                      <a:lnTo>
                        <a:pt x="191" y="233"/>
                      </a:lnTo>
                      <a:lnTo>
                        <a:pt x="203" y="189"/>
                      </a:lnTo>
                      <a:lnTo>
                        <a:pt x="219" y="133"/>
                      </a:lnTo>
                      <a:lnTo>
                        <a:pt x="240" y="68"/>
                      </a:lnTo>
                      <a:lnTo>
                        <a:pt x="261" y="0"/>
                      </a:lnTo>
                      <a:lnTo>
                        <a:pt x="230" y="14"/>
                      </a:lnTo>
                      <a:lnTo>
                        <a:pt x="170" y="38"/>
                      </a:lnTo>
                      <a:lnTo>
                        <a:pt x="138" y="51"/>
                      </a:lnTo>
                      <a:close/>
                    </a:path>
                  </a:pathLst>
                </a:custGeom>
                <a:solidFill>
                  <a:srgbClr val="47A3CB"/>
                </a:solidFill>
                <a:ln w="9525">
                  <a:noFill/>
                  <a:round/>
                  <a:headEnd/>
                  <a:tailEnd/>
                </a:ln>
              </p:spPr>
              <p:txBody>
                <a:bodyPr/>
                <a:lstStyle/>
                <a:p>
                  <a:endParaRPr lang="en-US"/>
                </a:p>
              </p:txBody>
            </p:sp>
            <p:sp>
              <p:nvSpPr>
                <p:cNvPr id="19326" name="Freeform 243"/>
                <p:cNvSpPr>
                  <a:spLocks/>
                </p:cNvSpPr>
                <p:nvPr/>
              </p:nvSpPr>
              <p:spPr bwMode="auto">
                <a:xfrm>
                  <a:off x="1006" y="2378"/>
                  <a:ext cx="65" cy="670"/>
                </a:xfrm>
                <a:custGeom>
                  <a:avLst/>
                  <a:gdLst>
                    <a:gd name="T0" fmla="*/ 0 w 261"/>
                    <a:gd name="T1" fmla="*/ 0 h 2680"/>
                    <a:gd name="T2" fmla="*/ 0 w 261"/>
                    <a:gd name="T3" fmla="*/ 0 h 2680"/>
                    <a:gd name="T4" fmla="*/ 0 w 261"/>
                    <a:gd name="T5" fmla="*/ 0 h 2680"/>
                    <a:gd name="T6" fmla="*/ 0 w 261"/>
                    <a:gd name="T7" fmla="*/ 0 h 2680"/>
                    <a:gd name="T8" fmla="*/ 0 w 261"/>
                    <a:gd name="T9" fmla="*/ 0 h 2680"/>
                    <a:gd name="T10" fmla="*/ 0 w 261"/>
                    <a:gd name="T11" fmla="*/ 0 h 2680"/>
                    <a:gd name="T12" fmla="*/ 0 w 261"/>
                    <a:gd name="T13" fmla="*/ 0 h 2680"/>
                    <a:gd name="T14" fmla="*/ 0 w 261"/>
                    <a:gd name="T15" fmla="*/ 0 h 2680"/>
                    <a:gd name="T16" fmla="*/ 0 w 261"/>
                    <a:gd name="T17" fmla="*/ 0 h 2680"/>
                    <a:gd name="T18" fmla="*/ 0 w 261"/>
                    <a:gd name="T19" fmla="*/ 0 h 2680"/>
                    <a:gd name="T20" fmla="*/ 0 w 261"/>
                    <a:gd name="T21" fmla="*/ 0 h 2680"/>
                    <a:gd name="T22" fmla="*/ 0 w 261"/>
                    <a:gd name="T23" fmla="*/ 0 h 2680"/>
                    <a:gd name="T24" fmla="*/ 0 w 261"/>
                    <a:gd name="T25" fmla="*/ 1 h 2680"/>
                    <a:gd name="T26" fmla="*/ 0 w 261"/>
                    <a:gd name="T27" fmla="*/ 1 h 2680"/>
                    <a:gd name="T28" fmla="*/ 0 w 261"/>
                    <a:gd name="T29" fmla="*/ 1 h 2680"/>
                    <a:gd name="T30" fmla="*/ 0 w 261"/>
                    <a:gd name="T31" fmla="*/ 1 h 2680"/>
                    <a:gd name="T32" fmla="*/ 0 w 261"/>
                    <a:gd name="T33" fmla="*/ 1 h 2680"/>
                    <a:gd name="T34" fmla="*/ 0 w 261"/>
                    <a:gd name="T35" fmla="*/ 1 h 2680"/>
                    <a:gd name="T36" fmla="*/ 0 w 261"/>
                    <a:gd name="T37" fmla="*/ 1 h 2680"/>
                    <a:gd name="T38" fmla="*/ 0 w 261"/>
                    <a:gd name="T39" fmla="*/ 1 h 2680"/>
                    <a:gd name="T40" fmla="*/ 0 w 261"/>
                    <a:gd name="T41" fmla="*/ 1 h 2680"/>
                    <a:gd name="T42" fmla="*/ 0 w 261"/>
                    <a:gd name="T43" fmla="*/ 1 h 2680"/>
                    <a:gd name="T44" fmla="*/ 0 w 261"/>
                    <a:gd name="T45" fmla="*/ 1 h 2680"/>
                    <a:gd name="T46" fmla="*/ 0 w 261"/>
                    <a:gd name="T47" fmla="*/ 1 h 2680"/>
                    <a:gd name="T48" fmla="*/ 0 w 261"/>
                    <a:gd name="T49" fmla="*/ 1 h 2680"/>
                    <a:gd name="T50" fmla="*/ 0 w 261"/>
                    <a:gd name="T51" fmla="*/ 1 h 2680"/>
                    <a:gd name="T52" fmla="*/ 0 w 261"/>
                    <a:gd name="T53" fmla="*/ 1 h 2680"/>
                    <a:gd name="T54" fmla="*/ 0 w 261"/>
                    <a:gd name="T55" fmla="*/ 1 h 2680"/>
                    <a:gd name="T56" fmla="*/ 0 w 261"/>
                    <a:gd name="T57" fmla="*/ 0 h 2680"/>
                    <a:gd name="T58" fmla="*/ 0 w 261"/>
                    <a:gd name="T59" fmla="*/ 0 h 2680"/>
                    <a:gd name="T60" fmla="*/ 0 w 261"/>
                    <a:gd name="T61" fmla="*/ 0 h 2680"/>
                    <a:gd name="T62" fmla="*/ 0 w 261"/>
                    <a:gd name="T63" fmla="*/ 0 h 2680"/>
                    <a:gd name="T64" fmla="*/ 0 w 261"/>
                    <a:gd name="T65" fmla="*/ 0 h 2680"/>
                    <a:gd name="T66" fmla="*/ 0 w 261"/>
                    <a:gd name="T67" fmla="*/ 0 h 2680"/>
                    <a:gd name="T68" fmla="*/ 0 w 261"/>
                    <a:gd name="T69" fmla="*/ 0 h 2680"/>
                    <a:gd name="T70" fmla="*/ 0 w 261"/>
                    <a:gd name="T71" fmla="*/ 0 h 2680"/>
                    <a:gd name="T72" fmla="*/ 0 w 261"/>
                    <a:gd name="T73" fmla="*/ 0 h 2680"/>
                    <a:gd name="T74" fmla="*/ 0 w 261"/>
                    <a:gd name="T75" fmla="*/ 0 h 2680"/>
                    <a:gd name="T76" fmla="*/ 0 w 261"/>
                    <a:gd name="T77" fmla="*/ 0 h 2680"/>
                    <a:gd name="T78" fmla="*/ 0 w 261"/>
                    <a:gd name="T79" fmla="*/ 0 h 2680"/>
                    <a:gd name="T80" fmla="*/ 0 w 261"/>
                    <a:gd name="T81" fmla="*/ 0 h 2680"/>
                    <a:gd name="T82" fmla="*/ 0 w 261"/>
                    <a:gd name="T83" fmla="*/ 0 h 2680"/>
                    <a:gd name="T84" fmla="*/ 0 w 261"/>
                    <a:gd name="T85" fmla="*/ 0 h 2680"/>
                    <a:gd name="T86" fmla="*/ 0 w 261"/>
                    <a:gd name="T87" fmla="*/ 0 h 26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1"/>
                    <a:gd name="T133" fmla="*/ 0 h 2680"/>
                    <a:gd name="T134" fmla="*/ 261 w 261"/>
                    <a:gd name="T135" fmla="*/ 2680 h 26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1" h="2680">
                      <a:moveTo>
                        <a:pt x="138" y="51"/>
                      </a:moveTo>
                      <a:lnTo>
                        <a:pt x="126" y="83"/>
                      </a:lnTo>
                      <a:lnTo>
                        <a:pt x="114" y="118"/>
                      </a:lnTo>
                      <a:lnTo>
                        <a:pt x="104" y="156"/>
                      </a:lnTo>
                      <a:lnTo>
                        <a:pt x="92" y="195"/>
                      </a:lnTo>
                      <a:lnTo>
                        <a:pt x="81" y="238"/>
                      </a:lnTo>
                      <a:lnTo>
                        <a:pt x="71" y="283"/>
                      </a:lnTo>
                      <a:lnTo>
                        <a:pt x="61" y="329"/>
                      </a:lnTo>
                      <a:lnTo>
                        <a:pt x="52" y="376"/>
                      </a:lnTo>
                      <a:lnTo>
                        <a:pt x="43" y="425"/>
                      </a:lnTo>
                      <a:lnTo>
                        <a:pt x="34" y="475"/>
                      </a:lnTo>
                      <a:lnTo>
                        <a:pt x="26" y="526"/>
                      </a:lnTo>
                      <a:lnTo>
                        <a:pt x="19" y="577"/>
                      </a:lnTo>
                      <a:lnTo>
                        <a:pt x="13" y="629"/>
                      </a:lnTo>
                      <a:lnTo>
                        <a:pt x="8" y="680"/>
                      </a:lnTo>
                      <a:lnTo>
                        <a:pt x="5" y="731"/>
                      </a:lnTo>
                      <a:lnTo>
                        <a:pt x="3" y="782"/>
                      </a:lnTo>
                      <a:lnTo>
                        <a:pt x="0" y="832"/>
                      </a:lnTo>
                      <a:lnTo>
                        <a:pt x="0" y="880"/>
                      </a:lnTo>
                      <a:lnTo>
                        <a:pt x="1" y="928"/>
                      </a:lnTo>
                      <a:lnTo>
                        <a:pt x="3" y="978"/>
                      </a:lnTo>
                      <a:lnTo>
                        <a:pt x="4" y="1027"/>
                      </a:lnTo>
                      <a:lnTo>
                        <a:pt x="4" y="1077"/>
                      </a:lnTo>
                      <a:lnTo>
                        <a:pt x="4" y="1126"/>
                      </a:lnTo>
                      <a:lnTo>
                        <a:pt x="3" y="1176"/>
                      </a:lnTo>
                      <a:lnTo>
                        <a:pt x="3" y="1224"/>
                      </a:lnTo>
                      <a:lnTo>
                        <a:pt x="1" y="1273"/>
                      </a:lnTo>
                      <a:lnTo>
                        <a:pt x="1" y="1323"/>
                      </a:lnTo>
                      <a:lnTo>
                        <a:pt x="1" y="1371"/>
                      </a:lnTo>
                      <a:lnTo>
                        <a:pt x="3" y="1420"/>
                      </a:lnTo>
                      <a:lnTo>
                        <a:pt x="4" y="1469"/>
                      </a:lnTo>
                      <a:lnTo>
                        <a:pt x="6" y="1518"/>
                      </a:lnTo>
                      <a:lnTo>
                        <a:pt x="10" y="1567"/>
                      </a:lnTo>
                      <a:lnTo>
                        <a:pt x="16" y="1616"/>
                      </a:lnTo>
                      <a:lnTo>
                        <a:pt x="19" y="1671"/>
                      </a:lnTo>
                      <a:lnTo>
                        <a:pt x="21" y="1727"/>
                      </a:lnTo>
                      <a:lnTo>
                        <a:pt x="21" y="1783"/>
                      </a:lnTo>
                      <a:lnTo>
                        <a:pt x="21" y="1838"/>
                      </a:lnTo>
                      <a:lnTo>
                        <a:pt x="21" y="1894"/>
                      </a:lnTo>
                      <a:lnTo>
                        <a:pt x="24" y="1949"/>
                      </a:lnTo>
                      <a:lnTo>
                        <a:pt x="26" y="1997"/>
                      </a:lnTo>
                      <a:lnTo>
                        <a:pt x="28" y="2047"/>
                      </a:lnTo>
                      <a:lnTo>
                        <a:pt x="31" y="2098"/>
                      </a:lnTo>
                      <a:lnTo>
                        <a:pt x="32" y="2150"/>
                      </a:lnTo>
                      <a:lnTo>
                        <a:pt x="32" y="2203"/>
                      </a:lnTo>
                      <a:lnTo>
                        <a:pt x="32" y="2254"/>
                      </a:lnTo>
                      <a:lnTo>
                        <a:pt x="30" y="2303"/>
                      </a:lnTo>
                      <a:lnTo>
                        <a:pt x="27" y="2351"/>
                      </a:lnTo>
                      <a:lnTo>
                        <a:pt x="25" y="2388"/>
                      </a:lnTo>
                      <a:lnTo>
                        <a:pt x="19" y="2455"/>
                      </a:lnTo>
                      <a:lnTo>
                        <a:pt x="17" y="2492"/>
                      </a:lnTo>
                      <a:lnTo>
                        <a:pt x="28" y="2540"/>
                      </a:lnTo>
                      <a:lnTo>
                        <a:pt x="48" y="2631"/>
                      </a:lnTo>
                      <a:lnTo>
                        <a:pt x="60" y="2680"/>
                      </a:lnTo>
                      <a:lnTo>
                        <a:pt x="65" y="2619"/>
                      </a:lnTo>
                      <a:lnTo>
                        <a:pt x="66" y="2574"/>
                      </a:lnTo>
                      <a:lnTo>
                        <a:pt x="68" y="2536"/>
                      </a:lnTo>
                      <a:lnTo>
                        <a:pt x="72" y="2491"/>
                      </a:lnTo>
                      <a:lnTo>
                        <a:pt x="75" y="2452"/>
                      </a:lnTo>
                      <a:lnTo>
                        <a:pt x="84" y="2405"/>
                      </a:lnTo>
                      <a:lnTo>
                        <a:pt x="85" y="2389"/>
                      </a:lnTo>
                      <a:lnTo>
                        <a:pt x="87" y="2358"/>
                      </a:lnTo>
                      <a:lnTo>
                        <a:pt x="90" y="2341"/>
                      </a:lnTo>
                      <a:lnTo>
                        <a:pt x="92" y="2281"/>
                      </a:lnTo>
                      <a:lnTo>
                        <a:pt x="94" y="2214"/>
                      </a:lnTo>
                      <a:lnTo>
                        <a:pt x="97" y="2146"/>
                      </a:lnTo>
                      <a:lnTo>
                        <a:pt x="95" y="2090"/>
                      </a:lnTo>
                      <a:lnTo>
                        <a:pt x="91" y="2026"/>
                      </a:lnTo>
                      <a:lnTo>
                        <a:pt x="88" y="1970"/>
                      </a:lnTo>
                      <a:lnTo>
                        <a:pt x="90" y="1920"/>
                      </a:lnTo>
                      <a:lnTo>
                        <a:pt x="90" y="1870"/>
                      </a:lnTo>
                      <a:lnTo>
                        <a:pt x="90" y="1822"/>
                      </a:lnTo>
                      <a:lnTo>
                        <a:pt x="91" y="1774"/>
                      </a:lnTo>
                      <a:lnTo>
                        <a:pt x="91" y="1727"/>
                      </a:lnTo>
                      <a:lnTo>
                        <a:pt x="91" y="1681"/>
                      </a:lnTo>
                      <a:lnTo>
                        <a:pt x="90" y="1635"/>
                      </a:lnTo>
                      <a:lnTo>
                        <a:pt x="90" y="1589"/>
                      </a:lnTo>
                      <a:lnTo>
                        <a:pt x="90" y="1544"/>
                      </a:lnTo>
                      <a:lnTo>
                        <a:pt x="88" y="1498"/>
                      </a:lnTo>
                      <a:lnTo>
                        <a:pt x="88" y="1453"/>
                      </a:lnTo>
                      <a:lnTo>
                        <a:pt x="87" y="1408"/>
                      </a:lnTo>
                      <a:lnTo>
                        <a:pt x="86" y="1363"/>
                      </a:lnTo>
                      <a:lnTo>
                        <a:pt x="85" y="1317"/>
                      </a:lnTo>
                      <a:lnTo>
                        <a:pt x="84" y="1270"/>
                      </a:lnTo>
                      <a:lnTo>
                        <a:pt x="83" y="1223"/>
                      </a:lnTo>
                      <a:lnTo>
                        <a:pt x="81" y="1176"/>
                      </a:lnTo>
                      <a:lnTo>
                        <a:pt x="80" y="1128"/>
                      </a:lnTo>
                      <a:lnTo>
                        <a:pt x="79" y="1121"/>
                      </a:lnTo>
                      <a:lnTo>
                        <a:pt x="77" y="1106"/>
                      </a:lnTo>
                      <a:lnTo>
                        <a:pt x="75" y="1094"/>
                      </a:lnTo>
                      <a:lnTo>
                        <a:pt x="78" y="1049"/>
                      </a:lnTo>
                      <a:lnTo>
                        <a:pt x="79" y="1004"/>
                      </a:lnTo>
                      <a:lnTo>
                        <a:pt x="81" y="960"/>
                      </a:lnTo>
                      <a:lnTo>
                        <a:pt x="84" y="916"/>
                      </a:lnTo>
                      <a:lnTo>
                        <a:pt x="86" y="872"/>
                      </a:lnTo>
                      <a:lnTo>
                        <a:pt x="88" y="829"/>
                      </a:lnTo>
                      <a:lnTo>
                        <a:pt x="92" y="787"/>
                      </a:lnTo>
                      <a:lnTo>
                        <a:pt x="95" y="744"/>
                      </a:lnTo>
                      <a:lnTo>
                        <a:pt x="100" y="702"/>
                      </a:lnTo>
                      <a:lnTo>
                        <a:pt x="105" y="659"/>
                      </a:lnTo>
                      <a:lnTo>
                        <a:pt x="111" y="615"/>
                      </a:lnTo>
                      <a:lnTo>
                        <a:pt x="118" y="571"/>
                      </a:lnTo>
                      <a:lnTo>
                        <a:pt x="125" y="526"/>
                      </a:lnTo>
                      <a:lnTo>
                        <a:pt x="133" y="480"/>
                      </a:lnTo>
                      <a:lnTo>
                        <a:pt x="143" y="433"/>
                      </a:lnTo>
                      <a:lnTo>
                        <a:pt x="153" y="385"/>
                      </a:lnTo>
                      <a:lnTo>
                        <a:pt x="164" y="336"/>
                      </a:lnTo>
                      <a:lnTo>
                        <a:pt x="177" y="285"/>
                      </a:lnTo>
                      <a:lnTo>
                        <a:pt x="191" y="233"/>
                      </a:lnTo>
                      <a:lnTo>
                        <a:pt x="203" y="189"/>
                      </a:lnTo>
                      <a:lnTo>
                        <a:pt x="219" y="133"/>
                      </a:lnTo>
                      <a:lnTo>
                        <a:pt x="240" y="68"/>
                      </a:lnTo>
                      <a:lnTo>
                        <a:pt x="261" y="0"/>
                      </a:lnTo>
                      <a:lnTo>
                        <a:pt x="230" y="14"/>
                      </a:lnTo>
                      <a:lnTo>
                        <a:pt x="170" y="38"/>
                      </a:lnTo>
                      <a:lnTo>
                        <a:pt x="138" y="51"/>
                      </a:lnTo>
                    </a:path>
                  </a:pathLst>
                </a:custGeom>
                <a:noFill/>
                <a:ln w="1588">
                  <a:solidFill>
                    <a:srgbClr val="87C2DC"/>
                  </a:solidFill>
                  <a:round/>
                  <a:headEnd/>
                  <a:tailEnd/>
                </a:ln>
              </p:spPr>
              <p:txBody>
                <a:bodyPr/>
                <a:lstStyle/>
                <a:p>
                  <a:endParaRPr lang="en-US"/>
                </a:p>
              </p:txBody>
            </p:sp>
            <p:sp>
              <p:nvSpPr>
                <p:cNvPr id="19327" name="Freeform 244"/>
                <p:cNvSpPr>
                  <a:spLocks/>
                </p:cNvSpPr>
                <p:nvPr/>
              </p:nvSpPr>
              <p:spPr bwMode="auto">
                <a:xfrm>
                  <a:off x="1058" y="2378"/>
                  <a:ext cx="22" cy="113"/>
                </a:xfrm>
                <a:custGeom>
                  <a:avLst/>
                  <a:gdLst>
                    <a:gd name="T0" fmla="*/ 0 w 88"/>
                    <a:gd name="T1" fmla="*/ 0 h 451"/>
                    <a:gd name="T2" fmla="*/ 0 w 88"/>
                    <a:gd name="T3" fmla="*/ 0 h 451"/>
                    <a:gd name="T4" fmla="*/ 0 w 88"/>
                    <a:gd name="T5" fmla="*/ 0 h 451"/>
                    <a:gd name="T6" fmla="*/ 0 w 88"/>
                    <a:gd name="T7" fmla="*/ 0 h 451"/>
                    <a:gd name="T8" fmla="*/ 0 w 88"/>
                    <a:gd name="T9" fmla="*/ 0 h 451"/>
                    <a:gd name="T10" fmla="*/ 0 w 88"/>
                    <a:gd name="T11" fmla="*/ 0 h 451"/>
                    <a:gd name="T12" fmla="*/ 0 w 88"/>
                    <a:gd name="T13" fmla="*/ 0 h 451"/>
                    <a:gd name="T14" fmla="*/ 0 w 88"/>
                    <a:gd name="T15" fmla="*/ 0 h 451"/>
                    <a:gd name="T16" fmla="*/ 0 w 88"/>
                    <a:gd name="T17" fmla="*/ 0 h 451"/>
                    <a:gd name="T18" fmla="*/ 0 w 88"/>
                    <a:gd name="T19" fmla="*/ 0 h 451"/>
                    <a:gd name="T20" fmla="*/ 0 w 88"/>
                    <a:gd name="T21" fmla="*/ 0 h 451"/>
                    <a:gd name="T22" fmla="*/ 0 w 88"/>
                    <a:gd name="T23" fmla="*/ 0 h 451"/>
                    <a:gd name="T24" fmla="*/ 0 w 88"/>
                    <a:gd name="T25" fmla="*/ 0 h 451"/>
                    <a:gd name="T26" fmla="*/ 0 w 88"/>
                    <a:gd name="T27" fmla="*/ 0 h 451"/>
                    <a:gd name="T28" fmla="*/ 0 w 88"/>
                    <a:gd name="T29" fmla="*/ 0 h 451"/>
                    <a:gd name="T30" fmla="*/ 0 w 88"/>
                    <a:gd name="T31" fmla="*/ 0 h 451"/>
                    <a:gd name="T32" fmla="*/ 0 w 88"/>
                    <a:gd name="T33" fmla="*/ 0 h 451"/>
                    <a:gd name="T34" fmla="*/ 0 w 88"/>
                    <a:gd name="T35" fmla="*/ 0 h 451"/>
                    <a:gd name="T36" fmla="*/ 0 w 88"/>
                    <a:gd name="T37" fmla="*/ 0 h 451"/>
                    <a:gd name="T38" fmla="*/ 0 w 88"/>
                    <a:gd name="T39" fmla="*/ 0 h 451"/>
                    <a:gd name="T40" fmla="*/ 0 w 88"/>
                    <a:gd name="T41" fmla="*/ 0 h 451"/>
                    <a:gd name="T42" fmla="*/ 0 w 88"/>
                    <a:gd name="T43" fmla="*/ 0 h 451"/>
                    <a:gd name="T44" fmla="*/ 0 w 88"/>
                    <a:gd name="T45" fmla="*/ 0 h 451"/>
                    <a:gd name="T46" fmla="*/ 0 w 88"/>
                    <a:gd name="T47" fmla="*/ 0 h 451"/>
                    <a:gd name="T48" fmla="*/ 0 w 88"/>
                    <a:gd name="T49" fmla="*/ 0 h 451"/>
                    <a:gd name="T50" fmla="*/ 0 w 88"/>
                    <a:gd name="T51" fmla="*/ 0 h 451"/>
                    <a:gd name="T52" fmla="*/ 0 w 88"/>
                    <a:gd name="T53" fmla="*/ 0 h 451"/>
                    <a:gd name="T54" fmla="*/ 0 w 88"/>
                    <a:gd name="T55" fmla="*/ 0 h 451"/>
                    <a:gd name="T56" fmla="*/ 0 w 88"/>
                    <a:gd name="T57" fmla="*/ 0 h 451"/>
                    <a:gd name="T58" fmla="*/ 0 w 88"/>
                    <a:gd name="T59" fmla="*/ 0 h 451"/>
                    <a:gd name="T60" fmla="*/ 0 w 88"/>
                    <a:gd name="T61" fmla="*/ 0 h 451"/>
                    <a:gd name="T62" fmla="*/ 0 w 88"/>
                    <a:gd name="T63" fmla="*/ 0 h 451"/>
                    <a:gd name="T64" fmla="*/ 0 w 88"/>
                    <a:gd name="T65" fmla="*/ 0 h 451"/>
                    <a:gd name="T66" fmla="*/ 0 w 88"/>
                    <a:gd name="T67" fmla="*/ 0 h 451"/>
                    <a:gd name="T68" fmla="*/ 0 w 88"/>
                    <a:gd name="T69" fmla="*/ 0 h 451"/>
                    <a:gd name="T70" fmla="*/ 0 w 88"/>
                    <a:gd name="T71" fmla="*/ 0 h 451"/>
                    <a:gd name="T72" fmla="*/ 0 w 88"/>
                    <a:gd name="T73" fmla="*/ 0 h 451"/>
                    <a:gd name="T74" fmla="*/ 0 w 88"/>
                    <a:gd name="T75" fmla="*/ 0 h 451"/>
                    <a:gd name="T76" fmla="*/ 0 w 88"/>
                    <a:gd name="T77" fmla="*/ 0 h 451"/>
                    <a:gd name="T78" fmla="*/ 0 w 88"/>
                    <a:gd name="T79" fmla="*/ 0 h 451"/>
                    <a:gd name="T80" fmla="*/ 0 w 88"/>
                    <a:gd name="T81" fmla="*/ 0 h 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
                    <a:gd name="T124" fmla="*/ 0 h 451"/>
                    <a:gd name="T125" fmla="*/ 88 w 88"/>
                    <a:gd name="T126" fmla="*/ 451 h 4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 h="451">
                      <a:moveTo>
                        <a:pt x="13" y="85"/>
                      </a:moveTo>
                      <a:lnTo>
                        <a:pt x="20" y="63"/>
                      </a:lnTo>
                      <a:lnTo>
                        <a:pt x="34" y="22"/>
                      </a:lnTo>
                      <a:lnTo>
                        <a:pt x="41" y="0"/>
                      </a:lnTo>
                      <a:lnTo>
                        <a:pt x="47" y="64"/>
                      </a:lnTo>
                      <a:lnTo>
                        <a:pt x="57" y="124"/>
                      </a:lnTo>
                      <a:lnTo>
                        <a:pt x="73" y="180"/>
                      </a:lnTo>
                      <a:lnTo>
                        <a:pt x="88" y="230"/>
                      </a:lnTo>
                      <a:lnTo>
                        <a:pt x="83" y="237"/>
                      </a:lnTo>
                      <a:lnTo>
                        <a:pt x="73" y="240"/>
                      </a:lnTo>
                      <a:lnTo>
                        <a:pt x="69" y="239"/>
                      </a:lnTo>
                      <a:lnTo>
                        <a:pt x="64" y="231"/>
                      </a:lnTo>
                      <a:lnTo>
                        <a:pt x="55" y="214"/>
                      </a:lnTo>
                      <a:lnTo>
                        <a:pt x="48" y="191"/>
                      </a:lnTo>
                      <a:lnTo>
                        <a:pt x="41" y="244"/>
                      </a:lnTo>
                      <a:lnTo>
                        <a:pt x="33" y="308"/>
                      </a:lnTo>
                      <a:lnTo>
                        <a:pt x="26" y="370"/>
                      </a:lnTo>
                      <a:lnTo>
                        <a:pt x="21" y="421"/>
                      </a:lnTo>
                      <a:lnTo>
                        <a:pt x="22" y="451"/>
                      </a:lnTo>
                      <a:lnTo>
                        <a:pt x="8" y="431"/>
                      </a:lnTo>
                      <a:lnTo>
                        <a:pt x="6" y="428"/>
                      </a:lnTo>
                      <a:lnTo>
                        <a:pt x="6" y="427"/>
                      </a:lnTo>
                      <a:lnTo>
                        <a:pt x="6" y="371"/>
                      </a:lnTo>
                      <a:lnTo>
                        <a:pt x="8" y="303"/>
                      </a:lnTo>
                      <a:lnTo>
                        <a:pt x="13" y="237"/>
                      </a:lnTo>
                      <a:lnTo>
                        <a:pt x="16" y="182"/>
                      </a:lnTo>
                      <a:lnTo>
                        <a:pt x="16" y="162"/>
                      </a:lnTo>
                      <a:lnTo>
                        <a:pt x="12" y="143"/>
                      </a:lnTo>
                      <a:lnTo>
                        <a:pt x="0" y="124"/>
                      </a:lnTo>
                      <a:lnTo>
                        <a:pt x="3" y="115"/>
                      </a:lnTo>
                      <a:lnTo>
                        <a:pt x="9" y="95"/>
                      </a:lnTo>
                      <a:lnTo>
                        <a:pt x="13" y="85"/>
                      </a:lnTo>
                      <a:close/>
                    </a:path>
                  </a:pathLst>
                </a:custGeom>
                <a:solidFill>
                  <a:srgbClr val="47A3CB"/>
                </a:solidFill>
                <a:ln w="9525">
                  <a:noFill/>
                  <a:round/>
                  <a:headEnd/>
                  <a:tailEnd/>
                </a:ln>
              </p:spPr>
              <p:txBody>
                <a:bodyPr/>
                <a:lstStyle/>
                <a:p>
                  <a:endParaRPr lang="en-US"/>
                </a:p>
              </p:txBody>
            </p:sp>
            <p:sp>
              <p:nvSpPr>
                <p:cNvPr id="19328" name="Freeform 245"/>
                <p:cNvSpPr>
                  <a:spLocks/>
                </p:cNvSpPr>
                <p:nvPr/>
              </p:nvSpPr>
              <p:spPr bwMode="auto">
                <a:xfrm>
                  <a:off x="1058" y="2378"/>
                  <a:ext cx="22" cy="113"/>
                </a:xfrm>
                <a:custGeom>
                  <a:avLst/>
                  <a:gdLst>
                    <a:gd name="T0" fmla="*/ 0 w 88"/>
                    <a:gd name="T1" fmla="*/ 0 h 451"/>
                    <a:gd name="T2" fmla="*/ 0 w 88"/>
                    <a:gd name="T3" fmla="*/ 0 h 451"/>
                    <a:gd name="T4" fmla="*/ 0 w 88"/>
                    <a:gd name="T5" fmla="*/ 0 h 451"/>
                    <a:gd name="T6" fmla="*/ 0 w 88"/>
                    <a:gd name="T7" fmla="*/ 0 h 451"/>
                    <a:gd name="T8" fmla="*/ 0 w 88"/>
                    <a:gd name="T9" fmla="*/ 0 h 451"/>
                    <a:gd name="T10" fmla="*/ 0 w 88"/>
                    <a:gd name="T11" fmla="*/ 0 h 451"/>
                    <a:gd name="T12" fmla="*/ 0 w 88"/>
                    <a:gd name="T13" fmla="*/ 0 h 451"/>
                    <a:gd name="T14" fmla="*/ 0 w 88"/>
                    <a:gd name="T15" fmla="*/ 0 h 451"/>
                    <a:gd name="T16" fmla="*/ 0 w 88"/>
                    <a:gd name="T17" fmla="*/ 0 h 451"/>
                    <a:gd name="T18" fmla="*/ 0 w 88"/>
                    <a:gd name="T19" fmla="*/ 0 h 451"/>
                    <a:gd name="T20" fmla="*/ 0 w 88"/>
                    <a:gd name="T21" fmla="*/ 0 h 451"/>
                    <a:gd name="T22" fmla="*/ 0 w 88"/>
                    <a:gd name="T23" fmla="*/ 0 h 451"/>
                    <a:gd name="T24" fmla="*/ 0 w 88"/>
                    <a:gd name="T25" fmla="*/ 0 h 451"/>
                    <a:gd name="T26" fmla="*/ 0 w 88"/>
                    <a:gd name="T27" fmla="*/ 0 h 451"/>
                    <a:gd name="T28" fmla="*/ 0 w 88"/>
                    <a:gd name="T29" fmla="*/ 0 h 451"/>
                    <a:gd name="T30" fmla="*/ 0 w 88"/>
                    <a:gd name="T31" fmla="*/ 0 h 451"/>
                    <a:gd name="T32" fmla="*/ 0 w 88"/>
                    <a:gd name="T33" fmla="*/ 0 h 451"/>
                    <a:gd name="T34" fmla="*/ 0 w 88"/>
                    <a:gd name="T35" fmla="*/ 0 h 451"/>
                    <a:gd name="T36" fmla="*/ 0 w 88"/>
                    <a:gd name="T37" fmla="*/ 0 h 451"/>
                    <a:gd name="T38" fmla="*/ 0 w 88"/>
                    <a:gd name="T39" fmla="*/ 0 h 451"/>
                    <a:gd name="T40" fmla="*/ 0 w 88"/>
                    <a:gd name="T41" fmla="*/ 0 h 451"/>
                    <a:gd name="T42" fmla="*/ 0 w 88"/>
                    <a:gd name="T43" fmla="*/ 0 h 451"/>
                    <a:gd name="T44" fmla="*/ 0 w 88"/>
                    <a:gd name="T45" fmla="*/ 0 h 451"/>
                    <a:gd name="T46" fmla="*/ 0 w 88"/>
                    <a:gd name="T47" fmla="*/ 0 h 451"/>
                    <a:gd name="T48" fmla="*/ 0 w 88"/>
                    <a:gd name="T49" fmla="*/ 0 h 451"/>
                    <a:gd name="T50" fmla="*/ 0 w 88"/>
                    <a:gd name="T51" fmla="*/ 0 h 451"/>
                    <a:gd name="T52" fmla="*/ 0 w 88"/>
                    <a:gd name="T53" fmla="*/ 0 h 451"/>
                    <a:gd name="T54" fmla="*/ 0 w 88"/>
                    <a:gd name="T55" fmla="*/ 0 h 451"/>
                    <a:gd name="T56" fmla="*/ 0 w 88"/>
                    <a:gd name="T57" fmla="*/ 0 h 451"/>
                    <a:gd name="T58" fmla="*/ 0 w 88"/>
                    <a:gd name="T59" fmla="*/ 0 h 451"/>
                    <a:gd name="T60" fmla="*/ 0 w 88"/>
                    <a:gd name="T61" fmla="*/ 0 h 451"/>
                    <a:gd name="T62" fmla="*/ 0 w 88"/>
                    <a:gd name="T63" fmla="*/ 0 h 451"/>
                    <a:gd name="T64" fmla="*/ 0 w 88"/>
                    <a:gd name="T65" fmla="*/ 0 h 451"/>
                    <a:gd name="T66" fmla="*/ 0 w 88"/>
                    <a:gd name="T67" fmla="*/ 0 h 451"/>
                    <a:gd name="T68" fmla="*/ 0 w 88"/>
                    <a:gd name="T69" fmla="*/ 0 h 451"/>
                    <a:gd name="T70" fmla="*/ 0 w 88"/>
                    <a:gd name="T71" fmla="*/ 0 h 451"/>
                    <a:gd name="T72" fmla="*/ 0 w 88"/>
                    <a:gd name="T73" fmla="*/ 0 h 451"/>
                    <a:gd name="T74" fmla="*/ 0 w 88"/>
                    <a:gd name="T75" fmla="*/ 0 h 451"/>
                    <a:gd name="T76" fmla="*/ 0 w 88"/>
                    <a:gd name="T77" fmla="*/ 0 h 451"/>
                    <a:gd name="T78" fmla="*/ 0 w 88"/>
                    <a:gd name="T79" fmla="*/ 0 h 451"/>
                    <a:gd name="T80" fmla="*/ 0 w 88"/>
                    <a:gd name="T81" fmla="*/ 0 h 451"/>
                    <a:gd name="T82" fmla="*/ 0 w 88"/>
                    <a:gd name="T83" fmla="*/ 0 h 4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8"/>
                    <a:gd name="T127" fmla="*/ 0 h 451"/>
                    <a:gd name="T128" fmla="*/ 88 w 88"/>
                    <a:gd name="T129" fmla="*/ 451 h 4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8" h="451">
                      <a:moveTo>
                        <a:pt x="13" y="85"/>
                      </a:moveTo>
                      <a:lnTo>
                        <a:pt x="20" y="63"/>
                      </a:lnTo>
                      <a:lnTo>
                        <a:pt x="34" y="22"/>
                      </a:lnTo>
                      <a:lnTo>
                        <a:pt x="41" y="0"/>
                      </a:lnTo>
                      <a:lnTo>
                        <a:pt x="47" y="64"/>
                      </a:lnTo>
                      <a:lnTo>
                        <a:pt x="57" y="124"/>
                      </a:lnTo>
                      <a:lnTo>
                        <a:pt x="73" y="180"/>
                      </a:lnTo>
                      <a:lnTo>
                        <a:pt x="88" y="230"/>
                      </a:lnTo>
                      <a:lnTo>
                        <a:pt x="83" y="237"/>
                      </a:lnTo>
                      <a:lnTo>
                        <a:pt x="73" y="240"/>
                      </a:lnTo>
                      <a:lnTo>
                        <a:pt x="69" y="239"/>
                      </a:lnTo>
                      <a:lnTo>
                        <a:pt x="64" y="231"/>
                      </a:lnTo>
                      <a:lnTo>
                        <a:pt x="55" y="214"/>
                      </a:lnTo>
                      <a:lnTo>
                        <a:pt x="48" y="191"/>
                      </a:lnTo>
                      <a:lnTo>
                        <a:pt x="41" y="244"/>
                      </a:lnTo>
                      <a:lnTo>
                        <a:pt x="33" y="308"/>
                      </a:lnTo>
                      <a:lnTo>
                        <a:pt x="26" y="370"/>
                      </a:lnTo>
                      <a:lnTo>
                        <a:pt x="21" y="421"/>
                      </a:lnTo>
                      <a:lnTo>
                        <a:pt x="22" y="451"/>
                      </a:lnTo>
                      <a:lnTo>
                        <a:pt x="8" y="431"/>
                      </a:lnTo>
                      <a:lnTo>
                        <a:pt x="6" y="428"/>
                      </a:lnTo>
                      <a:lnTo>
                        <a:pt x="6" y="427"/>
                      </a:lnTo>
                      <a:lnTo>
                        <a:pt x="6" y="371"/>
                      </a:lnTo>
                      <a:lnTo>
                        <a:pt x="8" y="303"/>
                      </a:lnTo>
                      <a:lnTo>
                        <a:pt x="13" y="237"/>
                      </a:lnTo>
                      <a:lnTo>
                        <a:pt x="16" y="182"/>
                      </a:lnTo>
                      <a:lnTo>
                        <a:pt x="16" y="162"/>
                      </a:lnTo>
                      <a:lnTo>
                        <a:pt x="12" y="143"/>
                      </a:lnTo>
                      <a:lnTo>
                        <a:pt x="0" y="124"/>
                      </a:lnTo>
                      <a:lnTo>
                        <a:pt x="3" y="115"/>
                      </a:lnTo>
                      <a:lnTo>
                        <a:pt x="9" y="95"/>
                      </a:lnTo>
                      <a:lnTo>
                        <a:pt x="13" y="85"/>
                      </a:lnTo>
                    </a:path>
                  </a:pathLst>
                </a:custGeom>
                <a:noFill/>
                <a:ln w="1588">
                  <a:solidFill>
                    <a:srgbClr val="87C2DC"/>
                  </a:solidFill>
                  <a:round/>
                  <a:headEnd/>
                  <a:tailEnd/>
                </a:ln>
              </p:spPr>
              <p:txBody>
                <a:bodyPr/>
                <a:lstStyle/>
                <a:p>
                  <a:endParaRPr lang="en-US"/>
                </a:p>
              </p:txBody>
            </p:sp>
            <p:sp>
              <p:nvSpPr>
                <p:cNvPr id="19329" name="Freeform 246"/>
                <p:cNvSpPr>
                  <a:spLocks/>
                </p:cNvSpPr>
                <p:nvPr/>
              </p:nvSpPr>
              <p:spPr bwMode="auto">
                <a:xfrm>
                  <a:off x="1058" y="2485"/>
                  <a:ext cx="5" cy="43"/>
                </a:xfrm>
                <a:custGeom>
                  <a:avLst/>
                  <a:gdLst>
                    <a:gd name="T0" fmla="*/ 0 w 24"/>
                    <a:gd name="T1" fmla="*/ 0 h 175"/>
                    <a:gd name="T2" fmla="*/ 0 w 24"/>
                    <a:gd name="T3" fmla="*/ 0 h 175"/>
                    <a:gd name="T4" fmla="*/ 0 w 24"/>
                    <a:gd name="T5" fmla="*/ 0 h 175"/>
                    <a:gd name="T6" fmla="*/ 0 w 24"/>
                    <a:gd name="T7" fmla="*/ 0 h 175"/>
                    <a:gd name="T8" fmla="*/ 0 w 24"/>
                    <a:gd name="T9" fmla="*/ 0 h 175"/>
                    <a:gd name="T10" fmla="*/ 0 w 24"/>
                    <a:gd name="T11" fmla="*/ 0 h 175"/>
                    <a:gd name="T12" fmla="*/ 0 w 24"/>
                    <a:gd name="T13" fmla="*/ 0 h 175"/>
                    <a:gd name="T14" fmla="*/ 0 w 24"/>
                    <a:gd name="T15" fmla="*/ 0 h 175"/>
                    <a:gd name="T16" fmla="*/ 0 w 24"/>
                    <a:gd name="T17" fmla="*/ 0 h 175"/>
                    <a:gd name="T18" fmla="*/ 0 w 24"/>
                    <a:gd name="T19" fmla="*/ 0 h 175"/>
                    <a:gd name="T20" fmla="*/ 0 w 24"/>
                    <a:gd name="T21" fmla="*/ 0 h 175"/>
                    <a:gd name="T22" fmla="*/ 0 w 24"/>
                    <a:gd name="T23" fmla="*/ 0 h 175"/>
                    <a:gd name="T24" fmla="*/ 0 w 24"/>
                    <a:gd name="T25" fmla="*/ 0 h 175"/>
                    <a:gd name="T26" fmla="*/ 0 w 24"/>
                    <a:gd name="T27" fmla="*/ 0 h 175"/>
                    <a:gd name="T28" fmla="*/ 0 w 24"/>
                    <a:gd name="T29" fmla="*/ 0 h 175"/>
                    <a:gd name="T30" fmla="*/ 0 w 24"/>
                    <a:gd name="T31" fmla="*/ 0 h 175"/>
                    <a:gd name="T32" fmla="*/ 0 w 24"/>
                    <a:gd name="T33" fmla="*/ 0 h 1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75"/>
                    <a:gd name="T53" fmla="*/ 24 w 24"/>
                    <a:gd name="T54" fmla="*/ 175 h 1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75">
                      <a:moveTo>
                        <a:pt x="9" y="0"/>
                      </a:moveTo>
                      <a:lnTo>
                        <a:pt x="11" y="61"/>
                      </a:lnTo>
                      <a:lnTo>
                        <a:pt x="6" y="121"/>
                      </a:lnTo>
                      <a:lnTo>
                        <a:pt x="0" y="172"/>
                      </a:lnTo>
                      <a:lnTo>
                        <a:pt x="5" y="173"/>
                      </a:lnTo>
                      <a:lnTo>
                        <a:pt x="11" y="175"/>
                      </a:lnTo>
                      <a:lnTo>
                        <a:pt x="16" y="175"/>
                      </a:lnTo>
                      <a:lnTo>
                        <a:pt x="20" y="133"/>
                      </a:lnTo>
                      <a:lnTo>
                        <a:pt x="24" y="82"/>
                      </a:lnTo>
                      <a:lnTo>
                        <a:pt x="24" y="22"/>
                      </a:lnTo>
                      <a:lnTo>
                        <a:pt x="20" y="16"/>
                      </a:lnTo>
                      <a:lnTo>
                        <a:pt x="13" y="6"/>
                      </a:lnTo>
                      <a:lnTo>
                        <a:pt x="9" y="0"/>
                      </a:lnTo>
                      <a:close/>
                    </a:path>
                  </a:pathLst>
                </a:custGeom>
                <a:solidFill>
                  <a:srgbClr val="47A3CB"/>
                </a:solidFill>
                <a:ln w="9525">
                  <a:noFill/>
                  <a:round/>
                  <a:headEnd/>
                  <a:tailEnd/>
                </a:ln>
              </p:spPr>
              <p:txBody>
                <a:bodyPr/>
                <a:lstStyle/>
                <a:p>
                  <a:endParaRPr lang="en-US"/>
                </a:p>
              </p:txBody>
            </p:sp>
            <p:sp>
              <p:nvSpPr>
                <p:cNvPr id="19330" name="Freeform 247"/>
                <p:cNvSpPr>
                  <a:spLocks/>
                </p:cNvSpPr>
                <p:nvPr/>
              </p:nvSpPr>
              <p:spPr bwMode="auto">
                <a:xfrm>
                  <a:off x="1058" y="2485"/>
                  <a:ext cx="5" cy="43"/>
                </a:xfrm>
                <a:custGeom>
                  <a:avLst/>
                  <a:gdLst>
                    <a:gd name="T0" fmla="*/ 0 w 24"/>
                    <a:gd name="T1" fmla="*/ 0 h 175"/>
                    <a:gd name="T2" fmla="*/ 0 w 24"/>
                    <a:gd name="T3" fmla="*/ 0 h 175"/>
                    <a:gd name="T4" fmla="*/ 0 w 24"/>
                    <a:gd name="T5" fmla="*/ 0 h 175"/>
                    <a:gd name="T6" fmla="*/ 0 w 24"/>
                    <a:gd name="T7" fmla="*/ 0 h 175"/>
                    <a:gd name="T8" fmla="*/ 0 w 24"/>
                    <a:gd name="T9" fmla="*/ 0 h 175"/>
                    <a:gd name="T10" fmla="*/ 0 w 24"/>
                    <a:gd name="T11" fmla="*/ 0 h 175"/>
                    <a:gd name="T12" fmla="*/ 0 w 24"/>
                    <a:gd name="T13" fmla="*/ 0 h 175"/>
                    <a:gd name="T14" fmla="*/ 0 w 24"/>
                    <a:gd name="T15" fmla="*/ 0 h 175"/>
                    <a:gd name="T16" fmla="*/ 0 w 24"/>
                    <a:gd name="T17" fmla="*/ 0 h 175"/>
                    <a:gd name="T18" fmla="*/ 0 w 24"/>
                    <a:gd name="T19" fmla="*/ 0 h 175"/>
                    <a:gd name="T20" fmla="*/ 0 w 24"/>
                    <a:gd name="T21" fmla="*/ 0 h 175"/>
                    <a:gd name="T22" fmla="*/ 0 w 24"/>
                    <a:gd name="T23" fmla="*/ 0 h 175"/>
                    <a:gd name="T24" fmla="*/ 0 w 24"/>
                    <a:gd name="T25" fmla="*/ 0 h 175"/>
                    <a:gd name="T26" fmla="*/ 0 w 24"/>
                    <a:gd name="T27" fmla="*/ 0 h 175"/>
                    <a:gd name="T28" fmla="*/ 0 w 24"/>
                    <a:gd name="T29" fmla="*/ 0 h 175"/>
                    <a:gd name="T30" fmla="*/ 0 w 24"/>
                    <a:gd name="T31" fmla="*/ 0 h 175"/>
                    <a:gd name="T32" fmla="*/ 0 w 24"/>
                    <a:gd name="T33" fmla="*/ 0 h 175"/>
                    <a:gd name="T34" fmla="*/ 0 w 24"/>
                    <a:gd name="T35" fmla="*/ 0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75"/>
                    <a:gd name="T56" fmla="*/ 24 w 24"/>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75">
                      <a:moveTo>
                        <a:pt x="9" y="0"/>
                      </a:moveTo>
                      <a:lnTo>
                        <a:pt x="11" y="61"/>
                      </a:lnTo>
                      <a:lnTo>
                        <a:pt x="6" y="121"/>
                      </a:lnTo>
                      <a:lnTo>
                        <a:pt x="0" y="172"/>
                      </a:lnTo>
                      <a:lnTo>
                        <a:pt x="5" y="173"/>
                      </a:lnTo>
                      <a:lnTo>
                        <a:pt x="11" y="175"/>
                      </a:lnTo>
                      <a:lnTo>
                        <a:pt x="16" y="175"/>
                      </a:lnTo>
                      <a:lnTo>
                        <a:pt x="20" y="133"/>
                      </a:lnTo>
                      <a:lnTo>
                        <a:pt x="24" y="82"/>
                      </a:lnTo>
                      <a:lnTo>
                        <a:pt x="24" y="22"/>
                      </a:lnTo>
                      <a:lnTo>
                        <a:pt x="20" y="16"/>
                      </a:lnTo>
                      <a:lnTo>
                        <a:pt x="13" y="6"/>
                      </a:lnTo>
                      <a:lnTo>
                        <a:pt x="9" y="0"/>
                      </a:lnTo>
                    </a:path>
                  </a:pathLst>
                </a:custGeom>
                <a:noFill/>
                <a:ln w="1588">
                  <a:solidFill>
                    <a:srgbClr val="87C2DC"/>
                  </a:solidFill>
                  <a:round/>
                  <a:headEnd/>
                  <a:tailEnd/>
                </a:ln>
              </p:spPr>
              <p:txBody>
                <a:bodyPr/>
                <a:lstStyle/>
                <a:p>
                  <a:endParaRPr lang="en-US"/>
                </a:p>
              </p:txBody>
            </p:sp>
            <p:sp>
              <p:nvSpPr>
                <p:cNvPr id="19331" name="Freeform 248"/>
                <p:cNvSpPr>
                  <a:spLocks/>
                </p:cNvSpPr>
                <p:nvPr/>
              </p:nvSpPr>
              <p:spPr bwMode="auto">
                <a:xfrm>
                  <a:off x="1059" y="2563"/>
                  <a:ext cx="9" cy="47"/>
                </a:xfrm>
                <a:custGeom>
                  <a:avLst/>
                  <a:gdLst>
                    <a:gd name="T0" fmla="*/ 0 w 37"/>
                    <a:gd name="T1" fmla="*/ 0 h 189"/>
                    <a:gd name="T2" fmla="*/ 0 w 37"/>
                    <a:gd name="T3" fmla="*/ 0 h 189"/>
                    <a:gd name="T4" fmla="*/ 0 w 37"/>
                    <a:gd name="T5" fmla="*/ 0 h 189"/>
                    <a:gd name="T6" fmla="*/ 0 w 37"/>
                    <a:gd name="T7" fmla="*/ 0 h 189"/>
                    <a:gd name="T8" fmla="*/ 0 60000 65536"/>
                    <a:gd name="T9" fmla="*/ 0 60000 65536"/>
                    <a:gd name="T10" fmla="*/ 0 60000 65536"/>
                    <a:gd name="T11" fmla="*/ 0 60000 65536"/>
                    <a:gd name="T12" fmla="*/ 0 w 37"/>
                    <a:gd name="T13" fmla="*/ 0 h 189"/>
                    <a:gd name="T14" fmla="*/ 37 w 37"/>
                    <a:gd name="T15" fmla="*/ 189 h 189"/>
                  </a:gdLst>
                  <a:ahLst/>
                  <a:cxnLst>
                    <a:cxn ang="T8">
                      <a:pos x="T0" y="T1"/>
                    </a:cxn>
                    <a:cxn ang="T9">
                      <a:pos x="T2" y="T3"/>
                    </a:cxn>
                    <a:cxn ang="T10">
                      <a:pos x="T4" y="T5"/>
                    </a:cxn>
                    <a:cxn ang="T11">
                      <a:pos x="T6" y="T7"/>
                    </a:cxn>
                  </a:cxnLst>
                  <a:rect l="T12" t="T13" r="T14" b="T15"/>
                  <a:pathLst>
                    <a:path w="37" h="189">
                      <a:moveTo>
                        <a:pt x="33" y="189"/>
                      </a:moveTo>
                      <a:lnTo>
                        <a:pt x="37" y="126"/>
                      </a:lnTo>
                      <a:lnTo>
                        <a:pt x="19" y="63"/>
                      </a:lnTo>
                      <a:lnTo>
                        <a:pt x="0" y="0"/>
                      </a:lnTo>
                    </a:path>
                  </a:pathLst>
                </a:custGeom>
                <a:noFill/>
                <a:ln w="11113">
                  <a:solidFill>
                    <a:srgbClr val="D1E7F1"/>
                  </a:solidFill>
                  <a:round/>
                  <a:headEnd/>
                  <a:tailEnd/>
                </a:ln>
              </p:spPr>
              <p:txBody>
                <a:bodyPr/>
                <a:lstStyle/>
                <a:p>
                  <a:endParaRPr lang="en-US"/>
                </a:p>
              </p:txBody>
            </p:sp>
            <p:sp>
              <p:nvSpPr>
                <p:cNvPr id="19332" name="Freeform 249"/>
                <p:cNvSpPr>
                  <a:spLocks/>
                </p:cNvSpPr>
                <p:nvPr/>
              </p:nvSpPr>
              <p:spPr bwMode="auto">
                <a:xfrm>
                  <a:off x="1057" y="2528"/>
                  <a:ext cx="3" cy="35"/>
                </a:xfrm>
                <a:custGeom>
                  <a:avLst/>
                  <a:gdLst>
                    <a:gd name="T0" fmla="*/ 0 w 11"/>
                    <a:gd name="T1" fmla="*/ 0 h 140"/>
                    <a:gd name="T2" fmla="*/ 0 w 11"/>
                    <a:gd name="T3" fmla="*/ 0 h 140"/>
                    <a:gd name="T4" fmla="*/ 0 w 11"/>
                    <a:gd name="T5" fmla="*/ 0 h 140"/>
                    <a:gd name="T6" fmla="*/ 0 w 11"/>
                    <a:gd name="T7" fmla="*/ 0 h 140"/>
                    <a:gd name="T8" fmla="*/ 0 60000 65536"/>
                    <a:gd name="T9" fmla="*/ 0 60000 65536"/>
                    <a:gd name="T10" fmla="*/ 0 60000 65536"/>
                    <a:gd name="T11" fmla="*/ 0 60000 65536"/>
                    <a:gd name="T12" fmla="*/ 0 w 11"/>
                    <a:gd name="T13" fmla="*/ 0 h 140"/>
                    <a:gd name="T14" fmla="*/ 11 w 11"/>
                    <a:gd name="T15" fmla="*/ 140 h 140"/>
                  </a:gdLst>
                  <a:ahLst/>
                  <a:cxnLst>
                    <a:cxn ang="T8">
                      <a:pos x="T0" y="T1"/>
                    </a:cxn>
                    <a:cxn ang="T9">
                      <a:pos x="T2" y="T3"/>
                    </a:cxn>
                    <a:cxn ang="T10">
                      <a:pos x="T4" y="T5"/>
                    </a:cxn>
                    <a:cxn ang="T11">
                      <a:pos x="T6" y="T7"/>
                    </a:cxn>
                  </a:cxnLst>
                  <a:rect l="T12" t="T13" r="T14" b="T15"/>
                  <a:pathLst>
                    <a:path w="11" h="140">
                      <a:moveTo>
                        <a:pt x="6" y="140"/>
                      </a:moveTo>
                      <a:lnTo>
                        <a:pt x="0" y="99"/>
                      </a:lnTo>
                      <a:lnTo>
                        <a:pt x="3" y="55"/>
                      </a:lnTo>
                      <a:lnTo>
                        <a:pt x="11" y="0"/>
                      </a:lnTo>
                    </a:path>
                  </a:pathLst>
                </a:custGeom>
                <a:noFill/>
                <a:ln w="11113">
                  <a:solidFill>
                    <a:srgbClr val="D1E7F1"/>
                  </a:solidFill>
                  <a:round/>
                  <a:headEnd/>
                  <a:tailEnd/>
                </a:ln>
              </p:spPr>
              <p:txBody>
                <a:bodyPr/>
                <a:lstStyle/>
                <a:p>
                  <a:endParaRPr lang="en-US"/>
                </a:p>
              </p:txBody>
            </p:sp>
            <p:sp>
              <p:nvSpPr>
                <p:cNvPr id="19333" name="Freeform 250"/>
                <p:cNvSpPr>
                  <a:spLocks/>
                </p:cNvSpPr>
                <p:nvPr/>
              </p:nvSpPr>
              <p:spPr bwMode="auto">
                <a:xfrm>
                  <a:off x="1059" y="2527"/>
                  <a:ext cx="1" cy="1"/>
                </a:xfrm>
                <a:custGeom>
                  <a:avLst/>
                  <a:gdLst>
                    <a:gd name="T0" fmla="*/ 0 w 4"/>
                    <a:gd name="T1" fmla="*/ 1 h 1"/>
                    <a:gd name="T2" fmla="*/ 0 w 4"/>
                    <a:gd name="T3" fmla="*/ 0 h 1"/>
                    <a:gd name="T4" fmla="*/ 0 w 4"/>
                    <a:gd name="T5" fmla="*/ 0 h 1"/>
                    <a:gd name="T6" fmla="*/ 0 w 4"/>
                    <a:gd name="T7" fmla="*/ 1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4" y="1"/>
                      </a:moveTo>
                      <a:lnTo>
                        <a:pt x="3" y="0"/>
                      </a:lnTo>
                      <a:lnTo>
                        <a:pt x="1" y="0"/>
                      </a:lnTo>
                      <a:lnTo>
                        <a:pt x="0" y="1"/>
                      </a:lnTo>
                    </a:path>
                  </a:pathLst>
                </a:custGeom>
                <a:noFill/>
                <a:ln w="11113">
                  <a:solidFill>
                    <a:srgbClr val="D1E7F1"/>
                  </a:solidFill>
                  <a:round/>
                  <a:headEnd/>
                  <a:tailEnd/>
                </a:ln>
              </p:spPr>
              <p:txBody>
                <a:bodyPr/>
                <a:lstStyle/>
                <a:p>
                  <a:endParaRPr lang="en-US"/>
                </a:p>
              </p:txBody>
            </p:sp>
            <p:sp>
              <p:nvSpPr>
                <p:cNvPr id="19334" name="Freeform 251"/>
                <p:cNvSpPr>
                  <a:spLocks/>
                </p:cNvSpPr>
                <p:nvPr/>
              </p:nvSpPr>
              <p:spPr bwMode="auto">
                <a:xfrm>
                  <a:off x="1058" y="2528"/>
                  <a:ext cx="3" cy="14"/>
                </a:xfrm>
                <a:custGeom>
                  <a:avLst/>
                  <a:gdLst>
                    <a:gd name="T0" fmla="*/ 0 w 12"/>
                    <a:gd name="T1" fmla="*/ 0 h 56"/>
                    <a:gd name="T2" fmla="*/ 0 w 12"/>
                    <a:gd name="T3" fmla="*/ 0 h 56"/>
                    <a:gd name="T4" fmla="*/ 0 w 12"/>
                    <a:gd name="T5" fmla="*/ 0 h 56"/>
                    <a:gd name="T6" fmla="*/ 0 w 12"/>
                    <a:gd name="T7" fmla="*/ 0 h 56"/>
                    <a:gd name="T8" fmla="*/ 0 60000 65536"/>
                    <a:gd name="T9" fmla="*/ 0 60000 65536"/>
                    <a:gd name="T10" fmla="*/ 0 60000 65536"/>
                    <a:gd name="T11" fmla="*/ 0 60000 65536"/>
                    <a:gd name="T12" fmla="*/ 0 w 12"/>
                    <a:gd name="T13" fmla="*/ 0 h 56"/>
                    <a:gd name="T14" fmla="*/ 12 w 12"/>
                    <a:gd name="T15" fmla="*/ 56 h 56"/>
                  </a:gdLst>
                  <a:ahLst/>
                  <a:cxnLst>
                    <a:cxn ang="T8">
                      <a:pos x="T0" y="T1"/>
                    </a:cxn>
                    <a:cxn ang="T9">
                      <a:pos x="T2" y="T3"/>
                    </a:cxn>
                    <a:cxn ang="T10">
                      <a:pos x="T4" y="T5"/>
                    </a:cxn>
                    <a:cxn ang="T11">
                      <a:pos x="T6" y="T7"/>
                    </a:cxn>
                  </a:cxnLst>
                  <a:rect l="T12" t="T13" r="T14" b="T15"/>
                  <a:pathLst>
                    <a:path w="12" h="56">
                      <a:moveTo>
                        <a:pt x="2" y="0"/>
                      </a:moveTo>
                      <a:lnTo>
                        <a:pt x="0" y="28"/>
                      </a:lnTo>
                      <a:lnTo>
                        <a:pt x="0" y="44"/>
                      </a:lnTo>
                      <a:lnTo>
                        <a:pt x="12" y="56"/>
                      </a:lnTo>
                    </a:path>
                  </a:pathLst>
                </a:custGeom>
                <a:noFill/>
                <a:ln w="11113">
                  <a:solidFill>
                    <a:srgbClr val="D1E7F1"/>
                  </a:solidFill>
                  <a:round/>
                  <a:headEnd/>
                  <a:tailEnd/>
                </a:ln>
              </p:spPr>
              <p:txBody>
                <a:bodyPr/>
                <a:lstStyle/>
                <a:p>
                  <a:endParaRPr lang="en-US"/>
                </a:p>
              </p:txBody>
            </p:sp>
            <p:sp>
              <p:nvSpPr>
                <p:cNvPr id="19335" name="Freeform 252"/>
                <p:cNvSpPr>
                  <a:spLocks/>
                </p:cNvSpPr>
                <p:nvPr/>
              </p:nvSpPr>
              <p:spPr bwMode="auto">
                <a:xfrm>
                  <a:off x="1061" y="2542"/>
                  <a:ext cx="34" cy="24"/>
                </a:xfrm>
                <a:custGeom>
                  <a:avLst/>
                  <a:gdLst>
                    <a:gd name="T0" fmla="*/ 0 w 135"/>
                    <a:gd name="T1" fmla="*/ 0 h 96"/>
                    <a:gd name="T2" fmla="*/ 0 w 135"/>
                    <a:gd name="T3" fmla="*/ 0 h 96"/>
                    <a:gd name="T4" fmla="*/ 0 w 135"/>
                    <a:gd name="T5" fmla="*/ 0 h 96"/>
                    <a:gd name="T6" fmla="*/ 0 w 135"/>
                    <a:gd name="T7" fmla="*/ 0 h 96"/>
                    <a:gd name="T8" fmla="*/ 0 60000 65536"/>
                    <a:gd name="T9" fmla="*/ 0 60000 65536"/>
                    <a:gd name="T10" fmla="*/ 0 60000 65536"/>
                    <a:gd name="T11" fmla="*/ 0 60000 65536"/>
                    <a:gd name="T12" fmla="*/ 0 w 135"/>
                    <a:gd name="T13" fmla="*/ 0 h 96"/>
                    <a:gd name="T14" fmla="*/ 135 w 135"/>
                    <a:gd name="T15" fmla="*/ 96 h 96"/>
                  </a:gdLst>
                  <a:ahLst/>
                  <a:cxnLst>
                    <a:cxn ang="T8">
                      <a:pos x="T0" y="T1"/>
                    </a:cxn>
                    <a:cxn ang="T9">
                      <a:pos x="T2" y="T3"/>
                    </a:cxn>
                    <a:cxn ang="T10">
                      <a:pos x="T4" y="T5"/>
                    </a:cxn>
                    <a:cxn ang="T11">
                      <a:pos x="T6" y="T7"/>
                    </a:cxn>
                  </a:cxnLst>
                  <a:rect l="T12" t="T13" r="T14" b="T15"/>
                  <a:pathLst>
                    <a:path w="135" h="96">
                      <a:moveTo>
                        <a:pt x="0" y="0"/>
                      </a:moveTo>
                      <a:lnTo>
                        <a:pt x="51" y="25"/>
                      </a:lnTo>
                      <a:lnTo>
                        <a:pt x="100" y="55"/>
                      </a:lnTo>
                      <a:lnTo>
                        <a:pt x="135" y="96"/>
                      </a:lnTo>
                    </a:path>
                  </a:pathLst>
                </a:custGeom>
                <a:noFill/>
                <a:ln w="11113">
                  <a:solidFill>
                    <a:srgbClr val="D1E7F1"/>
                  </a:solidFill>
                  <a:round/>
                  <a:headEnd/>
                  <a:tailEnd/>
                </a:ln>
              </p:spPr>
              <p:txBody>
                <a:bodyPr/>
                <a:lstStyle/>
                <a:p>
                  <a:endParaRPr lang="en-US"/>
                </a:p>
              </p:txBody>
            </p:sp>
            <p:sp>
              <p:nvSpPr>
                <p:cNvPr id="19336" name="Freeform 253"/>
                <p:cNvSpPr>
                  <a:spLocks/>
                </p:cNvSpPr>
                <p:nvPr/>
              </p:nvSpPr>
              <p:spPr bwMode="auto">
                <a:xfrm>
                  <a:off x="1083" y="2566"/>
                  <a:ext cx="13" cy="26"/>
                </a:xfrm>
                <a:custGeom>
                  <a:avLst/>
                  <a:gdLst>
                    <a:gd name="T0" fmla="*/ 0 w 54"/>
                    <a:gd name="T1" fmla="*/ 0 h 108"/>
                    <a:gd name="T2" fmla="*/ 0 w 54"/>
                    <a:gd name="T3" fmla="*/ 0 h 108"/>
                    <a:gd name="T4" fmla="*/ 0 w 54"/>
                    <a:gd name="T5" fmla="*/ 0 h 108"/>
                    <a:gd name="T6" fmla="*/ 0 w 54"/>
                    <a:gd name="T7" fmla="*/ 0 h 108"/>
                    <a:gd name="T8" fmla="*/ 0 60000 65536"/>
                    <a:gd name="T9" fmla="*/ 0 60000 65536"/>
                    <a:gd name="T10" fmla="*/ 0 60000 65536"/>
                    <a:gd name="T11" fmla="*/ 0 60000 65536"/>
                    <a:gd name="T12" fmla="*/ 0 w 54"/>
                    <a:gd name="T13" fmla="*/ 0 h 108"/>
                    <a:gd name="T14" fmla="*/ 54 w 54"/>
                    <a:gd name="T15" fmla="*/ 108 h 108"/>
                  </a:gdLst>
                  <a:ahLst/>
                  <a:cxnLst>
                    <a:cxn ang="T8">
                      <a:pos x="T0" y="T1"/>
                    </a:cxn>
                    <a:cxn ang="T9">
                      <a:pos x="T2" y="T3"/>
                    </a:cxn>
                    <a:cxn ang="T10">
                      <a:pos x="T4" y="T5"/>
                    </a:cxn>
                    <a:cxn ang="T11">
                      <a:pos x="T6" y="T7"/>
                    </a:cxn>
                  </a:cxnLst>
                  <a:rect l="T12" t="T13" r="T14" b="T15"/>
                  <a:pathLst>
                    <a:path w="54" h="108">
                      <a:moveTo>
                        <a:pt x="51" y="0"/>
                      </a:moveTo>
                      <a:lnTo>
                        <a:pt x="54" y="42"/>
                      </a:lnTo>
                      <a:lnTo>
                        <a:pt x="36" y="81"/>
                      </a:lnTo>
                      <a:lnTo>
                        <a:pt x="0" y="108"/>
                      </a:lnTo>
                    </a:path>
                  </a:pathLst>
                </a:custGeom>
                <a:noFill/>
                <a:ln w="11113">
                  <a:solidFill>
                    <a:srgbClr val="D1E7F1"/>
                  </a:solidFill>
                  <a:round/>
                  <a:headEnd/>
                  <a:tailEnd/>
                </a:ln>
              </p:spPr>
              <p:txBody>
                <a:bodyPr/>
                <a:lstStyle/>
                <a:p>
                  <a:endParaRPr lang="en-US"/>
                </a:p>
              </p:txBody>
            </p:sp>
            <p:sp>
              <p:nvSpPr>
                <p:cNvPr id="19337" name="Freeform 254"/>
                <p:cNvSpPr>
                  <a:spLocks/>
                </p:cNvSpPr>
                <p:nvPr/>
              </p:nvSpPr>
              <p:spPr bwMode="auto">
                <a:xfrm>
                  <a:off x="1068" y="2591"/>
                  <a:ext cx="15" cy="3"/>
                </a:xfrm>
                <a:custGeom>
                  <a:avLst/>
                  <a:gdLst>
                    <a:gd name="T0" fmla="*/ 0 w 57"/>
                    <a:gd name="T1" fmla="*/ 0 h 13"/>
                    <a:gd name="T2" fmla="*/ 0 w 57"/>
                    <a:gd name="T3" fmla="*/ 0 h 13"/>
                    <a:gd name="T4" fmla="*/ 0 w 57"/>
                    <a:gd name="T5" fmla="*/ 0 h 13"/>
                    <a:gd name="T6" fmla="*/ 0 w 57"/>
                    <a:gd name="T7" fmla="*/ 0 h 13"/>
                    <a:gd name="T8" fmla="*/ 0 60000 65536"/>
                    <a:gd name="T9" fmla="*/ 0 60000 65536"/>
                    <a:gd name="T10" fmla="*/ 0 60000 65536"/>
                    <a:gd name="T11" fmla="*/ 0 60000 65536"/>
                    <a:gd name="T12" fmla="*/ 0 w 57"/>
                    <a:gd name="T13" fmla="*/ 0 h 13"/>
                    <a:gd name="T14" fmla="*/ 57 w 57"/>
                    <a:gd name="T15" fmla="*/ 13 h 13"/>
                  </a:gdLst>
                  <a:ahLst/>
                  <a:cxnLst>
                    <a:cxn ang="T8">
                      <a:pos x="T0" y="T1"/>
                    </a:cxn>
                    <a:cxn ang="T9">
                      <a:pos x="T2" y="T3"/>
                    </a:cxn>
                    <a:cxn ang="T10">
                      <a:pos x="T4" y="T5"/>
                    </a:cxn>
                    <a:cxn ang="T11">
                      <a:pos x="T6" y="T7"/>
                    </a:cxn>
                  </a:cxnLst>
                  <a:rect l="T12" t="T13" r="T14" b="T15"/>
                  <a:pathLst>
                    <a:path w="57" h="13">
                      <a:moveTo>
                        <a:pt x="57" y="7"/>
                      </a:moveTo>
                      <a:lnTo>
                        <a:pt x="39" y="13"/>
                      </a:lnTo>
                      <a:lnTo>
                        <a:pt x="16" y="13"/>
                      </a:lnTo>
                      <a:lnTo>
                        <a:pt x="0" y="0"/>
                      </a:lnTo>
                    </a:path>
                  </a:pathLst>
                </a:custGeom>
                <a:noFill/>
                <a:ln w="11113">
                  <a:solidFill>
                    <a:srgbClr val="D1E7F1"/>
                  </a:solidFill>
                  <a:round/>
                  <a:headEnd/>
                  <a:tailEnd/>
                </a:ln>
              </p:spPr>
              <p:txBody>
                <a:bodyPr/>
                <a:lstStyle/>
                <a:p>
                  <a:endParaRPr lang="en-US"/>
                </a:p>
              </p:txBody>
            </p:sp>
            <p:sp>
              <p:nvSpPr>
                <p:cNvPr id="19338" name="Freeform 255"/>
                <p:cNvSpPr>
                  <a:spLocks/>
                </p:cNvSpPr>
                <p:nvPr/>
              </p:nvSpPr>
              <p:spPr bwMode="auto">
                <a:xfrm>
                  <a:off x="1095" y="2566"/>
                  <a:ext cx="11" cy="9"/>
                </a:xfrm>
                <a:custGeom>
                  <a:avLst/>
                  <a:gdLst>
                    <a:gd name="T0" fmla="*/ 0 w 43"/>
                    <a:gd name="T1" fmla="*/ 0 h 38"/>
                    <a:gd name="T2" fmla="*/ 0 w 43"/>
                    <a:gd name="T3" fmla="*/ 0 h 38"/>
                    <a:gd name="T4" fmla="*/ 0 w 43"/>
                    <a:gd name="T5" fmla="*/ 0 h 38"/>
                    <a:gd name="T6" fmla="*/ 0 w 43"/>
                    <a:gd name="T7" fmla="*/ 0 h 38"/>
                    <a:gd name="T8" fmla="*/ 0 60000 65536"/>
                    <a:gd name="T9" fmla="*/ 0 60000 65536"/>
                    <a:gd name="T10" fmla="*/ 0 60000 65536"/>
                    <a:gd name="T11" fmla="*/ 0 60000 65536"/>
                    <a:gd name="T12" fmla="*/ 0 w 43"/>
                    <a:gd name="T13" fmla="*/ 0 h 38"/>
                    <a:gd name="T14" fmla="*/ 43 w 43"/>
                    <a:gd name="T15" fmla="*/ 38 h 38"/>
                  </a:gdLst>
                  <a:ahLst/>
                  <a:cxnLst>
                    <a:cxn ang="T8">
                      <a:pos x="T0" y="T1"/>
                    </a:cxn>
                    <a:cxn ang="T9">
                      <a:pos x="T2" y="T3"/>
                    </a:cxn>
                    <a:cxn ang="T10">
                      <a:pos x="T4" y="T5"/>
                    </a:cxn>
                    <a:cxn ang="T11">
                      <a:pos x="T6" y="T7"/>
                    </a:cxn>
                  </a:cxnLst>
                  <a:rect l="T12" t="T13" r="T14" b="T15"/>
                  <a:pathLst>
                    <a:path w="43" h="38">
                      <a:moveTo>
                        <a:pt x="0" y="0"/>
                      </a:moveTo>
                      <a:lnTo>
                        <a:pt x="13" y="15"/>
                      </a:lnTo>
                      <a:lnTo>
                        <a:pt x="29" y="25"/>
                      </a:lnTo>
                      <a:lnTo>
                        <a:pt x="43" y="38"/>
                      </a:lnTo>
                    </a:path>
                  </a:pathLst>
                </a:custGeom>
                <a:noFill/>
                <a:ln w="6350">
                  <a:solidFill>
                    <a:srgbClr val="D1E7F1"/>
                  </a:solidFill>
                  <a:round/>
                  <a:headEnd/>
                  <a:tailEnd/>
                </a:ln>
              </p:spPr>
              <p:txBody>
                <a:bodyPr/>
                <a:lstStyle/>
                <a:p>
                  <a:endParaRPr lang="en-US"/>
                </a:p>
              </p:txBody>
            </p:sp>
            <p:sp>
              <p:nvSpPr>
                <p:cNvPr id="19339" name="Freeform 256"/>
                <p:cNvSpPr>
                  <a:spLocks/>
                </p:cNvSpPr>
                <p:nvPr/>
              </p:nvSpPr>
              <p:spPr bwMode="auto">
                <a:xfrm>
                  <a:off x="1106" y="2575"/>
                  <a:ext cx="4" cy="15"/>
                </a:xfrm>
                <a:custGeom>
                  <a:avLst/>
                  <a:gdLst>
                    <a:gd name="T0" fmla="*/ 0 w 18"/>
                    <a:gd name="T1" fmla="*/ 0 h 58"/>
                    <a:gd name="T2" fmla="*/ 0 w 18"/>
                    <a:gd name="T3" fmla="*/ 0 h 58"/>
                    <a:gd name="T4" fmla="*/ 0 w 18"/>
                    <a:gd name="T5" fmla="*/ 0 h 58"/>
                    <a:gd name="T6" fmla="*/ 0 w 18"/>
                    <a:gd name="T7" fmla="*/ 0 h 58"/>
                    <a:gd name="T8" fmla="*/ 0 60000 65536"/>
                    <a:gd name="T9" fmla="*/ 0 60000 65536"/>
                    <a:gd name="T10" fmla="*/ 0 60000 65536"/>
                    <a:gd name="T11" fmla="*/ 0 60000 65536"/>
                    <a:gd name="T12" fmla="*/ 0 w 18"/>
                    <a:gd name="T13" fmla="*/ 0 h 58"/>
                    <a:gd name="T14" fmla="*/ 18 w 18"/>
                    <a:gd name="T15" fmla="*/ 58 h 58"/>
                  </a:gdLst>
                  <a:ahLst/>
                  <a:cxnLst>
                    <a:cxn ang="T8">
                      <a:pos x="T0" y="T1"/>
                    </a:cxn>
                    <a:cxn ang="T9">
                      <a:pos x="T2" y="T3"/>
                    </a:cxn>
                    <a:cxn ang="T10">
                      <a:pos x="T4" y="T5"/>
                    </a:cxn>
                    <a:cxn ang="T11">
                      <a:pos x="T6" y="T7"/>
                    </a:cxn>
                  </a:cxnLst>
                  <a:rect l="T12" t="T13" r="T14" b="T15"/>
                  <a:pathLst>
                    <a:path w="18" h="58">
                      <a:moveTo>
                        <a:pt x="0" y="0"/>
                      </a:moveTo>
                      <a:lnTo>
                        <a:pt x="7" y="18"/>
                      </a:lnTo>
                      <a:lnTo>
                        <a:pt x="11" y="39"/>
                      </a:lnTo>
                      <a:lnTo>
                        <a:pt x="18" y="58"/>
                      </a:lnTo>
                    </a:path>
                  </a:pathLst>
                </a:custGeom>
                <a:noFill/>
                <a:ln w="6350">
                  <a:solidFill>
                    <a:srgbClr val="D1E7F1"/>
                  </a:solidFill>
                  <a:round/>
                  <a:headEnd/>
                  <a:tailEnd/>
                </a:ln>
              </p:spPr>
              <p:txBody>
                <a:bodyPr/>
                <a:lstStyle/>
                <a:p>
                  <a:endParaRPr lang="en-US"/>
                </a:p>
              </p:txBody>
            </p:sp>
            <p:sp>
              <p:nvSpPr>
                <p:cNvPr id="19340" name="Freeform 257"/>
                <p:cNvSpPr>
                  <a:spLocks/>
                </p:cNvSpPr>
                <p:nvPr/>
              </p:nvSpPr>
              <p:spPr bwMode="auto">
                <a:xfrm>
                  <a:off x="1106" y="2575"/>
                  <a:ext cx="15" cy="3"/>
                </a:xfrm>
                <a:custGeom>
                  <a:avLst/>
                  <a:gdLst>
                    <a:gd name="T0" fmla="*/ 0 w 61"/>
                    <a:gd name="T1" fmla="*/ 0 h 12"/>
                    <a:gd name="T2" fmla="*/ 0 w 61"/>
                    <a:gd name="T3" fmla="*/ 0 h 12"/>
                    <a:gd name="T4" fmla="*/ 0 w 61"/>
                    <a:gd name="T5" fmla="*/ 0 h 12"/>
                    <a:gd name="T6" fmla="*/ 0 w 61"/>
                    <a:gd name="T7" fmla="*/ 0 h 12"/>
                    <a:gd name="T8" fmla="*/ 0 60000 65536"/>
                    <a:gd name="T9" fmla="*/ 0 60000 65536"/>
                    <a:gd name="T10" fmla="*/ 0 60000 65536"/>
                    <a:gd name="T11" fmla="*/ 0 60000 65536"/>
                    <a:gd name="T12" fmla="*/ 0 w 61"/>
                    <a:gd name="T13" fmla="*/ 0 h 12"/>
                    <a:gd name="T14" fmla="*/ 61 w 61"/>
                    <a:gd name="T15" fmla="*/ 12 h 12"/>
                  </a:gdLst>
                  <a:ahLst/>
                  <a:cxnLst>
                    <a:cxn ang="T8">
                      <a:pos x="T0" y="T1"/>
                    </a:cxn>
                    <a:cxn ang="T9">
                      <a:pos x="T2" y="T3"/>
                    </a:cxn>
                    <a:cxn ang="T10">
                      <a:pos x="T4" y="T5"/>
                    </a:cxn>
                    <a:cxn ang="T11">
                      <a:pos x="T6" y="T7"/>
                    </a:cxn>
                  </a:cxnLst>
                  <a:rect l="T12" t="T13" r="T14" b="T15"/>
                  <a:pathLst>
                    <a:path w="61" h="12">
                      <a:moveTo>
                        <a:pt x="0" y="2"/>
                      </a:moveTo>
                      <a:lnTo>
                        <a:pt x="21" y="0"/>
                      </a:lnTo>
                      <a:lnTo>
                        <a:pt x="41" y="7"/>
                      </a:lnTo>
                      <a:lnTo>
                        <a:pt x="61" y="12"/>
                      </a:lnTo>
                    </a:path>
                  </a:pathLst>
                </a:custGeom>
                <a:noFill/>
                <a:ln w="6350">
                  <a:solidFill>
                    <a:srgbClr val="D1E7F1"/>
                  </a:solidFill>
                  <a:round/>
                  <a:headEnd/>
                  <a:tailEnd/>
                </a:ln>
              </p:spPr>
              <p:txBody>
                <a:bodyPr/>
                <a:lstStyle/>
                <a:p>
                  <a:endParaRPr lang="en-US"/>
                </a:p>
              </p:txBody>
            </p:sp>
            <p:sp>
              <p:nvSpPr>
                <p:cNvPr id="19341" name="Freeform 258"/>
                <p:cNvSpPr>
                  <a:spLocks/>
                </p:cNvSpPr>
                <p:nvPr/>
              </p:nvSpPr>
              <p:spPr bwMode="auto">
                <a:xfrm>
                  <a:off x="1039" y="2471"/>
                  <a:ext cx="33" cy="6"/>
                </a:xfrm>
                <a:custGeom>
                  <a:avLst/>
                  <a:gdLst>
                    <a:gd name="T0" fmla="*/ 0 w 132"/>
                    <a:gd name="T1" fmla="*/ 0 h 26"/>
                    <a:gd name="T2" fmla="*/ 0 w 132"/>
                    <a:gd name="T3" fmla="*/ 0 h 26"/>
                    <a:gd name="T4" fmla="*/ 0 w 132"/>
                    <a:gd name="T5" fmla="*/ 0 h 26"/>
                    <a:gd name="T6" fmla="*/ 0 w 132"/>
                    <a:gd name="T7" fmla="*/ 0 h 26"/>
                    <a:gd name="T8" fmla="*/ 0 60000 65536"/>
                    <a:gd name="T9" fmla="*/ 0 60000 65536"/>
                    <a:gd name="T10" fmla="*/ 0 60000 65536"/>
                    <a:gd name="T11" fmla="*/ 0 60000 65536"/>
                    <a:gd name="T12" fmla="*/ 0 w 132"/>
                    <a:gd name="T13" fmla="*/ 0 h 26"/>
                    <a:gd name="T14" fmla="*/ 132 w 132"/>
                    <a:gd name="T15" fmla="*/ 26 h 26"/>
                  </a:gdLst>
                  <a:ahLst/>
                  <a:cxnLst>
                    <a:cxn ang="T8">
                      <a:pos x="T0" y="T1"/>
                    </a:cxn>
                    <a:cxn ang="T9">
                      <a:pos x="T2" y="T3"/>
                    </a:cxn>
                    <a:cxn ang="T10">
                      <a:pos x="T4" y="T5"/>
                    </a:cxn>
                    <a:cxn ang="T11">
                      <a:pos x="T6" y="T7"/>
                    </a:cxn>
                  </a:cxnLst>
                  <a:rect l="T12" t="T13" r="T14" b="T15"/>
                  <a:pathLst>
                    <a:path w="132" h="26">
                      <a:moveTo>
                        <a:pt x="0" y="0"/>
                      </a:moveTo>
                      <a:lnTo>
                        <a:pt x="44" y="20"/>
                      </a:lnTo>
                      <a:lnTo>
                        <a:pt x="93" y="26"/>
                      </a:lnTo>
                      <a:lnTo>
                        <a:pt x="132" y="8"/>
                      </a:lnTo>
                    </a:path>
                  </a:pathLst>
                </a:custGeom>
                <a:noFill/>
                <a:ln w="6350">
                  <a:solidFill>
                    <a:srgbClr val="D1E7F1"/>
                  </a:solidFill>
                  <a:round/>
                  <a:headEnd/>
                  <a:tailEnd/>
                </a:ln>
              </p:spPr>
              <p:txBody>
                <a:bodyPr/>
                <a:lstStyle/>
                <a:p>
                  <a:endParaRPr lang="en-US"/>
                </a:p>
              </p:txBody>
            </p:sp>
            <p:sp>
              <p:nvSpPr>
                <p:cNvPr id="19342" name="Freeform 259"/>
                <p:cNvSpPr>
                  <a:spLocks/>
                </p:cNvSpPr>
                <p:nvPr/>
              </p:nvSpPr>
              <p:spPr bwMode="auto">
                <a:xfrm>
                  <a:off x="1072" y="2446"/>
                  <a:ext cx="13" cy="27"/>
                </a:xfrm>
                <a:custGeom>
                  <a:avLst/>
                  <a:gdLst>
                    <a:gd name="T0" fmla="*/ 0 w 50"/>
                    <a:gd name="T1" fmla="*/ 0 h 108"/>
                    <a:gd name="T2" fmla="*/ 0 w 50"/>
                    <a:gd name="T3" fmla="*/ 0 h 108"/>
                    <a:gd name="T4" fmla="*/ 0 w 50"/>
                    <a:gd name="T5" fmla="*/ 0 h 108"/>
                    <a:gd name="T6" fmla="*/ 0 w 50"/>
                    <a:gd name="T7" fmla="*/ 0 h 108"/>
                    <a:gd name="T8" fmla="*/ 0 60000 65536"/>
                    <a:gd name="T9" fmla="*/ 0 60000 65536"/>
                    <a:gd name="T10" fmla="*/ 0 60000 65536"/>
                    <a:gd name="T11" fmla="*/ 0 60000 65536"/>
                    <a:gd name="T12" fmla="*/ 0 w 50"/>
                    <a:gd name="T13" fmla="*/ 0 h 108"/>
                    <a:gd name="T14" fmla="*/ 50 w 50"/>
                    <a:gd name="T15" fmla="*/ 108 h 108"/>
                  </a:gdLst>
                  <a:ahLst/>
                  <a:cxnLst>
                    <a:cxn ang="T8">
                      <a:pos x="T0" y="T1"/>
                    </a:cxn>
                    <a:cxn ang="T9">
                      <a:pos x="T2" y="T3"/>
                    </a:cxn>
                    <a:cxn ang="T10">
                      <a:pos x="T4" y="T5"/>
                    </a:cxn>
                    <a:cxn ang="T11">
                      <a:pos x="T6" y="T7"/>
                    </a:cxn>
                  </a:cxnLst>
                  <a:rect l="T12" t="T13" r="T14" b="T15"/>
                  <a:pathLst>
                    <a:path w="50" h="108">
                      <a:moveTo>
                        <a:pt x="0" y="108"/>
                      </a:moveTo>
                      <a:lnTo>
                        <a:pt x="25" y="75"/>
                      </a:lnTo>
                      <a:lnTo>
                        <a:pt x="38" y="45"/>
                      </a:lnTo>
                      <a:lnTo>
                        <a:pt x="50" y="0"/>
                      </a:lnTo>
                    </a:path>
                  </a:pathLst>
                </a:custGeom>
                <a:noFill/>
                <a:ln w="6350">
                  <a:solidFill>
                    <a:srgbClr val="D1E7F1"/>
                  </a:solidFill>
                  <a:round/>
                  <a:headEnd/>
                  <a:tailEnd/>
                </a:ln>
              </p:spPr>
              <p:txBody>
                <a:bodyPr/>
                <a:lstStyle/>
                <a:p>
                  <a:endParaRPr lang="en-US"/>
                </a:p>
              </p:txBody>
            </p:sp>
            <p:sp>
              <p:nvSpPr>
                <p:cNvPr id="19343" name="Freeform 260"/>
                <p:cNvSpPr>
                  <a:spLocks/>
                </p:cNvSpPr>
                <p:nvPr/>
              </p:nvSpPr>
              <p:spPr bwMode="auto">
                <a:xfrm>
                  <a:off x="983" y="2428"/>
                  <a:ext cx="11" cy="13"/>
                </a:xfrm>
                <a:custGeom>
                  <a:avLst/>
                  <a:gdLst>
                    <a:gd name="T0" fmla="*/ 0 w 48"/>
                    <a:gd name="T1" fmla="*/ 0 h 50"/>
                    <a:gd name="T2" fmla="*/ 0 w 48"/>
                    <a:gd name="T3" fmla="*/ 0 h 50"/>
                    <a:gd name="T4" fmla="*/ 0 w 48"/>
                    <a:gd name="T5" fmla="*/ 0 h 50"/>
                    <a:gd name="T6" fmla="*/ 0 w 48"/>
                    <a:gd name="T7" fmla="*/ 0 h 50"/>
                    <a:gd name="T8" fmla="*/ 0 60000 65536"/>
                    <a:gd name="T9" fmla="*/ 0 60000 65536"/>
                    <a:gd name="T10" fmla="*/ 0 60000 65536"/>
                    <a:gd name="T11" fmla="*/ 0 60000 65536"/>
                    <a:gd name="T12" fmla="*/ 0 w 48"/>
                    <a:gd name="T13" fmla="*/ 0 h 50"/>
                    <a:gd name="T14" fmla="*/ 48 w 48"/>
                    <a:gd name="T15" fmla="*/ 50 h 50"/>
                  </a:gdLst>
                  <a:ahLst/>
                  <a:cxnLst>
                    <a:cxn ang="T8">
                      <a:pos x="T0" y="T1"/>
                    </a:cxn>
                    <a:cxn ang="T9">
                      <a:pos x="T2" y="T3"/>
                    </a:cxn>
                    <a:cxn ang="T10">
                      <a:pos x="T4" y="T5"/>
                    </a:cxn>
                    <a:cxn ang="T11">
                      <a:pos x="T6" y="T7"/>
                    </a:cxn>
                  </a:cxnLst>
                  <a:rect l="T12" t="T13" r="T14" b="T15"/>
                  <a:pathLst>
                    <a:path w="48" h="50">
                      <a:moveTo>
                        <a:pt x="48" y="50"/>
                      </a:moveTo>
                      <a:lnTo>
                        <a:pt x="31" y="36"/>
                      </a:lnTo>
                      <a:lnTo>
                        <a:pt x="17" y="20"/>
                      </a:lnTo>
                      <a:lnTo>
                        <a:pt x="0" y="0"/>
                      </a:lnTo>
                    </a:path>
                  </a:pathLst>
                </a:custGeom>
                <a:noFill/>
                <a:ln w="11113">
                  <a:solidFill>
                    <a:srgbClr val="D1E7F1"/>
                  </a:solidFill>
                  <a:round/>
                  <a:headEnd/>
                  <a:tailEnd/>
                </a:ln>
              </p:spPr>
              <p:txBody>
                <a:bodyPr/>
                <a:lstStyle/>
                <a:p>
                  <a:endParaRPr lang="en-US"/>
                </a:p>
              </p:txBody>
            </p:sp>
            <p:sp>
              <p:nvSpPr>
                <p:cNvPr id="19344" name="Freeform 261"/>
                <p:cNvSpPr>
                  <a:spLocks/>
                </p:cNvSpPr>
                <p:nvPr/>
              </p:nvSpPr>
              <p:spPr bwMode="auto">
                <a:xfrm>
                  <a:off x="961" y="2399"/>
                  <a:ext cx="22" cy="29"/>
                </a:xfrm>
                <a:custGeom>
                  <a:avLst/>
                  <a:gdLst>
                    <a:gd name="T0" fmla="*/ 0 w 87"/>
                    <a:gd name="T1" fmla="*/ 0 h 116"/>
                    <a:gd name="T2" fmla="*/ 0 w 87"/>
                    <a:gd name="T3" fmla="*/ 0 h 116"/>
                    <a:gd name="T4" fmla="*/ 0 w 87"/>
                    <a:gd name="T5" fmla="*/ 0 h 116"/>
                    <a:gd name="T6" fmla="*/ 0 w 87"/>
                    <a:gd name="T7" fmla="*/ 0 h 116"/>
                    <a:gd name="T8" fmla="*/ 0 60000 65536"/>
                    <a:gd name="T9" fmla="*/ 0 60000 65536"/>
                    <a:gd name="T10" fmla="*/ 0 60000 65536"/>
                    <a:gd name="T11" fmla="*/ 0 60000 65536"/>
                    <a:gd name="T12" fmla="*/ 0 w 87"/>
                    <a:gd name="T13" fmla="*/ 0 h 116"/>
                    <a:gd name="T14" fmla="*/ 87 w 87"/>
                    <a:gd name="T15" fmla="*/ 116 h 116"/>
                  </a:gdLst>
                  <a:ahLst/>
                  <a:cxnLst>
                    <a:cxn ang="T8">
                      <a:pos x="T0" y="T1"/>
                    </a:cxn>
                    <a:cxn ang="T9">
                      <a:pos x="T2" y="T3"/>
                    </a:cxn>
                    <a:cxn ang="T10">
                      <a:pos x="T4" y="T5"/>
                    </a:cxn>
                    <a:cxn ang="T11">
                      <a:pos x="T6" y="T7"/>
                    </a:cxn>
                  </a:cxnLst>
                  <a:rect l="T12" t="T13" r="T14" b="T15"/>
                  <a:pathLst>
                    <a:path w="87" h="116">
                      <a:moveTo>
                        <a:pt x="87" y="116"/>
                      </a:moveTo>
                      <a:lnTo>
                        <a:pt x="58" y="83"/>
                      </a:lnTo>
                      <a:lnTo>
                        <a:pt x="22" y="41"/>
                      </a:lnTo>
                      <a:lnTo>
                        <a:pt x="0" y="0"/>
                      </a:lnTo>
                    </a:path>
                  </a:pathLst>
                </a:custGeom>
                <a:noFill/>
                <a:ln w="11113">
                  <a:solidFill>
                    <a:srgbClr val="D1E7F1"/>
                  </a:solidFill>
                  <a:round/>
                  <a:headEnd/>
                  <a:tailEnd/>
                </a:ln>
              </p:spPr>
              <p:txBody>
                <a:bodyPr/>
                <a:lstStyle/>
                <a:p>
                  <a:endParaRPr lang="en-US"/>
                </a:p>
              </p:txBody>
            </p:sp>
            <p:sp>
              <p:nvSpPr>
                <p:cNvPr id="19345" name="Freeform 262"/>
                <p:cNvSpPr>
                  <a:spLocks/>
                </p:cNvSpPr>
                <p:nvPr/>
              </p:nvSpPr>
              <p:spPr bwMode="auto">
                <a:xfrm>
                  <a:off x="959" y="2376"/>
                  <a:ext cx="2" cy="23"/>
                </a:xfrm>
                <a:custGeom>
                  <a:avLst/>
                  <a:gdLst>
                    <a:gd name="T0" fmla="*/ 0 w 8"/>
                    <a:gd name="T1" fmla="*/ 0 h 91"/>
                    <a:gd name="T2" fmla="*/ 0 w 8"/>
                    <a:gd name="T3" fmla="*/ 0 h 91"/>
                    <a:gd name="T4" fmla="*/ 0 w 8"/>
                    <a:gd name="T5" fmla="*/ 0 h 91"/>
                    <a:gd name="T6" fmla="*/ 0 w 8"/>
                    <a:gd name="T7" fmla="*/ 0 h 91"/>
                    <a:gd name="T8" fmla="*/ 0 60000 65536"/>
                    <a:gd name="T9" fmla="*/ 0 60000 65536"/>
                    <a:gd name="T10" fmla="*/ 0 60000 65536"/>
                    <a:gd name="T11" fmla="*/ 0 60000 65536"/>
                    <a:gd name="T12" fmla="*/ 0 w 8"/>
                    <a:gd name="T13" fmla="*/ 0 h 91"/>
                    <a:gd name="T14" fmla="*/ 8 w 8"/>
                    <a:gd name="T15" fmla="*/ 91 h 91"/>
                  </a:gdLst>
                  <a:ahLst/>
                  <a:cxnLst>
                    <a:cxn ang="T8">
                      <a:pos x="T0" y="T1"/>
                    </a:cxn>
                    <a:cxn ang="T9">
                      <a:pos x="T2" y="T3"/>
                    </a:cxn>
                    <a:cxn ang="T10">
                      <a:pos x="T4" y="T5"/>
                    </a:cxn>
                    <a:cxn ang="T11">
                      <a:pos x="T6" y="T7"/>
                    </a:cxn>
                  </a:cxnLst>
                  <a:rect l="T12" t="T13" r="T14" b="T15"/>
                  <a:pathLst>
                    <a:path w="8" h="91">
                      <a:moveTo>
                        <a:pt x="8" y="91"/>
                      </a:moveTo>
                      <a:lnTo>
                        <a:pt x="4" y="61"/>
                      </a:lnTo>
                      <a:lnTo>
                        <a:pt x="1" y="29"/>
                      </a:lnTo>
                      <a:lnTo>
                        <a:pt x="0" y="0"/>
                      </a:lnTo>
                    </a:path>
                  </a:pathLst>
                </a:custGeom>
                <a:noFill/>
                <a:ln w="11113">
                  <a:solidFill>
                    <a:srgbClr val="D1E7F1"/>
                  </a:solidFill>
                  <a:round/>
                  <a:headEnd/>
                  <a:tailEnd/>
                </a:ln>
              </p:spPr>
              <p:txBody>
                <a:bodyPr/>
                <a:lstStyle/>
                <a:p>
                  <a:endParaRPr lang="en-US"/>
                </a:p>
              </p:txBody>
            </p:sp>
            <p:sp>
              <p:nvSpPr>
                <p:cNvPr id="19346" name="Freeform 263"/>
                <p:cNvSpPr>
                  <a:spLocks/>
                </p:cNvSpPr>
                <p:nvPr/>
              </p:nvSpPr>
              <p:spPr bwMode="auto">
                <a:xfrm>
                  <a:off x="951" y="2354"/>
                  <a:ext cx="8" cy="22"/>
                </a:xfrm>
                <a:custGeom>
                  <a:avLst/>
                  <a:gdLst>
                    <a:gd name="T0" fmla="*/ 0 w 30"/>
                    <a:gd name="T1" fmla="*/ 0 h 89"/>
                    <a:gd name="T2" fmla="*/ 0 w 30"/>
                    <a:gd name="T3" fmla="*/ 0 h 89"/>
                    <a:gd name="T4" fmla="*/ 0 w 30"/>
                    <a:gd name="T5" fmla="*/ 0 h 89"/>
                    <a:gd name="T6" fmla="*/ 0 w 30"/>
                    <a:gd name="T7" fmla="*/ 0 h 89"/>
                    <a:gd name="T8" fmla="*/ 0 60000 65536"/>
                    <a:gd name="T9" fmla="*/ 0 60000 65536"/>
                    <a:gd name="T10" fmla="*/ 0 60000 65536"/>
                    <a:gd name="T11" fmla="*/ 0 60000 65536"/>
                    <a:gd name="T12" fmla="*/ 0 w 30"/>
                    <a:gd name="T13" fmla="*/ 0 h 89"/>
                    <a:gd name="T14" fmla="*/ 30 w 30"/>
                    <a:gd name="T15" fmla="*/ 89 h 89"/>
                  </a:gdLst>
                  <a:ahLst/>
                  <a:cxnLst>
                    <a:cxn ang="T8">
                      <a:pos x="T0" y="T1"/>
                    </a:cxn>
                    <a:cxn ang="T9">
                      <a:pos x="T2" y="T3"/>
                    </a:cxn>
                    <a:cxn ang="T10">
                      <a:pos x="T4" y="T5"/>
                    </a:cxn>
                    <a:cxn ang="T11">
                      <a:pos x="T6" y="T7"/>
                    </a:cxn>
                  </a:cxnLst>
                  <a:rect l="T12" t="T13" r="T14" b="T15"/>
                  <a:pathLst>
                    <a:path w="30" h="89">
                      <a:moveTo>
                        <a:pt x="30" y="89"/>
                      </a:moveTo>
                      <a:lnTo>
                        <a:pt x="24" y="58"/>
                      </a:lnTo>
                      <a:lnTo>
                        <a:pt x="10" y="29"/>
                      </a:lnTo>
                      <a:lnTo>
                        <a:pt x="0" y="0"/>
                      </a:lnTo>
                    </a:path>
                  </a:pathLst>
                </a:custGeom>
                <a:noFill/>
                <a:ln w="11113">
                  <a:solidFill>
                    <a:srgbClr val="D1E7F1"/>
                  </a:solidFill>
                  <a:round/>
                  <a:headEnd/>
                  <a:tailEnd/>
                </a:ln>
              </p:spPr>
              <p:txBody>
                <a:bodyPr/>
                <a:lstStyle/>
                <a:p>
                  <a:endParaRPr lang="en-US"/>
                </a:p>
              </p:txBody>
            </p:sp>
            <p:sp>
              <p:nvSpPr>
                <p:cNvPr id="19347" name="Freeform 264"/>
                <p:cNvSpPr>
                  <a:spLocks/>
                </p:cNvSpPr>
                <p:nvPr/>
              </p:nvSpPr>
              <p:spPr bwMode="auto">
                <a:xfrm>
                  <a:off x="951" y="2332"/>
                  <a:ext cx="2" cy="22"/>
                </a:xfrm>
                <a:custGeom>
                  <a:avLst/>
                  <a:gdLst>
                    <a:gd name="T0" fmla="*/ 0 w 9"/>
                    <a:gd name="T1" fmla="*/ 0 h 91"/>
                    <a:gd name="T2" fmla="*/ 0 w 9"/>
                    <a:gd name="T3" fmla="*/ 0 h 91"/>
                    <a:gd name="T4" fmla="*/ 0 w 9"/>
                    <a:gd name="T5" fmla="*/ 0 h 91"/>
                    <a:gd name="T6" fmla="*/ 0 w 9"/>
                    <a:gd name="T7" fmla="*/ 0 h 91"/>
                    <a:gd name="T8" fmla="*/ 0 60000 65536"/>
                    <a:gd name="T9" fmla="*/ 0 60000 65536"/>
                    <a:gd name="T10" fmla="*/ 0 60000 65536"/>
                    <a:gd name="T11" fmla="*/ 0 60000 65536"/>
                    <a:gd name="T12" fmla="*/ 0 w 9"/>
                    <a:gd name="T13" fmla="*/ 0 h 91"/>
                    <a:gd name="T14" fmla="*/ 9 w 9"/>
                    <a:gd name="T15" fmla="*/ 91 h 91"/>
                  </a:gdLst>
                  <a:ahLst/>
                  <a:cxnLst>
                    <a:cxn ang="T8">
                      <a:pos x="T0" y="T1"/>
                    </a:cxn>
                    <a:cxn ang="T9">
                      <a:pos x="T2" y="T3"/>
                    </a:cxn>
                    <a:cxn ang="T10">
                      <a:pos x="T4" y="T5"/>
                    </a:cxn>
                    <a:cxn ang="T11">
                      <a:pos x="T6" y="T7"/>
                    </a:cxn>
                  </a:cxnLst>
                  <a:rect l="T12" t="T13" r="T14" b="T15"/>
                  <a:pathLst>
                    <a:path w="9" h="91">
                      <a:moveTo>
                        <a:pt x="2" y="91"/>
                      </a:moveTo>
                      <a:lnTo>
                        <a:pt x="0" y="60"/>
                      </a:lnTo>
                      <a:lnTo>
                        <a:pt x="6" y="30"/>
                      </a:lnTo>
                      <a:lnTo>
                        <a:pt x="9" y="0"/>
                      </a:lnTo>
                    </a:path>
                  </a:pathLst>
                </a:custGeom>
                <a:noFill/>
                <a:ln w="11113">
                  <a:solidFill>
                    <a:srgbClr val="D1E7F1"/>
                  </a:solidFill>
                  <a:round/>
                  <a:headEnd/>
                  <a:tailEnd/>
                </a:ln>
              </p:spPr>
              <p:txBody>
                <a:bodyPr/>
                <a:lstStyle/>
                <a:p>
                  <a:endParaRPr lang="en-US"/>
                </a:p>
              </p:txBody>
            </p:sp>
            <p:sp>
              <p:nvSpPr>
                <p:cNvPr id="19348" name="Freeform 265"/>
                <p:cNvSpPr>
                  <a:spLocks/>
                </p:cNvSpPr>
                <p:nvPr/>
              </p:nvSpPr>
              <p:spPr bwMode="auto">
                <a:xfrm>
                  <a:off x="960" y="2353"/>
                  <a:ext cx="6" cy="12"/>
                </a:xfrm>
                <a:custGeom>
                  <a:avLst/>
                  <a:gdLst>
                    <a:gd name="T0" fmla="*/ 0 w 21"/>
                    <a:gd name="T1" fmla="*/ 0 h 48"/>
                    <a:gd name="T2" fmla="*/ 0 w 21"/>
                    <a:gd name="T3" fmla="*/ 0 h 48"/>
                    <a:gd name="T4" fmla="*/ 0 w 21"/>
                    <a:gd name="T5" fmla="*/ 0 h 48"/>
                    <a:gd name="T6" fmla="*/ 0 w 21"/>
                    <a:gd name="T7" fmla="*/ 0 h 48"/>
                    <a:gd name="T8" fmla="*/ 0 60000 65536"/>
                    <a:gd name="T9" fmla="*/ 0 60000 65536"/>
                    <a:gd name="T10" fmla="*/ 0 60000 65536"/>
                    <a:gd name="T11" fmla="*/ 0 60000 65536"/>
                    <a:gd name="T12" fmla="*/ 0 w 21"/>
                    <a:gd name="T13" fmla="*/ 0 h 48"/>
                    <a:gd name="T14" fmla="*/ 21 w 21"/>
                    <a:gd name="T15" fmla="*/ 48 h 48"/>
                  </a:gdLst>
                  <a:ahLst/>
                  <a:cxnLst>
                    <a:cxn ang="T8">
                      <a:pos x="T0" y="T1"/>
                    </a:cxn>
                    <a:cxn ang="T9">
                      <a:pos x="T2" y="T3"/>
                    </a:cxn>
                    <a:cxn ang="T10">
                      <a:pos x="T4" y="T5"/>
                    </a:cxn>
                    <a:cxn ang="T11">
                      <a:pos x="T6" y="T7"/>
                    </a:cxn>
                  </a:cxnLst>
                  <a:rect l="T12" t="T13" r="T14" b="T15"/>
                  <a:pathLst>
                    <a:path w="21" h="48">
                      <a:moveTo>
                        <a:pt x="21" y="0"/>
                      </a:moveTo>
                      <a:lnTo>
                        <a:pt x="14" y="18"/>
                      </a:lnTo>
                      <a:lnTo>
                        <a:pt x="7" y="33"/>
                      </a:lnTo>
                      <a:lnTo>
                        <a:pt x="0" y="48"/>
                      </a:lnTo>
                    </a:path>
                  </a:pathLst>
                </a:custGeom>
                <a:noFill/>
                <a:ln w="6350">
                  <a:solidFill>
                    <a:srgbClr val="D1E7F1"/>
                  </a:solidFill>
                  <a:round/>
                  <a:headEnd/>
                  <a:tailEnd/>
                </a:ln>
              </p:spPr>
              <p:txBody>
                <a:bodyPr/>
                <a:lstStyle/>
                <a:p>
                  <a:endParaRPr lang="en-US"/>
                </a:p>
              </p:txBody>
            </p:sp>
            <p:sp>
              <p:nvSpPr>
                <p:cNvPr id="19349" name="Freeform 266"/>
                <p:cNvSpPr>
                  <a:spLocks/>
                </p:cNvSpPr>
                <p:nvPr/>
              </p:nvSpPr>
              <p:spPr bwMode="auto">
                <a:xfrm>
                  <a:off x="958" y="2365"/>
                  <a:ext cx="6" cy="38"/>
                </a:xfrm>
                <a:custGeom>
                  <a:avLst/>
                  <a:gdLst>
                    <a:gd name="T0" fmla="*/ 0 w 22"/>
                    <a:gd name="T1" fmla="*/ 0 h 153"/>
                    <a:gd name="T2" fmla="*/ 0 w 22"/>
                    <a:gd name="T3" fmla="*/ 0 h 153"/>
                    <a:gd name="T4" fmla="*/ 0 w 22"/>
                    <a:gd name="T5" fmla="*/ 0 h 153"/>
                    <a:gd name="T6" fmla="*/ 0 w 22"/>
                    <a:gd name="T7" fmla="*/ 0 h 153"/>
                    <a:gd name="T8" fmla="*/ 0 60000 65536"/>
                    <a:gd name="T9" fmla="*/ 0 60000 65536"/>
                    <a:gd name="T10" fmla="*/ 0 60000 65536"/>
                    <a:gd name="T11" fmla="*/ 0 60000 65536"/>
                    <a:gd name="T12" fmla="*/ 0 w 22"/>
                    <a:gd name="T13" fmla="*/ 0 h 153"/>
                    <a:gd name="T14" fmla="*/ 22 w 22"/>
                    <a:gd name="T15" fmla="*/ 153 h 153"/>
                  </a:gdLst>
                  <a:ahLst/>
                  <a:cxnLst>
                    <a:cxn ang="T8">
                      <a:pos x="T0" y="T1"/>
                    </a:cxn>
                    <a:cxn ang="T9">
                      <a:pos x="T2" y="T3"/>
                    </a:cxn>
                    <a:cxn ang="T10">
                      <a:pos x="T4" y="T5"/>
                    </a:cxn>
                    <a:cxn ang="T11">
                      <a:pos x="T6" y="T7"/>
                    </a:cxn>
                  </a:cxnLst>
                  <a:rect l="T12" t="T13" r="T14" b="T15"/>
                  <a:pathLst>
                    <a:path w="22" h="153">
                      <a:moveTo>
                        <a:pt x="9" y="0"/>
                      </a:moveTo>
                      <a:lnTo>
                        <a:pt x="0" y="51"/>
                      </a:lnTo>
                      <a:lnTo>
                        <a:pt x="4" y="104"/>
                      </a:lnTo>
                      <a:lnTo>
                        <a:pt x="22" y="153"/>
                      </a:lnTo>
                    </a:path>
                  </a:pathLst>
                </a:custGeom>
                <a:noFill/>
                <a:ln w="6350">
                  <a:solidFill>
                    <a:srgbClr val="D1E7F1"/>
                  </a:solidFill>
                  <a:round/>
                  <a:headEnd/>
                  <a:tailEnd/>
                </a:ln>
              </p:spPr>
              <p:txBody>
                <a:bodyPr/>
                <a:lstStyle/>
                <a:p>
                  <a:endParaRPr lang="en-US"/>
                </a:p>
              </p:txBody>
            </p:sp>
            <p:sp>
              <p:nvSpPr>
                <p:cNvPr id="19350" name="Freeform 267"/>
                <p:cNvSpPr>
                  <a:spLocks/>
                </p:cNvSpPr>
                <p:nvPr/>
              </p:nvSpPr>
              <p:spPr bwMode="auto">
                <a:xfrm>
                  <a:off x="964" y="2403"/>
                  <a:ext cx="29" cy="37"/>
                </a:xfrm>
                <a:custGeom>
                  <a:avLst/>
                  <a:gdLst>
                    <a:gd name="T0" fmla="*/ 0 w 118"/>
                    <a:gd name="T1" fmla="*/ 0 h 145"/>
                    <a:gd name="T2" fmla="*/ 0 w 118"/>
                    <a:gd name="T3" fmla="*/ 0 h 145"/>
                    <a:gd name="T4" fmla="*/ 0 w 118"/>
                    <a:gd name="T5" fmla="*/ 0 h 145"/>
                    <a:gd name="T6" fmla="*/ 0 w 118"/>
                    <a:gd name="T7" fmla="*/ 0 h 145"/>
                    <a:gd name="T8" fmla="*/ 0 60000 65536"/>
                    <a:gd name="T9" fmla="*/ 0 60000 65536"/>
                    <a:gd name="T10" fmla="*/ 0 60000 65536"/>
                    <a:gd name="T11" fmla="*/ 0 60000 65536"/>
                    <a:gd name="T12" fmla="*/ 0 w 118"/>
                    <a:gd name="T13" fmla="*/ 0 h 145"/>
                    <a:gd name="T14" fmla="*/ 118 w 118"/>
                    <a:gd name="T15" fmla="*/ 145 h 145"/>
                  </a:gdLst>
                  <a:ahLst/>
                  <a:cxnLst>
                    <a:cxn ang="T8">
                      <a:pos x="T0" y="T1"/>
                    </a:cxn>
                    <a:cxn ang="T9">
                      <a:pos x="T2" y="T3"/>
                    </a:cxn>
                    <a:cxn ang="T10">
                      <a:pos x="T4" y="T5"/>
                    </a:cxn>
                    <a:cxn ang="T11">
                      <a:pos x="T6" y="T7"/>
                    </a:cxn>
                  </a:cxnLst>
                  <a:rect l="T12" t="T13" r="T14" b="T15"/>
                  <a:pathLst>
                    <a:path w="118" h="145">
                      <a:moveTo>
                        <a:pt x="0" y="0"/>
                      </a:moveTo>
                      <a:lnTo>
                        <a:pt x="34" y="51"/>
                      </a:lnTo>
                      <a:lnTo>
                        <a:pt x="75" y="98"/>
                      </a:lnTo>
                      <a:lnTo>
                        <a:pt x="118" y="145"/>
                      </a:lnTo>
                    </a:path>
                  </a:pathLst>
                </a:custGeom>
                <a:noFill/>
                <a:ln w="6350">
                  <a:solidFill>
                    <a:srgbClr val="D1E7F1"/>
                  </a:solidFill>
                  <a:round/>
                  <a:headEnd/>
                  <a:tailEnd/>
                </a:ln>
              </p:spPr>
              <p:txBody>
                <a:bodyPr/>
                <a:lstStyle/>
                <a:p>
                  <a:endParaRPr lang="en-US"/>
                </a:p>
              </p:txBody>
            </p:sp>
            <p:sp>
              <p:nvSpPr>
                <p:cNvPr id="19351" name="Freeform 268"/>
                <p:cNvSpPr>
                  <a:spLocks/>
                </p:cNvSpPr>
                <p:nvPr/>
              </p:nvSpPr>
              <p:spPr bwMode="auto">
                <a:xfrm>
                  <a:off x="993" y="2440"/>
                  <a:ext cx="3" cy="3"/>
                </a:xfrm>
                <a:custGeom>
                  <a:avLst/>
                  <a:gdLst>
                    <a:gd name="T0" fmla="*/ 0 w 11"/>
                    <a:gd name="T1" fmla="*/ 0 h 14"/>
                    <a:gd name="T2" fmla="*/ 0 w 11"/>
                    <a:gd name="T3" fmla="*/ 0 h 14"/>
                    <a:gd name="T4" fmla="*/ 0 w 11"/>
                    <a:gd name="T5" fmla="*/ 0 h 14"/>
                    <a:gd name="T6" fmla="*/ 0 w 11"/>
                    <a:gd name="T7" fmla="*/ 0 h 14"/>
                    <a:gd name="T8" fmla="*/ 0 60000 65536"/>
                    <a:gd name="T9" fmla="*/ 0 60000 65536"/>
                    <a:gd name="T10" fmla="*/ 0 60000 65536"/>
                    <a:gd name="T11" fmla="*/ 0 60000 65536"/>
                    <a:gd name="T12" fmla="*/ 0 w 11"/>
                    <a:gd name="T13" fmla="*/ 0 h 14"/>
                    <a:gd name="T14" fmla="*/ 11 w 11"/>
                    <a:gd name="T15" fmla="*/ 14 h 14"/>
                  </a:gdLst>
                  <a:ahLst/>
                  <a:cxnLst>
                    <a:cxn ang="T8">
                      <a:pos x="T0" y="T1"/>
                    </a:cxn>
                    <a:cxn ang="T9">
                      <a:pos x="T2" y="T3"/>
                    </a:cxn>
                    <a:cxn ang="T10">
                      <a:pos x="T4" y="T5"/>
                    </a:cxn>
                    <a:cxn ang="T11">
                      <a:pos x="T6" y="T7"/>
                    </a:cxn>
                  </a:cxnLst>
                  <a:rect l="T12" t="T13" r="T14" b="T15"/>
                  <a:pathLst>
                    <a:path w="11" h="14">
                      <a:moveTo>
                        <a:pt x="0" y="0"/>
                      </a:moveTo>
                      <a:lnTo>
                        <a:pt x="3" y="6"/>
                      </a:lnTo>
                      <a:lnTo>
                        <a:pt x="7" y="10"/>
                      </a:lnTo>
                      <a:lnTo>
                        <a:pt x="11" y="14"/>
                      </a:lnTo>
                    </a:path>
                  </a:pathLst>
                </a:custGeom>
                <a:noFill/>
                <a:ln w="6350">
                  <a:solidFill>
                    <a:srgbClr val="D1E7F1"/>
                  </a:solidFill>
                  <a:round/>
                  <a:headEnd/>
                  <a:tailEnd/>
                </a:ln>
              </p:spPr>
              <p:txBody>
                <a:bodyPr/>
                <a:lstStyle/>
                <a:p>
                  <a:endParaRPr lang="en-US"/>
                </a:p>
              </p:txBody>
            </p:sp>
            <p:sp>
              <p:nvSpPr>
                <p:cNvPr id="19352" name="Freeform 269"/>
                <p:cNvSpPr>
                  <a:spLocks/>
                </p:cNvSpPr>
                <p:nvPr/>
              </p:nvSpPr>
              <p:spPr bwMode="auto">
                <a:xfrm>
                  <a:off x="975" y="2365"/>
                  <a:ext cx="11" cy="62"/>
                </a:xfrm>
                <a:custGeom>
                  <a:avLst/>
                  <a:gdLst>
                    <a:gd name="T0" fmla="*/ 0 w 44"/>
                    <a:gd name="T1" fmla="*/ 0 h 248"/>
                    <a:gd name="T2" fmla="*/ 0 w 44"/>
                    <a:gd name="T3" fmla="*/ 0 h 248"/>
                    <a:gd name="T4" fmla="*/ 0 w 44"/>
                    <a:gd name="T5" fmla="*/ 0 h 248"/>
                    <a:gd name="T6" fmla="*/ 0 w 44"/>
                    <a:gd name="T7" fmla="*/ 0 h 248"/>
                    <a:gd name="T8" fmla="*/ 0 w 44"/>
                    <a:gd name="T9" fmla="*/ 0 h 248"/>
                    <a:gd name="T10" fmla="*/ 0 w 44"/>
                    <a:gd name="T11" fmla="*/ 0 h 248"/>
                    <a:gd name="T12" fmla="*/ 0 60000 65536"/>
                    <a:gd name="T13" fmla="*/ 0 60000 65536"/>
                    <a:gd name="T14" fmla="*/ 0 60000 65536"/>
                    <a:gd name="T15" fmla="*/ 0 60000 65536"/>
                    <a:gd name="T16" fmla="*/ 0 60000 65536"/>
                    <a:gd name="T17" fmla="*/ 0 60000 65536"/>
                    <a:gd name="T18" fmla="*/ 0 w 44"/>
                    <a:gd name="T19" fmla="*/ 0 h 248"/>
                    <a:gd name="T20" fmla="*/ 44 w 44"/>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44" h="248">
                      <a:moveTo>
                        <a:pt x="44" y="0"/>
                      </a:moveTo>
                      <a:lnTo>
                        <a:pt x="20" y="45"/>
                      </a:lnTo>
                      <a:lnTo>
                        <a:pt x="6" y="95"/>
                      </a:lnTo>
                      <a:lnTo>
                        <a:pt x="0" y="147"/>
                      </a:lnTo>
                      <a:lnTo>
                        <a:pt x="6" y="200"/>
                      </a:lnTo>
                      <a:lnTo>
                        <a:pt x="22" y="248"/>
                      </a:lnTo>
                    </a:path>
                  </a:pathLst>
                </a:custGeom>
                <a:noFill/>
                <a:ln w="6350">
                  <a:solidFill>
                    <a:srgbClr val="D1E7F1"/>
                  </a:solidFill>
                  <a:round/>
                  <a:headEnd/>
                  <a:tailEnd/>
                </a:ln>
              </p:spPr>
              <p:txBody>
                <a:bodyPr/>
                <a:lstStyle/>
                <a:p>
                  <a:endParaRPr lang="en-US"/>
                </a:p>
              </p:txBody>
            </p:sp>
            <p:sp>
              <p:nvSpPr>
                <p:cNvPr id="19353" name="Freeform 270"/>
                <p:cNvSpPr>
                  <a:spLocks/>
                </p:cNvSpPr>
                <p:nvPr/>
              </p:nvSpPr>
              <p:spPr bwMode="auto">
                <a:xfrm>
                  <a:off x="1006" y="2448"/>
                  <a:ext cx="26" cy="19"/>
                </a:xfrm>
                <a:custGeom>
                  <a:avLst/>
                  <a:gdLst>
                    <a:gd name="T0" fmla="*/ 0 w 105"/>
                    <a:gd name="T1" fmla="*/ 0 h 77"/>
                    <a:gd name="T2" fmla="*/ 0 w 105"/>
                    <a:gd name="T3" fmla="*/ 0 h 77"/>
                    <a:gd name="T4" fmla="*/ 0 w 105"/>
                    <a:gd name="T5" fmla="*/ 0 h 77"/>
                    <a:gd name="T6" fmla="*/ 0 w 105"/>
                    <a:gd name="T7" fmla="*/ 0 h 77"/>
                    <a:gd name="T8" fmla="*/ 0 60000 65536"/>
                    <a:gd name="T9" fmla="*/ 0 60000 65536"/>
                    <a:gd name="T10" fmla="*/ 0 60000 65536"/>
                    <a:gd name="T11" fmla="*/ 0 60000 65536"/>
                    <a:gd name="T12" fmla="*/ 0 w 105"/>
                    <a:gd name="T13" fmla="*/ 0 h 77"/>
                    <a:gd name="T14" fmla="*/ 105 w 105"/>
                    <a:gd name="T15" fmla="*/ 77 h 77"/>
                  </a:gdLst>
                  <a:ahLst/>
                  <a:cxnLst>
                    <a:cxn ang="T8">
                      <a:pos x="T0" y="T1"/>
                    </a:cxn>
                    <a:cxn ang="T9">
                      <a:pos x="T2" y="T3"/>
                    </a:cxn>
                    <a:cxn ang="T10">
                      <a:pos x="T4" y="T5"/>
                    </a:cxn>
                    <a:cxn ang="T11">
                      <a:pos x="T6" y="T7"/>
                    </a:cxn>
                  </a:cxnLst>
                  <a:rect l="T12" t="T13" r="T14" b="T15"/>
                  <a:pathLst>
                    <a:path w="105" h="77">
                      <a:moveTo>
                        <a:pt x="105" y="77"/>
                      </a:moveTo>
                      <a:lnTo>
                        <a:pt x="72" y="49"/>
                      </a:lnTo>
                      <a:lnTo>
                        <a:pt x="27" y="18"/>
                      </a:lnTo>
                      <a:lnTo>
                        <a:pt x="0" y="0"/>
                      </a:lnTo>
                    </a:path>
                  </a:pathLst>
                </a:custGeom>
                <a:noFill/>
                <a:ln w="11113">
                  <a:solidFill>
                    <a:srgbClr val="D1E7F1"/>
                  </a:solidFill>
                  <a:round/>
                  <a:headEnd/>
                  <a:tailEnd/>
                </a:ln>
              </p:spPr>
              <p:txBody>
                <a:bodyPr/>
                <a:lstStyle/>
                <a:p>
                  <a:endParaRPr lang="en-US"/>
                </a:p>
              </p:txBody>
            </p:sp>
            <p:sp>
              <p:nvSpPr>
                <p:cNvPr id="19354" name="Freeform 271"/>
                <p:cNvSpPr>
                  <a:spLocks/>
                </p:cNvSpPr>
                <p:nvPr/>
              </p:nvSpPr>
              <p:spPr bwMode="auto">
                <a:xfrm>
                  <a:off x="1003" y="2446"/>
                  <a:ext cx="3" cy="2"/>
                </a:xfrm>
                <a:custGeom>
                  <a:avLst/>
                  <a:gdLst>
                    <a:gd name="T0" fmla="*/ 0 w 13"/>
                    <a:gd name="T1" fmla="*/ 0 h 8"/>
                    <a:gd name="T2" fmla="*/ 0 w 13"/>
                    <a:gd name="T3" fmla="*/ 0 h 8"/>
                    <a:gd name="T4" fmla="*/ 0 w 13"/>
                    <a:gd name="T5" fmla="*/ 0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13" y="8"/>
                      </a:moveTo>
                      <a:lnTo>
                        <a:pt x="8" y="4"/>
                      </a:lnTo>
                      <a:lnTo>
                        <a:pt x="5" y="3"/>
                      </a:lnTo>
                      <a:lnTo>
                        <a:pt x="0" y="0"/>
                      </a:lnTo>
                    </a:path>
                  </a:pathLst>
                </a:custGeom>
                <a:noFill/>
                <a:ln w="11113">
                  <a:solidFill>
                    <a:srgbClr val="D1E7F1"/>
                  </a:solidFill>
                  <a:round/>
                  <a:headEnd/>
                  <a:tailEnd/>
                </a:ln>
              </p:spPr>
              <p:txBody>
                <a:bodyPr/>
                <a:lstStyle/>
                <a:p>
                  <a:endParaRPr lang="en-US"/>
                </a:p>
              </p:txBody>
            </p:sp>
            <p:sp>
              <p:nvSpPr>
                <p:cNvPr id="19355" name="Freeform 272"/>
                <p:cNvSpPr>
                  <a:spLocks/>
                </p:cNvSpPr>
                <p:nvPr/>
              </p:nvSpPr>
              <p:spPr bwMode="auto">
                <a:xfrm>
                  <a:off x="1005" y="2448"/>
                  <a:ext cx="12" cy="9"/>
                </a:xfrm>
                <a:custGeom>
                  <a:avLst/>
                  <a:gdLst>
                    <a:gd name="T0" fmla="*/ 0 w 50"/>
                    <a:gd name="T1" fmla="*/ 0 h 33"/>
                    <a:gd name="T2" fmla="*/ 0 w 50"/>
                    <a:gd name="T3" fmla="*/ 0 h 33"/>
                    <a:gd name="T4" fmla="*/ 0 w 50"/>
                    <a:gd name="T5" fmla="*/ 0 h 33"/>
                    <a:gd name="T6" fmla="*/ 0 w 50"/>
                    <a:gd name="T7" fmla="*/ 0 h 33"/>
                    <a:gd name="T8" fmla="*/ 0 60000 65536"/>
                    <a:gd name="T9" fmla="*/ 0 60000 65536"/>
                    <a:gd name="T10" fmla="*/ 0 60000 65536"/>
                    <a:gd name="T11" fmla="*/ 0 60000 65536"/>
                    <a:gd name="T12" fmla="*/ 0 w 50"/>
                    <a:gd name="T13" fmla="*/ 0 h 33"/>
                    <a:gd name="T14" fmla="*/ 50 w 50"/>
                    <a:gd name="T15" fmla="*/ 33 h 33"/>
                  </a:gdLst>
                  <a:ahLst/>
                  <a:cxnLst>
                    <a:cxn ang="T8">
                      <a:pos x="T0" y="T1"/>
                    </a:cxn>
                    <a:cxn ang="T9">
                      <a:pos x="T2" y="T3"/>
                    </a:cxn>
                    <a:cxn ang="T10">
                      <a:pos x="T4" y="T5"/>
                    </a:cxn>
                    <a:cxn ang="T11">
                      <a:pos x="T6" y="T7"/>
                    </a:cxn>
                  </a:cxnLst>
                  <a:rect l="T12" t="T13" r="T14" b="T15"/>
                  <a:pathLst>
                    <a:path w="50" h="33">
                      <a:moveTo>
                        <a:pt x="0" y="0"/>
                      </a:moveTo>
                      <a:lnTo>
                        <a:pt x="19" y="14"/>
                      </a:lnTo>
                      <a:lnTo>
                        <a:pt x="30" y="21"/>
                      </a:lnTo>
                      <a:lnTo>
                        <a:pt x="50" y="33"/>
                      </a:lnTo>
                    </a:path>
                  </a:pathLst>
                </a:custGeom>
                <a:noFill/>
                <a:ln w="6350">
                  <a:solidFill>
                    <a:srgbClr val="D1E7F1"/>
                  </a:solidFill>
                  <a:round/>
                  <a:headEnd/>
                  <a:tailEnd/>
                </a:ln>
              </p:spPr>
              <p:txBody>
                <a:bodyPr/>
                <a:lstStyle/>
                <a:p>
                  <a:endParaRPr lang="en-US"/>
                </a:p>
              </p:txBody>
            </p:sp>
            <p:sp>
              <p:nvSpPr>
                <p:cNvPr id="19356" name="Freeform 273"/>
                <p:cNvSpPr>
                  <a:spLocks/>
                </p:cNvSpPr>
                <p:nvPr/>
              </p:nvSpPr>
              <p:spPr bwMode="auto">
                <a:xfrm>
                  <a:off x="1017" y="2457"/>
                  <a:ext cx="12" cy="10"/>
                </a:xfrm>
                <a:custGeom>
                  <a:avLst/>
                  <a:gdLst>
                    <a:gd name="T0" fmla="*/ 0 w 48"/>
                    <a:gd name="T1" fmla="*/ 0 h 41"/>
                    <a:gd name="T2" fmla="*/ 0 w 48"/>
                    <a:gd name="T3" fmla="*/ 0 h 41"/>
                    <a:gd name="T4" fmla="*/ 0 w 48"/>
                    <a:gd name="T5" fmla="*/ 0 h 41"/>
                    <a:gd name="T6" fmla="*/ 0 w 48"/>
                    <a:gd name="T7" fmla="*/ 0 h 41"/>
                    <a:gd name="T8" fmla="*/ 0 60000 65536"/>
                    <a:gd name="T9" fmla="*/ 0 60000 65536"/>
                    <a:gd name="T10" fmla="*/ 0 60000 65536"/>
                    <a:gd name="T11" fmla="*/ 0 60000 65536"/>
                    <a:gd name="T12" fmla="*/ 0 w 48"/>
                    <a:gd name="T13" fmla="*/ 0 h 41"/>
                    <a:gd name="T14" fmla="*/ 48 w 48"/>
                    <a:gd name="T15" fmla="*/ 41 h 41"/>
                  </a:gdLst>
                  <a:ahLst/>
                  <a:cxnLst>
                    <a:cxn ang="T8">
                      <a:pos x="T0" y="T1"/>
                    </a:cxn>
                    <a:cxn ang="T9">
                      <a:pos x="T2" y="T3"/>
                    </a:cxn>
                    <a:cxn ang="T10">
                      <a:pos x="T4" y="T5"/>
                    </a:cxn>
                    <a:cxn ang="T11">
                      <a:pos x="T6" y="T7"/>
                    </a:cxn>
                  </a:cxnLst>
                  <a:rect l="T12" t="T13" r="T14" b="T15"/>
                  <a:pathLst>
                    <a:path w="48" h="41">
                      <a:moveTo>
                        <a:pt x="0" y="0"/>
                      </a:moveTo>
                      <a:lnTo>
                        <a:pt x="14" y="11"/>
                      </a:lnTo>
                      <a:lnTo>
                        <a:pt x="34" y="30"/>
                      </a:lnTo>
                      <a:lnTo>
                        <a:pt x="48" y="41"/>
                      </a:lnTo>
                    </a:path>
                  </a:pathLst>
                </a:custGeom>
                <a:noFill/>
                <a:ln w="6350">
                  <a:solidFill>
                    <a:srgbClr val="D1E7F1"/>
                  </a:solidFill>
                  <a:round/>
                  <a:headEnd/>
                  <a:tailEnd/>
                </a:ln>
              </p:spPr>
              <p:txBody>
                <a:bodyPr/>
                <a:lstStyle/>
                <a:p>
                  <a:endParaRPr lang="en-US"/>
                </a:p>
              </p:txBody>
            </p:sp>
            <p:sp>
              <p:nvSpPr>
                <p:cNvPr id="19357" name="Freeform 274"/>
                <p:cNvSpPr>
                  <a:spLocks/>
                </p:cNvSpPr>
                <p:nvPr/>
              </p:nvSpPr>
              <p:spPr bwMode="auto">
                <a:xfrm>
                  <a:off x="1002" y="2447"/>
                  <a:ext cx="24" cy="20"/>
                </a:xfrm>
                <a:custGeom>
                  <a:avLst/>
                  <a:gdLst>
                    <a:gd name="T0" fmla="*/ 0 w 97"/>
                    <a:gd name="T1" fmla="*/ 0 h 83"/>
                    <a:gd name="T2" fmla="*/ 0 w 97"/>
                    <a:gd name="T3" fmla="*/ 0 h 83"/>
                    <a:gd name="T4" fmla="*/ 0 w 97"/>
                    <a:gd name="T5" fmla="*/ 0 h 83"/>
                    <a:gd name="T6" fmla="*/ 0 w 97"/>
                    <a:gd name="T7" fmla="*/ 0 h 83"/>
                    <a:gd name="T8" fmla="*/ 0 w 97"/>
                    <a:gd name="T9" fmla="*/ 0 h 83"/>
                    <a:gd name="T10" fmla="*/ 0 w 97"/>
                    <a:gd name="T11" fmla="*/ 0 h 83"/>
                    <a:gd name="T12" fmla="*/ 0 w 97"/>
                    <a:gd name="T13" fmla="*/ 0 h 83"/>
                    <a:gd name="T14" fmla="*/ 0 w 97"/>
                    <a:gd name="T15" fmla="*/ 0 h 83"/>
                    <a:gd name="T16" fmla="*/ 0 w 97"/>
                    <a:gd name="T17" fmla="*/ 0 h 83"/>
                    <a:gd name="T18" fmla="*/ 0 w 97"/>
                    <a:gd name="T19" fmla="*/ 0 h 83"/>
                    <a:gd name="T20" fmla="*/ 0 w 97"/>
                    <a:gd name="T21" fmla="*/ 0 h 83"/>
                    <a:gd name="T22" fmla="*/ 0 w 97"/>
                    <a:gd name="T23" fmla="*/ 0 h 83"/>
                    <a:gd name="T24" fmla="*/ 0 w 97"/>
                    <a:gd name="T25" fmla="*/ 0 h 83"/>
                    <a:gd name="T26" fmla="*/ 0 w 97"/>
                    <a:gd name="T27" fmla="*/ 0 h 83"/>
                    <a:gd name="T28" fmla="*/ 0 w 97"/>
                    <a:gd name="T29" fmla="*/ 0 h 83"/>
                    <a:gd name="T30" fmla="*/ 0 w 97"/>
                    <a:gd name="T31" fmla="*/ 0 h 83"/>
                    <a:gd name="T32" fmla="*/ 0 w 9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83"/>
                    <a:gd name="T53" fmla="*/ 97 w 97"/>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83">
                      <a:moveTo>
                        <a:pt x="13" y="4"/>
                      </a:moveTo>
                      <a:lnTo>
                        <a:pt x="41" y="22"/>
                      </a:lnTo>
                      <a:lnTo>
                        <a:pt x="71" y="29"/>
                      </a:lnTo>
                      <a:lnTo>
                        <a:pt x="96" y="42"/>
                      </a:lnTo>
                      <a:lnTo>
                        <a:pt x="97" y="53"/>
                      </a:lnTo>
                      <a:lnTo>
                        <a:pt x="88" y="67"/>
                      </a:lnTo>
                      <a:lnTo>
                        <a:pt x="84" y="83"/>
                      </a:lnTo>
                      <a:lnTo>
                        <a:pt x="60" y="49"/>
                      </a:lnTo>
                      <a:lnTo>
                        <a:pt x="31" y="29"/>
                      </a:lnTo>
                      <a:lnTo>
                        <a:pt x="0" y="0"/>
                      </a:lnTo>
                      <a:lnTo>
                        <a:pt x="4" y="1"/>
                      </a:lnTo>
                      <a:lnTo>
                        <a:pt x="10" y="3"/>
                      </a:lnTo>
                      <a:lnTo>
                        <a:pt x="13" y="4"/>
                      </a:lnTo>
                      <a:close/>
                    </a:path>
                  </a:pathLst>
                </a:custGeom>
                <a:solidFill>
                  <a:srgbClr val="47A3CB"/>
                </a:solidFill>
                <a:ln w="9525">
                  <a:noFill/>
                  <a:round/>
                  <a:headEnd/>
                  <a:tailEnd/>
                </a:ln>
              </p:spPr>
              <p:txBody>
                <a:bodyPr/>
                <a:lstStyle/>
                <a:p>
                  <a:endParaRPr lang="en-US"/>
                </a:p>
              </p:txBody>
            </p:sp>
            <p:sp>
              <p:nvSpPr>
                <p:cNvPr id="19358" name="Freeform 275"/>
                <p:cNvSpPr>
                  <a:spLocks/>
                </p:cNvSpPr>
                <p:nvPr/>
              </p:nvSpPr>
              <p:spPr bwMode="auto">
                <a:xfrm>
                  <a:off x="1002" y="2447"/>
                  <a:ext cx="24" cy="20"/>
                </a:xfrm>
                <a:custGeom>
                  <a:avLst/>
                  <a:gdLst>
                    <a:gd name="T0" fmla="*/ 0 w 97"/>
                    <a:gd name="T1" fmla="*/ 0 h 83"/>
                    <a:gd name="T2" fmla="*/ 0 w 97"/>
                    <a:gd name="T3" fmla="*/ 0 h 83"/>
                    <a:gd name="T4" fmla="*/ 0 w 97"/>
                    <a:gd name="T5" fmla="*/ 0 h 83"/>
                    <a:gd name="T6" fmla="*/ 0 w 97"/>
                    <a:gd name="T7" fmla="*/ 0 h 83"/>
                    <a:gd name="T8" fmla="*/ 0 w 97"/>
                    <a:gd name="T9" fmla="*/ 0 h 83"/>
                    <a:gd name="T10" fmla="*/ 0 w 97"/>
                    <a:gd name="T11" fmla="*/ 0 h 83"/>
                    <a:gd name="T12" fmla="*/ 0 w 97"/>
                    <a:gd name="T13" fmla="*/ 0 h 83"/>
                    <a:gd name="T14" fmla="*/ 0 w 97"/>
                    <a:gd name="T15" fmla="*/ 0 h 83"/>
                    <a:gd name="T16" fmla="*/ 0 w 97"/>
                    <a:gd name="T17" fmla="*/ 0 h 83"/>
                    <a:gd name="T18" fmla="*/ 0 w 97"/>
                    <a:gd name="T19" fmla="*/ 0 h 83"/>
                    <a:gd name="T20" fmla="*/ 0 w 97"/>
                    <a:gd name="T21" fmla="*/ 0 h 83"/>
                    <a:gd name="T22" fmla="*/ 0 w 97"/>
                    <a:gd name="T23" fmla="*/ 0 h 83"/>
                    <a:gd name="T24" fmla="*/ 0 w 97"/>
                    <a:gd name="T25" fmla="*/ 0 h 83"/>
                    <a:gd name="T26" fmla="*/ 0 w 97"/>
                    <a:gd name="T27" fmla="*/ 0 h 83"/>
                    <a:gd name="T28" fmla="*/ 0 w 97"/>
                    <a:gd name="T29" fmla="*/ 0 h 83"/>
                    <a:gd name="T30" fmla="*/ 0 w 97"/>
                    <a:gd name="T31" fmla="*/ 0 h 83"/>
                    <a:gd name="T32" fmla="*/ 0 w 97"/>
                    <a:gd name="T33" fmla="*/ 0 h 83"/>
                    <a:gd name="T34" fmla="*/ 0 w 97"/>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83"/>
                    <a:gd name="T56" fmla="*/ 97 w 97"/>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83">
                      <a:moveTo>
                        <a:pt x="13" y="4"/>
                      </a:moveTo>
                      <a:lnTo>
                        <a:pt x="41" y="22"/>
                      </a:lnTo>
                      <a:lnTo>
                        <a:pt x="71" y="29"/>
                      </a:lnTo>
                      <a:lnTo>
                        <a:pt x="96" y="42"/>
                      </a:lnTo>
                      <a:lnTo>
                        <a:pt x="97" y="53"/>
                      </a:lnTo>
                      <a:lnTo>
                        <a:pt x="88" y="67"/>
                      </a:lnTo>
                      <a:lnTo>
                        <a:pt x="84" y="83"/>
                      </a:lnTo>
                      <a:lnTo>
                        <a:pt x="60" y="49"/>
                      </a:lnTo>
                      <a:lnTo>
                        <a:pt x="31" y="29"/>
                      </a:lnTo>
                      <a:lnTo>
                        <a:pt x="0" y="0"/>
                      </a:lnTo>
                      <a:lnTo>
                        <a:pt x="4" y="1"/>
                      </a:lnTo>
                      <a:lnTo>
                        <a:pt x="10" y="3"/>
                      </a:lnTo>
                      <a:lnTo>
                        <a:pt x="13" y="4"/>
                      </a:lnTo>
                    </a:path>
                  </a:pathLst>
                </a:custGeom>
                <a:noFill/>
                <a:ln w="1588">
                  <a:solidFill>
                    <a:srgbClr val="87C2DC"/>
                  </a:solidFill>
                  <a:round/>
                  <a:headEnd/>
                  <a:tailEnd/>
                </a:ln>
              </p:spPr>
              <p:txBody>
                <a:bodyPr/>
                <a:lstStyle/>
                <a:p>
                  <a:endParaRPr lang="en-US"/>
                </a:p>
              </p:txBody>
            </p:sp>
            <p:sp>
              <p:nvSpPr>
                <p:cNvPr id="19359" name="Freeform 276"/>
                <p:cNvSpPr>
                  <a:spLocks/>
                </p:cNvSpPr>
                <p:nvPr/>
              </p:nvSpPr>
              <p:spPr bwMode="auto">
                <a:xfrm>
                  <a:off x="1039" y="2465"/>
                  <a:ext cx="23" cy="13"/>
                </a:xfrm>
                <a:custGeom>
                  <a:avLst/>
                  <a:gdLst>
                    <a:gd name="T0" fmla="*/ 0 w 92"/>
                    <a:gd name="T1" fmla="*/ 0 h 51"/>
                    <a:gd name="T2" fmla="*/ 0 w 92"/>
                    <a:gd name="T3" fmla="*/ 0 h 51"/>
                    <a:gd name="T4" fmla="*/ 0 w 92"/>
                    <a:gd name="T5" fmla="*/ 0 h 51"/>
                    <a:gd name="T6" fmla="*/ 0 w 92"/>
                    <a:gd name="T7" fmla="*/ 0 h 51"/>
                    <a:gd name="T8" fmla="*/ 0 w 92"/>
                    <a:gd name="T9" fmla="*/ 0 h 51"/>
                    <a:gd name="T10" fmla="*/ 0 w 92"/>
                    <a:gd name="T11" fmla="*/ 0 h 51"/>
                    <a:gd name="T12" fmla="*/ 0 w 92"/>
                    <a:gd name="T13" fmla="*/ 0 h 51"/>
                    <a:gd name="T14" fmla="*/ 0 w 92"/>
                    <a:gd name="T15" fmla="*/ 0 h 51"/>
                    <a:gd name="T16" fmla="*/ 0 w 92"/>
                    <a:gd name="T17" fmla="*/ 0 h 51"/>
                    <a:gd name="T18" fmla="*/ 0 w 92"/>
                    <a:gd name="T19" fmla="*/ 0 h 51"/>
                    <a:gd name="T20" fmla="*/ 0 w 92"/>
                    <a:gd name="T21" fmla="*/ 0 h 51"/>
                    <a:gd name="T22" fmla="*/ 0 w 92"/>
                    <a:gd name="T23" fmla="*/ 0 h 51"/>
                    <a:gd name="T24" fmla="*/ 0 w 92"/>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51"/>
                    <a:gd name="T41" fmla="*/ 92 w 92"/>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51">
                      <a:moveTo>
                        <a:pt x="5" y="0"/>
                      </a:moveTo>
                      <a:lnTo>
                        <a:pt x="31" y="25"/>
                      </a:lnTo>
                      <a:lnTo>
                        <a:pt x="59" y="44"/>
                      </a:lnTo>
                      <a:lnTo>
                        <a:pt x="92" y="49"/>
                      </a:lnTo>
                      <a:lnTo>
                        <a:pt x="59" y="51"/>
                      </a:lnTo>
                      <a:lnTo>
                        <a:pt x="30" y="45"/>
                      </a:lnTo>
                      <a:lnTo>
                        <a:pt x="0" y="31"/>
                      </a:lnTo>
                      <a:lnTo>
                        <a:pt x="2" y="23"/>
                      </a:lnTo>
                      <a:lnTo>
                        <a:pt x="4" y="7"/>
                      </a:lnTo>
                      <a:lnTo>
                        <a:pt x="5" y="0"/>
                      </a:lnTo>
                      <a:close/>
                    </a:path>
                  </a:pathLst>
                </a:custGeom>
                <a:solidFill>
                  <a:srgbClr val="47A3CB"/>
                </a:solidFill>
                <a:ln w="9525">
                  <a:noFill/>
                  <a:round/>
                  <a:headEnd/>
                  <a:tailEnd/>
                </a:ln>
              </p:spPr>
              <p:txBody>
                <a:bodyPr/>
                <a:lstStyle/>
                <a:p>
                  <a:endParaRPr lang="en-US"/>
                </a:p>
              </p:txBody>
            </p:sp>
            <p:sp>
              <p:nvSpPr>
                <p:cNvPr id="19360" name="Freeform 277"/>
                <p:cNvSpPr>
                  <a:spLocks/>
                </p:cNvSpPr>
                <p:nvPr/>
              </p:nvSpPr>
              <p:spPr bwMode="auto">
                <a:xfrm>
                  <a:off x="1039" y="2465"/>
                  <a:ext cx="23" cy="13"/>
                </a:xfrm>
                <a:custGeom>
                  <a:avLst/>
                  <a:gdLst>
                    <a:gd name="T0" fmla="*/ 0 w 92"/>
                    <a:gd name="T1" fmla="*/ 0 h 51"/>
                    <a:gd name="T2" fmla="*/ 0 w 92"/>
                    <a:gd name="T3" fmla="*/ 0 h 51"/>
                    <a:gd name="T4" fmla="*/ 0 w 92"/>
                    <a:gd name="T5" fmla="*/ 0 h 51"/>
                    <a:gd name="T6" fmla="*/ 0 w 92"/>
                    <a:gd name="T7" fmla="*/ 0 h 51"/>
                    <a:gd name="T8" fmla="*/ 0 w 92"/>
                    <a:gd name="T9" fmla="*/ 0 h 51"/>
                    <a:gd name="T10" fmla="*/ 0 w 92"/>
                    <a:gd name="T11" fmla="*/ 0 h 51"/>
                    <a:gd name="T12" fmla="*/ 0 w 92"/>
                    <a:gd name="T13" fmla="*/ 0 h 51"/>
                    <a:gd name="T14" fmla="*/ 0 w 92"/>
                    <a:gd name="T15" fmla="*/ 0 h 51"/>
                    <a:gd name="T16" fmla="*/ 0 w 92"/>
                    <a:gd name="T17" fmla="*/ 0 h 51"/>
                    <a:gd name="T18" fmla="*/ 0 w 92"/>
                    <a:gd name="T19" fmla="*/ 0 h 51"/>
                    <a:gd name="T20" fmla="*/ 0 w 92"/>
                    <a:gd name="T21" fmla="*/ 0 h 51"/>
                    <a:gd name="T22" fmla="*/ 0 w 92"/>
                    <a:gd name="T23" fmla="*/ 0 h 51"/>
                    <a:gd name="T24" fmla="*/ 0 w 92"/>
                    <a:gd name="T25" fmla="*/ 0 h 51"/>
                    <a:gd name="T26" fmla="*/ 0 w 92"/>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51"/>
                    <a:gd name="T44" fmla="*/ 92 w 92"/>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51">
                      <a:moveTo>
                        <a:pt x="5" y="0"/>
                      </a:moveTo>
                      <a:lnTo>
                        <a:pt x="31" y="25"/>
                      </a:lnTo>
                      <a:lnTo>
                        <a:pt x="59" y="44"/>
                      </a:lnTo>
                      <a:lnTo>
                        <a:pt x="92" y="49"/>
                      </a:lnTo>
                      <a:lnTo>
                        <a:pt x="59" y="51"/>
                      </a:lnTo>
                      <a:lnTo>
                        <a:pt x="30" y="45"/>
                      </a:lnTo>
                      <a:lnTo>
                        <a:pt x="0" y="31"/>
                      </a:lnTo>
                      <a:lnTo>
                        <a:pt x="2" y="23"/>
                      </a:lnTo>
                      <a:lnTo>
                        <a:pt x="4" y="7"/>
                      </a:lnTo>
                      <a:lnTo>
                        <a:pt x="5" y="0"/>
                      </a:lnTo>
                    </a:path>
                  </a:pathLst>
                </a:custGeom>
                <a:noFill/>
                <a:ln w="1588">
                  <a:solidFill>
                    <a:srgbClr val="87C2DC"/>
                  </a:solidFill>
                  <a:round/>
                  <a:headEnd/>
                  <a:tailEnd/>
                </a:ln>
              </p:spPr>
              <p:txBody>
                <a:bodyPr/>
                <a:lstStyle/>
                <a:p>
                  <a:endParaRPr lang="en-US"/>
                </a:p>
              </p:txBody>
            </p:sp>
            <p:sp>
              <p:nvSpPr>
                <p:cNvPr id="19361" name="Freeform 278"/>
                <p:cNvSpPr>
                  <a:spLocks/>
                </p:cNvSpPr>
                <p:nvPr/>
              </p:nvSpPr>
              <p:spPr bwMode="auto">
                <a:xfrm>
                  <a:off x="1037" y="2498"/>
                  <a:ext cx="26" cy="15"/>
                </a:xfrm>
                <a:custGeom>
                  <a:avLst/>
                  <a:gdLst>
                    <a:gd name="T0" fmla="*/ 0 w 101"/>
                    <a:gd name="T1" fmla="*/ 0 h 61"/>
                    <a:gd name="T2" fmla="*/ 0 w 101"/>
                    <a:gd name="T3" fmla="*/ 0 h 61"/>
                    <a:gd name="T4" fmla="*/ 0 w 101"/>
                    <a:gd name="T5" fmla="*/ 0 h 61"/>
                    <a:gd name="T6" fmla="*/ 0 w 101"/>
                    <a:gd name="T7" fmla="*/ 0 h 61"/>
                    <a:gd name="T8" fmla="*/ 0 60000 65536"/>
                    <a:gd name="T9" fmla="*/ 0 60000 65536"/>
                    <a:gd name="T10" fmla="*/ 0 60000 65536"/>
                    <a:gd name="T11" fmla="*/ 0 60000 65536"/>
                    <a:gd name="T12" fmla="*/ 0 w 101"/>
                    <a:gd name="T13" fmla="*/ 0 h 61"/>
                    <a:gd name="T14" fmla="*/ 101 w 101"/>
                    <a:gd name="T15" fmla="*/ 61 h 61"/>
                  </a:gdLst>
                  <a:ahLst/>
                  <a:cxnLst>
                    <a:cxn ang="T8">
                      <a:pos x="T0" y="T1"/>
                    </a:cxn>
                    <a:cxn ang="T9">
                      <a:pos x="T2" y="T3"/>
                    </a:cxn>
                    <a:cxn ang="T10">
                      <a:pos x="T4" y="T5"/>
                    </a:cxn>
                    <a:cxn ang="T11">
                      <a:pos x="T6" y="T7"/>
                    </a:cxn>
                  </a:cxnLst>
                  <a:rect l="T12" t="T13" r="T14" b="T15"/>
                  <a:pathLst>
                    <a:path w="101" h="61">
                      <a:moveTo>
                        <a:pt x="0" y="0"/>
                      </a:moveTo>
                      <a:lnTo>
                        <a:pt x="36" y="18"/>
                      </a:lnTo>
                      <a:lnTo>
                        <a:pt x="68" y="38"/>
                      </a:lnTo>
                      <a:lnTo>
                        <a:pt x="101" y="61"/>
                      </a:lnTo>
                    </a:path>
                  </a:pathLst>
                </a:custGeom>
                <a:noFill/>
                <a:ln w="11113">
                  <a:solidFill>
                    <a:srgbClr val="D1E7F1"/>
                  </a:solidFill>
                  <a:round/>
                  <a:headEnd/>
                  <a:tailEnd/>
                </a:ln>
              </p:spPr>
              <p:txBody>
                <a:bodyPr/>
                <a:lstStyle/>
                <a:p>
                  <a:endParaRPr lang="en-US"/>
                </a:p>
              </p:txBody>
            </p:sp>
            <p:sp>
              <p:nvSpPr>
                <p:cNvPr id="19362" name="Freeform 279"/>
                <p:cNvSpPr>
                  <a:spLocks/>
                </p:cNvSpPr>
                <p:nvPr/>
              </p:nvSpPr>
              <p:spPr bwMode="auto">
                <a:xfrm>
                  <a:off x="1063" y="2513"/>
                  <a:ext cx="44" cy="15"/>
                </a:xfrm>
                <a:custGeom>
                  <a:avLst/>
                  <a:gdLst>
                    <a:gd name="T0" fmla="*/ 0 w 179"/>
                    <a:gd name="T1" fmla="*/ 0 h 58"/>
                    <a:gd name="T2" fmla="*/ 0 w 179"/>
                    <a:gd name="T3" fmla="*/ 0 h 58"/>
                    <a:gd name="T4" fmla="*/ 0 w 179"/>
                    <a:gd name="T5" fmla="*/ 0 h 58"/>
                    <a:gd name="T6" fmla="*/ 0 w 179"/>
                    <a:gd name="T7" fmla="*/ 0 h 58"/>
                    <a:gd name="T8" fmla="*/ 0 60000 65536"/>
                    <a:gd name="T9" fmla="*/ 0 60000 65536"/>
                    <a:gd name="T10" fmla="*/ 0 60000 65536"/>
                    <a:gd name="T11" fmla="*/ 0 60000 65536"/>
                    <a:gd name="T12" fmla="*/ 0 w 179"/>
                    <a:gd name="T13" fmla="*/ 0 h 58"/>
                    <a:gd name="T14" fmla="*/ 179 w 179"/>
                    <a:gd name="T15" fmla="*/ 58 h 58"/>
                  </a:gdLst>
                  <a:ahLst/>
                  <a:cxnLst>
                    <a:cxn ang="T8">
                      <a:pos x="T0" y="T1"/>
                    </a:cxn>
                    <a:cxn ang="T9">
                      <a:pos x="T2" y="T3"/>
                    </a:cxn>
                    <a:cxn ang="T10">
                      <a:pos x="T4" y="T5"/>
                    </a:cxn>
                    <a:cxn ang="T11">
                      <a:pos x="T6" y="T7"/>
                    </a:cxn>
                  </a:cxnLst>
                  <a:rect l="T12" t="T13" r="T14" b="T15"/>
                  <a:pathLst>
                    <a:path w="179" h="58">
                      <a:moveTo>
                        <a:pt x="0" y="0"/>
                      </a:moveTo>
                      <a:lnTo>
                        <a:pt x="58" y="28"/>
                      </a:lnTo>
                      <a:lnTo>
                        <a:pt x="119" y="41"/>
                      </a:lnTo>
                      <a:lnTo>
                        <a:pt x="179" y="58"/>
                      </a:lnTo>
                    </a:path>
                  </a:pathLst>
                </a:custGeom>
                <a:noFill/>
                <a:ln w="11113">
                  <a:solidFill>
                    <a:srgbClr val="D1E7F1"/>
                  </a:solidFill>
                  <a:round/>
                  <a:headEnd/>
                  <a:tailEnd/>
                </a:ln>
              </p:spPr>
              <p:txBody>
                <a:bodyPr/>
                <a:lstStyle/>
                <a:p>
                  <a:endParaRPr lang="en-US"/>
                </a:p>
              </p:txBody>
            </p:sp>
            <p:sp>
              <p:nvSpPr>
                <p:cNvPr id="19363" name="Freeform 280"/>
                <p:cNvSpPr>
                  <a:spLocks/>
                </p:cNvSpPr>
                <p:nvPr/>
              </p:nvSpPr>
              <p:spPr bwMode="auto">
                <a:xfrm>
                  <a:off x="1111" y="2531"/>
                  <a:ext cx="1" cy="16"/>
                </a:xfrm>
                <a:custGeom>
                  <a:avLst/>
                  <a:gdLst>
                    <a:gd name="T0" fmla="*/ 0 w 7"/>
                    <a:gd name="T1" fmla="*/ 0 h 66"/>
                    <a:gd name="T2" fmla="*/ 0 w 7"/>
                    <a:gd name="T3" fmla="*/ 0 h 66"/>
                    <a:gd name="T4" fmla="*/ 0 w 7"/>
                    <a:gd name="T5" fmla="*/ 0 h 66"/>
                    <a:gd name="T6" fmla="*/ 0 w 7"/>
                    <a:gd name="T7" fmla="*/ 0 h 66"/>
                    <a:gd name="T8" fmla="*/ 0 60000 65536"/>
                    <a:gd name="T9" fmla="*/ 0 60000 65536"/>
                    <a:gd name="T10" fmla="*/ 0 60000 65536"/>
                    <a:gd name="T11" fmla="*/ 0 60000 65536"/>
                    <a:gd name="T12" fmla="*/ 0 w 7"/>
                    <a:gd name="T13" fmla="*/ 0 h 66"/>
                    <a:gd name="T14" fmla="*/ 7 w 7"/>
                    <a:gd name="T15" fmla="*/ 66 h 66"/>
                  </a:gdLst>
                  <a:ahLst/>
                  <a:cxnLst>
                    <a:cxn ang="T8">
                      <a:pos x="T0" y="T1"/>
                    </a:cxn>
                    <a:cxn ang="T9">
                      <a:pos x="T2" y="T3"/>
                    </a:cxn>
                    <a:cxn ang="T10">
                      <a:pos x="T4" y="T5"/>
                    </a:cxn>
                    <a:cxn ang="T11">
                      <a:pos x="T6" y="T7"/>
                    </a:cxn>
                  </a:cxnLst>
                  <a:rect l="T12" t="T13" r="T14" b="T15"/>
                  <a:pathLst>
                    <a:path w="7" h="66">
                      <a:moveTo>
                        <a:pt x="0" y="66"/>
                      </a:moveTo>
                      <a:lnTo>
                        <a:pt x="7" y="44"/>
                      </a:lnTo>
                      <a:lnTo>
                        <a:pt x="7" y="22"/>
                      </a:lnTo>
                      <a:lnTo>
                        <a:pt x="0" y="0"/>
                      </a:lnTo>
                    </a:path>
                  </a:pathLst>
                </a:custGeom>
                <a:noFill/>
                <a:ln w="6350">
                  <a:solidFill>
                    <a:srgbClr val="D1E7F1"/>
                  </a:solidFill>
                  <a:round/>
                  <a:headEnd/>
                  <a:tailEnd/>
                </a:ln>
              </p:spPr>
              <p:txBody>
                <a:bodyPr/>
                <a:lstStyle/>
                <a:p>
                  <a:endParaRPr lang="en-US"/>
                </a:p>
              </p:txBody>
            </p:sp>
            <p:sp>
              <p:nvSpPr>
                <p:cNvPr id="19364" name="Freeform 281"/>
                <p:cNvSpPr>
                  <a:spLocks/>
                </p:cNvSpPr>
                <p:nvPr/>
              </p:nvSpPr>
              <p:spPr bwMode="auto">
                <a:xfrm>
                  <a:off x="1111" y="2531"/>
                  <a:ext cx="1" cy="1"/>
                </a:xfrm>
                <a:custGeom>
                  <a:avLst/>
                  <a:gdLst>
                    <a:gd name="T0" fmla="*/ 0 w 2"/>
                    <a:gd name="T1" fmla="*/ 1 h 1"/>
                    <a:gd name="T2" fmla="*/ 1 w 2"/>
                    <a:gd name="T3" fmla="*/ 1 h 1"/>
                    <a:gd name="T4" fmla="*/ 1 w 2"/>
                    <a:gd name="T5" fmla="*/ 1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1"/>
                      </a:moveTo>
                      <a:lnTo>
                        <a:pt x="1" y="1"/>
                      </a:lnTo>
                      <a:lnTo>
                        <a:pt x="2" y="1"/>
                      </a:lnTo>
                      <a:lnTo>
                        <a:pt x="2" y="0"/>
                      </a:lnTo>
                    </a:path>
                  </a:pathLst>
                </a:custGeom>
                <a:noFill/>
                <a:ln w="6350">
                  <a:solidFill>
                    <a:srgbClr val="D1E7F1"/>
                  </a:solidFill>
                  <a:round/>
                  <a:headEnd/>
                  <a:tailEnd/>
                </a:ln>
              </p:spPr>
              <p:txBody>
                <a:bodyPr/>
                <a:lstStyle/>
                <a:p>
                  <a:endParaRPr lang="en-US"/>
                </a:p>
              </p:txBody>
            </p:sp>
            <p:sp>
              <p:nvSpPr>
                <p:cNvPr id="19365" name="Freeform 282"/>
                <p:cNvSpPr>
                  <a:spLocks/>
                </p:cNvSpPr>
                <p:nvPr/>
              </p:nvSpPr>
              <p:spPr bwMode="auto">
                <a:xfrm>
                  <a:off x="1108" y="2528"/>
                  <a:ext cx="3" cy="3"/>
                </a:xfrm>
                <a:custGeom>
                  <a:avLst/>
                  <a:gdLst>
                    <a:gd name="T0" fmla="*/ 0 w 14"/>
                    <a:gd name="T1" fmla="*/ 0 h 10"/>
                    <a:gd name="T2" fmla="*/ 0 w 14"/>
                    <a:gd name="T3" fmla="*/ 0 h 10"/>
                    <a:gd name="T4" fmla="*/ 0 w 14"/>
                    <a:gd name="T5" fmla="*/ 0 h 10"/>
                    <a:gd name="T6" fmla="*/ 0 w 14"/>
                    <a:gd name="T7" fmla="*/ 0 h 10"/>
                    <a:gd name="T8" fmla="*/ 0 60000 65536"/>
                    <a:gd name="T9" fmla="*/ 0 60000 65536"/>
                    <a:gd name="T10" fmla="*/ 0 60000 65536"/>
                    <a:gd name="T11" fmla="*/ 0 60000 65536"/>
                    <a:gd name="T12" fmla="*/ 0 w 14"/>
                    <a:gd name="T13" fmla="*/ 0 h 10"/>
                    <a:gd name="T14" fmla="*/ 14 w 14"/>
                    <a:gd name="T15" fmla="*/ 10 h 10"/>
                  </a:gdLst>
                  <a:ahLst/>
                  <a:cxnLst>
                    <a:cxn ang="T8">
                      <a:pos x="T0" y="T1"/>
                    </a:cxn>
                    <a:cxn ang="T9">
                      <a:pos x="T2" y="T3"/>
                    </a:cxn>
                    <a:cxn ang="T10">
                      <a:pos x="T4" y="T5"/>
                    </a:cxn>
                    <a:cxn ang="T11">
                      <a:pos x="T6" y="T7"/>
                    </a:cxn>
                  </a:cxnLst>
                  <a:rect l="T12" t="T13" r="T14" b="T15"/>
                  <a:pathLst>
                    <a:path w="14" h="10">
                      <a:moveTo>
                        <a:pt x="14" y="9"/>
                      </a:moveTo>
                      <a:lnTo>
                        <a:pt x="11" y="10"/>
                      </a:lnTo>
                      <a:lnTo>
                        <a:pt x="6" y="4"/>
                      </a:lnTo>
                      <a:lnTo>
                        <a:pt x="0" y="0"/>
                      </a:lnTo>
                    </a:path>
                  </a:pathLst>
                </a:custGeom>
                <a:noFill/>
                <a:ln w="6350">
                  <a:solidFill>
                    <a:srgbClr val="D1E7F1"/>
                  </a:solidFill>
                  <a:round/>
                  <a:headEnd/>
                  <a:tailEnd/>
                </a:ln>
              </p:spPr>
              <p:txBody>
                <a:bodyPr/>
                <a:lstStyle/>
                <a:p>
                  <a:endParaRPr lang="en-US"/>
                </a:p>
              </p:txBody>
            </p:sp>
            <p:sp>
              <p:nvSpPr>
                <p:cNvPr id="19366" name="Freeform 283"/>
                <p:cNvSpPr>
                  <a:spLocks/>
                </p:cNvSpPr>
                <p:nvPr/>
              </p:nvSpPr>
              <p:spPr bwMode="auto">
                <a:xfrm>
                  <a:off x="1108" y="2528"/>
                  <a:ext cx="14" cy="16"/>
                </a:xfrm>
                <a:custGeom>
                  <a:avLst/>
                  <a:gdLst>
                    <a:gd name="T0" fmla="*/ 0 w 59"/>
                    <a:gd name="T1" fmla="*/ 0 h 61"/>
                    <a:gd name="T2" fmla="*/ 0 w 59"/>
                    <a:gd name="T3" fmla="*/ 0 h 61"/>
                    <a:gd name="T4" fmla="*/ 0 w 59"/>
                    <a:gd name="T5" fmla="*/ 0 h 61"/>
                    <a:gd name="T6" fmla="*/ 0 w 59"/>
                    <a:gd name="T7" fmla="*/ 0 h 61"/>
                    <a:gd name="T8" fmla="*/ 0 60000 65536"/>
                    <a:gd name="T9" fmla="*/ 0 60000 65536"/>
                    <a:gd name="T10" fmla="*/ 0 60000 65536"/>
                    <a:gd name="T11" fmla="*/ 0 60000 65536"/>
                    <a:gd name="T12" fmla="*/ 0 w 59"/>
                    <a:gd name="T13" fmla="*/ 0 h 61"/>
                    <a:gd name="T14" fmla="*/ 59 w 59"/>
                    <a:gd name="T15" fmla="*/ 61 h 61"/>
                  </a:gdLst>
                  <a:ahLst/>
                  <a:cxnLst>
                    <a:cxn ang="T8">
                      <a:pos x="T0" y="T1"/>
                    </a:cxn>
                    <a:cxn ang="T9">
                      <a:pos x="T2" y="T3"/>
                    </a:cxn>
                    <a:cxn ang="T10">
                      <a:pos x="T4" y="T5"/>
                    </a:cxn>
                    <a:cxn ang="T11">
                      <a:pos x="T6" y="T7"/>
                    </a:cxn>
                  </a:cxnLst>
                  <a:rect l="T12" t="T13" r="T14" b="T15"/>
                  <a:pathLst>
                    <a:path w="59" h="61">
                      <a:moveTo>
                        <a:pt x="0" y="0"/>
                      </a:moveTo>
                      <a:lnTo>
                        <a:pt x="27" y="14"/>
                      </a:lnTo>
                      <a:lnTo>
                        <a:pt x="51" y="33"/>
                      </a:lnTo>
                      <a:lnTo>
                        <a:pt x="59" y="61"/>
                      </a:lnTo>
                    </a:path>
                  </a:pathLst>
                </a:custGeom>
                <a:noFill/>
                <a:ln w="6350">
                  <a:solidFill>
                    <a:srgbClr val="D1E7F1"/>
                  </a:solidFill>
                  <a:round/>
                  <a:headEnd/>
                  <a:tailEnd/>
                </a:ln>
              </p:spPr>
              <p:txBody>
                <a:bodyPr/>
                <a:lstStyle/>
                <a:p>
                  <a:endParaRPr lang="en-US"/>
                </a:p>
              </p:txBody>
            </p:sp>
            <p:sp>
              <p:nvSpPr>
                <p:cNvPr id="19367" name="Freeform 284"/>
                <p:cNvSpPr>
                  <a:spLocks/>
                </p:cNvSpPr>
                <p:nvPr/>
              </p:nvSpPr>
              <p:spPr bwMode="auto">
                <a:xfrm>
                  <a:off x="1035" y="2494"/>
                  <a:ext cx="24" cy="17"/>
                </a:xfrm>
                <a:custGeom>
                  <a:avLst/>
                  <a:gdLst>
                    <a:gd name="T0" fmla="*/ 0 w 95"/>
                    <a:gd name="T1" fmla="*/ 0 h 68"/>
                    <a:gd name="T2" fmla="*/ 0 w 95"/>
                    <a:gd name="T3" fmla="*/ 0 h 68"/>
                    <a:gd name="T4" fmla="*/ 0 w 95"/>
                    <a:gd name="T5" fmla="*/ 0 h 68"/>
                    <a:gd name="T6" fmla="*/ 0 w 95"/>
                    <a:gd name="T7" fmla="*/ 0 h 68"/>
                    <a:gd name="T8" fmla="*/ 0 w 95"/>
                    <a:gd name="T9" fmla="*/ 0 h 68"/>
                    <a:gd name="T10" fmla="*/ 0 w 95"/>
                    <a:gd name="T11" fmla="*/ 0 h 68"/>
                    <a:gd name="T12" fmla="*/ 0 w 95"/>
                    <a:gd name="T13" fmla="*/ 0 h 68"/>
                    <a:gd name="T14" fmla="*/ 0 w 95"/>
                    <a:gd name="T15" fmla="*/ 0 h 68"/>
                    <a:gd name="T16" fmla="*/ 0 w 95"/>
                    <a:gd name="T17" fmla="*/ 0 h 68"/>
                    <a:gd name="T18" fmla="*/ 0 w 95"/>
                    <a:gd name="T19" fmla="*/ 0 h 68"/>
                    <a:gd name="T20" fmla="*/ 0 w 95"/>
                    <a:gd name="T21" fmla="*/ 0 h 68"/>
                    <a:gd name="T22" fmla="*/ 0 w 95"/>
                    <a:gd name="T23" fmla="*/ 0 h 68"/>
                    <a:gd name="T24" fmla="*/ 0 w 95"/>
                    <a:gd name="T25" fmla="*/ 0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68"/>
                    <a:gd name="T41" fmla="*/ 95 w 95"/>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68">
                      <a:moveTo>
                        <a:pt x="7" y="0"/>
                      </a:moveTo>
                      <a:lnTo>
                        <a:pt x="35" y="24"/>
                      </a:lnTo>
                      <a:lnTo>
                        <a:pt x="65" y="48"/>
                      </a:lnTo>
                      <a:lnTo>
                        <a:pt x="95" y="68"/>
                      </a:lnTo>
                      <a:lnTo>
                        <a:pt x="65" y="55"/>
                      </a:lnTo>
                      <a:lnTo>
                        <a:pt x="33" y="40"/>
                      </a:lnTo>
                      <a:lnTo>
                        <a:pt x="0" y="31"/>
                      </a:lnTo>
                      <a:lnTo>
                        <a:pt x="2" y="23"/>
                      </a:lnTo>
                      <a:lnTo>
                        <a:pt x="5" y="8"/>
                      </a:lnTo>
                      <a:lnTo>
                        <a:pt x="7" y="0"/>
                      </a:lnTo>
                      <a:close/>
                    </a:path>
                  </a:pathLst>
                </a:custGeom>
                <a:solidFill>
                  <a:srgbClr val="47A3CB"/>
                </a:solidFill>
                <a:ln w="9525">
                  <a:noFill/>
                  <a:round/>
                  <a:headEnd/>
                  <a:tailEnd/>
                </a:ln>
              </p:spPr>
              <p:txBody>
                <a:bodyPr/>
                <a:lstStyle/>
                <a:p>
                  <a:endParaRPr lang="en-US"/>
                </a:p>
              </p:txBody>
            </p:sp>
            <p:sp>
              <p:nvSpPr>
                <p:cNvPr id="19368" name="Freeform 285"/>
                <p:cNvSpPr>
                  <a:spLocks/>
                </p:cNvSpPr>
                <p:nvPr/>
              </p:nvSpPr>
              <p:spPr bwMode="auto">
                <a:xfrm>
                  <a:off x="1035" y="2494"/>
                  <a:ext cx="24" cy="17"/>
                </a:xfrm>
                <a:custGeom>
                  <a:avLst/>
                  <a:gdLst>
                    <a:gd name="T0" fmla="*/ 0 w 95"/>
                    <a:gd name="T1" fmla="*/ 0 h 68"/>
                    <a:gd name="T2" fmla="*/ 0 w 95"/>
                    <a:gd name="T3" fmla="*/ 0 h 68"/>
                    <a:gd name="T4" fmla="*/ 0 w 95"/>
                    <a:gd name="T5" fmla="*/ 0 h 68"/>
                    <a:gd name="T6" fmla="*/ 0 w 95"/>
                    <a:gd name="T7" fmla="*/ 0 h 68"/>
                    <a:gd name="T8" fmla="*/ 0 w 95"/>
                    <a:gd name="T9" fmla="*/ 0 h 68"/>
                    <a:gd name="T10" fmla="*/ 0 w 95"/>
                    <a:gd name="T11" fmla="*/ 0 h 68"/>
                    <a:gd name="T12" fmla="*/ 0 w 95"/>
                    <a:gd name="T13" fmla="*/ 0 h 68"/>
                    <a:gd name="T14" fmla="*/ 0 w 95"/>
                    <a:gd name="T15" fmla="*/ 0 h 68"/>
                    <a:gd name="T16" fmla="*/ 0 w 95"/>
                    <a:gd name="T17" fmla="*/ 0 h 68"/>
                    <a:gd name="T18" fmla="*/ 0 w 95"/>
                    <a:gd name="T19" fmla="*/ 0 h 68"/>
                    <a:gd name="T20" fmla="*/ 0 w 95"/>
                    <a:gd name="T21" fmla="*/ 0 h 68"/>
                    <a:gd name="T22" fmla="*/ 0 w 95"/>
                    <a:gd name="T23" fmla="*/ 0 h 68"/>
                    <a:gd name="T24" fmla="*/ 0 w 95"/>
                    <a:gd name="T25" fmla="*/ 0 h 68"/>
                    <a:gd name="T26" fmla="*/ 0 w 95"/>
                    <a:gd name="T27" fmla="*/ 0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68"/>
                    <a:gd name="T44" fmla="*/ 95 w 95"/>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68">
                      <a:moveTo>
                        <a:pt x="7" y="0"/>
                      </a:moveTo>
                      <a:lnTo>
                        <a:pt x="35" y="24"/>
                      </a:lnTo>
                      <a:lnTo>
                        <a:pt x="65" y="48"/>
                      </a:lnTo>
                      <a:lnTo>
                        <a:pt x="95" y="68"/>
                      </a:lnTo>
                      <a:lnTo>
                        <a:pt x="65" y="55"/>
                      </a:lnTo>
                      <a:lnTo>
                        <a:pt x="33" y="40"/>
                      </a:lnTo>
                      <a:lnTo>
                        <a:pt x="0" y="31"/>
                      </a:lnTo>
                      <a:lnTo>
                        <a:pt x="2" y="23"/>
                      </a:lnTo>
                      <a:lnTo>
                        <a:pt x="5" y="8"/>
                      </a:lnTo>
                      <a:lnTo>
                        <a:pt x="7" y="0"/>
                      </a:lnTo>
                    </a:path>
                  </a:pathLst>
                </a:custGeom>
                <a:noFill/>
                <a:ln w="1588">
                  <a:solidFill>
                    <a:srgbClr val="87C2DC"/>
                  </a:solidFill>
                  <a:round/>
                  <a:headEnd/>
                  <a:tailEnd/>
                </a:ln>
              </p:spPr>
              <p:txBody>
                <a:bodyPr/>
                <a:lstStyle/>
                <a:p>
                  <a:endParaRPr lang="en-US"/>
                </a:p>
              </p:txBody>
            </p:sp>
            <p:sp>
              <p:nvSpPr>
                <p:cNvPr id="19369" name="Freeform 286"/>
                <p:cNvSpPr>
                  <a:spLocks/>
                </p:cNvSpPr>
                <p:nvPr/>
              </p:nvSpPr>
              <p:spPr bwMode="auto">
                <a:xfrm>
                  <a:off x="1013" y="2481"/>
                  <a:ext cx="7" cy="9"/>
                </a:xfrm>
                <a:custGeom>
                  <a:avLst/>
                  <a:gdLst>
                    <a:gd name="T0" fmla="*/ 0 w 29"/>
                    <a:gd name="T1" fmla="*/ 0 h 36"/>
                    <a:gd name="T2" fmla="*/ 0 w 29"/>
                    <a:gd name="T3" fmla="*/ 0 h 36"/>
                    <a:gd name="T4" fmla="*/ 0 w 29"/>
                    <a:gd name="T5" fmla="*/ 0 h 36"/>
                    <a:gd name="T6" fmla="*/ 0 w 29"/>
                    <a:gd name="T7" fmla="*/ 0 h 36"/>
                    <a:gd name="T8" fmla="*/ 0 60000 65536"/>
                    <a:gd name="T9" fmla="*/ 0 60000 65536"/>
                    <a:gd name="T10" fmla="*/ 0 60000 65536"/>
                    <a:gd name="T11" fmla="*/ 0 60000 65536"/>
                    <a:gd name="T12" fmla="*/ 0 w 29"/>
                    <a:gd name="T13" fmla="*/ 0 h 36"/>
                    <a:gd name="T14" fmla="*/ 29 w 29"/>
                    <a:gd name="T15" fmla="*/ 36 h 36"/>
                  </a:gdLst>
                  <a:ahLst/>
                  <a:cxnLst>
                    <a:cxn ang="T8">
                      <a:pos x="T0" y="T1"/>
                    </a:cxn>
                    <a:cxn ang="T9">
                      <a:pos x="T2" y="T3"/>
                    </a:cxn>
                    <a:cxn ang="T10">
                      <a:pos x="T4" y="T5"/>
                    </a:cxn>
                    <a:cxn ang="T11">
                      <a:pos x="T6" y="T7"/>
                    </a:cxn>
                  </a:cxnLst>
                  <a:rect l="T12" t="T13" r="T14" b="T15"/>
                  <a:pathLst>
                    <a:path w="29" h="36">
                      <a:moveTo>
                        <a:pt x="29" y="36"/>
                      </a:moveTo>
                      <a:lnTo>
                        <a:pt x="20" y="22"/>
                      </a:lnTo>
                      <a:lnTo>
                        <a:pt x="10" y="11"/>
                      </a:lnTo>
                      <a:lnTo>
                        <a:pt x="0" y="0"/>
                      </a:lnTo>
                    </a:path>
                  </a:pathLst>
                </a:custGeom>
                <a:noFill/>
                <a:ln w="11113">
                  <a:solidFill>
                    <a:srgbClr val="D1E7F1"/>
                  </a:solidFill>
                  <a:round/>
                  <a:headEnd/>
                  <a:tailEnd/>
                </a:ln>
              </p:spPr>
              <p:txBody>
                <a:bodyPr/>
                <a:lstStyle/>
                <a:p>
                  <a:endParaRPr lang="en-US"/>
                </a:p>
              </p:txBody>
            </p:sp>
            <p:sp>
              <p:nvSpPr>
                <p:cNvPr id="19370" name="Freeform 287"/>
                <p:cNvSpPr>
                  <a:spLocks/>
                </p:cNvSpPr>
                <p:nvPr/>
              </p:nvSpPr>
              <p:spPr bwMode="auto">
                <a:xfrm>
                  <a:off x="986" y="2453"/>
                  <a:ext cx="27" cy="28"/>
                </a:xfrm>
                <a:custGeom>
                  <a:avLst/>
                  <a:gdLst>
                    <a:gd name="T0" fmla="*/ 0 w 110"/>
                    <a:gd name="T1" fmla="*/ 0 h 109"/>
                    <a:gd name="T2" fmla="*/ 0 w 110"/>
                    <a:gd name="T3" fmla="*/ 0 h 109"/>
                    <a:gd name="T4" fmla="*/ 0 w 110"/>
                    <a:gd name="T5" fmla="*/ 0 h 109"/>
                    <a:gd name="T6" fmla="*/ 0 w 110"/>
                    <a:gd name="T7" fmla="*/ 0 h 109"/>
                    <a:gd name="T8" fmla="*/ 0 60000 65536"/>
                    <a:gd name="T9" fmla="*/ 0 60000 65536"/>
                    <a:gd name="T10" fmla="*/ 0 60000 65536"/>
                    <a:gd name="T11" fmla="*/ 0 60000 65536"/>
                    <a:gd name="T12" fmla="*/ 0 w 110"/>
                    <a:gd name="T13" fmla="*/ 0 h 109"/>
                    <a:gd name="T14" fmla="*/ 110 w 110"/>
                    <a:gd name="T15" fmla="*/ 109 h 109"/>
                  </a:gdLst>
                  <a:ahLst/>
                  <a:cxnLst>
                    <a:cxn ang="T8">
                      <a:pos x="T0" y="T1"/>
                    </a:cxn>
                    <a:cxn ang="T9">
                      <a:pos x="T2" y="T3"/>
                    </a:cxn>
                    <a:cxn ang="T10">
                      <a:pos x="T4" y="T5"/>
                    </a:cxn>
                    <a:cxn ang="T11">
                      <a:pos x="T6" y="T7"/>
                    </a:cxn>
                  </a:cxnLst>
                  <a:rect l="T12" t="T13" r="T14" b="T15"/>
                  <a:pathLst>
                    <a:path w="110" h="109">
                      <a:moveTo>
                        <a:pt x="110" y="109"/>
                      </a:moveTo>
                      <a:lnTo>
                        <a:pt x="72" y="72"/>
                      </a:lnTo>
                      <a:lnTo>
                        <a:pt x="37" y="35"/>
                      </a:lnTo>
                      <a:lnTo>
                        <a:pt x="0" y="0"/>
                      </a:lnTo>
                    </a:path>
                  </a:pathLst>
                </a:custGeom>
                <a:noFill/>
                <a:ln w="11113">
                  <a:solidFill>
                    <a:srgbClr val="D1E7F1"/>
                  </a:solidFill>
                  <a:round/>
                  <a:headEnd/>
                  <a:tailEnd/>
                </a:ln>
              </p:spPr>
              <p:txBody>
                <a:bodyPr/>
                <a:lstStyle/>
                <a:p>
                  <a:endParaRPr lang="en-US"/>
                </a:p>
              </p:txBody>
            </p:sp>
            <p:sp>
              <p:nvSpPr>
                <p:cNvPr id="19371" name="Freeform 288"/>
                <p:cNvSpPr>
                  <a:spLocks/>
                </p:cNvSpPr>
                <p:nvPr/>
              </p:nvSpPr>
              <p:spPr bwMode="auto">
                <a:xfrm>
                  <a:off x="974" y="2442"/>
                  <a:ext cx="12" cy="11"/>
                </a:xfrm>
                <a:custGeom>
                  <a:avLst/>
                  <a:gdLst>
                    <a:gd name="T0" fmla="*/ 0 w 44"/>
                    <a:gd name="T1" fmla="*/ 0 h 45"/>
                    <a:gd name="T2" fmla="*/ 0 w 44"/>
                    <a:gd name="T3" fmla="*/ 0 h 45"/>
                    <a:gd name="T4" fmla="*/ 0 w 44"/>
                    <a:gd name="T5" fmla="*/ 0 h 45"/>
                    <a:gd name="T6" fmla="*/ 0 w 44"/>
                    <a:gd name="T7" fmla="*/ 0 h 45"/>
                    <a:gd name="T8" fmla="*/ 0 60000 65536"/>
                    <a:gd name="T9" fmla="*/ 0 60000 65536"/>
                    <a:gd name="T10" fmla="*/ 0 60000 65536"/>
                    <a:gd name="T11" fmla="*/ 0 60000 65536"/>
                    <a:gd name="T12" fmla="*/ 0 w 44"/>
                    <a:gd name="T13" fmla="*/ 0 h 45"/>
                    <a:gd name="T14" fmla="*/ 44 w 44"/>
                    <a:gd name="T15" fmla="*/ 45 h 45"/>
                  </a:gdLst>
                  <a:ahLst/>
                  <a:cxnLst>
                    <a:cxn ang="T8">
                      <a:pos x="T0" y="T1"/>
                    </a:cxn>
                    <a:cxn ang="T9">
                      <a:pos x="T2" y="T3"/>
                    </a:cxn>
                    <a:cxn ang="T10">
                      <a:pos x="T4" y="T5"/>
                    </a:cxn>
                    <a:cxn ang="T11">
                      <a:pos x="T6" y="T7"/>
                    </a:cxn>
                  </a:cxnLst>
                  <a:rect l="T12" t="T13" r="T14" b="T15"/>
                  <a:pathLst>
                    <a:path w="44" h="45">
                      <a:moveTo>
                        <a:pt x="44" y="45"/>
                      </a:moveTo>
                      <a:lnTo>
                        <a:pt x="29" y="29"/>
                      </a:lnTo>
                      <a:lnTo>
                        <a:pt x="14" y="15"/>
                      </a:lnTo>
                      <a:lnTo>
                        <a:pt x="0" y="0"/>
                      </a:lnTo>
                    </a:path>
                  </a:pathLst>
                </a:custGeom>
                <a:noFill/>
                <a:ln w="11113">
                  <a:solidFill>
                    <a:srgbClr val="D1E7F1"/>
                  </a:solidFill>
                  <a:round/>
                  <a:headEnd/>
                  <a:tailEnd/>
                </a:ln>
              </p:spPr>
              <p:txBody>
                <a:bodyPr/>
                <a:lstStyle/>
                <a:p>
                  <a:endParaRPr lang="en-US"/>
                </a:p>
              </p:txBody>
            </p:sp>
            <p:sp>
              <p:nvSpPr>
                <p:cNvPr id="19372" name="Freeform 289"/>
                <p:cNvSpPr>
                  <a:spLocks/>
                </p:cNvSpPr>
                <p:nvPr/>
              </p:nvSpPr>
              <p:spPr bwMode="auto">
                <a:xfrm>
                  <a:off x="962" y="2426"/>
                  <a:ext cx="12" cy="16"/>
                </a:xfrm>
                <a:custGeom>
                  <a:avLst/>
                  <a:gdLst>
                    <a:gd name="T0" fmla="*/ 0 w 50"/>
                    <a:gd name="T1" fmla="*/ 0 h 67"/>
                    <a:gd name="T2" fmla="*/ 0 w 50"/>
                    <a:gd name="T3" fmla="*/ 0 h 67"/>
                    <a:gd name="T4" fmla="*/ 0 w 50"/>
                    <a:gd name="T5" fmla="*/ 0 h 67"/>
                    <a:gd name="T6" fmla="*/ 0 w 50"/>
                    <a:gd name="T7" fmla="*/ 0 h 67"/>
                    <a:gd name="T8" fmla="*/ 0 60000 65536"/>
                    <a:gd name="T9" fmla="*/ 0 60000 65536"/>
                    <a:gd name="T10" fmla="*/ 0 60000 65536"/>
                    <a:gd name="T11" fmla="*/ 0 60000 65536"/>
                    <a:gd name="T12" fmla="*/ 0 w 50"/>
                    <a:gd name="T13" fmla="*/ 0 h 67"/>
                    <a:gd name="T14" fmla="*/ 50 w 50"/>
                    <a:gd name="T15" fmla="*/ 67 h 67"/>
                  </a:gdLst>
                  <a:ahLst/>
                  <a:cxnLst>
                    <a:cxn ang="T8">
                      <a:pos x="T0" y="T1"/>
                    </a:cxn>
                    <a:cxn ang="T9">
                      <a:pos x="T2" y="T3"/>
                    </a:cxn>
                    <a:cxn ang="T10">
                      <a:pos x="T4" y="T5"/>
                    </a:cxn>
                    <a:cxn ang="T11">
                      <a:pos x="T6" y="T7"/>
                    </a:cxn>
                  </a:cxnLst>
                  <a:rect l="T12" t="T13" r="T14" b="T15"/>
                  <a:pathLst>
                    <a:path w="50" h="67">
                      <a:moveTo>
                        <a:pt x="50" y="67"/>
                      </a:moveTo>
                      <a:lnTo>
                        <a:pt x="33" y="44"/>
                      </a:lnTo>
                      <a:lnTo>
                        <a:pt x="18" y="22"/>
                      </a:lnTo>
                      <a:lnTo>
                        <a:pt x="0" y="0"/>
                      </a:lnTo>
                    </a:path>
                  </a:pathLst>
                </a:custGeom>
                <a:noFill/>
                <a:ln w="11113">
                  <a:solidFill>
                    <a:srgbClr val="D1E7F1"/>
                  </a:solidFill>
                  <a:round/>
                  <a:headEnd/>
                  <a:tailEnd/>
                </a:ln>
              </p:spPr>
              <p:txBody>
                <a:bodyPr/>
                <a:lstStyle/>
                <a:p>
                  <a:endParaRPr lang="en-US"/>
                </a:p>
              </p:txBody>
            </p:sp>
            <p:sp>
              <p:nvSpPr>
                <p:cNvPr id="19373" name="Freeform 290"/>
                <p:cNvSpPr>
                  <a:spLocks/>
                </p:cNvSpPr>
                <p:nvPr/>
              </p:nvSpPr>
              <p:spPr bwMode="auto">
                <a:xfrm>
                  <a:off x="955" y="2421"/>
                  <a:ext cx="7" cy="5"/>
                </a:xfrm>
                <a:custGeom>
                  <a:avLst/>
                  <a:gdLst>
                    <a:gd name="T0" fmla="*/ 0 w 29"/>
                    <a:gd name="T1" fmla="*/ 0 h 19"/>
                    <a:gd name="T2" fmla="*/ 0 w 29"/>
                    <a:gd name="T3" fmla="*/ 0 h 19"/>
                    <a:gd name="T4" fmla="*/ 0 w 29"/>
                    <a:gd name="T5" fmla="*/ 0 h 19"/>
                    <a:gd name="T6" fmla="*/ 0 w 29"/>
                    <a:gd name="T7" fmla="*/ 0 h 19"/>
                    <a:gd name="T8" fmla="*/ 0 60000 65536"/>
                    <a:gd name="T9" fmla="*/ 0 60000 65536"/>
                    <a:gd name="T10" fmla="*/ 0 60000 65536"/>
                    <a:gd name="T11" fmla="*/ 0 60000 65536"/>
                    <a:gd name="T12" fmla="*/ 0 w 29"/>
                    <a:gd name="T13" fmla="*/ 0 h 19"/>
                    <a:gd name="T14" fmla="*/ 29 w 29"/>
                    <a:gd name="T15" fmla="*/ 19 h 19"/>
                  </a:gdLst>
                  <a:ahLst/>
                  <a:cxnLst>
                    <a:cxn ang="T8">
                      <a:pos x="T0" y="T1"/>
                    </a:cxn>
                    <a:cxn ang="T9">
                      <a:pos x="T2" y="T3"/>
                    </a:cxn>
                    <a:cxn ang="T10">
                      <a:pos x="T4" y="T5"/>
                    </a:cxn>
                    <a:cxn ang="T11">
                      <a:pos x="T6" y="T7"/>
                    </a:cxn>
                  </a:cxnLst>
                  <a:rect l="T12" t="T13" r="T14" b="T15"/>
                  <a:pathLst>
                    <a:path w="29" h="19">
                      <a:moveTo>
                        <a:pt x="29" y="19"/>
                      </a:moveTo>
                      <a:lnTo>
                        <a:pt x="21" y="11"/>
                      </a:lnTo>
                      <a:lnTo>
                        <a:pt x="10" y="5"/>
                      </a:lnTo>
                      <a:lnTo>
                        <a:pt x="0" y="0"/>
                      </a:lnTo>
                    </a:path>
                  </a:pathLst>
                </a:custGeom>
                <a:noFill/>
                <a:ln w="11113">
                  <a:solidFill>
                    <a:srgbClr val="D1E7F1"/>
                  </a:solidFill>
                  <a:round/>
                  <a:headEnd/>
                  <a:tailEnd/>
                </a:ln>
              </p:spPr>
              <p:txBody>
                <a:bodyPr/>
                <a:lstStyle/>
                <a:p>
                  <a:endParaRPr lang="en-US"/>
                </a:p>
              </p:txBody>
            </p:sp>
            <p:sp>
              <p:nvSpPr>
                <p:cNvPr id="19374" name="Freeform 291"/>
                <p:cNvSpPr>
                  <a:spLocks/>
                </p:cNvSpPr>
                <p:nvPr/>
              </p:nvSpPr>
              <p:spPr bwMode="auto">
                <a:xfrm>
                  <a:off x="1000" y="2467"/>
                  <a:ext cx="20" cy="19"/>
                </a:xfrm>
                <a:custGeom>
                  <a:avLst/>
                  <a:gdLst>
                    <a:gd name="T0" fmla="*/ 0 w 80"/>
                    <a:gd name="T1" fmla="*/ 0 h 76"/>
                    <a:gd name="T2" fmla="*/ 0 w 80"/>
                    <a:gd name="T3" fmla="*/ 0 h 76"/>
                    <a:gd name="T4" fmla="*/ 0 w 80"/>
                    <a:gd name="T5" fmla="*/ 0 h 76"/>
                    <a:gd name="T6" fmla="*/ 0 w 80"/>
                    <a:gd name="T7" fmla="*/ 0 h 76"/>
                    <a:gd name="T8" fmla="*/ 0 60000 65536"/>
                    <a:gd name="T9" fmla="*/ 0 60000 65536"/>
                    <a:gd name="T10" fmla="*/ 0 60000 65536"/>
                    <a:gd name="T11" fmla="*/ 0 60000 65536"/>
                    <a:gd name="T12" fmla="*/ 0 w 80"/>
                    <a:gd name="T13" fmla="*/ 0 h 76"/>
                    <a:gd name="T14" fmla="*/ 80 w 80"/>
                    <a:gd name="T15" fmla="*/ 76 h 76"/>
                  </a:gdLst>
                  <a:ahLst/>
                  <a:cxnLst>
                    <a:cxn ang="T8">
                      <a:pos x="T0" y="T1"/>
                    </a:cxn>
                    <a:cxn ang="T9">
                      <a:pos x="T2" y="T3"/>
                    </a:cxn>
                    <a:cxn ang="T10">
                      <a:pos x="T4" y="T5"/>
                    </a:cxn>
                    <a:cxn ang="T11">
                      <a:pos x="T6" y="T7"/>
                    </a:cxn>
                  </a:cxnLst>
                  <a:rect l="T12" t="T13" r="T14" b="T15"/>
                  <a:pathLst>
                    <a:path w="80" h="76">
                      <a:moveTo>
                        <a:pt x="80" y="76"/>
                      </a:moveTo>
                      <a:lnTo>
                        <a:pt x="52" y="51"/>
                      </a:lnTo>
                      <a:lnTo>
                        <a:pt x="27" y="25"/>
                      </a:lnTo>
                      <a:lnTo>
                        <a:pt x="0" y="0"/>
                      </a:lnTo>
                    </a:path>
                  </a:pathLst>
                </a:custGeom>
                <a:noFill/>
                <a:ln w="11113">
                  <a:solidFill>
                    <a:srgbClr val="D1E7F1"/>
                  </a:solidFill>
                  <a:round/>
                  <a:headEnd/>
                  <a:tailEnd/>
                </a:ln>
              </p:spPr>
              <p:txBody>
                <a:bodyPr/>
                <a:lstStyle/>
                <a:p>
                  <a:endParaRPr lang="en-US"/>
                </a:p>
              </p:txBody>
            </p:sp>
            <p:sp>
              <p:nvSpPr>
                <p:cNvPr id="19375" name="Freeform 292"/>
                <p:cNvSpPr>
                  <a:spLocks/>
                </p:cNvSpPr>
                <p:nvPr/>
              </p:nvSpPr>
              <p:spPr bwMode="auto">
                <a:xfrm>
                  <a:off x="997" y="2451"/>
                  <a:ext cx="3" cy="16"/>
                </a:xfrm>
                <a:custGeom>
                  <a:avLst/>
                  <a:gdLst>
                    <a:gd name="T0" fmla="*/ 0 w 14"/>
                    <a:gd name="T1" fmla="*/ 0 h 65"/>
                    <a:gd name="T2" fmla="*/ 0 w 14"/>
                    <a:gd name="T3" fmla="*/ 0 h 65"/>
                    <a:gd name="T4" fmla="*/ 0 w 14"/>
                    <a:gd name="T5" fmla="*/ 0 h 65"/>
                    <a:gd name="T6" fmla="*/ 0 w 14"/>
                    <a:gd name="T7" fmla="*/ 0 h 65"/>
                    <a:gd name="T8" fmla="*/ 0 60000 65536"/>
                    <a:gd name="T9" fmla="*/ 0 60000 65536"/>
                    <a:gd name="T10" fmla="*/ 0 60000 65536"/>
                    <a:gd name="T11" fmla="*/ 0 60000 65536"/>
                    <a:gd name="T12" fmla="*/ 0 w 14"/>
                    <a:gd name="T13" fmla="*/ 0 h 65"/>
                    <a:gd name="T14" fmla="*/ 14 w 14"/>
                    <a:gd name="T15" fmla="*/ 65 h 65"/>
                  </a:gdLst>
                  <a:ahLst/>
                  <a:cxnLst>
                    <a:cxn ang="T8">
                      <a:pos x="T0" y="T1"/>
                    </a:cxn>
                    <a:cxn ang="T9">
                      <a:pos x="T2" y="T3"/>
                    </a:cxn>
                    <a:cxn ang="T10">
                      <a:pos x="T4" y="T5"/>
                    </a:cxn>
                    <a:cxn ang="T11">
                      <a:pos x="T6" y="T7"/>
                    </a:cxn>
                  </a:cxnLst>
                  <a:rect l="T12" t="T13" r="T14" b="T15"/>
                  <a:pathLst>
                    <a:path w="14" h="65">
                      <a:moveTo>
                        <a:pt x="14" y="65"/>
                      </a:moveTo>
                      <a:lnTo>
                        <a:pt x="3" y="49"/>
                      </a:lnTo>
                      <a:lnTo>
                        <a:pt x="0" y="26"/>
                      </a:lnTo>
                      <a:lnTo>
                        <a:pt x="1" y="0"/>
                      </a:lnTo>
                    </a:path>
                  </a:pathLst>
                </a:custGeom>
                <a:noFill/>
                <a:ln w="11113">
                  <a:solidFill>
                    <a:srgbClr val="D1E7F1"/>
                  </a:solidFill>
                  <a:round/>
                  <a:headEnd/>
                  <a:tailEnd/>
                </a:ln>
              </p:spPr>
              <p:txBody>
                <a:bodyPr/>
                <a:lstStyle/>
                <a:p>
                  <a:endParaRPr lang="en-US"/>
                </a:p>
              </p:txBody>
            </p:sp>
            <p:sp>
              <p:nvSpPr>
                <p:cNvPr id="19376" name="Freeform 293"/>
                <p:cNvSpPr>
                  <a:spLocks/>
                </p:cNvSpPr>
                <p:nvPr/>
              </p:nvSpPr>
              <p:spPr bwMode="auto">
                <a:xfrm>
                  <a:off x="997" y="2439"/>
                  <a:ext cx="2" cy="12"/>
                </a:xfrm>
                <a:custGeom>
                  <a:avLst/>
                  <a:gdLst>
                    <a:gd name="T0" fmla="*/ 0 w 10"/>
                    <a:gd name="T1" fmla="*/ 0 h 47"/>
                    <a:gd name="T2" fmla="*/ 0 w 10"/>
                    <a:gd name="T3" fmla="*/ 0 h 47"/>
                    <a:gd name="T4" fmla="*/ 0 w 10"/>
                    <a:gd name="T5" fmla="*/ 0 h 47"/>
                    <a:gd name="T6" fmla="*/ 0 w 10"/>
                    <a:gd name="T7" fmla="*/ 0 h 47"/>
                    <a:gd name="T8" fmla="*/ 0 60000 65536"/>
                    <a:gd name="T9" fmla="*/ 0 60000 65536"/>
                    <a:gd name="T10" fmla="*/ 0 60000 65536"/>
                    <a:gd name="T11" fmla="*/ 0 60000 65536"/>
                    <a:gd name="T12" fmla="*/ 0 w 10"/>
                    <a:gd name="T13" fmla="*/ 0 h 47"/>
                    <a:gd name="T14" fmla="*/ 10 w 10"/>
                    <a:gd name="T15" fmla="*/ 47 h 47"/>
                  </a:gdLst>
                  <a:ahLst/>
                  <a:cxnLst>
                    <a:cxn ang="T8">
                      <a:pos x="T0" y="T1"/>
                    </a:cxn>
                    <a:cxn ang="T9">
                      <a:pos x="T2" y="T3"/>
                    </a:cxn>
                    <a:cxn ang="T10">
                      <a:pos x="T4" y="T5"/>
                    </a:cxn>
                    <a:cxn ang="T11">
                      <a:pos x="T6" y="T7"/>
                    </a:cxn>
                  </a:cxnLst>
                  <a:rect l="T12" t="T13" r="T14" b="T15"/>
                  <a:pathLst>
                    <a:path w="10" h="47">
                      <a:moveTo>
                        <a:pt x="0" y="47"/>
                      </a:moveTo>
                      <a:lnTo>
                        <a:pt x="2" y="31"/>
                      </a:lnTo>
                      <a:lnTo>
                        <a:pt x="6" y="15"/>
                      </a:lnTo>
                      <a:lnTo>
                        <a:pt x="10" y="0"/>
                      </a:lnTo>
                    </a:path>
                  </a:pathLst>
                </a:custGeom>
                <a:noFill/>
                <a:ln w="11113">
                  <a:solidFill>
                    <a:srgbClr val="D1E7F1"/>
                  </a:solidFill>
                  <a:round/>
                  <a:headEnd/>
                  <a:tailEnd/>
                </a:ln>
              </p:spPr>
              <p:txBody>
                <a:bodyPr/>
                <a:lstStyle/>
                <a:p>
                  <a:endParaRPr lang="en-US"/>
                </a:p>
              </p:txBody>
            </p:sp>
            <p:sp>
              <p:nvSpPr>
                <p:cNvPr id="19377" name="Freeform 294"/>
                <p:cNvSpPr>
                  <a:spLocks/>
                </p:cNvSpPr>
                <p:nvPr/>
              </p:nvSpPr>
              <p:spPr bwMode="auto">
                <a:xfrm>
                  <a:off x="953" y="2410"/>
                  <a:ext cx="2" cy="11"/>
                </a:xfrm>
                <a:custGeom>
                  <a:avLst/>
                  <a:gdLst>
                    <a:gd name="T0" fmla="*/ 0 w 9"/>
                    <a:gd name="T1" fmla="*/ 0 h 45"/>
                    <a:gd name="T2" fmla="*/ 0 w 9"/>
                    <a:gd name="T3" fmla="*/ 0 h 45"/>
                    <a:gd name="T4" fmla="*/ 0 w 9"/>
                    <a:gd name="T5" fmla="*/ 0 h 45"/>
                    <a:gd name="T6" fmla="*/ 0 w 9"/>
                    <a:gd name="T7" fmla="*/ 0 h 45"/>
                    <a:gd name="T8" fmla="*/ 0 60000 65536"/>
                    <a:gd name="T9" fmla="*/ 0 60000 65536"/>
                    <a:gd name="T10" fmla="*/ 0 60000 65536"/>
                    <a:gd name="T11" fmla="*/ 0 60000 65536"/>
                    <a:gd name="T12" fmla="*/ 0 w 9"/>
                    <a:gd name="T13" fmla="*/ 0 h 45"/>
                    <a:gd name="T14" fmla="*/ 9 w 9"/>
                    <a:gd name="T15" fmla="*/ 45 h 45"/>
                  </a:gdLst>
                  <a:ahLst/>
                  <a:cxnLst>
                    <a:cxn ang="T8">
                      <a:pos x="T0" y="T1"/>
                    </a:cxn>
                    <a:cxn ang="T9">
                      <a:pos x="T2" y="T3"/>
                    </a:cxn>
                    <a:cxn ang="T10">
                      <a:pos x="T4" y="T5"/>
                    </a:cxn>
                    <a:cxn ang="T11">
                      <a:pos x="T6" y="T7"/>
                    </a:cxn>
                  </a:cxnLst>
                  <a:rect l="T12" t="T13" r="T14" b="T15"/>
                  <a:pathLst>
                    <a:path w="9" h="45">
                      <a:moveTo>
                        <a:pt x="1" y="0"/>
                      </a:moveTo>
                      <a:lnTo>
                        <a:pt x="0" y="17"/>
                      </a:lnTo>
                      <a:lnTo>
                        <a:pt x="0" y="35"/>
                      </a:lnTo>
                      <a:lnTo>
                        <a:pt x="9" y="45"/>
                      </a:lnTo>
                    </a:path>
                  </a:pathLst>
                </a:custGeom>
                <a:noFill/>
                <a:ln w="6350">
                  <a:solidFill>
                    <a:srgbClr val="D1E7F1"/>
                  </a:solidFill>
                  <a:round/>
                  <a:headEnd/>
                  <a:tailEnd/>
                </a:ln>
              </p:spPr>
              <p:txBody>
                <a:bodyPr/>
                <a:lstStyle/>
                <a:p>
                  <a:endParaRPr lang="en-US"/>
                </a:p>
              </p:txBody>
            </p:sp>
            <p:sp>
              <p:nvSpPr>
                <p:cNvPr id="19378" name="Freeform 295"/>
                <p:cNvSpPr>
                  <a:spLocks/>
                </p:cNvSpPr>
                <p:nvPr/>
              </p:nvSpPr>
              <p:spPr bwMode="auto">
                <a:xfrm>
                  <a:off x="940" y="2412"/>
                  <a:ext cx="15" cy="9"/>
                </a:xfrm>
                <a:custGeom>
                  <a:avLst/>
                  <a:gdLst>
                    <a:gd name="T0" fmla="*/ 0 w 61"/>
                    <a:gd name="T1" fmla="*/ 0 h 36"/>
                    <a:gd name="T2" fmla="*/ 0 w 61"/>
                    <a:gd name="T3" fmla="*/ 0 h 36"/>
                    <a:gd name="T4" fmla="*/ 0 w 61"/>
                    <a:gd name="T5" fmla="*/ 0 h 36"/>
                    <a:gd name="T6" fmla="*/ 0 w 61"/>
                    <a:gd name="T7" fmla="*/ 0 h 36"/>
                    <a:gd name="T8" fmla="*/ 0 60000 65536"/>
                    <a:gd name="T9" fmla="*/ 0 60000 65536"/>
                    <a:gd name="T10" fmla="*/ 0 60000 65536"/>
                    <a:gd name="T11" fmla="*/ 0 60000 65536"/>
                    <a:gd name="T12" fmla="*/ 0 w 61"/>
                    <a:gd name="T13" fmla="*/ 0 h 36"/>
                    <a:gd name="T14" fmla="*/ 61 w 61"/>
                    <a:gd name="T15" fmla="*/ 36 h 36"/>
                  </a:gdLst>
                  <a:ahLst/>
                  <a:cxnLst>
                    <a:cxn ang="T8">
                      <a:pos x="T0" y="T1"/>
                    </a:cxn>
                    <a:cxn ang="T9">
                      <a:pos x="T2" y="T3"/>
                    </a:cxn>
                    <a:cxn ang="T10">
                      <a:pos x="T4" y="T5"/>
                    </a:cxn>
                    <a:cxn ang="T11">
                      <a:pos x="T6" y="T7"/>
                    </a:cxn>
                  </a:cxnLst>
                  <a:rect l="T12" t="T13" r="T14" b="T15"/>
                  <a:pathLst>
                    <a:path w="61" h="36">
                      <a:moveTo>
                        <a:pt x="61" y="36"/>
                      </a:moveTo>
                      <a:lnTo>
                        <a:pt x="36" y="34"/>
                      </a:lnTo>
                      <a:lnTo>
                        <a:pt x="15" y="20"/>
                      </a:lnTo>
                      <a:lnTo>
                        <a:pt x="0" y="0"/>
                      </a:lnTo>
                    </a:path>
                  </a:pathLst>
                </a:custGeom>
                <a:noFill/>
                <a:ln w="6350">
                  <a:solidFill>
                    <a:srgbClr val="D1E7F1"/>
                  </a:solidFill>
                  <a:round/>
                  <a:headEnd/>
                  <a:tailEnd/>
                </a:ln>
              </p:spPr>
              <p:txBody>
                <a:bodyPr/>
                <a:lstStyle/>
                <a:p>
                  <a:endParaRPr lang="en-US"/>
                </a:p>
              </p:txBody>
            </p:sp>
            <p:sp>
              <p:nvSpPr>
                <p:cNvPr id="19379" name="Freeform 296"/>
                <p:cNvSpPr>
                  <a:spLocks/>
                </p:cNvSpPr>
                <p:nvPr/>
              </p:nvSpPr>
              <p:spPr bwMode="auto">
                <a:xfrm>
                  <a:off x="940" y="2429"/>
                  <a:ext cx="24" cy="3"/>
                </a:xfrm>
                <a:custGeom>
                  <a:avLst/>
                  <a:gdLst>
                    <a:gd name="T0" fmla="*/ 0 w 95"/>
                    <a:gd name="T1" fmla="*/ 0 h 11"/>
                    <a:gd name="T2" fmla="*/ 0 w 95"/>
                    <a:gd name="T3" fmla="*/ 0 h 11"/>
                    <a:gd name="T4" fmla="*/ 0 w 95"/>
                    <a:gd name="T5" fmla="*/ 0 h 11"/>
                    <a:gd name="T6" fmla="*/ 0 w 95"/>
                    <a:gd name="T7" fmla="*/ 0 h 11"/>
                    <a:gd name="T8" fmla="*/ 0 60000 65536"/>
                    <a:gd name="T9" fmla="*/ 0 60000 65536"/>
                    <a:gd name="T10" fmla="*/ 0 60000 65536"/>
                    <a:gd name="T11" fmla="*/ 0 60000 65536"/>
                    <a:gd name="T12" fmla="*/ 0 w 95"/>
                    <a:gd name="T13" fmla="*/ 0 h 11"/>
                    <a:gd name="T14" fmla="*/ 95 w 95"/>
                    <a:gd name="T15" fmla="*/ 11 h 11"/>
                  </a:gdLst>
                  <a:ahLst/>
                  <a:cxnLst>
                    <a:cxn ang="T8">
                      <a:pos x="T0" y="T1"/>
                    </a:cxn>
                    <a:cxn ang="T9">
                      <a:pos x="T2" y="T3"/>
                    </a:cxn>
                    <a:cxn ang="T10">
                      <a:pos x="T4" y="T5"/>
                    </a:cxn>
                    <a:cxn ang="T11">
                      <a:pos x="T6" y="T7"/>
                    </a:cxn>
                  </a:cxnLst>
                  <a:rect l="T12" t="T13" r="T14" b="T15"/>
                  <a:pathLst>
                    <a:path w="95" h="11">
                      <a:moveTo>
                        <a:pt x="0" y="0"/>
                      </a:moveTo>
                      <a:lnTo>
                        <a:pt x="32" y="9"/>
                      </a:lnTo>
                      <a:lnTo>
                        <a:pt x="64" y="11"/>
                      </a:lnTo>
                      <a:lnTo>
                        <a:pt x="95" y="11"/>
                      </a:lnTo>
                    </a:path>
                  </a:pathLst>
                </a:custGeom>
                <a:noFill/>
                <a:ln w="6350">
                  <a:solidFill>
                    <a:srgbClr val="D1E7F1"/>
                  </a:solidFill>
                  <a:round/>
                  <a:headEnd/>
                  <a:tailEnd/>
                </a:ln>
              </p:spPr>
              <p:txBody>
                <a:bodyPr/>
                <a:lstStyle/>
                <a:p>
                  <a:endParaRPr lang="en-US"/>
                </a:p>
              </p:txBody>
            </p:sp>
            <p:sp>
              <p:nvSpPr>
                <p:cNvPr id="19380" name="Freeform 297"/>
                <p:cNvSpPr>
                  <a:spLocks/>
                </p:cNvSpPr>
                <p:nvPr/>
              </p:nvSpPr>
              <p:spPr bwMode="auto">
                <a:xfrm>
                  <a:off x="964" y="2432"/>
                  <a:ext cx="5" cy="3"/>
                </a:xfrm>
                <a:custGeom>
                  <a:avLst/>
                  <a:gdLst>
                    <a:gd name="T0" fmla="*/ 0 w 20"/>
                    <a:gd name="T1" fmla="*/ 0 h 13"/>
                    <a:gd name="T2" fmla="*/ 0 w 20"/>
                    <a:gd name="T3" fmla="*/ 0 h 13"/>
                    <a:gd name="T4" fmla="*/ 0 w 20"/>
                    <a:gd name="T5" fmla="*/ 0 h 13"/>
                    <a:gd name="T6" fmla="*/ 0 w 20"/>
                    <a:gd name="T7" fmla="*/ 0 h 13"/>
                    <a:gd name="T8" fmla="*/ 0 60000 65536"/>
                    <a:gd name="T9" fmla="*/ 0 60000 65536"/>
                    <a:gd name="T10" fmla="*/ 0 60000 65536"/>
                    <a:gd name="T11" fmla="*/ 0 60000 65536"/>
                    <a:gd name="T12" fmla="*/ 0 w 20"/>
                    <a:gd name="T13" fmla="*/ 0 h 13"/>
                    <a:gd name="T14" fmla="*/ 20 w 20"/>
                    <a:gd name="T15" fmla="*/ 13 h 13"/>
                  </a:gdLst>
                  <a:ahLst/>
                  <a:cxnLst>
                    <a:cxn ang="T8">
                      <a:pos x="T0" y="T1"/>
                    </a:cxn>
                    <a:cxn ang="T9">
                      <a:pos x="T2" y="T3"/>
                    </a:cxn>
                    <a:cxn ang="T10">
                      <a:pos x="T4" y="T5"/>
                    </a:cxn>
                    <a:cxn ang="T11">
                      <a:pos x="T6" y="T7"/>
                    </a:cxn>
                  </a:cxnLst>
                  <a:rect l="T12" t="T13" r="T14" b="T15"/>
                  <a:pathLst>
                    <a:path w="20" h="13">
                      <a:moveTo>
                        <a:pt x="0" y="0"/>
                      </a:moveTo>
                      <a:lnTo>
                        <a:pt x="9" y="2"/>
                      </a:lnTo>
                      <a:lnTo>
                        <a:pt x="14" y="7"/>
                      </a:lnTo>
                      <a:lnTo>
                        <a:pt x="20" y="13"/>
                      </a:lnTo>
                    </a:path>
                  </a:pathLst>
                </a:custGeom>
                <a:noFill/>
                <a:ln w="6350">
                  <a:solidFill>
                    <a:srgbClr val="D1E7F1"/>
                  </a:solidFill>
                  <a:round/>
                  <a:headEnd/>
                  <a:tailEnd/>
                </a:ln>
              </p:spPr>
              <p:txBody>
                <a:bodyPr/>
                <a:lstStyle/>
                <a:p>
                  <a:endParaRPr lang="en-US"/>
                </a:p>
              </p:txBody>
            </p:sp>
            <p:sp>
              <p:nvSpPr>
                <p:cNvPr id="19381" name="Freeform 298"/>
                <p:cNvSpPr>
                  <a:spLocks/>
                </p:cNvSpPr>
                <p:nvPr/>
              </p:nvSpPr>
              <p:spPr bwMode="auto">
                <a:xfrm>
                  <a:off x="966" y="2431"/>
                  <a:ext cx="3" cy="4"/>
                </a:xfrm>
                <a:custGeom>
                  <a:avLst/>
                  <a:gdLst>
                    <a:gd name="T0" fmla="*/ 0 w 11"/>
                    <a:gd name="T1" fmla="*/ 0 h 16"/>
                    <a:gd name="T2" fmla="*/ 0 w 11"/>
                    <a:gd name="T3" fmla="*/ 0 h 16"/>
                    <a:gd name="T4" fmla="*/ 0 w 11"/>
                    <a:gd name="T5" fmla="*/ 0 h 16"/>
                    <a:gd name="T6" fmla="*/ 0 w 11"/>
                    <a:gd name="T7" fmla="*/ 0 h 16"/>
                    <a:gd name="T8" fmla="*/ 0 60000 65536"/>
                    <a:gd name="T9" fmla="*/ 0 60000 65536"/>
                    <a:gd name="T10" fmla="*/ 0 60000 65536"/>
                    <a:gd name="T11" fmla="*/ 0 60000 65536"/>
                    <a:gd name="T12" fmla="*/ 0 w 11"/>
                    <a:gd name="T13" fmla="*/ 0 h 16"/>
                    <a:gd name="T14" fmla="*/ 11 w 11"/>
                    <a:gd name="T15" fmla="*/ 16 h 16"/>
                  </a:gdLst>
                  <a:ahLst/>
                  <a:cxnLst>
                    <a:cxn ang="T8">
                      <a:pos x="T0" y="T1"/>
                    </a:cxn>
                    <a:cxn ang="T9">
                      <a:pos x="T2" y="T3"/>
                    </a:cxn>
                    <a:cxn ang="T10">
                      <a:pos x="T4" y="T5"/>
                    </a:cxn>
                    <a:cxn ang="T11">
                      <a:pos x="T6" y="T7"/>
                    </a:cxn>
                  </a:cxnLst>
                  <a:rect l="T12" t="T13" r="T14" b="T15"/>
                  <a:pathLst>
                    <a:path w="11" h="16">
                      <a:moveTo>
                        <a:pt x="11" y="16"/>
                      </a:moveTo>
                      <a:lnTo>
                        <a:pt x="7" y="11"/>
                      </a:lnTo>
                      <a:lnTo>
                        <a:pt x="3" y="5"/>
                      </a:lnTo>
                      <a:lnTo>
                        <a:pt x="0" y="0"/>
                      </a:lnTo>
                    </a:path>
                  </a:pathLst>
                </a:custGeom>
                <a:noFill/>
                <a:ln w="6350">
                  <a:solidFill>
                    <a:srgbClr val="D1E7F1"/>
                  </a:solidFill>
                  <a:round/>
                  <a:headEnd/>
                  <a:tailEnd/>
                </a:ln>
              </p:spPr>
              <p:txBody>
                <a:bodyPr/>
                <a:lstStyle/>
                <a:p>
                  <a:endParaRPr lang="en-US"/>
                </a:p>
              </p:txBody>
            </p:sp>
            <p:sp>
              <p:nvSpPr>
                <p:cNvPr id="19382" name="Freeform 299"/>
                <p:cNvSpPr>
                  <a:spLocks/>
                </p:cNvSpPr>
                <p:nvPr/>
              </p:nvSpPr>
              <p:spPr bwMode="auto">
                <a:xfrm>
                  <a:off x="995" y="2425"/>
                  <a:ext cx="1" cy="6"/>
                </a:xfrm>
                <a:custGeom>
                  <a:avLst/>
                  <a:gdLst>
                    <a:gd name="T0" fmla="*/ 0 w 5"/>
                    <a:gd name="T1" fmla="*/ 0 h 25"/>
                    <a:gd name="T2" fmla="*/ 0 w 5"/>
                    <a:gd name="T3" fmla="*/ 0 h 25"/>
                    <a:gd name="T4" fmla="*/ 0 w 5"/>
                    <a:gd name="T5" fmla="*/ 0 h 25"/>
                    <a:gd name="T6" fmla="*/ 0 w 5"/>
                    <a:gd name="T7" fmla="*/ 0 h 25"/>
                    <a:gd name="T8" fmla="*/ 0 60000 65536"/>
                    <a:gd name="T9" fmla="*/ 0 60000 65536"/>
                    <a:gd name="T10" fmla="*/ 0 60000 65536"/>
                    <a:gd name="T11" fmla="*/ 0 60000 65536"/>
                    <a:gd name="T12" fmla="*/ 0 w 5"/>
                    <a:gd name="T13" fmla="*/ 0 h 25"/>
                    <a:gd name="T14" fmla="*/ 5 w 5"/>
                    <a:gd name="T15" fmla="*/ 25 h 25"/>
                  </a:gdLst>
                  <a:ahLst/>
                  <a:cxnLst>
                    <a:cxn ang="T8">
                      <a:pos x="T0" y="T1"/>
                    </a:cxn>
                    <a:cxn ang="T9">
                      <a:pos x="T2" y="T3"/>
                    </a:cxn>
                    <a:cxn ang="T10">
                      <a:pos x="T4" y="T5"/>
                    </a:cxn>
                    <a:cxn ang="T11">
                      <a:pos x="T6" y="T7"/>
                    </a:cxn>
                  </a:cxnLst>
                  <a:rect l="T12" t="T13" r="T14" b="T15"/>
                  <a:pathLst>
                    <a:path w="5" h="25">
                      <a:moveTo>
                        <a:pt x="1" y="0"/>
                      </a:moveTo>
                      <a:lnTo>
                        <a:pt x="0" y="8"/>
                      </a:lnTo>
                      <a:lnTo>
                        <a:pt x="2" y="16"/>
                      </a:lnTo>
                      <a:lnTo>
                        <a:pt x="5" y="25"/>
                      </a:lnTo>
                    </a:path>
                  </a:pathLst>
                </a:custGeom>
                <a:noFill/>
                <a:ln w="6350">
                  <a:solidFill>
                    <a:srgbClr val="D1E7F1"/>
                  </a:solidFill>
                  <a:round/>
                  <a:headEnd/>
                  <a:tailEnd/>
                </a:ln>
              </p:spPr>
              <p:txBody>
                <a:bodyPr/>
                <a:lstStyle/>
                <a:p>
                  <a:endParaRPr lang="en-US"/>
                </a:p>
              </p:txBody>
            </p:sp>
            <p:sp>
              <p:nvSpPr>
                <p:cNvPr id="19383" name="Freeform 300"/>
                <p:cNvSpPr>
                  <a:spLocks/>
                </p:cNvSpPr>
                <p:nvPr/>
              </p:nvSpPr>
              <p:spPr bwMode="auto">
                <a:xfrm>
                  <a:off x="996" y="2431"/>
                  <a:ext cx="3" cy="9"/>
                </a:xfrm>
                <a:custGeom>
                  <a:avLst/>
                  <a:gdLst>
                    <a:gd name="T0" fmla="*/ 0 w 12"/>
                    <a:gd name="T1" fmla="*/ 0 h 34"/>
                    <a:gd name="T2" fmla="*/ 0 w 12"/>
                    <a:gd name="T3" fmla="*/ 0 h 34"/>
                    <a:gd name="T4" fmla="*/ 0 w 12"/>
                    <a:gd name="T5" fmla="*/ 0 h 34"/>
                    <a:gd name="T6" fmla="*/ 0 w 12"/>
                    <a:gd name="T7" fmla="*/ 0 h 34"/>
                    <a:gd name="T8" fmla="*/ 0 60000 65536"/>
                    <a:gd name="T9" fmla="*/ 0 60000 65536"/>
                    <a:gd name="T10" fmla="*/ 0 60000 65536"/>
                    <a:gd name="T11" fmla="*/ 0 60000 65536"/>
                    <a:gd name="T12" fmla="*/ 0 w 12"/>
                    <a:gd name="T13" fmla="*/ 0 h 34"/>
                    <a:gd name="T14" fmla="*/ 12 w 12"/>
                    <a:gd name="T15" fmla="*/ 34 h 34"/>
                  </a:gdLst>
                  <a:ahLst/>
                  <a:cxnLst>
                    <a:cxn ang="T8">
                      <a:pos x="T0" y="T1"/>
                    </a:cxn>
                    <a:cxn ang="T9">
                      <a:pos x="T2" y="T3"/>
                    </a:cxn>
                    <a:cxn ang="T10">
                      <a:pos x="T4" y="T5"/>
                    </a:cxn>
                    <a:cxn ang="T11">
                      <a:pos x="T6" y="T7"/>
                    </a:cxn>
                  </a:cxnLst>
                  <a:rect l="T12" t="T13" r="T14" b="T15"/>
                  <a:pathLst>
                    <a:path w="12" h="34">
                      <a:moveTo>
                        <a:pt x="0" y="0"/>
                      </a:moveTo>
                      <a:lnTo>
                        <a:pt x="4" y="12"/>
                      </a:lnTo>
                      <a:lnTo>
                        <a:pt x="10" y="22"/>
                      </a:lnTo>
                      <a:lnTo>
                        <a:pt x="12" y="34"/>
                      </a:lnTo>
                    </a:path>
                  </a:pathLst>
                </a:custGeom>
                <a:noFill/>
                <a:ln w="6350">
                  <a:solidFill>
                    <a:srgbClr val="D1E7F1"/>
                  </a:solidFill>
                  <a:round/>
                  <a:headEnd/>
                  <a:tailEnd/>
                </a:ln>
              </p:spPr>
              <p:txBody>
                <a:bodyPr/>
                <a:lstStyle/>
                <a:p>
                  <a:endParaRPr lang="en-US"/>
                </a:p>
              </p:txBody>
            </p:sp>
            <p:sp>
              <p:nvSpPr>
                <p:cNvPr id="19384" name="Freeform 301"/>
                <p:cNvSpPr>
                  <a:spLocks/>
                </p:cNvSpPr>
                <p:nvPr/>
              </p:nvSpPr>
              <p:spPr bwMode="auto">
                <a:xfrm>
                  <a:off x="999" y="2429"/>
                  <a:ext cx="5" cy="11"/>
                </a:xfrm>
                <a:custGeom>
                  <a:avLst/>
                  <a:gdLst>
                    <a:gd name="T0" fmla="*/ 0 w 20"/>
                    <a:gd name="T1" fmla="*/ 0 h 40"/>
                    <a:gd name="T2" fmla="*/ 0 w 20"/>
                    <a:gd name="T3" fmla="*/ 0 h 40"/>
                    <a:gd name="T4" fmla="*/ 0 w 20"/>
                    <a:gd name="T5" fmla="*/ 0 h 40"/>
                    <a:gd name="T6" fmla="*/ 0 w 20"/>
                    <a:gd name="T7" fmla="*/ 0 h 40"/>
                    <a:gd name="T8" fmla="*/ 0 60000 65536"/>
                    <a:gd name="T9" fmla="*/ 0 60000 65536"/>
                    <a:gd name="T10" fmla="*/ 0 60000 65536"/>
                    <a:gd name="T11" fmla="*/ 0 60000 65536"/>
                    <a:gd name="T12" fmla="*/ 0 w 20"/>
                    <a:gd name="T13" fmla="*/ 0 h 40"/>
                    <a:gd name="T14" fmla="*/ 20 w 20"/>
                    <a:gd name="T15" fmla="*/ 40 h 40"/>
                  </a:gdLst>
                  <a:ahLst/>
                  <a:cxnLst>
                    <a:cxn ang="T8">
                      <a:pos x="T0" y="T1"/>
                    </a:cxn>
                    <a:cxn ang="T9">
                      <a:pos x="T2" y="T3"/>
                    </a:cxn>
                    <a:cxn ang="T10">
                      <a:pos x="T4" y="T5"/>
                    </a:cxn>
                    <a:cxn ang="T11">
                      <a:pos x="T6" y="T7"/>
                    </a:cxn>
                  </a:cxnLst>
                  <a:rect l="T12" t="T13" r="T14" b="T15"/>
                  <a:pathLst>
                    <a:path w="20" h="40">
                      <a:moveTo>
                        <a:pt x="0" y="40"/>
                      </a:moveTo>
                      <a:lnTo>
                        <a:pt x="7" y="27"/>
                      </a:lnTo>
                      <a:lnTo>
                        <a:pt x="14" y="14"/>
                      </a:lnTo>
                      <a:lnTo>
                        <a:pt x="20" y="0"/>
                      </a:lnTo>
                    </a:path>
                  </a:pathLst>
                </a:custGeom>
                <a:noFill/>
                <a:ln w="6350">
                  <a:solidFill>
                    <a:srgbClr val="D1E7F1"/>
                  </a:solidFill>
                  <a:round/>
                  <a:headEnd/>
                  <a:tailEnd/>
                </a:ln>
              </p:spPr>
              <p:txBody>
                <a:bodyPr/>
                <a:lstStyle/>
                <a:p>
                  <a:endParaRPr lang="en-US"/>
                </a:p>
              </p:txBody>
            </p:sp>
            <p:sp>
              <p:nvSpPr>
                <p:cNvPr id="19385" name="Freeform 302"/>
                <p:cNvSpPr>
                  <a:spLocks/>
                </p:cNvSpPr>
                <p:nvPr/>
              </p:nvSpPr>
              <p:spPr bwMode="auto">
                <a:xfrm>
                  <a:off x="962" y="2530"/>
                  <a:ext cx="52" cy="402"/>
                </a:xfrm>
                <a:custGeom>
                  <a:avLst/>
                  <a:gdLst>
                    <a:gd name="T0" fmla="*/ 0 w 207"/>
                    <a:gd name="T1" fmla="*/ 0 h 1606"/>
                    <a:gd name="T2" fmla="*/ 0 w 207"/>
                    <a:gd name="T3" fmla="*/ 0 h 1606"/>
                    <a:gd name="T4" fmla="*/ 0 w 207"/>
                    <a:gd name="T5" fmla="*/ 0 h 1606"/>
                    <a:gd name="T6" fmla="*/ 0 w 207"/>
                    <a:gd name="T7" fmla="*/ 0 h 1606"/>
                    <a:gd name="T8" fmla="*/ 0 w 207"/>
                    <a:gd name="T9" fmla="*/ 0 h 1606"/>
                    <a:gd name="T10" fmla="*/ 0 w 207"/>
                    <a:gd name="T11" fmla="*/ 0 h 1606"/>
                    <a:gd name="T12" fmla="*/ 0 w 207"/>
                    <a:gd name="T13" fmla="*/ 0 h 1606"/>
                    <a:gd name="T14" fmla="*/ 0 w 207"/>
                    <a:gd name="T15" fmla="*/ 0 h 1606"/>
                    <a:gd name="T16" fmla="*/ 0 w 207"/>
                    <a:gd name="T17" fmla="*/ 0 h 1606"/>
                    <a:gd name="T18" fmla="*/ 0 w 207"/>
                    <a:gd name="T19" fmla="*/ 0 h 1606"/>
                    <a:gd name="T20" fmla="*/ 0 w 207"/>
                    <a:gd name="T21" fmla="*/ 0 h 1606"/>
                    <a:gd name="T22" fmla="*/ 0 w 207"/>
                    <a:gd name="T23" fmla="*/ 0 h 1606"/>
                    <a:gd name="T24" fmla="*/ 0 w 207"/>
                    <a:gd name="T25" fmla="*/ 0 h 1606"/>
                    <a:gd name="T26" fmla="*/ 0 w 207"/>
                    <a:gd name="T27" fmla="*/ 0 h 1606"/>
                    <a:gd name="T28" fmla="*/ 0 w 207"/>
                    <a:gd name="T29" fmla="*/ 0 h 1606"/>
                    <a:gd name="T30" fmla="*/ 0 w 207"/>
                    <a:gd name="T31" fmla="*/ 0 h 1606"/>
                    <a:gd name="T32" fmla="*/ 0 w 207"/>
                    <a:gd name="T33" fmla="*/ 1 h 1606"/>
                    <a:gd name="T34" fmla="*/ 0 w 207"/>
                    <a:gd name="T35" fmla="*/ 1 h 1606"/>
                    <a:gd name="T36" fmla="*/ 0 w 207"/>
                    <a:gd name="T37" fmla="*/ 1 h 1606"/>
                    <a:gd name="T38" fmla="*/ 0 w 207"/>
                    <a:gd name="T39" fmla="*/ 1 h 1606"/>
                    <a:gd name="T40" fmla="*/ 0 w 207"/>
                    <a:gd name="T41" fmla="*/ 1 h 1606"/>
                    <a:gd name="T42" fmla="*/ 0 w 207"/>
                    <a:gd name="T43" fmla="*/ 1 h 1606"/>
                    <a:gd name="T44" fmla="*/ 0 w 207"/>
                    <a:gd name="T45" fmla="*/ 1 h 1606"/>
                    <a:gd name="T46" fmla="*/ 0 w 207"/>
                    <a:gd name="T47" fmla="*/ 0 h 1606"/>
                    <a:gd name="T48" fmla="*/ 0 w 207"/>
                    <a:gd name="T49" fmla="*/ 0 h 1606"/>
                    <a:gd name="T50" fmla="*/ 0 w 207"/>
                    <a:gd name="T51" fmla="*/ 0 h 1606"/>
                    <a:gd name="T52" fmla="*/ 0 w 207"/>
                    <a:gd name="T53" fmla="*/ 0 h 1606"/>
                    <a:gd name="T54" fmla="*/ 0 w 207"/>
                    <a:gd name="T55" fmla="*/ 0 h 1606"/>
                    <a:gd name="T56" fmla="*/ 0 w 207"/>
                    <a:gd name="T57" fmla="*/ 0 h 1606"/>
                    <a:gd name="T58" fmla="*/ 0 w 207"/>
                    <a:gd name="T59" fmla="*/ 0 h 1606"/>
                    <a:gd name="T60" fmla="*/ 0 w 207"/>
                    <a:gd name="T61" fmla="*/ 0 h 1606"/>
                    <a:gd name="T62" fmla="*/ 0 w 207"/>
                    <a:gd name="T63" fmla="*/ 0 h 1606"/>
                    <a:gd name="T64" fmla="*/ 0 w 207"/>
                    <a:gd name="T65" fmla="*/ 0 h 1606"/>
                    <a:gd name="T66" fmla="*/ 0 w 207"/>
                    <a:gd name="T67" fmla="*/ 0 h 1606"/>
                    <a:gd name="T68" fmla="*/ 0 w 207"/>
                    <a:gd name="T69" fmla="*/ 0 h 1606"/>
                    <a:gd name="T70" fmla="*/ 0 w 207"/>
                    <a:gd name="T71" fmla="*/ 0 h 1606"/>
                    <a:gd name="T72" fmla="*/ 0 w 207"/>
                    <a:gd name="T73" fmla="*/ 0 h 1606"/>
                    <a:gd name="T74" fmla="*/ 0 w 207"/>
                    <a:gd name="T75" fmla="*/ 0 h 1606"/>
                    <a:gd name="T76" fmla="*/ 0 w 207"/>
                    <a:gd name="T77" fmla="*/ 0 h 1606"/>
                    <a:gd name="T78" fmla="*/ 0 w 207"/>
                    <a:gd name="T79" fmla="*/ 0 h 16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1606"/>
                    <a:gd name="T122" fmla="*/ 207 w 207"/>
                    <a:gd name="T123" fmla="*/ 1606 h 16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1606">
                      <a:moveTo>
                        <a:pt x="205" y="0"/>
                      </a:moveTo>
                      <a:lnTo>
                        <a:pt x="171" y="37"/>
                      </a:lnTo>
                      <a:lnTo>
                        <a:pt x="140" y="75"/>
                      </a:lnTo>
                      <a:lnTo>
                        <a:pt x="112" y="114"/>
                      </a:lnTo>
                      <a:lnTo>
                        <a:pt x="86" y="152"/>
                      </a:lnTo>
                      <a:lnTo>
                        <a:pt x="64" y="192"/>
                      </a:lnTo>
                      <a:lnTo>
                        <a:pt x="45" y="234"/>
                      </a:lnTo>
                      <a:lnTo>
                        <a:pt x="28" y="276"/>
                      </a:lnTo>
                      <a:lnTo>
                        <a:pt x="17" y="320"/>
                      </a:lnTo>
                      <a:lnTo>
                        <a:pt x="7" y="366"/>
                      </a:lnTo>
                      <a:lnTo>
                        <a:pt x="2" y="413"/>
                      </a:lnTo>
                      <a:lnTo>
                        <a:pt x="0" y="461"/>
                      </a:lnTo>
                      <a:lnTo>
                        <a:pt x="1" y="515"/>
                      </a:lnTo>
                      <a:lnTo>
                        <a:pt x="4" y="567"/>
                      </a:lnTo>
                      <a:lnTo>
                        <a:pt x="12" y="617"/>
                      </a:lnTo>
                      <a:lnTo>
                        <a:pt x="22" y="664"/>
                      </a:lnTo>
                      <a:lnTo>
                        <a:pt x="33" y="711"/>
                      </a:lnTo>
                      <a:lnTo>
                        <a:pt x="44" y="759"/>
                      </a:lnTo>
                      <a:lnTo>
                        <a:pt x="53" y="805"/>
                      </a:lnTo>
                      <a:lnTo>
                        <a:pt x="61" y="851"/>
                      </a:lnTo>
                      <a:lnTo>
                        <a:pt x="70" y="899"/>
                      </a:lnTo>
                      <a:lnTo>
                        <a:pt x="77" y="946"/>
                      </a:lnTo>
                      <a:lnTo>
                        <a:pt x="82" y="994"/>
                      </a:lnTo>
                      <a:lnTo>
                        <a:pt x="88" y="1043"/>
                      </a:lnTo>
                      <a:lnTo>
                        <a:pt x="95" y="1100"/>
                      </a:lnTo>
                      <a:lnTo>
                        <a:pt x="104" y="1156"/>
                      </a:lnTo>
                      <a:lnTo>
                        <a:pt x="112" y="1213"/>
                      </a:lnTo>
                      <a:lnTo>
                        <a:pt x="119" y="1271"/>
                      </a:lnTo>
                      <a:lnTo>
                        <a:pt x="121" y="1329"/>
                      </a:lnTo>
                      <a:lnTo>
                        <a:pt x="122" y="1392"/>
                      </a:lnTo>
                      <a:lnTo>
                        <a:pt x="122" y="1463"/>
                      </a:lnTo>
                      <a:lnTo>
                        <a:pt x="124" y="1526"/>
                      </a:lnTo>
                      <a:lnTo>
                        <a:pt x="127" y="1556"/>
                      </a:lnTo>
                      <a:lnTo>
                        <a:pt x="133" y="1577"/>
                      </a:lnTo>
                      <a:lnTo>
                        <a:pt x="141" y="1606"/>
                      </a:lnTo>
                      <a:lnTo>
                        <a:pt x="146" y="1559"/>
                      </a:lnTo>
                      <a:lnTo>
                        <a:pt x="150" y="1513"/>
                      </a:lnTo>
                      <a:lnTo>
                        <a:pt x="152" y="1467"/>
                      </a:lnTo>
                      <a:lnTo>
                        <a:pt x="153" y="1419"/>
                      </a:lnTo>
                      <a:lnTo>
                        <a:pt x="153" y="1373"/>
                      </a:lnTo>
                      <a:lnTo>
                        <a:pt x="153" y="1326"/>
                      </a:lnTo>
                      <a:lnTo>
                        <a:pt x="152" y="1279"/>
                      </a:lnTo>
                      <a:lnTo>
                        <a:pt x="150" y="1232"/>
                      </a:lnTo>
                      <a:lnTo>
                        <a:pt x="147" y="1186"/>
                      </a:lnTo>
                      <a:lnTo>
                        <a:pt x="144" y="1138"/>
                      </a:lnTo>
                      <a:lnTo>
                        <a:pt x="140" y="1091"/>
                      </a:lnTo>
                      <a:lnTo>
                        <a:pt x="135" y="1045"/>
                      </a:lnTo>
                      <a:lnTo>
                        <a:pt x="130" y="998"/>
                      </a:lnTo>
                      <a:lnTo>
                        <a:pt x="125" y="952"/>
                      </a:lnTo>
                      <a:lnTo>
                        <a:pt x="119" y="906"/>
                      </a:lnTo>
                      <a:lnTo>
                        <a:pt x="112" y="860"/>
                      </a:lnTo>
                      <a:lnTo>
                        <a:pt x="105" y="815"/>
                      </a:lnTo>
                      <a:lnTo>
                        <a:pt x="98" y="768"/>
                      </a:lnTo>
                      <a:lnTo>
                        <a:pt x="88" y="719"/>
                      </a:lnTo>
                      <a:lnTo>
                        <a:pt x="80" y="668"/>
                      </a:lnTo>
                      <a:lnTo>
                        <a:pt x="72" y="614"/>
                      </a:lnTo>
                      <a:lnTo>
                        <a:pt x="65" y="560"/>
                      </a:lnTo>
                      <a:lnTo>
                        <a:pt x="61" y="506"/>
                      </a:lnTo>
                      <a:lnTo>
                        <a:pt x="61" y="454"/>
                      </a:lnTo>
                      <a:lnTo>
                        <a:pt x="66" y="404"/>
                      </a:lnTo>
                      <a:lnTo>
                        <a:pt x="77" y="357"/>
                      </a:lnTo>
                      <a:lnTo>
                        <a:pt x="88" y="318"/>
                      </a:lnTo>
                      <a:lnTo>
                        <a:pt x="105" y="272"/>
                      </a:lnTo>
                      <a:lnTo>
                        <a:pt x="122" y="224"/>
                      </a:lnTo>
                      <a:lnTo>
                        <a:pt x="144" y="184"/>
                      </a:lnTo>
                      <a:lnTo>
                        <a:pt x="165" y="157"/>
                      </a:lnTo>
                      <a:lnTo>
                        <a:pt x="186" y="149"/>
                      </a:lnTo>
                      <a:lnTo>
                        <a:pt x="207" y="171"/>
                      </a:lnTo>
                      <a:lnTo>
                        <a:pt x="206" y="126"/>
                      </a:lnTo>
                      <a:lnTo>
                        <a:pt x="205" y="44"/>
                      </a:lnTo>
                      <a:lnTo>
                        <a:pt x="205" y="0"/>
                      </a:lnTo>
                      <a:close/>
                    </a:path>
                  </a:pathLst>
                </a:custGeom>
                <a:solidFill>
                  <a:srgbClr val="47A3CB"/>
                </a:solidFill>
                <a:ln w="9525">
                  <a:noFill/>
                  <a:round/>
                  <a:headEnd/>
                  <a:tailEnd/>
                </a:ln>
              </p:spPr>
              <p:txBody>
                <a:bodyPr/>
                <a:lstStyle/>
                <a:p>
                  <a:endParaRPr lang="en-US"/>
                </a:p>
              </p:txBody>
            </p:sp>
            <p:sp>
              <p:nvSpPr>
                <p:cNvPr id="19386" name="Freeform 303"/>
                <p:cNvSpPr>
                  <a:spLocks/>
                </p:cNvSpPr>
                <p:nvPr/>
              </p:nvSpPr>
              <p:spPr bwMode="auto">
                <a:xfrm>
                  <a:off x="962" y="2530"/>
                  <a:ext cx="52" cy="402"/>
                </a:xfrm>
                <a:custGeom>
                  <a:avLst/>
                  <a:gdLst>
                    <a:gd name="T0" fmla="*/ 0 w 207"/>
                    <a:gd name="T1" fmla="*/ 0 h 1606"/>
                    <a:gd name="T2" fmla="*/ 0 w 207"/>
                    <a:gd name="T3" fmla="*/ 0 h 1606"/>
                    <a:gd name="T4" fmla="*/ 0 w 207"/>
                    <a:gd name="T5" fmla="*/ 0 h 1606"/>
                    <a:gd name="T6" fmla="*/ 0 w 207"/>
                    <a:gd name="T7" fmla="*/ 0 h 1606"/>
                    <a:gd name="T8" fmla="*/ 0 w 207"/>
                    <a:gd name="T9" fmla="*/ 0 h 1606"/>
                    <a:gd name="T10" fmla="*/ 0 w 207"/>
                    <a:gd name="T11" fmla="*/ 0 h 1606"/>
                    <a:gd name="T12" fmla="*/ 0 w 207"/>
                    <a:gd name="T13" fmla="*/ 0 h 1606"/>
                    <a:gd name="T14" fmla="*/ 0 w 207"/>
                    <a:gd name="T15" fmla="*/ 0 h 1606"/>
                    <a:gd name="T16" fmla="*/ 0 w 207"/>
                    <a:gd name="T17" fmla="*/ 0 h 1606"/>
                    <a:gd name="T18" fmla="*/ 0 w 207"/>
                    <a:gd name="T19" fmla="*/ 0 h 1606"/>
                    <a:gd name="T20" fmla="*/ 0 w 207"/>
                    <a:gd name="T21" fmla="*/ 0 h 1606"/>
                    <a:gd name="T22" fmla="*/ 0 w 207"/>
                    <a:gd name="T23" fmla="*/ 0 h 1606"/>
                    <a:gd name="T24" fmla="*/ 0 w 207"/>
                    <a:gd name="T25" fmla="*/ 0 h 1606"/>
                    <a:gd name="T26" fmla="*/ 0 w 207"/>
                    <a:gd name="T27" fmla="*/ 0 h 1606"/>
                    <a:gd name="T28" fmla="*/ 0 w 207"/>
                    <a:gd name="T29" fmla="*/ 0 h 1606"/>
                    <a:gd name="T30" fmla="*/ 0 w 207"/>
                    <a:gd name="T31" fmla="*/ 0 h 1606"/>
                    <a:gd name="T32" fmla="*/ 0 w 207"/>
                    <a:gd name="T33" fmla="*/ 1 h 1606"/>
                    <a:gd name="T34" fmla="*/ 0 w 207"/>
                    <a:gd name="T35" fmla="*/ 1 h 1606"/>
                    <a:gd name="T36" fmla="*/ 0 w 207"/>
                    <a:gd name="T37" fmla="*/ 1 h 1606"/>
                    <a:gd name="T38" fmla="*/ 0 w 207"/>
                    <a:gd name="T39" fmla="*/ 1 h 1606"/>
                    <a:gd name="T40" fmla="*/ 0 w 207"/>
                    <a:gd name="T41" fmla="*/ 1 h 1606"/>
                    <a:gd name="T42" fmla="*/ 0 w 207"/>
                    <a:gd name="T43" fmla="*/ 1 h 1606"/>
                    <a:gd name="T44" fmla="*/ 0 w 207"/>
                    <a:gd name="T45" fmla="*/ 1 h 1606"/>
                    <a:gd name="T46" fmla="*/ 0 w 207"/>
                    <a:gd name="T47" fmla="*/ 0 h 1606"/>
                    <a:gd name="T48" fmla="*/ 0 w 207"/>
                    <a:gd name="T49" fmla="*/ 0 h 1606"/>
                    <a:gd name="T50" fmla="*/ 0 w 207"/>
                    <a:gd name="T51" fmla="*/ 0 h 1606"/>
                    <a:gd name="T52" fmla="*/ 0 w 207"/>
                    <a:gd name="T53" fmla="*/ 0 h 1606"/>
                    <a:gd name="T54" fmla="*/ 0 w 207"/>
                    <a:gd name="T55" fmla="*/ 0 h 1606"/>
                    <a:gd name="T56" fmla="*/ 0 w 207"/>
                    <a:gd name="T57" fmla="*/ 0 h 1606"/>
                    <a:gd name="T58" fmla="*/ 0 w 207"/>
                    <a:gd name="T59" fmla="*/ 0 h 1606"/>
                    <a:gd name="T60" fmla="*/ 0 w 207"/>
                    <a:gd name="T61" fmla="*/ 0 h 1606"/>
                    <a:gd name="T62" fmla="*/ 0 w 207"/>
                    <a:gd name="T63" fmla="*/ 0 h 1606"/>
                    <a:gd name="T64" fmla="*/ 0 w 207"/>
                    <a:gd name="T65" fmla="*/ 0 h 1606"/>
                    <a:gd name="T66" fmla="*/ 0 w 207"/>
                    <a:gd name="T67" fmla="*/ 0 h 1606"/>
                    <a:gd name="T68" fmla="*/ 0 w 207"/>
                    <a:gd name="T69" fmla="*/ 0 h 1606"/>
                    <a:gd name="T70" fmla="*/ 0 w 207"/>
                    <a:gd name="T71" fmla="*/ 0 h 1606"/>
                    <a:gd name="T72" fmla="*/ 0 w 207"/>
                    <a:gd name="T73" fmla="*/ 0 h 1606"/>
                    <a:gd name="T74" fmla="*/ 0 w 207"/>
                    <a:gd name="T75" fmla="*/ 0 h 1606"/>
                    <a:gd name="T76" fmla="*/ 0 w 207"/>
                    <a:gd name="T77" fmla="*/ 0 h 1606"/>
                    <a:gd name="T78" fmla="*/ 0 w 207"/>
                    <a:gd name="T79" fmla="*/ 0 h 1606"/>
                    <a:gd name="T80" fmla="*/ 0 w 207"/>
                    <a:gd name="T81" fmla="*/ 0 h 16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7"/>
                    <a:gd name="T124" fmla="*/ 0 h 1606"/>
                    <a:gd name="T125" fmla="*/ 207 w 207"/>
                    <a:gd name="T126" fmla="*/ 1606 h 16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7" h="1606">
                      <a:moveTo>
                        <a:pt x="205" y="0"/>
                      </a:moveTo>
                      <a:lnTo>
                        <a:pt x="171" y="37"/>
                      </a:lnTo>
                      <a:lnTo>
                        <a:pt x="140" y="75"/>
                      </a:lnTo>
                      <a:lnTo>
                        <a:pt x="112" y="114"/>
                      </a:lnTo>
                      <a:lnTo>
                        <a:pt x="86" y="152"/>
                      </a:lnTo>
                      <a:lnTo>
                        <a:pt x="64" y="192"/>
                      </a:lnTo>
                      <a:lnTo>
                        <a:pt x="45" y="234"/>
                      </a:lnTo>
                      <a:lnTo>
                        <a:pt x="28" y="276"/>
                      </a:lnTo>
                      <a:lnTo>
                        <a:pt x="17" y="320"/>
                      </a:lnTo>
                      <a:lnTo>
                        <a:pt x="7" y="366"/>
                      </a:lnTo>
                      <a:lnTo>
                        <a:pt x="2" y="413"/>
                      </a:lnTo>
                      <a:lnTo>
                        <a:pt x="0" y="461"/>
                      </a:lnTo>
                      <a:lnTo>
                        <a:pt x="1" y="515"/>
                      </a:lnTo>
                      <a:lnTo>
                        <a:pt x="4" y="567"/>
                      </a:lnTo>
                      <a:lnTo>
                        <a:pt x="12" y="617"/>
                      </a:lnTo>
                      <a:lnTo>
                        <a:pt x="22" y="664"/>
                      </a:lnTo>
                      <a:lnTo>
                        <a:pt x="33" y="711"/>
                      </a:lnTo>
                      <a:lnTo>
                        <a:pt x="44" y="759"/>
                      </a:lnTo>
                      <a:lnTo>
                        <a:pt x="53" y="805"/>
                      </a:lnTo>
                      <a:lnTo>
                        <a:pt x="61" y="851"/>
                      </a:lnTo>
                      <a:lnTo>
                        <a:pt x="70" y="899"/>
                      </a:lnTo>
                      <a:lnTo>
                        <a:pt x="77" y="946"/>
                      </a:lnTo>
                      <a:lnTo>
                        <a:pt x="82" y="994"/>
                      </a:lnTo>
                      <a:lnTo>
                        <a:pt x="88" y="1043"/>
                      </a:lnTo>
                      <a:lnTo>
                        <a:pt x="95" y="1100"/>
                      </a:lnTo>
                      <a:lnTo>
                        <a:pt x="104" y="1156"/>
                      </a:lnTo>
                      <a:lnTo>
                        <a:pt x="112" y="1213"/>
                      </a:lnTo>
                      <a:lnTo>
                        <a:pt x="119" y="1271"/>
                      </a:lnTo>
                      <a:lnTo>
                        <a:pt x="121" y="1329"/>
                      </a:lnTo>
                      <a:lnTo>
                        <a:pt x="122" y="1392"/>
                      </a:lnTo>
                      <a:lnTo>
                        <a:pt x="122" y="1463"/>
                      </a:lnTo>
                      <a:lnTo>
                        <a:pt x="124" y="1526"/>
                      </a:lnTo>
                      <a:lnTo>
                        <a:pt x="127" y="1556"/>
                      </a:lnTo>
                      <a:lnTo>
                        <a:pt x="133" y="1577"/>
                      </a:lnTo>
                      <a:lnTo>
                        <a:pt x="141" y="1606"/>
                      </a:lnTo>
                      <a:lnTo>
                        <a:pt x="146" y="1559"/>
                      </a:lnTo>
                      <a:lnTo>
                        <a:pt x="150" y="1513"/>
                      </a:lnTo>
                      <a:lnTo>
                        <a:pt x="152" y="1467"/>
                      </a:lnTo>
                      <a:lnTo>
                        <a:pt x="153" y="1419"/>
                      </a:lnTo>
                      <a:lnTo>
                        <a:pt x="153" y="1373"/>
                      </a:lnTo>
                      <a:lnTo>
                        <a:pt x="153" y="1326"/>
                      </a:lnTo>
                      <a:lnTo>
                        <a:pt x="152" y="1279"/>
                      </a:lnTo>
                      <a:lnTo>
                        <a:pt x="150" y="1232"/>
                      </a:lnTo>
                      <a:lnTo>
                        <a:pt x="147" y="1186"/>
                      </a:lnTo>
                      <a:lnTo>
                        <a:pt x="144" y="1138"/>
                      </a:lnTo>
                      <a:lnTo>
                        <a:pt x="140" y="1091"/>
                      </a:lnTo>
                      <a:lnTo>
                        <a:pt x="135" y="1045"/>
                      </a:lnTo>
                      <a:lnTo>
                        <a:pt x="130" y="998"/>
                      </a:lnTo>
                      <a:lnTo>
                        <a:pt x="125" y="952"/>
                      </a:lnTo>
                      <a:lnTo>
                        <a:pt x="119" y="906"/>
                      </a:lnTo>
                      <a:lnTo>
                        <a:pt x="112" y="860"/>
                      </a:lnTo>
                      <a:lnTo>
                        <a:pt x="105" y="815"/>
                      </a:lnTo>
                      <a:lnTo>
                        <a:pt x="98" y="768"/>
                      </a:lnTo>
                      <a:lnTo>
                        <a:pt x="88" y="719"/>
                      </a:lnTo>
                      <a:lnTo>
                        <a:pt x="80" y="668"/>
                      </a:lnTo>
                      <a:lnTo>
                        <a:pt x="72" y="614"/>
                      </a:lnTo>
                      <a:lnTo>
                        <a:pt x="65" y="560"/>
                      </a:lnTo>
                      <a:lnTo>
                        <a:pt x="61" y="506"/>
                      </a:lnTo>
                      <a:lnTo>
                        <a:pt x="61" y="454"/>
                      </a:lnTo>
                      <a:lnTo>
                        <a:pt x="66" y="404"/>
                      </a:lnTo>
                      <a:lnTo>
                        <a:pt x="77" y="357"/>
                      </a:lnTo>
                      <a:lnTo>
                        <a:pt x="88" y="318"/>
                      </a:lnTo>
                      <a:lnTo>
                        <a:pt x="105" y="272"/>
                      </a:lnTo>
                      <a:lnTo>
                        <a:pt x="122" y="224"/>
                      </a:lnTo>
                      <a:lnTo>
                        <a:pt x="144" y="184"/>
                      </a:lnTo>
                      <a:lnTo>
                        <a:pt x="165" y="157"/>
                      </a:lnTo>
                      <a:lnTo>
                        <a:pt x="186" y="149"/>
                      </a:lnTo>
                      <a:lnTo>
                        <a:pt x="207" y="171"/>
                      </a:lnTo>
                      <a:lnTo>
                        <a:pt x="206" y="126"/>
                      </a:lnTo>
                      <a:lnTo>
                        <a:pt x="205" y="44"/>
                      </a:lnTo>
                      <a:lnTo>
                        <a:pt x="205" y="0"/>
                      </a:lnTo>
                    </a:path>
                  </a:pathLst>
                </a:custGeom>
                <a:noFill/>
                <a:ln w="1588">
                  <a:solidFill>
                    <a:srgbClr val="87C2DC"/>
                  </a:solidFill>
                  <a:round/>
                  <a:headEnd/>
                  <a:tailEnd/>
                </a:ln>
              </p:spPr>
              <p:txBody>
                <a:bodyPr/>
                <a:lstStyle/>
                <a:p>
                  <a:endParaRPr lang="en-US"/>
                </a:p>
              </p:txBody>
            </p:sp>
            <p:sp>
              <p:nvSpPr>
                <p:cNvPr id="19387" name="Freeform 304"/>
                <p:cNvSpPr>
                  <a:spLocks/>
                </p:cNvSpPr>
                <p:nvPr/>
              </p:nvSpPr>
              <p:spPr bwMode="auto">
                <a:xfrm>
                  <a:off x="862" y="2603"/>
                  <a:ext cx="109" cy="50"/>
                </a:xfrm>
                <a:custGeom>
                  <a:avLst/>
                  <a:gdLst>
                    <a:gd name="T0" fmla="*/ 0 w 439"/>
                    <a:gd name="T1" fmla="*/ 0 h 202"/>
                    <a:gd name="T2" fmla="*/ 0 w 439"/>
                    <a:gd name="T3" fmla="*/ 0 h 202"/>
                    <a:gd name="T4" fmla="*/ 0 w 439"/>
                    <a:gd name="T5" fmla="*/ 0 h 202"/>
                    <a:gd name="T6" fmla="*/ 0 w 439"/>
                    <a:gd name="T7" fmla="*/ 0 h 202"/>
                    <a:gd name="T8" fmla="*/ 0 w 439"/>
                    <a:gd name="T9" fmla="*/ 0 h 202"/>
                    <a:gd name="T10" fmla="*/ 0 w 439"/>
                    <a:gd name="T11" fmla="*/ 0 h 202"/>
                    <a:gd name="T12" fmla="*/ 0 w 439"/>
                    <a:gd name="T13" fmla="*/ 0 h 202"/>
                    <a:gd name="T14" fmla="*/ 0 w 439"/>
                    <a:gd name="T15" fmla="*/ 0 h 202"/>
                    <a:gd name="T16" fmla="*/ 0 w 439"/>
                    <a:gd name="T17" fmla="*/ 0 h 202"/>
                    <a:gd name="T18" fmla="*/ 0 w 439"/>
                    <a:gd name="T19" fmla="*/ 0 h 202"/>
                    <a:gd name="T20" fmla="*/ 0 w 439"/>
                    <a:gd name="T21" fmla="*/ 0 h 202"/>
                    <a:gd name="T22" fmla="*/ 0 w 439"/>
                    <a:gd name="T23" fmla="*/ 0 h 202"/>
                    <a:gd name="T24" fmla="*/ 0 w 439"/>
                    <a:gd name="T25" fmla="*/ 0 h 202"/>
                    <a:gd name="T26" fmla="*/ 0 w 439"/>
                    <a:gd name="T27" fmla="*/ 0 h 202"/>
                    <a:gd name="T28" fmla="*/ 0 w 439"/>
                    <a:gd name="T29" fmla="*/ 0 h 202"/>
                    <a:gd name="T30" fmla="*/ 0 w 439"/>
                    <a:gd name="T31" fmla="*/ 0 h 202"/>
                    <a:gd name="T32" fmla="*/ 0 w 439"/>
                    <a:gd name="T33" fmla="*/ 0 h 202"/>
                    <a:gd name="T34" fmla="*/ 0 w 439"/>
                    <a:gd name="T35" fmla="*/ 0 h 202"/>
                    <a:gd name="T36" fmla="*/ 0 w 439"/>
                    <a:gd name="T37" fmla="*/ 0 h 202"/>
                    <a:gd name="T38" fmla="*/ 0 w 439"/>
                    <a:gd name="T39" fmla="*/ 0 h 202"/>
                    <a:gd name="T40" fmla="*/ 0 w 439"/>
                    <a:gd name="T41" fmla="*/ 0 h 202"/>
                    <a:gd name="T42" fmla="*/ 0 w 439"/>
                    <a:gd name="T43" fmla="*/ 0 h 202"/>
                    <a:gd name="T44" fmla="*/ 0 w 439"/>
                    <a:gd name="T45" fmla="*/ 0 h 202"/>
                    <a:gd name="T46" fmla="*/ 0 w 439"/>
                    <a:gd name="T47" fmla="*/ 0 h 202"/>
                    <a:gd name="T48" fmla="*/ 0 w 439"/>
                    <a:gd name="T49" fmla="*/ 0 h 202"/>
                    <a:gd name="T50" fmla="*/ 0 w 439"/>
                    <a:gd name="T51" fmla="*/ 0 h 202"/>
                    <a:gd name="T52" fmla="*/ 0 w 439"/>
                    <a:gd name="T53" fmla="*/ 0 h 202"/>
                    <a:gd name="T54" fmla="*/ 0 w 439"/>
                    <a:gd name="T55" fmla="*/ 0 h 202"/>
                    <a:gd name="T56" fmla="*/ 0 w 439"/>
                    <a:gd name="T57" fmla="*/ 0 h 202"/>
                    <a:gd name="T58" fmla="*/ 0 w 439"/>
                    <a:gd name="T59" fmla="*/ 0 h 202"/>
                    <a:gd name="T60" fmla="*/ 0 w 439"/>
                    <a:gd name="T61" fmla="*/ 0 h 202"/>
                    <a:gd name="T62" fmla="*/ 0 w 439"/>
                    <a:gd name="T63" fmla="*/ 0 h 202"/>
                    <a:gd name="T64" fmla="*/ 0 w 439"/>
                    <a:gd name="T65" fmla="*/ 0 h 202"/>
                    <a:gd name="T66" fmla="*/ 0 w 439"/>
                    <a:gd name="T67" fmla="*/ 0 h 202"/>
                    <a:gd name="T68" fmla="*/ 0 w 439"/>
                    <a:gd name="T69" fmla="*/ 0 h 202"/>
                    <a:gd name="T70" fmla="*/ 0 w 439"/>
                    <a:gd name="T71" fmla="*/ 0 h 202"/>
                    <a:gd name="T72" fmla="*/ 0 w 439"/>
                    <a:gd name="T73" fmla="*/ 0 h 202"/>
                    <a:gd name="T74" fmla="*/ 0 w 439"/>
                    <a:gd name="T75" fmla="*/ 0 h 202"/>
                    <a:gd name="T76" fmla="*/ 0 w 439"/>
                    <a:gd name="T77" fmla="*/ 0 h 202"/>
                    <a:gd name="T78" fmla="*/ 0 w 439"/>
                    <a:gd name="T79" fmla="*/ 0 h 202"/>
                    <a:gd name="T80" fmla="*/ 0 w 439"/>
                    <a:gd name="T81" fmla="*/ 0 h 202"/>
                    <a:gd name="T82" fmla="*/ 0 w 439"/>
                    <a:gd name="T83" fmla="*/ 0 h 202"/>
                    <a:gd name="T84" fmla="*/ 0 w 439"/>
                    <a:gd name="T85" fmla="*/ 0 h 202"/>
                    <a:gd name="T86" fmla="*/ 0 w 439"/>
                    <a:gd name="T87" fmla="*/ 0 h 202"/>
                    <a:gd name="T88" fmla="*/ 0 w 439"/>
                    <a:gd name="T89" fmla="*/ 0 h 202"/>
                    <a:gd name="T90" fmla="*/ 0 w 439"/>
                    <a:gd name="T91" fmla="*/ 0 h 202"/>
                    <a:gd name="T92" fmla="*/ 0 w 439"/>
                    <a:gd name="T93" fmla="*/ 0 h 202"/>
                    <a:gd name="T94" fmla="*/ 0 w 439"/>
                    <a:gd name="T95" fmla="*/ 0 h 202"/>
                    <a:gd name="T96" fmla="*/ 0 w 439"/>
                    <a:gd name="T97" fmla="*/ 0 h 202"/>
                    <a:gd name="T98" fmla="*/ 0 w 439"/>
                    <a:gd name="T99" fmla="*/ 0 h 202"/>
                    <a:gd name="T100" fmla="*/ 0 w 439"/>
                    <a:gd name="T101" fmla="*/ 0 h 2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9"/>
                    <a:gd name="T154" fmla="*/ 0 h 202"/>
                    <a:gd name="T155" fmla="*/ 439 w 439"/>
                    <a:gd name="T156" fmla="*/ 202 h 2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9" h="202">
                      <a:moveTo>
                        <a:pt x="439" y="0"/>
                      </a:moveTo>
                      <a:lnTo>
                        <a:pt x="418" y="29"/>
                      </a:lnTo>
                      <a:lnTo>
                        <a:pt x="392" y="50"/>
                      </a:lnTo>
                      <a:lnTo>
                        <a:pt x="360" y="62"/>
                      </a:lnTo>
                      <a:lnTo>
                        <a:pt x="308" y="71"/>
                      </a:lnTo>
                      <a:lnTo>
                        <a:pt x="258" y="81"/>
                      </a:lnTo>
                      <a:lnTo>
                        <a:pt x="211" y="95"/>
                      </a:lnTo>
                      <a:lnTo>
                        <a:pt x="166" y="119"/>
                      </a:lnTo>
                      <a:lnTo>
                        <a:pt x="126" y="157"/>
                      </a:lnTo>
                      <a:lnTo>
                        <a:pt x="95" y="178"/>
                      </a:lnTo>
                      <a:lnTo>
                        <a:pt x="58" y="186"/>
                      </a:lnTo>
                      <a:lnTo>
                        <a:pt x="20" y="177"/>
                      </a:lnTo>
                      <a:lnTo>
                        <a:pt x="8" y="165"/>
                      </a:lnTo>
                      <a:lnTo>
                        <a:pt x="8" y="149"/>
                      </a:lnTo>
                      <a:lnTo>
                        <a:pt x="16" y="132"/>
                      </a:lnTo>
                      <a:lnTo>
                        <a:pt x="32" y="118"/>
                      </a:lnTo>
                      <a:lnTo>
                        <a:pt x="52" y="108"/>
                      </a:lnTo>
                      <a:lnTo>
                        <a:pt x="72" y="100"/>
                      </a:lnTo>
                      <a:lnTo>
                        <a:pt x="73" y="98"/>
                      </a:lnTo>
                      <a:lnTo>
                        <a:pt x="73" y="92"/>
                      </a:lnTo>
                      <a:lnTo>
                        <a:pt x="72" y="86"/>
                      </a:lnTo>
                      <a:lnTo>
                        <a:pt x="28" y="103"/>
                      </a:lnTo>
                      <a:lnTo>
                        <a:pt x="0" y="138"/>
                      </a:lnTo>
                      <a:lnTo>
                        <a:pt x="1" y="182"/>
                      </a:lnTo>
                      <a:lnTo>
                        <a:pt x="24" y="201"/>
                      </a:lnTo>
                      <a:lnTo>
                        <a:pt x="53" y="202"/>
                      </a:lnTo>
                      <a:lnTo>
                        <a:pt x="84" y="195"/>
                      </a:lnTo>
                      <a:lnTo>
                        <a:pt x="127" y="171"/>
                      </a:lnTo>
                      <a:lnTo>
                        <a:pt x="167" y="140"/>
                      </a:lnTo>
                      <a:lnTo>
                        <a:pt x="208" y="114"/>
                      </a:lnTo>
                      <a:lnTo>
                        <a:pt x="267" y="101"/>
                      </a:lnTo>
                      <a:lnTo>
                        <a:pt x="328" y="99"/>
                      </a:lnTo>
                      <a:lnTo>
                        <a:pt x="388" y="89"/>
                      </a:lnTo>
                      <a:lnTo>
                        <a:pt x="401" y="81"/>
                      </a:lnTo>
                      <a:lnTo>
                        <a:pt x="413" y="71"/>
                      </a:lnTo>
                      <a:lnTo>
                        <a:pt x="426" y="62"/>
                      </a:lnTo>
                      <a:lnTo>
                        <a:pt x="429" y="45"/>
                      </a:lnTo>
                      <a:lnTo>
                        <a:pt x="435" y="16"/>
                      </a:lnTo>
                      <a:lnTo>
                        <a:pt x="439" y="0"/>
                      </a:lnTo>
                      <a:close/>
                    </a:path>
                  </a:pathLst>
                </a:custGeom>
                <a:solidFill>
                  <a:srgbClr val="47A3CB"/>
                </a:solidFill>
                <a:ln w="9525">
                  <a:noFill/>
                  <a:round/>
                  <a:headEnd/>
                  <a:tailEnd/>
                </a:ln>
              </p:spPr>
              <p:txBody>
                <a:bodyPr/>
                <a:lstStyle/>
                <a:p>
                  <a:endParaRPr lang="en-US"/>
                </a:p>
              </p:txBody>
            </p:sp>
            <p:sp>
              <p:nvSpPr>
                <p:cNvPr id="19388" name="Freeform 305"/>
                <p:cNvSpPr>
                  <a:spLocks/>
                </p:cNvSpPr>
                <p:nvPr/>
              </p:nvSpPr>
              <p:spPr bwMode="auto">
                <a:xfrm>
                  <a:off x="862" y="2603"/>
                  <a:ext cx="109" cy="50"/>
                </a:xfrm>
                <a:custGeom>
                  <a:avLst/>
                  <a:gdLst>
                    <a:gd name="T0" fmla="*/ 0 w 439"/>
                    <a:gd name="T1" fmla="*/ 0 h 202"/>
                    <a:gd name="T2" fmla="*/ 0 w 439"/>
                    <a:gd name="T3" fmla="*/ 0 h 202"/>
                    <a:gd name="T4" fmla="*/ 0 w 439"/>
                    <a:gd name="T5" fmla="*/ 0 h 202"/>
                    <a:gd name="T6" fmla="*/ 0 w 439"/>
                    <a:gd name="T7" fmla="*/ 0 h 202"/>
                    <a:gd name="T8" fmla="*/ 0 w 439"/>
                    <a:gd name="T9" fmla="*/ 0 h 202"/>
                    <a:gd name="T10" fmla="*/ 0 w 439"/>
                    <a:gd name="T11" fmla="*/ 0 h 202"/>
                    <a:gd name="T12" fmla="*/ 0 w 439"/>
                    <a:gd name="T13" fmla="*/ 0 h 202"/>
                    <a:gd name="T14" fmla="*/ 0 w 439"/>
                    <a:gd name="T15" fmla="*/ 0 h 202"/>
                    <a:gd name="T16" fmla="*/ 0 w 439"/>
                    <a:gd name="T17" fmla="*/ 0 h 202"/>
                    <a:gd name="T18" fmla="*/ 0 w 439"/>
                    <a:gd name="T19" fmla="*/ 0 h 202"/>
                    <a:gd name="T20" fmla="*/ 0 w 439"/>
                    <a:gd name="T21" fmla="*/ 0 h 202"/>
                    <a:gd name="T22" fmla="*/ 0 w 439"/>
                    <a:gd name="T23" fmla="*/ 0 h 202"/>
                    <a:gd name="T24" fmla="*/ 0 w 439"/>
                    <a:gd name="T25" fmla="*/ 0 h 202"/>
                    <a:gd name="T26" fmla="*/ 0 w 439"/>
                    <a:gd name="T27" fmla="*/ 0 h 202"/>
                    <a:gd name="T28" fmla="*/ 0 w 439"/>
                    <a:gd name="T29" fmla="*/ 0 h 202"/>
                    <a:gd name="T30" fmla="*/ 0 w 439"/>
                    <a:gd name="T31" fmla="*/ 0 h 202"/>
                    <a:gd name="T32" fmla="*/ 0 w 439"/>
                    <a:gd name="T33" fmla="*/ 0 h 202"/>
                    <a:gd name="T34" fmla="*/ 0 w 439"/>
                    <a:gd name="T35" fmla="*/ 0 h 202"/>
                    <a:gd name="T36" fmla="*/ 0 w 439"/>
                    <a:gd name="T37" fmla="*/ 0 h 202"/>
                    <a:gd name="T38" fmla="*/ 0 w 439"/>
                    <a:gd name="T39" fmla="*/ 0 h 202"/>
                    <a:gd name="T40" fmla="*/ 0 w 439"/>
                    <a:gd name="T41" fmla="*/ 0 h 202"/>
                    <a:gd name="T42" fmla="*/ 0 w 439"/>
                    <a:gd name="T43" fmla="*/ 0 h 202"/>
                    <a:gd name="T44" fmla="*/ 0 w 439"/>
                    <a:gd name="T45" fmla="*/ 0 h 202"/>
                    <a:gd name="T46" fmla="*/ 0 w 439"/>
                    <a:gd name="T47" fmla="*/ 0 h 202"/>
                    <a:gd name="T48" fmla="*/ 0 w 439"/>
                    <a:gd name="T49" fmla="*/ 0 h 202"/>
                    <a:gd name="T50" fmla="*/ 0 w 439"/>
                    <a:gd name="T51" fmla="*/ 0 h 202"/>
                    <a:gd name="T52" fmla="*/ 0 w 439"/>
                    <a:gd name="T53" fmla="*/ 0 h 202"/>
                    <a:gd name="T54" fmla="*/ 0 w 439"/>
                    <a:gd name="T55" fmla="*/ 0 h 202"/>
                    <a:gd name="T56" fmla="*/ 0 w 439"/>
                    <a:gd name="T57" fmla="*/ 0 h 202"/>
                    <a:gd name="T58" fmla="*/ 0 w 439"/>
                    <a:gd name="T59" fmla="*/ 0 h 202"/>
                    <a:gd name="T60" fmla="*/ 0 w 439"/>
                    <a:gd name="T61" fmla="*/ 0 h 202"/>
                    <a:gd name="T62" fmla="*/ 0 w 439"/>
                    <a:gd name="T63" fmla="*/ 0 h 202"/>
                    <a:gd name="T64" fmla="*/ 0 w 439"/>
                    <a:gd name="T65" fmla="*/ 0 h 202"/>
                    <a:gd name="T66" fmla="*/ 0 w 439"/>
                    <a:gd name="T67" fmla="*/ 0 h 202"/>
                    <a:gd name="T68" fmla="*/ 0 w 439"/>
                    <a:gd name="T69" fmla="*/ 0 h 202"/>
                    <a:gd name="T70" fmla="*/ 0 w 439"/>
                    <a:gd name="T71" fmla="*/ 0 h 202"/>
                    <a:gd name="T72" fmla="*/ 0 w 439"/>
                    <a:gd name="T73" fmla="*/ 0 h 202"/>
                    <a:gd name="T74" fmla="*/ 0 w 439"/>
                    <a:gd name="T75" fmla="*/ 0 h 202"/>
                    <a:gd name="T76" fmla="*/ 0 w 439"/>
                    <a:gd name="T77" fmla="*/ 0 h 202"/>
                    <a:gd name="T78" fmla="*/ 0 w 439"/>
                    <a:gd name="T79" fmla="*/ 0 h 202"/>
                    <a:gd name="T80" fmla="*/ 0 w 439"/>
                    <a:gd name="T81" fmla="*/ 0 h 202"/>
                    <a:gd name="T82" fmla="*/ 0 w 439"/>
                    <a:gd name="T83" fmla="*/ 0 h 202"/>
                    <a:gd name="T84" fmla="*/ 0 w 439"/>
                    <a:gd name="T85" fmla="*/ 0 h 202"/>
                    <a:gd name="T86" fmla="*/ 0 w 439"/>
                    <a:gd name="T87" fmla="*/ 0 h 202"/>
                    <a:gd name="T88" fmla="*/ 0 w 439"/>
                    <a:gd name="T89" fmla="*/ 0 h 202"/>
                    <a:gd name="T90" fmla="*/ 0 w 439"/>
                    <a:gd name="T91" fmla="*/ 0 h 202"/>
                    <a:gd name="T92" fmla="*/ 0 w 439"/>
                    <a:gd name="T93" fmla="*/ 0 h 202"/>
                    <a:gd name="T94" fmla="*/ 0 w 439"/>
                    <a:gd name="T95" fmla="*/ 0 h 202"/>
                    <a:gd name="T96" fmla="*/ 0 w 439"/>
                    <a:gd name="T97" fmla="*/ 0 h 202"/>
                    <a:gd name="T98" fmla="*/ 0 w 439"/>
                    <a:gd name="T99" fmla="*/ 0 h 202"/>
                    <a:gd name="T100" fmla="*/ 0 w 439"/>
                    <a:gd name="T101" fmla="*/ 0 h 202"/>
                    <a:gd name="T102" fmla="*/ 0 w 439"/>
                    <a:gd name="T103" fmla="*/ 0 h 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9"/>
                    <a:gd name="T157" fmla="*/ 0 h 202"/>
                    <a:gd name="T158" fmla="*/ 439 w 439"/>
                    <a:gd name="T159" fmla="*/ 202 h 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9" h="202">
                      <a:moveTo>
                        <a:pt x="439" y="0"/>
                      </a:moveTo>
                      <a:lnTo>
                        <a:pt x="418" y="29"/>
                      </a:lnTo>
                      <a:lnTo>
                        <a:pt x="392" y="50"/>
                      </a:lnTo>
                      <a:lnTo>
                        <a:pt x="360" y="62"/>
                      </a:lnTo>
                      <a:lnTo>
                        <a:pt x="308" y="71"/>
                      </a:lnTo>
                      <a:lnTo>
                        <a:pt x="258" y="81"/>
                      </a:lnTo>
                      <a:lnTo>
                        <a:pt x="211" y="95"/>
                      </a:lnTo>
                      <a:lnTo>
                        <a:pt x="166" y="119"/>
                      </a:lnTo>
                      <a:lnTo>
                        <a:pt x="126" y="157"/>
                      </a:lnTo>
                      <a:lnTo>
                        <a:pt x="95" y="178"/>
                      </a:lnTo>
                      <a:lnTo>
                        <a:pt x="58" y="186"/>
                      </a:lnTo>
                      <a:lnTo>
                        <a:pt x="20" y="177"/>
                      </a:lnTo>
                      <a:lnTo>
                        <a:pt x="8" y="165"/>
                      </a:lnTo>
                      <a:lnTo>
                        <a:pt x="8" y="149"/>
                      </a:lnTo>
                      <a:lnTo>
                        <a:pt x="16" y="132"/>
                      </a:lnTo>
                      <a:lnTo>
                        <a:pt x="32" y="118"/>
                      </a:lnTo>
                      <a:lnTo>
                        <a:pt x="52" y="108"/>
                      </a:lnTo>
                      <a:lnTo>
                        <a:pt x="72" y="100"/>
                      </a:lnTo>
                      <a:lnTo>
                        <a:pt x="73" y="98"/>
                      </a:lnTo>
                      <a:lnTo>
                        <a:pt x="73" y="92"/>
                      </a:lnTo>
                      <a:lnTo>
                        <a:pt x="72" y="86"/>
                      </a:lnTo>
                      <a:lnTo>
                        <a:pt x="28" y="103"/>
                      </a:lnTo>
                      <a:lnTo>
                        <a:pt x="0" y="138"/>
                      </a:lnTo>
                      <a:lnTo>
                        <a:pt x="1" y="182"/>
                      </a:lnTo>
                      <a:lnTo>
                        <a:pt x="24" y="201"/>
                      </a:lnTo>
                      <a:lnTo>
                        <a:pt x="53" y="202"/>
                      </a:lnTo>
                      <a:lnTo>
                        <a:pt x="84" y="195"/>
                      </a:lnTo>
                      <a:lnTo>
                        <a:pt x="127" y="171"/>
                      </a:lnTo>
                      <a:lnTo>
                        <a:pt x="167" y="140"/>
                      </a:lnTo>
                      <a:lnTo>
                        <a:pt x="208" y="114"/>
                      </a:lnTo>
                      <a:lnTo>
                        <a:pt x="267" y="101"/>
                      </a:lnTo>
                      <a:lnTo>
                        <a:pt x="328" y="99"/>
                      </a:lnTo>
                      <a:lnTo>
                        <a:pt x="388" y="89"/>
                      </a:lnTo>
                      <a:lnTo>
                        <a:pt x="401" y="81"/>
                      </a:lnTo>
                      <a:lnTo>
                        <a:pt x="413" y="71"/>
                      </a:lnTo>
                      <a:lnTo>
                        <a:pt x="426" y="62"/>
                      </a:lnTo>
                      <a:lnTo>
                        <a:pt x="429" y="45"/>
                      </a:lnTo>
                      <a:lnTo>
                        <a:pt x="435" y="16"/>
                      </a:lnTo>
                      <a:lnTo>
                        <a:pt x="439" y="0"/>
                      </a:lnTo>
                    </a:path>
                  </a:pathLst>
                </a:custGeom>
                <a:noFill/>
                <a:ln w="1588">
                  <a:solidFill>
                    <a:srgbClr val="87C2DC"/>
                  </a:solidFill>
                  <a:round/>
                  <a:headEnd/>
                  <a:tailEnd/>
                </a:ln>
              </p:spPr>
              <p:txBody>
                <a:bodyPr/>
                <a:lstStyle/>
                <a:p>
                  <a:endParaRPr lang="en-US"/>
                </a:p>
              </p:txBody>
            </p:sp>
            <p:sp>
              <p:nvSpPr>
                <p:cNvPr id="19389" name="Freeform 306"/>
                <p:cNvSpPr>
                  <a:spLocks/>
                </p:cNvSpPr>
                <p:nvPr/>
              </p:nvSpPr>
              <p:spPr bwMode="auto">
                <a:xfrm>
                  <a:off x="956" y="2678"/>
                  <a:ext cx="11" cy="9"/>
                </a:xfrm>
                <a:custGeom>
                  <a:avLst/>
                  <a:gdLst>
                    <a:gd name="T0" fmla="*/ 0 w 45"/>
                    <a:gd name="T1" fmla="*/ 0 h 36"/>
                    <a:gd name="T2" fmla="*/ 0 w 45"/>
                    <a:gd name="T3" fmla="*/ 0 h 36"/>
                    <a:gd name="T4" fmla="*/ 0 w 45"/>
                    <a:gd name="T5" fmla="*/ 0 h 36"/>
                    <a:gd name="T6" fmla="*/ 0 w 45"/>
                    <a:gd name="T7" fmla="*/ 0 h 36"/>
                    <a:gd name="T8" fmla="*/ 0 w 45"/>
                    <a:gd name="T9" fmla="*/ 0 h 36"/>
                    <a:gd name="T10" fmla="*/ 0 w 45"/>
                    <a:gd name="T11" fmla="*/ 0 h 36"/>
                    <a:gd name="T12" fmla="*/ 0 w 45"/>
                    <a:gd name="T13" fmla="*/ 0 h 36"/>
                    <a:gd name="T14" fmla="*/ 0 w 45"/>
                    <a:gd name="T15" fmla="*/ 0 h 36"/>
                    <a:gd name="T16" fmla="*/ 0 w 45"/>
                    <a:gd name="T17" fmla="*/ 0 h 36"/>
                    <a:gd name="T18" fmla="*/ 0 w 45"/>
                    <a:gd name="T19" fmla="*/ 0 h 36"/>
                    <a:gd name="T20" fmla="*/ 0 w 45"/>
                    <a:gd name="T21" fmla="*/ 0 h 36"/>
                    <a:gd name="T22" fmla="*/ 0 w 45"/>
                    <a:gd name="T23" fmla="*/ 0 h 36"/>
                    <a:gd name="T24" fmla="*/ 0 w 45"/>
                    <a:gd name="T25" fmla="*/ 0 h 36"/>
                    <a:gd name="T26" fmla="*/ 0 w 45"/>
                    <a:gd name="T27" fmla="*/ 0 h 36"/>
                    <a:gd name="T28" fmla="*/ 0 w 45"/>
                    <a:gd name="T29" fmla="*/ 0 h 36"/>
                    <a:gd name="T30" fmla="*/ 0 w 45"/>
                    <a:gd name="T31" fmla="*/ 0 h 36"/>
                    <a:gd name="T32" fmla="*/ 0 w 45"/>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36"/>
                    <a:gd name="T53" fmla="*/ 45 w 45"/>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36">
                      <a:moveTo>
                        <a:pt x="0" y="12"/>
                      </a:moveTo>
                      <a:lnTo>
                        <a:pt x="3" y="21"/>
                      </a:lnTo>
                      <a:lnTo>
                        <a:pt x="4" y="26"/>
                      </a:lnTo>
                      <a:lnTo>
                        <a:pt x="4" y="36"/>
                      </a:lnTo>
                      <a:lnTo>
                        <a:pt x="28" y="28"/>
                      </a:lnTo>
                      <a:lnTo>
                        <a:pt x="45" y="19"/>
                      </a:lnTo>
                      <a:lnTo>
                        <a:pt x="36" y="0"/>
                      </a:lnTo>
                      <a:lnTo>
                        <a:pt x="30" y="3"/>
                      </a:lnTo>
                      <a:lnTo>
                        <a:pt x="24" y="4"/>
                      </a:lnTo>
                      <a:lnTo>
                        <a:pt x="17" y="6"/>
                      </a:lnTo>
                      <a:lnTo>
                        <a:pt x="12" y="7"/>
                      </a:lnTo>
                      <a:lnTo>
                        <a:pt x="5" y="10"/>
                      </a:lnTo>
                      <a:lnTo>
                        <a:pt x="0" y="12"/>
                      </a:lnTo>
                      <a:close/>
                    </a:path>
                  </a:pathLst>
                </a:custGeom>
                <a:solidFill>
                  <a:srgbClr val="47A3CB"/>
                </a:solidFill>
                <a:ln w="9525">
                  <a:noFill/>
                  <a:round/>
                  <a:headEnd/>
                  <a:tailEnd/>
                </a:ln>
              </p:spPr>
              <p:txBody>
                <a:bodyPr/>
                <a:lstStyle/>
                <a:p>
                  <a:endParaRPr lang="en-US"/>
                </a:p>
              </p:txBody>
            </p:sp>
            <p:sp>
              <p:nvSpPr>
                <p:cNvPr id="19390" name="Freeform 307"/>
                <p:cNvSpPr>
                  <a:spLocks/>
                </p:cNvSpPr>
                <p:nvPr/>
              </p:nvSpPr>
              <p:spPr bwMode="auto">
                <a:xfrm>
                  <a:off x="956" y="2678"/>
                  <a:ext cx="11" cy="9"/>
                </a:xfrm>
                <a:custGeom>
                  <a:avLst/>
                  <a:gdLst>
                    <a:gd name="T0" fmla="*/ 0 w 45"/>
                    <a:gd name="T1" fmla="*/ 0 h 36"/>
                    <a:gd name="T2" fmla="*/ 0 w 45"/>
                    <a:gd name="T3" fmla="*/ 0 h 36"/>
                    <a:gd name="T4" fmla="*/ 0 w 45"/>
                    <a:gd name="T5" fmla="*/ 0 h 36"/>
                    <a:gd name="T6" fmla="*/ 0 w 45"/>
                    <a:gd name="T7" fmla="*/ 0 h 36"/>
                    <a:gd name="T8" fmla="*/ 0 w 45"/>
                    <a:gd name="T9" fmla="*/ 0 h 36"/>
                    <a:gd name="T10" fmla="*/ 0 w 45"/>
                    <a:gd name="T11" fmla="*/ 0 h 36"/>
                    <a:gd name="T12" fmla="*/ 0 w 45"/>
                    <a:gd name="T13" fmla="*/ 0 h 36"/>
                    <a:gd name="T14" fmla="*/ 0 w 45"/>
                    <a:gd name="T15" fmla="*/ 0 h 36"/>
                    <a:gd name="T16" fmla="*/ 0 w 45"/>
                    <a:gd name="T17" fmla="*/ 0 h 36"/>
                    <a:gd name="T18" fmla="*/ 0 w 45"/>
                    <a:gd name="T19" fmla="*/ 0 h 36"/>
                    <a:gd name="T20" fmla="*/ 0 w 45"/>
                    <a:gd name="T21" fmla="*/ 0 h 36"/>
                    <a:gd name="T22" fmla="*/ 0 w 45"/>
                    <a:gd name="T23" fmla="*/ 0 h 36"/>
                    <a:gd name="T24" fmla="*/ 0 w 45"/>
                    <a:gd name="T25" fmla="*/ 0 h 36"/>
                    <a:gd name="T26" fmla="*/ 0 w 45"/>
                    <a:gd name="T27" fmla="*/ 0 h 36"/>
                    <a:gd name="T28" fmla="*/ 0 w 45"/>
                    <a:gd name="T29" fmla="*/ 0 h 36"/>
                    <a:gd name="T30" fmla="*/ 0 w 45"/>
                    <a:gd name="T31" fmla="*/ 0 h 36"/>
                    <a:gd name="T32" fmla="*/ 0 w 45"/>
                    <a:gd name="T33" fmla="*/ 0 h 36"/>
                    <a:gd name="T34" fmla="*/ 0 w 45"/>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36"/>
                    <a:gd name="T56" fmla="*/ 45 w 45"/>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36">
                      <a:moveTo>
                        <a:pt x="0" y="12"/>
                      </a:moveTo>
                      <a:lnTo>
                        <a:pt x="3" y="21"/>
                      </a:lnTo>
                      <a:lnTo>
                        <a:pt x="4" y="26"/>
                      </a:lnTo>
                      <a:lnTo>
                        <a:pt x="4" y="36"/>
                      </a:lnTo>
                      <a:lnTo>
                        <a:pt x="28" y="28"/>
                      </a:lnTo>
                      <a:lnTo>
                        <a:pt x="45" y="19"/>
                      </a:lnTo>
                      <a:lnTo>
                        <a:pt x="36" y="0"/>
                      </a:lnTo>
                      <a:lnTo>
                        <a:pt x="30" y="3"/>
                      </a:lnTo>
                      <a:lnTo>
                        <a:pt x="24" y="4"/>
                      </a:lnTo>
                      <a:lnTo>
                        <a:pt x="17" y="6"/>
                      </a:lnTo>
                      <a:lnTo>
                        <a:pt x="12" y="7"/>
                      </a:lnTo>
                      <a:lnTo>
                        <a:pt x="5" y="10"/>
                      </a:lnTo>
                      <a:lnTo>
                        <a:pt x="0" y="12"/>
                      </a:lnTo>
                    </a:path>
                  </a:pathLst>
                </a:custGeom>
                <a:noFill/>
                <a:ln w="1588">
                  <a:solidFill>
                    <a:srgbClr val="87C2DC"/>
                  </a:solidFill>
                  <a:round/>
                  <a:headEnd/>
                  <a:tailEnd/>
                </a:ln>
              </p:spPr>
              <p:txBody>
                <a:bodyPr/>
                <a:lstStyle/>
                <a:p>
                  <a:endParaRPr lang="en-US"/>
                </a:p>
              </p:txBody>
            </p:sp>
            <p:sp>
              <p:nvSpPr>
                <p:cNvPr id="19391" name="Freeform 308"/>
                <p:cNvSpPr>
                  <a:spLocks/>
                </p:cNvSpPr>
                <p:nvPr/>
              </p:nvSpPr>
              <p:spPr bwMode="auto">
                <a:xfrm>
                  <a:off x="923" y="2681"/>
                  <a:ext cx="33" cy="17"/>
                </a:xfrm>
                <a:custGeom>
                  <a:avLst/>
                  <a:gdLst>
                    <a:gd name="T0" fmla="*/ 0 w 135"/>
                    <a:gd name="T1" fmla="*/ 0 h 67"/>
                    <a:gd name="T2" fmla="*/ 0 w 135"/>
                    <a:gd name="T3" fmla="*/ 0 h 67"/>
                    <a:gd name="T4" fmla="*/ 0 w 135"/>
                    <a:gd name="T5" fmla="*/ 0 h 67"/>
                    <a:gd name="T6" fmla="*/ 0 w 135"/>
                    <a:gd name="T7" fmla="*/ 0 h 67"/>
                    <a:gd name="T8" fmla="*/ 0 w 135"/>
                    <a:gd name="T9" fmla="*/ 0 h 67"/>
                    <a:gd name="T10" fmla="*/ 0 w 135"/>
                    <a:gd name="T11" fmla="*/ 0 h 67"/>
                    <a:gd name="T12" fmla="*/ 0 w 135"/>
                    <a:gd name="T13" fmla="*/ 0 h 67"/>
                    <a:gd name="T14" fmla="*/ 0 w 135"/>
                    <a:gd name="T15" fmla="*/ 0 h 67"/>
                    <a:gd name="T16" fmla="*/ 0 w 135"/>
                    <a:gd name="T17" fmla="*/ 0 h 67"/>
                    <a:gd name="T18" fmla="*/ 0 w 135"/>
                    <a:gd name="T19" fmla="*/ 0 h 67"/>
                    <a:gd name="T20" fmla="*/ 0 w 135"/>
                    <a:gd name="T21" fmla="*/ 0 h 67"/>
                    <a:gd name="T22" fmla="*/ 0 w 135"/>
                    <a:gd name="T23" fmla="*/ 0 h 67"/>
                    <a:gd name="T24" fmla="*/ 0 w 135"/>
                    <a:gd name="T25" fmla="*/ 0 h 67"/>
                    <a:gd name="T26" fmla="*/ 0 w 135"/>
                    <a:gd name="T27" fmla="*/ 0 h 67"/>
                    <a:gd name="T28" fmla="*/ 0 w 135"/>
                    <a:gd name="T29" fmla="*/ 0 h 67"/>
                    <a:gd name="T30" fmla="*/ 0 w 135"/>
                    <a:gd name="T31" fmla="*/ 0 h 67"/>
                    <a:gd name="T32" fmla="*/ 0 w 135"/>
                    <a:gd name="T33" fmla="*/ 0 h 67"/>
                    <a:gd name="T34" fmla="*/ 0 w 135"/>
                    <a:gd name="T35" fmla="*/ 0 h 67"/>
                    <a:gd name="T36" fmla="*/ 0 w 135"/>
                    <a:gd name="T37" fmla="*/ 0 h 67"/>
                    <a:gd name="T38" fmla="*/ 0 w 135"/>
                    <a:gd name="T39" fmla="*/ 0 h 67"/>
                    <a:gd name="T40" fmla="*/ 0 w 135"/>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67"/>
                    <a:gd name="T65" fmla="*/ 135 w 135"/>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67">
                      <a:moveTo>
                        <a:pt x="132" y="14"/>
                      </a:moveTo>
                      <a:lnTo>
                        <a:pt x="134" y="16"/>
                      </a:lnTo>
                      <a:lnTo>
                        <a:pt x="135" y="21"/>
                      </a:lnTo>
                      <a:lnTo>
                        <a:pt x="135" y="23"/>
                      </a:lnTo>
                      <a:lnTo>
                        <a:pt x="92" y="35"/>
                      </a:lnTo>
                      <a:lnTo>
                        <a:pt x="39" y="48"/>
                      </a:lnTo>
                      <a:lnTo>
                        <a:pt x="0" y="67"/>
                      </a:lnTo>
                      <a:lnTo>
                        <a:pt x="8" y="59"/>
                      </a:lnTo>
                      <a:lnTo>
                        <a:pt x="14" y="48"/>
                      </a:lnTo>
                      <a:lnTo>
                        <a:pt x="19" y="41"/>
                      </a:lnTo>
                      <a:lnTo>
                        <a:pt x="52" y="27"/>
                      </a:lnTo>
                      <a:lnTo>
                        <a:pt x="97" y="13"/>
                      </a:lnTo>
                      <a:lnTo>
                        <a:pt x="132" y="0"/>
                      </a:lnTo>
                      <a:lnTo>
                        <a:pt x="132" y="3"/>
                      </a:lnTo>
                      <a:lnTo>
                        <a:pt x="132" y="10"/>
                      </a:lnTo>
                      <a:lnTo>
                        <a:pt x="132" y="14"/>
                      </a:lnTo>
                      <a:close/>
                    </a:path>
                  </a:pathLst>
                </a:custGeom>
                <a:solidFill>
                  <a:srgbClr val="47A3CB"/>
                </a:solidFill>
                <a:ln w="9525">
                  <a:noFill/>
                  <a:round/>
                  <a:headEnd/>
                  <a:tailEnd/>
                </a:ln>
              </p:spPr>
              <p:txBody>
                <a:bodyPr/>
                <a:lstStyle/>
                <a:p>
                  <a:endParaRPr lang="en-US"/>
                </a:p>
              </p:txBody>
            </p:sp>
            <p:sp>
              <p:nvSpPr>
                <p:cNvPr id="19392" name="Freeform 309"/>
                <p:cNvSpPr>
                  <a:spLocks/>
                </p:cNvSpPr>
                <p:nvPr/>
              </p:nvSpPr>
              <p:spPr bwMode="auto">
                <a:xfrm>
                  <a:off x="923" y="2681"/>
                  <a:ext cx="33" cy="17"/>
                </a:xfrm>
                <a:custGeom>
                  <a:avLst/>
                  <a:gdLst>
                    <a:gd name="T0" fmla="*/ 0 w 135"/>
                    <a:gd name="T1" fmla="*/ 0 h 67"/>
                    <a:gd name="T2" fmla="*/ 0 w 135"/>
                    <a:gd name="T3" fmla="*/ 0 h 67"/>
                    <a:gd name="T4" fmla="*/ 0 w 135"/>
                    <a:gd name="T5" fmla="*/ 0 h 67"/>
                    <a:gd name="T6" fmla="*/ 0 w 135"/>
                    <a:gd name="T7" fmla="*/ 0 h 67"/>
                    <a:gd name="T8" fmla="*/ 0 w 135"/>
                    <a:gd name="T9" fmla="*/ 0 h 67"/>
                    <a:gd name="T10" fmla="*/ 0 w 135"/>
                    <a:gd name="T11" fmla="*/ 0 h 67"/>
                    <a:gd name="T12" fmla="*/ 0 w 135"/>
                    <a:gd name="T13" fmla="*/ 0 h 67"/>
                    <a:gd name="T14" fmla="*/ 0 w 135"/>
                    <a:gd name="T15" fmla="*/ 0 h 67"/>
                    <a:gd name="T16" fmla="*/ 0 w 135"/>
                    <a:gd name="T17" fmla="*/ 0 h 67"/>
                    <a:gd name="T18" fmla="*/ 0 w 135"/>
                    <a:gd name="T19" fmla="*/ 0 h 67"/>
                    <a:gd name="T20" fmla="*/ 0 w 135"/>
                    <a:gd name="T21" fmla="*/ 0 h 67"/>
                    <a:gd name="T22" fmla="*/ 0 w 135"/>
                    <a:gd name="T23" fmla="*/ 0 h 67"/>
                    <a:gd name="T24" fmla="*/ 0 w 135"/>
                    <a:gd name="T25" fmla="*/ 0 h 67"/>
                    <a:gd name="T26" fmla="*/ 0 w 135"/>
                    <a:gd name="T27" fmla="*/ 0 h 67"/>
                    <a:gd name="T28" fmla="*/ 0 w 135"/>
                    <a:gd name="T29" fmla="*/ 0 h 67"/>
                    <a:gd name="T30" fmla="*/ 0 w 135"/>
                    <a:gd name="T31" fmla="*/ 0 h 67"/>
                    <a:gd name="T32" fmla="*/ 0 w 135"/>
                    <a:gd name="T33" fmla="*/ 0 h 67"/>
                    <a:gd name="T34" fmla="*/ 0 w 135"/>
                    <a:gd name="T35" fmla="*/ 0 h 67"/>
                    <a:gd name="T36" fmla="*/ 0 w 135"/>
                    <a:gd name="T37" fmla="*/ 0 h 67"/>
                    <a:gd name="T38" fmla="*/ 0 w 135"/>
                    <a:gd name="T39" fmla="*/ 0 h 67"/>
                    <a:gd name="T40" fmla="*/ 0 w 135"/>
                    <a:gd name="T41" fmla="*/ 0 h 67"/>
                    <a:gd name="T42" fmla="*/ 0 w 135"/>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5"/>
                    <a:gd name="T67" fmla="*/ 0 h 67"/>
                    <a:gd name="T68" fmla="*/ 135 w 135"/>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5" h="67">
                      <a:moveTo>
                        <a:pt x="132" y="14"/>
                      </a:moveTo>
                      <a:lnTo>
                        <a:pt x="134" y="16"/>
                      </a:lnTo>
                      <a:lnTo>
                        <a:pt x="135" y="21"/>
                      </a:lnTo>
                      <a:lnTo>
                        <a:pt x="135" y="23"/>
                      </a:lnTo>
                      <a:lnTo>
                        <a:pt x="92" y="35"/>
                      </a:lnTo>
                      <a:lnTo>
                        <a:pt x="39" y="48"/>
                      </a:lnTo>
                      <a:lnTo>
                        <a:pt x="0" y="67"/>
                      </a:lnTo>
                      <a:lnTo>
                        <a:pt x="8" y="59"/>
                      </a:lnTo>
                      <a:lnTo>
                        <a:pt x="14" y="48"/>
                      </a:lnTo>
                      <a:lnTo>
                        <a:pt x="19" y="41"/>
                      </a:lnTo>
                      <a:lnTo>
                        <a:pt x="52" y="27"/>
                      </a:lnTo>
                      <a:lnTo>
                        <a:pt x="97" y="13"/>
                      </a:lnTo>
                      <a:lnTo>
                        <a:pt x="132" y="0"/>
                      </a:lnTo>
                      <a:lnTo>
                        <a:pt x="132" y="3"/>
                      </a:lnTo>
                      <a:lnTo>
                        <a:pt x="132" y="10"/>
                      </a:lnTo>
                      <a:lnTo>
                        <a:pt x="132" y="14"/>
                      </a:lnTo>
                    </a:path>
                  </a:pathLst>
                </a:custGeom>
                <a:noFill/>
                <a:ln w="1588">
                  <a:solidFill>
                    <a:srgbClr val="87C2DC"/>
                  </a:solidFill>
                  <a:round/>
                  <a:headEnd/>
                  <a:tailEnd/>
                </a:ln>
              </p:spPr>
              <p:txBody>
                <a:bodyPr/>
                <a:lstStyle/>
                <a:p>
                  <a:endParaRPr lang="en-US"/>
                </a:p>
              </p:txBody>
            </p:sp>
            <p:sp>
              <p:nvSpPr>
                <p:cNvPr id="19393" name="Freeform 310"/>
                <p:cNvSpPr>
                  <a:spLocks/>
                </p:cNvSpPr>
                <p:nvPr/>
              </p:nvSpPr>
              <p:spPr bwMode="auto">
                <a:xfrm>
                  <a:off x="968" y="2743"/>
                  <a:ext cx="15" cy="16"/>
                </a:xfrm>
                <a:custGeom>
                  <a:avLst/>
                  <a:gdLst>
                    <a:gd name="T0" fmla="*/ 0 w 62"/>
                    <a:gd name="T1" fmla="*/ 0 h 67"/>
                    <a:gd name="T2" fmla="*/ 0 w 62"/>
                    <a:gd name="T3" fmla="*/ 0 h 67"/>
                    <a:gd name="T4" fmla="*/ 0 w 62"/>
                    <a:gd name="T5" fmla="*/ 0 h 67"/>
                    <a:gd name="T6" fmla="*/ 0 w 62"/>
                    <a:gd name="T7" fmla="*/ 0 h 67"/>
                    <a:gd name="T8" fmla="*/ 0 w 62"/>
                    <a:gd name="T9" fmla="*/ 0 h 67"/>
                    <a:gd name="T10" fmla="*/ 0 w 62"/>
                    <a:gd name="T11" fmla="*/ 0 h 67"/>
                    <a:gd name="T12" fmla="*/ 0 w 62"/>
                    <a:gd name="T13" fmla="*/ 0 h 67"/>
                    <a:gd name="T14" fmla="*/ 0 w 62"/>
                    <a:gd name="T15" fmla="*/ 0 h 67"/>
                    <a:gd name="T16" fmla="*/ 0 w 62"/>
                    <a:gd name="T17" fmla="*/ 0 h 67"/>
                    <a:gd name="T18" fmla="*/ 0 w 62"/>
                    <a:gd name="T19" fmla="*/ 0 h 67"/>
                    <a:gd name="T20" fmla="*/ 0 w 62"/>
                    <a:gd name="T21" fmla="*/ 0 h 67"/>
                    <a:gd name="T22" fmla="*/ 0 w 62"/>
                    <a:gd name="T23" fmla="*/ 0 h 67"/>
                    <a:gd name="T24" fmla="*/ 0 w 62"/>
                    <a:gd name="T25" fmla="*/ 0 h 67"/>
                    <a:gd name="T26" fmla="*/ 0 w 62"/>
                    <a:gd name="T27" fmla="*/ 0 h 67"/>
                    <a:gd name="T28" fmla="*/ 0 w 62"/>
                    <a:gd name="T29" fmla="*/ 0 h 67"/>
                    <a:gd name="T30" fmla="*/ 0 w 62"/>
                    <a:gd name="T31" fmla="*/ 0 h 67"/>
                    <a:gd name="T32" fmla="*/ 0 w 62"/>
                    <a:gd name="T33" fmla="*/ 0 h 67"/>
                    <a:gd name="T34" fmla="*/ 0 w 62"/>
                    <a:gd name="T35" fmla="*/ 0 h 67"/>
                    <a:gd name="T36" fmla="*/ 0 w 62"/>
                    <a:gd name="T37" fmla="*/ 0 h 67"/>
                    <a:gd name="T38" fmla="*/ 0 w 62"/>
                    <a:gd name="T39" fmla="*/ 0 h 67"/>
                    <a:gd name="T40" fmla="*/ 0 w 62"/>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67"/>
                    <a:gd name="T65" fmla="*/ 62 w 62"/>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67">
                      <a:moveTo>
                        <a:pt x="48" y="0"/>
                      </a:moveTo>
                      <a:lnTo>
                        <a:pt x="35" y="14"/>
                      </a:lnTo>
                      <a:lnTo>
                        <a:pt x="19" y="27"/>
                      </a:lnTo>
                      <a:lnTo>
                        <a:pt x="0" y="41"/>
                      </a:lnTo>
                      <a:lnTo>
                        <a:pt x="3" y="45"/>
                      </a:lnTo>
                      <a:lnTo>
                        <a:pt x="4" y="49"/>
                      </a:lnTo>
                      <a:lnTo>
                        <a:pt x="5" y="55"/>
                      </a:lnTo>
                      <a:lnTo>
                        <a:pt x="4" y="57"/>
                      </a:lnTo>
                      <a:lnTo>
                        <a:pt x="5" y="63"/>
                      </a:lnTo>
                      <a:lnTo>
                        <a:pt x="8" y="67"/>
                      </a:lnTo>
                      <a:lnTo>
                        <a:pt x="28" y="51"/>
                      </a:lnTo>
                      <a:lnTo>
                        <a:pt x="48" y="36"/>
                      </a:lnTo>
                      <a:lnTo>
                        <a:pt x="62" y="17"/>
                      </a:lnTo>
                      <a:lnTo>
                        <a:pt x="58" y="12"/>
                      </a:lnTo>
                      <a:lnTo>
                        <a:pt x="51" y="4"/>
                      </a:lnTo>
                      <a:lnTo>
                        <a:pt x="48" y="0"/>
                      </a:lnTo>
                      <a:close/>
                    </a:path>
                  </a:pathLst>
                </a:custGeom>
                <a:solidFill>
                  <a:srgbClr val="47A3CB"/>
                </a:solidFill>
                <a:ln w="9525">
                  <a:noFill/>
                  <a:round/>
                  <a:headEnd/>
                  <a:tailEnd/>
                </a:ln>
              </p:spPr>
              <p:txBody>
                <a:bodyPr/>
                <a:lstStyle/>
                <a:p>
                  <a:endParaRPr lang="en-US"/>
                </a:p>
              </p:txBody>
            </p:sp>
            <p:sp>
              <p:nvSpPr>
                <p:cNvPr id="19394" name="Freeform 311"/>
                <p:cNvSpPr>
                  <a:spLocks/>
                </p:cNvSpPr>
                <p:nvPr/>
              </p:nvSpPr>
              <p:spPr bwMode="auto">
                <a:xfrm>
                  <a:off x="968" y="2743"/>
                  <a:ext cx="15" cy="16"/>
                </a:xfrm>
                <a:custGeom>
                  <a:avLst/>
                  <a:gdLst>
                    <a:gd name="T0" fmla="*/ 0 w 62"/>
                    <a:gd name="T1" fmla="*/ 0 h 67"/>
                    <a:gd name="T2" fmla="*/ 0 w 62"/>
                    <a:gd name="T3" fmla="*/ 0 h 67"/>
                    <a:gd name="T4" fmla="*/ 0 w 62"/>
                    <a:gd name="T5" fmla="*/ 0 h 67"/>
                    <a:gd name="T6" fmla="*/ 0 w 62"/>
                    <a:gd name="T7" fmla="*/ 0 h 67"/>
                    <a:gd name="T8" fmla="*/ 0 w 62"/>
                    <a:gd name="T9" fmla="*/ 0 h 67"/>
                    <a:gd name="T10" fmla="*/ 0 w 62"/>
                    <a:gd name="T11" fmla="*/ 0 h 67"/>
                    <a:gd name="T12" fmla="*/ 0 w 62"/>
                    <a:gd name="T13" fmla="*/ 0 h 67"/>
                    <a:gd name="T14" fmla="*/ 0 w 62"/>
                    <a:gd name="T15" fmla="*/ 0 h 67"/>
                    <a:gd name="T16" fmla="*/ 0 w 62"/>
                    <a:gd name="T17" fmla="*/ 0 h 67"/>
                    <a:gd name="T18" fmla="*/ 0 w 62"/>
                    <a:gd name="T19" fmla="*/ 0 h 67"/>
                    <a:gd name="T20" fmla="*/ 0 w 62"/>
                    <a:gd name="T21" fmla="*/ 0 h 67"/>
                    <a:gd name="T22" fmla="*/ 0 w 62"/>
                    <a:gd name="T23" fmla="*/ 0 h 67"/>
                    <a:gd name="T24" fmla="*/ 0 w 62"/>
                    <a:gd name="T25" fmla="*/ 0 h 67"/>
                    <a:gd name="T26" fmla="*/ 0 w 62"/>
                    <a:gd name="T27" fmla="*/ 0 h 67"/>
                    <a:gd name="T28" fmla="*/ 0 w 62"/>
                    <a:gd name="T29" fmla="*/ 0 h 67"/>
                    <a:gd name="T30" fmla="*/ 0 w 62"/>
                    <a:gd name="T31" fmla="*/ 0 h 67"/>
                    <a:gd name="T32" fmla="*/ 0 w 62"/>
                    <a:gd name="T33" fmla="*/ 0 h 67"/>
                    <a:gd name="T34" fmla="*/ 0 w 62"/>
                    <a:gd name="T35" fmla="*/ 0 h 67"/>
                    <a:gd name="T36" fmla="*/ 0 w 62"/>
                    <a:gd name="T37" fmla="*/ 0 h 67"/>
                    <a:gd name="T38" fmla="*/ 0 w 62"/>
                    <a:gd name="T39" fmla="*/ 0 h 67"/>
                    <a:gd name="T40" fmla="*/ 0 w 62"/>
                    <a:gd name="T41" fmla="*/ 0 h 67"/>
                    <a:gd name="T42" fmla="*/ 0 w 62"/>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67"/>
                    <a:gd name="T68" fmla="*/ 62 w 62"/>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67">
                      <a:moveTo>
                        <a:pt x="48" y="0"/>
                      </a:moveTo>
                      <a:lnTo>
                        <a:pt x="35" y="14"/>
                      </a:lnTo>
                      <a:lnTo>
                        <a:pt x="19" y="27"/>
                      </a:lnTo>
                      <a:lnTo>
                        <a:pt x="0" y="41"/>
                      </a:lnTo>
                      <a:lnTo>
                        <a:pt x="3" y="45"/>
                      </a:lnTo>
                      <a:lnTo>
                        <a:pt x="4" y="49"/>
                      </a:lnTo>
                      <a:lnTo>
                        <a:pt x="5" y="55"/>
                      </a:lnTo>
                      <a:lnTo>
                        <a:pt x="4" y="57"/>
                      </a:lnTo>
                      <a:lnTo>
                        <a:pt x="5" y="63"/>
                      </a:lnTo>
                      <a:lnTo>
                        <a:pt x="8" y="67"/>
                      </a:lnTo>
                      <a:lnTo>
                        <a:pt x="28" y="51"/>
                      </a:lnTo>
                      <a:lnTo>
                        <a:pt x="48" y="36"/>
                      </a:lnTo>
                      <a:lnTo>
                        <a:pt x="62" y="17"/>
                      </a:lnTo>
                      <a:lnTo>
                        <a:pt x="58" y="12"/>
                      </a:lnTo>
                      <a:lnTo>
                        <a:pt x="51" y="4"/>
                      </a:lnTo>
                      <a:lnTo>
                        <a:pt x="48" y="0"/>
                      </a:lnTo>
                    </a:path>
                  </a:pathLst>
                </a:custGeom>
                <a:noFill/>
                <a:ln w="1588">
                  <a:solidFill>
                    <a:srgbClr val="87C2DC"/>
                  </a:solidFill>
                  <a:round/>
                  <a:headEnd/>
                  <a:tailEnd/>
                </a:ln>
              </p:spPr>
              <p:txBody>
                <a:bodyPr/>
                <a:lstStyle/>
                <a:p>
                  <a:endParaRPr lang="en-US"/>
                </a:p>
              </p:txBody>
            </p:sp>
            <p:sp>
              <p:nvSpPr>
                <p:cNvPr id="19395" name="Freeform 312"/>
                <p:cNvSpPr>
                  <a:spLocks/>
                </p:cNvSpPr>
                <p:nvPr/>
              </p:nvSpPr>
              <p:spPr bwMode="auto">
                <a:xfrm>
                  <a:off x="936" y="2753"/>
                  <a:ext cx="33" cy="19"/>
                </a:xfrm>
                <a:custGeom>
                  <a:avLst/>
                  <a:gdLst>
                    <a:gd name="T0" fmla="*/ 0 w 134"/>
                    <a:gd name="T1" fmla="*/ 0 h 75"/>
                    <a:gd name="T2" fmla="*/ 0 w 134"/>
                    <a:gd name="T3" fmla="*/ 0 h 75"/>
                    <a:gd name="T4" fmla="*/ 0 w 134"/>
                    <a:gd name="T5" fmla="*/ 0 h 75"/>
                    <a:gd name="T6" fmla="*/ 0 w 134"/>
                    <a:gd name="T7" fmla="*/ 0 h 75"/>
                    <a:gd name="T8" fmla="*/ 0 w 134"/>
                    <a:gd name="T9" fmla="*/ 0 h 75"/>
                    <a:gd name="T10" fmla="*/ 0 w 134"/>
                    <a:gd name="T11" fmla="*/ 0 h 75"/>
                    <a:gd name="T12" fmla="*/ 0 w 134"/>
                    <a:gd name="T13" fmla="*/ 0 h 75"/>
                    <a:gd name="T14" fmla="*/ 0 w 134"/>
                    <a:gd name="T15" fmla="*/ 0 h 75"/>
                    <a:gd name="T16" fmla="*/ 0 w 134"/>
                    <a:gd name="T17" fmla="*/ 0 h 75"/>
                    <a:gd name="T18" fmla="*/ 0 w 134"/>
                    <a:gd name="T19" fmla="*/ 0 h 75"/>
                    <a:gd name="T20" fmla="*/ 0 w 134"/>
                    <a:gd name="T21" fmla="*/ 0 h 75"/>
                    <a:gd name="T22" fmla="*/ 0 w 134"/>
                    <a:gd name="T23" fmla="*/ 0 h 75"/>
                    <a:gd name="T24" fmla="*/ 0 w 134"/>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75"/>
                    <a:gd name="T41" fmla="*/ 134 w 134"/>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75">
                      <a:moveTo>
                        <a:pt x="127" y="0"/>
                      </a:moveTo>
                      <a:lnTo>
                        <a:pt x="132" y="10"/>
                      </a:lnTo>
                      <a:lnTo>
                        <a:pt x="134" y="20"/>
                      </a:lnTo>
                      <a:lnTo>
                        <a:pt x="132" y="24"/>
                      </a:lnTo>
                      <a:lnTo>
                        <a:pt x="93" y="46"/>
                      </a:lnTo>
                      <a:lnTo>
                        <a:pt x="43" y="68"/>
                      </a:lnTo>
                      <a:lnTo>
                        <a:pt x="0" y="75"/>
                      </a:lnTo>
                      <a:lnTo>
                        <a:pt x="40" y="55"/>
                      </a:lnTo>
                      <a:lnTo>
                        <a:pt x="90" y="26"/>
                      </a:lnTo>
                      <a:lnTo>
                        <a:pt x="127" y="0"/>
                      </a:lnTo>
                      <a:close/>
                    </a:path>
                  </a:pathLst>
                </a:custGeom>
                <a:solidFill>
                  <a:srgbClr val="47A3CB"/>
                </a:solidFill>
                <a:ln w="9525">
                  <a:noFill/>
                  <a:round/>
                  <a:headEnd/>
                  <a:tailEnd/>
                </a:ln>
              </p:spPr>
              <p:txBody>
                <a:bodyPr/>
                <a:lstStyle/>
                <a:p>
                  <a:endParaRPr lang="en-US"/>
                </a:p>
              </p:txBody>
            </p:sp>
            <p:sp>
              <p:nvSpPr>
                <p:cNvPr id="19396" name="Freeform 313"/>
                <p:cNvSpPr>
                  <a:spLocks/>
                </p:cNvSpPr>
                <p:nvPr/>
              </p:nvSpPr>
              <p:spPr bwMode="auto">
                <a:xfrm>
                  <a:off x="936" y="2753"/>
                  <a:ext cx="33" cy="19"/>
                </a:xfrm>
                <a:custGeom>
                  <a:avLst/>
                  <a:gdLst>
                    <a:gd name="T0" fmla="*/ 0 w 134"/>
                    <a:gd name="T1" fmla="*/ 0 h 75"/>
                    <a:gd name="T2" fmla="*/ 0 w 134"/>
                    <a:gd name="T3" fmla="*/ 0 h 75"/>
                    <a:gd name="T4" fmla="*/ 0 w 134"/>
                    <a:gd name="T5" fmla="*/ 0 h 75"/>
                    <a:gd name="T6" fmla="*/ 0 w 134"/>
                    <a:gd name="T7" fmla="*/ 0 h 75"/>
                    <a:gd name="T8" fmla="*/ 0 w 134"/>
                    <a:gd name="T9" fmla="*/ 0 h 75"/>
                    <a:gd name="T10" fmla="*/ 0 w 134"/>
                    <a:gd name="T11" fmla="*/ 0 h 75"/>
                    <a:gd name="T12" fmla="*/ 0 w 134"/>
                    <a:gd name="T13" fmla="*/ 0 h 75"/>
                    <a:gd name="T14" fmla="*/ 0 w 134"/>
                    <a:gd name="T15" fmla="*/ 0 h 75"/>
                    <a:gd name="T16" fmla="*/ 0 w 134"/>
                    <a:gd name="T17" fmla="*/ 0 h 75"/>
                    <a:gd name="T18" fmla="*/ 0 w 134"/>
                    <a:gd name="T19" fmla="*/ 0 h 75"/>
                    <a:gd name="T20" fmla="*/ 0 w 134"/>
                    <a:gd name="T21" fmla="*/ 0 h 75"/>
                    <a:gd name="T22" fmla="*/ 0 w 134"/>
                    <a:gd name="T23" fmla="*/ 0 h 75"/>
                    <a:gd name="T24" fmla="*/ 0 w 134"/>
                    <a:gd name="T25" fmla="*/ 0 h 75"/>
                    <a:gd name="T26" fmla="*/ 0 w 134"/>
                    <a:gd name="T27" fmla="*/ 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75"/>
                    <a:gd name="T44" fmla="*/ 134 w 134"/>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75">
                      <a:moveTo>
                        <a:pt x="127" y="0"/>
                      </a:moveTo>
                      <a:lnTo>
                        <a:pt x="132" y="10"/>
                      </a:lnTo>
                      <a:lnTo>
                        <a:pt x="134" y="20"/>
                      </a:lnTo>
                      <a:lnTo>
                        <a:pt x="132" y="24"/>
                      </a:lnTo>
                      <a:lnTo>
                        <a:pt x="93" y="46"/>
                      </a:lnTo>
                      <a:lnTo>
                        <a:pt x="43" y="68"/>
                      </a:lnTo>
                      <a:lnTo>
                        <a:pt x="0" y="75"/>
                      </a:lnTo>
                      <a:lnTo>
                        <a:pt x="40" y="55"/>
                      </a:lnTo>
                      <a:lnTo>
                        <a:pt x="90" y="26"/>
                      </a:lnTo>
                      <a:lnTo>
                        <a:pt x="127" y="0"/>
                      </a:lnTo>
                    </a:path>
                  </a:pathLst>
                </a:custGeom>
                <a:noFill/>
                <a:ln w="1588">
                  <a:solidFill>
                    <a:srgbClr val="87C2DC"/>
                  </a:solidFill>
                  <a:round/>
                  <a:headEnd/>
                  <a:tailEnd/>
                </a:ln>
              </p:spPr>
              <p:txBody>
                <a:bodyPr/>
                <a:lstStyle/>
                <a:p>
                  <a:endParaRPr lang="en-US"/>
                </a:p>
              </p:txBody>
            </p:sp>
            <p:sp>
              <p:nvSpPr>
                <p:cNvPr id="19397" name="Freeform 314"/>
                <p:cNvSpPr>
                  <a:spLocks/>
                </p:cNvSpPr>
                <p:nvPr/>
              </p:nvSpPr>
              <p:spPr bwMode="auto">
                <a:xfrm>
                  <a:off x="960" y="2913"/>
                  <a:ext cx="37" cy="59"/>
                </a:xfrm>
                <a:custGeom>
                  <a:avLst/>
                  <a:gdLst>
                    <a:gd name="T0" fmla="*/ 0 w 149"/>
                    <a:gd name="T1" fmla="*/ 0 h 235"/>
                    <a:gd name="T2" fmla="*/ 0 w 149"/>
                    <a:gd name="T3" fmla="*/ 0 h 235"/>
                    <a:gd name="T4" fmla="*/ 0 w 149"/>
                    <a:gd name="T5" fmla="*/ 0 h 235"/>
                    <a:gd name="T6" fmla="*/ 0 w 149"/>
                    <a:gd name="T7" fmla="*/ 0 h 235"/>
                    <a:gd name="T8" fmla="*/ 0 w 149"/>
                    <a:gd name="T9" fmla="*/ 0 h 235"/>
                    <a:gd name="T10" fmla="*/ 0 w 149"/>
                    <a:gd name="T11" fmla="*/ 0 h 235"/>
                    <a:gd name="T12" fmla="*/ 0 w 149"/>
                    <a:gd name="T13" fmla="*/ 0 h 235"/>
                    <a:gd name="T14" fmla="*/ 0 w 149"/>
                    <a:gd name="T15" fmla="*/ 0 h 235"/>
                    <a:gd name="T16" fmla="*/ 0 w 149"/>
                    <a:gd name="T17" fmla="*/ 0 h 235"/>
                    <a:gd name="T18" fmla="*/ 0 w 149"/>
                    <a:gd name="T19" fmla="*/ 0 h 235"/>
                    <a:gd name="T20" fmla="*/ 0 w 149"/>
                    <a:gd name="T21" fmla="*/ 0 h 235"/>
                    <a:gd name="T22" fmla="*/ 0 w 149"/>
                    <a:gd name="T23" fmla="*/ 0 h 235"/>
                    <a:gd name="T24" fmla="*/ 0 w 149"/>
                    <a:gd name="T25" fmla="*/ 0 h 235"/>
                    <a:gd name="T26" fmla="*/ 0 w 149"/>
                    <a:gd name="T27" fmla="*/ 0 h 235"/>
                    <a:gd name="T28" fmla="*/ 0 w 149"/>
                    <a:gd name="T29" fmla="*/ 0 h 235"/>
                    <a:gd name="T30" fmla="*/ 0 w 149"/>
                    <a:gd name="T31" fmla="*/ 0 h 235"/>
                    <a:gd name="T32" fmla="*/ 0 w 149"/>
                    <a:gd name="T33" fmla="*/ 0 h 235"/>
                    <a:gd name="T34" fmla="*/ 0 w 149"/>
                    <a:gd name="T35" fmla="*/ 0 h 235"/>
                    <a:gd name="T36" fmla="*/ 0 w 149"/>
                    <a:gd name="T37" fmla="*/ 0 h 2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235"/>
                    <a:gd name="T59" fmla="*/ 149 w 149"/>
                    <a:gd name="T60" fmla="*/ 235 h 2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235">
                      <a:moveTo>
                        <a:pt x="130" y="0"/>
                      </a:moveTo>
                      <a:lnTo>
                        <a:pt x="120" y="63"/>
                      </a:lnTo>
                      <a:lnTo>
                        <a:pt x="88" y="120"/>
                      </a:lnTo>
                      <a:lnTo>
                        <a:pt x="50" y="166"/>
                      </a:lnTo>
                      <a:lnTo>
                        <a:pt x="20" y="199"/>
                      </a:lnTo>
                      <a:lnTo>
                        <a:pt x="13" y="211"/>
                      </a:lnTo>
                      <a:lnTo>
                        <a:pt x="8" y="223"/>
                      </a:lnTo>
                      <a:lnTo>
                        <a:pt x="0" y="235"/>
                      </a:lnTo>
                      <a:lnTo>
                        <a:pt x="42" y="205"/>
                      </a:lnTo>
                      <a:lnTo>
                        <a:pt x="83" y="166"/>
                      </a:lnTo>
                      <a:lnTo>
                        <a:pt x="121" y="122"/>
                      </a:lnTo>
                      <a:lnTo>
                        <a:pt x="149" y="79"/>
                      </a:lnTo>
                      <a:lnTo>
                        <a:pt x="145" y="58"/>
                      </a:lnTo>
                      <a:lnTo>
                        <a:pt x="135" y="20"/>
                      </a:lnTo>
                      <a:lnTo>
                        <a:pt x="130" y="0"/>
                      </a:lnTo>
                      <a:close/>
                    </a:path>
                  </a:pathLst>
                </a:custGeom>
                <a:solidFill>
                  <a:srgbClr val="47A3CB"/>
                </a:solidFill>
                <a:ln w="9525">
                  <a:noFill/>
                  <a:round/>
                  <a:headEnd/>
                  <a:tailEnd/>
                </a:ln>
              </p:spPr>
              <p:txBody>
                <a:bodyPr/>
                <a:lstStyle/>
                <a:p>
                  <a:endParaRPr lang="en-US"/>
                </a:p>
              </p:txBody>
            </p:sp>
            <p:sp>
              <p:nvSpPr>
                <p:cNvPr id="19398" name="Freeform 315"/>
                <p:cNvSpPr>
                  <a:spLocks/>
                </p:cNvSpPr>
                <p:nvPr/>
              </p:nvSpPr>
              <p:spPr bwMode="auto">
                <a:xfrm>
                  <a:off x="960" y="2913"/>
                  <a:ext cx="37" cy="59"/>
                </a:xfrm>
                <a:custGeom>
                  <a:avLst/>
                  <a:gdLst>
                    <a:gd name="T0" fmla="*/ 0 w 149"/>
                    <a:gd name="T1" fmla="*/ 0 h 235"/>
                    <a:gd name="T2" fmla="*/ 0 w 149"/>
                    <a:gd name="T3" fmla="*/ 0 h 235"/>
                    <a:gd name="T4" fmla="*/ 0 w 149"/>
                    <a:gd name="T5" fmla="*/ 0 h 235"/>
                    <a:gd name="T6" fmla="*/ 0 w 149"/>
                    <a:gd name="T7" fmla="*/ 0 h 235"/>
                    <a:gd name="T8" fmla="*/ 0 w 149"/>
                    <a:gd name="T9" fmla="*/ 0 h 235"/>
                    <a:gd name="T10" fmla="*/ 0 w 149"/>
                    <a:gd name="T11" fmla="*/ 0 h 235"/>
                    <a:gd name="T12" fmla="*/ 0 w 149"/>
                    <a:gd name="T13" fmla="*/ 0 h 235"/>
                    <a:gd name="T14" fmla="*/ 0 w 149"/>
                    <a:gd name="T15" fmla="*/ 0 h 235"/>
                    <a:gd name="T16" fmla="*/ 0 w 149"/>
                    <a:gd name="T17" fmla="*/ 0 h 235"/>
                    <a:gd name="T18" fmla="*/ 0 w 149"/>
                    <a:gd name="T19" fmla="*/ 0 h 235"/>
                    <a:gd name="T20" fmla="*/ 0 w 149"/>
                    <a:gd name="T21" fmla="*/ 0 h 235"/>
                    <a:gd name="T22" fmla="*/ 0 w 149"/>
                    <a:gd name="T23" fmla="*/ 0 h 235"/>
                    <a:gd name="T24" fmla="*/ 0 w 149"/>
                    <a:gd name="T25" fmla="*/ 0 h 235"/>
                    <a:gd name="T26" fmla="*/ 0 w 149"/>
                    <a:gd name="T27" fmla="*/ 0 h 235"/>
                    <a:gd name="T28" fmla="*/ 0 w 149"/>
                    <a:gd name="T29" fmla="*/ 0 h 235"/>
                    <a:gd name="T30" fmla="*/ 0 w 149"/>
                    <a:gd name="T31" fmla="*/ 0 h 235"/>
                    <a:gd name="T32" fmla="*/ 0 w 149"/>
                    <a:gd name="T33" fmla="*/ 0 h 235"/>
                    <a:gd name="T34" fmla="*/ 0 w 149"/>
                    <a:gd name="T35" fmla="*/ 0 h 235"/>
                    <a:gd name="T36" fmla="*/ 0 w 149"/>
                    <a:gd name="T37" fmla="*/ 0 h 235"/>
                    <a:gd name="T38" fmla="*/ 0 w 149"/>
                    <a:gd name="T39" fmla="*/ 0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9"/>
                    <a:gd name="T61" fmla="*/ 0 h 235"/>
                    <a:gd name="T62" fmla="*/ 149 w 149"/>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9" h="235">
                      <a:moveTo>
                        <a:pt x="130" y="0"/>
                      </a:moveTo>
                      <a:lnTo>
                        <a:pt x="120" y="63"/>
                      </a:lnTo>
                      <a:lnTo>
                        <a:pt x="88" y="120"/>
                      </a:lnTo>
                      <a:lnTo>
                        <a:pt x="50" y="166"/>
                      </a:lnTo>
                      <a:lnTo>
                        <a:pt x="20" y="199"/>
                      </a:lnTo>
                      <a:lnTo>
                        <a:pt x="13" y="211"/>
                      </a:lnTo>
                      <a:lnTo>
                        <a:pt x="8" y="223"/>
                      </a:lnTo>
                      <a:lnTo>
                        <a:pt x="0" y="235"/>
                      </a:lnTo>
                      <a:lnTo>
                        <a:pt x="42" y="205"/>
                      </a:lnTo>
                      <a:lnTo>
                        <a:pt x="83" y="166"/>
                      </a:lnTo>
                      <a:lnTo>
                        <a:pt x="121" y="122"/>
                      </a:lnTo>
                      <a:lnTo>
                        <a:pt x="149" y="79"/>
                      </a:lnTo>
                      <a:lnTo>
                        <a:pt x="145" y="58"/>
                      </a:lnTo>
                      <a:lnTo>
                        <a:pt x="135" y="20"/>
                      </a:lnTo>
                      <a:lnTo>
                        <a:pt x="130" y="0"/>
                      </a:lnTo>
                    </a:path>
                  </a:pathLst>
                </a:custGeom>
                <a:noFill/>
                <a:ln w="1588">
                  <a:solidFill>
                    <a:srgbClr val="87C2DC"/>
                  </a:solidFill>
                  <a:round/>
                  <a:headEnd/>
                  <a:tailEnd/>
                </a:ln>
              </p:spPr>
              <p:txBody>
                <a:bodyPr/>
                <a:lstStyle/>
                <a:p>
                  <a:endParaRPr lang="en-US"/>
                </a:p>
              </p:txBody>
            </p:sp>
            <p:sp>
              <p:nvSpPr>
                <p:cNvPr id="19399" name="Freeform 316"/>
                <p:cNvSpPr>
                  <a:spLocks/>
                </p:cNvSpPr>
                <p:nvPr/>
              </p:nvSpPr>
              <p:spPr bwMode="auto">
                <a:xfrm>
                  <a:off x="981" y="2820"/>
                  <a:ext cx="14" cy="21"/>
                </a:xfrm>
                <a:custGeom>
                  <a:avLst/>
                  <a:gdLst>
                    <a:gd name="T0" fmla="*/ 0 w 57"/>
                    <a:gd name="T1" fmla="*/ 0 h 83"/>
                    <a:gd name="T2" fmla="*/ 0 w 57"/>
                    <a:gd name="T3" fmla="*/ 0 h 83"/>
                    <a:gd name="T4" fmla="*/ 0 w 57"/>
                    <a:gd name="T5" fmla="*/ 0 h 83"/>
                    <a:gd name="T6" fmla="*/ 0 w 57"/>
                    <a:gd name="T7" fmla="*/ 0 h 83"/>
                    <a:gd name="T8" fmla="*/ 0 w 57"/>
                    <a:gd name="T9" fmla="*/ 0 h 83"/>
                    <a:gd name="T10" fmla="*/ 0 w 57"/>
                    <a:gd name="T11" fmla="*/ 0 h 83"/>
                    <a:gd name="T12" fmla="*/ 0 w 57"/>
                    <a:gd name="T13" fmla="*/ 0 h 83"/>
                    <a:gd name="T14" fmla="*/ 0 w 57"/>
                    <a:gd name="T15" fmla="*/ 0 h 83"/>
                    <a:gd name="T16" fmla="*/ 0 w 57"/>
                    <a:gd name="T17" fmla="*/ 0 h 83"/>
                    <a:gd name="T18" fmla="*/ 0 w 57"/>
                    <a:gd name="T19" fmla="*/ 0 h 83"/>
                    <a:gd name="T20" fmla="*/ 0 w 57"/>
                    <a:gd name="T21" fmla="*/ 0 h 83"/>
                    <a:gd name="T22" fmla="*/ 0 w 57"/>
                    <a:gd name="T23" fmla="*/ 0 h 83"/>
                    <a:gd name="T24" fmla="*/ 0 w 57"/>
                    <a:gd name="T25" fmla="*/ 0 h 83"/>
                    <a:gd name="T26" fmla="*/ 0 w 57"/>
                    <a:gd name="T27" fmla="*/ 0 h 83"/>
                    <a:gd name="T28" fmla="*/ 0 w 57"/>
                    <a:gd name="T29" fmla="*/ 0 h 83"/>
                    <a:gd name="T30" fmla="*/ 0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83"/>
                    <a:gd name="T53" fmla="*/ 57 w 57"/>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83">
                      <a:moveTo>
                        <a:pt x="51" y="0"/>
                      </a:moveTo>
                      <a:lnTo>
                        <a:pt x="37" y="21"/>
                      </a:lnTo>
                      <a:lnTo>
                        <a:pt x="20" y="39"/>
                      </a:lnTo>
                      <a:lnTo>
                        <a:pt x="2" y="55"/>
                      </a:lnTo>
                      <a:lnTo>
                        <a:pt x="0" y="63"/>
                      </a:lnTo>
                      <a:lnTo>
                        <a:pt x="5" y="72"/>
                      </a:lnTo>
                      <a:lnTo>
                        <a:pt x="6" y="83"/>
                      </a:lnTo>
                      <a:lnTo>
                        <a:pt x="16" y="74"/>
                      </a:lnTo>
                      <a:lnTo>
                        <a:pt x="37" y="59"/>
                      </a:lnTo>
                      <a:lnTo>
                        <a:pt x="57" y="40"/>
                      </a:lnTo>
                      <a:lnTo>
                        <a:pt x="56" y="29"/>
                      </a:lnTo>
                      <a:lnTo>
                        <a:pt x="52" y="10"/>
                      </a:lnTo>
                      <a:lnTo>
                        <a:pt x="51" y="0"/>
                      </a:lnTo>
                      <a:close/>
                    </a:path>
                  </a:pathLst>
                </a:custGeom>
                <a:solidFill>
                  <a:srgbClr val="47A3CB"/>
                </a:solidFill>
                <a:ln w="9525">
                  <a:noFill/>
                  <a:round/>
                  <a:headEnd/>
                  <a:tailEnd/>
                </a:ln>
              </p:spPr>
              <p:txBody>
                <a:bodyPr/>
                <a:lstStyle/>
                <a:p>
                  <a:endParaRPr lang="en-US"/>
                </a:p>
              </p:txBody>
            </p:sp>
            <p:sp>
              <p:nvSpPr>
                <p:cNvPr id="19400" name="Freeform 317"/>
                <p:cNvSpPr>
                  <a:spLocks/>
                </p:cNvSpPr>
                <p:nvPr/>
              </p:nvSpPr>
              <p:spPr bwMode="auto">
                <a:xfrm>
                  <a:off x="981" y="2820"/>
                  <a:ext cx="14" cy="21"/>
                </a:xfrm>
                <a:custGeom>
                  <a:avLst/>
                  <a:gdLst>
                    <a:gd name="T0" fmla="*/ 0 w 57"/>
                    <a:gd name="T1" fmla="*/ 0 h 83"/>
                    <a:gd name="T2" fmla="*/ 0 w 57"/>
                    <a:gd name="T3" fmla="*/ 0 h 83"/>
                    <a:gd name="T4" fmla="*/ 0 w 57"/>
                    <a:gd name="T5" fmla="*/ 0 h 83"/>
                    <a:gd name="T6" fmla="*/ 0 w 57"/>
                    <a:gd name="T7" fmla="*/ 0 h 83"/>
                    <a:gd name="T8" fmla="*/ 0 w 57"/>
                    <a:gd name="T9" fmla="*/ 0 h 83"/>
                    <a:gd name="T10" fmla="*/ 0 w 57"/>
                    <a:gd name="T11" fmla="*/ 0 h 83"/>
                    <a:gd name="T12" fmla="*/ 0 w 57"/>
                    <a:gd name="T13" fmla="*/ 0 h 83"/>
                    <a:gd name="T14" fmla="*/ 0 w 57"/>
                    <a:gd name="T15" fmla="*/ 0 h 83"/>
                    <a:gd name="T16" fmla="*/ 0 w 57"/>
                    <a:gd name="T17" fmla="*/ 0 h 83"/>
                    <a:gd name="T18" fmla="*/ 0 w 57"/>
                    <a:gd name="T19" fmla="*/ 0 h 83"/>
                    <a:gd name="T20" fmla="*/ 0 w 57"/>
                    <a:gd name="T21" fmla="*/ 0 h 83"/>
                    <a:gd name="T22" fmla="*/ 0 w 57"/>
                    <a:gd name="T23" fmla="*/ 0 h 83"/>
                    <a:gd name="T24" fmla="*/ 0 w 57"/>
                    <a:gd name="T25" fmla="*/ 0 h 83"/>
                    <a:gd name="T26" fmla="*/ 0 w 57"/>
                    <a:gd name="T27" fmla="*/ 0 h 83"/>
                    <a:gd name="T28" fmla="*/ 0 w 57"/>
                    <a:gd name="T29" fmla="*/ 0 h 83"/>
                    <a:gd name="T30" fmla="*/ 0 w 57"/>
                    <a:gd name="T31" fmla="*/ 0 h 83"/>
                    <a:gd name="T32" fmla="*/ 0 w 57"/>
                    <a:gd name="T33" fmla="*/ 0 h 83"/>
                    <a:gd name="T34" fmla="*/ 0 w 57"/>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83"/>
                    <a:gd name="T56" fmla="*/ 57 w 57"/>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83">
                      <a:moveTo>
                        <a:pt x="51" y="0"/>
                      </a:moveTo>
                      <a:lnTo>
                        <a:pt x="37" y="21"/>
                      </a:lnTo>
                      <a:lnTo>
                        <a:pt x="20" y="39"/>
                      </a:lnTo>
                      <a:lnTo>
                        <a:pt x="2" y="55"/>
                      </a:lnTo>
                      <a:lnTo>
                        <a:pt x="0" y="63"/>
                      </a:lnTo>
                      <a:lnTo>
                        <a:pt x="5" y="72"/>
                      </a:lnTo>
                      <a:lnTo>
                        <a:pt x="6" y="83"/>
                      </a:lnTo>
                      <a:lnTo>
                        <a:pt x="16" y="74"/>
                      </a:lnTo>
                      <a:lnTo>
                        <a:pt x="37" y="59"/>
                      </a:lnTo>
                      <a:lnTo>
                        <a:pt x="57" y="40"/>
                      </a:lnTo>
                      <a:lnTo>
                        <a:pt x="56" y="29"/>
                      </a:lnTo>
                      <a:lnTo>
                        <a:pt x="52" y="10"/>
                      </a:lnTo>
                      <a:lnTo>
                        <a:pt x="51" y="0"/>
                      </a:lnTo>
                    </a:path>
                  </a:pathLst>
                </a:custGeom>
                <a:noFill/>
                <a:ln w="1588">
                  <a:solidFill>
                    <a:srgbClr val="87C2DC"/>
                  </a:solidFill>
                  <a:round/>
                  <a:headEnd/>
                  <a:tailEnd/>
                </a:ln>
              </p:spPr>
              <p:txBody>
                <a:bodyPr/>
                <a:lstStyle/>
                <a:p>
                  <a:endParaRPr lang="en-US"/>
                </a:p>
              </p:txBody>
            </p:sp>
            <p:sp>
              <p:nvSpPr>
                <p:cNvPr id="19401" name="Freeform 318"/>
                <p:cNvSpPr>
                  <a:spLocks/>
                </p:cNvSpPr>
                <p:nvPr/>
              </p:nvSpPr>
              <p:spPr bwMode="auto">
                <a:xfrm>
                  <a:off x="949" y="2835"/>
                  <a:ext cx="33" cy="18"/>
                </a:xfrm>
                <a:custGeom>
                  <a:avLst/>
                  <a:gdLst>
                    <a:gd name="T0" fmla="*/ 0 w 135"/>
                    <a:gd name="T1" fmla="*/ 0 h 72"/>
                    <a:gd name="T2" fmla="*/ 0 w 135"/>
                    <a:gd name="T3" fmla="*/ 0 h 72"/>
                    <a:gd name="T4" fmla="*/ 0 w 135"/>
                    <a:gd name="T5" fmla="*/ 0 h 72"/>
                    <a:gd name="T6" fmla="*/ 0 w 135"/>
                    <a:gd name="T7" fmla="*/ 0 h 72"/>
                    <a:gd name="T8" fmla="*/ 0 w 135"/>
                    <a:gd name="T9" fmla="*/ 0 h 72"/>
                    <a:gd name="T10" fmla="*/ 0 w 135"/>
                    <a:gd name="T11" fmla="*/ 0 h 72"/>
                    <a:gd name="T12" fmla="*/ 0 w 135"/>
                    <a:gd name="T13" fmla="*/ 0 h 72"/>
                    <a:gd name="T14" fmla="*/ 0 w 135"/>
                    <a:gd name="T15" fmla="*/ 0 h 72"/>
                    <a:gd name="T16" fmla="*/ 0 w 135"/>
                    <a:gd name="T17" fmla="*/ 0 h 72"/>
                    <a:gd name="T18" fmla="*/ 0 w 135"/>
                    <a:gd name="T19" fmla="*/ 0 h 72"/>
                    <a:gd name="T20" fmla="*/ 0 w 135"/>
                    <a:gd name="T21" fmla="*/ 0 h 72"/>
                    <a:gd name="T22" fmla="*/ 0 w 135"/>
                    <a:gd name="T23" fmla="*/ 0 h 72"/>
                    <a:gd name="T24" fmla="*/ 0 w 135"/>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72"/>
                    <a:gd name="T41" fmla="*/ 135 w 135"/>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72">
                      <a:moveTo>
                        <a:pt x="127" y="0"/>
                      </a:moveTo>
                      <a:lnTo>
                        <a:pt x="78" y="35"/>
                      </a:lnTo>
                      <a:lnTo>
                        <a:pt x="36" y="57"/>
                      </a:lnTo>
                      <a:lnTo>
                        <a:pt x="0" y="72"/>
                      </a:lnTo>
                      <a:lnTo>
                        <a:pt x="39" y="69"/>
                      </a:lnTo>
                      <a:lnTo>
                        <a:pt x="82" y="53"/>
                      </a:lnTo>
                      <a:lnTo>
                        <a:pt x="135" y="25"/>
                      </a:lnTo>
                      <a:lnTo>
                        <a:pt x="133" y="19"/>
                      </a:lnTo>
                      <a:lnTo>
                        <a:pt x="129" y="7"/>
                      </a:lnTo>
                      <a:lnTo>
                        <a:pt x="127" y="0"/>
                      </a:lnTo>
                      <a:close/>
                    </a:path>
                  </a:pathLst>
                </a:custGeom>
                <a:solidFill>
                  <a:srgbClr val="47A3CB"/>
                </a:solidFill>
                <a:ln w="9525">
                  <a:noFill/>
                  <a:round/>
                  <a:headEnd/>
                  <a:tailEnd/>
                </a:ln>
              </p:spPr>
              <p:txBody>
                <a:bodyPr/>
                <a:lstStyle/>
                <a:p>
                  <a:endParaRPr lang="en-US"/>
                </a:p>
              </p:txBody>
            </p:sp>
            <p:sp>
              <p:nvSpPr>
                <p:cNvPr id="19402" name="Freeform 319"/>
                <p:cNvSpPr>
                  <a:spLocks/>
                </p:cNvSpPr>
                <p:nvPr/>
              </p:nvSpPr>
              <p:spPr bwMode="auto">
                <a:xfrm>
                  <a:off x="949" y="2835"/>
                  <a:ext cx="33" cy="18"/>
                </a:xfrm>
                <a:custGeom>
                  <a:avLst/>
                  <a:gdLst>
                    <a:gd name="T0" fmla="*/ 0 w 135"/>
                    <a:gd name="T1" fmla="*/ 0 h 72"/>
                    <a:gd name="T2" fmla="*/ 0 w 135"/>
                    <a:gd name="T3" fmla="*/ 0 h 72"/>
                    <a:gd name="T4" fmla="*/ 0 w 135"/>
                    <a:gd name="T5" fmla="*/ 0 h 72"/>
                    <a:gd name="T6" fmla="*/ 0 w 135"/>
                    <a:gd name="T7" fmla="*/ 0 h 72"/>
                    <a:gd name="T8" fmla="*/ 0 w 135"/>
                    <a:gd name="T9" fmla="*/ 0 h 72"/>
                    <a:gd name="T10" fmla="*/ 0 w 135"/>
                    <a:gd name="T11" fmla="*/ 0 h 72"/>
                    <a:gd name="T12" fmla="*/ 0 w 135"/>
                    <a:gd name="T13" fmla="*/ 0 h 72"/>
                    <a:gd name="T14" fmla="*/ 0 w 135"/>
                    <a:gd name="T15" fmla="*/ 0 h 72"/>
                    <a:gd name="T16" fmla="*/ 0 w 135"/>
                    <a:gd name="T17" fmla="*/ 0 h 72"/>
                    <a:gd name="T18" fmla="*/ 0 w 135"/>
                    <a:gd name="T19" fmla="*/ 0 h 72"/>
                    <a:gd name="T20" fmla="*/ 0 w 135"/>
                    <a:gd name="T21" fmla="*/ 0 h 72"/>
                    <a:gd name="T22" fmla="*/ 0 w 135"/>
                    <a:gd name="T23" fmla="*/ 0 h 72"/>
                    <a:gd name="T24" fmla="*/ 0 w 135"/>
                    <a:gd name="T25" fmla="*/ 0 h 72"/>
                    <a:gd name="T26" fmla="*/ 0 w 135"/>
                    <a:gd name="T27" fmla="*/ 0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72"/>
                    <a:gd name="T44" fmla="*/ 135 w 135"/>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72">
                      <a:moveTo>
                        <a:pt x="127" y="0"/>
                      </a:moveTo>
                      <a:lnTo>
                        <a:pt x="78" y="35"/>
                      </a:lnTo>
                      <a:lnTo>
                        <a:pt x="36" y="57"/>
                      </a:lnTo>
                      <a:lnTo>
                        <a:pt x="0" y="72"/>
                      </a:lnTo>
                      <a:lnTo>
                        <a:pt x="39" y="69"/>
                      </a:lnTo>
                      <a:lnTo>
                        <a:pt x="82" y="53"/>
                      </a:lnTo>
                      <a:lnTo>
                        <a:pt x="135" y="25"/>
                      </a:lnTo>
                      <a:lnTo>
                        <a:pt x="133" y="19"/>
                      </a:lnTo>
                      <a:lnTo>
                        <a:pt x="129" y="7"/>
                      </a:lnTo>
                      <a:lnTo>
                        <a:pt x="127" y="0"/>
                      </a:lnTo>
                    </a:path>
                  </a:pathLst>
                </a:custGeom>
                <a:noFill/>
                <a:ln w="1588">
                  <a:solidFill>
                    <a:srgbClr val="87C2DC"/>
                  </a:solidFill>
                  <a:round/>
                  <a:headEnd/>
                  <a:tailEnd/>
                </a:ln>
              </p:spPr>
              <p:txBody>
                <a:bodyPr/>
                <a:lstStyle/>
                <a:p>
                  <a:endParaRPr lang="en-US"/>
                </a:p>
              </p:txBody>
            </p:sp>
            <p:sp>
              <p:nvSpPr>
                <p:cNvPr id="19403" name="Freeform 320"/>
                <p:cNvSpPr>
                  <a:spLocks/>
                </p:cNvSpPr>
                <p:nvPr/>
              </p:nvSpPr>
              <p:spPr bwMode="auto">
                <a:xfrm>
                  <a:off x="980" y="2608"/>
                  <a:ext cx="25" cy="47"/>
                </a:xfrm>
                <a:custGeom>
                  <a:avLst/>
                  <a:gdLst>
                    <a:gd name="T0" fmla="*/ 0 w 99"/>
                    <a:gd name="T1" fmla="*/ 0 h 191"/>
                    <a:gd name="T2" fmla="*/ 0 w 99"/>
                    <a:gd name="T3" fmla="*/ 0 h 191"/>
                    <a:gd name="T4" fmla="*/ 0 w 99"/>
                    <a:gd name="T5" fmla="*/ 0 h 191"/>
                    <a:gd name="T6" fmla="*/ 0 w 99"/>
                    <a:gd name="T7" fmla="*/ 0 h 191"/>
                    <a:gd name="T8" fmla="*/ 0 w 99"/>
                    <a:gd name="T9" fmla="*/ 0 h 191"/>
                    <a:gd name="T10" fmla="*/ 0 w 99"/>
                    <a:gd name="T11" fmla="*/ 0 h 191"/>
                    <a:gd name="T12" fmla="*/ 0 w 99"/>
                    <a:gd name="T13" fmla="*/ 0 h 191"/>
                    <a:gd name="T14" fmla="*/ 0 w 99"/>
                    <a:gd name="T15" fmla="*/ 0 h 191"/>
                    <a:gd name="T16" fmla="*/ 0 w 99"/>
                    <a:gd name="T17" fmla="*/ 0 h 191"/>
                    <a:gd name="T18" fmla="*/ 0 w 99"/>
                    <a:gd name="T19" fmla="*/ 0 h 191"/>
                    <a:gd name="T20" fmla="*/ 0 w 99"/>
                    <a:gd name="T21" fmla="*/ 0 h 191"/>
                    <a:gd name="T22" fmla="*/ 0 w 99"/>
                    <a:gd name="T23" fmla="*/ 0 h 191"/>
                    <a:gd name="T24" fmla="*/ 0 w 99"/>
                    <a:gd name="T25" fmla="*/ 0 h 191"/>
                    <a:gd name="T26" fmla="*/ 0 w 99"/>
                    <a:gd name="T27" fmla="*/ 0 h 191"/>
                    <a:gd name="T28" fmla="*/ 0 w 99"/>
                    <a:gd name="T29" fmla="*/ 0 h 191"/>
                    <a:gd name="T30" fmla="*/ 0 w 99"/>
                    <a:gd name="T31" fmla="*/ 0 h 191"/>
                    <a:gd name="T32" fmla="*/ 0 w 99"/>
                    <a:gd name="T33" fmla="*/ 0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91"/>
                    <a:gd name="T53" fmla="*/ 99 w 99"/>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91">
                      <a:moveTo>
                        <a:pt x="12" y="0"/>
                      </a:moveTo>
                      <a:lnTo>
                        <a:pt x="51" y="82"/>
                      </a:lnTo>
                      <a:lnTo>
                        <a:pt x="85" y="136"/>
                      </a:lnTo>
                      <a:lnTo>
                        <a:pt x="99" y="159"/>
                      </a:lnTo>
                      <a:lnTo>
                        <a:pt x="97" y="171"/>
                      </a:lnTo>
                      <a:lnTo>
                        <a:pt x="98" y="178"/>
                      </a:lnTo>
                      <a:lnTo>
                        <a:pt x="98" y="191"/>
                      </a:lnTo>
                      <a:lnTo>
                        <a:pt x="69" y="150"/>
                      </a:lnTo>
                      <a:lnTo>
                        <a:pt x="37" y="99"/>
                      </a:lnTo>
                      <a:lnTo>
                        <a:pt x="0" y="46"/>
                      </a:lnTo>
                      <a:lnTo>
                        <a:pt x="2" y="34"/>
                      </a:lnTo>
                      <a:lnTo>
                        <a:pt x="8" y="12"/>
                      </a:lnTo>
                      <a:lnTo>
                        <a:pt x="12" y="0"/>
                      </a:lnTo>
                      <a:close/>
                    </a:path>
                  </a:pathLst>
                </a:custGeom>
                <a:solidFill>
                  <a:srgbClr val="47A3CB"/>
                </a:solidFill>
                <a:ln w="9525">
                  <a:noFill/>
                  <a:round/>
                  <a:headEnd/>
                  <a:tailEnd/>
                </a:ln>
              </p:spPr>
              <p:txBody>
                <a:bodyPr/>
                <a:lstStyle/>
                <a:p>
                  <a:endParaRPr lang="en-US"/>
                </a:p>
              </p:txBody>
            </p:sp>
            <p:sp>
              <p:nvSpPr>
                <p:cNvPr id="19404" name="Freeform 321"/>
                <p:cNvSpPr>
                  <a:spLocks/>
                </p:cNvSpPr>
                <p:nvPr/>
              </p:nvSpPr>
              <p:spPr bwMode="auto">
                <a:xfrm>
                  <a:off x="980" y="2608"/>
                  <a:ext cx="25" cy="47"/>
                </a:xfrm>
                <a:custGeom>
                  <a:avLst/>
                  <a:gdLst>
                    <a:gd name="T0" fmla="*/ 0 w 99"/>
                    <a:gd name="T1" fmla="*/ 0 h 191"/>
                    <a:gd name="T2" fmla="*/ 0 w 99"/>
                    <a:gd name="T3" fmla="*/ 0 h 191"/>
                    <a:gd name="T4" fmla="*/ 0 w 99"/>
                    <a:gd name="T5" fmla="*/ 0 h 191"/>
                    <a:gd name="T6" fmla="*/ 0 w 99"/>
                    <a:gd name="T7" fmla="*/ 0 h 191"/>
                    <a:gd name="T8" fmla="*/ 0 w 99"/>
                    <a:gd name="T9" fmla="*/ 0 h 191"/>
                    <a:gd name="T10" fmla="*/ 0 w 99"/>
                    <a:gd name="T11" fmla="*/ 0 h 191"/>
                    <a:gd name="T12" fmla="*/ 0 w 99"/>
                    <a:gd name="T13" fmla="*/ 0 h 191"/>
                    <a:gd name="T14" fmla="*/ 0 w 99"/>
                    <a:gd name="T15" fmla="*/ 0 h 191"/>
                    <a:gd name="T16" fmla="*/ 0 w 99"/>
                    <a:gd name="T17" fmla="*/ 0 h 191"/>
                    <a:gd name="T18" fmla="*/ 0 w 99"/>
                    <a:gd name="T19" fmla="*/ 0 h 191"/>
                    <a:gd name="T20" fmla="*/ 0 w 99"/>
                    <a:gd name="T21" fmla="*/ 0 h 191"/>
                    <a:gd name="T22" fmla="*/ 0 w 99"/>
                    <a:gd name="T23" fmla="*/ 0 h 191"/>
                    <a:gd name="T24" fmla="*/ 0 w 99"/>
                    <a:gd name="T25" fmla="*/ 0 h 191"/>
                    <a:gd name="T26" fmla="*/ 0 w 99"/>
                    <a:gd name="T27" fmla="*/ 0 h 191"/>
                    <a:gd name="T28" fmla="*/ 0 w 99"/>
                    <a:gd name="T29" fmla="*/ 0 h 191"/>
                    <a:gd name="T30" fmla="*/ 0 w 99"/>
                    <a:gd name="T31" fmla="*/ 0 h 191"/>
                    <a:gd name="T32" fmla="*/ 0 w 99"/>
                    <a:gd name="T33" fmla="*/ 0 h 191"/>
                    <a:gd name="T34" fmla="*/ 0 w 99"/>
                    <a:gd name="T35" fmla="*/ 0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91"/>
                    <a:gd name="T56" fmla="*/ 99 w 99"/>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91">
                      <a:moveTo>
                        <a:pt x="12" y="0"/>
                      </a:moveTo>
                      <a:lnTo>
                        <a:pt x="51" y="82"/>
                      </a:lnTo>
                      <a:lnTo>
                        <a:pt x="85" y="136"/>
                      </a:lnTo>
                      <a:lnTo>
                        <a:pt x="99" y="159"/>
                      </a:lnTo>
                      <a:lnTo>
                        <a:pt x="97" y="171"/>
                      </a:lnTo>
                      <a:lnTo>
                        <a:pt x="98" y="178"/>
                      </a:lnTo>
                      <a:lnTo>
                        <a:pt x="98" y="191"/>
                      </a:lnTo>
                      <a:lnTo>
                        <a:pt x="69" y="150"/>
                      </a:lnTo>
                      <a:lnTo>
                        <a:pt x="37" y="99"/>
                      </a:lnTo>
                      <a:lnTo>
                        <a:pt x="0" y="46"/>
                      </a:lnTo>
                      <a:lnTo>
                        <a:pt x="2" y="34"/>
                      </a:lnTo>
                      <a:lnTo>
                        <a:pt x="8" y="12"/>
                      </a:lnTo>
                      <a:lnTo>
                        <a:pt x="12" y="0"/>
                      </a:lnTo>
                    </a:path>
                  </a:pathLst>
                </a:custGeom>
                <a:noFill/>
                <a:ln w="1588">
                  <a:solidFill>
                    <a:srgbClr val="87C2DC"/>
                  </a:solidFill>
                  <a:round/>
                  <a:headEnd/>
                  <a:tailEnd/>
                </a:ln>
              </p:spPr>
              <p:txBody>
                <a:bodyPr/>
                <a:lstStyle/>
                <a:p>
                  <a:endParaRPr lang="en-US"/>
                </a:p>
              </p:txBody>
            </p:sp>
            <p:sp>
              <p:nvSpPr>
                <p:cNvPr id="19405" name="Freeform 322"/>
                <p:cNvSpPr>
                  <a:spLocks/>
                </p:cNvSpPr>
                <p:nvPr/>
              </p:nvSpPr>
              <p:spPr bwMode="auto">
                <a:xfrm>
                  <a:off x="1027" y="2655"/>
                  <a:ext cx="39" cy="60"/>
                </a:xfrm>
                <a:custGeom>
                  <a:avLst/>
                  <a:gdLst>
                    <a:gd name="T0" fmla="*/ 0 w 156"/>
                    <a:gd name="T1" fmla="*/ 0 h 239"/>
                    <a:gd name="T2" fmla="*/ 0 w 156"/>
                    <a:gd name="T3" fmla="*/ 0 h 239"/>
                    <a:gd name="T4" fmla="*/ 0 w 156"/>
                    <a:gd name="T5" fmla="*/ 0 h 239"/>
                    <a:gd name="T6" fmla="*/ 0 w 156"/>
                    <a:gd name="T7" fmla="*/ 0 h 239"/>
                    <a:gd name="T8" fmla="*/ 0 w 156"/>
                    <a:gd name="T9" fmla="*/ 0 h 239"/>
                    <a:gd name="T10" fmla="*/ 0 w 156"/>
                    <a:gd name="T11" fmla="*/ 0 h 239"/>
                    <a:gd name="T12" fmla="*/ 0 w 156"/>
                    <a:gd name="T13" fmla="*/ 0 h 239"/>
                    <a:gd name="T14" fmla="*/ 0 w 156"/>
                    <a:gd name="T15" fmla="*/ 0 h 239"/>
                    <a:gd name="T16" fmla="*/ 0 w 156"/>
                    <a:gd name="T17" fmla="*/ 0 h 239"/>
                    <a:gd name="T18" fmla="*/ 0 w 156"/>
                    <a:gd name="T19" fmla="*/ 0 h 239"/>
                    <a:gd name="T20" fmla="*/ 0 w 156"/>
                    <a:gd name="T21" fmla="*/ 0 h 239"/>
                    <a:gd name="T22" fmla="*/ 0 w 156"/>
                    <a:gd name="T23" fmla="*/ 0 h 239"/>
                    <a:gd name="T24" fmla="*/ 0 w 156"/>
                    <a:gd name="T25" fmla="*/ 0 h 239"/>
                    <a:gd name="T26" fmla="*/ 0 w 156"/>
                    <a:gd name="T27" fmla="*/ 0 h 239"/>
                    <a:gd name="T28" fmla="*/ 0 w 156"/>
                    <a:gd name="T29" fmla="*/ 0 h 239"/>
                    <a:gd name="T30" fmla="*/ 0 w 156"/>
                    <a:gd name="T31" fmla="*/ 0 h 239"/>
                    <a:gd name="T32" fmla="*/ 0 w 156"/>
                    <a:gd name="T33" fmla="*/ 0 h 239"/>
                    <a:gd name="T34" fmla="*/ 0 w 156"/>
                    <a:gd name="T35" fmla="*/ 0 h 239"/>
                    <a:gd name="T36" fmla="*/ 0 w 156"/>
                    <a:gd name="T37" fmla="*/ 0 h 239"/>
                    <a:gd name="T38" fmla="*/ 0 w 156"/>
                    <a:gd name="T39" fmla="*/ 0 h 239"/>
                    <a:gd name="T40" fmla="*/ 0 w 156"/>
                    <a:gd name="T41" fmla="*/ 0 h 239"/>
                    <a:gd name="T42" fmla="*/ 0 w 156"/>
                    <a:gd name="T43" fmla="*/ 0 h 239"/>
                    <a:gd name="T44" fmla="*/ 0 w 156"/>
                    <a:gd name="T45" fmla="*/ 0 h 239"/>
                    <a:gd name="T46" fmla="*/ 0 w 156"/>
                    <a:gd name="T47" fmla="*/ 0 h 239"/>
                    <a:gd name="T48" fmla="*/ 0 w 156"/>
                    <a:gd name="T49" fmla="*/ 0 h 239"/>
                    <a:gd name="T50" fmla="*/ 0 w 156"/>
                    <a:gd name="T51" fmla="*/ 0 h 239"/>
                    <a:gd name="T52" fmla="*/ 0 w 156"/>
                    <a:gd name="T53" fmla="*/ 0 h 239"/>
                    <a:gd name="T54" fmla="*/ 0 w 156"/>
                    <a:gd name="T55" fmla="*/ 0 h 239"/>
                    <a:gd name="T56" fmla="*/ 0 w 156"/>
                    <a:gd name="T57" fmla="*/ 0 h 239"/>
                    <a:gd name="T58" fmla="*/ 0 w 156"/>
                    <a:gd name="T59" fmla="*/ 0 h 239"/>
                    <a:gd name="T60" fmla="*/ 0 w 156"/>
                    <a:gd name="T61" fmla="*/ 0 h 239"/>
                    <a:gd name="T62" fmla="*/ 0 w 156"/>
                    <a:gd name="T63" fmla="*/ 0 h 239"/>
                    <a:gd name="T64" fmla="*/ 0 w 156"/>
                    <a:gd name="T65" fmla="*/ 0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239"/>
                    <a:gd name="T101" fmla="*/ 156 w 156"/>
                    <a:gd name="T102" fmla="*/ 239 h 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239">
                      <a:moveTo>
                        <a:pt x="43" y="107"/>
                      </a:moveTo>
                      <a:lnTo>
                        <a:pt x="70" y="105"/>
                      </a:lnTo>
                      <a:lnTo>
                        <a:pt x="90" y="90"/>
                      </a:lnTo>
                      <a:lnTo>
                        <a:pt x="105" y="69"/>
                      </a:lnTo>
                      <a:lnTo>
                        <a:pt x="108" y="46"/>
                      </a:lnTo>
                      <a:lnTo>
                        <a:pt x="102" y="23"/>
                      </a:lnTo>
                      <a:lnTo>
                        <a:pt x="90" y="0"/>
                      </a:lnTo>
                      <a:lnTo>
                        <a:pt x="88" y="14"/>
                      </a:lnTo>
                      <a:lnTo>
                        <a:pt x="99" y="45"/>
                      </a:lnTo>
                      <a:lnTo>
                        <a:pt x="78" y="89"/>
                      </a:lnTo>
                      <a:lnTo>
                        <a:pt x="52" y="92"/>
                      </a:lnTo>
                      <a:lnTo>
                        <a:pt x="18" y="80"/>
                      </a:lnTo>
                      <a:lnTo>
                        <a:pt x="1" y="57"/>
                      </a:lnTo>
                      <a:lnTo>
                        <a:pt x="0" y="82"/>
                      </a:lnTo>
                      <a:lnTo>
                        <a:pt x="6" y="96"/>
                      </a:lnTo>
                      <a:lnTo>
                        <a:pt x="22" y="110"/>
                      </a:lnTo>
                      <a:lnTo>
                        <a:pt x="68" y="150"/>
                      </a:lnTo>
                      <a:lnTo>
                        <a:pt x="114" y="197"/>
                      </a:lnTo>
                      <a:lnTo>
                        <a:pt x="156" y="239"/>
                      </a:lnTo>
                      <a:lnTo>
                        <a:pt x="125" y="197"/>
                      </a:lnTo>
                      <a:lnTo>
                        <a:pt x="95" y="159"/>
                      </a:lnTo>
                      <a:lnTo>
                        <a:pt x="63" y="124"/>
                      </a:lnTo>
                      <a:lnTo>
                        <a:pt x="59" y="120"/>
                      </a:lnTo>
                      <a:lnTo>
                        <a:pt x="49" y="110"/>
                      </a:lnTo>
                      <a:lnTo>
                        <a:pt x="43" y="107"/>
                      </a:lnTo>
                      <a:close/>
                    </a:path>
                  </a:pathLst>
                </a:custGeom>
                <a:solidFill>
                  <a:srgbClr val="47A3CB"/>
                </a:solidFill>
                <a:ln w="9525">
                  <a:noFill/>
                  <a:round/>
                  <a:headEnd/>
                  <a:tailEnd/>
                </a:ln>
              </p:spPr>
              <p:txBody>
                <a:bodyPr/>
                <a:lstStyle/>
                <a:p>
                  <a:endParaRPr lang="en-US"/>
                </a:p>
              </p:txBody>
            </p:sp>
            <p:sp>
              <p:nvSpPr>
                <p:cNvPr id="19406" name="Freeform 323"/>
                <p:cNvSpPr>
                  <a:spLocks/>
                </p:cNvSpPr>
                <p:nvPr/>
              </p:nvSpPr>
              <p:spPr bwMode="auto">
                <a:xfrm>
                  <a:off x="1027" y="2655"/>
                  <a:ext cx="39" cy="60"/>
                </a:xfrm>
                <a:custGeom>
                  <a:avLst/>
                  <a:gdLst>
                    <a:gd name="T0" fmla="*/ 0 w 156"/>
                    <a:gd name="T1" fmla="*/ 0 h 239"/>
                    <a:gd name="T2" fmla="*/ 0 w 156"/>
                    <a:gd name="T3" fmla="*/ 0 h 239"/>
                    <a:gd name="T4" fmla="*/ 0 w 156"/>
                    <a:gd name="T5" fmla="*/ 0 h 239"/>
                    <a:gd name="T6" fmla="*/ 0 w 156"/>
                    <a:gd name="T7" fmla="*/ 0 h 239"/>
                    <a:gd name="T8" fmla="*/ 0 w 156"/>
                    <a:gd name="T9" fmla="*/ 0 h 239"/>
                    <a:gd name="T10" fmla="*/ 0 w 156"/>
                    <a:gd name="T11" fmla="*/ 0 h 239"/>
                    <a:gd name="T12" fmla="*/ 0 w 156"/>
                    <a:gd name="T13" fmla="*/ 0 h 239"/>
                    <a:gd name="T14" fmla="*/ 0 w 156"/>
                    <a:gd name="T15" fmla="*/ 0 h 239"/>
                    <a:gd name="T16" fmla="*/ 0 w 156"/>
                    <a:gd name="T17" fmla="*/ 0 h 239"/>
                    <a:gd name="T18" fmla="*/ 0 w 156"/>
                    <a:gd name="T19" fmla="*/ 0 h 239"/>
                    <a:gd name="T20" fmla="*/ 0 w 156"/>
                    <a:gd name="T21" fmla="*/ 0 h 239"/>
                    <a:gd name="T22" fmla="*/ 0 w 156"/>
                    <a:gd name="T23" fmla="*/ 0 h 239"/>
                    <a:gd name="T24" fmla="*/ 0 w 156"/>
                    <a:gd name="T25" fmla="*/ 0 h 239"/>
                    <a:gd name="T26" fmla="*/ 0 w 156"/>
                    <a:gd name="T27" fmla="*/ 0 h 239"/>
                    <a:gd name="T28" fmla="*/ 0 w 156"/>
                    <a:gd name="T29" fmla="*/ 0 h 239"/>
                    <a:gd name="T30" fmla="*/ 0 w 156"/>
                    <a:gd name="T31" fmla="*/ 0 h 239"/>
                    <a:gd name="T32" fmla="*/ 0 w 156"/>
                    <a:gd name="T33" fmla="*/ 0 h 239"/>
                    <a:gd name="T34" fmla="*/ 0 w 156"/>
                    <a:gd name="T35" fmla="*/ 0 h 239"/>
                    <a:gd name="T36" fmla="*/ 0 w 156"/>
                    <a:gd name="T37" fmla="*/ 0 h 239"/>
                    <a:gd name="T38" fmla="*/ 0 w 156"/>
                    <a:gd name="T39" fmla="*/ 0 h 239"/>
                    <a:gd name="T40" fmla="*/ 0 w 156"/>
                    <a:gd name="T41" fmla="*/ 0 h 239"/>
                    <a:gd name="T42" fmla="*/ 0 w 156"/>
                    <a:gd name="T43" fmla="*/ 0 h 239"/>
                    <a:gd name="T44" fmla="*/ 0 w 156"/>
                    <a:gd name="T45" fmla="*/ 0 h 239"/>
                    <a:gd name="T46" fmla="*/ 0 w 156"/>
                    <a:gd name="T47" fmla="*/ 0 h 239"/>
                    <a:gd name="T48" fmla="*/ 0 w 156"/>
                    <a:gd name="T49" fmla="*/ 0 h 239"/>
                    <a:gd name="T50" fmla="*/ 0 w 156"/>
                    <a:gd name="T51" fmla="*/ 0 h 239"/>
                    <a:gd name="T52" fmla="*/ 0 w 156"/>
                    <a:gd name="T53" fmla="*/ 0 h 239"/>
                    <a:gd name="T54" fmla="*/ 0 w 156"/>
                    <a:gd name="T55" fmla="*/ 0 h 239"/>
                    <a:gd name="T56" fmla="*/ 0 w 156"/>
                    <a:gd name="T57" fmla="*/ 0 h 239"/>
                    <a:gd name="T58" fmla="*/ 0 w 156"/>
                    <a:gd name="T59" fmla="*/ 0 h 239"/>
                    <a:gd name="T60" fmla="*/ 0 w 156"/>
                    <a:gd name="T61" fmla="*/ 0 h 239"/>
                    <a:gd name="T62" fmla="*/ 0 w 156"/>
                    <a:gd name="T63" fmla="*/ 0 h 239"/>
                    <a:gd name="T64" fmla="*/ 0 w 156"/>
                    <a:gd name="T65" fmla="*/ 0 h 239"/>
                    <a:gd name="T66" fmla="*/ 0 w 156"/>
                    <a:gd name="T67" fmla="*/ 0 h 2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
                    <a:gd name="T103" fmla="*/ 0 h 239"/>
                    <a:gd name="T104" fmla="*/ 156 w 156"/>
                    <a:gd name="T105" fmla="*/ 239 h 2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 h="239">
                      <a:moveTo>
                        <a:pt x="43" y="107"/>
                      </a:moveTo>
                      <a:lnTo>
                        <a:pt x="70" y="105"/>
                      </a:lnTo>
                      <a:lnTo>
                        <a:pt x="90" y="90"/>
                      </a:lnTo>
                      <a:lnTo>
                        <a:pt x="105" y="69"/>
                      </a:lnTo>
                      <a:lnTo>
                        <a:pt x="108" y="46"/>
                      </a:lnTo>
                      <a:lnTo>
                        <a:pt x="102" y="23"/>
                      </a:lnTo>
                      <a:lnTo>
                        <a:pt x="90" y="0"/>
                      </a:lnTo>
                      <a:lnTo>
                        <a:pt x="88" y="14"/>
                      </a:lnTo>
                      <a:lnTo>
                        <a:pt x="99" y="45"/>
                      </a:lnTo>
                      <a:lnTo>
                        <a:pt x="78" y="89"/>
                      </a:lnTo>
                      <a:lnTo>
                        <a:pt x="52" y="92"/>
                      </a:lnTo>
                      <a:lnTo>
                        <a:pt x="18" y="80"/>
                      </a:lnTo>
                      <a:lnTo>
                        <a:pt x="1" y="57"/>
                      </a:lnTo>
                      <a:lnTo>
                        <a:pt x="0" y="82"/>
                      </a:lnTo>
                      <a:lnTo>
                        <a:pt x="6" y="96"/>
                      </a:lnTo>
                      <a:lnTo>
                        <a:pt x="22" y="110"/>
                      </a:lnTo>
                      <a:lnTo>
                        <a:pt x="68" y="150"/>
                      </a:lnTo>
                      <a:lnTo>
                        <a:pt x="114" y="197"/>
                      </a:lnTo>
                      <a:lnTo>
                        <a:pt x="156" y="239"/>
                      </a:lnTo>
                      <a:lnTo>
                        <a:pt x="125" y="197"/>
                      </a:lnTo>
                      <a:lnTo>
                        <a:pt x="95" y="159"/>
                      </a:lnTo>
                      <a:lnTo>
                        <a:pt x="63" y="124"/>
                      </a:lnTo>
                      <a:lnTo>
                        <a:pt x="59" y="120"/>
                      </a:lnTo>
                      <a:lnTo>
                        <a:pt x="49" y="110"/>
                      </a:lnTo>
                      <a:lnTo>
                        <a:pt x="43" y="107"/>
                      </a:lnTo>
                    </a:path>
                  </a:pathLst>
                </a:custGeom>
                <a:noFill/>
                <a:ln w="1588">
                  <a:solidFill>
                    <a:srgbClr val="87C2DC"/>
                  </a:solidFill>
                  <a:round/>
                  <a:headEnd/>
                  <a:tailEnd/>
                </a:ln>
              </p:spPr>
              <p:txBody>
                <a:bodyPr/>
                <a:lstStyle/>
                <a:p>
                  <a:endParaRPr lang="en-US"/>
                </a:p>
              </p:txBody>
            </p:sp>
            <p:sp>
              <p:nvSpPr>
                <p:cNvPr id="19407" name="Freeform 324"/>
                <p:cNvSpPr>
                  <a:spLocks/>
                </p:cNvSpPr>
                <p:nvPr/>
              </p:nvSpPr>
              <p:spPr bwMode="auto">
                <a:xfrm>
                  <a:off x="1055" y="2703"/>
                  <a:ext cx="16" cy="1"/>
                </a:xfrm>
                <a:custGeom>
                  <a:avLst/>
                  <a:gdLst>
                    <a:gd name="T0" fmla="*/ 0 w 62"/>
                    <a:gd name="T1" fmla="*/ 0 h 4"/>
                    <a:gd name="T2" fmla="*/ 0 w 62"/>
                    <a:gd name="T3" fmla="*/ 0 h 4"/>
                    <a:gd name="T4" fmla="*/ 0 w 62"/>
                    <a:gd name="T5" fmla="*/ 0 h 4"/>
                    <a:gd name="T6" fmla="*/ 0 w 62"/>
                    <a:gd name="T7" fmla="*/ 0 h 4"/>
                    <a:gd name="T8" fmla="*/ 0 60000 65536"/>
                    <a:gd name="T9" fmla="*/ 0 60000 65536"/>
                    <a:gd name="T10" fmla="*/ 0 60000 65536"/>
                    <a:gd name="T11" fmla="*/ 0 60000 65536"/>
                    <a:gd name="T12" fmla="*/ 0 w 62"/>
                    <a:gd name="T13" fmla="*/ 0 h 4"/>
                    <a:gd name="T14" fmla="*/ 62 w 62"/>
                    <a:gd name="T15" fmla="*/ 4 h 4"/>
                  </a:gdLst>
                  <a:ahLst/>
                  <a:cxnLst>
                    <a:cxn ang="T8">
                      <a:pos x="T0" y="T1"/>
                    </a:cxn>
                    <a:cxn ang="T9">
                      <a:pos x="T2" y="T3"/>
                    </a:cxn>
                    <a:cxn ang="T10">
                      <a:pos x="T4" y="T5"/>
                    </a:cxn>
                    <a:cxn ang="T11">
                      <a:pos x="T6" y="T7"/>
                    </a:cxn>
                  </a:cxnLst>
                  <a:rect l="T12" t="T13" r="T14" b="T15"/>
                  <a:pathLst>
                    <a:path w="62" h="4">
                      <a:moveTo>
                        <a:pt x="0" y="0"/>
                      </a:moveTo>
                      <a:lnTo>
                        <a:pt x="21" y="4"/>
                      </a:lnTo>
                      <a:lnTo>
                        <a:pt x="42" y="1"/>
                      </a:lnTo>
                      <a:lnTo>
                        <a:pt x="62" y="4"/>
                      </a:lnTo>
                    </a:path>
                  </a:pathLst>
                </a:custGeom>
                <a:noFill/>
                <a:ln w="6350">
                  <a:solidFill>
                    <a:srgbClr val="D1E7F1"/>
                  </a:solidFill>
                  <a:round/>
                  <a:headEnd/>
                  <a:tailEnd/>
                </a:ln>
              </p:spPr>
              <p:txBody>
                <a:bodyPr/>
                <a:lstStyle/>
                <a:p>
                  <a:endParaRPr lang="en-US"/>
                </a:p>
              </p:txBody>
            </p:sp>
            <p:sp>
              <p:nvSpPr>
                <p:cNvPr id="19408" name="Freeform 325"/>
                <p:cNvSpPr>
                  <a:spLocks/>
                </p:cNvSpPr>
                <p:nvPr/>
              </p:nvSpPr>
              <p:spPr bwMode="auto">
                <a:xfrm>
                  <a:off x="910" y="2616"/>
                  <a:ext cx="11" cy="10"/>
                </a:xfrm>
                <a:custGeom>
                  <a:avLst/>
                  <a:gdLst>
                    <a:gd name="T0" fmla="*/ 0 w 44"/>
                    <a:gd name="T1" fmla="*/ 0 h 39"/>
                    <a:gd name="T2" fmla="*/ 0 w 44"/>
                    <a:gd name="T3" fmla="*/ 0 h 39"/>
                    <a:gd name="T4" fmla="*/ 0 w 44"/>
                    <a:gd name="T5" fmla="*/ 0 h 39"/>
                    <a:gd name="T6" fmla="*/ 0 w 44"/>
                    <a:gd name="T7" fmla="*/ 0 h 39"/>
                    <a:gd name="T8" fmla="*/ 0 60000 65536"/>
                    <a:gd name="T9" fmla="*/ 0 60000 65536"/>
                    <a:gd name="T10" fmla="*/ 0 60000 65536"/>
                    <a:gd name="T11" fmla="*/ 0 60000 65536"/>
                    <a:gd name="T12" fmla="*/ 0 w 44"/>
                    <a:gd name="T13" fmla="*/ 0 h 39"/>
                    <a:gd name="T14" fmla="*/ 44 w 44"/>
                    <a:gd name="T15" fmla="*/ 39 h 39"/>
                  </a:gdLst>
                  <a:ahLst/>
                  <a:cxnLst>
                    <a:cxn ang="T8">
                      <a:pos x="T0" y="T1"/>
                    </a:cxn>
                    <a:cxn ang="T9">
                      <a:pos x="T2" y="T3"/>
                    </a:cxn>
                    <a:cxn ang="T10">
                      <a:pos x="T4" y="T5"/>
                    </a:cxn>
                    <a:cxn ang="T11">
                      <a:pos x="T6" y="T7"/>
                    </a:cxn>
                  </a:cxnLst>
                  <a:rect l="T12" t="T13" r="T14" b="T15"/>
                  <a:pathLst>
                    <a:path w="44" h="39">
                      <a:moveTo>
                        <a:pt x="44" y="39"/>
                      </a:moveTo>
                      <a:lnTo>
                        <a:pt x="25" y="31"/>
                      </a:lnTo>
                      <a:lnTo>
                        <a:pt x="12" y="16"/>
                      </a:lnTo>
                      <a:lnTo>
                        <a:pt x="0" y="0"/>
                      </a:lnTo>
                    </a:path>
                  </a:pathLst>
                </a:custGeom>
                <a:noFill/>
                <a:ln w="6350">
                  <a:solidFill>
                    <a:srgbClr val="D1E7F1"/>
                  </a:solidFill>
                  <a:round/>
                  <a:headEnd/>
                  <a:tailEnd/>
                </a:ln>
              </p:spPr>
              <p:txBody>
                <a:bodyPr/>
                <a:lstStyle/>
                <a:p>
                  <a:endParaRPr lang="en-US"/>
                </a:p>
              </p:txBody>
            </p:sp>
            <p:sp>
              <p:nvSpPr>
                <p:cNvPr id="19409" name="Freeform 326"/>
                <p:cNvSpPr>
                  <a:spLocks/>
                </p:cNvSpPr>
                <p:nvPr/>
              </p:nvSpPr>
              <p:spPr bwMode="auto">
                <a:xfrm>
                  <a:off x="904" y="2603"/>
                  <a:ext cx="6" cy="13"/>
                </a:xfrm>
                <a:custGeom>
                  <a:avLst/>
                  <a:gdLst>
                    <a:gd name="T0" fmla="*/ 0 w 25"/>
                    <a:gd name="T1" fmla="*/ 0 h 51"/>
                    <a:gd name="T2" fmla="*/ 0 w 25"/>
                    <a:gd name="T3" fmla="*/ 0 h 51"/>
                    <a:gd name="T4" fmla="*/ 0 w 25"/>
                    <a:gd name="T5" fmla="*/ 0 h 51"/>
                    <a:gd name="T6" fmla="*/ 0 w 25"/>
                    <a:gd name="T7" fmla="*/ 0 h 51"/>
                    <a:gd name="T8" fmla="*/ 0 60000 65536"/>
                    <a:gd name="T9" fmla="*/ 0 60000 65536"/>
                    <a:gd name="T10" fmla="*/ 0 60000 65536"/>
                    <a:gd name="T11" fmla="*/ 0 60000 65536"/>
                    <a:gd name="T12" fmla="*/ 0 w 25"/>
                    <a:gd name="T13" fmla="*/ 0 h 51"/>
                    <a:gd name="T14" fmla="*/ 25 w 25"/>
                    <a:gd name="T15" fmla="*/ 51 h 51"/>
                  </a:gdLst>
                  <a:ahLst/>
                  <a:cxnLst>
                    <a:cxn ang="T8">
                      <a:pos x="T0" y="T1"/>
                    </a:cxn>
                    <a:cxn ang="T9">
                      <a:pos x="T2" y="T3"/>
                    </a:cxn>
                    <a:cxn ang="T10">
                      <a:pos x="T4" y="T5"/>
                    </a:cxn>
                    <a:cxn ang="T11">
                      <a:pos x="T6" y="T7"/>
                    </a:cxn>
                  </a:cxnLst>
                  <a:rect l="T12" t="T13" r="T14" b="T15"/>
                  <a:pathLst>
                    <a:path w="25" h="51">
                      <a:moveTo>
                        <a:pt x="25" y="51"/>
                      </a:moveTo>
                      <a:lnTo>
                        <a:pt x="16" y="33"/>
                      </a:lnTo>
                      <a:lnTo>
                        <a:pt x="9" y="16"/>
                      </a:lnTo>
                      <a:lnTo>
                        <a:pt x="0" y="0"/>
                      </a:lnTo>
                    </a:path>
                  </a:pathLst>
                </a:custGeom>
                <a:noFill/>
                <a:ln w="6350">
                  <a:solidFill>
                    <a:srgbClr val="D1E7F1"/>
                  </a:solidFill>
                  <a:round/>
                  <a:headEnd/>
                  <a:tailEnd/>
                </a:ln>
              </p:spPr>
              <p:txBody>
                <a:bodyPr/>
                <a:lstStyle/>
                <a:p>
                  <a:endParaRPr lang="en-US"/>
                </a:p>
              </p:txBody>
            </p:sp>
            <p:sp>
              <p:nvSpPr>
                <p:cNvPr id="19410" name="Freeform 327"/>
                <p:cNvSpPr>
                  <a:spLocks/>
                </p:cNvSpPr>
                <p:nvPr/>
              </p:nvSpPr>
              <p:spPr bwMode="auto">
                <a:xfrm>
                  <a:off x="896" y="2568"/>
                  <a:ext cx="8" cy="35"/>
                </a:xfrm>
                <a:custGeom>
                  <a:avLst/>
                  <a:gdLst>
                    <a:gd name="T0" fmla="*/ 0 w 33"/>
                    <a:gd name="T1" fmla="*/ 0 h 143"/>
                    <a:gd name="T2" fmla="*/ 0 w 33"/>
                    <a:gd name="T3" fmla="*/ 0 h 143"/>
                    <a:gd name="T4" fmla="*/ 0 w 33"/>
                    <a:gd name="T5" fmla="*/ 0 h 143"/>
                    <a:gd name="T6" fmla="*/ 0 w 33"/>
                    <a:gd name="T7" fmla="*/ 0 h 143"/>
                    <a:gd name="T8" fmla="*/ 0 60000 65536"/>
                    <a:gd name="T9" fmla="*/ 0 60000 65536"/>
                    <a:gd name="T10" fmla="*/ 0 60000 65536"/>
                    <a:gd name="T11" fmla="*/ 0 60000 65536"/>
                    <a:gd name="T12" fmla="*/ 0 w 33"/>
                    <a:gd name="T13" fmla="*/ 0 h 143"/>
                    <a:gd name="T14" fmla="*/ 33 w 33"/>
                    <a:gd name="T15" fmla="*/ 143 h 143"/>
                  </a:gdLst>
                  <a:ahLst/>
                  <a:cxnLst>
                    <a:cxn ang="T8">
                      <a:pos x="T0" y="T1"/>
                    </a:cxn>
                    <a:cxn ang="T9">
                      <a:pos x="T2" y="T3"/>
                    </a:cxn>
                    <a:cxn ang="T10">
                      <a:pos x="T4" y="T5"/>
                    </a:cxn>
                    <a:cxn ang="T11">
                      <a:pos x="T6" y="T7"/>
                    </a:cxn>
                  </a:cxnLst>
                  <a:rect l="T12" t="T13" r="T14" b="T15"/>
                  <a:pathLst>
                    <a:path w="33" h="143">
                      <a:moveTo>
                        <a:pt x="33" y="143"/>
                      </a:moveTo>
                      <a:lnTo>
                        <a:pt x="11" y="96"/>
                      </a:lnTo>
                      <a:lnTo>
                        <a:pt x="0" y="48"/>
                      </a:lnTo>
                      <a:lnTo>
                        <a:pt x="6" y="0"/>
                      </a:lnTo>
                    </a:path>
                  </a:pathLst>
                </a:custGeom>
                <a:noFill/>
                <a:ln w="6350">
                  <a:solidFill>
                    <a:srgbClr val="D1E7F1"/>
                  </a:solidFill>
                  <a:round/>
                  <a:headEnd/>
                  <a:tailEnd/>
                </a:ln>
              </p:spPr>
              <p:txBody>
                <a:bodyPr/>
                <a:lstStyle/>
                <a:p>
                  <a:endParaRPr lang="en-US"/>
                </a:p>
              </p:txBody>
            </p:sp>
            <p:sp>
              <p:nvSpPr>
                <p:cNvPr id="19411" name="Freeform 328"/>
                <p:cNvSpPr>
                  <a:spLocks/>
                </p:cNvSpPr>
                <p:nvPr/>
              </p:nvSpPr>
              <p:spPr bwMode="auto">
                <a:xfrm>
                  <a:off x="896" y="2532"/>
                  <a:ext cx="4" cy="36"/>
                </a:xfrm>
                <a:custGeom>
                  <a:avLst/>
                  <a:gdLst>
                    <a:gd name="T0" fmla="*/ 0 w 14"/>
                    <a:gd name="T1" fmla="*/ 0 h 143"/>
                    <a:gd name="T2" fmla="*/ 0 w 14"/>
                    <a:gd name="T3" fmla="*/ 0 h 143"/>
                    <a:gd name="T4" fmla="*/ 0 w 14"/>
                    <a:gd name="T5" fmla="*/ 0 h 143"/>
                    <a:gd name="T6" fmla="*/ 0 w 14"/>
                    <a:gd name="T7" fmla="*/ 0 h 143"/>
                    <a:gd name="T8" fmla="*/ 0 60000 65536"/>
                    <a:gd name="T9" fmla="*/ 0 60000 65536"/>
                    <a:gd name="T10" fmla="*/ 0 60000 65536"/>
                    <a:gd name="T11" fmla="*/ 0 60000 65536"/>
                    <a:gd name="T12" fmla="*/ 0 w 14"/>
                    <a:gd name="T13" fmla="*/ 0 h 143"/>
                    <a:gd name="T14" fmla="*/ 14 w 14"/>
                    <a:gd name="T15" fmla="*/ 143 h 143"/>
                  </a:gdLst>
                  <a:ahLst/>
                  <a:cxnLst>
                    <a:cxn ang="T8">
                      <a:pos x="T0" y="T1"/>
                    </a:cxn>
                    <a:cxn ang="T9">
                      <a:pos x="T2" y="T3"/>
                    </a:cxn>
                    <a:cxn ang="T10">
                      <a:pos x="T4" y="T5"/>
                    </a:cxn>
                    <a:cxn ang="T11">
                      <a:pos x="T6" y="T7"/>
                    </a:cxn>
                  </a:cxnLst>
                  <a:rect l="T12" t="T13" r="T14" b="T15"/>
                  <a:pathLst>
                    <a:path w="14" h="143">
                      <a:moveTo>
                        <a:pt x="3" y="143"/>
                      </a:moveTo>
                      <a:lnTo>
                        <a:pt x="14" y="96"/>
                      </a:lnTo>
                      <a:lnTo>
                        <a:pt x="13" y="47"/>
                      </a:lnTo>
                      <a:lnTo>
                        <a:pt x="0" y="0"/>
                      </a:lnTo>
                    </a:path>
                  </a:pathLst>
                </a:custGeom>
                <a:noFill/>
                <a:ln w="6350">
                  <a:solidFill>
                    <a:srgbClr val="D1E7F1"/>
                  </a:solidFill>
                  <a:round/>
                  <a:headEnd/>
                  <a:tailEnd/>
                </a:ln>
              </p:spPr>
              <p:txBody>
                <a:bodyPr/>
                <a:lstStyle/>
                <a:p>
                  <a:endParaRPr lang="en-US"/>
                </a:p>
              </p:txBody>
            </p:sp>
            <p:sp>
              <p:nvSpPr>
                <p:cNvPr id="19412" name="Freeform 329"/>
                <p:cNvSpPr>
                  <a:spLocks/>
                </p:cNvSpPr>
                <p:nvPr/>
              </p:nvSpPr>
              <p:spPr bwMode="auto">
                <a:xfrm>
                  <a:off x="883" y="2542"/>
                  <a:ext cx="14" cy="24"/>
                </a:xfrm>
                <a:custGeom>
                  <a:avLst/>
                  <a:gdLst>
                    <a:gd name="T0" fmla="*/ 0 w 58"/>
                    <a:gd name="T1" fmla="*/ 0 h 93"/>
                    <a:gd name="T2" fmla="*/ 0 w 58"/>
                    <a:gd name="T3" fmla="*/ 0 h 93"/>
                    <a:gd name="T4" fmla="*/ 0 w 58"/>
                    <a:gd name="T5" fmla="*/ 0 h 93"/>
                    <a:gd name="T6" fmla="*/ 0 w 58"/>
                    <a:gd name="T7" fmla="*/ 0 h 93"/>
                    <a:gd name="T8" fmla="*/ 0 60000 65536"/>
                    <a:gd name="T9" fmla="*/ 0 60000 65536"/>
                    <a:gd name="T10" fmla="*/ 0 60000 65536"/>
                    <a:gd name="T11" fmla="*/ 0 60000 65536"/>
                    <a:gd name="T12" fmla="*/ 0 w 58"/>
                    <a:gd name="T13" fmla="*/ 0 h 93"/>
                    <a:gd name="T14" fmla="*/ 58 w 58"/>
                    <a:gd name="T15" fmla="*/ 93 h 93"/>
                  </a:gdLst>
                  <a:ahLst/>
                  <a:cxnLst>
                    <a:cxn ang="T8">
                      <a:pos x="T0" y="T1"/>
                    </a:cxn>
                    <a:cxn ang="T9">
                      <a:pos x="T2" y="T3"/>
                    </a:cxn>
                    <a:cxn ang="T10">
                      <a:pos x="T4" y="T5"/>
                    </a:cxn>
                    <a:cxn ang="T11">
                      <a:pos x="T6" y="T7"/>
                    </a:cxn>
                  </a:cxnLst>
                  <a:rect l="T12" t="T13" r="T14" b="T15"/>
                  <a:pathLst>
                    <a:path w="58" h="93">
                      <a:moveTo>
                        <a:pt x="0" y="0"/>
                      </a:moveTo>
                      <a:lnTo>
                        <a:pt x="17" y="33"/>
                      </a:lnTo>
                      <a:lnTo>
                        <a:pt x="36" y="65"/>
                      </a:lnTo>
                      <a:lnTo>
                        <a:pt x="58" y="93"/>
                      </a:lnTo>
                    </a:path>
                  </a:pathLst>
                </a:custGeom>
                <a:noFill/>
                <a:ln w="6350">
                  <a:solidFill>
                    <a:srgbClr val="D1E7F1"/>
                  </a:solidFill>
                  <a:round/>
                  <a:headEnd/>
                  <a:tailEnd/>
                </a:ln>
              </p:spPr>
              <p:txBody>
                <a:bodyPr/>
                <a:lstStyle/>
                <a:p>
                  <a:endParaRPr lang="en-US"/>
                </a:p>
              </p:txBody>
            </p:sp>
            <p:sp>
              <p:nvSpPr>
                <p:cNvPr id="19413" name="Freeform 330"/>
                <p:cNvSpPr>
                  <a:spLocks/>
                </p:cNvSpPr>
                <p:nvPr/>
              </p:nvSpPr>
              <p:spPr bwMode="auto">
                <a:xfrm>
                  <a:off x="901" y="2598"/>
                  <a:ext cx="26" cy="26"/>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15" y="20"/>
                      </a:moveTo>
                      <a:lnTo>
                        <a:pt x="37" y="55"/>
                      </a:lnTo>
                      <a:lnTo>
                        <a:pt x="64" y="86"/>
                      </a:lnTo>
                      <a:lnTo>
                        <a:pt x="104" y="104"/>
                      </a:lnTo>
                      <a:lnTo>
                        <a:pt x="55" y="99"/>
                      </a:lnTo>
                      <a:lnTo>
                        <a:pt x="23" y="53"/>
                      </a:lnTo>
                      <a:lnTo>
                        <a:pt x="0" y="0"/>
                      </a:lnTo>
                      <a:lnTo>
                        <a:pt x="4" y="4"/>
                      </a:lnTo>
                      <a:lnTo>
                        <a:pt x="11" y="15"/>
                      </a:lnTo>
                      <a:lnTo>
                        <a:pt x="15" y="20"/>
                      </a:lnTo>
                      <a:close/>
                    </a:path>
                  </a:pathLst>
                </a:custGeom>
                <a:solidFill>
                  <a:srgbClr val="47A3CB"/>
                </a:solidFill>
                <a:ln w="9525">
                  <a:noFill/>
                  <a:round/>
                  <a:headEnd/>
                  <a:tailEnd/>
                </a:ln>
              </p:spPr>
              <p:txBody>
                <a:bodyPr/>
                <a:lstStyle/>
                <a:p>
                  <a:endParaRPr lang="en-US"/>
                </a:p>
              </p:txBody>
            </p:sp>
            <p:sp>
              <p:nvSpPr>
                <p:cNvPr id="19414" name="Freeform 331"/>
                <p:cNvSpPr>
                  <a:spLocks/>
                </p:cNvSpPr>
                <p:nvPr/>
              </p:nvSpPr>
              <p:spPr bwMode="auto">
                <a:xfrm>
                  <a:off x="901" y="2598"/>
                  <a:ext cx="26" cy="26"/>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104"/>
                    <a:gd name="T44" fmla="*/ 104 w 104"/>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104">
                      <a:moveTo>
                        <a:pt x="15" y="20"/>
                      </a:moveTo>
                      <a:lnTo>
                        <a:pt x="37" y="55"/>
                      </a:lnTo>
                      <a:lnTo>
                        <a:pt x="64" y="86"/>
                      </a:lnTo>
                      <a:lnTo>
                        <a:pt x="104" y="104"/>
                      </a:lnTo>
                      <a:lnTo>
                        <a:pt x="55" y="99"/>
                      </a:lnTo>
                      <a:lnTo>
                        <a:pt x="23" y="53"/>
                      </a:lnTo>
                      <a:lnTo>
                        <a:pt x="0" y="0"/>
                      </a:lnTo>
                      <a:lnTo>
                        <a:pt x="4" y="4"/>
                      </a:lnTo>
                      <a:lnTo>
                        <a:pt x="11" y="15"/>
                      </a:lnTo>
                      <a:lnTo>
                        <a:pt x="15" y="20"/>
                      </a:lnTo>
                    </a:path>
                  </a:pathLst>
                </a:custGeom>
                <a:noFill/>
                <a:ln w="1588">
                  <a:solidFill>
                    <a:srgbClr val="87C2DC"/>
                  </a:solidFill>
                  <a:round/>
                  <a:headEnd/>
                  <a:tailEnd/>
                </a:ln>
              </p:spPr>
              <p:txBody>
                <a:bodyPr/>
                <a:lstStyle/>
                <a:p>
                  <a:endParaRPr lang="en-US"/>
                </a:p>
              </p:txBody>
            </p:sp>
            <p:sp>
              <p:nvSpPr>
                <p:cNvPr id="19415" name="Freeform 332"/>
                <p:cNvSpPr>
                  <a:spLocks/>
                </p:cNvSpPr>
                <p:nvPr/>
              </p:nvSpPr>
              <p:spPr bwMode="auto">
                <a:xfrm>
                  <a:off x="918" y="2626"/>
                  <a:ext cx="21" cy="30"/>
                </a:xfrm>
                <a:custGeom>
                  <a:avLst/>
                  <a:gdLst>
                    <a:gd name="T0" fmla="*/ 0 w 83"/>
                    <a:gd name="T1" fmla="*/ 0 h 121"/>
                    <a:gd name="T2" fmla="*/ 0 w 83"/>
                    <a:gd name="T3" fmla="*/ 0 h 121"/>
                    <a:gd name="T4" fmla="*/ 0 w 83"/>
                    <a:gd name="T5" fmla="*/ 0 h 121"/>
                    <a:gd name="T6" fmla="*/ 0 w 83"/>
                    <a:gd name="T7" fmla="*/ 0 h 121"/>
                    <a:gd name="T8" fmla="*/ 0 w 83"/>
                    <a:gd name="T9" fmla="*/ 0 h 121"/>
                    <a:gd name="T10" fmla="*/ 0 w 83"/>
                    <a:gd name="T11" fmla="*/ 0 h 121"/>
                    <a:gd name="T12" fmla="*/ 0 w 83"/>
                    <a:gd name="T13" fmla="*/ 0 h 121"/>
                    <a:gd name="T14" fmla="*/ 0 w 83"/>
                    <a:gd name="T15" fmla="*/ 0 h 121"/>
                    <a:gd name="T16" fmla="*/ 0 w 83"/>
                    <a:gd name="T17" fmla="*/ 0 h 121"/>
                    <a:gd name="T18" fmla="*/ 0 w 83"/>
                    <a:gd name="T19" fmla="*/ 0 h 121"/>
                    <a:gd name="T20" fmla="*/ 0 w 83"/>
                    <a:gd name="T21" fmla="*/ 0 h 121"/>
                    <a:gd name="T22" fmla="*/ 0 w 83"/>
                    <a:gd name="T23" fmla="*/ 0 h 121"/>
                    <a:gd name="T24" fmla="*/ 0 w 83"/>
                    <a:gd name="T25" fmla="*/ 0 h 121"/>
                    <a:gd name="T26" fmla="*/ 0 w 83"/>
                    <a:gd name="T27" fmla="*/ 0 h 121"/>
                    <a:gd name="T28" fmla="*/ 0 w 83"/>
                    <a:gd name="T29" fmla="*/ 0 h 121"/>
                    <a:gd name="T30" fmla="*/ 0 w 83"/>
                    <a:gd name="T31" fmla="*/ 0 h 121"/>
                    <a:gd name="T32" fmla="*/ 0 w 83"/>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21"/>
                    <a:gd name="T53" fmla="*/ 83 w 8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21">
                      <a:moveTo>
                        <a:pt x="48" y="0"/>
                      </a:moveTo>
                      <a:lnTo>
                        <a:pt x="39" y="24"/>
                      </a:lnTo>
                      <a:lnTo>
                        <a:pt x="27" y="46"/>
                      </a:lnTo>
                      <a:lnTo>
                        <a:pt x="13" y="69"/>
                      </a:lnTo>
                      <a:lnTo>
                        <a:pt x="5" y="85"/>
                      </a:lnTo>
                      <a:lnTo>
                        <a:pt x="0" y="102"/>
                      </a:lnTo>
                      <a:lnTo>
                        <a:pt x="0" y="121"/>
                      </a:lnTo>
                      <a:lnTo>
                        <a:pt x="22" y="78"/>
                      </a:lnTo>
                      <a:lnTo>
                        <a:pt x="50" y="37"/>
                      </a:lnTo>
                      <a:lnTo>
                        <a:pt x="83" y="0"/>
                      </a:lnTo>
                      <a:lnTo>
                        <a:pt x="74" y="0"/>
                      </a:lnTo>
                      <a:lnTo>
                        <a:pt x="57" y="0"/>
                      </a:lnTo>
                      <a:lnTo>
                        <a:pt x="48" y="0"/>
                      </a:lnTo>
                      <a:close/>
                    </a:path>
                  </a:pathLst>
                </a:custGeom>
                <a:solidFill>
                  <a:srgbClr val="47A3CB"/>
                </a:solidFill>
                <a:ln w="9525">
                  <a:noFill/>
                  <a:round/>
                  <a:headEnd/>
                  <a:tailEnd/>
                </a:ln>
              </p:spPr>
              <p:txBody>
                <a:bodyPr/>
                <a:lstStyle/>
                <a:p>
                  <a:endParaRPr lang="en-US"/>
                </a:p>
              </p:txBody>
            </p:sp>
            <p:sp>
              <p:nvSpPr>
                <p:cNvPr id="19416" name="Freeform 333"/>
                <p:cNvSpPr>
                  <a:spLocks/>
                </p:cNvSpPr>
                <p:nvPr/>
              </p:nvSpPr>
              <p:spPr bwMode="auto">
                <a:xfrm>
                  <a:off x="918" y="2626"/>
                  <a:ext cx="21" cy="30"/>
                </a:xfrm>
                <a:custGeom>
                  <a:avLst/>
                  <a:gdLst>
                    <a:gd name="T0" fmla="*/ 0 w 83"/>
                    <a:gd name="T1" fmla="*/ 0 h 121"/>
                    <a:gd name="T2" fmla="*/ 0 w 83"/>
                    <a:gd name="T3" fmla="*/ 0 h 121"/>
                    <a:gd name="T4" fmla="*/ 0 w 83"/>
                    <a:gd name="T5" fmla="*/ 0 h 121"/>
                    <a:gd name="T6" fmla="*/ 0 w 83"/>
                    <a:gd name="T7" fmla="*/ 0 h 121"/>
                    <a:gd name="T8" fmla="*/ 0 w 83"/>
                    <a:gd name="T9" fmla="*/ 0 h 121"/>
                    <a:gd name="T10" fmla="*/ 0 w 83"/>
                    <a:gd name="T11" fmla="*/ 0 h 121"/>
                    <a:gd name="T12" fmla="*/ 0 w 83"/>
                    <a:gd name="T13" fmla="*/ 0 h 121"/>
                    <a:gd name="T14" fmla="*/ 0 w 83"/>
                    <a:gd name="T15" fmla="*/ 0 h 121"/>
                    <a:gd name="T16" fmla="*/ 0 w 83"/>
                    <a:gd name="T17" fmla="*/ 0 h 121"/>
                    <a:gd name="T18" fmla="*/ 0 w 83"/>
                    <a:gd name="T19" fmla="*/ 0 h 121"/>
                    <a:gd name="T20" fmla="*/ 0 w 83"/>
                    <a:gd name="T21" fmla="*/ 0 h 121"/>
                    <a:gd name="T22" fmla="*/ 0 w 83"/>
                    <a:gd name="T23" fmla="*/ 0 h 121"/>
                    <a:gd name="T24" fmla="*/ 0 w 83"/>
                    <a:gd name="T25" fmla="*/ 0 h 121"/>
                    <a:gd name="T26" fmla="*/ 0 w 83"/>
                    <a:gd name="T27" fmla="*/ 0 h 121"/>
                    <a:gd name="T28" fmla="*/ 0 w 83"/>
                    <a:gd name="T29" fmla="*/ 0 h 121"/>
                    <a:gd name="T30" fmla="*/ 0 w 83"/>
                    <a:gd name="T31" fmla="*/ 0 h 121"/>
                    <a:gd name="T32" fmla="*/ 0 w 83"/>
                    <a:gd name="T33" fmla="*/ 0 h 121"/>
                    <a:gd name="T34" fmla="*/ 0 w 83"/>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21"/>
                    <a:gd name="T56" fmla="*/ 83 w 83"/>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21">
                      <a:moveTo>
                        <a:pt x="48" y="0"/>
                      </a:moveTo>
                      <a:lnTo>
                        <a:pt x="39" y="24"/>
                      </a:lnTo>
                      <a:lnTo>
                        <a:pt x="27" y="46"/>
                      </a:lnTo>
                      <a:lnTo>
                        <a:pt x="13" y="69"/>
                      </a:lnTo>
                      <a:lnTo>
                        <a:pt x="5" y="85"/>
                      </a:lnTo>
                      <a:lnTo>
                        <a:pt x="0" y="102"/>
                      </a:lnTo>
                      <a:lnTo>
                        <a:pt x="0" y="121"/>
                      </a:lnTo>
                      <a:lnTo>
                        <a:pt x="22" y="78"/>
                      </a:lnTo>
                      <a:lnTo>
                        <a:pt x="50" y="37"/>
                      </a:lnTo>
                      <a:lnTo>
                        <a:pt x="83" y="0"/>
                      </a:lnTo>
                      <a:lnTo>
                        <a:pt x="74" y="0"/>
                      </a:lnTo>
                      <a:lnTo>
                        <a:pt x="57" y="0"/>
                      </a:lnTo>
                      <a:lnTo>
                        <a:pt x="48" y="0"/>
                      </a:lnTo>
                    </a:path>
                  </a:pathLst>
                </a:custGeom>
                <a:noFill/>
                <a:ln w="1588">
                  <a:solidFill>
                    <a:srgbClr val="87C2DC"/>
                  </a:solidFill>
                  <a:round/>
                  <a:headEnd/>
                  <a:tailEnd/>
                </a:ln>
              </p:spPr>
              <p:txBody>
                <a:bodyPr/>
                <a:lstStyle/>
                <a:p>
                  <a:endParaRPr lang="en-US"/>
                </a:p>
              </p:txBody>
            </p:sp>
            <p:sp>
              <p:nvSpPr>
                <p:cNvPr id="19417" name="Freeform 334"/>
                <p:cNvSpPr>
                  <a:spLocks/>
                </p:cNvSpPr>
                <p:nvPr/>
              </p:nvSpPr>
              <p:spPr bwMode="auto">
                <a:xfrm>
                  <a:off x="887" y="2627"/>
                  <a:ext cx="47" cy="155"/>
                </a:xfrm>
                <a:custGeom>
                  <a:avLst/>
                  <a:gdLst>
                    <a:gd name="T0" fmla="*/ 0 w 187"/>
                    <a:gd name="T1" fmla="*/ 0 h 618"/>
                    <a:gd name="T2" fmla="*/ 0 w 187"/>
                    <a:gd name="T3" fmla="*/ 0 h 618"/>
                    <a:gd name="T4" fmla="*/ 0 w 187"/>
                    <a:gd name="T5" fmla="*/ 0 h 618"/>
                    <a:gd name="T6" fmla="*/ 0 w 187"/>
                    <a:gd name="T7" fmla="*/ 0 h 618"/>
                    <a:gd name="T8" fmla="*/ 0 w 187"/>
                    <a:gd name="T9" fmla="*/ 0 h 618"/>
                    <a:gd name="T10" fmla="*/ 0 w 187"/>
                    <a:gd name="T11" fmla="*/ 0 h 618"/>
                    <a:gd name="T12" fmla="*/ 0 w 187"/>
                    <a:gd name="T13" fmla="*/ 0 h 618"/>
                    <a:gd name="T14" fmla="*/ 0 w 187"/>
                    <a:gd name="T15" fmla="*/ 0 h 618"/>
                    <a:gd name="T16" fmla="*/ 0 w 187"/>
                    <a:gd name="T17" fmla="*/ 0 h 618"/>
                    <a:gd name="T18" fmla="*/ 0 w 187"/>
                    <a:gd name="T19" fmla="*/ 0 h 618"/>
                    <a:gd name="T20" fmla="*/ 0 w 187"/>
                    <a:gd name="T21" fmla="*/ 0 h 618"/>
                    <a:gd name="T22" fmla="*/ 0 w 187"/>
                    <a:gd name="T23" fmla="*/ 0 h 618"/>
                    <a:gd name="T24" fmla="*/ 0 w 187"/>
                    <a:gd name="T25" fmla="*/ 0 h 618"/>
                    <a:gd name="T26" fmla="*/ 0 w 187"/>
                    <a:gd name="T27" fmla="*/ 0 h 618"/>
                    <a:gd name="T28" fmla="*/ 0 w 187"/>
                    <a:gd name="T29" fmla="*/ 0 h 6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
                    <a:gd name="T46" fmla="*/ 0 h 618"/>
                    <a:gd name="T47" fmla="*/ 187 w 187"/>
                    <a:gd name="T48" fmla="*/ 618 h 6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 h="618">
                      <a:moveTo>
                        <a:pt x="187" y="0"/>
                      </a:moveTo>
                      <a:lnTo>
                        <a:pt x="164" y="40"/>
                      </a:lnTo>
                      <a:lnTo>
                        <a:pt x="143" y="82"/>
                      </a:lnTo>
                      <a:lnTo>
                        <a:pt x="123" y="124"/>
                      </a:lnTo>
                      <a:lnTo>
                        <a:pt x="103" y="167"/>
                      </a:lnTo>
                      <a:lnTo>
                        <a:pt x="86" y="210"/>
                      </a:lnTo>
                      <a:lnTo>
                        <a:pt x="70" y="253"/>
                      </a:lnTo>
                      <a:lnTo>
                        <a:pt x="54" y="299"/>
                      </a:lnTo>
                      <a:lnTo>
                        <a:pt x="41" y="344"/>
                      </a:lnTo>
                      <a:lnTo>
                        <a:pt x="31" y="389"/>
                      </a:lnTo>
                      <a:lnTo>
                        <a:pt x="21" y="434"/>
                      </a:lnTo>
                      <a:lnTo>
                        <a:pt x="13" y="480"/>
                      </a:lnTo>
                      <a:lnTo>
                        <a:pt x="7" y="526"/>
                      </a:lnTo>
                      <a:lnTo>
                        <a:pt x="3" y="572"/>
                      </a:lnTo>
                      <a:lnTo>
                        <a:pt x="0" y="618"/>
                      </a:lnTo>
                    </a:path>
                  </a:pathLst>
                </a:custGeom>
                <a:noFill/>
                <a:ln w="11113">
                  <a:solidFill>
                    <a:srgbClr val="D1E7F1"/>
                  </a:solidFill>
                  <a:round/>
                  <a:headEnd/>
                  <a:tailEnd/>
                </a:ln>
              </p:spPr>
              <p:txBody>
                <a:bodyPr/>
                <a:lstStyle/>
                <a:p>
                  <a:endParaRPr lang="en-US"/>
                </a:p>
              </p:txBody>
            </p:sp>
            <p:sp>
              <p:nvSpPr>
                <p:cNvPr id="19418" name="Freeform 335"/>
                <p:cNvSpPr>
                  <a:spLocks/>
                </p:cNvSpPr>
                <p:nvPr/>
              </p:nvSpPr>
              <p:spPr bwMode="auto">
                <a:xfrm>
                  <a:off x="887" y="2782"/>
                  <a:ext cx="2" cy="142"/>
                </a:xfrm>
                <a:custGeom>
                  <a:avLst/>
                  <a:gdLst>
                    <a:gd name="T0" fmla="*/ 0 w 11"/>
                    <a:gd name="T1" fmla="*/ 0 h 570"/>
                    <a:gd name="T2" fmla="*/ 0 w 11"/>
                    <a:gd name="T3" fmla="*/ 0 h 570"/>
                    <a:gd name="T4" fmla="*/ 0 w 11"/>
                    <a:gd name="T5" fmla="*/ 0 h 570"/>
                    <a:gd name="T6" fmla="*/ 0 w 11"/>
                    <a:gd name="T7" fmla="*/ 0 h 570"/>
                    <a:gd name="T8" fmla="*/ 0 w 11"/>
                    <a:gd name="T9" fmla="*/ 0 h 570"/>
                    <a:gd name="T10" fmla="*/ 0 w 11"/>
                    <a:gd name="T11" fmla="*/ 0 h 570"/>
                    <a:gd name="T12" fmla="*/ 0 w 11"/>
                    <a:gd name="T13" fmla="*/ 0 h 570"/>
                    <a:gd name="T14" fmla="*/ 0 w 11"/>
                    <a:gd name="T15" fmla="*/ 0 h 570"/>
                    <a:gd name="T16" fmla="*/ 0 w 11"/>
                    <a:gd name="T17" fmla="*/ 0 h 570"/>
                    <a:gd name="T18" fmla="*/ 0 w 11"/>
                    <a:gd name="T19" fmla="*/ 0 h 570"/>
                    <a:gd name="T20" fmla="*/ 0 w 11"/>
                    <a:gd name="T21" fmla="*/ 0 h 570"/>
                    <a:gd name="T22" fmla="*/ 0 w 11"/>
                    <a:gd name="T23" fmla="*/ 0 h 570"/>
                    <a:gd name="T24" fmla="*/ 0 w 11"/>
                    <a:gd name="T25" fmla="*/ 0 h 5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570"/>
                    <a:gd name="T41" fmla="*/ 11 w 11"/>
                    <a:gd name="T42" fmla="*/ 570 h 5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570">
                      <a:moveTo>
                        <a:pt x="1" y="0"/>
                      </a:moveTo>
                      <a:lnTo>
                        <a:pt x="0" y="47"/>
                      </a:lnTo>
                      <a:lnTo>
                        <a:pt x="0" y="94"/>
                      </a:lnTo>
                      <a:lnTo>
                        <a:pt x="0" y="142"/>
                      </a:lnTo>
                      <a:lnTo>
                        <a:pt x="1" y="189"/>
                      </a:lnTo>
                      <a:lnTo>
                        <a:pt x="2" y="237"/>
                      </a:lnTo>
                      <a:lnTo>
                        <a:pt x="5" y="284"/>
                      </a:lnTo>
                      <a:lnTo>
                        <a:pt x="6" y="332"/>
                      </a:lnTo>
                      <a:lnTo>
                        <a:pt x="8" y="379"/>
                      </a:lnTo>
                      <a:lnTo>
                        <a:pt x="9" y="426"/>
                      </a:lnTo>
                      <a:lnTo>
                        <a:pt x="9" y="474"/>
                      </a:lnTo>
                      <a:lnTo>
                        <a:pt x="11" y="521"/>
                      </a:lnTo>
                      <a:lnTo>
                        <a:pt x="9" y="570"/>
                      </a:lnTo>
                    </a:path>
                  </a:pathLst>
                </a:custGeom>
                <a:noFill/>
                <a:ln w="11113">
                  <a:solidFill>
                    <a:srgbClr val="D1E7F1"/>
                  </a:solidFill>
                  <a:round/>
                  <a:headEnd/>
                  <a:tailEnd/>
                </a:ln>
              </p:spPr>
              <p:txBody>
                <a:bodyPr/>
                <a:lstStyle/>
                <a:p>
                  <a:endParaRPr lang="en-US"/>
                </a:p>
              </p:txBody>
            </p:sp>
            <p:sp>
              <p:nvSpPr>
                <p:cNvPr id="19419" name="Freeform 336"/>
                <p:cNvSpPr>
                  <a:spLocks/>
                </p:cNvSpPr>
                <p:nvPr/>
              </p:nvSpPr>
              <p:spPr bwMode="auto">
                <a:xfrm>
                  <a:off x="889" y="2931"/>
                  <a:ext cx="1" cy="8"/>
                </a:xfrm>
                <a:custGeom>
                  <a:avLst/>
                  <a:gdLst>
                    <a:gd name="T0" fmla="*/ 0 w 1"/>
                    <a:gd name="T1" fmla="*/ 0 h 32"/>
                    <a:gd name="T2" fmla="*/ 0 w 1"/>
                    <a:gd name="T3" fmla="*/ 0 h 32"/>
                    <a:gd name="T4" fmla="*/ 0 w 1"/>
                    <a:gd name="T5" fmla="*/ 0 h 32"/>
                    <a:gd name="T6" fmla="*/ 0 w 1"/>
                    <a:gd name="T7" fmla="*/ 0 h 32"/>
                    <a:gd name="T8" fmla="*/ 0 60000 65536"/>
                    <a:gd name="T9" fmla="*/ 0 60000 65536"/>
                    <a:gd name="T10" fmla="*/ 0 60000 65536"/>
                    <a:gd name="T11" fmla="*/ 0 60000 65536"/>
                    <a:gd name="T12" fmla="*/ 0 w 1"/>
                    <a:gd name="T13" fmla="*/ 0 h 32"/>
                    <a:gd name="T14" fmla="*/ 1 w 1"/>
                    <a:gd name="T15" fmla="*/ 32 h 32"/>
                  </a:gdLst>
                  <a:ahLst/>
                  <a:cxnLst>
                    <a:cxn ang="T8">
                      <a:pos x="T0" y="T1"/>
                    </a:cxn>
                    <a:cxn ang="T9">
                      <a:pos x="T2" y="T3"/>
                    </a:cxn>
                    <a:cxn ang="T10">
                      <a:pos x="T4" y="T5"/>
                    </a:cxn>
                    <a:cxn ang="T11">
                      <a:pos x="T6" y="T7"/>
                    </a:cxn>
                  </a:cxnLst>
                  <a:rect l="T12" t="T13" r="T14" b="T15"/>
                  <a:pathLst>
                    <a:path w="1" h="32">
                      <a:moveTo>
                        <a:pt x="0" y="0"/>
                      </a:moveTo>
                      <a:lnTo>
                        <a:pt x="0" y="11"/>
                      </a:lnTo>
                      <a:lnTo>
                        <a:pt x="0" y="22"/>
                      </a:lnTo>
                      <a:lnTo>
                        <a:pt x="0" y="32"/>
                      </a:lnTo>
                    </a:path>
                  </a:pathLst>
                </a:custGeom>
                <a:noFill/>
                <a:ln w="11113">
                  <a:solidFill>
                    <a:srgbClr val="D1E7F1"/>
                  </a:solidFill>
                  <a:round/>
                  <a:headEnd/>
                  <a:tailEnd/>
                </a:ln>
              </p:spPr>
              <p:txBody>
                <a:bodyPr/>
                <a:lstStyle/>
                <a:p>
                  <a:endParaRPr lang="en-US"/>
                </a:p>
              </p:txBody>
            </p:sp>
            <p:sp>
              <p:nvSpPr>
                <p:cNvPr id="19420" name="Freeform 337"/>
                <p:cNvSpPr>
                  <a:spLocks/>
                </p:cNvSpPr>
                <p:nvPr/>
              </p:nvSpPr>
              <p:spPr bwMode="auto">
                <a:xfrm>
                  <a:off x="890" y="2948"/>
                  <a:ext cx="1" cy="3"/>
                </a:xfrm>
                <a:custGeom>
                  <a:avLst/>
                  <a:gdLst>
                    <a:gd name="T0" fmla="*/ 0 w 1"/>
                    <a:gd name="T1" fmla="*/ 0 h 13"/>
                    <a:gd name="T2" fmla="*/ 0 w 1"/>
                    <a:gd name="T3" fmla="*/ 0 h 13"/>
                    <a:gd name="T4" fmla="*/ 0 w 1"/>
                    <a:gd name="T5" fmla="*/ 0 h 13"/>
                    <a:gd name="T6" fmla="*/ 0 w 1"/>
                    <a:gd name="T7" fmla="*/ 0 h 13"/>
                    <a:gd name="T8" fmla="*/ 0 60000 65536"/>
                    <a:gd name="T9" fmla="*/ 0 60000 65536"/>
                    <a:gd name="T10" fmla="*/ 0 60000 65536"/>
                    <a:gd name="T11" fmla="*/ 0 60000 65536"/>
                    <a:gd name="T12" fmla="*/ 0 w 1"/>
                    <a:gd name="T13" fmla="*/ 0 h 13"/>
                    <a:gd name="T14" fmla="*/ 1 w 1"/>
                    <a:gd name="T15" fmla="*/ 13 h 13"/>
                  </a:gdLst>
                  <a:ahLst/>
                  <a:cxnLst>
                    <a:cxn ang="T8">
                      <a:pos x="T0" y="T1"/>
                    </a:cxn>
                    <a:cxn ang="T9">
                      <a:pos x="T2" y="T3"/>
                    </a:cxn>
                    <a:cxn ang="T10">
                      <a:pos x="T4" y="T5"/>
                    </a:cxn>
                    <a:cxn ang="T11">
                      <a:pos x="T6" y="T7"/>
                    </a:cxn>
                  </a:cxnLst>
                  <a:rect l="T12" t="T13" r="T14" b="T15"/>
                  <a:pathLst>
                    <a:path w="1" h="13">
                      <a:moveTo>
                        <a:pt x="0" y="0"/>
                      </a:moveTo>
                      <a:lnTo>
                        <a:pt x="0" y="4"/>
                      </a:lnTo>
                      <a:lnTo>
                        <a:pt x="0" y="8"/>
                      </a:lnTo>
                      <a:lnTo>
                        <a:pt x="0" y="13"/>
                      </a:lnTo>
                    </a:path>
                  </a:pathLst>
                </a:custGeom>
                <a:noFill/>
                <a:ln w="11113">
                  <a:solidFill>
                    <a:srgbClr val="D1E7F1"/>
                  </a:solidFill>
                  <a:round/>
                  <a:headEnd/>
                  <a:tailEnd/>
                </a:ln>
              </p:spPr>
              <p:txBody>
                <a:bodyPr/>
                <a:lstStyle/>
                <a:p>
                  <a:endParaRPr lang="en-US"/>
                </a:p>
              </p:txBody>
            </p:sp>
            <p:sp>
              <p:nvSpPr>
                <p:cNvPr id="19421" name="Freeform 338"/>
                <p:cNvSpPr>
                  <a:spLocks/>
                </p:cNvSpPr>
                <p:nvPr/>
              </p:nvSpPr>
              <p:spPr bwMode="auto">
                <a:xfrm>
                  <a:off x="974" y="3287"/>
                  <a:ext cx="16" cy="42"/>
                </a:xfrm>
                <a:custGeom>
                  <a:avLst/>
                  <a:gdLst>
                    <a:gd name="T0" fmla="*/ 0 w 61"/>
                    <a:gd name="T1" fmla="*/ 0 h 171"/>
                    <a:gd name="T2" fmla="*/ 0 w 61"/>
                    <a:gd name="T3" fmla="*/ 0 h 171"/>
                    <a:gd name="T4" fmla="*/ 0 w 61"/>
                    <a:gd name="T5" fmla="*/ 0 h 171"/>
                    <a:gd name="T6" fmla="*/ 0 w 61"/>
                    <a:gd name="T7" fmla="*/ 0 h 171"/>
                    <a:gd name="T8" fmla="*/ 0 w 61"/>
                    <a:gd name="T9" fmla="*/ 0 h 171"/>
                    <a:gd name="T10" fmla="*/ 0 w 61"/>
                    <a:gd name="T11" fmla="*/ 0 h 171"/>
                    <a:gd name="T12" fmla="*/ 0 w 61"/>
                    <a:gd name="T13" fmla="*/ 0 h 171"/>
                    <a:gd name="T14" fmla="*/ 0 w 61"/>
                    <a:gd name="T15" fmla="*/ 0 h 171"/>
                    <a:gd name="T16" fmla="*/ 0 w 61"/>
                    <a:gd name="T17" fmla="*/ 0 h 171"/>
                    <a:gd name="T18" fmla="*/ 0 w 61"/>
                    <a:gd name="T19" fmla="*/ 0 h 171"/>
                    <a:gd name="T20" fmla="*/ 0 w 61"/>
                    <a:gd name="T21" fmla="*/ 0 h 171"/>
                    <a:gd name="T22" fmla="*/ 0 w 61"/>
                    <a:gd name="T23" fmla="*/ 0 h 171"/>
                    <a:gd name="T24" fmla="*/ 0 w 61"/>
                    <a:gd name="T25" fmla="*/ 0 h 171"/>
                    <a:gd name="T26" fmla="*/ 0 w 61"/>
                    <a:gd name="T27" fmla="*/ 0 h 171"/>
                    <a:gd name="T28" fmla="*/ 0 w 61"/>
                    <a:gd name="T29" fmla="*/ 0 h 171"/>
                    <a:gd name="T30" fmla="*/ 0 w 61"/>
                    <a:gd name="T31" fmla="*/ 0 h 171"/>
                    <a:gd name="T32" fmla="*/ 0 w 61"/>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171"/>
                    <a:gd name="T53" fmla="*/ 61 w 61"/>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171">
                      <a:moveTo>
                        <a:pt x="55" y="0"/>
                      </a:moveTo>
                      <a:lnTo>
                        <a:pt x="41" y="42"/>
                      </a:lnTo>
                      <a:lnTo>
                        <a:pt x="22" y="78"/>
                      </a:lnTo>
                      <a:lnTo>
                        <a:pt x="0" y="118"/>
                      </a:lnTo>
                      <a:lnTo>
                        <a:pt x="0" y="128"/>
                      </a:lnTo>
                      <a:lnTo>
                        <a:pt x="4" y="147"/>
                      </a:lnTo>
                      <a:lnTo>
                        <a:pt x="12" y="171"/>
                      </a:lnTo>
                      <a:lnTo>
                        <a:pt x="34" y="140"/>
                      </a:lnTo>
                      <a:lnTo>
                        <a:pt x="50" y="114"/>
                      </a:lnTo>
                      <a:lnTo>
                        <a:pt x="61" y="76"/>
                      </a:lnTo>
                      <a:lnTo>
                        <a:pt x="60" y="57"/>
                      </a:lnTo>
                      <a:lnTo>
                        <a:pt x="57" y="20"/>
                      </a:lnTo>
                      <a:lnTo>
                        <a:pt x="55" y="0"/>
                      </a:lnTo>
                      <a:close/>
                    </a:path>
                  </a:pathLst>
                </a:custGeom>
                <a:solidFill>
                  <a:srgbClr val="47A3CB"/>
                </a:solidFill>
                <a:ln w="9525">
                  <a:noFill/>
                  <a:round/>
                  <a:headEnd/>
                  <a:tailEnd/>
                </a:ln>
              </p:spPr>
              <p:txBody>
                <a:bodyPr/>
                <a:lstStyle/>
                <a:p>
                  <a:endParaRPr lang="en-US"/>
                </a:p>
              </p:txBody>
            </p:sp>
            <p:sp>
              <p:nvSpPr>
                <p:cNvPr id="19422" name="Freeform 339"/>
                <p:cNvSpPr>
                  <a:spLocks/>
                </p:cNvSpPr>
                <p:nvPr/>
              </p:nvSpPr>
              <p:spPr bwMode="auto">
                <a:xfrm>
                  <a:off x="974" y="3287"/>
                  <a:ext cx="16" cy="42"/>
                </a:xfrm>
                <a:custGeom>
                  <a:avLst/>
                  <a:gdLst>
                    <a:gd name="T0" fmla="*/ 0 w 61"/>
                    <a:gd name="T1" fmla="*/ 0 h 171"/>
                    <a:gd name="T2" fmla="*/ 0 w 61"/>
                    <a:gd name="T3" fmla="*/ 0 h 171"/>
                    <a:gd name="T4" fmla="*/ 0 w 61"/>
                    <a:gd name="T5" fmla="*/ 0 h 171"/>
                    <a:gd name="T6" fmla="*/ 0 w 61"/>
                    <a:gd name="T7" fmla="*/ 0 h 171"/>
                    <a:gd name="T8" fmla="*/ 0 w 61"/>
                    <a:gd name="T9" fmla="*/ 0 h 171"/>
                    <a:gd name="T10" fmla="*/ 0 w 61"/>
                    <a:gd name="T11" fmla="*/ 0 h 171"/>
                    <a:gd name="T12" fmla="*/ 0 w 61"/>
                    <a:gd name="T13" fmla="*/ 0 h 171"/>
                    <a:gd name="T14" fmla="*/ 0 w 61"/>
                    <a:gd name="T15" fmla="*/ 0 h 171"/>
                    <a:gd name="T16" fmla="*/ 0 w 61"/>
                    <a:gd name="T17" fmla="*/ 0 h 171"/>
                    <a:gd name="T18" fmla="*/ 0 w 61"/>
                    <a:gd name="T19" fmla="*/ 0 h 171"/>
                    <a:gd name="T20" fmla="*/ 0 w 61"/>
                    <a:gd name="T21" fmla="*/ 0 h 171"/>
                    <a:gd name="T22" fmla="*/ 0 w 61"/>
                    <a:gd name="T23" fmla="*/ 0 h 171"/>
                    <a:gd name="T24" fmla="*/ 0 w 61"/>
                    <a:gd name="T25" fmla="*/ 0 h 171"/>
                    <a:gd name="T26" fmla="*/ 0 w 61"/>
                    <a:gd name="T27" fmla="*/ 0 h 171"/>
                    <a:gd name="T28" fmla="*/ 0 w 61"/>
                    <a:gd name="T29" fmla="*/ 0 h 171"/>
                    <a:gd name="T30" fmla="*/ 0 w 61"/>
                    <a:gd name="T31" fmla="*/ 0 h 171"/>
                    <a:gd name="T32" fmla="*/ 0 w 61"/>
                    <a:gd name="T33" fmla="*/ 0 h 171"/>
                    <a:gd name="T34" fmla="*/ 0 w 61"/>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71"/>
                    <a:gd name="T56" fmla="*/ 61 w 61"/>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71">
                      <a:moveTo>
                        <a:pt x="55" y="0"/>
                      </a:moveTo>
                      <a:lnTo>
                        <a:pt x="41" y="42"/>
                      </a:lnTo>
                      <a:lnTo>
                        <a:pt x="22" y="78"/>
                      </a:lnTo>
                      <a:lnTo>
                        <a:pt x="0" y="118"/>
                      </a:lnTo>
                      <a:lnTo>
                        <a:pt x="0" y="128"/>
                      </a:lnTo>
                      <a:lnTo>
                        <a:pt x="4" y="147"/>
                      </a:lnTo>
                      <a:lnTo>
                        <a:pt x="12" y="171"/>
                      </a:lnTo>
                      <a:lnTo>
                        <a:pt x="34" y="140"/>
                      </a:lnTo>
                      <a:lnTo>
                        <a:pt x="50" y="114"/>
                      </a:lnTo>
                      <a:lnTo>
                        <a:pt x="61" y="76"/>
                      </a:lnTo>
                      <a:lnTo>
                        <a:pt x="60" y="57"/>
                      </a:lnTo>
                      <a:lnTo>
                        <a:pt x="57" y="20"/>
                      </a:lnTo>
                      <a:lnTo>
                        <a:pt x="55" y="0"/>
                      </a:lnTo>
                    </a:path>
                  </a:pathLst>
                </a:custGeom>
                <a:noFill/>
                <a:ln w="1588">
                  <a:solidFill>
                    <a:srgbClr val="87C2DC"/>
                  </a:solidFill>
                  <a:round/>
                  <a:headEnd/>
                  <a:tailEnd/>
                </a:ln>
              </p:spPr>
              <p:txBody>
                <a:bodyPr/>
                <a:lstStyle/>
                <a:p>
                  <a:endParaRPr lang="en-US"/>
                </a:p>
              </p:txBody>
            </p:sp>
            <p:sp>
              <p:nvSpPr>
                <p:cNvPr id="19423" name="Freeform 340"/>
                <p:cNvSpPr>
                  <a:spLocks/>
                </p:cNvSpPr>
                <p:nvPr/>
              </p:nvSpPr>
              <p:spPr bwMode="auto">
                <a:xfrm>
                  <a:off x="982" y="3407"/>
                  <a:ext cx="27" cy="341"/>
                </a:xfrm>
                <a:custGeom>
                  <a:avLst/>
                  <a:gdLst>
                    <a:gd name="T0" fmla="*/ 0 w 110"/>
                    <a:gd name="T1" fmla="*/ 0 h 1364"/>
                    <a:gd name="T2" fmla="*/ 0 w 110"/>
                    <a:gd name="T3" fmla="*/ 0 h 1364"/>
                    <a:gd name="T4" fmla="*/ 0 w 110"/>
                    <a:gd name="T5" fmla="*/ 0 h 1364"/>
                    <a:gd name="T6" fmla="*/ 0 w 110"/>
                    <a:gd name="T7" fmla="*/ 0 h 1364"/>
                    <a:gd name="T8" fmla="*/ 0 w 110"/>
                    <a:gd name="T9" fmla="*/ 0 h 1364"/>
                    <a:gd name="T10" fmla="*/ 0 w 110"/>
                    <a:gd name="T11" fmla="*/ 0 h 1364"/>
                    <a:gd name="T12" fmla="*/ 0 w 110"/>
                    <a:gd name="T13" fmla="*/ 0 h 1364"/>
                    <a:gd name="T14" fmla="*/ 0 w 110"/>
                    <a:gd name="T15" fmla="*/ 0 h 1364"/>
                    <a:gd name="T16" fmla="*/ 0 w 110"/>
                    <a:gd name="T17" fmla="*/ 0 h 1364"/>
                    <a:gd name="T18" fmla="*/ 0 w 110"/>
                    <a:gd name="T19" fmla="*/ 0 h 1364"/>
                    <a:gd name="T20" fmla="*/ 0 w 110"/>
                    <a:gd name="T21" fmla="*/ 0 h 1364"/>
                    <a:gd name="T22" fmla="*/ 0 w 110"/>
                    <a:gd name="T23" fmla="*/ 0 h 1364"/>
                    <a:gd name="T24" fmla="*/ 0 w 110"/>
                    <a:gd name="T25" fmla="*/ 0 h 1364"/>
                    <a:gd name="T26" fmla="*/ 0 w 110"/>
                    <a:gd name="T27" fmla="*/ 0 h 1364"/>
                    <a:gd name="T28" fmla="*/ 0 w 110"/>
                    <a:gd name="T29" fmla="*/ 0 h 1364"/>
                    <a:gd name="T30" fmla="*/ 0 w 110"/>
                    <a:gd name="T31" fmla="*/ 0 h 1364"/>
                    <a:gd name="T32" fmla="*/ 0 w 110"/>
                    <a:gd name="T33" fmla="*/ 0 h 1364"/>
                    <a:gd name="T34" fmla="*/ 0 w 110"/>
                    <a:gd name="T35" fmla="*/ 0 h 1364"/>
                    <a:gd name="T36" fmla="*/ 0 w 110"/>
                    <a:gd name="T37" fmla="*/ 0 h 1364"/>
                    <a:gd name="T38" fmla="*/ 0 w 110"/>
                    <a:gd name="T39" fmla="*/ 0 h 1364"/>
                    <a:gd name="T40" fmla="*/ 0 w 110"/>
                    <a:gd name="T41" fmla="*/ 0 h 1364"/>
                    <a:gd name="T42" fmla="*/ 0 w 110"/>
                    <a:gd name="T43" fmla="*/ 0 h 1364"/>
                    <a:gd name="T44" fmla="*/ 0 w 110"/>
                    <a:gd name="T45" fmla="*/ 0 h 1364"/>
                    <a:gd name="T46" fmla="*/ 0 w 110"/>
                    <a:gd name="T47" fmla="*/ 0 h 1364"/>
                    <a:gd name="T48" fmla="*/ 0 w 110"/>
                    <a:gd name="T49" fmla="*/ 0 h 1364"/>
                    <a:gd name="T50" fmla="*/ 0 w 110"/>
                    <a:gd name="T51" fmla="*/ 0 h 1364"/>
                    <a:gd name="T52" fmla="*/ 0 w 110"/>
                    <a:gd name="T53" fmla="*/ 0 h 1364"/>
                    <a:gd name="T54" fmla="*/ 0 w 110"/>
                    <a:gd name="T55" fmla="*/ 0 h 1364"/>
                    <a:gd name="T56" fmla="*/ 0 w 110"/>
                    <a:gd name="T57" fmla="*/ 0 h 1364"/>
                    <a:gd name="T58" fmla="*/ 0 w 110"/>
                    <a:gd name="T59" fmla="*/ 0 h 1364"/>
                    <a:gd name="T60" fmla="*/ 0 w 110"/>
                    <a:gd name="T61" fmla="*/ 0 h 1364"/>
                    <a:gd name="T62" fmla="*/ 0 w 110"/>
                    <a:gd name="T63" fmla="*/ 0 h 1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1364"/>
                    <a:gd name="T98" fmla="*/ 110 w 110"/>
                    <a:gd name="T99" fmla="*/ 1364 h 13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1364">
                      <a:moveTo>
                        <a:pt x="74" y="0"/>
                      </a:moveTo>
                      <a:lnTo>
                        <a:pt x="52" y="52"/>
                      </a:lnTo>
                      <a:lnTo>
                        <a:pt x="24" y="118"/>
                      </a:lnTo>
                      <a:lnTo>
                        <a:pt x="10" y="153"/>
                      </a:lnTo>
                      <a:lnTo>
                        <a:pt x="4" y="204"/>
                      </a:lnTo>
                      <a:lnTo>
                        <a:pt x="1" y="253"/>
                      </a:lnTo>
                      <a:lnTo>
                        <a:pt x="0" y="303"/>
                      </a:lnTo>
                      <a:lnTo>
                        <a:pt x="1" y="352"/>
                      </a:lnTo>
                      <a:lnTo>
                        <a:pt x="4" y="400"/>
                      </a:lnTo>
                      <a:lnTo>
                        <a:pt x="7" y="448"/>
                      </a:lnTo>
                      <a:lnTo>
                        <a:pt x="13" y="495"/>
                      </a:lnTo>
                      <a:lnTo>
                        <a:pt x="19" y="544"/>
                      </a:lnTo>
                      <a:lnTo>
                        <a:pt x="25" y="591"/>
                      </a:lnTo>
                      <a:lnTo>
                        <a:pt x="32" y="640"/>
                      </a:lnTo>
                      <a:lnTo>
                        <a:pt x="38" y="690"/>
                      </a:lnTo>
                      <a:lnTo>
                        <a:pt x="45" y="740"/>
                      </a:lnTo>
                      <a:lnTo>
                        <a:pt x="50" y="791"/>
                      </a:lnTo>
                      <a:lnTo>
                        <a:pt x="54" y="839"/>
                      </a:lnTo>
                      <a:lnTo>
                        <a:pt x="59" y="887"/>
                      </a:lnTo>
                      <a:lnTo>
                        <a:pt x="61" y="935"/>
                      </a:lnTo>
                      <a:lnTo>
                        <a:pt x="65" y="984"/>
                      </a:lnTo>
                      <a:lnTo>
                        <a:pt x="68" y="1031"/>
                      </a:lnTo>
                      <a:lnTo>
                        <a:pt x="72" y="1080"/>
                      </a:lnTo>
                      <a:lnTo>
                        <a:pt x="75" y="1127"/>
                      </a:lnTo>
                      <a:lnTo>
                        <a:pt x="80" y="1175"/>
                      </a:lnTo>
                      <a:lnTo>
                        <a:pt x="85" y="1222"/>
                      </a:lnTo>
                      <a:lnTo>
                        <a:pt x="92" y="1270"/>
                      </a:lnTo>
                      <a:lnTo>
                        <a:pt x="100" y="1317"/>
                      </a:lnTo>
                      <a:lnTo>
                        <a:pt x="110" y="1364"/>
                      </a:lnTo>
                      <a:lnTo>
                        <a:pt x="74" y="0"/>
                      </a:lnTo>
                      <a:close/>
                    </a:path>
                  </a:pathLst>
                </a:custGeom>
                <a:solidFill>
                  <a:srgbClr val="47A3CB"/>
                </a:solidFill>
                <a:ln w="9525">
                  <a:noFill/>
                  <a:round/>
                  <a:headEnd/>
                  <a:tailEnd/>
                </a:ln>
              </p:spPr>
              <p:txBody>
                <a:bodyPr/>
                <a:lstStyle/>
                <a:p>
                  <a:endParaRPr lang="en-US"/>
                </a:p>
              </p:txBody>
            </p:sp>
            <p:sp>
              <p:nvSpPr>
                <p:cNvPr id="19424" name="Freeform 341"/>
                <p:cNvSpPr>
                  <a:spLocks/>
                </p:cNvSpPr>
                <p:nvPr/>
              </p:nvSpPr>
              <p:spPr bwMode="auto">
                <a:xfrm>
                  <a:off x="984" y="3407"/>
                  <a:ext cx="17" cy="38"/>
                </a:xfrm>
                <a:custGeom>
                  <a:avLst/>
                  <a:gdLst>
                    <a:gd name="T0" fmla="*/ 0 w 64"/>
                    <a:gd name="T1" fmla="*/ 0 h 153"/>
                    <a:gd name="T2" fmla="*/ 0 w 64"/>
                    <a:gd name="T3" fmla="*/ 0 h 153"/>
                    <a:gd name="T4" fmla="*/ 0 w 64"/>
                    <a:gd name="T5" fmla="*/ 0 h 153"/>
                    <a:gd name="T6" fmla="*/ 0 w 64"/>
                    <a:gd name="T7" fmla="*/ 0 h 153"/>
                    <a:gd name="T8" fmla="*/ 0 60000 65536"/>
                    <a:gd name="T9" fmla="*/ 0 60000 65536"/>
                    <a:gd name="T10" fmla="*/ 0 60000 65536"/>
                    <a:gd name="T11" fmla="*/ 0 60000 65536"/>
                    <a:gd name="T12" fmla="*/ 0 w 64"/>
                    <a:gd name="T13" fmla="*/ 0 h 153"/>
                    <a:gd name="T14" fmla="*/ 64 w 64"/>
                    <a:gd name="T15" fmla="*/ 153 h 153"/>
                  </a:gdLst>
                  <a:ahLst/>
                  <a:cxnLst>
                    <a:cxn ang="T8">
                      <a:pos x="T0" y="T1"/>
                    </a:cxn>
                    <a:cxn ang="T9">
                      <a:pos x="T2" y="T3"/>
                    </a:cxn>
                    <a:cxn ang="T10">
                      <a:pos x="T4" y="T5"/>
                    </a:cxn>
                    <a:cxn ang="T11">
                      <a:pos x="T6" y="T7"/>
                    </a:cxn>
                  </a:cxnLst>
                  <a:rect l="T12" t="T13" r="T14" b="T15"/>
                  <a:pathLst>
                    <a:path w="64" h="153">
                      <a:moveTo>
                        <a:pt x="64" y="0"/>
                      </a:moveTo>
                      <a:lnTo>
                        <a:pt x="42" y="52"/>
                      </a:lnTo>
                      <a:lnTo>
                        <a:pt x="14" y="118"/>
                      </a:lnTo>
                      <a:lnTo>
                        <a:pt x="0" y="153"/>
                      </a:lnTo>
                    </a:path>
                  </a:pathLst>
                </a:custGeom>
                <a:noFill/>
                <a:ln w="11113">
                  <a:solidFill>
                    <a:srgbClr val="87C2DC"/>
                  </a:solidFill>
                  <a:round/>
                  <a:headEnd/>
                  <a:tailEnd/>
                </a:ln>
              </p:spPr>
              <p:txBody>
                <a:bodyPr/>
                <a:lstStyle/>
                <a:p>
                  <a:endParaRPr lang="en-US"/>
                </a:p>
              </p:txBody>
            </p:sp>
            <p:sp>
              <p:nvSpPr>
                <p:cNvPr id="19425" name="Freeform 342"/>
                <p:cNvSpPr>
                  <a:spLocks/>
                </p:cNvSpPr>
                <p:nvPr/>
              </p:nvSpPr>
              <p:spPr bwMode="auto">
                <a:xfrm>
                  <a:off x="982" y="3445"/>
                  <a:ext cx="12" cy="160"/>
                </a:xfrm>
                <a:custGeom>
                  <a:avLst/>
                  <a:gdLst>
                    <a:gd name="T0" fmla="*/ 0 w 50"/>
                    <a:gd name="T1" fmla="*/ 0 h 638"/>
                    <a:gd name="T2" fmla="*/ 0 w 50"/>
                    <a:gd name="T3" fmla="*/ 0 h 638"/>
                    <a:gd name="T4" fmla="*/ 0 w 50"/>
                    <a:gd name="T5" fmla="*/ 0 h 638"/>
                    <a:gd name="T6" fmla="*/ 0 w 50"/>
                    <a:gd name="T7" fmla="*/ 0 h 638"/>
                    <a:gd name="T8" fmla="*/ 0 w 50"/>
                    <a:gd name="T9" fmla="*/ 0 h 638"/>
                    <a:gd name="T10" fmla="*/ 0 w 50"/>
                    <a:gd name="T11" fmla="*/ 0 h 638"/>
                    <a:gd name="T12" fmla="*/ 0 w 50"/>
                    <a:gd name="T13" fmla="*/ 0 h 638"/>
                    <a:gd name="T14" fmla="*/ 0 w 50"/>
                    <a:gd name="T15" fmla="*/ 0 h 638"/>
                    <a:gd name="T16" fmla="*/ 0 w 50"/>
                    <a:gd name="T17" fmla="*/ 0 h 638"/>
                    <a:gd name="T18" fmla="*/ 0 w 50"/>
                    <a:gd name="T19" fmla="*/ 0 h 638"/>
                    <a:gd name="T20" fmla="*/ 0 w 50"/>
                    <a:gd name="T21" fmla="*/ 0 h 638"/>
                    <a:gd name="T22" fmla="*/ 0 w 50"/>
                    <a:gd name="T23" fmla="*/ 0 h 638"/>
                    <a:gd name="T24" fmla="*/ 0 w 50"/>
                    <a:gd name="T25" fmla="*/ 0 h 638"/>
                    <a:gd name="T26" fmla="*/ 0 w 50"/>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638"/>
                    <a:gd name="T44" fmla="*/ 50 w 50"/>
                    <a:gd name="T45" fmla="*/ 638 h 6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638">
                      <a:moveTo>
                        <a:pt x="10" y="0"/>
                      </a:moveTo>
                      <a:lnTo>
                        <a:pt x="4" y="51"/>
                      </a:lnTo>
                      <a:lnTo>
                        <a:pt x="1" y="100"/>
                      </a:lnTo>
                      <a:lnTo>
                        <a:pt x="0" y="150"/>
                      </a:lnTo>
                      <a:lnTo>
                        <a:pt x="1" y="199"/>
                      </a:lnTo>
                      <a:lnTo>
                        <a:pt x="4" y="247"/>
                      </a:lnTo>
                      <a:lnTo>
                        <a:pt x="7" y="295"/>
                      </a:lnTo>
                      <a:lnTo>
                        <a:pt x="13" y="342"/>
                      </a:lnTo>
                      <a:lnTo>
                        <a:pt x="19" y="391"/>
                      </a:lnTo>
                      <a:lnTo>
                        <a:pt x="25" y="438"/>
                      </a:lnTo>
                      <a:lnTo>
                        <a:pt x="32" y="487"/>
                      </a:lnTo>
                      <a:lnTo>
                        <a:pt x="38" y="537"/>
                      </a:lnTo>
                      <a:lnTo>
                        <a:pt x="45" y="587"/>
                      </a:lnTo>
                      <a:lnTo>
                        <a:pt x="50" y="638"/>
                      </a:lnTo>
                    </a:path>
                  </a:pathLst>
                </a:custGeom>
                <a:noFill/>
                <a:ln w="11113">
                  <a:solidFill>
                    <a:srgbClr val="87C2DC"/>
                  </a:solidFill>
                  <a:round/>
                  <a:headEnd/>
                  <a:tailEnd/>
                </a:ln>
              </p:spPr>
              <p:txBody>
                <a:bodyPr/>
                <a:lstStyle/>
                <a:p>
                  <a:endParaRPr lang="en-US"/>
                </a:p>
              </p:txBody>
            </p:sp>
            <p:sp>
              <p:nvSpPr>
                <p:cNvPr id="19426" name="Freeform 343"/>
                <p:cNvSpPr>
                  <a:spLocks/>
                </p:cNvSpPr>
                <p:nvPr/>
              </p:nvSpPr>
              <p:spPr bwMode="auto">
                <a:xfrm>
                  <a:off x="994" y="3605"/>
                  <a:ext cx="15" cy="143"/>
                </a:xfrm>
                <a:custGeom>
                  <a:avLst/>
                  <a:gdLst>
                    <a:gd name="T0" fmla="*/ 0 w 60"/>
                    <a:gd name="T1" fmla="*/ 0 h 573"/>
                    <a:gd name="T2" fmla="*/ 0 w 60"/>
                    <a:gd name="T3" fmla="*/ 0 h 573"/>
                    <a:gd name="T4" fmla="*/ 0 w 60"/>
                    <a:gd name="T5" fmla="*/ 0 h 573"/>
                    <a:gd name="T6" fmla="*/ 0 w 60"/>
                    <a:gd name="T7" fmla="*/ 0 h 573"/>
                    <a:gd name="T8" fmla="*/ 0 w 60"/>
                    <a:gd name="T9" fmla="*/ 0 h 573"/>
                    <a:gd name="T10" fmla="*/ 0 w 60"/>
                    <a:gd name="T11" fmla="*/ 0 h 573"/>
                    <a:gd name="T12" fmla="*/ 0 w 60"/>
                    <a:gd name="T13" fmla="*/ 0 h 573"/>
                    <a:gd name="T14" fmla="*/ 0 w 60"/>
                    <a:gd name="T15" fmla="*/ 0 h 573"/>
                    <a:gd name="T16" fmla="*/ 0 w 60"/>
                    <a:gd name="T17" fmla="*/ 0 h 573"/>
                    <a:gd name="T18" fmla="*/ 0 w 60"/>
                    <a:gd name="T19" fmla="*/ 0 h 573"/>
                    <a:gd name="T20" fmla="*/ 0 w 60"/>
                    <a:gd name="T21" fmla="*/ 0 h 573"/>
                    <a:gd name="T22" fmla="*/ 0 w 60"/>
                    <a:gd name="T23" fmla="*/ 0 h 573"/>
                    <a:gd name="T24" fmla="*/ 0 w 60"/>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3"/>
                    <a:gd name="T41" fmla="*/ 60 w 60"/>
                    <a:gd name="T42" fmla="*/ 573 h 5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3">
                      <a:moveTo>
                        <a:pt x="0" y="0"/>
                      </a:moveTo>
                      <a:lnTo>
                        <a:pt x="4" y="48"/>
                      </a:lnTo>
                      <a:lnTo>
                        <a:pt x="9" y="96"/>
                      </a:lnTo>
                      <a:lnTo>
                        <a:pt x="11" y="144"/>
                      </a:lnTo>
                      <a:lnTo>
                        <a:pt x="15" y="193"/>
                      </a:lnTo>
                      <a:lnTo>
                        <a:pt x="18" y="240"/>
                      </a:lnTo>
                      <a:lnTo>
                        <a:pt x="22" y="289"/>
                      </a:lnTo>
                      <a:lnTo>
                        <a:pt x="25" y="336"/>
                      </a:lnTo>
                      <a:lnTo>
                        <a:pt x="30" y="384"/>
                      </a:lnTo>
                      <a:lnTo>
                        <a:pt x="35" y="431"/>
                      </a:lnTo>
                      <a:lnTo>
                        <a:pt x="42" y="479"/>
                      </a:lnTo>
                      <a:lnTo>
                        <a:pt x="50" y="526"/>
                      </a:lnTo>
                      <a:lnTo>
                        <a:pt x="60" y="573"/>
                      </a:lnTo>
                    </a:path>
                  </a:pathLst>
                </a:custGeom>
                <a:noFill/>
                <a:ln w="11113">
                  <a:solidFill>
                    <a:srgbClr val="87C2DC"/>
                  </a:solidFill>
                  <a:round/>
                  <a:headEnd/>
                  <a:tailEnd/>
                </a:ln>
              </p:spPr>
              <p:txBody>
                <a:bodyPr/>
                <a:lstStyle/>
                <a:p>
                  <a:endParaRPr lang="en-US"/>
                </a:p>
              </p:txBody>
            </p:sp>
            <p:sp>
              <p:nvSpPr>
                <p:cNvPr id="19427" name="Freeform 344"/>
                <p:cNvSpPr>
                  <a:spLocks/>
                </p:cNvSpPr>
                <p:nvPr/>
              </p:nvSpPr>
              <p:spPr bwMode="auto">
                <a:xfrm>
                  <a:off x="998" y="3367"/>
                  <a:ext cx="15" cy="47"/>
                </a:xfrm>
                <a:custGeom>
                  <a:avLst/>
                  <a:gdLst>
                    <a:gd name="T0" fmla="*/ 0 w 56"/>
                    <a:gd name="T1" fmla="*/ 0 h 188"/>
                    <a:gd name="T2" fmla="*/ 0 w 56"/>
                    <a:gd name="T3" fmla="*/ 0 h 188"/>
                    <a:gd name="T4" fmla="*/ 0 w 56"/>
                    <a:gd name="T5" fmla="*/ 0 h 188"/>
                    <a:gd name="T6" fmla="*/ 0 w 56"/>
                    <a:gd name="T7" fmla="*/ 0 h 188"/>
                    <a:gd name="T8" fmla="*/ 0 w 56"/>
                    <a:gd name="T9" fmla="*/ 0 h 188"/>
                    <a:gd name="T10" fmla="*/ 0 w 56"/>
                    <a:gd name="T11" fmla="*/ 0 h 188"/>
                    <a:gd name="T12" fmla="*/ 0 w 56"/>
                    <a:gd name="T13" fmla="*/ 0 h 188"/>
                    <a:gd name="T14" fmla="*/ 0 w 56"/>
                    <a:gd name="T15" fmla="*/ 0 h 188"/>
                    <a:gd name="T16" fmla="*/ 0 w 56"/>
                    <a:gd name="T17" fmla="*/ 0 h 188"/>
                    <a:gd name="T18" fmla="*/ 0 w 56"/>
                    <a:gd name="T19" fmla="*/ 0 h 188"/>
                    <a:gd name="T20" fmla="*/ 0 w 56"/>
                    <a:gd name="T21" fmla="*/ 0 h 188"/>
                    <a:gd name="T22" fmla="*/ 0 w 56"/>
                    <a:gd name="T23" fmla="*/ 0 h 188"/>
                    <a:gd name="T24" fmla="*/ 0 w 56"/>
                    <a:gd name="T25" fmla="*/ 0 h 188"/>
                    <a:gd name="T26" fmla="*/ 0 w 56"/>
                    <a:gd name="T27" fmla="*/ 0 h 188"/>
                    <a:gd name="T28" fmla="*/ 0 w 56"/>
                    <a:gd name="T29" fmla="*/ 0 h 188"/>
                    <a:gd name="T30" fmla="*/ 0 w 56"/>
                    <a:gd name="T31" fmla="*/ 0 h 188"/>
                    <a:gd name="T32" fmla="*/ 0 w 56"/>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88"/>
                    <a:gd name="T53" fmla="*/ 56 w 56"/>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88">
                      <a:moveTo>
                        <a:pt x="6" y="188"/>
                      </a:moveTo>
                      <a:lnTo>
                        <a:pt x="19" y="152"/>
                      </a:lnTo>
                      <a:lnTo>
                        <a:pt x="35" y="112"/>
                      </a:lnTo>
                      <a:lnTo>
                        <a:pt x="56" y="76"/>
                      </a:lnTo>
                      <a:lnTo>
                        <a:pt x="54" y="56"/>
                      </a:lnTo>
                      <a:lnTo>
                        <a:pt x="51" y="20"/>
                      </a:lnTo>
                      <a:lnTo>
                        <a:pt x="48" y="0"/>
                      </a:lnTo>
                      <a:lnTo>
                        <a:pt x="33" y="56"/>
                      </a:lnTo>
                      <a:lnTo>
                        <a:pt x="14" y="111"/>
                      </a:lnTo>
                      <a:lnTo>
                        <a:pt x="0" y="162"/>
                      </a:lnTo>
                      <a:lnTo>
                        <a:pt x="2" y="169"/>
                      </a:lnTo>
                      <a:lnTo>
                        <a:pt x="5" y="182"/>
                      </a:lnTo>
                      <a:lnTo>
                        <a:pt x="6" y="188"/>
                      </a:lnTo>
                      <a:close/>
                    </a:path>
                  </a:pathLst>
                </a:custGeom>
                <a:solidFill>
                  <a:srgbClr val="47A3CB"/>
                </a:solidFill>
                <a:ln w="9525">
                  <a:noFill/>
                  <a:round/>
                  <a:headEnd/>
                  <a:tailEnd/>
                </a:ln>
              </p:spPr>
              <p:txBody>
                <a:bodyPr/>
                <a:lstStyle/>
                <a:p>
                  <a:endParaRPr lang="en-US"/>
                </a:p>
              </p:txBody>
            </p:sp>
            <p:sp>
              <p:nvSpPr>
                <p:cNvPr id="19428" name="Freeform 345"/>
                <p:cNvSpPr>
                  <a:spLocks/>
                </p:cNvSpPr>
                <p:nvPr/>
              </p:nvSpPr>
              <p:spPr bwMode="auto">
                <a:xfrm>
                  <a:off x="998" y="3367"/>
                  <a:ext cx="15" cy="47"/>
                </a:xfrm>
                <a:custGeom>
                  <a:avLst/>
                  <a:gdLst>
                    <a:gd name="T0" fmla="*/ 0 w 56"/>
                    <a:gd name="T1" fmla="*/ 0 h 188"/>
                    <a:gd name="T2" fmla="*/ 0 w 56"/>
                    <a:gd name="T3" fmla="*/ 0 h 188"/>
                    <a:gd name="T4" fmla="*/ 0 w 56"/>
                    <a:gd name="T5" fmla="*/ 0 h 188"/>
                    <a:gd name="T6" fmla="*/ 0 w 56"/>
                    <a:gd name="T7" fmla="*/ 0 h 188"/>
                    <a:gd name="T8" fmla="*/ 0 w 56"/>
                    <a:gd name="T9" fmla="*/ 0 h 188"/>
                    <a:gd name="T10" fmla="*/ 0 w 56"/>
                    <a:gd name="T11" fmla="*/ 0 h 188"/>
                    <a:gd name="T12" fmla="*/ 0 w 56"/>
                    <a:gd name="T13" fmla="*/ 0 h 188"/>
                    <a:gd name="T14" fmla="*/ 0 w 56"/>
                    <a:gd name="T15" fmla="*/ 0 h 188"/>
                    <a:gd name="T16" fmla="*/ 0 w 56"/>
                    <a:gd name="T17" fmla="*/ 0 h 188"/>
                    <a:gd name="T18" fmla="*/ 0 w 56"/>
                    <a:gd name="T19" fmla="*/ 0 h 188"/>
                    <a:gd name="T20" fmla="*/ 0 w 56"/>
                    <a:gd name="T21" fmla="*/ 0 h 188"/>
                    <a:gd name="T22" fmla="*/ 0 w 56"/>
                    <a:gd name="T23" fmla="*/ 0 h 188"/>
                    <a:gd name="T24" fmla="*/ 0 w 56"/>
                    <a:gd name="T25" fmla="*/ 0 h 188"/>
                    <a:gd name="T26" fmla="*/ 0 w 56"/>
                    <a:gd name="T27" fmla="*/ 0 h 188"/>
                    <a:gd name="T28" fmla="*/ 0 w 56"/>
                    <a:gd name="T29" fmla="*/ 0 h 188"/>
                    <a:gd name="T30" fmla="*/ 0 w 56"/>
                    <a:gd name="T31" fmla="*/ 0 h 188"/>
                    <a:gd name="T32" fmla="*/ 0 w 56"/>
                    <a:gd name="T33" fmla="*/ 0 h 188"/>
                    <a:gd name="T34" fmla="*/ 0 w 56"/>
                    <a:gd name="T35" fmla="*/ 0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88"/>
                    <a:gd name="T56" fmla="*/ 56 w 56"/>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88">
                      <a:moveTo>
                        <a:pt x="6" y="188"/>
                      </a:moveTo>
                      <a:lnTo>
                        <a:pt x="19" y="152"/>
                      </a:lnTo>
                      <a:lnTo>
                        <a:pt x="35" y="112"/>
                      </a:lnTo>
                      <a:lnTo>
                        <a:pt x="56" y="76"/>
                      </a:lnTo>
                      <a:lnTo>
                        <a:pt x="54" y="56"/>
                      </a:lnTo>
                      <a:lnTo>
                        <a:pt x="51" y="20"/>
                      </a:lnTo>
                      <a:lnTo>
                        <a:pt x="48" y="0"/>
                      </a:lnTo>
                      <a:lnTo>
                        <a:pt x="33" y="56"/>
                      </a:lnTo>
                      <a:lnTo>
                        <a:pt x="14" y="111"/>
                      </a:lnTo>
                      <a:lnTo>
                        <a:pt x="0" y="162"/>
                      </a:lnTo>
                      <a:lnTo>
                        <a:pt x="2" y="169"/>
                      </a:lnTo>
                      <a:lnTo>
                        <a:pt x="5" y="182"/>
                      </a:lnTo>
                      <a:lnTo>
                        <a:pt x="6" y="188"/>
                      </a:lnTo>
                    </a:path>
                  </a:pathLst>
                </a:custGeom>
                <a:noFill/>
                <a:ln w="1588">
                  <a:solidFill>
                    <a:srgbClr val="87C2DC"/>
                  </a:solidFill>
                  <a:round/>
                  <a:headEnd/>
                  <a:tailEnd/>
                </a:ln>
              </p:spPr>
              <p:txBody>
                <a:bodyPr/>
                <a:lstStyle/>
                <a:p>
                  <a:endParaRPr lang="en-US"/>
                </a:p>
              </p:txBody>
            </p:sp>
            <p:sp>
              <p:nvSpPr>
                <p:cNvPr id="19429" name="Freeform 346"/>
                <p:cNvSpPr>
                  <a:spLocks/>
                </p:cNvSpPr>
                <p:nvPr/>
              </p:nvSpPr>
              <p:spPr bwMode="auto">
                <a:xfrm>
                  <a:off x="962" y="3316"/>
                  <a:ext cx="97" cy="542"/>
                </a:xfrm>
                <a:custGeom>
                  <a:avLst/>
                  <a:gdLst>
                    <a:gd name="T0" fmla="*/ 0 w 386"/>
                    <a:gd name="T1" fmla="*/ 0 h 2166"/>
                    <a:gd name="T2" fmla="*/ 0 w 386"/>
                    <a:gd name="T3" fmla="*/ 0 h 2166"/>
                    <a:gd name="T4" fmla="*/ 0 w 386"/>
                    <a:gd name="T5" fmla="*/ 0 h 2166"/>
                    <a:gd name="T6" fmla="*/ 0 w 386"/>
                    <a:gd name="T7" fmla="*/ 0 h 2166"/>
                    <a:gd name="T8" fmla="*/ 0 w 386"/>
                    <a:gd name="T9" fmla="*/ 0 h 2166"/>
                    <a:gd name="T10" fmla="*/ 0 w 386"/>
                    <a:gd name="T11" fmla="*/ 0 h 2166"/>
                    <a:gd name="T12" fmla="*/ 0 w 386"/>
                    <a:gd name="T13" fmla="*/ 0 h 2166"/>
                    <a:gd name="T14" fmla="*/ 0 w 386"/>
                    <a:gd name="T15" fmla="*/ 0 h 2166"/>
                    <a:gd name="T16" fmla="*/ 0 w 386"/>
                    <a:gd name="T17" fmla="*/ 0 h 2166"/>
                    <a:gd name="T18" fmla="*/ 0 w 386"/>
                    <a:gd name="T19" fmla="*/ 0 h 2166"/>
                    <a:gd name="T20" fmla="*/ 0 w 386"/>
                    <a:gd name="T21" fmla="*/ 1 h 2166"/>
                    <a:gd name="T22" fmla="*/ 0 w 386"/>
                    <a:gd name="T23" fmla="*/ 1 h 2166"/>
                    <a:gd name="T24" fmla="*/ 0 w 386"/>
                    <a:gd name="T25" fmla="*/ 1 h 2166"/>
                    <a:gd name="T26" fmla="*/ 0 w 386"/>
                    <a:gd name="T27" fmla="*/ 1 h 2166"/>
                    <a:gd name="T28" fmla="*/ 0 w 386"/>
                    <a:gd name="T29" fmla="*/ 1 h 2166"/>
                    <a:gd name="T30" fmla="*/ 0 w 386"/>
                    <a:gd name="T31" fmla="*/ 1 h 2166"/>
                    <a:gd name="T32" fmla="*/ 0 w 386"/>
                    <a:gd name="T33" fmla="*/ 1 h 2166"/>
                    <a:gd name="T34" fmla="*/ 0 w 386"/>
                    <a:gd name="T35" fmla="*/ 1 h 2166"/>
                    <a:gd name="T36" fmla="*/ 0 w 386"/>
                    <a:gd name="T37" fmla="*/ 1 h 2166"/>
                    <a:gd name="T38" fmla="*/ 0 w 386"/>
                    <a:gd name="T39" fmla="*/ 1 h 2166"/>
                    <a:gd name="T40" fmla="*/ 0 w 386"/>
                    <a:gd name="T41" fmla="*/ 1 h 2166"/>
                    <a:gd name="T42" fmla="*/ 0 w 386"/>
                    <a:gd name="T43" fmla="*/ 1 h 2166"/>
                    <a:gd name="T44" fmla="*/ 0 w 386"/>
                    <a:gd name="T45" fmla="*/ 1 h 2166"/>
                    <a:gd name="T46" fmla="*/ 0 w 386"/>
                    <a:gd name="T47" fmla="*/ 1 h 2166"/>
                    <a:gd name="T48" fmla="*/ 0 w 386"/>
                    <a:gd name="T49" fmla="*/ 1 h 2166"/>
                    <a:gd name="T50" fmla="*/ 0 w 386"/>
                    <a:gd name="T51" fmla="*/ 1 h 2166"/>
                    <a:gd name="T52" fmla="*/ 0 w 386"/>
                    <a:gd name="T53" fmla="*/ 1 h 2166"/>
                    <a:gd name="T54" fmla="*/ 0 w 386"/>
                    <a:gd name="T55" fmla="*/ 1 h 2166"/>
                    <a:gd name="T56" fmla="*/ 0 w 386"/>
                    <a:gd name="T57" fmla="*/ 1 h 2166"/>
                    <a:gd name="T58" fmla="*/ 0 w 386"/>
                    <a:gd name="T59" fmla="*/ 0 h 2166"/>
                    <a:gd name="T60" fmla="*/ 0 w 386"/>
                    <a:gd name="T61" fmla="*/ 0 h 2166"/>
                    <a:gd name="T62" fmla="*/ 0 w 386"/>
                    <a:gd name="T63" fmla="*/ 0 h 2166"/>
                    <a:gd name="T64" fmla="*/ 0 w 386"/>
                    <a:gd name="T65" fmla="*/ 0 h 2166"/>
                    <a:gd name="T66" fmla="*/ 0 w 386"/>
                    <a:gd name="T67" fmla="*/ 0 h 2166"/>
                    <a:gd name="T68" fmla="*/ 0 w 386"/>
                    <a:gd name="T69" fmla="*/ 0 h 2166"/>
                    <a:gd name="T70" fmla="*/ 0 w 386"/>
                    <a:gd name="T71" fmla="*/ 0 h 2166"/>
                    <a:gd name="T72" fmla="*/ 0 w 386"/>
                    <a:gd name="T73" fmla="*/ 0 h 2166"/>
                    <a:gd name="T74" fmla="*/ 0 w 386"/>
                    <a:gd name="T75" fmla="*/ 0 h 2166"/>
                    <a:gd name="T76" fmla="*/ 0 w 386"/>
                    <a:gd name="T77" fmla="*/ 0 h 2166"/>
                    <a:gd name="T78" fmla="*/ 0 w 386"/>
                    <a:gd name="T79" fmla="*/ 0 h 2166"/>
                    <a:gd name="T80" fmla="*/ 0 w 386"/>
                    <a:gd name="T81" fmla="*/ 0 h 2166"/>
                    <a:gd name="T82" fmla="*/ 0 w 386"/>
                    <a:gd name="T83" fmla="*/ 0 h 2166"/>
                    <a:gd name="T84" fmla="*/ 0 w 386"/>
                    <a:gd name="T85" fmla="*/ 0 h 2166"/>
                    <a:gd name="T86" fmla="*/ 0 w 386"/>
                    <a:gd name="T87" fmla="*/ 0 h 2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2166"/>
                    <a:gd name="T134" fmla="*/ 386 w 386"/>
                    <a:gd name="T135" fmla="*/ 2166 h 21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2166">
                      <a:moveTo>
                        <a:pt x="60" y="52"/>
                      </a:moveTo>
                      <a:lnTo>
                        <a:pt x="47" y="96"/>
                      </a:lnTo>
                      <a:lnTo>
                        <a:pt x="65" y="148"/>
                      </a:lnTo>
                      <a:lnTo>
                        <a:pt x="92" y="204"/>
                      </a:lnTo>
                      <a:lnTo>
                        <a:pt x="110" y="258"/>
                      </a:lnTo>
                      <a:lnTo>
                        <a:pt x="116" y="306"/>
                      </a:lnTo>
                      <a:lnTo>
                        <a:pt x="120" y="354"/>
                      </a:lnTo>
                      <a:lnTo>
                        <a:pt x="123" y="402"/>
                      </a:lnTo>
                      <a:lnTo>
                        <a:pt x="125" y="449"/>
                      </a:lnTo>
                      <a:lnTo>
                        <a:pt x="126" y="497"/>
                      </a:lnTo>
                      <a:lnTo>
                        <a:pt x="127" y="545"/>
                      </a:lnTo>
                      <a:lnTo>
                        <a:pt x="129" y="593"/>
                      </a:lnTo>
                      <a:lnTo>
                        <a:pt x="130" y="641"/>
                      </a:lnTo>
                      <a:lnTo>
                        <a:pt x="131" y="689"/>
                      </a:lnTo>
                      <a:lnTo>
                        <a:pt x="133" y="736"/>
                      </a:lnTo>
                      <a:lnTo>
                        <a:pt x="137" y="785"/>
                      </a:lnTo>
                      <a:lnTo>
                        <a:pt x="141" y="833"/>
                      </a:lnTo>
                      <a:lnTo>
                        <a:pt x="149" y="881"/>
                      </a:lnTo>
                      <a:lnTo>
                        <a:pt x="157" y="929"/>
                      </a:lnTo>
                      <a:lnTo>
                        <a:pt x="167" y="978"/>
                      </a:lnTo>
                      <a:lnTo>
                        <a:pt x="178" y="1029"/>
                      </a:lnTo>
                      <a:lnTo>
                        <a:pt x="187" y="1080"/>
                      </a:lnTo>
                      <a:lnTo>
                        <a:pt x="193" y="1131"/>
                      </a:lnTo>
                      <a:lnTo>
                        <a:pt x="199" y="1182"/>
                      </a:lnTo>
                      <a:lnTo>
                        <a:pt x="204" y="1234"/>
                      </a:lnTo>
                      <a:lnTo>
                        <a:pt x="208" y="1285"/>
                      </a:lnTo>
                      <a:lnTo>
                        <a:pt x="214" y="1337"/>
                      </a:lnTo>
                      <a:lnTo>
                        <a:pt x="221" y="1407"/>
                      </a:lnTo>
                      <a:lnTo>
                        <a:pt x="227" y="1471"/>
                      </a:lnTo>
                      <a:lnTo>
                        <a:pt x="233" y="1528"/>
                      </a:lnTo>
                      <a:lnTo>
                        <a:pt x="239" y="1580"/>
                      </a:lnTo>
                      <a:lnTo>
                        <a:pt x="245" y="1628"/>
                      </a:lnTo>
                      <a:lnTo>
                        <a:pt x="251" y="1672"/>
                      </a:lnTo>
                      <a:lnTo>
                        <a:pt x="259" y="1713"/>
                      </a:lnTo>
                      <a:lnTo>
                        <a:pt x="268" y="1751"/>
                      </a:lnTo>
                      <a:lnTo>
                        <a:pt x="279" y="1789"/>
                      </a:lnTo>
                      <a:lnTo>
                        <a:pt x="292" y="1826"/>
                      </a:lnTo>
                      <a:lnTo>
                        <a:pt x="307" y="1861"/>
                      </a:lnTo>
                      <a:lnTo>
                        <a:pt x="325" y="1899"/>
                      </a:lnTo>
                      <a:lnTo>
                        <a:pt x="346" y="1939"/>
                      </a:lnTo>
                      <a:lnTo>
                        <a:pt x="371" y="1980"/>
                      </a:lnTo>
                      <a:lnTo>
                        <a:pt x="386" y="2018"/>
                      </a:lnTo>
                      <a:lnTo>
                        <a:pt x="386" y="2059"/>
                      </a:lnTo>
                      <a:lnTo>
                        <a:pt x="377" y="2100"/>
                      </a:lnTo>
                      <a:lnTo>
                        <a:pt x="365" y="2122"/>
                      </a:lnTo>
                      <a:lnTo>
                        <a:pt x="347" y="2139"/>
                      </a:lnTo>
                      <a:lnTo>
                        <a:pt x="326" y="2151"/>
                      </a:lnTo>
                      <a:lnTo>
                        <a:pt x="277" y="2163"/>
                      </a:lnTo>
                      <a:lnTo>
                        <a:pt x="226" y="2166"/>
                      </a:lnTo>
                      <a:lnTo>
                        <a:pt x="174" y="2160"/>
                      </a:lnTo>
                      <a:lnTo>
                        <a:pt x="123" y="2147"/>
                      </a:lnTo>
                      <a:lnTo>
                        <a:pt x="72" y="2126"/>
                      </a:lnTo>
                      <a:lnTo>
                        <a:pt x="76" y="2122"/>
                      </a:lnTo>
                      <a:lnTo>
                        <a:pt x="87" y="2121"/>
                      </a:lnTo>
                      <a:lnTo>
                        <a:pt x="98" y="2125"/>
                      </a:lnTo>
                      <a:lnTo>
                        <a:pt x="126" y="2135"/>
                      </a:lnTo>
                      <a:lnTo>
                        <a:pt x="179" y="2144"/>
                      </a:lnTo>
                      <a:lnTo>
                        <a:pt x="244" y="2146"/>
                      </a:lnTo>
                      <a:lnTo>
                        <a:pt x="305" y="2135"/>
                      </a:lnTo>
                      <a:lnTo>
                        <a:pt x="351" y="2108"/>
                      </a:lnTo>
                      <a:lnTo>
                        <a:pt x="368" y="2073"/>
                      </a:lnTo>
                      <a:lnTo>
                        <a:pt x="368" y="2032"/>
                      </a:lnTo>
                      <a:lnTo>
                        <a:pt x="353" y="1991"/>
                      </a:lnTo>
                      <a:lnTo>
                        <a:pt x="332" y="1947"/>
                      </a:lnTo>
                      <a:lnTo>
                        <a:pt x="307" y="1904"/>
                      </a:lnTo>
                      <a:lnTo>
                        <a:pt x="286" y="1863"/>
                      </a:lnTo>
                      <a:lnTo>
                        <a:pt x="279" y="1842"/>
                      </a:lnTo>
                      <a:lnTo>
                        <a:pt x="265" y="1805"/>
                      </a:lnTo>
                      <a:lnTo>
                        <a:pt x="258" y="1784"/>
                      </a:lnTo>
                      <a:lnTo>
                        <a:pt x="244" y="1732"/>
                      </a:lnTo>
                      <a:lnTo>
                        <a:pt x="233" y="1682"/>
                      </a:lnTo>
                      <a:lnTo>
                        <a:pt x="226" y="1634"/>
                      </a:lnTo>
                      <a:lnTo>
                        <a:pt x="221" y="1586"/>
                      </a:lnTo>
                      <a:lnTo>
                        <a:pt x="217" y="1539"/>
                      </a:lnTo>
                      <a:lnTo>
                        <a:pt x="212" y="1490"/>
                      </a:lnTo>
                      <a:lnTo>
                        <a:pt x="207" y="1439"/>
                      </a:lnTo>
                      <a:lnTo>
                        <a:pt x="200" y="1386"/>
                      </a:lnTo>
                      <a:lnTo>
                        <a:pt x="194" y="1360"/>
                      </a:lnTo>
                      <a:lnTo>
                        <a:pt x="186" y="1323"/>
                      </a:lnTo>
                      <a:lnTo>
                        <a:pt x="181" y="1292"/>
                      </a:lnTo>
                      <a:lnTo>
                        <a:pt x="178" y="1239"/>
                      </a:lnTo>
                      <a:lnTo>
                        <a:pt x="172" y="1183"/>
                      </a:lnTo>
                      <a:lnTo>
                        <a:pt x="165" y="1129"/>
                      </a:lnTo>
                      <a:lnTo>
                        <a:pt x="157" y="1069"/>
                      </a:lnTo>
                      <a:lnTo>
                        <a:pt x="145" y="1014"/>
                      </a:lnTo>
                      <a:lnTo>
                        <a:pt x="133" y="959"/>
                      </a:lnTo>
                      <a:lnTo>
                        <a:pt x="119" y="899"/>
                      </a:lnTo>
                      <a:lnTo>
                        <a:pt x="111" y="850"/>
                      </a:lnTo>
                      <a:lnTo>
                        <a:pt x="105" y="803"/>
                      </a:lnTo>
                      <a:lnTo>
                        <a:pt x="101" y="755"/>
                      </a:lnTo>
                      <a:lnTo>
                        <a:pt x="100" y="708"/>
                      </a:lnTo>
                      <a:lnTo>
                        <a:pt x="99" y="660"/>
                      </a:lnTo>
                      <a:lnTo>
                        <a:pt x="99" y="614"/>
                      </a:lnTo>
                      <a:lnTo>
                        <a:pt x="100" y="568"/>
                      </a:lnTo>
                      <a:lnTo>
                        <a:pt x="100" y="520"/>
                      </a:lnTo>
                      <a:lnTo>
                        <a:pt x="100" y="474"/>
                      </a:lnTo>
                      <a:lnTo>
                        <a:pt x="99" y="427"/>
                      </a:lnTo>
                      <a:lnTo>
                        <a:pt x="97" y="380"/>
                      </a:lnTo>
                      <a:lnTo>
                        <a:pt x="92" y="333"/>
                      </a:lnTo>
                      <a:lnTo>
                        <a:pt x="85" y="286"/>
                      </a:lnTo>
                      <a:lnTo>
                        <a:pt x="70" y="231"/>
                      </a:lnTo>
                      <a:lnTo>
                        <a:pt x="47" y="179"/>
                      </a:lnTo>
                      <a:lnTo>
                        <a:pt x="23" y="129"/>
                      </a:lnTo>
                      <a:lnTo>
                        <a:pt x="10" y="104"/>
                      </a:lnTo>
                      <a:lnTo>
                        <a:pt x="0" y="79"/>
                      </a:lnTo>
                      <a:lnTo>
                        <a:pt x="5" y="58"/>
                      </a:lnTo>
                      <a:lnTo>
                        <a:pt x="16" y="42"/>
                      </a:lnTo>
                      <a:lnTo>
                        <a:pt x="34" y="15"/>
                      </a:lnTo>
                      <a:lnTo>
                        <a:pt x="46" y="0"/>
                      </a:lnTo>
                      <a:lnTo>
                        <a:pt x="50" y="13"/>
                      </a:lnTo>
                      <a:lnTo>
                        <a:pt x="57" y="39"/>
                      </a:lnTo>
                      <a:lnTo>
                        <a:pt x="60" y="52"/>
                      </a:lnTo>
                      <a:close/>
                    </a:path>
                  </a:pathLst>
                </a:custGeom>
                <a:solidFill>
                  <a:srgbClr val="47A3CB"/>
                </a:solidFill>
                <a:ln w="9525">
                  <a:noFill/>
                  <a:round/>
                  <a:headEnd/>
                  <a:tailEnd/>
                </a:ln>
              </p:spPr>
              <p:txBody>
                <a:bodyPr/>
                <a:lstStyle/>
                <a:p>
                  <a:endParaRPr lang="en-US"/>
                </a:p>
              </p:txBody>
            </p:sp>
            <p:sp>
              <p:nvSpPr>
                <p:cNvPr id="19430" name="Freeform 347"/>
                <p:cNvSpPr>
                  <a:spLocks/>
                </p:cNvSpPr>
                <p:nvPr/>
              </p:nvSpPr>
              <p:spPr bwMode="auto">
                <a:xfrm>
                  <a:off x="962" y="3316"/>
                  <a:ext cx="97" cy="542"/>
                </a:xfrm>
                <a:custGeom>
                  <a:avLst/>
                  <a:gdLst>
                    <a:gd name="T0" fmla="*/ 0 w 386"/>
                    <a:gd name="T1" fmla="*/ 0 h 2166"/>
                    <a:gd name="T2" fmla="*/ 0 w 386"/>
                    <a:gd name="T3" fmla="*/ 0 h 2166"/>
                    <a:gd name="T4" fmla="*/ 0 w 386"/>
                    <a:gd name="T5" fmla="*/ 0 h 2166"/>
                    <a:gd name="T6" fmla="*/ 0 w 386"/>
                    <a:gd name="T7" fmla="*/ 0 h 2166"/>
                    <a:gd name="T8" fmla="*/ 0 w 386"/>
                    <a:gd name="T9" fmla="*/ 0 h 2166"/>
                    <a:gd name="T10" fmla="*/ 0 w 386"/>
                    <a:gd name="T11" fmla="*/ 0 h 2166"/>
                    <a:gd name="T12" fmla="*/ 0 w 386"/>
                    <a:gd name="T13" fmla="*/ 0 h 2166"/>
                    <a:gd name="T14" fmla="*/ 0 w 386"/>
                    <a:gd name="T15" fmla="*/ 0 h 2166"/>
                    <a:gd name="T16" fmla="*/ 0 w 386"/>
                    <a:gd name="T17" fmla="*/ 0 h 2166"/>
                    <a:gd name="T18" fmla="*/ 0 w 386"/>
                    <a:gd name="T19" fmla="*/ 0 h 2166"/>
                    <a:gd name="T20" fmla="*/ 0 w 386"/>
                    <a:gd name="T21" fmla="*/ 1 h 2166"/>
                    <a:gd name="T22" fmla="*/ 0 w 386"/>
                    <a:gd name="T23" fmla="*/ 1 h 2166"/>
                    <a:gd name="T24" fmla="*/ 0 w 386"/>
                    <a:gd name="T25" fmla="*/ 1 h 2166"/>
                    <a:gd name="T26" fmla="*/ 0 w 386"/>
                    <a:gd name="T27" fmla="*/ 1 h 2166"/>
                    <a:gd name="T28" fmla="*/ 0 w 386"/>
                    <a:gd name="T29" fmla="*/ 1 h 2166"/>
                    <a:gd name="T30" fmla="*/ 0 w 386"/>
                    <a:gd name="T31" fmla="*/ 1 h 2166"/>
                    <a:gd name="T32" fmla="*/ 0 w 386"/>
                    <a:gd name="T33" fmla="*/ 1 h 2166"/>
                    <a:gd name="T34" fmla="*/ 0 w 386"/>
                    <a:gd name="T35" fmla="*/ 1 h 2166"/>
                    <a:gd name="T36" fmla="*/ 0 w 386"/>
                    <a:gd name="T37" fmla="*/ 1 h 2166"/>
                    <a:gd name="T38" fmla="*/ 0 w 386"/>
                    <a:gd name="T39" fmla="*/ 1 h 2166"/>
                    <a:gd name="T40" fmla="*/ 0 w 386"/>
                    <a:gd name="T41" fmla="*/ 1 h 2166"/>
                    <a:gd name="T42" fmla="*/ 0 w 386"/>
                    <a:gd name="T43" fmla="*/ 1 h 2166"/>
                    <a:gd name="T44" fmla="*/ 0 w 386"/>
                    <a:gd name="T45" fmla="*/ 1 h 2166"/>
                    <a:gd name="T46" fmla="*/ 0 w 386"/>
                    <a:gd name="T47" fmla="*/ 1 h 2166"/>
                    <a:gd name="T48" fmla="*/ 0 w 386"/>
                    <a:gd name="T49" fmla="*/ 1 h 2166"/>
                    <a:gd name="T50" fmla="*/ 0 w 386"/>
                    <a:gd name="T51" fmla="*/ 1 h 2166"/>
                    <a:gd name="T52" fmla="*/ 0 w 386"/>
                    <a:gd name="T53" fmla="*/ 1 h 2166"/>
                    <a:gd name="T54" fmla="*/ 0 w 386"/>
                    <a:gd name="T55" fmla="*/ 1 h 2166"/>
                    <a:gd name="T56" fmla="*/ 0 w 386"/>
                    <a:gd name="T57" fmla="*/ 1 h 2166"/>
                    <a:gd name="T58" fmla="*/ 0 w 386"/>
                    <a:gd name="T59" fmla="*/ 0 h 2166"/>
                    <a:gd name="T60" fmla="*/ 0 w 386"/>
                    <a:gd name="T61" fmla="*/ 0 h 2166"/>
                    <a:gd name="T62" fmla="*/ 0 w 386"/>
                    <a:gd name="T63" fmla="*/ 0 h 2166"/>
                    <a:gd name="T64" fmla="*/ 0 w 386"/>
                    <a:gd name="T65" fmla="*/ 0 h 2166"/>
                    <a:gd name="T66" fmla="*/ 0 w 386"/>
                    <a:gd name="T67" fmla="*/ 0 h 2166"/>
                    <a:gd name="T68" fmla="*/ 0 w 386"/>
                    <a:gd name="T69" fmla="*/ 0 h 2166"/>
                    <a:gd name="T70" fmla="*/ 0 w 386"/>
                    <a:gd name="T71" fmla="*/ 0 h 2166"/>
                    <a:gd name="T72" fmla="*/ 0 w 386"/>
                    <a:gd name="T73" fmla="*/ 0 h 2166"/>
                    <a:gd name="T74" fmla="*/ 0 w 386"/>
                    <a:gd name="T75" fmla="*/ 0 h 2166"/>
                    <a:gd name="T76" fmla="*/ 0 w 386"/>
                    <a:gd name="T77" fmla="*/ 0 h 2166"/>
                    <a:gd name="T78" fmla="*/ 0 w 386"/>
                    <a:gd name="T79" fmla="*/ 0 h 2166"/>
                    <a:gd name="T80" fmla="*/ 0 w 386"/>
                    <a:gd name="T81" fmla="*/ 0 h 2166"/>
                    <a:gd name="T82" fmla="*/ 0 w 386"/>
                    <a:gd name="T83" fmla="*/ 0 h 2166"/>
                    <a:gd name="T84" fmla="*/ 0 w 386"/>
                    <a:gd name="T85" fmla="*/ 0 h 2166"/>
                    <a:gd name="T86" fmla="*/ 0 w 386"/>
                    <a:gd name="T87" fmla="*/ 0 h 21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6"/>
                    <a:gd name="T133" fmla="*/ 0 h 2166"/>
                    <a:gd name="T134" fmla="*/ 386 w 386"/>
                    <a:gd name="T135" fmla="*/ 2166 h 21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6" h="2166">
                      <a:moveTo>
                        <a:pt x="60" y="52"/>
                      </a:moveTo>
                      <a:lnTo>
                        <a:pt x="47" y="96"/>
                      </a:lnTo>
                      <a:lnTo>
                        <a:pt x="65" y="148"/>
                      </a:lnTo>
                      <a:lnTo>
                        <a:pt x="92" y="204"/>
                      </a:lnTo>
                      <a:lnTo>
                        <a:pt x="110" y="258"/>
                      </a:lnTo>
                      <a:lnTo>
                        <a:pt x="116" y="306"/>
                      </a:lnTo>
                      <a:lnTo>
                        <a:pt x="120" y="354"/>
                      </a:lnTo>
                      <a:lnTo>
                        <a:pt x="123" y="402"/>
                      </a:lnTo>
                      <a:lnTo>
                        <a:pt x="125" y="449"/>
                      </a:lnTo>
                      <a:lnTo>
                        <a:pt x="126" y="497"/>
                      </a:lnTo>
                      <a:lnTo>
                        <a:pt x="127" y="545"/>
                      </a:lnTo>
                      <a:lnTo>
                        <a:pt x="129" y="593"/>
                      </a:lnTo>
                      <a:lnTo>
                        <a:pt x="130" y="641"/>
                      </a:lnTo>
                      <a:lnTo>
                        <a:pt x="131" y="689"/>
                      </a:lnTo>
                      <a:lnTo>
                        <a:pt x="133" y="736"/>
                      </a:lnTo>
                      <a:lnTo>
                        <a:pt x="137" y="785"/>
                      </a:lnTo>
                      <a:lnTo>
                        <a:pt x="141" y="833"/>
                      </a:lnTo>
                      <a:lnTo>
                        <a:pt x="149" y="881"/>
                      </a:lnTo>
                      <a:lnTo>
                        <a:pt x="157" y="929"/>
                      </a:lnTo>
                      <a:lnTo>
                        <a:pt x="167" y="978"/>
                      </a:lnTo>
                      <a:lnTo>
                        <a:pt x="178" y="1029"/>
                      </a:lnTo>
                      <a:lnTo>
                        <a:pt x="187" y="1080"/>
                      </a:lnTo>
                      <a:lnTo>
                        <a:pt x="193" y="1131"/>
                      </a:lnTo>
                      <a:lnTo>
                        <a:pt x="199" y="1182"/>
                      </a:lnTo>
                      <a:lnTo>
                        <a:pt x="204" y="1234"/>
                      </a:lnTo>
                      <a:lnTo>
                        <a:pt x="208" y="1285"/>
                      </a:lnTo>
                      <a:lnTo>
                        <a:pt x="214" y="1337"/>
                      </a:lnTo>
                      <a:lnTo>
                        <a:pt x="221" y="1407"/>
                      </a:lnTo>
                      <a:lnTo>
                        <a:pt x="227" y="1471"/>
                      </a:lnTo>
                      <a:lnTo>
                        <a:pt x="233" y="1528"/>
                      </a:lnTo>
                      <a:lnTo>
                        <a:pt x="239" y="1580"/>
                      </a:lnTo>
                      <a:lnTo>
                        <a:pt x="245" y="1628"/>
                      </a:lnTo>
                      <a:lnTo>
                        <a:pt x="251" y="1672"/>
                      </a:lnTo>
                      <a:lnTo>
                        <a:pt x="259" y="1713"/>
                      </a:lnTo>
                      <a:lnTo>
                        <a:pt x="268" y="1751"/>
                      </a:lnTo>
                      <a:lnTo>
                        <a:pt x="279" y="1789"/>
                      </a:lnTo>
                      <a:lnTo>
                        <a:pt x="292" y="1826"/>
                      </a:lnTo>
                      <a:lnTo>
                        <a:pt x="307" y="1861"/>
                      </a:lnTo>
                      <a:lnTo>
                        <a:pt x="325" y="1899"/>
                      </a:lnTo>
                      <a:lnTo>
                        <a:pt x="346" y="1939"/>
                      </a:lnTo>
                      <a:lnTo>
                        <a:pt x="371" y="1980"/>
                      </a:lnTo>
                      <a:lnTo>
                        <a:pt x="386" y="2018"/>
                      </a:lnTo>
                      <a:lnTo>
                        <a:pt x="386" y="2059"/>
                      </a:lnTo>
                      <a:lnTo>
                        <a:pt x="377" y="2100"/>
                      </a:lnTo>
                      <a:lnTo>
                        <a:pt x="365" y="2122"/>
                      </a:lnTo>
                      <a:lnTo>
                        <a:pt x="347" y="2139"/>
                      </a:lnTo>
                      <a:lnTo>
                        <a:pt x="326" y="2151"/>
                      </a:lnTo>
                      <a:lnTo>
                        <a:pt x="277" y="2163"/>
                      </a:lnTo>
                      <a:lnTo>
                        <a:pt x="226" y="2166"/>
                      </a:lnTo>
                      <a:lnTo>
                        <a:pt x="174" y="2160"/>
                      </a:lnTo>
                      <a:lnTo>
                        <a:pt x="123" y="2147"/>
                      </a:lnTo>
                      <a:lnTo>
                        <a:pt x="72" y="2126"/>
                      </a:lnTo>
                      <a:lnTo>
                        <a:pt x="76" y="2122"/>
                      </a:lnTo>
                      <a:lnTo>
                        <a:pt x="87" y="2121"/>
                      </a:lnTo>
                      <a:lnTo>
                        <a:pt x="98" y="2125"/>
                      </a:lnTo>
                      <a:lnTo>
                        <a:pt x="126" y="2135"/>
                      </a:lnTo>
                      <a:lnTo>
                        <a:pt x="179" y="2144"/>
                      </a:lnTo>
                      <a:lnTo>
                        <a:pt x="244" y="2146"/>
                      </a:lnTo>
                      <a:lnTo>
                        <a:pt x="305" y="2135"/>
                      </a:lnTo>
                      <a:lnTo>
                        <a:pt x="351" y="2108"/>
                      </a:lnTo>
                      <a:lnTo>
                        <a:pt x="368" y="2073"/>
                      </a:lnTo>
                      <a:lnTo>
                        <a:pt x="368" y="2032"/>
                      </a:lnTo>
                      <a:lnTo>
                        <a:pt x="353" y="1991"/>
                      </a:lnTo>
                      <a:lnTo>
                        <a:pt x="332" y="1947"/>
                      </a:lnTo>
                      <a:lnTo>
                        <a:pt x="307" y="1904"/>
                      </a:lnTo>
                      <a:lnTo>
                        <a:pt x="286" y="1863"/>
                      </a:lnTo>
                      <a:lnTo>
                        <a:pt x="279" y="1842"/>
                      </a:lnTo>
                      <a:lnTo>
                        <a:pt x="265" y="1805"/>
                      </a:lnTo>
                      <a:lnTo>
                        <a:pt x="258" y="1784"/>
                      </a:lnTo>
                      <a:lnTo>
                        <a:pt x="244" y="1732"/>
                      </a:lnTo>
                      <a:lnTo>
                        <a:pt x="233" y="1682"/>
                      </a:lnTo>
                      <a:lnTo>
                        <a:pt x="226" y="1634"/>
                      </a:lnTo>
                      <a:lnTo>
                        <a:pt x="221" y="1586"/>
                      </a:lnTo>
                      <a:lnTo>
                        <a:pt x="217" y="1539"/>
                      </a:lnTo>
                      <a:lnTo>
                        <a:pt x="212" y="1490"/>
                      </a:lnTo>
                      <a:lnTo>
                        <a:pt x="207" y="1439"/>
                      </a:lnTo>
                      <a:lnTo>
                        <a:pt x="200" y="1386"/>
                      </a:lnTo>
                      <a:lnTo>
                        <a:pt x="194" y="1360"/>
                      </a:lnTo>
                      <a:lnTo>
                        <a:pt x="186" y="1323"/>
                      </a:lnTo>
                      <a:lnTo>
                        <a:pt x="181" y="1292"/>
                      </a:lnTo>
                      <a:lnTo>
                        <a:pt x="178" y="1239"/>
                      </a:lnTo>
                      <a:lnTo>
                        <a:pt x="172" y="1183"/>
                      </a:lnTo>
                      <a:lnTo>
                        <a:pt x="165" y="1129"/>
                      </a:lnTo>
                      <a:lnTo>
                        <a:pt x="157" y="1069"/>
                      </a:lnTo>
                      <a:lnTo>
                        <a:pt x="145" y="1014"/>
                      </a:lnTo>
                      <a:lnTo>
                        <a:pt x="133" y="959"/>
                      </a:lnTo>
                      <a:lnTo>
                        <a:pt x="119" y="899"/>
                      </a:lnTo>
                      <a:lnTo>
                        <a:pt x="111" y="850"/>
                      </a:lnTo>
                      <a:lnTo>
                        <a:pt x="105" y="803"/>
                      </a:lnTo>
                      <a:lnTo>
                        <a:pt x="101" y="755"/>
                      </a:lnTo>
                      <a:lnTo>
                        <a:pt x="100" y="708"/>
                      </a:lnTo>
                      <a:lnTo>
                        <a:pt x="99" y="660"/>
                      </a:lnTo>
                      <a:lnTo>
                        <a:pt x="99" y="614"/>
                      </a:lnTo>
                      <a:lnTo>
                        <a:pt x="100" y="568"/>
                      </a:lnTo>
                      <a:lnTo>
                        <a:pt x="100" y="520"/>
                      </a:lnTo>
                      <a:lnTo>
                        <a:pt x="100" y="474"/>
                      </a:lnTo>
                      <a:lnTo>
                        <a:pt x="99" y="427"/>
                      </a:lnTo>
                      <a:lnTo>
                        <a:pt x="97" y="380"/>
                      </a:lnTo>
                      <a:lnTo>
                        <a:pt x="92" y="333"/>
                      </a:lnTo>
                      <a:lnTo>
                        <a:pt x="85" y="286"/>
                      </a:lnTo>
                      <a:lnTo>
                        <a:pt x="70" y="231"/>
                      </a:lnTo>
                      <a:lnTo>
                        <a:pt x="47" y="179"/>
                      </a:lnTo>
                      <a:lnTo>
                        <a:pt x="23" y="129"/>
                      </a:lnTo>
                      <a:lnTo>
                        <a:pt x="10" y="104"/>
                      </a:lnTo>
                      <a:lnTo>
                        <a:pt x="0" y="79"/>
                      </a:lnTo>
                      <a:lnTo>
                        <a:pt x="5" y="58"/>
                      </a:lnTo>
                      <a:lnTo>
                        <a:pt x="16" y="42"/>
                      </a:lnTo>
                      <a:lnTo>
                        <a:pt x="34" y="15"/>
                      </a:lnTo>
                      <a:lnTo>
                        <a:pt x="46" y="0"/>
                      </a:lnTo>
                      <a:lnTo>
                        <a:pt x="50" y="13"/>
                      </a:lnTo>
                      <a:lnTo>
                        <a:pt x="57" y="39"/>
                      </a:lnTo>
                      <a:lnTo>
                        <a:pt x="60" y="52"/>
                      </a:lnTo>
                    </a:path>
                  </a:pathLst>
                </a:custGeom>
                <a:noFill/>
                <a:ln w="1588">
                  <a:solidFill>
                    <a:srgbClr val="87C2DC"/>
                  </a:solidFill>
                  <a:round/>
                  <a:headEnd/>
                  <a:tailEnd/>
                </a:ln>
              </p:spPr>
              <p:txBody>
                <a:bodyPr/>
                <a:lstStyle/>
                <a:p>
                  <a:endParaRPr lang="en-US"/>
                </a:p>
              </p:txBody>
            </p:sp>
            <p:sp>
              <p:nvSpPr>
                <p:cNvPr id="19431" name="Freeform 348"/>
                <p:cNvSpPr>
                  <a:spLocks/>
                </p:cNvSpPr>
                <p:nvPr/>
              </p:nvSpPr>
              <p:spPr bwMode="auto">
                <a:xfrm>
                  <a:off x="1056" y="3844"/>
                  <a:ext cx="3" cy="5"/>
                </a:xfrm>
                <a:custGeom>
                  <a:avLst/>
                  <a:gdLst>
                    <a:gd name="T0" fmla="*/ 0 w 11"/>
                    <a:gd name="T1" fmla="*/ 0 h 23"/>
                    <a:gd name="T2" fmla="*/ 0 w 11"/>
                    <a:gd name="T3" fmla="*/ 0 h 23"/>
                    <a:gd name="T4" fmla="*/ 0 w 11"/>
                    <a:gd name="T5" fmla="*/ 0 h 23"/>
                    <a:gd name="T6" fmla="*/ 0 w 11"/>
                    <a:gd name="T7" fmla="*/ 0 h 23"/>
                    <a:gd name="T8" fmla="*/ 0 60000 65536"/>
                    <a:gd name="T9" fmla="*/ 0 60000 65536"/>
                    <a:gd name="T10" fmla="*/ 0 60000 65536"/>
                    <a:gd name="T11" fmla="*/ 0 60000 65536"/>
                    <a:gd name="T12" fmla="*/ 0 w 11"/>
                    <a:gd name="T13" fmla="*/ 0 h 23"/>
                    <a:gd name="T14" fmla="*/ 11 w 11"/>
                    <a:gd name="T15" fmla="*/ 23 h 23"/>
                  </a:gdLst>
                  <a:ahLst/>
                  <a:cxnLst>
                    <a:cxn ang="T8">
                      <a:pos x="T0" y="T1"/>
                    </a:cxn>
                    <a:cxn ang="T9">
                      <a:pos x="T2" y="T3"/>
                    </a:cxn>
                    <a:cxn ang="T10">
                      <a:pos x="T4" y="T5"/>
                    </a:cxn>
                    <a:cxn ang="T11">
                      <a:pos x="T6" y="T7"/>
                    </a:cxn>
                  </a:cxnLst>
                  <a:rect l="T12" t="T13" r="T14" b="T15"/>
                  <a:pathLst>
                    <a:path w="11" h="23">
                      <a:moveTo>
                        <a:pt x="0" y="0"/>
                      </a:moveTo>
                      <a:lnTo>
                        <a:pt x="5" y="5"/>
                      </a:lnTo>
                      <a:lnTo>
                        <a:pt x="7" y="13"/>
                      </a:lnTo>
                      <a:lnTo>
                        <a:pt x="11" y="23"/>
                      </a:lnTo>
                    </a:path>
                  </a:pathLst>
                </a:custGeom>
                <a:noFill/>
                <a:ln w="6350">
                  <a:solidFill>
                    <a:srgbClr val="D1E7F1"/>
                  </a:solidFill>
                  <a:round/>
                  <a:headEnd/>
                  <a:tailEnd/>
                </a:ln>
              </p:spPr>
              <p:txBody>
                <a:bodyPr/>
                <a:lstStyle/>
                <a:p>
                  <a:endParaRPr lang="en-US"/>
                </a:p>
              </p:txBody>
            </p:sp>
            <p:sp>
              <p:nvSpPr>
                <p:cNvPr id="19432" name="Freeform 349"/>
                <p:cNvSpPr>
                  <a:spLocks/>
                </p:cNvSpPr>
                <p:nvPr/>
              </p:nvSpPr>
              <p:spPr bwMode="auto">
                <a:xfrm>
                  <a:off x="1059" y="3849"/>
                  <a:ext cx="11" cy="44"/>
                </a:xfrm>
                <a:custGeom>
                  <a:avLst/>
                  <a:gdLst>
                    <a:gd name="T0" fmla="*/ 0 w 43"/>
                    <a:gd name="T1" fmla="*/ 0 h 176"/>
                    <a:gd name="T2" fmla="*/ 0 w 43"/>
                    <a:gd name="T3" fmla="*/ 0 h 176"/>
                    <a:gd name="T4" fmla="*/ 0 w 43"/>
                    <a:gd name="T5" fmla="*/ 0 h 176"/>
                    <a:gd name="T6" fmla="*/ 0 w 43"/>
                    <a:gd name="T7" fmla="*/ 0 h 176"/>
                    <a:gd name="T8" fmla="*/ 0 60000 65536"/>
                    <a:gd name="T9" fmla="*/ 0 60000 65536"/>
                    <a:gd name="T10" fmla="*/ 0 60000 65536"/>
                    <a:gd name="T11" fmla="*/ 0 60000 65536"/>
                    <a:gd name="T12" fmla="*/ 0 w 43"/>
                    <a:gd name="T13" fmla="*/ 0 h 176"/>
                    <a:gd name="T14" fmla="*/ 43 w 43"/>
                    <a:gd name="T15" fmla="*/ 176 h 176"/>
                  </a:gdLst>
                  <a:ahLst/>
                  <a:cxnLst>
                    <a:cxn ang="T8">
                      <a:pos x="T0" y="T1"/>
                    </a:cxn>
                    <a:cxn ang="T9">
                      <a:pos x="T2" y="T3"/>
                    </a:cxn>
                    <a:cxn ang="T10">
                      <a:pos x="T4" y="T5"/>
                    </a:cxn>
                    <a:cxn ang="T11">
                      <a:pos x="T6" y="T7"/>
                    </a:cxn>
                  </a:cxnLst>
                  <a:rect l="T12" t="T13" r="T14" b="T15"/>
                  <a:pathLst>
                    <a:path w="43" h="176">
                      <a:moveTo>
                        <a:pt x="0" y="0"/>
                      </a:moveTo>
                      <a:lnTo>
                        <a:pt x="27" y="53"/>
                      </a:lnTo>
                      <a:lnTo>
                        <a:pt x="37" y="113"/>
                      </a:lnTo>
                      <a:lnTo>
                        <a:pt x="43" y="176"/>
                      </a:lnTo>
                    </a:path>
                  </a:pathLst>
                </a:custGeom>
                <a:noFill/>
                <a:ln w="6350">
                  <a:solidFill>
                    <a:srgbClr val="D1E7F1"/>
                  </a:solidFill>
                  <a:round/>
                  <a:headEnd/>
                  <a:tailEnd/>
                </a:ln>
              </p:spPr>
              <p:txBody>
                <a:bodyPr/>
                <a:lstStyle/>
                <a:p>
                  <a:endParaRPr lang="en-US"/>
                </a:p>
              </p:txBody>
            </p:sp>
            <p:sp>
              <p:nvSpPr>
                <p:cNvPr id="19433" name="Freeform 350"/>
                <p:cNvSpPr>
                  <a:spLocks/>
                </p:cNvSpPr>
                <p:nvPr/>
              </p:nvSpPr>
              <p:spPr bwMode="auto">
                <a:xfrm>
                  <a:off x="1066" y="3893"/>
                  <a:ext cx="4" cy="38"/>
                </a:xfrm>
                <a:custGeom>
                  <a:avLst/>
                  <a:gdLst>
                    <a:gd name="T0" fmla="*/ 0 w 14"/>
                    <a:gd name="T1" fmla="*/ 0 h 151"/>
                    <a:gd name="T2" fmla="*/ 0 w 14"/>
                    <a:gd name="T3" fmla="*/ 0 h 151"/>
                    <a:gd name="T4" fmla="*/ 0 w 14"/>
                    <a:gd name="T5" fmla="*/ 0 h 151"/>
                    <a:gd name="T6" fmla="*/ 0 w 14"/>
                    <a:gd name="T7" fmla="*/ 0 h 151"/>
                    <a:gd name="T8" fmla="*/ 0 60000 65536"/>
                    <a:gd name="T9" fmla="*/ 0 60000 65536"/>
                    <a:gd name="T10" fmla="*/ 0 60000 65536"/>
                    <a:gd name="T11" fmla="*/ 0 60000 65536"/>
                    <a:gd name="T12" fmla="*/ 0 w 14"/>
                    <a:gd name="T13" fmla="*/ 0 h 151"/>
                    <a:gd name="T14" fmla="*/ 14 w 14"/>
                    <a:gd name="T15" fmla="*/ 151 h 151"/>
                  </a:gdLst>
                  <a:ahLst/>
                  <a:cxnLst>
                    <a:cxn ang="T8">
                      <a:pos x="T0" y="T1"/>
                    </a:cxn>
                    <a:cxn ang="T9">
                      <a:pos x="T2" y="T3"/>
                    </a:cxn>
                    <a:cxn ang="T10">
                      <a:pos x="T4" y="T5"/>
                    </a:cxn>
                    <a:cxn ang="T11">
                      <a:pos x="T6" y="T7"/>
                    </a:cxn>
                  </a:cxnLst>
                  <a:rect l="T12" t="T13" r="T14" b="T15"/>
                  <a:pathLst>
                    <a:path w="14" h="151">
                      <a:moveTo>
                        <a:pt x="13" y="0"/>
                      </a:moveTo>
                      <a:lnTo>
                        <a:pt x="14" y="50"/>
                      </a:lnTo>
                      <a:lnTo>
                        <a:pt x="6" y="101"/>
                      </a:lnTo>
                      <a:lnTo>
                        <a:pt x="0" y="151"/>
                      </a:lnTo>
                    </a:path>
                  </a:pathLst>
                </a:custGeom>
                <a:noFill/>
                <a:ln w="6350">
                  <a:solidFill>
                    <a:srgbClr val="D1E7F1"/>
                  </a:solidFill>
                  <a:round/>
                  <a:headEnd/>
                  <a:tailEnd/>
                </a:ln>
              </p:spPr>
              <p:txBody>
                <a:bodyPr/>
                <a:lstStyle/>
                <a:p>
                  <a:endParaRPr lang="en-US"/>
                </a:p>
              </p:txBody>
            </p:sp>
            <p:sp>
              <p:nvSpPr>
                <p:cNvPr id="19434" name="Freeform 351"/>
                <p:cNvSpPr>
                  <a:spLocks/>
                </p:cNvSpPr>
                <p:nvPr/>
              </p:nvSpPr>
              <p:spPr bwMode="auto">
                <a:xfrm>
                  <a:off x="1063" y="3931"/>
                  <a:ext cx="3" cy="12"/>
                </a:xfrm>
                <a:custGeom>
                  <a:avLst/>
                  <a:gdLst>
                    <a:gd name="T0" fmla="*/ 0 w 16"/>
                    <a:gd name="T1" fmla="*/ 0 h 47"/>
                    <a:gd name="T2" fmla="*/ 0 w 16"/>
                    <a:gd name="T3" fmla="*/ 0 h 47"/>
                    <a:gd name="T4" fmla="*/ 0 w 16"/>
                    <a:gd name="T5" fmla="*/ 0 h 47"/>
                    <a:gd name="T6" fmla="*/ 0 w 16"/>
                    <a:gd name="T7" fmla="*/ 0 h 47"/>
                    <a:gd name="T8" fmla="*/ 0 60000 65536"/>
                    <a:gd name="T9" fmla="*/ 0 60000 65536"/>
                    <a:gd name="T10" fmla="*/ 0 60000 65536"/>
                    <a:gd name="T11" fmla="*/ 0 60000 65536"/>
                    <a:gd name="T12" fmla="*/ 0 w 16"/>
                    <a:gd name="T13" fmla="*/ 0 h 47"/>
                    <a:gd name="T14" fmla="*/ 16 w 16"/>
                    <a:gd name="T15" fmla="*/ 47 h 47"/>
                  </a:gdLst>
                  <a:ahLst/>
                  <a:cxnLst>
                    <a:cxn ang="T8">
                      <a:pos x="T0" y="T1"/>
                    </a:cxn>
                    <a:cxn ang="T9">
                      <a:pos x="T2" y="T3"/>
                    </a:cxn>
                    <a:cxn ang="T10">
                      <a:pos x="T4" y="T5"/>
                    </a:cxn>
                    <a:cxn ang="T11">
                      <a:pos x="T6" y="T7"/>
                    </a:cxn>
                  </a:cxnLst>
                  <a:rect l="T12" t="T13" r="T14" b="T15"/>
                  <a:pathLst>
                    <a:path w="16" h="47">
                      <a:moveTo>
                        <a:pt x="16" y="0"/>
                      </a:moveTo>
                      <a:lnTo>
                        <a:pt x="13" y="15"/>
                      </a:lnTo>
                      <a:lnTo>
                        <a:pt x="7" y="37"/>
                      </a:lnTo>
                      <a:lnTo>
                        <a:pt x="0" y="47"/>
                      </a:lnTo>
                    </a:path>
                  </a:pathLst>
                </a:custGeom>
                <a:noFill/>
                <a:ln w="6350">
                  <a:solidFill>
                    <a:srgbClr val="D1E7F1"/>
                  </a:solidFill>
                  <a:round/>
                  <a:headEnd/>
                  <a:tailEnd/>
                </a:ln>
              </p:spPr>
              <p:txBody>
                <a:bodyPr/>
                <a:lstStyle/>
                <a:p>
                  <a:endParaRPr lang="en-US"/>
                </a:p>
              </p:txBody>
            </p:sp>
            <p:sp>
              <p:nvSpPr>
                <p:cNvPr id="19435" name="Freeform 352"/>
                <p:cNvSpPr>
                  <a:spLocks/>
                </p:cNvSpPr>
                <p:nvPr/>
              </p:nvSpPr>
              <p:spPr bwMode="auto">
                <a:xfrm>
                  <a:off x="1070" y="3893"/>
                  <a:ext cx="5" cy="45"/>
                </a:xfrm>
                <a:custGeom>
                  <a:avLst/>
                  <a:gdLst>
                    <a:gd name="T0" fmla="*/ 0 w 19"/>
                    <a:gd name="T1" fmla="*/ 0 h 180"/>
                    <a:gd name="T2" fmla="*/ 0 w 19"/>
                    <a:gd name="T3" fmla="*/ 0 h 180"/>
                    <a:gd name="T4" fmla="*/ 0 w 19"/>
                    <a:gd name="T5" fmla="*/ 0 h 180"/>
                    <a:gd name="T6" fmla="*/ 0 w 19"/>
                    <a:gd name="T7" fmla="*/ 0 h 180"/>
                    <a:gd name="T8" fmla="*/ 0 60000 65536"/>
                    <a:gd name="T9" fmla="*/ 0 60000 65536"/>
                    <a:gd name="T10" fmla="*/ 0 60000 65536"/>
                    <a:gd name="T11" fmla="*/ 0 60000 65536"/>
                    <a:gd name="T12" fmla="*/ 0 w 19"/>
                    <a:gd name="T13" fmla="*/ 0 h 180"/>
                    <a:gd name="T14" fmla="*/ 19 w 19"/>
                    <a:gd name="T15" fmla="*/ 180 h 180"/>
                  </a:gdLst>
                  <a:ahLst/>
                  <a:cxnLst>
                    <a:cxn ang="T8">
                      <a:pos x="T0" y="T1"/>
                    </a:cxn>
                    <a:cxn ang="T9">
                      <a:pos x="T2" y="T3"/>
                    </a:cxn>
                    <a:cxn ang="T10">
                      <a:pos x="T4" y="T5"/>
                    </a:cxn>
                    <a:cxn ang="T11">
                      <a:pos x="T6" y="T7"/>
                    </a:cxn>
                  </a:cxnLst>
                  <a:rect l="T12" t="T13" r="T14" b="T15"/>
                  <a:pathLst>
                    <a:path w="19" h="180">
                      <a:moveTo>
                        <a:pt x="0" y="0"/>
                      </a:moveTo>
                      <a:lnTo>
                        <a:pt x="9" y="61"/>
                      </a:lnTo>
                      <a:lnTo>
                        <a:pt x="14" y="120"/>
                      </a:lnTo>
                      <a:lnTo>
                        <a:pt x="19" y="180"/>
                      </a:lnTo>
                    </a:path>
                  </a:pathLst>
                </a:custGeom>
                <a:noFill/>
                <a:ln w="6350">
                  <a:solidFill>
                    <a:srgbClr val="D1E7F1"/>
                  </a:solidFill>
                  <a:round/>
                  <a:headEnd/>
                  <a:tailEnd/>
                </a:ln>
              </p:spPr>
              <p:txBody>
                <a:bodyPr/>
                <a:lstStyle/>
                <a:p>
                  <a:endParaRPr lang="en-US"/>
                </a:p>
              </p:txBody>
            </p:sp>
            <p:sp>
              <p:nvSpPr>
                <p:cNvPr id="19436" name="Freeform 353"/>
                <p:cNvSpPr>
                  <a:spLocks/>
                </p:cNvSpPr>
                <p:nvPr/>
              </p:nvSpPr>
              <p:spPr bwMode="auto">
                <a:xfrm>
                  <a:off x="1075" y="3938"/>
                  <a:ext cx="13" cy="9"/>
                </a:xfrm>
                <a:custGeom>
                  <a:avLst/>
                  <a:gdLst>
                    <a:gd name="T0" fmla="*/ 0 w 54"/>
                    <a:gd name="T1" fmla="*/ 0 h 37"/>
                    <a:gd name="T2" fmla="*/ 0 w 54"/>
                    <a:gd name="T3" fmla="*/ 0 h 37"/>
                    <a:gd name="T4" fmla="*/ 0 w 54"/>
                    <a:gd name="T5" fmla="*/ 0 h 37"/>
                    <a:gd name="T6" fmla="*/ 0 w 54"/>
                    <a:gd name="T7" fmla="*/ 0 h 37"/>
                    <a:gd name="T8" fmla="*/ 0 60000 65536"/>
                    <a:gd name="T9" fmla="*/ 0 60000 65536"/>
                    <a:gd name="T10" fmla="*/ 0 60000 65536"/>
                    <a:gd name="T11" fmla="*/ 0 60000 65536"/>
                    <a:gd name="T12" fmla="*/ 0 w 54"/>
                    <a:gd name="T13" fmla="*/ 0 h 37"/>
                    <a:gd name="T14" fmla="*/ 54 w 54"/>
                    <a:gd name="T15" fmla="*/ 37 h 37"/>
                  </a:gdLst>
                  <a:ahLst/>
                  <a:cxnLst>
                    <a:cxn ang="T8">
                      <a:pos x="T0" y="T1"/>
                    </a:cxn>
                    <a:cxn ang="T9">
                      <a:pos x="T2" y="T3"/>
                    </a:cxn>
                    <a:cxn ang="T10">
                      <a:pos x="T4" y="T5"/>
                    </a:cxn>
                    <a:cxn ang="T11">
                      <a:pos x="T6" y="T7"/>
                    </a:cxn>
                  </a:cxnLst>
                  <a:rect l="T12" t="T13" r="T14" b="T15"/>
                  <a:pathLst>
                    <a:path w="54" h="37">
                      <a:moveTo>
                        <a:pt x="0" y="0"/>
                      </a:moveTo>
                      <a:lnTo>
                        <a:pt x="9" y="24"/>
                      </a:lnTo>
                      <a:lnTo>
                        <a:pt x="29" y="37"/>
                      </a:lnTo>
                      <a:lnTo>
                        <a:pt x="54" y="36"/>
                      </a:lnTo>
                    </a:path>
                  </a:pathLst>
                </a:custGeom>
                <a:noFill/>
                <a:ln w="6350">
                  <a:solidFill>
                    <a:srgbClr val="D1E7F1"/>
                  </a:solidFill>
                  <a:round/>
                  <a:headEnd/>
                  <a:tailEnd/>
                </a:ln>
              </p:spPr>
              <p:txBody>
                <a:bodyPr/>
                <a:lstStyle/>
                <a:p>
                  <a:endParaRPr lang="en-US"/>
                </a:p>
              </p:txBody>
            </p:sp>
            <p:sp>
              <p:nvSpPr>
                <p:cNvPr id="19437" name="Freeform 354"/>
                <p:cNvSpPr>
                  <a:spLocks/>
                </p:cNvSpPr>
                <p:nvPr/>
              </p:nvSpPr>
              <p:spPr bwMode="auto">
                <a:xfrm>
                  <a:off x="1036" y="3855"/>
                  <a:ext cx="1" cy="32"/>
                </a:xfrm>
                <a:custGeom>
                  <a:avLst/>
                  <a:gdLst>
                    <a:gd name="T0" fmla="*/ 0 w 5"/>
                    <a:gd name="T1" fmla="*/ 0 h 130"/>
                    <a:gd name="T2" fmla="*/ 0 w 5"/>
                    <a:gd name="T3" fmla="*/ 0 h 130"/>
                    <a:gd name="T4" fmla="*/ 0 w 5"/>
                    <a:gd name="T5" fmla="*/ 0 h 130"/>
                    <a:gd name="T6" fmla="*/ 0 w 5"/>
                    <a:gd name="T7" fmla="*/ 0 h 130"/>
                    <a:gd name="T8" fmla="*/ 0 60000 65536"/>
                    <a:gd name="T9" fmla="*/ 0 60000 65536"/>
                    <a:gd name="T10" fmla="*/ 0 60000 65536"/>
                    <a:gd name="T11" fmla="*/ 0 60000 65536"/>
                    <a:gd name="T12" fmla="*/ 0 w 5"/>
                    <a:gd name="T13" fmla="*/ 0 h 130"/>
                    <a:gd name="T14" fmla="*/ 5 w 5"/>
                    <a:gd name="T15" fmla="*/ 130 h 130"/>
                  </a:gdLst>
                  <a:ahLst/>
                  <a:cxnLst>
                    <a:cxn ang="T8">
                      <a:pos x="T0" y="T1"/>
                    </a:cxn>
                    <a:cxn ang="T9">
                      <a:pos x="T2" y="T3"/>
                    </a:cxn>
                    <a:cxn ang="T10">
                      <a:pos x="T4" y="T5"/>
                    </a:cxn>
                    <a:cxn ang="T11">
                      <a:pos x="T6" y="T7"/>
                    </a:cxn>
                  </a:cxnLst>
                  <a:rect l="T12" t="T13" r="T14" b="T15"/>
                  <a:pathLst>
                    <a:path w="5" h="130">
                      <a:moveTo>
                        <a:pt x="0" y="0"/>
                      </a:moveTo>
                      <a:lnTo>
                        <a:pt x="4" y="48"/>
                      </a:lnTo>
                      <a:lnTo>
                        <a:pt x="5" y="82"/>
                      </a:lnTo>
                      <a:lnTo>
                        <a:pt x="4" y="130"/>
                      </a:lnTo>
                    </a:path>
                  </a:pathLst>
                </a:custGeom>
                <a:noFill/>
                <a:ln w="6350">
                  <a:solidFill>
                    <a:srgbClr val="D1E7F1"/>
                  </a:solidFill>
                  <a:round/>
                  <a:headEnd/>
                  <a:tailEnd/>
                </a:ln>
              </p:spPr>
              <p:txBody>
                <a:bodyPr/>
                <a:lstStyle/>
                <a:p>
                  <a:endParaRPr lang="en-US"/>
                </a:p>
              </p:txBody>
            </p:sp>
            <p:sp>
              <p:nvSpPr>
                <p:cNvPr id="19438" name="Freeform 355"/>
                <p:cNvSpPr>
                  <a:spLocks/>
                </p:cNvSpPr>
                <p:nvPr/>
              </p:nvSpPr>
              <p:spPr bwMode="auto">
                <a:xfrm>
                  <a:off x="1034" y="3887"/>
                  <a:ext cx="3" cy="37"/>
                </a:xfrm>
                <a:custGeom>
                  <a:avLst/>
                  <a:gdLst>
                    <a:gd name="T0" fmla="*/ 0 w 11"/>
                    <a:gd name="T1" fmla="*/ 0 h 147"/>
                    <a:gd name="T2" fmla="*/ 0 w 11"/>
                    <a:gd name="T3" fmla="*/ 0 h 147"/>
                    <a:gd name="T4" fmla="*/ 0 w 11"/>
                    <a:gd name="T5" fmla="*/ 0 h 147"/>
                    <a:gd name="T6" fmla="*/ 0 w 11"/>
                    <a:gd name="T7" fmla="*/ 0 h 147"/>
                    <a:gd name="T8" fmla="*/ 0 60000 65536"/>
                    <a:gd name="T9" fmla="*/ 0 60000 65536"/>
                    <a:gd name="T10" fmla="*/ 0 60000 65536"/>
                    <a:gd name="T11" fmla="*/ 0 60000 65536"/>
                    <a:gd name="T12" fmla="*/ 0 w 11"/>
                    <a:gd name="T13" fmla="*/ 0 h 147"/>
                    <a:gd name="T14" fmla="*/ 11 w 11"/>
                    <a:gd name="T15" fmla="*/ 147 h 147"/>
                  </a:gdLst>
                  <a:ahLst/>
                  <a:cxnLst>
                    <a:cxn ang="T8">
                      <a:pos x="T0" y="T1"/>
                    </a:cxn>
                    <a:cxn ang="T9">
                      <a:pos x="T2" y="T3"/>
                    </a:cxn>
                    <a:cxn ang="T10">
                      <a:pos x="T4" y="T5"/>
                    </a:cxn>
                    <a:cxn ang="T11">
                      <a:pos x="T6" y="T7"/>
                    </a:cxn>
                  </a:cxnLst>
                  <a:rect l="T12" t="T13" r="T14" b="T15"/>
                  <a:pathLst>
                    <a:path w="11" h="147">
                      <a:moveTo>
                        <a:pt x="11" y="0"/>
                      </a:moveTo>
                      <a:lnTo>
                        <a:pt x="9" y="52"/>
                      </a:lnTo>
                      <a:lnTo>
                        <a:pt x="5" y="96"/>
                      </a:lnTo>
                      <a:lnTo>
                        <a:pt x="0" y="147"/>
                      </a:lnTo>
                    </a:path>
                  </a:pathLst>
                </a:custGeom>
                <a:noFill/>
                <a:ln w="6350">
                  <a:solidFill>
                    <a:srgbClr val="D1E7F1"/>
                  </a:solidFill>
                  <a:round/>
                  <a:headEnd/>
                  <a:tailEnd/>
                </a:ln>
              </p:spPr>
              <p:txBody>
                <a:bodyPr/>
                <a:lstStyle/>
                <a:p>
                  <a:endParaRPr lang="en-US"/>
                </a:p>
              </p:txBody>
            </p:sp>
            <p:sp>
              <p:nvSpPr>
                <p:cNvPr id="19439" name="Freeform 356"/>
                <p:cNvSpPr>
                  <a:spLocks/>
                </p:cNvSpPr>
                <p:nvPr/>
              </p:nvSpPr>
              <p:spPr bwMode="auto">
                <a:xfrm>
                  <a:off x="1028" y="3924"/>
                  <a:ext cx="6" cy="17"/>
                </a:xfrm>
                <a:custGeom>
                  <a:avLst/>
                  <a:gdLst>
                    <a:gd name="T0" fmla="*/ 0 w 22"/>
                    <a:gd name="T1" fmla="*/ 0 h 67"/>
                    <a:gd name="T2" fmla="*/ 0 w 22"/>
                    <a:gd name="T3" fmla="*/ 0 h 67"/>
                    <a:gd name="T4" fmla="*/ 0 w 22"/>
                    <a:gd name="T5" fmla="*/ 0 h 67"/>
                    <a:gd name="T6" fmla="*/ 0 w 22"/>
                    <a:gd name="T7" fmla="*/ 0 h 67"/>
                    <a:gd name="T8" fmla="*/ 0 60000 65536"/>
                    <a:gd name="T9" fmla="*/ 0 60000 65536"/>
                    <a:gd name="T10" fmla="*/ 0 60000 65536"/>
                    <a:gd name="T11" fmla="*/ 0 60000 65536"/>
                    <a:gd name="T12" fmla="*/ 0 w 22"/>
                    <a:gd name="T13" fmla="*/ 0 h 67"/>
                    <a:gd name="T14" fmla="*/ 22 w 22"/>
                    <a:gd name="T15" fmla="*/ 67 h 67"/>
                  </a:gdLst>
                  <a:ahLst/>
                  <a:cxnLst>
                    <a:cxn ang="T8">
                      <a:pos x="T0" y="T1"/>
                    </a:cxn>
                    <a:cxn ang="T9">
                      <a:pos x="T2" y="T3"/>
                    </a:cxn>
                    <a:cxn ang="T10">
                      <a:pos x="T4" y="T5"/>
                    </a:cxn>
                    <a:cxn ang="T11">
                      <a:pos x="T6" y="T7"/>
                    </a:cxn>
                  </a:cxnLst>
                  <a:rect l="T12" t="T13" r="T14" b="T15"/>
                  <a:pathLst>
                    <a:path w="22" h="67">
                      <a:moveTo>
                        <a:pt x="22" y="0"/>
                      </a:moveTo>
                      <a:lnTo>
                        <a:pt x="20" y="20"/>
                      </a:lnTo>
                      <a:lnTo>
                        <a:pt x="13" y="44"/>
                      </a:lnTo>
                      <a:lnTo>
                        <a:pt x="0" y="67"/>
                      </a:lnTo>
                    </a:path>
                  </a:pathLst>
                </a:custGeom>
                <a:noFill/>
                <a:ln w="6350">
                  <a:solidFill>
                    <a:srgbClr val="D1E7F1"/>
                  </a:solidFill>
                  <a:round/>
                  <a:headEnd/>
                  <a:tailEnd/>
                </a:ln>
              </p:spPr>
              <p:txBody>
                <a:bodyPr/>
                <a:lstStyle/>
                <a:p>
                  <a:endParaRPr lang="en-US"/>
                </a:p>
              </p:txBody>
            </p:sp>
            <p:sp>
              <p:nvSpPr>
                <p:cNvPr id="19440" name="Freeform 357"/>
                <p:cNvSpPr>
                  <a:spLocks/>
                </p:cNvSpPr>
                <p:nvPr/>
              </p:nvSpPr>
              <p:spPr bwMode="auto">
                <a:xfrm>
                  <a:off x="1037" y="3888"/>
                  <a:ext cx="8" cy="50"/>
                </a:xfrm>
                <a:custGeom>
                  <a:avLst/>
                  <a:gdLst>
                    <a:gd name="T0" fmla="*/ 0 w 31"/>
                    <a:gd name="T1" fmla="*/ 0 h 198"/>
                    <a:gd name="T2" fmla="*/ 0 w 31"/>
                    <a:gd name="T3" fmla="*/ 0 h 198"/>
                    <a:gd name="T4" fmla="*/ 0 w 31"/>
                    <a:gd name="T5" fmla="*/ 0 h 198"/>
                    <a:gd name="T6" fmla="*/ 0 w 31"/>
                    <a:gd name="T7" fmla="*/ 0 h 198"/>
                    <a:gd name="T8" fmla="*/ 0 60000 65536"/>
                    <a:gd name="T9" fmla="*/ 0 60000 65536"/>
                    <a:gd name="T10" fmla="*/ 0 60000 65536"/>
                    <a:gd name="T11" fmla="*/ 0 60000 65536"/>
                    <a:gd name="T12" fmla="*/ 0 w 31"/>
                    <a:gd name="T13" fmla="*/ 0 h 198"/>
                    <a:gd name="T14" fmla="*/ 31 w 31"/>
                    <a:gd name="T15" fmla="*/ 198 h 198"/>
                  </a:gdLst>
                  <a:ahLst/>
                  <a:cxnLst>
                    <a:cxn ang="T8">
                      <a:pos x="T0" y="T1"/>
                    </a:cxn>
                    <a:cxn ang="T9">
                      <a:pos x="T2" y="T3"/>
                    </a:cxn>
                    <a:cxn ang="T10">
                      <a:pos x="T4" y="T5"/>
                    </a:cxn>
                    <a:cxn ang="T11">
                      <a:pos x="T6" y="T7"/>
                    </a:cxn>
                  </a:cxnLst>
                  <a:rect l="T12" t="T13" r="T14" b="T15"/>
                  <a:pathLst>
                    <a:path w="31" h="198">
                      <a:moveTo>
                        <a:pt x="0" y="0"/>
                      </a:moveTo>
                      <a:lnTo>
                        <a:pt x="7" y="66"/>
                      </a:lnTo>
                      <a:lnTo>
                        <a:pt x="14" y="133"/>
                      </a:lnTo>
                      <a:lnTo>
                        <a:pt x="31" y="198"/>
                      </a:lnTo>
                    </a:path>
                  </a:pathLst>
                </a:custGeom>
                <a:noFill/>
                <a:ln w="6350">
                  <a:solidFill>
                    <a:srgbClr val="D1E7F1"/>
                  </a:solidFill>
                  <a:round/>
                  <a:headEnd/>
                  <a:tailEnd/>
                </a:ln>
              </p:spPr>
              <p:txBody>
                <a:bodyPr/>
                <a:lstStyle/>
                <a:p>
                  <a:endParaRPr lang="en-US"/>
                </a:p>
              </p:txBody>
            </p:sp>
            <p:sp>
              <p:nvSpPr>
                <p:cNvPr id="19441" name="Freeform 358"/>
                <p:cNvSpPr>
                  <a:spLocks/>
                </p:cNvSpPr>
                <p:nvPr/>
              </p:nvSpPr>
              <p:spPr bwMode="auto">
                <a:xfrm>
                  <a:off x="1045" y="3938"/>
                  <a:ext cx="9" cy="5"/>
                </a:xfrm>
                <a:custGeom>
                  <a:avLst/>
                  <a:gdLst>
                    <a:gd name="T0" fmla="*/ 0 w 37"/>
                    <a:gd name="T1" fmla="*/ 0 h 24"/>
                    <a:gd name="T2" fmla="*/ 0 w 37"/>
                    <a:gd name="T3" fmla="*/ 0 h 24"/>
                    <a:gd name="T4" fmla="*/ 0 w 37"/>
                    <a:gd name="T5" fmla="*/ 0 h 24"/>
                    <a:gd name="T6" fmla="*/ 0 w 37"/>
                    <a:gd name="T7" fmla="*/ 0 h 24"/>
                    <a:gd name="T8" fmla="*/ 0 60000 65536"/>
                    <a:gd name="T9" fmla="*/ 0 60000 65536"/>
                    <a:gd name="T10" fmla="*/ 0 60000 65536"/>
                    <a:gd name="T11" fmla="*/ 0 60000 65536"/>
                    <a:gd name="T12" fmla="*/ 0 w 37"/>
                    <a:gd name="T13" fmla="*/ 0 h 24"/>
                    <a:gd name="T14" fmla="*/ 37 w 37"/>
                    <a:gd name="T15" fmla="*/ 24 h 24"/>
                  </a:gdLst>
                  <a:ahLst/>
                  <a:cxnLst>
                    <a:cxn ang="T8">
                      <a:pos x="T0" y="T1"/>
                    </a:cxn>
                    <a:cxn ang="T9">
                      <a:pos x="T2" y="T3"/>
                    </a:cxn>
                    <a:cxn ang="T10">
                      <a:pos x="T4" y="T5"/>
                    </a:cxn>
                    <a:cxn ang="T11">
                      <a:pos x="T6" y="T7"/>
                    </a:cxn>
                  </a:cxnLst>
                  <a:rect l="T12" t="T13" r="T14" b="T15"/>
                  <a:pathLst>
                    <a:path w="37" h="24">
                      <a:moveTo>
                        <a:pt x="0" y="0"/>
                      </a:moveTo>
                      <a:lnTo>
                        <a:pt x="8" y="14"/>
                      </a:lnTo>
                      <a:lnTo>
                        <a:pt x="22" y="21"/>
                      </a:lnTo>
                      <a:lnTo>
                        <a:pt x="37" y="24"/>
                      </a:lnTo>
                    </a:path>
                  </a:pathLst>
                </a:custGeom>
                <a:noFill/>
                <a:ln w="6350">
                  <a:solidFill>
                    <a:srgbClr val="D1E7F1"/>
                  </a:solidFill>
                  <a:round/>
                  <a:headEnd/>
                  <a:tailEnd/>
                </a:ln>
              </p:spPr>
              <p:txBody>
                <a:bodyPr/>
                <a:lstStyle/>
                <a:p>
                  <a:endParaRPr lang="en-US"/>
                </a:p>
              </p:txBody>
            </p:sp>
            <p:sp>
              <p:nvSpPr>
                <p:cNvPr id="19442" name="Freeform 359"/>
                <p:cNvSpPr>
                  <a:spLocks/>
                </p:cNvSpPr>
                <p:nvPr/>
              </p:nvSpPr>
              <p:spPr bwMode="auto">
                <a:xfrm>
                  <a:off x="1007" y="3856"/>
                  <a:ext cx="4" cy="38"/>
                </a:xfrm>
                <a:custGeom>
                  <a:avLst/>
                  <a:gdLst>
                    <a:gd name="T0" fmla="*/ 0 w 17"/>
                    <a:gd name="T1" fmla="*/ 0 h 152"/>
                    <a:gd name="T2" fmla="*/ 0 w 17"/>
                    <a:gd name="T3" fmla="*/ 0 h 152"/>
                    <a:gd name="T4" fmla="*/ 0 w 17"/>
                    <a:gd name="T5" fmla="*/ 0 h 152"/>
                    <a:gd name="T6" fmla="*/ 0 w 17"/>
                    <a:gd name="T7" fmla="*/ 0 h 152"/>
                    <a:gd name="T8" fmla="*/ 0 60000 65536"/>
                    <a:gd name="T9" fmla="*/ 0 60000 65536"/>
                    <a:gd name="T10" fmla="*/ 0 60000 65536"/>
                    <a:gd name="T11" fmla="*/ 0 60000 65536"/>
                    <a:gd name="T12" fmla="*/ 0 w 17"/>
                    <a:gd name="T13" fmla="*/ 0 h 152"/>
                    <a:gd name="T14" fmla="*/ 17 w 17"/>
                    <a:gd name="T15" fmla="*/ 152 h 152"/>
                  </a:gdLst>
                  <a:ahLst/>
                  <a:cxnLst>
                    <a:cxn ang="T8">
                      <a:pos x="T0" y="T1"/>
                    </a:cxn>
                    <a:cxn ang="T9">
                      <a:pos x="T2" y="T3"/>
                    </a:cxn>
                    <a:cxn ang="T10">
                      <a:pos x="T4" y="T5"/>
                    </a:cxn>
                    <a:cxn ang="T11">
                      <a:pos x="T6" y="T7"/>
                    </a:cxn>
                  </a:cxnLst>
                  <a:rect l="T12" t="T13" r="T14" b="T15"/>
                  <a:pathLst>
                    <a:path w="17" h="152">
                      <a:moveTo>
                        <a:pt x="15" y="0"/>
                      </a:moveTo>
                      <a:lnTo>
                        <a:pt x="17" y="52"/>
                      </a:lnTo>
                      <a:lnTo>
                        <a:pt x="13" y="103"/>
                      </a:lnTo>
                      <a:lnTo>
                        <a:pt x="0" y="152"/>
                      </a:lnTo>
                    </a:path>
                  </a:pathLst>
                </a:custGeom>
                <a:noFill/>
                <a:ln w="6350">
                  <a:solidFill>
                    <a:srgbClr val="D1E7F1"/>
                  </a:solidFill>
                  <a:round/>
                  <a:headEnd/>
                  <a:tailEnd/>
                </a:ln>
              </p:spPr>
              <p:txBody>
                <a:bodyPr/>
                <a:lstStyle/>
                <a:p>
                  <a:endParaRPr lang="en-US"/>
                </a:p>
              </p:txBody>
            </p:sp>
            <p:sp>
              <p:nvSpPr>
                <p:cNvPr id="19443" name="Freeform 360"/>
                <p:cNvSpPr>
                  <a:spLocks/>
                </p:cNvSpPr>
                <p:nvPr/>
              </p:nvSpPr>
              <p:spPr bwMode="auto">
                <a:xfrm>
                  <a:off x="997" y="3894"/>
                  <a:ext cx="10" cy="34"/>
                </a:xfrm>
                <a:custGeom>
                  <a:avLst/>
                  <a:gdLst>
                    <a:gd name="T0" fmla="*/ 0 w 40"/>
                    <a:gd name="T1" fmla="*/ 0 h 138"/>
                    <a:gd name="T2" fmla="*/ 0 w 40"/>
                    <a:gd name="T3" fmla="*/ 0 h 138"/>
                    <a:gd name="T4" fmla="*/ 0 w 40"/>
                    <a:gd name="T5" fmla="*/ 0 h 138"/>
                    <a:gd name="T6" fmla="*/ 0 w 40"/>
                    <a:gd name="T7" fmla="*/ 0 h 138"/>
                    <a:gd name="T8" fmla="*/ 0 60000 65536"/>
                    <a:gd name="T9" fmla="*/ 0 60000 65536"/>
                    <a:gd name="T10" fmla="*/ 0 60000 65536"/>
                    <a:gd name="T11" fmla="*/ 0 60000 65536"/>
                    <a:gd name="T12" fmla="*/ 0 w 40"/>
                    <a:gd name="T13" fmla="*/ 0 h 138"/>
                    <a:gd name="T14" fmla="*/ 40 w 40"/>
                    <a:gd name="T15" fmla="*/ 138 h 138"/>
                  </a:gdLst>
                  <a:ahLst/>
                  <a:cxnLst>
                    <a:cxn ang="T8">
                      <a:pos x="T0" y="T1"/>
                    </a:cxn>
                    <a:cxn ang="T9">
                      <a:pos x="T2" y="T3"/>
                    </a:cxn>
                    <a:cxn ang="T10">
                      <a:pos x="T4" y="T5"/>
                    </a:cxn>
                    <a:cxn ang="T11">
                      <a:pos x="T6" y="T7"/>
                    </a:cxn>
                  </a:cxnLst>
                  <a:rect l="T12" t="T13" r="T14" b="T15"/>
                  <a:pathLst>
                    <a:path w="40" h="138">
                      <a:moveTo>
                        <a:pt x="40" y="0"/>
                      </a:moveTo>
                      <a:lnTo>
                        <a:pt x="24" y="45"/>
                      </a:lnTo>
                      <a:lnTo>
                        <a:pt x="10" y="91"/>
                      </a:lnTo>
                      <a:lnTo>
                        <a:pt x="0" y="138"/>
                      </a:lnTo>
                    </a:path>
                  </a:pathLst>
                </a:custGeom>
                <a:noFill/>
                <a:ln w="6350">
                  <a:solidFill>
                    <a:srgbClr val="D1E7F1"/>
                  </a:solidFill>
                  <a:round/>
                  <a:headEnd/>
                  <a:tailEnd/>
                </a:ln>
              </p:spPr>
              <p:txBody>
                <a:bodyPr/>
                <a:lstStyle/>
                <a:p>
                  <a:endParaRPr lang="en-US"/>
                </a:p>
              </p:txBody>
            </p:sp>
            <p:sp>
              <p:nvSpPr>
                <p:cNvPr id="19444" name="Freeform 361"/>
                <p:cNvSpPr>
                  <a:spLocks/>
                </p:cNvSpPr>
                <p:nvPr/>
              </p:nvSpPr>
              <p:spPr bwMode="auto">
                <a:xfrm>
                  <a:off x="994" y="3928"/>
                  <a:ext cx="3" cy="8"/>
                </a:xfrm>
                <a:custGeom>
                  <a:avLst/>
                  <a:gdLst>
                    <a:gd name="T0" fmla="*/ 0 w 10"/>
                    <a:gd name="T1" fmla="*/ 0 h 30"/>
                    <a:gd name="T2" fmla="*/ 0 w 10"/>
                    <a:gd name="T3" fmla="*/ 0 h 30"/>
                    <a:gd name="T4" fmla="*/ 0 w 10"/>
                    <a:gd name="T5" fmla="*/ 0 h 30"/>
                    <a:gd name="T6" fmla="*/ 0 w 10"/>
                    <a:gd name="T7" fmla="*/ 0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10" y="0"/>
                      </a:moveTo>
                      <a:lnTo>
                        <a:pt x="8" y="10"/>
                      </a:lnTo>
                      <a:lnTo>
                        <a:pt x="4" y="22"/>
                      </a:lnTo>
                      <a:lnTo>
                        <a:pt x="0" y="30"/>
                      </a:lnTo>
                    </a:path>
                  </a:pathLst>
                </a:custGeom>
                <a:noFill/>
                <a:ln w="6350">
                  <a:solidFill>
                    <a:srgbClr val="D1E7F1"/>
                  </a:solidFill>
                  <a:round/>
                  <a:headEnd/>
                  <a:tailEnd/>
                </a:ln>
              </p:spPr>
              <p:txBody>
                <a:bodyPr/>
                <a:lstStyle/>
                <a:p>
                  <a:endParaRPr lang="en-US"/>
                </a:p>
              </p:txBody>
            </p:sp>
            <p:sp>
              <p:nvSpPr>
                <p:cNvPr id="19445" name="Freeform 362"/>
                <p:cNvSpPr>
                  <a:spLocks/>
                </p:cNvSpPr>
                <p:nvPr/>
              </p:nvSpPr>
              <p:spPr bwMode="auto">
                <a:xfrm>
                  <a:off x="989" y="3936"/>
                  <a:ext cx="5" cy="4"/>
                </a:xfrm>
                <a:custGeom>
                  <a:avLst/>
                  <a:gdLst>
                    <a:gd name="T0" fmla="*/ 0 w 23"/>
                    <a:gd name="T1" fmla="*/ 0 h 15"/>
                    <a:gd name="T2" fmla="*/ 0 w 23"/>
                    <a:gd name="T3" fmla="*/ 0 h 15"/>
                    <a:gd name="T4" fmla="*/ 0 w 23"/>
                    <a:gd name="T5" fmla="*/ 0 h 15"/>
                    <a:gd name="T6" fmla="*/ 0 w 23"/>
                    <a:gd name="T7" fmla="*/ 0 h 15"/>
                    <a:gd name="T8" fmla="*/ 0 60000 65536"/>
                    <a:gd name="T9" fmla="*/ 0 60000 65536"/>
                    <a:gd name="T10" fmla="*/ 0 60000 65536"/>
                    <a:gd name="T11" fmla="*/ 0 60000 65536"/>
                    <a:gd name="T12" fmla="*/ 0 w 23"/>
                    <a:gd name="T13" fmla="*/ 0 h 15"/>
                    <a:gd name="T14" fmla="*/ 23 w 23"/>
                    <a:gd name="T15" fmla="*/ 15 h 15"/>
                  </a:gdLst>
                  <a:ahLst/>
                  <a:cxnLst>
                    <a:cxn ang="T8">
                      <a:pos x="T0" y="T1"/>
                    </a:cxn>
                    <a:cxn ang="T9">
                      <a:pos x="T2" y="T3"/>
                    </a:cxn>
                    <a:cxn ang="T10">
                      <a:pos x="T4" y="T5"/>
                    </a:cxn>
                    <a:cxn ang="T11">
                      <a:pos x="T6" y="T7"/>
                    </a:cxn>
                  </a:cxnLst>
                  <a:rect l="T12" t="T13" r="T14" b="T15"/>
                  <a:pathLst>
                    <a:path w="23" h="15">
                      <a:moveTo>
                        <a:pt x="23" y="0"/>
                      </a:moveTo>
                      <a:lnTo>
                        <a:pt x="15" y="7"/>
                      </a:lnTo>
                      <a:lnTo>
                        <a:pt x="11" y="12"/>
                      </a:lnTo>
                      <a:lnTo>
                        <a:pt x="0" y="15"/>
                      </a:lnTo>
                    </a:path>
                  </a:pathLst>
                </a:custGeom>
                <a:noFill/>
                <a:ln w="6350">
                  <a:solidFill>
                    <a:srgbClr val="D1E7F1"/>
                  </a:solidFill>
                  <a:round/>
                  <a:headEnd/>
                  <a:tailEnd/>
                </a:ln>
              </p:spPr>
              <p:txBody>
                <a:bodyPr/>
                <a:lstStyle/>
                <a:p>
                  <a:endParaRPr lang="en-US"/>
                </a:p>
              </p:txBody>
            </p:sp>
            <p:sp>
              <p:nvSpPr>
                <p:cNvPr id="19446" name="Freeform 363"/>
                <p:cNvSpPr>
                  <a:spLocks/>
                </p:cNvSpPr>
                <p:nvPr/>
              </p:nvSpPr>
              <p:spPr bwMode="auto">
                <a:xfrm>
                  <a:off x="1007" y="3893"/>
                  <a:ext cx="10" cy="47"/>
                </a:xfrm>
                <a:custGeom>
                  <a:avLst/>
                  <a:gdLst>
                    <a:gd name="T0" fmla="*/ 0 w 38"/>
                    <a:gd name="T1" fmla="*/ 0 h 189"/>
                    <a:gd name="T2" fmla="*/ 0 w 38"/>
                    <a:gd name="T3" fmla="*/ 0 h 189"/>
                    <a:gd name="T4" fmla="*/ 0 w 38"/>
                    <a:gd name="T5" fmla="*/ 0 h 189"/>
                    <a:gd name="T6" fmla="*/ 0 w 38"/>
                    <a:gd name="T7" fmla="*/ 0 h 189"/>
                    <a:gd name="T8" fmla="*/ 0 60000 65536"/>
                    <a:gd name="T9" fmla="*/ 0 60000 65536"/>
                    <a:gd name="T10" fmla="*/ 0 60000 65536"/>
                    <a:gd name="T11" fmla="*/ 0 60000 65536"/>
                    <a:gd name="T12" fmla="*/ 0 w 38"/>
                    <a:gd name="T13" fmla="*/ 0 h 189"/>
                    <a:gd name="T14" fmla="*/ 38 w 38"/>
                    <a:gd name="T15" fmla="*/ 189 h 189"/>
                  </a:gdLst>
                  <a:ahLst/>
                  <a:cxnLst>
                    <a:cxn ang="T8">
                      <a:pos x="T0" y="T1"/>
                    </a:cxn>
                    <a:cxn ang="T9">
                      <a:pos x="T2" y="T3"/>
                    </a:cxn>
                    <a:cxn ang="T10">
                      <a:pos x="T4" y="T5"/>
                    </a:cxn>
                    <a:cxn ang="T11">
                      <a:pos x="T6" y="T7"/>
                    </a:cxn>
                  </a:cxnLst>
                  <a:rect l="T12" t="T13" r="T14" b="T15"/>
                  <a:pathLst>
                    <a:path w="38" h="189">
                      <a:moveTo>
                        <a:pt x="0" y="0"/>
                      </a:moveTo>
                      <a:lnTo>
                        <a:pt x="0" y="65"/>
                      </a:lnTo>
                      <a:lnTo>
                        <a:pt x="10" y="132"/>
                      </a:lnTo>
                      <a:lnTo>
                        <a:pt x="38" y="189"/>
                      </a:lnTo>
                    </a:path>
                  </a:pathLst>
                </a:custGeom>
                <a:noFill/>
                <a:ln w="6350">
                  <a:solidFill>
                    <a:srgbClr val="D1E7F1"/>
                  </a:solidFill>
                  <a:round/>
                  <a:headEnd/>
                  <a:tailEnd/>
                </a:ln>
              </p:spPr>
              <p:txBody>
                <a:bodyPr/>
                <a:lstStyle/>
                <a:p>
                  <a:endParaRPr lang="en-US"/>
                </a:p>
              </p:txBody>
            </p:sp>
            <p:sp>
              <p:nvSpPr>
                <p:cNvPr id="19447" name="Freeform 364"/>
                <p:cNvSpPr>
                  <a:spLocks/>
                </p:cNvSpPr>
                <p:nvPr/>
              </p:nvSpPr>
              <p:spPr bwMode="auto">
                <a:xfrm>
                  <a:off x="993" y="3853"/>
                  <a:ext cx="1" cy="1"/>
                </a:xfrm>
                <a:custGeom>
                  <a:avLst/>
                  <a:gdLst>
                    <a:gd name="T0" fmla="*/ 1 w 2"/>
                    <a:gd name="T1" fmla="*/ 1 h 2"/>
                    <a:gd name="T2" fmla="*/ 1 w 2"/>
                    <a:gd name="T3" fmla="*/ 1 h 2"/>
                    <a:gd name="T4" fmla="*/ 0 w 2"/>
                    <a:gd name="T5" fmla="*/ 0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1" y="1"/>
                      </a:lnTo>
                      <a:lnTo>
                        <a:pt x="0" y="0"/>
                      </a:lnTo>
                    </a:path>
                  </a:pathLst>
                </a:custGeom>
                <a:noFill/>
                <a:ln w="6350">
                  <a:solidFill>
                    <a:srgbClr val="D1E7F1"/>
                  </a:solidFill>
                  <a:round/>
                  <a:headEnd/>
                  <a:tailEnd/>
                </a:ln>
              </p:spPr>
              <p:txBody>
                <a:bodyPr/>
                <a:lstStyle/>
                <a:p>
                  <a:endParaRPr lang="en-US"/>
                </a:p>
              </p:txBody>
            </p:sp>
            <p:sp>
              <p:nvSpPr>
                <p:cNvPr id="19448" name="Freeform 365"/>
                <p:cNvSpPr>
                  <a:spLocks/>
                </p:cNvSpPr>
                <p:nvPr/>
              </p:nvSpPr>
              <p:spPr bwMode="auto">
                <a:xfrm>
                  <a:off x="962" y="3927"/>
                  <a:ext cx="4" cy="1"/>
                </a:xfrm>
                <a:custGeom>
                  <a:avLst/>
                  <a:gdLst>
                    <a:gd name="T0" fmla="*/ 0 w 17"/>
                    <a:gd name="T1" fmla="*/ 0 h 3"/>
                    <a:gd name="T2" fmla="*/ 0 w 17"/>
                    <a:gd name="T3" fmla="*/ 0 h 3"/>
                    <a:gd name="T4" fmla="*/ 0 w 17"/>
                    <a:gd name="T5" fmla="*/ 0 h 3"/>
                    <a:gd name="T6" fmla="*/ 0 w 17"/>
                    <a:gd name="T7" fmla="*/ 0 h 3"/>
                    <a:gd name="T8" fmla="*/ 0 60000 65536"/>
                    <a:gd name="T9" fmla="*/ 0 60000 65536"/>
                    <a:gd name="T10" fmla="*/ 0 60000 65536"/>
                    <a:gd name="T11" fmla="*/ 0 60000 65536"/>
                    <a:gd name="T12" fmla="*/ 0 w 17"/>
                    <a:gd name="T13" fmla="*/ 0 h 3"/>
                    <a:gd name="T14" fmla="*/ 17 w 17"/>
                    <a:gd name="T15" fmla="*/ 3 h 3"/>
                  </a:gdLst>
                  <a:ahLst/>
                  <a:cxnLst>
                    <a:cxn ang="T8">
                      <a:pos x="T0" y="T1"/>
                    </a:cxn>
                    <a:cxn ang="T9">
                      <a:pos x="T2" y="T3"/>
                    </a:cxn>
                    <a:cxn ang="T10">
                      <a:pos x="T4" y="T5"/>
                    </a:cxn>
                    <a:cxn ang="T11">
                      <a:pos x="T6" y="T7"/>
                    </a:cxn>
                  </a:cxnLst>
                  <a:rect l="T12" t="T13" r="T14" b="T15"/>
                  <a:pathLst>
                    <a:path w="17" h="3">
                      <a:moveTo>
                        <a:pt x="0" y="3"/>
                      </a:moveTo>
                      <a:lnTo>
                        <a:pt x="6" y="3"/>
                      </a:lnTo>
                      <a:lnTo>
                        <a:pt x="13" y="3"/>
                      </a:lnTo>
                      <a:lnTo>
                        <a:pt x="17" y="0"/>
                      </a:lnTo>
                    </a:path>
                  </a:pathLst>
                </a:custGeom>
                <a:noFill/>
                <a:ln w="6350">
                  <a:solidFill>
                    <a:srgbClr val="D1E7F1"/>
                  </a:solidFill>
                  <a:round/>
                  <a:headEnd/>
                  <a:tailEnd/>
                </a:ln>
              </p:spPr>
              <p:txBody>
                <a:bodyPr/>
                <a:lstStyle/>
                <a:p>
                  <a:endParaRPr lang="en-US"/>
                </a:p>
              </p:txBody>
            </p:sp>
            <p:sp>
              <p:nvSpPr>
                <p:cNvPr id="19449" name="Freeform 366"/>
                <p:cNvSpPr>
                  <a:spLocks/>
                </p:cNvSpPr>
                <p:nvPr/>
              </p:nvSpPr>
              <p:spPr bwMode="auto">
                <a:xfrm>
                  <a:off x="966" y="3902"/>
                  <a:ext cx="11" cy="25"/>
                </a:xfrm>
                <a:custGeom>
                  <a:avLst/>
                  <a:gdLst>
                    <a:gd name="T0" fmla="*/ 0 w 42"/>
                    <a:gd name="T1" fmla="*/ 0 h 102"/>
                    <a:gd name="T2" fmla="*/ 0 w 42"/>
                    <a:gd name="T3" fmla="*/ 0 h 102"/>
                    <a:gd name="T4" fmla="*/ 0 w 42"/>
                    <a:gd name="T5" fmla="*/ 0 h 102"/>
                    <a:gd name="T6" fmla="*/ 0 w 42"/>
                    <a:gd name="T7" fmla="*/ 0 h 102"/>
                    <a:gd name="T8" fmla="*/ 0 60000 65536"/>
                    <a:gd name="T9" fmla="*/ 0 60000 65536"/>
                    <a:gd name="T10" fmla="*/ 0 60000 65536"/>
                    <a:gd name="T11" fmla="*/ 0 60000 65536"/>
                    <a:gd name="T12" fmla="*/ 0 w 42"/>
                    <a:gd name="T13" fmla="*/ 0 h 102"/>
                    <a:gd name="T14" fmla="*/ 42 w 42"/>
                    <a:gd name="T15" fmla="*/ 102 h 102"/>
                  </a:gdLst>
                  <a:ahLst/>
                  <a:cxnLst>
                    <a:cxn ang="T8">
                      <a:pos x="T0" y="T1"/>
                    </a:cxn>
                    <a:cxn ang="T9">
                      <a:pos x="T2" y="T3"/>
                    </a:cxn>
                    <a:cxn ang="T10">
                      <a:pos x="T4" y="T5"/>
                    </a:cxn>
                    <a:cxn ang="T11">
                      <a:pos x="T6" y="T7"/>
                    </a:cxn>
                  </a:cxnLst>
                  <a:rect l="T12" t="T13" r="T14" b="T15"/>
                  <a:pathLst>
                    <a:path w="42" h="102">
                      <a:moveTo>
                        <a:pt x="0" y="102"/>
                      </a:moveTo>
                      <a:lnTo>
                        <a:pt x="15" y="68"/>
                      </a:lnTo>
                      <a:lnTo>
                        <a:pt x="27" y="34"/>
                      </a:lnTo>
                      <a:lnTo>
                        <a:pt x="42" y="0"/>
                      </a:lnTo>
                    </a:path>
                  </a:pathLst>
                </a:custGeom>
                <a:noFill/>
                <a:ln w="6350">
                  <a:solidFill>
                    <a:srgbClr val="D1E7F1"/>
                  </a:solidFill>
                  <a:round/>
                  <a:headEnd/>
                  <a:tailEnd/>
                </a:ln>
              </p:spPr>
              <p:txBody>
                <a:bodyPr/>
                <a:lstStyle/>
                <a:p>
                  <a:endParaRPr lang="en-US"/>
                </a:p>
              </p:txBody>
            </p:sp>
            <p:sp>
              <p:nvSpPr>
                <p:cNvPr id="19450" name="Freeform 367"/>
                <p:cNvSpPr>
                  <a:spLocks/>
                </p:cNvSpPr>
                <p:nvPr/>
              </p:nvSpPr>
              <p:spPr bwMode="auto">
                <a:xfrm>
                  <a:off x="977" y="3889"/>
                  <a:ext cx="5" cy="13"/>
                </a:xfrm>
                <a:custGeom>
                  <a:avLst/>
                  <a:gdLst>
                    <a:gd name="T0" fmla="*/ 0 w 22"/>
                    <a:gd name="T1" fmla="*/ 0 h 51"/>
                    <a:gd name="T2" fmla="*/ 0 w 22"/>
                    <a:gd name="T3" fmla="*/ 0 h 51"/>
                    <a:gd name="T4" fmla="*/ 0 w 22"/>
                    <a:gd name="T5" fmla="*/ 0 h 51"/>
                    <a:gd name="T6" fmla="*/ 0 w 22"/>
                    <a:gd name="T7" fmla="*/ 0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0" y="51"/>
                      </a:moveTo>
                      <a:lnTo>
                        <a:pt x="8" y="34"/>
                      </a:lnTo>
                      <a:lnTo>
                        <a:pt x="15" y="18"/>
                      </a:lnTo>
                      <a:lnTo>
                        <a:pt x="22" y="0"/>
                      </a:lnTo>
                    </a:path>
                  </a:pathLst>
                </a:custGeom>
                <a:noFill/>
                <a:ln w="6350">
                  <a:solidFill>
                    <a:srgbClr val="D1E7F1"/>
                  </a:solidFill>
                  <a:round/>
                  <a:headEnd/>
                  <a:tailEnd/>
                </a:ln>
              </p:spPr>
              <p:txBody>
                <a:bodyPr/>
                <a:lstStyle/>
                <a:p>
                  <a:endParaRPr lang="en-US"/>
                </a:p>
              </p:txBody>
            </p:sp>
            <p:sp>
              <p:nvSpPr>
                <p:cNvPr id="19451" name="Freeform 368"/>
                <p:cNvSpPr>
                  <a:spLocks/>
                </p:cNvSpPr>
                <p:nvPr/>
              </p:nvSpPr>
              <p:spPr bwMode="auto">
                <a:xfrm>
                  <a:off x="982" y="3887"/>
                  <a:ext cx="1" cy="2"/>
                </a:xfrm>
                <a:custGeom>
                  <a:avLst/>
                  <a:gdLst>
                    <a:gd name="T0" fmla="*/ 0 w 4"/>
                    <a:gd name="T1" fmla="*/ 0 h 10"/>
                    <a:gd name="T2" fmla="*/ 0 w 4"/>
                    <a:gd name="T3" fmla="*/ 0 h 10"/>
                    <a:gd name="T4" fmla="*/ 0 w 4"/>
                    <a:gd name="T5" fmla="*/ 0 h 10"/>
                    <a:gd name="T6" fmla="*/ 0 w 4"/>
                    <a:gd name="T7" fmla="*/ 0 h 10"/>
                    <a:gd name="T8" fmla="*/ 0 60000 65536"/>
                    <a:gd name="T9" fmla="*/ 0 60000 65536"/>
                    <a:gd name="T10" fmla="*/ 0 60000 65536"/>
                    <a:gd name="T11" fmla="*/ 0 60000 65536"/>
                    <a:gd name="T12" fmla="*/ 0 w 4"/>
                    <a:gd name="T13" fmla="*/ 0 h 10"/>
                    <a:gd name="T14" fmla="*/ 4 w 4"/>
                    <a:gd name="T15" fmla="*/ 10 h 10"/>
                  </a:gdLst>
                  <a:ahLst/>
                  <a:cxnLst>
                    <a:cxn ang="T8">
                      <a:pos x="T0" y="T1"/>
                    </a:cxn>
                    <a:cxn ang="T9">
                      <a:pos x="T2" y="T3"/>
                    </a:cxn>
                    <a:cxn ang="T10">
                      <a:pos x="T4" y="T5"/>
                    </a:cxn>
                    <a:cxn ang="T11">
                      <a:pos x="T6" y="T7"/>
                    </a:cxn>
                  </a:cxnLst>
                  <a:rect l="T12" t="T13" r="T14" b="T15"/>
                  <a:pathLst>
                    <a:path w="4" h="10">
                      <a:moveTo>
                        <a:pt x="0" y="10"/>
                      </a:moveTo>
                      <a:lnTo>
                        <a:pt x="1" y="6"/>
                      </a:lnTo>
                      <a:lnTo>
                        <a:pt x="3" y="3"/>
                      </a:lnTo>
                      <a:lnTo>
                        <a:pt x="4" y="0"/>
                      </a:lnTo>
                    </a:path>
                  </a:pathLst>
                </a:custGeom>
                <a:noFill/>
                <a:ln w="6350">
                  <a:solidFill>
                    <a:srgbClr val="D1E7F1"/>
                  </a:solidFill>
                  <a:round/>
                  <a:headEnd/>
                  <a:tailEnd/>
                </a:ln>
              </p:spPr>
              <p:txBody>
                <a:bodyPr/>
                <a:lstStyle/>
                <a:p>
                  <a:endParaRPr lang="en-US"/>
                </a:p>
              </p:txBody>
            </p:sp>
            <p:sp>
              <p:nvSpPr>
                <p:cNvPr id="19452" name="Freeform 369"/>
                <p:cNvSpPr>
                  <a:spLocks/>
                </p:cNvSpPr>
                <p:nvPr/>
              </p:nvSpPr>
              <p:spPr bwMode="auto">
                <a:xfrm>
                  <a:off x="983" y="3880"/>
                  <a:ext cx="2" cy="7"/>
                </a:xfrm>
                <a:custGeom>
                  <a:avLst/>
                  <a:gdLst>
                    <a:gd name="T0" fmla="*/ 0 w 8"/>
                    <a:gd name="T1" fmla="*/ 0 h 27"/>
                    <a:gd name="T2" fmla="*/ 0 w 8"/>
                    <a:gd name="T3" fmla="*/ 0 h 27"/>
                    <a:gd name="T4" fmla="*/ 0 w 8"/>
                    <a:gd name="T5" fmla="*/ 0 h 27"/>
                    <a:gd name="T6" fmla="*/ 0 w 8"/>
                    <a:gd name="T7" fmla="*/ 0 h 27"/>
                    <a:gd name="T8" fmla="*/ 0 60000 65536"/>
                    <a:gd name="T9" fmla="*/ 0 60000 65536"/>
                    <a:gd name="T10" fmla="*/ 0 60000 65536"/>
                    <a:gd name="T11" fmla="*/ 0 60000 65536"/>
                    <a:gd name="T12" fmla="*/ 0 w 8"/>
                    <a:gd name="T13" fmla="*/ 0 h 27"/>
                    <a:gd name="T14" fmla="*/ 8 w 8"/>
                    <a:gd name="T15" fmla="*/ 27 h 27"/>
                  </a:gdLst>
                  <a:ahLst/>
                  <a:cxnLst>
                    <a:cxn ang="T8">
                      <a:pos x="T0" y="T1"/>
                    </a:cxn>
                    <a:cxn ang="T9">
                      <a:pos x="T2" y="T3"/>
                    </a:cxn>
                    <a:cxn ang="T10">
                      <a:pos x="T4" y="T5"/>
                    </a:cxn>
                    <a:cxn ang="T11">
                      <a:pos x="T6" y="T7"/>
                    </a:cxn>
                  </a:cxnLst>
                  <a:rect l="T12" t="T13" r="T14" b="T15"/>
                  <a:pathLst>
                    <a:path w="8" h="27">
                      <a:moveTo>
                        <a:pt x="0" y="27"/>
                      </a:moveTo>
                      <a:lnTo>
                        <a:pt x="2" y="18"/>
                      </a:lnTo>
                      <a:lnTo>
                        <a:pt x="5" y="8"/>
                      </a:lnTo>
                      <a:lnTo>
                        <a:pt x="8" y="0"/>
                      </a:lnTo>
                    </a:path>
                  </a:pathLst>
                </a:custGeom>
                <a:noFill/>
                <a:ln w="6350">
                  <a:solidFill>
                    <a:srgbClr val="D1E7F1"/>
                  </a:solidFill>
                  <a:round/>
                  <a:headEnd/>
                  <a:tailEnd/>
                </a:ln>
              </p:spPr>
              <p:txBody>
                <a:bodyPr/>
                <a:lstStyle/>
                <a:p>
                  <a:endParaRPr lang="en-US"/>
                </a:p>
              </p:txBody>
            </p:sp>
            <p:sp>
              <p:nvSpPr>
                <p:cNvPr id="19453" name="Freeform 370"/>
                <p:cNvSpPr>
                  <a:spLocks/>
                </p:cNvSpPr>
                <p:nvPr/>
              </p:nvSpPr>
              <p:spPr bwMode="auto">
                <a:xfrm>
                  <a:off x="985" y="3866"/>
                  <a:ext cx="4" cy="14"/>
                </a:xfrm>
                <a:custGeom>
                  <a:avLst/>
                  <a:gdLst>
                    <a:gd name="T0" fmla="*/ 0 w 15"/>
                    <a:gd name="T1" fmla="*/ 0 h 56"/>
                    <a:gd name="T2" fmla="*/ 0 w 15"/>
                    <a:gd name="T3" fmla="*/ 0 h 56"/>
                    <a:gd name="T4" fmla="*/ 0 w 15"/>
                    <a:gd name="T5" fmla="*/ 0 h 56"/>
                    <a:gd name="T6" fmla="*/ 0 w 15"/>
                    <a:gd name="T7" fmla="*/ 0 h 56"/>
                    <a:gd name="T8" fmla="*/ 0 60000 65536"/>
                    <a:gd name="T9" fmla="*/ 0 60000 65536"/>
                    <a:gd name="T10" fmla="*/ 0 60000 65536"/>
                    <a:gd name="T11" fmla="*/ 0 60000 65536"/>
                    <a:gd name="T12" fmla="*/ 0 w 15"/>
                    <a:gd name="T13" fmla="*/ 0 h 56"/>
                    <a:gd name="T14" fmla="*/ 15 w 15"/>
                    <a:gd name="T15" fmla="*/ 56 h 56"/>
                  </a:gdLst>
                  <a:ahLst/>
                  <a:cxnLst>
                    <a:cxn ang="T8">
                      <a:pos x="T0" y="T1"/>
                    </a:cxn>
                    <a:cxn ang="T9">
                      <a:pos x="T2" y="T3"/>
                    </a:cxn>
                    <a:cxn ang="T10">
                      <a:pos x="T4" y="T5"/>
                    </a:cxn>
                    <a:cxn ang="T11">
                      <a:pos x="T6" y="T7"/>
                    </a:cxn>
                  </a:cxnLst>
                  <a:rect l="T12" t="T13" r="T14" b="T15"/>
                  <a:pathLst>
                    <a:path w="15" h="56">
                      <a:moveTo>
                        <a:pt x="0" y="56"/>
                      </a:moveTo>
                      <a:lnTo>
                        <a:pt x="6" y="37"/>
                      </a:lnTo>
                      <a:lnTo>
                        <a:pt x="11" y="19"/>
                      </a:lnTo>
                      <a:lnTo>
                        <a:pt x="15" y="0"/>
                      </a:lnTo>
                    </a:path>
                  </a:pathLst>
                </a:custGeom>
                <a:noFill/>
                <a:ln w="6350">
                  <a:solidFill>
                    <a:srgbClr val="D1E7F1"/>
                  </a:solidFill>
                  <a:round/>
                  <a:headEnd/>
                  <a:tailEnd/>
                </a:ln>
              </p:spPr>
              <p:txBody>
                <a:bodyPr/>
                <a:lstStyle/>
                <a:p>
                  <a:endParaRPr lang="en-US"/>
                </a:p>
              </p:txBody>
            </p:sp>
            <p:sp>
              <p:nvSpPr>
                <p:cNvPr id="19454" name="Freeform 371"/>
                <p:cNvSpPr>
                  <a:spLocks/>
                </p:cNvSpPr>
                <p:nvPr/>
              </p:nvSpPr>
              <p:spPr bwMode="auto">
                <a:xfrm>
                  <a:off x="989" y="3866"/>
                  <a:ext cx="1" cy="1"/>
                </a:xfrm>
                <a:custGeom>
                  <a:avLst/>
                  <a:gdLst>
                    <a:gd name="T0" fmla="*/ 0 w 4"/>
                    <a:gd name="T1" fmla="*/ 1 h 1"/>
                    <a:gd name="T2" fmla="*/ 0 w 4"/>
                    <a:gd name="T3" fmla="*/ 0 h 1"/>
                    <a:gd name="T4" fmla="*/ 0 w 4"/>
                    <a:gd name="T5" fmla="*/ 0 h 1"/>
                    <a:gd name="T6" fmla="*/ 0 w 4"/>
                    <a:gd name="T7" fmla="*/ 0 h 1"/>
                    <a:gd name="T8" fmla="*/ 0 60000 65536"/>
                    <a:gd name="T9" fmla="*/ 0 60000 65536"/>
                    <a:gd name="T10" fmla="*/ 0 60000 65536"/>
                    <a:gd name="T11" fmla="*/ 0 60000 65536"/>
                    <a:gd name="T12" fmla="*/ 0 w 4"/>
                    <a:gd name="T13" fmla="*/ 0 h 1"/>
                    <a:gd name="T14" fmla="*/ 4 w 4"/>
                    <a:gd name="T15" fmla="*/ 1 h 1"/>
                  </a:gdLst>
                  <a:ahLst/>
                  <a:cxnLst>
                    <a:cxn ang="T8">
                      <a:pos x="T0" y="T1"/>
                    </a:cxn>
                    <a:cxn ang="T9">
                      <a:pos x="T2" y="T3"/>
                    </a:cxn>
                    <a:cxn ang="T10">
                      <a:pos x="T4" y="T5"/>
                    </a:cxn>
                    <a:cxn ang="T11">
                      <a:pos x="T6" y="T7"/>
                    </a:cxn>
                  </a:cxnLst>
                  <a:rect l="T12" t="T13" r="T14" b="T15"/>
                  <a:pathLst>
                    <a:path w="4" h="1">
                      <a:moveTo>
                        <a:pt x="0" y="1"/>
                      </a:moveTo>
                      <a:lnTo>
                        <a:pt x="2" y="0"/>
                      </a:lnTo>
                      <a:lnTo>
                        <a:pt x="3" y="0"/>
                      </a:lnTo>
                      <a:lnTo>
                        <a:pt x="4" y="0"/>
                      </a:lnTo>
                    </a:path>
                  </a:pathLst>
                </a:custGeom>
                <a:noFill/>
                <a:ln w="6350">
                  <a:solidFill>
                    <a:srgbClr val="D1E7F1"/>
                  </a:solidFill>
                  <a:round/>
                  <a:headEnd/>
                  <a:tailEnd/>
                </a:ln>
              </p:spPr>
              <p:txBody>
                <a:bodyPr/>
                <a:lstStyle/>
                <a:p>
                  <a:endParaRPr lang="en-US"/>
                </a:p>
              </p:txBody>
            </p:sp>
            <p:sp>
              <p:nvSpPr>
                <p:cNvPr id="19455" name="Freeform 372"/>
                <p:cNvSpPr>
                  <a:spLocks/>
                </p:cNvSpPr>
                <p:nvPr/>
              </p:nvSpPr>
              <p:spPr bwMode="auto">
                <a:xfrm>
                  <a:off x="990" y="3852"/>
                  <a:ext cx="3" cy="14"/>
                </a:xfrm>
                <a:custGeom>
                  <a:avLst/>
                  <a:gdLst>
                    <a:gd name="T0" fmla="*/ 0 w 10"/>
                    <a:gd name="T1" fmla="*/ 0 h 55"/>
                    <a:gd name="T2" fmla="*/ 0 w 10"/>
                    <a:gd name="T3" fmla="*/ 0 h 55"/>
                    <a:gd name="T4" fmla="*/ 0 w 10"/>
                    <a:gd name="T5" fmla="*/ 0 h 55"/>
                    <a:gd name="T6" fmla="*/ 0 w 10"/>
                    <a:gd name="T7" fmla="*/ 0 h 55"/>
                    <a:gd name="T8" fmla="*/ 0 60000 65536"/>
                    <a:gd name="T9" fmla="*/ 0 60000 65536"/>
                    <a:gd name="T10" fmla="*/ 0 60000 65536"/>
                    <a:gd name="T11" fmla="*/ 0 60000 65536"/>
                    <a:gd name="T12" fmla="*/ 0 w 10"/>
                    <a:gd name="T13" fmla="*/ 0 h 55"/>
                    <a:gd name="T14" fmla="*/ 10 w 10"/>
                    <a:gd name="T15" fmla="*/ 55 h 55"/>
                  </a:gdLst>
                  <a:ahLst/>
                  <a:cxnLst>
                    <a:cxn ang="T8">
                      <a:pos x="T0" y="T1"/>
                    </a:cxn>
                    <a:cxn ang="T9">
                      <a:pos x="T2" y="T3"/>
                    </a:cxn>
                    <a:cxn ang="T10">
                      <a:pos x="T4" y="T5"/>
                    </a:cxn>
                    <a:cxn ang="T11">
                      <a:pos x="T6" y="T7"/>
                    </a:cxn>
                  </a:cxnLst>
                  <a:rect l="T12" t="T13" r="T14" b="T15"/>
                  <a:pathLst>
                    <a:path w="10" h="55">
                      <a:moveTo>
                        <a:pt x="0" y="55"/>
                      </a:moveTo>
                      <a:lnTo>
                        <a:pt x="3" y="36"/>
                      </a:lnTo>
                      <a:lnTo>
                        <a:pt x="6" y="18"/>
                      </a:lnTo>
                      <a:lnTo>
                        <a:pt x="10" y="0"/>
                      </a:lnTo>
                    </a:path>
                  </a:pathLst>
                </a:custGeom>
                <a:noFill/>
                <a:ln w="6350">
                  <a:solidFill>
                    <a:srgbClr val="D1E7F1"/>
                  </a:solidFill>
                  <a:round/>
                  <a:headEnd/>
                  <a:tailEnd/>
                </a:ln>
              </p:spPr>
              <p:txBody>
                <a:bodyPr/>
                <a:lstStyle/>
                <a:p>
                  <a:endParaRPr lang="en-US"/>
                </a:p>
              </p:txBody>
            </p:sp>
            <p:sp>
              <p:nvSpPr>
                <p:cNvPr id="19456" name="Freeform 373"/>
                <p:cNvSpPr>
                  <a:spLocks/>
                </p:cNvSpPr>
                <p:nvPr/>
              </p:nvSpPr>
              <p:spPr bwMode="auto">
                <a:xfrm>
                  <a:off x="978" y="3888"/>
                  <a:ext cx="4" cy="39"/>
                </a:xfrm>
                <a:custGeom>
                  <a:avLst/>
                  <a:gdLst>
                    <a:gd name="T0" fmla="*/ 0 w 16"/>
                    <a:gd name="T1" fmla="*/ 0 h 157"/>
                    <a:gd name="T2" fmla="*/ 0 w 16"/>
                    <a:gd name="T3" fmla="*/ 0 h 157"/>
                    <a:gd name="T4" fmla="*/ 0 w 16"/>
                    <a:gd name="T5" fmla="*/ 0 h 157"/>
                    <a:gd name="T6" fmla="*/ 0 w 16"/>
                    <a:gd name="T7" fmla="*/ 0 h 157"/>
                    <a:gd name="T8" fmla="*/ 0 60000 65536"/>
                    <a:gd name="T9" fmla="*/ 0 60000 65536"/>
                    <a:gd name="T10" fmla="*/ 0 60000 65536"/>
                    <a:gd name="T11" fmla="*/ 0 60000 65536"/>
                    <a:gd name="T12" fmla="*/ 0 w 16"/>
                    <a:gd name="T13" fmla="*/ 0 h 157"/>
                    <a:gd name="T14" fmla="*/ 16 w 16"/>
                    <a:gd name="T15" fmla="*/ 157 h 157"/>
                  </a:gdLst>
                  <a:ahLst/>
                  <a:cxnLst>
                    <a:cxn ang="T8">
                      <a:pos x="T0" y="T1"/>
                    </a:cxn>
                    <a:cxn ang="T9">
                      <a:pos x="T2" y="T3"/>
                    </a:cxn>
                    <a:cxn ang="T10">
                      <a:pos x="T4" y="T5"/>
                    </a:cxn>
                    <a:cxn ang="T11">
                      <a:pos x="T6" y="T7"/>
                    </a:cxn>
                  </a:cxnLst>
                  <a:rect l="T12" t="T13" r="T14" b="T15"/>
                  <a:pathLst>
                    <a:path w="16" h="157">
                      <a:moveTo>
                        <a:pt x="16" y="0"/>
                      </a:moveTo>
                      <a:lnTo>
                        <a:pt x="12" y="52"/>
                      </a:lnTo>
                      <a:lnTo>
                        <a:pt x="8" y="103"/>
                      </a:lnTo>
                      <a:lnTo>
                        <a:pt x="0" y="157"/>
                      </a:lnTo>
                    </a:path>
                  </a:pathLst>
                </a:custGeom>
                <a:noFill/>
                <a:ln w="6350">
                  <a:solidFill>
                    <a:srgbClr val="D1E7F1"/>
                  </a:solidFill>
                  <a:round/>
                  <a:headEnd/>
                  <a:tailEnd/>
                </a:ln>
              </p:spPr>
              <p:txBody>
                <a:bodyPr/>
                <a:lstStyle/>
                <a:p>
                  <a:endParaRPr lang="en-US"/>
                </a:p>
              </p:txBody>
            </p:sp>
            <p:sp>
              <p:nvSpPr>
                <p:cNvPr id="19457" name="Freeform 374"/>
                <p:cNvSpPr>
                  <a:spLocks/>
                </p:cNvSpPr>
                <p:nvPr/>
              </p:nvSpPr>
              <p:spPr bwMode="auto">
                <a:xfrm>
                  <a:off x="978" y="3927"/>
                  <a:ext cx="3" cy="11"/>
                </a:xfrm>
                <a:custGeom>
                  <a:avLst/>
                  <a:gdLst>
                    <a:gd name="T0" fmla="*/ 0 w 15"/>
                    <a:gd name="T1" fmla="*/ 0 h 44"/>
                    <a:gd name="T2" fmla="*/ 0 w 15"/>
                    <a:gd name="T3" fmla="*/ 0 h 44"/>
                    <a:gd name="T4" fmla="*/ 0 w 15"/>
                    <a:gd name="T5" fmla="*/ 0 h 44"/>
                    <a:gd name="T6" fmla="*/ 0 w 15"/>
                    <a:gd name="T7" fmla="*/ 0 h 44"/>
                    <a:gd name="T8" fmla="*/ 0 60000 65536"/>
                    <a:gd name="T9" fmla="*/ 0 60000 65536"/>
                    <a:gd name="T10" fmla="*/ 0 60000 65536"/>
                    <a:gd name="T11" fmla="*/ 0 60000 65536"/>
                    <a:gd name="T12" fmla="*/ 0 w 15"/>
                    <a:gd name="T13" fmla="*/ 0 h 44"/>
                    <a:gd name="T14" fmla="*/ 15 w 15"/>
                    <a:gd name="T15" fmla="*/ 44 h 44"/>
                  </a:gdLst>
                  <a:ahLst/>
                  <a:cxnLst>
                    <a:cxn ang="T8">
                      <a:pos x="T0" y="T1"/>
                    </a:cxn>
                    <a:cxn ang="T9">
                      <a:pos x="T2" y="T3"/>
                    </a:cxn>
                    <a:cxn ang="T10">
                      <a:pos x="T4" y="T5"/>
                    </a:cxn>
                    <a:cxn ang="T11">
                      <a:pos x="T6" y="T7"/>
                    </a:cxn>
                  </a:cxnLst>
                  <a:rect l="T12" t="T13" r="T14" b="T15"/>
                  <a:pathLst>
                    <a:path w="15" h="44">
                      <a:moveTo>
                        <a:pt x="3" y="0"/>
                      </a:moveTo>
                      <a:lnTo>
                        <a:pt x="0" y="16"/>
                      </a:lnTo>
                      <a:lnTo>
                        <a:pt x="4" y="33"/>
                      </a:lnTo>
                      <a:lnTo>
                        <a:pt x="15" y="44"/>
                      </a:lnTo>
                    </a:path>
                  </a:pathLst>
                </a:custGeom>
                <a:noFill/>
                <a:ln w="6350">
                  <a:solidFill>
                    <a:srgbClr val="D1E7F1"/>
                  </a:solidFill>
                  <a:round/>
                  <a:headEnd/>
                  <a:tailEnd/>
                </a:ln>
              </p:spPr>
              <p:txBody>
                <a:bodyPr/>
                <a:lstStyle/>
                <a:p>
                  <a:endParaRPr lang="en-US"/>
                </a:p>
              </p:txBody>
            </p:sp>
            <p:sp>
              <p:nvSpPr>
                <p:cNvPr id="19458" name="Freeform 375"/>
                <p:cNvSpPr>
                  <a:spLocks/>
                </p:cNvSpPr>
                <p:nvPr/>
              </p:nvSpPr>
              <p:spPr bwMode="auto">
                <a:xfrm>
                  <a:off x="988" y="3870"/>
                  <a:ext cx="1" cy="1"/>
                </a:xfrm>
                <a:custGeom>
                  <a:avLst/>
                  <a:gdLst>
                    <a:gd name="T0" fmla="*/ 0 w 1"/>
                    <a:gd name="T1" fmla="*/ 1 h 2"/>
                    <a:gd name="T2" fmla="*/ 0 w 1"/>
                    <a:gd name="T3" fmla="*/ 1 h 2"/>
                    <a:gd name="T4" fmla="*/ 0 w 1"/>
                    <a:gd name="T5" fmla="*/ 0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2"/>
                      </a:moveTo>
                      <a:lnTo>
                        <a:pt x="0" y="1"/>
                      </a:lnTo>
                      <a:lnTo>
                        <a:pt x="0" y="0"/>
                      </a:lnTo>
                    </a:path>
                  </a:pathLst>
                </a:custGeom>
                <a:noFill/>
                <a:ln w="6350">
                  <a:solidFill>
                    <a:srgbClr val="D1E7F1"/>
                  </a:solidFill>
                  <a:round/>
                  <a:headEnd/>
                  <a:tailEnd/>
                </a:ln>
              </p:spPr>
              <p:txBody>
                <a:bodyPr/>
                <a:lstStyle/>
                <a:p>
                  <a:endParaRPr lang="en-US"/>
                </a:p>
              </p:txBody>
            </p:sp>
            <p:sp>
              <p:nvSpPr>
                <p:cNvPr id="19459" name="Freeform 376"/>
                <p:cNvSpPr>
                  <a:spLocks/>
                </p:cNvSpPr>
                <p:nvPr/>
              </p:nvSpPr>
              <p:spPr bwMode="auto">
                <a:xfrm>
                  <a:off x="964" y="3870"/>
                  <a:ext cx="24" cy="18"/>
                </a:xfrm>
                <a:custGeom>
                  <a:avLst/>
                  <a:gdLst>
                    <a:gd name="T0" fmla="*/ 0 w 92"/>
                    <a:gd name="T1" fmla="*/ 0 h 71"/>
                    <a:gd name="T2" fmla="*/ 0 w 92"/>
                    <a:gd name="T3" fmla="*/ 0 h 71"/>
                    <a:gd name="T4" fmla="*/ 0 w 92"/>
                    <a:gd name="T5" fmla="*/ 0 h 71"/>
                    <a:gd name="T6" fmla="*/ 0 w 92"/>
                    <a:gd name="T7" fmla="*/ 0 h 71"/>
                    <a:gd name="T8" fmla="*/ 0 60000 65536"/>
                    <a:gd name="T9" fmla="*/ 0 60000 65536"/>
                    <a:gd name="T10" fmla="*/ 0 60000 65536"/>
                    <a:gd name="T11" fmla="*/ 0 60000 65536"/>
                    <a:gd name="T12" fmla="*/ 0 w 92"/>
                    <a:gd name="T13" fmla="*/ 0 h 71"/>
                    <a:gd name="T14" fmla="*/ 92 w 92"/>
                    <a:gd name="T15" fmla="*/ 71 h 71"/>
                  </a:gdLst>
                  <a:ahLst/>
                  <a:cxnLst>
                    <a:cxn ang="T8">
                      <a:pos x="T0" y="T1"/>
                    </a:cxn>
                    <a:cxn ang="T9">
                      <a:pos x="T2" y="T3"/>
                    </a:cxn>
                    <a:cxn ang="T10">
                      <a:pos x="T4" y="T5"/>
                    </a:cxn>
                    <a:cxn ang="T11">
                      <a:pos x="T6" y="T7"/>
                    </a:cxn>
                  </a:cxnLst>
                  <a:rect l="T12" t="T13" r="T14" b="T15"/>
                  <a:pathLst>
                    <a:path w="92" h="71">
                      <a:moveTo>
                        <a:pt x="92" y="0"/>
                      </a:moveTo>
                      <a:lnTo>
                        <a:pt x="63" y="27"/>
                      </a:lnTo>
                      <a:lnTo>
                        <a:pt x="27" y="45"/>
                      </a:lnTo>
                      <a:lnTo>
                        <a:pt x="0" y="71"/>
                      </a:lnTo>
                    </a:path>
                  </a:pathLst>
                </a:custGeom>
                <a:noFill/>
                <a:ln w="6350">
                  <a:solidFill>
                    <a:srgbClr val="D1E7F1"/>
                  </a:solidFill>
                  <a:round/>
                  <a:headEnd/>
                  <a:tailEnd/>
                </a:ln>
              </p:spPr>
              <p:txBody>
                <a:bodyPr/>
                <a:lstStyle/>
                <a:p>
                  <a:endParaRPr lang="en-US"/>
                </a:p>
              </p:txBody>
            </p:sp>
            <p:sp>
              <p:nvSpPr>
                <p:cNvPr id="19460" name="Freeform 377"/>
                <p:cNvSpPr>
                  <a:spLocks/>
                </p:cNvSpPr>
                <p:nvPr/>
              </p:nvSpPr>
              <p:spPr bwMode="auto">
                <a:xfrm>
                  <a:off x="955" y="3888"/>
                  <a:ext cx="9" cy="38"/>
                </a:xfrm>
                <a:custGeom>
                  <a:avLst/>
                  <a:gdLst>
                    <a:gd name="T0" fmla="*/ 0 w 37"/>
                    <a:gd name="T1" fmla="*/ 0 h 154"/>
                    <a:gd name="T2" fmla="*/ 0 w 37"/>
                    <a:gd name="T3" fmla="*/ 0 h 154"/>
                    <a:gd name="T4" fmla="*/ 0 w 37"/>
                    <a:gd name="T5" fmla="*/ 0 h 154"/>
                    <a:gd name="T6" fmla="*/ 0 w 37"/>
                    <a:gd name="T7" fmla="*/ 0 h 154"/>
                    <a:gd name="T8" fmla="*/ 0 60000 65536"/>
                    <a:gd name="T9" fmla="*/ 0 60000 65536"/>
                    <a:gd name="T10" fmla="*/ 0 60000 65536"/>
                    <a:gd name="T11" fmla="*/ 0 60000 65536"/>
                    <a:gd name="T12" fmla="*/ 0 w 37"/>
                    <a:gd name="T13" fmla="*/ 0 h 154"/>
                    <a:gd name="T14" fmla="*/ 37 w 37"/>
                    <a:gd name="T15" fmla="*/ 154 h 154"/>
                  </a:gdLst>
                  <a:ahLst/>
                  <a:cxnLst>
                    <a:cxn ang="T8">
                      <a:pos x="T0" y="T1"/>
                    </a:cxn>
                    <a:cxn ang="T9">
                      <a:pos x="T2" y="T3"/>
                    </a:cxn>
                    <a:cxn ang="T10">
                      <a:pos x="T4" y="T5"/>
                    </a:cxn>
                    <a:cxn ang="T11">
                      <a:pos x="T6" y="T7"/>
                    </a:cxn>
                  </a:cxnLst>
                  <a:rect l="T12" t="T13" r="T14" b="T15"/>
                  <a:pathLst>
                    <a:path w="37" h="154">
                      <a:moveTo>
                        <a:pt x="37" y="0"/>
                      </a:moveTo>
                      <a:lnTo>
                        <a:pt x="14" y="48"/>
                      </a:lnTo>
                      <a:lnTo>
                        <a:pt x="0" y="99"/>
                      </a:lnTo>
                      <a:lnTo>
                        <a:pt x="0" y="154"/>
                      </a:lnTo>
                    </a:path>
                  </a:pathLst>
                </a:custGeom>
                <a:noFill/>
                <a:ln w="6350">
                  <a:solidFill>
                    <a:srgbClr val="D1E7F1"/>
                  </a:solidFill>
                  <a:round/>
                  <a:headEnd/>
                  <a:tailEnd/>
                </a:ln>
              </p:spPr>
              <p:txBody>
                <a:bodyPr/>
                <a:lstStyle/>
                <a:p>
                  <a:endParaRPr lang="en-US"/>
                </a:p>
              </p:txBody>
            </p:sp>
            <p:sp>
              <p:nvSpPr>
                <p:cNvPr id="19461" name="Freeform 378"/>
                <p:cNvSpPr>
                  <a:spLocks/>
                </p:cNvSpPr>
                <p:nvPr/>
              </p:nvSpPr>
              <p:spPr bwMode="auto">
                <a:xfrm>
                  <a:off x="1101" y="3887"/>
                  <a:ext cx="15" cy="61"/>
                </a:xfrm>
                <a:custGeom>
                  <a:avLst/>
                  <a:gdLst>
                    <a:gd name="T0" fmla="*/ 0 w 63"/>
                    <a:gd name="T1" fmla="*/ 0 h 248"/>
                    <a:gd name="T2" fmla="*/ 0 w 63"/>
                    <a:gd name="T3" fmla="*/ 0 h 248"/>
                    <a:gd name="T4" fmla="*/ 0 w 63"/>
                    <a:gd name="T5" fmla="*/ 0 h 248"/>
                    <a:gd name="T6" fmla="*/ 0 w 63"/>
                    <a:gd name="T7" fmla="*/ 0 h 248"/>
                    <a:gd name="T8" fmla="*/ 0 w 63"/>
                    <a:gd name="T9" fmla="*/ 0 h 248"/>
                    <a:gd name="T10" fmla="*/ 0 w 63"/>
                    <a:gd name="T11" fmla="*/ 0 h 248"/>
                    <a:gd name="T12" fmla="*/ 0 60000 65536"/>
                    <a:gd name="T13" fmla="*/ 0 60000 65536"/>
                    <a:gd name="T14" fmla="*/ 0 60000 65536"/>
                    <a:gd name="T15" fmla="*/ 0 60000 65536"/>
                    <a:gd name="T16" fmla="*/ 0 60000 65536"/>
                    <a:gd name="T17" fmla="*/ 0 60000 65536"/>
                    <a:gd name="T18" fmla="*/ 0 w 63"/>
                    <a:gd name="T19" fmla="*/ 0 h 248"/>
                    <a:gd name="T20" fmla="*/ 63 w 63"/>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63" h="248">
                      <a:moveTo>
                        <a:pt x="45" y="248"/>
                      </a:moveTo>
                      <a:lnTo>
                        <a:pt x="63" y="199"/>
                      </a:lnTo>
                      <a:lnTo>
                        <a:pt x="60" y="148"/>
                      </a:lnTo>
                      <a:lnTo>
                        <a:pt x="45" y="97"/>
                      </a:lnTo>
                      <a:lnTo>
                        <a:pt x="24" y="46"/>
                      </a:lnTo>
                      <a:lnTo>
                        <a:pt x="0" y="0"/>
                      </a:lnTo>
                    </a:path>
                  </a:pathLst>
                </a:custGeom>
                <a:noFill/>
                <a:ln w="6350">
                  <a:solidFill>
                    <a:srgbClr val="D1E7F1"/>
                  </a:solidFill>
                  <a:round/>
                  <a:headEnd/>
                  <a:tailEnd/>
                </a:ln>
              </p:spPr>
              <p:txBody>
                <a:bodyPr/>
                <a:lstStyle/>
                <a:p>
                  <a:endParaRPr lang="en-US"/>
                </a:p>
              </p:txBody>
            </p:sp>
            <p:sp>
              <p:nvSpPr>
                <p:cNvPr id="19462" name="Freeform 379"/>
                <p:cNvSpPr>
                  <a:spLocks/>
                </p:cNvSpPr>
                <p:nvPr/>
              </p:nvSpPr>
              <p:spPr bwMode="auto">
                <a:xfrm>
                  <a:off x="1065" y="3859"/>
                  <a:ext cx="36" cy="28"/>
                </a:xfrm>
                <a:custGeom>
                  <a:avLst/>
                  <a:gdLst>
                    <a:gd name="T0" fmla="*/ 0 w 143"/>
                    <a:gd name="T1" fmla="*/ 0 h 110"/>
                    <a:gd name="T2" fmla="*/ 0 w 143"/>
                    <a:gd name="T3" fmla="*/ 0 h 110"/>
                    <a:gd name="T4" fmla="*/ 0 w 143"/>
                    <a:gd name="T5" fmla="*/ 0 h 110"/>
                    <a:gd name="T6" fmla="*/ 0 w 143"/>
                    <a:gd name="T7" fmla="*/ 0 h 110"/>
                    <a:gd name="T8" fmla="*/ 0 60000 65536"/>
                    <a:gd name="T9" fmla="*/ 0 60000 65536"/>
                    <a:gd name="T10" fmla="*/ 0 60000 65536"/>
                    <a:gd name="T11" fmla="*/ 0 60000 65536"/>
                    <a:gd name="T12" fmla="*/ 0 w 143"/>
                    <a:gd name="T13" fmla="*/ 0 h 110"/>
                    <a:gd name="T14" fmla="*/ 143 w 143"/>
                    <a:gd name="T15" fmla="*/ 110 h 110"/>
                  </a:gdLst>
                  <a:ahLst/>
                  <a:cxnLst>
                    <a:cxn ang="T8">
                      <a:pos x="T0" y="T1"/>
                    </a:cxn>
                    <a:cxn ang="T9">
                      <a:pos x="T2" y="T3"/>
                    </a:cxn>
                    <a:cxn ang="T10">
                      <a:pos x="T4" y="T5"/>
                    </a:cxn>
                    <a:cxn ang="T11">
                      <a:pos x="T6" y="T7"/>
                    </a:cxn>
                  </a:cxnLst>
                  <a:rect l="T12" t="T13" r="T14" b="T15"/>
                  <a:pathLst>
                    <a:path w="143" h="110">
                      <a:moveTo>
                        <a:pt x="143" y="110"/>
                      </a:moveTo>
                      <a:lnTo>
                        <a:pt x="106" y="66"/>
                      </a:lnTo>
                      <a:lnTo>
                        <a:pt x="52" y="31"/>
                      </a:lnTo>
                      <a:lnTo>
                        <a:pt x="0" y="0"/>
                      </a:lnTo>
                    </a:path>
                  </a:pathLst>
                </a:custGeom>
                <a:noFill/>
                <a:ln w="6350">
                  <a:solidFill>
                    <a:srgbClr val="D1E7F1"/>
                  </a:solidFill>
                  <a:round/>
                  <a:headEnd/>
                  <a:tailEnd/>
                </a:ln>
              </p:spPr>
              <p:txBody>
                <a:bodyPr/>
                <a:lstStyle/>
                <a:p>
                  <a:endParaRPr lang="en-US"/>
                </a:p>
              </p:txBody>
            </p:sp>
            <p:sp>
              <p:nvSpPr>
                <p:cNvPr id="19463" name="Freeform 380"/>
                <p:cNvSpPr>
                  <a:spLocks/>
                </p:cNvSpPr>
                <p:nvPr/>
              </p:nvSpPr>
              <p:spPr bwMode="auto">
                <a:xfrm>
                  <a:off x="988" y="3851"/>
                  <a:ext cx="7" cy="18"/>
                </a:xfrm>
                <a:custGeom>
                  <a:avLst/>
                  <a:gdLst>
                    <a:gd name="T0" fmla="*/ 0 w 27"/>
                    <a:gd name="T1" fmla="*/ 0 h 74"/>
                    <a:gd name="T2" fmla="*/ 0 w 27"/>
                    <a:gd name="T3" fmla="*/ 0 h 74"/>
                    <a:gd name="T4" fmla="*/ 0 w 27"/>
                    <a:gd name="T5" fmla="*/ 0 h 74"/>
                    <a:gd name="T6" fmla="*/ 0 w 27"/>
                    <a:gd name="T7" fmla="*/ 0 h 74"/>
                    <a:gd name="T8" fmla="*/ 0 w 27"/>
                    <a:gd name="T9" fmla="*/ 0 h 74"/>
                    <a:gd name="T10" fmla="*/ 0 w 27"/>
                    <a:gd name="T11" fmla="*/ 0 h 74"/>
                    <a:gd name="T12" fmla="*/ 0 w 27"/>
                    <a:gd name="T13" fmla="*/ 0 h 74"/>
                    <a:gd name="T14" fmla="*/ 0 w 27"/>
                    <a:gd name="T15" fmla="*/ 0 h 74"/>
                    <a:gd name="T16" fmla="*/ 0 w 27"/>
                    <a:gd name="T17" fmla="*/ 0 h 74"/>
                    <a:gd name="T18" fmla="*/ 0 w 27"/>
                    <a:gd name="T19" fmla="*/ 0 h 74"/>
                    <a:gd name="T20" fmla="*/ 0 w 27"/>
                    <a:gd name="T21" fmla="*/ 0 h 74"/>
                    <a:gd name="T22" fmla="*/ 0 w 27"/>
                    <a:gd name="T23" fmla="*/ 0 h 74"/>
                    <a:gd name="T24" fmla="*/ 0 w 27"/>
                    <a:gd name="T25" fmla="*/ 0 h 74"/>
                    <a:gd name="T26" fmla="*/ 0 w 27"/>
                    <a:gd name="T27" fmla="*/ 0 h 74"/>
                    <a:gd name="T28" fmla="*/ 0 w 27"/>
                    <a:gd name="T29" fmla="*/ 0 h 74"/>
                    <a:gd name="T30" fmla="*/ 0 w 27"/>
                    <a:gd name="T31" fmla="*/ 0 h 74"/>
                    <a:gd name="T32" fmla="*/ 0 w 27"/>
                    <a:gd name="T33" fmla="*/ 0 h 74"/>
                    <a:gd name="T34" fmla="*/ 0 w 27"/>
                    <a:gd name="T35" fmla="*/ 0 h 74"/>
                    <a:gd name="T36" fmla="*/ 0 w 27"/>
                    <a:gd name="T37" fmla="*/ 0 h 74"/>
                    <a:gd name="T38" fmla="*/ 0 w 27"/>
                    <a:gd name="T39" fmla="*/ 0 h 74"/>
                    <a:gd name="T40" fmla="*/ 0 w 27"/>
                    <a:gd name="T41" fmla="*/ 0 h 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74"/>
                    <a:gd name="T65" fmla="*/ 27 w 27"/>
                    <a:gd name="T66" fmla="*/ 74 h 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74">
                      <a:moveTo>
                        <a:pt x="7" y="0"/>
                      </a:moveTo>
                      <a:lnTo>
                        <a:pt x="7" y="0"/>
                      </a:lnTo>
                      <a:lnTo>
                        <a:pt x="6" y="2"/>
                      </a:lnTo>
                      <a:lnTo>
                        <a:pt x="6" y="27"/>
                      </a:lnTo>
                      <a:lnTo>
                        <a:pt x="3" y="51"/>
                      </a:lnTo>
                      <a:lnTo>
                        <a:pt x="0" y="74"/>
                      </a:lnTo>
                      <a:lnTo>
                        <a:pt x="3" y="64"/>
                      </a:lnTo>
                      <a:lnTo>
                        <a:pt x="8" y="53"/>
                      </a:lnTo>
                      <a:lnTo>
                        <a:pt x="12" y="42"/>
                      </a:lnTo>
                      <a:lnTo>
                        <a:pt x="16" y="29"/>
                      </a:lnTo>
                      <a:lnTo>
                        <a:pt x="20" y="16"/>
                      </a:lnTo>
                      <a:lnTo>
                        <a:pt x="27" y="4"/>
                      </a:lnTo>
                      <a:lnTo>
                        <a:pt x="21" y="3"/>
                      </a:lnTo>
                      <a:lnTo>
                        <a:pt x="12" y="1"/>
                      </a:lnTo>
                      <a:lnTo>
                        <a:pt x="7" y="0"/>
                      </a:lnTo>
                      <a:close/>
                    </a:path>
                  </a:pathLst>
                </a:custGeom>
                <a:solidFill>
                  <a:srgbClr val="47A3CB"/>
                </a:solidFill>
                <a:ln w="9525">
                  <a:noFill/>
                  <a:round/>
                  <a:headEnd/>
                  <a:tailEnd/>
                </a:ln>
              </p:spPr>
              <p:txBody>
                <a:bodyPr/>
                <a:lstStyle/>
                <a:p>
                  <a:endParaRPr lang="en-US"/>
                </a:p>
              </p:txBody>
            </p:sp>
            <p:sp>
              <p:nvSpPr>
                <p:cNvPr id="19464" name="Freeform 381"/>
                <p:cNvSpPr>
                  <a:spLocks/>
                </p:cNvSpPr>
                <p:nvPr/>
              </p:nvSpPr>
              <p:spPr bwMode="auto">
                <a:xfrm>
                  <a:off x="988" y="3851"/>
                  <a:ext cx="7" cy="18"/>
                </a:xfrm>
                <a:custGeom>
                  <a:avLst/>
                  <a:gdLst>
                    <a:gd name="T0" fmla="*/ 0 w 27"/>
                    <a:gd name="T1" fmla="*/ 0 h 74"/>
                    <a:gd name="T2" fmla="*/ 0 w 27"/>
                    <a:gd name="T3" fmla="*/ 0 h 74"/>
                    <a:gd name="T4" fmla="*/ 0 w 27"/>
                    <a:gd name="T5" fmla="*/ 0 h 74"/>
                    <a:gd name="T6" fmla="*/ 0 w 27"/>
                    <a:gd name="T7" fmla="*/ 0 h 74"/>
                    <a:gd name="T8" fmla="*/ 0 w 27"/>
                    <a:gd name="T9" fmla="*/ 0 h 74"/>
                    <a:gd name="T10" fmla="*/ 0 w 27"/>
                    <a:gd name="T11" fmla="*/ 0 h 74"/>
                    <a:gd name="T12" fmla="*/ 0 w 27"/>
                    <a:gd name="T13" fmla="*/ 0 h 74"/>
                    <a:gd name="T14" fmla="*/ 0 w 27"/>
                    <a:gd name="T15" fmla="*/ 0 h 74"/>
                    <a:gd name="T16" fmla="*/ 0 w 27"/>
                    <a:gd name="T17" fmla="*/ 0 h 74"/>
                    <a:gd name="T18" fmla="*/ 0 w 27"/>
                    <a:gd name="T19" fmla="*/ 0 h 74"/>
                    <a:gd name="T20" fmla="*/ 0 w 27"/>
                    <a:gd name="T21" fmla="*/ 0 h 74"/>
                    <a:gd name="T22" fmla="*/ 0 w 27"/>
                    <a:gd name="T23" fmla="*/ 0 h 74"/>
                    <a:gd name="T24" fmla="*/ 0 w 27"/>
                    <a:gd name="T25" fmla="*/ 0 h 74"/>
                    <a:gd name="T26" fmla="*/ 0 w 27"/>
                    <a:gd name="T27" fmla="*/ 0 h 74"/>
                    <a:gd name="T28" fmla="*/ 0 w 27"/>
                    <a:gd name="T29" fmla="*/ 0 h 74"/>
                    <a:gd name="T30" fmla="*/ 0 w 27"/>
                    <a:gd name="T31" fmla="*/ 0 h 74"/>
                    <a:gd name="T32" fmla="*/ 0 w 27"/>
                    <a:gd name="T33" fmla="*/ 0 h 74"/>
                    <a:gd name="T34" fmla="*/ 0 w 27"/>
                    <a:gd name="T35" fmla="*/ 0 h 74"/>
                    <a:gd name="T36" fmla="*/ 0 w 27"/>
                    <a:gd name="T37" fmla="*/ 0 h 74"/>
                    <a:gd name="T38" fmla="*/ 0 w 27"/>
                    <a:gd name="T39" fmla="*/ 0 h 74"/>
                    <a:gd name="T40" fmla="*/ 0 w 27"/>
                    <a:gd name="T41" fmla="*/ 0 h 74"/>
                    <a:gd name="T42" fmla="*/ 0 w 27"/>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74"/>
                    <a:gd name="T68" fmla="*/ 27 w 27"/>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74">
                      <a:moveTo>
                        <a:pt x="7" y="0"/>
                      </a:moveTo>
                      <a:lnTo>
                        <a:pt x="7" y="0"/>
                      </a:lnTo>
                      <a:lnTo>
                        <a:pt x="6" y="2"/>
                      </a:lnTo>
                      <a:lnTo>
                        <a:pt x="6" y="27"/>
                      </a:lnTo>
                      <a:lnTo>
                        <a:pt x="3" y="51"/>
                      </a:lnTo>
                      <a:lnTo>
                        <a:pt x="0" y="74"/>
                      </a:lnTo>
                      <a:lnTo>
                        <a:pt x="3" y="64"/>
                      </a:lnTo>
                      <a:lnTo>
                        <a:pt x="8" y="53"/>
                      </a:lnTo>
                      <a:lnTo>
                        <a:pt x="12" y="42"/>
                      </a:lnTo>
                      <a:lnTo>
                        <a:pt x="16" y="29"/>
                      </a:lnTo>
                      <a:lnTo>
                        <a:pt x="20" y="16"/>
                      </a:lnTo>
                      <a:lnTo>
                        <a:pt x="27" y="4"/>
                      </a:lnTo>
                      <a:lnTo>
                        <a:pt x="21" y="3"/>
                      </a:lnTo>
                      <a:lnTo>
                        <a:pt x="12" y="1"/>
                      </a:lnTo>
                      <a:lnTo>
                        <a:pt x="7" y="0"/>
                      </a:lnTo>
                    </a:path>
                  </a:pathLst>
                </a:custGeom>
                <a:noFill/>
                <a:ln w="1588">
                  <a:solidFill>
                    <a:srgbClr val="87C2DC"/>
                  </a:solidFill>
                  <a:round/>
                  <a:headEnd/>
                  <a:tailEnd/>
                </a:ln>
              </p:spPr>
              <p:txBody>
                <a:bodyPr/>
                <a:lstStyle/>
                <a:p>
                  <a:endParaRPr lang="en-US"/>
                </a:p>
              </p:txBody>
            </p:sp>
            <p:sp>
              <p:nvSpPr>
                <p:cNvPr id="19465" name="Freeform 382"/>
                <p:cNvSpPr>
                  <a:spLocks/>
                </p:cNvSpPr>
                <p:nvPr/>
              </p:nvSpPr>
              <p:spPr bwMode="auto">
                <a:xfrm>
                  <a:off x="1007" y="3855"/>
                  <a:ext cx="6" cy="18"/>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75"/>
                    <a:gd name="T41" fmla="*/ 26 w 26"/>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75">
                      <a:moveTo>
                        <a:pt x="0" y="0"/>
                      </a:moveTo>
                      <a:lnTo>
                        <a:pt x="8" y="24"/>
                      </a:lnTo>
                      <a:lnTo>
                        <a:pt x="13" y="49"/>
                      </a:lnTo>
                      <a:lnTo>
                        <a:pt x="15" y="75"/>
                      </a:lnTo>
                      <a:lnTo>
                        <a:pt x="17" y="49"/>
                      </a:lnTo>
                      <a:lnTo>
                        <a:pt x="18" y="24"/>
                      </a:lnTo>
                      <a:lnTo>
                        <a:pt x="26" y="1"/>
                      </a:lnTo>
                      <a:lnTo>
                        <a:pt x="19" y="0"/>
                      </a:lnTo>
                      <a:lnTo>
                        <a:pt x="7" y="0"/>
                      </a:lnTo>
                      <a:lnTo>
                        <a:pt x="0" y="0"/>
                      </a:lnTo>
                      <a:close/>
                    </a:path>
                  </a:pathLst>
                </a:custGeom>
                <a:solidFill>
                  <a:srgbClr val="47A3CB"/>
                </a:solidFill>
                <a:ln w="9525">
                  <a:noFill/>
                  <a:round/>
                  <a:headEnd/>
                  <a:tailEnd/>
                </a:ln>
              </p:spPr>
              <p:txBody>
                <a:bodyPr/>
                <a:lstStyle/>
                <a:p>
                  <a:endParaRPr lang="en-US"/>
                </a:p>
              </p:txBody>
            </p:sp>
            <p:sp>
              <p:nvSpPr>
                <p:cNvPr id="19466" name="Freeform 383"/>
                <p:cNvSpPr>
                  <a:spLocks/>
                </p:cNvSpPr>
                <p:nvPr/>
              </p:nvSpPr>
              <p:spPr bwMode="auto">
                <a:xfrm>
                  <a:off x="1007" y="3855"/>
                  <a:ext cx="6" cy="18"/>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w 26"/>
                    <a:gd name="T27" fmla="*/ 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75"/>
                    <a:gd name="T44" fmla="*/ 26 w 26"/>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75">
                      <a:moveTo>
                        <a:pt x="0" y="0"/>
                      </a:moveTo>
                      <a:lnTo>
                        <a:pt x="8" y="24"/>
                      </a:lnTo>
                      <a:lnTo>
                        <a:pt x="13" y="49"/>
                      </a:lnTo>
                      <a:lnTo>
                        <a:pt x="15" y="75"/>
                      </a:lnTo>
                      <a:lnTo>
                        <a:pt x="17" y="49"/>
                      </a:lnTo>
                      <a:lnTo>
                        <a:pt x="18" y="24"/>
                      </a:lnTo>
                      <a:lnTo>
                        <a:pt x="26" y="1"/>
                      </a:lnTo>
                      <a:lnTo>
                        <a:pt x="19" y="0"/>
                      </a:lnTo>
                      <a:lnTo>
                        <a:pt x="7" y="0"/>
                      </a:lnTo>
                      <a:lnTo>
                        <a:pt x="0" y="0"/>
                      </a:lnTo>
                    </a:path>
                  </a:pathLst>
                </a:custGeom>
                <a:noFill/>
                <a:ln w="1588">
                  <a:solidFill>
                    <a:srgbClr val="87C2DC"/>
                  </a:solidFill>
                  <a:round/>
                  <a:headEnd/>
                  <a:tailEnd/>
                </a:ln>
              </p:spPr>
              <p:txBody>
                <a:bodyPr/>
                <a:lstStyle/>
                <a:p>
                  <a:endParaRPr lang="en-US"/>
                </a:p>
              </p:txBody>
            </p:sp>
            <p:sp>
              <p:nvSpPr>
                <p:cNvPr id="19467" name="Freeform 384"/>
                <p:cNvSpPr>
                  <a:spLocks/>
                </p:cNvSpPr>
                <p:nvPr/>
              </p:nvSpPr>
              <p:spPr bwMode="auto">
                <a:xfrm>
                  <a:off x="1033" y="3853"/>
                  <a:ext cx="5" cy="16"/>
                </a:xfrm>
                <a:custGeom>
                  <a:avLst/>
                  <a:gdLst>
                    <a:gd name="T0" fmla="*/ 0 w 20"/>
                    <a:gd name="T1" fmla="*/ 0 h 64"/>
                    <a:gd name="T2" fmla="*/ 0 w 20"/>
                    <a:gd name="T3" fmla="*/ 0 h 64"/>
                    <a:gd name="T4" fmla="*/ 0 w 20"/>
                    <a:gd name="T5" fmla="*/ 0 h 64"/>
                    <a:gd name="T6" fmla="*/ 0 w 20"/>
                    <a:gd name="T7" fmla="*/ 0 h 64"/>
                    <a:gd name="T8" fmla="*/ 0 w 20"/>
                    <a:gd name="T9" fmla="*/ 0 h 64"/>
                    <a:gd name="T10" fmla="*/ 0 w 20"/>
                    <a:gd name="T11" fmla="*/ 0 h 64"/>
                    <a:gd name="T12" fmla="*/ 0 w 20"/>
                    <a:gd name="T13" fmla="*/ 0 h 64"/>
                    <a:gd name="T14" fmla="*/ 0 w 20"/>
                    <a:gd name="T15" fmla="*/ 0 h 64"/>
                    <a:gd name="T16" fmla="*/ 0 w 20"/>
                    <a:gd name="T17" fmla="*/ 0 h 64"/>
                    <a:gd name="T18" fmla="*/ 0 w 20"/>
                    <a:gd name="T19" fmla="*/ 0 h 64"/>
                    <a:gd name="T20" fmla="*/ 0 w 20"/>
                    <a:gd name="T21" fmla="*/ 0 h 64"/>
                    <a:gd name="T22" fmla="*/ 0 w 20"/>
                    <a:gd name="T23" fmla="*/ 0 h 64"/>
                    <a:gd name="T24" fmla="*/ 0 w 20"/>
                    <a:gd name="T25" fmla="*/ 0 h 64"/>
                    <a:gd name="T26" fmla="*/ 0 w 20"/>
                    <a:gd name="T27" fmla="*/ 0 h 64"/>
                    <a:gd name="T28" fmla="*/ 0 w 20"/>
                    <a:gd name="T29" fmla="*/ 0 h 64"/>
                    <a:gd name="T30" fmla="*/ 0 w 20"/>
                    <a:gd name="T31" fmla="*/ 0 h 64"/>
                    <a:gd name="T32" fmla="*/ 0 w 20"/>
                    <a:gd name="T33" fmla="*/ 0 h 64"/>
                    <a:gd name="T34" fmla="*/ 0 w 20"/>
                    <a:gd name="T35" fmla="*/ 0 h 64"/>
                    <a:gd name="T36" fmla="*/ 0 w 20"/>
                    <a:gd name="T37" fmla="*/ 0 h 64"/>
                    <a:gd name="T38" fmla="*/ 0 w 20"/>
                    <a:gd name="T39" fmla="*/ 0 h 64"/>
                    <a:gd name="T40" fmla="*/ 0 w 20"/>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64"/>
                    <a:gd name="T65" fmla="*/ 20 w 2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64">
                      <a:moveTo>
                        <a:pt x="0" y="7"/>
                      </a:moveTo>
                      <a:lnTo>
                        <a:pt x="2" y="9"/>
                      </a:lnTo>
                      <a:lnTo>
                        <a:pt x="4" y="11"/>
                      </a:lnTo>
                      <a:lnTo>
                        <a:pt x="7" y="12"/>
                      </a:lnTo>
                      <a:lnTo>
                        <a:pt x="9" y="30"/>
                      </a:lnTo>
                      <a:lnTo>
                        <a:pt x="11" y="47"/>
                      </a:lnTo>
                      <a:lnTo>
                        <a:pt x="15" y="64"/>
                      </a:lnTo>
                      <a:lnTo>
                        <a:pt x="15" y="53"/>
                      </a:lnTo>
                      <a:lnTo>
                        <a:pt x="16" y="43"/>
                      </a:lnTo>
                      <a:lnTo>
                        <a:pt x="17" y="32"/>
                      </a:lnTo>
                      <a:lnTo>
                        <a:pt x="17" y="21"/>
                      </a:lnTo>
                      <a:lnTo>
                        <a:pt x="18" y="11"/>
                      </a:lnTo>
                      <a:lnTo>
                        <a:pt x="20" y="0"/>
                      </a:lnTo>
                      <a:lnTo>
                        <a:pt x="15" y="2"/>
                      </a:lnTo>
                      <a:lnTo>
                        <a:pt x="5" y="5"/>
                      </a:lnTo>
                      <a:lnTo>
                        <a:pt x="0" y="7"/>
                      </a:lnTo>
                      <a:close/>
                    </a:path>
                  </a:pathLst>
                </a:custGeom>
                <a:solidFill>
                  <a:srgbClr val="47A3CB"/>
                </a:solidFill>
                <a:ln w="9525">
                  <a:noFill/>
                  <a:round/>
                  <a:headEnd/>
                  <a:tailEnd/>
                </a:ln>
              </p:spPr>
              <p:txBody>
                <a:bodyPr/>
                <a:lstStyle/>
                <a:p>
                  <a:endParaRPr lang="en-US"/>
                </a:p>
              </p:txBody>
            </p:sp>
            <p:sp>
              <p:nvSpPr>
                <p:cNvPr id="19468" name="Freeform 385"/>
                <p:cNvSpPr>
                  <a:spLocks/>
                </p:cNvSpPr>
                <p:nvPr/>
              </p:nvSpPr>
              <p:spPr bwMode="auto">
                <a:xfrm>
                  <a:off x="1033" y="3853"/>
                  <a:ext cx="5" cy="16"/>
                </a:xfrm>
                <a:custGeom>
                  <a:avLst/>
                  <a:gdLst>
                    <a:gd name="T0" fmla="*/ 0 w 20"/>
                    <a:gd name="T1" fmla="*/ 0 h 64"/>
                    <a:gd name="T2" fmla="*/ 0 w 20"/>
                    <a:gd name="T3" fmla="*/ 0 h 64"/>
                    <a:gd name="T4" fmla="*/ 0 w 20"/>
                    <a:gd name="T5" fmla="*/ 0 h 64"/>
                    <a:gd name="T6" fmla="*/ 0 w 20"/>
                    <a:gd name="T7" fmla="*/ 0 h 64"/>
                    <a:gd name="T8" fmla="*/ 0 w 20"/>
                    <a:gd name="T9" fmla="*/ 0 h 64"/>
                    <a:gd name="T10" fmla="*/ 0 w 20"/>
                    <a:gd name="T11" fmla="*/ 0 h 64"/>
                    <a:gd name="T12" fmla="*/ 0 w 20"/>
                    <a:gd name="T13" fmla="*/ 0 h 64"/>
                    <a:gd name="T14" fmla="*/ 0 w 20"/>
                    <a:gd name="T15" fmla="*/ 0 h 64"/>
                    <a:gd name="T16" fmla="*/ 0 w 20"/>
                    <a:gd name="T17" fmla="*/ 0 h 64"/>
                    <a:gd name="T18" fmla="*/ 0 w 20"/>
                    <a:gd name="T19" fmla="*/ 0 h 64"/>
                    <a:gd name="T20" fmla="*/ 0 w 20"/>
                    <a:gd name="T21" fmla="*/ 0 h 64"/>
                    <a:gd name="T22" fmla="*/ 0 w 20"/>
                    <a:gd name="T23" fmla="*/ 0 h 64"/>
                    <a:gd name="T24" fmla="*/ 0 w 20"/>
                    <a:gd name="T25" fmla="*/ 0 h 64"/>
                    <a:gd name="T26" fmla="*/ 0 w 20"/>
                    <a:gd name="T27" fmla="*/ 0 h 64"/>
                    <a:gd name="T28" fmla="*/ 0 w 20"/>
                    <a:gd name="T29" fmla="*/ 0 h 64"/>
                    <a:gd name="T30" fmla="*/ 0 w 20"/>
                    <a:gd name="T31" fmla="*/ 0 h 64"/>
                    <a:gd name="T32" fmla="*/ 0 w 20"/>
                    <a:gd name="T33" fmla="*/ 0 h 64"/>
                    <a:gd name="T34" fmla="*/ 0 w 20"/>
                    <a:gd name="T35" fmla="*/ 0 h 64"/>
                    <a:gd name="T36" fmla="*/ 0 w 20"/>
                    <a:gd name="T37" fmla="*/ 0 h 64"/>
                    <a:gd name="T38" fmla="*/ 0 w 20"/>
                    <a:gd name="T39" fmla="*/ 0 h 64"/>
                    <a:gd name="T40" fmla="*/ 0 w 20"/>
                    <a:gd name="T41" fmla="*/ 0 h 64"/>
                    <a:gd name="T42" fmla="*/ 0 w 20"/>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64"/>
                    <a:gd name="T68" fmla="*/ 20 w 2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64">
                      <a:moveTo>
                        <a:pt x="0" y="7"/>
                      </a:moveTo>
                      <a:lnTo>
                        <a:pt x="2" y="9"/>
                      </a:lnTo>
                      <a:lnTo>
                        <a:pt x="4" y="11"/>
                      </a:lnTo>
                      <a:lnTo>
                        <a:pt x="7" y="12"/>
                      </a:lnTo>
                      <a:lnTo>
                        <a:pt x="9" y="30"/>
                      </a:lnTo>
                      <a:lnTo>
                        <a:pt x="11" y="47"/>
                      </a:lnTo>
                      <a:lnTo>
                        <a:pt x="15" y="64"/>
                      </a:lnTo>
                      <a:lnTo>
                        <a:pt x="15" y="53"/>
                      </a:lnTo>
                      <a:lnTo>
                        <a:pt x="16" y="43"/>
                      </a:lnTo>
                      <a:lnTo>
                        <a:pt x="17" y="32"/>
                      </a:lnTo>
                      <a:lnTo>
                        <a:pt x="17" y="21"/>
                      </a:lnTo>
                      <a:lnTo>
                        <a:pt x="18" y="11"/>
                      </a:lnTo>
                      <a:lnTo>
                        <a:pt x="20" y="0"/>
                      </a:lnTo>
                      <a:lnTo>
                        <a:pt x="15" y="2"/>
                      </a:lnTo>
                      <a:lnTo>
                        <a:pt x="5" y="5"/>
                      </a:lnTo>
                      <a:lnTo>
                        <a:pt x="0" y="7"/>
                      </a:lnTo>
                    </a:path>
                  </a:pathLst>
                </a:custGeom>
                <a:noFill/>
                <a:ln w="1588">
                  <a:solidFill>
                    <a:srgbClr val="87C2DC"/>
                  </a:solidFill>
                  <a:round/>
                  <a:headEnd/>
                  <a:tailEnd/>
                </a:ln>
              </p:spPr>
              <p:txBody>
                <a:bodyPr/>
                <a:lstStyle/>
                <a:p>
                  <a:endParaRPr lang="en-US"/>
                </a:p>
              </p:txBody>
            </p:sp>
            <p:sp>
              <p:nvSpPr>
                <p:cNvPr id="19469" name="Freeform 386"/>
                <p:cNvSpPr>
                  <a:spLocks/>
                </p:cNvSpPr>
                <p:nvPr/>
              </p:nvSpPr>
              <p:spPr bwMode="auto">
                <a:xfrm>
                  <a:off x="1053" y="3840"/>
                  <a:ext cx="9" cy="13"/>
                </a:xfrm>
                <a:custGeom>
                  <a:avLst/>
                  <a:gdLst>
                    <a:gd name="T0" fmla="*/ 0 w 36"/>
                    <a:gd name="T1" fmla="*/ 0 h 52"/>
                    <a:gd name="T2" fmla="*/ 0 w 36"/>
                    <a:gd name="T3" fmla="*/ 0 h 52"/>
                    <a:gd name="T4" fmla="*/ 0 w 36"/>
                    <a:gd name="T5" fmla="*/ 0 h 52"/>
                    <a:gd name="T6" fmla="*/ 0 w 36"/>
                    <a:gd name="T7" fmla="*/ 0 h 52"/>
                    <a:gd name="T8" fmla="*/ 0 w 36"/>
                    <a:gd name="T9" fmla="*/ 0 h 52"/>
                    <a:gd name="T10" fmla="*/ 0 w 36"/>
                    <a:gd name="T11" fmla="*/ 0 h 52"/>
                    <a:gd name="T12" fmla="*/ 0 w 36"/>
                    <a:gd name="T13" fmla="*/ 0 h 52"/>
                    <a:gd name="T14" fmla="*/ 0 w 36"/>
                    <a:gd name="T15" fmla="*/ 0 h 52"/>
                    <a:gd name="T16" fmla="*/ 0 w 36"/>
                    <a:gd name="T17" fmla="*/ 0 h 52"/>
                    <a:gd name="T18" fmla="*/ 0 w 36"/>
                    <a:gd name="T19" fmla="*/ 0 h 52"/>
                    <a:gd name="T20" fmla="*/ 0 w 36"/>
                    <a:gd name="T21" fmla="*/ 0 h 52"/>
                    <a:gd name="T22" fmla="*/ 0 w 36"/>
                    <a:gd name="T23" fmla="*/ 0 h 52"/>
                    <a:gd name="T24" fmla="*/ 0 w 36"/>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2"/>
                    <a:gd name="T41" fmla="*/ 36 w 36"/>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2">
                      <a:moveTo>
                        <a:pt x="13" y="0"/>
                      </a:moveTo>
                      <a:lnTo>
                        <a:pt x="25" y="19"/>
                      </a:lnTo>
                      <a:lnTo>
                        <a:pt x="33" y="38"/>
                      </a:lnTo>
                      <a:lnTo>
                        <a:pt x="36" y="52"/>
                      </a:lnTo>
                      <a:lnTo>
                        <a:pt x="23" y="38"/>
                      </a:lnTo>
                      <a:lnTo>
                        <a:pt x="13" y="27"/>
                      </a:lnTo>
                      <a:lnTo>
                        <a:pt x="0" y="20"/>
                      </a:lnTo>
                      <a:lnTo>
                        <a:pt x="3" y="15"/>
                      </a:lnTo>
                      <a:lnTo>
                        <a:pt x="9" y="5"/>
                      </a:lnTo>
                      <a:lnTo>
                        <a:pt x="13" y="0"/>
                      </a:lnTo>
                      <a:close/>
                    </a:path>
                  </a:pathLst>
                </a:custGeom>
                <a:solidFill>
                  <a:srgbClr val="47A3CB"/>
                </a:solidFill>
                <a:ln w="9525">
                  <a:noFill/>
                  <a:round/>
                  <a:headEnd/>
                  <a:tailEnd/>
                </a:ln>
              </p:spPr>
              <p:txBody>
                <a:bodyPr/>
                <a:lstStyle/>
                <a:p>
                  <a:endParaRPr lang="en-US"/>
                </a:p>
              </p:txBody>
            </p:sp>
            <p:sp>
              <p:nvSpPr>
                <p:cNvPr id="19470" name="Freeform 387"/>
                <p:cNvSpPr>
                  <a:spLocks/>
                </p:cNvSpPr>
                <p:nvPr/>
              </p:nvSpPr>
              <p:spPr bwMode="auto">
                <a:xfrm>
                  <a:off x="1053" y="3840"/>
                  <a:ext cx="9" cy="13"/>
                </a:xfrm>
                <a:custGeom>
                  <a:avLst/>
                  <a:gdLst>
                    <a:gd name="T0" fmla="*/ 0 w 36"/>
                    <a:gd name="T1" fmla="*/ 0 h 52"/>
                    <a:gd name="T2" fmla="*/ 0 w 36"/>
                    <a:gd name="T3" fmla="*/ 0 h 52"/>
                    <a:gd name="T4" fmla="*/ 0 w 36"/>
                    <a:gd name="T5" fmla="*/ 0 h 52"/>
                    <a:gd name="T6" fmla="*/ 0 w 36"/>
                    <a:gd name="T7" fmla="*/ 0 h 52"/>
                    <a:gd name="T8" fmla="*/ 0 w 36"/>
                    <a:gd name="T9" fmla="*/ 0 h 52"/>
                    <a:gd name="T10" fmla="*/ 0 w 36"/>
                    <a:gd name="T11" fmla="*/ 0 h 52"/>
                    <a:gd name="T12" fmla="*/ 0 w 36"/>
                    <a:gd name="T13" fmla="*/ 0 h 52"/>
                    <a:gd name="T14" fmla="*/ 0 w 36"/>
                    <a:gd name="T15" fmla="*/ 0 h 52"/>
                    <a:gd name="T16" fmla="*/ 0 w 36"/>
                    <a:gd name="T17" fmla="*/ 0 h 52"/>
                    <a:gd name="T18" fmla="*/ 0 w 36"/>
                    <a:gd name="T19" fmla="*/ 0 h 52"/>
                    <a:gd name="T20" fmla="*/ 0 w 36"/>
                    <a:gd name="T21" fmla="*/ 0 h 52"/>
                    <a:gd name="T22" fmla="*/ 0 w 36"/>
                    <a:gd name="T23" fmla="*/ 0 h 52"/>
                    <a:gd name="T24" fmla="*/ 0 w 36"/>
                    <a:gd name="T25" fmla="*/ 0 h 52"/>
                    <a:gd name="T26" fmla="*/ 0 w 36"/>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52"/>
                    <a:gd name="T44" fmla="*/ 36 w 36"/>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52">
                      <a:moveTo>
                        <a:pt x="13" y="0"/>
                      </a:moveTo>
                      <a:lnTo>
                        <a:pt x="25" y="19"/>
                      </a:lnTo>
                      <a:lnTo>
                        <a:pt x="33" y="38"/>
                      </a:lnTo>
                      <a:lnTo>
                        <a:pt x="36" y="52"/>
                      </a:lnTo>
                      <a:lnTo>
                        <a:pt x="23" y="38"/>
                      </a:lnTo>
                      <a:lnTo>
                        <a:pt x="13" y="27"/>
                      </a:lnTo>
                      <a:lnTo>
                        <a:pt x="0" y="20"/>
                      </a:lnTo>
                      <a:lnTo>
                        <a:pt x="3" y="15"/>
                      </a:lnTo>
                      <a:lnTo>
                        <a:pt x="9" y="5"/>
                      </a:lnTo>
                      <a:lnTo>
                        <a:pt x="13" y="0"/>
                      </a:lnTo>
                    </a:path>
                  </a:pathLst>
                </a:custGeom>
                <a:noFill/>
                <a:ln w="1588">
                  <a:solidFill>
                    <a:srgbClr val="87C2DC"/>
                  </a:solidFill>
                  <a:round/>
                  <a:headEnd/>
                  <a:tailEnd/>
                </a:ln>
              </p:spPr>
              <p:txBody>
                <a:bodyPr/>
                <a:lstStyle/>
                <a:p>
                  <a:endParaRPr lang="en-US"/>
                </a:p>
              </p:txBody>
            </p:sp>
            <p:sp>
              <p:nvSpPr>
                <p:cNvPr id="19471" name="Freeform 388"/>
                <p:cNvSpPr>
                  <a:spLocks/>
                </p:cNvSpPr>
                <p:nvPr/>
              </p:nvSpPr>
              <p:spPr bwMode="auto">
                <a:xfrm>
                  <a:off x="1030" y="2915"/>
                  <a:ext cx="11" cy="19"/>
                </a:xfrm>
                <a:custGeom>
                  <a:avLst/>
                  <a:gdLst>
                    <a:gd name="T0" fmla="*/ 0 w 43"/>
                    <a:gd name="T1" fmla="*/ 0 h 75"/>
                    <a:gd name="T2" fmla="*/ 0 w 43"/>
                    <a:gd name="T3" fmla="*/ 0 h 75"/>
                    <a:gd name="T4" fmla="*/ 0 w 43"/>
                    <a:gd name="T5" fmla="*/ 0 h 75"/>
                    <a:gd name="T6" fmla="*/ 0 w 43"/>
                    <a:gd name="T7" fmla="*/ 0 h 75"/>
                    <a:gd name="T8" fmla="*/ 0 60000 65536"/>
                    <a:gd name="T9" fmla="*/ 0 60000 65536"/>
                    <a:gd name="T10" fmla="*/ 0 60000 65536"/>
                    <a:gd name="T11" fmla="*/ 0 60000 65536"/>
                    <a:gd name="T12" fmla="*/ 0 w 43"/>
                    <a:gd name="T13" fmla="*/ 0 h 75"/>
                    <a:gd name="T14" fmla="*/ 43 w 43"/>
                    <a:gd name="T15" fmla="*/ 75 h 75"/>
                  </a:gdLst>
                  <a:ahLst/>
                  <a:cxnLst>
                    <a:cxn ang="T8">
                      <a:pos x="T0" y="T1"/>
                    </a:cxn>
                    <a:cxn ang="T9">
                      <a:pos x="T2" y="T3"/>
                    </a:cxn>
                    <a:cxn ang="T10">
                      <a:pos x="T4" y="T5"/>
                    </a:cxn>
                    <a:cxn ang="T11">
                      <a:pos x="T6" y="T7"/>
                    </a:cxn>
                  </a:cxnLst>
                  <a:rect l="T12" t="T13" r="T14" b="T15"/>
                  <a:pathLst>
                    <a:path w="43" h="75">
                      <a:moveTo>
                        <a:pt x="0" y="0"/>
                      </a:moveTo>
                      <a:lnTo>
                        <a:pt x="9" y="28"/>
                      </a:lnTo>
                      <a:lnTo>
                        <a:pt x="26" y="53"/>
                      </a:lnTo>
                      <a:lnTo>
                        <a:pt x="43" y="75"/>
                      </a:lnTo>
                    </a:path>
                  </a:pathLst>
                </a:custGeom>
                <a:noFill/>
                <a:ln w="11113">
                  <a:solidFill>
                    <a:srgbClr val="D1E7F1"/>
                  </a:solidFill>
                  <a:round/>
                  <a:headEnd/>
                  <a:tailEnd/>
                </a:ln>
              </p:spPr>
              <p:txBody>
                <a:bodyPr/>
                <a:lstStyle/>
                <a:p>
                  <a:endParaRPr lang="en-US"/>
                </a:p>
              </p:txBody>
            </p:sp>
            <p:sp>
              <p:nvSpPr>
                <p:cNvPr id="19472" name="Freeform 389"/>
                <p:cNvSpPr>
                  <a:spLocks/>
                </p:cNvSpPr>
                <p:nvPr/>
              </p:nvSpPr>
              <p:spPr bwMode="auto">
                <a:xfrm>
                  <a:off x="1041" y="2934"/>
                  <a:ext cx="32" cy="47"/>
                </a:xfrm>
                <a:custGeom>
                  <a:avLst/>
                  <a:gdLst>
                    <a:gd name="T0" fmla="*/ 0 w 131"/>
                    <a:gd name="T1" fmla="*/ 0 h 189"/>
                    <a:gd name="T2" fmla="*/ 0 w 131"/>
                    <a:gd name="T3" fmla="*/ 0 h 189"/>
                    <a:gd name="T4" fmla="*/ 0 w 131"/>
                    <a:gd name="T5" fmla="*/ 0 h 189"/>
                    <a:gd name="T6" fmla="*/ 0 w 131"/>
                    <a:gd name="T7" fmla="*/ 0 h 189"/>
                    <a:gd name="T8" fmla="*/ 0 w 131"/>
                    <a:gd name="T9" fmla="*/ 0 h 189"/>
                    <a:gd name="T10" fmla="*/ 0 60000 65536"/>
                    <a:gd name="T11" fmla="*/ 0 60000 65536"/>
                    <a:gd name="T12" fmla="*/ 0 60000 65536"/>
                    <a:gd name="T13" fmla="*/ 0 60000 65536"/>
                    <a:gd name="T14" fmla="*/ 0 60000 65536"/>
                    <a:gd name="T15" fmla="*/ 0 w 131"/>
                    <a:gd name="T16" fmla="*/ 0 h 189"/>
                    <a:gd name="T17" fmla="*/ 131 w 131"/>
                    <a:gd name="T18" fmla="*/ 189 h 189"/>
                  </a:gdLst>
                  <a:ahLst/>
                  <a:cxnLst>
                    <a:cxn ang="T10">
                      <a:pos x="T0" y="T1"/>
                    </a:cxn>
                    <a:cxn ang="T11">
                      <a:pos x="T2" y="T3"/>
                    </a:cxn>
                    <a:cxn ang="T12">
                      <a:pos x="T4" y="T5"/>
                    </a:cxn>
                    <a:cxn ang="T13">
                      <a:pos x="T6" y="T7"/>
                    </a:cxn>
                    <a:cxn ang="T14">
                      <a:pos x="T8" y="T9"/>
                    </a:cxn>
                  </a:cxnLst>
                  <a:rect l="T15" t="T16" r="T17" b="T18"/>
                  <a:pathLst>
                    <a:path w="131" h="189">
                      <a:moveTo>
                        <a:pt x="0" y="0"/>
                      </a:moveTo>
                      <a:lnTo>
                        <a:pt x="39" y="45"/>
                      </a:lnTo>
                      <a:lnTo>
                        <a:pt x="78" y="88"/>
                      </a:lnTo>
                      <a:lnTo>
                        <a:pt x="111" y="134"/>
                      </a:lnTo>
                      <a:lnTo>
                        <a:pt x="131" y="189"/>
                      </a:lnTo>
                    </a:path>
                  </a:pathLst>
                </a:custGeom>
                <a:noFill/>
                <a:ln w="11113">
                  <a:solidFill>
                    <a:srgbClr val="D1E7F1"/>
                  </a:solidFill>
                  <a:round/>
                  <a:headEnd/>
                  <a:tailEnd/>
                </a:ln>
              </p:spPr>
              <p:txBody>
                <a:bodyPr/>
                <a:lstStyle/>
                <a:p>
                  <a:endParaRPr lang="en-US"/>
                </a:p>
              </p:txBody>
            </p:sp>
            <p:sp>
              <p:nvSpPr>
                <p:cNvPr id="19473" name="Freeform 390"/>
                <p:cNvSpPr>
                  <a:spLocks/>
                </p:cNvSpPr>
                <p:nvPr/>
              </p:nvSpPr>
              <p:spPr bwMode="auto">
                <a:xfrm>
                  <a:off x="1071" y="2981"/>
                  <a:ext cx="6" cy="75"/>
                </a:xfrm>
                <a:custGeom>
                  <a:avLst/>
                  <a:gdLst>
                    <a:gd name="T0" fmla="*/ 0 w 21"/>
                    <a:gd name="T1" fmla="*/ 0 h 300"/>
                    <a:gd name="T2" fmla="*/ 0 w 21"/>
                    <a:gd name="T3" fmla="*/ 0 h 300"/>
                    <a:gd name="T4" fmla="*/ 0 w 21"/>
                    <a:gd name="T5" fmla="*/ 0 h 300"/>
                    <a:gd name="T6" fmla="*/ 0 w 21"/>
                    <a:gd name="T7" fmla="*/ 0 h 300"/>
                    <a:gd name="T8" fmla="*/ 0 w 21"/>
                    <a:gd name="T9" fmla="*/ 0 h 300"/>
                    <a:gd name="T10" fmla="*/ 0 w 21"/>
                    <a:gd name="T11" fmla="*/ 0 h 300"/>
                    <a:gd name="T12" fmla="*/ 0 w 21"/>
                    <a:gd name="T13" fmla="*/ 0 h 300"/>
                    <a:gd name="T14" fmla="*/ 0 60000 65536"/>
                    <a:gd name="T15" fmla="*/ 0 60000 65536"/>
                    <a:gd name="T16" fmla="*/ 0 60000 65536"/>
                    <a:gd name="T17" fmla="*/ 0 60000 65536"/>
                    <a:gd name="T18" fmla="*/ 0 60000 65536"/>
                    <a:gd name="T19" fmla="*/ 0 60000 65536"/>
                    <a:gd name="T20" fmla="*/ 0 60000 65536"/>
                    <a:gd name="T21" fmla="*/ 0 w 21"/>
                    <a:gd name="T22" fmla="*/ 0 h 300"/>
                    <a:gd name="T23" fmla="*/ 21 w 21"/>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00">
                      <a:moveTo>
                        <a:pt x="7" y="0"/>
                      </a:moveTo>
                      <a:lnTo>
                        <a:pt x="14" y="49"/>
                      </a:lnTo>
                      <a:lnTo>
                        <a:pt x="20" y="98"/>
                      </a:lnTo>
                      <a:lnTo>
                        <a:pt x="21" y="147"/>
                      </a:lnTo>
                      <a:lnTo>
                        <a:pt x="20" y="196"/>
                      </a:lnTo>
                      <a:lnTo>
                        <a:pt x="13" y="247"/>
                      </a:lnTo>
                      <a:lnTo>
                        <a:pt x="0" y="300"/>
                      </a:lnTo>
                    </a:path>
                  </a:pathLst>
                </a:custGeom>
                <a:noFill/>
                <a:ln w="11113">
                  <a:solidFill>
                    <a:srgbClr val="D1E7F1"/>
                  </a:solidFill>
                  <a:round/>
                  <a:headEnd/>
                  <a:tailEnd/>
                </a:ln>
              </p:spPr>
              <p:txBody>
                <a:bodyPr/>
                <a:lstStyle/>
                <a:p>
                  <a:endParaRPr lang="en-US"/>
                </a:p>
              </p:txBody>
            </p:sp>
            <p:sp>
              <p:nvSpPr>
                <p:cNvPr id="19474" name="Freeform 391"/>
                <p:cNvSpPr>
                  <a:spLocks/>
                </p:cNvSpPr>
                <p:nvPr/>
              </p:nvSpPr>
              <p:spPr bwMode="auto">
                <a:xfrm>
                  <a:off x="1069" y="3056"/>
                  <a:ext cx="3" cy="64"/>
                </a:xfrm>
                <a:custGeom>
                  <a:avLst/>
                  <a:gdLst>
                    <a:gd name="T0" fmla="*/ 0 w 10"/>
                    <a:gd name="T1" fmla="*/ 0 h 256"/>
                    <a:gd name="T2" fmla="*/ 0 w 10"/>
                    <a:gd name="T3" fmla="*/ 0 h 256"/>
                    <a:gd name="T4" fmla="*/ 0 w 10"/>
                    <a:gd name="T5" fmla="*/ 0 h 256"/>
                    <a:gd name="T6" fmla="*/ 0 w 10"/>
                    <a:gd name="T7" fmla="*/ 0 h 256"/>
                    <a:gd name="T8" fmla="*/ 0 w 10"/>
                    <a:gd name="T9" fmla="*/ 0 h 256"/>
                    <a:gd name="T10" fmla="*/ 0 w 10"/>
                    <a:gd name="T11" fmla="*/ 0 h 256"/>
                    <a:gd name="T12" fmla="*/ 0 60000 65536"/>
                    <a:gd name="T13" fmla="*/ 0 60000 65536"/>
                    <a:gd name="T14" fmla="*/ 0 60000 65536"/>
                    <a:gd name="T15" fmla="*/ 0 60000 65536"/>
                    <a:gd name="T16" fmla="*/ 0 60000 65536"/>
                    <a:gd name="T17" fmla="*/ 0 60000 65536"/>
                    <a:gd name="T18" fmla="*/ 0 w 10"/>
                    <a:gd name="T19" fmla="*/ 0 h 256"/>
                    <a:gd name="T20" fmla="*/ 10 w 10"/>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0" h="256">
                      <a:moveTo>
                        <a:pt x="9" y="0"/>
                      </a:moveTo>
                      <a:lnTo>
                        <a:pt x="0" y="49"/>
                      </a:lnTo>
                      <a:lnTo>
                        <a:pt x="0" y="100"/>
                      </a:lnTo>
                      <a:lnTo>
                        <a:pt x="5" y="153"/>
                      </a:lnTo>
                      <a:lnTo>
                        <a:pt x="10" y="205"/>
                      </a:lnTo>
                      <a:lnTo>
                        <a:pt x="10" y="256"/>
                      </a:lnTo>
                    </a:path>
                  </a:pathLst>
                </a:custGeom>
                <a:noFill/>
                <a:ln w="11113">
                  <a:solidFill>
                    <a:srgbClr val="D1E7F1"/>
                  </a:solidFill>
                  <a:round/>
                  <a:headEnd/>
                  <a:tailEnd/>
                </a:ln>
              </p:spPr>
              <p:txBody>
                <a:bodyPr/>
                <a:lstStyle/>
                <a:p>
                  <a:endParaRPr lang="en-US"/>
                </a:p>
              </p:txBody>
            </p:sp>
            <p:sp>
              <p:nvSpPr>
                <p:cNvPr id="19475" name="Freeform 392"/>
                <p:cNvSpPr>
                  <a:spLocks/>
                </p:cNvSpPr>
                <p:nvPr/>
              </p:nvSpPr>
              <p:spPr bwMode="auto">
                <a:xfrm>
                  <a:off x="1063" y="3058"/>
                  <a:ext cx="8" cy="33"/>
                </a:xfrm>
                <a:custGeom>
                  <a:avLst/>
                  <a:gdLst>
                    <a:gd name="T0" fmla="*/ 0 w 33"/>
                    <a:gd name="T1" fmla="*/ 0 h 135"/>
                    <a:gd name="T2" fmla="*/ 0 w 33"/>
                    <a:gd name="T3" fmla="*/ 0 h 135"/>
                    <a:gd name="T4" fmla="*/ 0 w 33"/>
                    <a:gd name="T5" fmla="*/ 0 h 135"/>
                    <a:gd name="T6" fmla="*/ 0 w 33"/>
                    <a:gd name="T7" fmla="*/ 0 h 135"/>
                    <a:gd name="T8" fmla="*/ 0 60000 65536"/>
                    <a:gd name="T9" fmla="*/ 0 60000 65536"/>
                    <a:gd name="T10" fmla="*/ 0 60000 65536"/>
                    <a:gd name="T11" fmla="*/ 0 60000 65536"/>
                    <a:gd name="T12" fmla="*/ 0 w 33"/>
                    <a:gd name="T13" fmla="*/ 0 h 135"/>
                    <a:gd name="T14" fmla="*/ 33 w 33"/>
                    <a:gd name="T15" fmla="*/ 135 h 135"/>
                  </a:gdLst>
                  <a:ahLst/>
                  <a:cxnLst>
                    <a:cxn ang="T8">
                      <a:pos x="T0" y="T1"/>
                    </a:cxn>
                    <a:cxn ang="T9">
                      <a:pos x="T2" y="T3"/>
                    </a:cxn>
                    <a:cxn ang="T10">
                      <a:pos x="T4" y="T5"/>
                    </a:cxn>
                    <a:cxn ang="T11">
                      <a:pos x="T6" y="T7"/>
                    </a:cxn>
                  </a:cxnLst>
                  <a:rect l="T12" t="T13" r="T14" b="T15"/>
                  <a:pathLst>
                    <a:path w="33" h="135">
                      <a:moveTo>
                        <a:pt x="33" y="0"/>
                      </a:moveTo>
                      <a:lnTo>
                        <a:pt x="23" y="46"/>
                      </a:lnTo>
                      <a:lnTo>
                        <a:pt x="11" y="90"/>
                      </a:lnTo>
                      <a:lnTo>
                        <a:pt x="0" y="135"/>
                      </a:lnTo>
                    </a:path>
                  </a:pathLst>
                </a:custGeom>
                <a:noFill/>
                <a:ln w="6350">
                  <a:solidFill>
                    <a:srgbClr val="D1E7F1"/>
                  </a:solidFill>
                  <a:round/>
                  <a:headEnd/>
                  <a:tailEnd/>
                </a:ln>
              </p:spPr>
              <p:txBody>
                <a:bodyPr/>
                <a:lstStyle/>
                <a:p>
                  <a:endParaRPr lang="en-US"/>
                </a:p>
              </p:txBody>
            </p:sp>
            <p:sp>
              <p:nvSpPr>
                <p:cNvPr id="19476" name="Freeform 393"/>
                <p:cNvSpPr>
                  <a:spLocks/>
                </p:cNvSpPr>
                <p:nvPr/>
              </p:nvSpPr>
              <p:spPr bwMode="auto">
                <a:xfrm>
                  <a:off x="1028" y="2897"/>
                  <a:ext cx="45" cy="79"/>
                </a:xfrm>
                <a:custGeom>
                  <a:avLst/>
                  <a:gdLst>
                    <a:gd name="T0" fmla="*/ 0 w 183"/>
                    <a:gd name="T1" fmla="*/ 0 h 315"/>
                    <a:gd name="T2" fmla="*/ 0 w 183"/>
                    <a:gd name="T3" fmla="*/ 0 h 315"/>
                    <a:gd name="T4" fmla="*/ 0 w 183"/>
                    <a:gd name="T5" fmla="*/ 0 h 315"/>
                    <a:gd name="T6" fmla="*/ 0 w 183"/>
                    <a:gd name="T7" fmla="*/ 0 h 315"/>
                    <a:gd name="T8" fmla="*/ 0 w 183"/>
                    <a:gd name="T9" fmla="*/ 0 h 315"/>
                    <a:gd name="T10" fmla="*/ 0 w 183"/>
                    <a:gd name="T11" fmla="*/ 0 h 315"/>
                    <a:gd name="T12" fmla="*/ 0 w 183"/>
                    <a:gd name="T13" fmla="*/ 0 h 315"/>
                    <a:gd name="T14" fmla="*/ 0 w 183"/>
                    <a:gd name="T15" fmla="*/ 0 h 315"/>
                    <a:gd name="T16" fmla="*/ 0 w 183"/>
                    <a:gd name="T17" fmla="*/ 0 h 315"/>
                    <a:gd name="T18" fmla="*/ 0 w 183"/>
                    <a:gd name="T19" fmla="*/ 0 h 315"/>
                    <a:gd name="T20" fmla="*/ 0 w 183"/>
                    <a:gd name="T21" fmla="*/ 0 h 315"/>
                    <a:gd name="T22" fmla="*/ 0 w 183"/>
                    <a:gd name="T23" fmla="*/ 0 h 315"/>
                    <a:gd name="T24" fmla="*/ 0 w 183"/>
                    <a:gd name="T25" fmla="*/ 0 h 315"/>
                    <a:gd name="T26" fmla="*/ 0 w 183"/>
                    <a:gd name="T27" fmla="*/ 0 h 315"/>
                    <a:gd name="T28" fmla="*/ 0 w 183"/>
                    <a:gd name="T29" fmla="*/ 0 h 315"/>
                    <a:gd name="T30" fmla="*/ 0 w 183"/>
                    <a:gd name="T31" fmla="*/ 0 h 315"/>
                    <a:gd name="T32" fmla="*/ 0 w 183"/>
                    <a:gd name="T33" fmla="*/ 0 h 315"/>
                    <a:gd name="T34" fmla="*/ 0 w 183"/>
                    <a:gd name="T35" fmla="*/ 0 h 315"/>
                    <a:gd name="T36" fmla="*/ 0 w 183"/>
                    <a:gd name="T37" fmla="*/ 0 h 315"/>
                    <a:gd name="T38" fmla="*/ 0 w 183"/>
                    <a:gd name="T39" fmla="*/ 0 h 315"/>
                    <a:gd name="T40" fmla="*/ 0 w 183"/>
                    <a:gd name="T41" fmla="*/ 0 h 315"/>
                    <a:gd name="T42" fmla="*/ 0 w 183"/>
                    <a:gd name="T43" fmla="*/ 0 h 315"/>
                    <a:gd name="T44" fmla="*/ 0 w 183"/>
                    <a:gd name="T45" fmla="*/ 0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315"/>
                    <a:gd name="T71" fmla="*/ 183 w 183"/>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315">
                      <a:moveTo>
                        <a:pt x="3" y="0"/>
                      </a:moveTo>
                      <a:lnTo>
                        <a:pt x="29" y="50"/>
                      </a:lnTo>
                      <a:lnTo>
                        <a:pt x="51" y="97"/>
                      </a:lnTo>
                      <a:lnTo>
                        <a:pt x="76" y="143"/>
                      </a:lnTo>
                      <a:lnTo>
                        <a:pt x="110" y="190"/>
                      </a:lnTo>
                      <a:lnTo>
                        <a:pt x="136" y="224"/>
                      </a:lnTo>
                      <a:lnTo>
                        <a:pt x="164" y="273"/>
                      </a:lnTo>
                      <a:lnTo>
                        <a:pt x="183" y="315"/>
                      </a:lnTo>
                      <a:lnTo>
                        <a:pt x="176" y="283"/>
                      </a:lnTo>
                      <a:lnTo>
                        <a:pt x="157" y="256"/>
                      </a:lnTo>
                      <a:lnTo>
                        <a:pt x="135" y="232"/>
                      </a:lnTo>
                      <a:lnTo>
                        <a:pt x="98" y="192"/>
                      </a:lnTo>
                      <a:lnTo>
                        <a:pt x="62" y="153"/>
                      </a:lnTo>
                      <a:lnTo>
                        <a:pt x="27" y="111"/>
                      </a:lnTo>
                      <a:lnTo>
                        <a:pt x="0" y="65"/>
                      </a:lnTo>
                      <a:lnTo>
                        <a:pt x="0" y="48"/>
                      </a:lnTo>
                      <a:lnTo>
                        <a:pt x="3" y="16"/>
                      </a:lnTo>
                      <a:lnTo>
                        <a:pt x="3" y="0"/>
                      </a:lnTo>
                      <a:close/>
                    </a:path>
                  </a:pathLst>
                </a:custGeom>
                <a:solidFill>
                  <a:srgbClr val="47A3CB"/>
                </a:solidFill>
                <a:ln w="9525">
                  <a:noFill/>
                  <a:round/>
                  <a:headEnd/>
                  <a:tailEnd/>
                </a:ln>
              </p:spPr>
              <p:txBody>
                <a:bodyPr/>
                <a:lstStyle/>
                <a:p>
                  <a:endParaRPr lang="en-US"/>
                </a:p>
              </p:txBody>
            </p:sp>
            <p:sp>
              <p:nvSpPr>
                <p:cNvPr id="19477" name="Freeform 394"/>
                <p:cNvSpPr>
                  <a:spLocks/>
                </p:cNvSpPr>
                <p:nvPr/>
              </p:nvSpPr>
              <p:spPr bwMode="auto">
                <a:xfrm>
                  <a:off x="1028" y="2897"/>
                  <a:ext cx="45" cy="79"/>
                </a:xfrm>
                <a:custGeom>
                  <a:avLst/>
                  <a:gdLst>
                    <a:gd name="T0" fmla="*/ 0 w 183"/>
                    <a:gd name="T1" fmla="*/ 0 h 315"/>
                    <a:gd name="T2" fmla="*/ 0 w 183"/>
                    <a:gd name="T3" fmla="*/ 0 h 315"/>
                    <a:gd name="T4" fmla="*/ 0 w 183"/>
                    <a:gd name="T5" fmla="*/ 0 h 315"/>
                    <a:gd name="T6" fmla="*/ 0 w 183"/>
                    <a:gd name="T7" fmla="*/ 0 h 315"/>
                    <a:gd name="T8" fmla="*/ 0 w 183"/>
                    <a:gd name="T9" fmla="*/ 0 h 315"/>
                    <a:gd name="T10" fmla="*/ 0 w 183"/>
                    <a:gd name="T11" fmla="*/ 0 h 315"/>
                    <a:gd name="T12" fmla="*/ 0 w 183"/>
                    <a:gd name="T13" fmla="*/ 0 h 315"/>
                    <a:gd name="T14" fmla="*/ 0 w 183"/>
                    <a:gd name="T15" fmla="*/ 0 h 315"/>
                    <a:gd name="T16" fmla="*/ 0 w 183"/>
                    <a:gd name="T17" fmla="*/ 0 h 315"/>
                    <a:gd name="T18" fmla="*/ 0 w 183"/>
                    <a:gd name="T19" fmla="*/ 0 h 315"/>
                    <a:gd name="T20" fmla="*/ 0 w 183"/>
                    <a:gd name="T21" fmla="*/ 0 h 315"/>
                    <a:gd name="T22" fmla="*/ 0 w 183"/>
                    <a:gd name="T23" fmla="*/ 0 h 315"/>
                    <a:gd name="T24" fmla="*/ 0 w 183"/>
                    <a:gd name="T25" fmla="*/ 0 h 315"/>
                    <a:gd name="T26" fmla="*/ 0 w 183"/>
                    <a:gd name="T27" fmla="*/ 0 h 315"/>
                    <a:gd name="T28" fmla="*/ 0 w 183"/>
                    <a:gd name="T29" fmla="*/ 0 h 315"/>
                    <a:gd name="T30" fmla="*/ 0 w 183"/>
                    <a:gd name="T31" fmla="*/ 0 h 315"/>
                    <a:gd name="T32" fmla="*/ 0 w 183"/>
                    <a:gd name="T33" fmla="*/ 0 h 315"/>
                    <a:gd name="T34" fmla="*/ 0 w 183"/>
                    <a:gd name="T35" fmla="*/ 0 h 315"/>
                    <a:gd name="T36" fmla="*/ 0 w 183"/>
                    <a:gd name="T37" fmla="*/ 0 h 315"/>
                    <a:gd name="T38" fmla="*/ 0 w 183"/>
                    <a:gd name="T39" fmla="*/ 0 h 315"/>
                    <a:gd name="T40" fmla="*/ 0 w 183"/>
                    <a:gd name="T41" fmla="*/ 0 h 315"/>
                    <a:gd name="T42" fmla="*/ 0 w 183"/>
                    <a:gd name="T43" fmla="*/ 0 h 315"/>
                    <a:gd name="T44" fmla="*/ 0 w 183"/>
                    <a:gd name="T45" fmla="*/ 0 h 315"/>
                    <a:gd name="T46" fmla="*/ 0 w 183"/>
                    <a:gd name="T47" fmla="*/ 0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3"/>
                    <a:gd name="T73" fmla="*/ 0 h 315"/>
                    <a:gd name="T74" fmla="*/ 183 w 183"/>
                    <a:gd name="T75" fmla="*/ 315 h 3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3" h="315">
                      <a:moveTo>
                        <a:pt x="3" y="0"/>
                      </a:moveTo>
                      <a:lnTo>
                        <a:pt x="29" y="50"/>
                      </a:lnTo>
                      <a:lnTo>
                        <a:pt x="51" y="97"/>
                      </a:lnTo>
                      <a:lnTo>
                        <a:pt x="76" y="143"/>
                      </a:lnTo>
                      <a:lnTo>
                        <a:pt x="110" y="190"/>
                      </a:lnTo>
                      <a:lnTo>
                        <a:pt x="136" y="224"/>
                      </a:lnTo>
                      <a:lnTo>
                        <a:pt x="164" y="273"/>
                      </a:lnTo>
                      <a:lnTo>
                        <a:pt x="183" y="315"/>
                      </a:lnTo>
                      <a:lnTo>
                        <a:pt x="176" y="283"/>
                      </a:lnTo>
                      <a:lnTo>
                        <a:pt x="157" y="256"/>
                      </a:lnTo>
                      <a:lnTo>
                        <a:pt x="135" y="232"/>
                      </a:lnTo>
                      <a:lnTo>
                        <a:pt x="98" y="192"/>
                      </a:lnTo>
                      <a:lnTo>
                        <a:pt x="62" y="153"/>
                      </a:lnTo>
                      <a:lnTo>
                        <a:pt x="27" y="111"/>
                      </a:lnTo>
                      <a:lnTo>
                        <a:pt x="0" y="65"/>
                      </a:lnTo>
                      <a:lnTo>
                        <a:pt x="0" y="48"/>
                      </a:lnTo>
                      <a:lnTo>
                        <a:pt x="3" y="16"/>
                      </a:lnTo>
                      <a:lnTo>
                        <a:pt x="3" y="0"/>
                      </a:lnTo>
                    </a:path>
                  </a:pathLst>
                </a:custGeom>
                <a:noFill/>
                <a:ln w="1588">
                  <a:solidFill>
                    <a:srgbClr val="87C2DC"/>
                  </a:solidFill>
                  <a:round/>
                  <a:headEnd/>
                  <a:tailEnd/>
                </a:ln>
              </p:spPr>
              <p:txBody>
                <a:bodyPr/>
                <a:lstStyle/>
                <a:p>
                  <a:endParaRPr lang="en-US"/>
                </a:p>
              </p:txBody>
            </p:sp>
            <p:sp>
              <p:nvSpPr>
                <p:cNvPr id="19478" name="Freeform 395"/>
                <p:cNvSpPr>
                  <a:spLocks/>
                </p:cNvSpPr>
                <p:nvPr/>
              </p:nvSpPr>
              <p:spPr bwMode="auto">
                <a:xfrm>
                  <a:off x="1009" y="3091"/>
                  <a:ext cx="33" cy="31"/>
                </a:xfrm>
                <a:custGeom>
                  <a:avLst/>
                  <a:gdLst>
                    <a:gd name="T0" fmla="*/ 0 w 131"/>
                    <a:gd name="T1" fmla="*/ 0 h 123"/>
                    <a:gd name="T2" fmla="*/ 0 w 131"/>
                    <a:gd name="T3" fmla="*/ 0 h 123"/>
                    <a:gd name="T4" fmla="*/ 0 w 131"/>
                    <a:gd name="T5" fmla="*/ 0 h 123"/>
                    <a:gd name="T6" fmla="*/ 0 w 131"/>
                    <a:gd name="T7" fmla="*/ 0 h 123"/>
                    <a:gd name="T8" fmla="*/ 0 w 131"/>
                    <a:gd name="T9" fmla="*/ 0 h 123"/>
                    <a:gd name="T10" fmla="*/ 0 w 131"/>
                    <a:gd name="T11" fmla="*/ 0 h 123"/>
                    <a:gd name="T12" fmla="*/ 0 w 131"/>
                    <a:gd name="T13" fmla="*/ 0 h 123"/>
                    <a:gd name="T14" fmla="*/ 0 w 131"/>
                    <a:gd name="T15" fmla="*/ 0 h 123"/>
                    <a:gd name="T16" fmla="*/ 0 w 131"/>
                    <a:gd name="T17" fmla="*/ 0 h 123"/>
                    <a:gd name="T18" fmla="*/ 0 w 131"/>
                    <a:gd name="T19" fmla="*/ 0 h 123"/>
                    <a:gd name="T20" fmla="*/ 0 w 131"/>
                    <a:gd name="T21" fmla="*/ 0 h 123"/>
                    <a:gd name="T22" fmla="*/ 0 w 131"/>
                    <a:gd name="T23" fmla="*/ 0 h 123"/>
                    <a:gd name="T24" fmla="*/ 0 w 131"/>
                    <a:gd name="T25" fmla="*/ 0 h 123"/>
                    <a:gd name="T26" fmla="*/ 0 w 131"/>
                    <a:gd name="T27" fmla="*/ 0 h 123"/>
                    <a:gd name="T28" fmla="*/ 0 w 131"/>
                    <a:gd name="T29" fmla="*/ 0 h 123"/>
                    <a:gd name="T30" fmla="*/ 0 w 131"/>
                    <a:gd name="T31" fmla="*/ 0 h 123"/>
                    <a:gd name="T32" fmla="*/ 0 w 131"/>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
                    <a:gd name="T52" fmla="*/ 0 h 123"/>
                    <a:gd name="T53" fmla="*/ 131 w 131"/>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 h="123">
                      <a:moveTo>
                        <a:pt x="14" y="0"/>
                      </a:moveTo>
                      <a:lnTo>
                        <a:pt x="44" y="43"/>
                      </a:lnTo>
                      <a:lnTo>
                        <a:pt x="85" y="85"/>
                      </a:lnTo>
                      <a:lnTo>
                        <a:pt x="130" y="116"/>
                      </a:lnTo>
                      <a:lnTo>
                        <a:pt x="131" y="117"/>
                      </a:lnTo>
                      <a:lnTo>
                        <a:pt x="131" y="120"/>
                      </a:lnTo>
                      <a:lnTo>
                        <a:pt x="131" y="123"/>
                      </a:lnTo>
                      <a:lnTo>
                        <a:pt x="83" y="104"/>
                      </a:lnTo>
                      <a:lnTo>
                        <a:pt x="36" y="73"/>
                      </a:lnTo>
                      <a:lnTo>
                        <a:pt x="0" y="36"/>
                      </a:lnTo>
                      <a:lnTo>
                        <a:pt x="4" y="27"/>
                      </a:lnTo>
                      <a:lnTo>
                        <a:pt x="11" y="9"/>
                      </a:lnTo>
                      <a:lnTo>
                        <a:pt x="14" y="0"/>
                      </a:lnTo>
                      <a:close/>
                    </a:path>
                  </a:pathLst>
                </a:custGeom>
                <a:solidFill>
                  <a:srgbClr val="47A3CB"/>
                </a:solidFill>
                <a:ln w="9525">
                  <a:noFill/>
                  <a:round/>
                  <a:headEnd/>
                  <a:tailEnd/>
                </a:ln>
              </p:spPr>
              <p:txBody>
                <a:bodyPr/>
                <a:lstStyle/>
                <a:p>
                  <a:endParaRPr lang="en-US"/>
                </a:p>
              </p:txBody>
            </p:sp>
            <p:sp>
              <p:nvSpPr>
                <p:cNvPr id="19479" name="Freeform 396"/>
                <p:cNvSpPr>
                  <a:spLocks/>
                </p:cNvSpPr>
                <p:nvPr/>
              </p:nvSpPr>
              <p:spPr bwMode="auto">
                <a:xfrm>
                  <a:off x="1009" y="3091"/>
                  <a:ext cx="33" cy="31"/>
                </a:xfrm>
                <a:custGeom>
                  <a:avLst/>
                  <a:gdLst>
                    <a:gd name="T0" fmla="*/ 0 w 131"/>
                    <a:gd name="T1" fmla="*/ 0 h 123"/>
                    <a:gd name="T2" fmla="*/ 0 w 131"/>
                    <a:gd name="T3" fmla="*/ 0 h 123"/>
                    <a:gd name="T4" fmla="*/ 0 w 131"/>
                    <a:gd name="T5" fmla="*/ 0 h 123"/>
                    <a:gd name="T6" fmla="*/ 0 w 131"/>
                    <a:gd name="T7" fmla="*/ 0 h 123"/>
                    <a:gd name="T8" fmla="*/ 0 w 131"/>
                    <a:gd name="T9" fmla="*/ 0 h 123"/>
                    <a:gd name="T10" fmla="*/ 0 w 131"/>
                    <a:gd name="T11" fmla="*/ 0 h 123"/>
                    <a:gd name="T12" fmla="*/ 0 w 131"/>
                    <a:gd name="T13" fmla="*/ 0 h 123"/>
                    <a:gd name="T14" fmla="*/ 0 w 131"/>
                    <a:gd name="T15" fmla="*/ 0 h 123"/>
                    <a:gd name="T16" fmla="*/ 0 w 131"/>
                    <a:gd name="T17" fmla="*/ 0 h 123"/>
                    <a:gd name="T18" fmla="*/ 0 w 131"/>
                    <a:gd name="T19" fmla="*/ 0 h 123"/>
                    <a:gd name="T20" fmla="*/ 0 w 131"/>
                    <a:gd name="T21" fmla="*/ 0 h 123"/>
                    <a:gd name="T22" fmla="*/ 0 w 131"/>
                    <a:gd name="T23" fmla="*/ 0 h 123"/>
                    <a:gd name="T24" fmla="*/ 0 w 131"/>
                    <a:gd name="T25" fmla="*/ 0 h 123"/>
                    <a:gd name="T26" fmla="*/ 0 w 131"/>
                    <a:gd name="T27" fmla="*/ 0 h 123"/>
                    <a:gd name="T28" fmla="*/ 0 w 131"/>
                    <a:gd name="T29" fmla="*/ 0 h 123"/>
                    <a:gd name="T30" fmla="*/ 0 w 131"/>
                    <a:gd name="T31" fmla="*/ 0 h 123"/>
                    <a:gd name="T32" fmla="*/ 0 w 131"/>
                    <a:gd name="T33" fmla="*/ 0 h 123"/>
                    <a:gd name="T34" fmla="*/ 0 w 131"/>
                    <a:gd name="T35" fmla="*/ 0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123"/>
                    <a:gd name="T56" fmla="*/ 131 w 131"/>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123">
                      <a:moveTo>
                        <a:pt x="14" y="0"/>
                      </a:moveTo>
                      <a:lnTo>
                        <a:pt x="44" y="43"/>
                      </a:lnTo>
                      <a:lnTo>
                        <a:pt x="85" y="85"/>
                      </a:lnTo>
                      <a:lnTo>
                        <a:pt x="130" y="116"/>
                      </a:lnTo>
                      <a:lnTo>
                        <a:pt x="131" y="117"/>
                      </a:lnTo>
                      <a:lnTo>
                        <a:pt x="131" y="120"/>
                      </a:lnTo>
                      <a:lnTo>
                        <a:pt x="131" y="123"/>
                      </a:lnTo>
                      <a:lnTo>
                        <a:pt x="83" y="104"/>
                      </a:lnTo>
                      <a:lnTo>
                        <a:pt x="36" y="73"/>
                      </a:lnTo>
                      <a:lnTo>
                        <a:pt x="0" y="36"/>
                      </a:lnTo>
                      <a:lnTo>
                        <a:pt x="4" y="27"/>
                      </a:lnTo>
                      <a:lnTo>
                        <a:pt x="11" y="9"/>
                      </a:lnTo>
                      <a:lnTo>
                        <a:pt x="14" y="0"/>
                      </a:lnTo>
                    </a:path>
                  </a:pathLst>
                </a:custGeom>
                <a:noFill/>
                <a:ln w="1588">
                  <a:solidFill>
                    <a:srgbClr val="87C2DC"/>
                  </a:solidFill>
                  <a:round/>
                  <a:headEnd/>
                  <a:tailEnd/>
                </a:ln>
              </p:spPr>
              <p:txBody>
                <a:bodyPr/>
                <a:lstStyle/>
                <a:p>
                  <a:endParaRPr lang="en-US"/>
                </a:p>
              </p:txBody>
            </p:sp>
            <p:sp>
              <p:nvSpPr>
                <p:cNvPr id="19480" name="Freeform 397"/>
                <p:cNvSpPr>
                  <a:spLocks/>
                </p:cNvSpPr>
                <p:nvPr/>
              </p:nvSpPr>
              <p:spPr bwMode="auto">
                <a:xfrm>
                  <a:off x="941" y="3088"/>
                  <a:ext cx="60" cy="32"/>
                </a:xfrm>
                <a:custGeom>
                  <a:avLst/>
                  <a:gdLst>
                    <a:gd name="T0" fmla="*/ 0 w 240"/>
                    <a:gd name="T1" fmla="*/ 0 h 130"/>
                    <a:gd name="T2" fmla="*/ 0 w 240"/>
                    <a:gd name="T3" fmla="*/ 0 h 130"/>
                    <a:gd name="T4" fmla="*/ 0 w 240"/>
                    <a:gd name="T5" fmla="*/ 0 h 130"/>
                    <a:gd name="T6" fmla="*/ 0 w 240"/>
                    <a:gd name="T7" fmla="*/ 0 h 130"/>
                    <a:gd name="T8" fmla="*/ 0 w 240"/>
                    <a:gd name="T9" fmla="*/ 0 h 130"/>
                    <a:gd name="T10" fmla="*/ 0 w 240"/>
                    <a:gd name="T11" fmla="*/ 0 h 130"/>
                    <a:gd name="T12" fmla="*/ 0 w 240"/>
                    <a:gd name="T13" fmla="*/ 0 h 130"/>
                    <a:gd name="T14" fmla="*/ 0 w 240"/>
                    <a:gd name="T15" fmla="*/ 0 h 130"/>
                    <a:gd name="T16" fmla="*/ 0 w 240"/>
                    <a:gd name="T17" fmla="*/ 0 h 130"/>
                    <a:gd name="T18" fmla="*/ 0 w 240"/>
                    <a:gd name="T19" fmla="*/ 0 h 130"/>
                    <a:gd name="T20" fmla="*/ 0 w 240"/>
                    <a:gd name="T21" fmla="*/ 0 h 130"/>
                    <a:gd name="T22" fmla="*/ 0 w 240"/>
                    <a:gd name="T23" fmla="*/ 0 h 130"/>
                    <a:gd name="T24" fmla="*/ 0 w 240"/>
                    <a:gd name="T25" fmla="*/ 0 h 130"/>
                    <a:gd name="T26" fmla="*/ 0 w 240"/>
                    <a:gd name="T27" fmla="*/ 0 h 130"/>
                    <a:gd name="T28" fmla="*/ 0 w 240"/>
                    <a:gd name="T29" fmla="*/ 0 h 130"/>
                    <a:gd name="T30" fmla="*/ 0 w 240"/>
                    <a:gd name="T31" fmla="*/ 0 h 130"/>
                    <a:gd name="T32" fmla="*/ 0 w 240"/>
                    <a:gd name="T33" fmla="*/ 0 h 130"/>
                    <a:gd name="T34" fmla="*/ 0 w 240"/>
                    <a:gd name="T35" fmla="*/ 0 h 130"/>
                    <a:gd name="T36" fmla="*/ 0 w 240"/>
                    <a:gd name="T37" fmla="*/ 0 h 130"/>
                    <a:gd name="T38" fmla="*/ 0 w 240"/>
                    <a:gd name="T39" fmla="*/ 0 h 130"/>
                    <a:gd name="T40" fmla="*/ 0 w 240"/>
                    <a:gd name="T41" fmla="*/ 0 h 130"/>
                    <a:gd name="T42" fmla="*/ 0 w 240"/>
                    <a:gd name="T43" fmla="*/ 0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0"/>
                    <a:gd name="T67" fmla="*/ 0 h 130"/>
                    <a:gd name="T68" fmla="*/ 240 w 240"/>
                    <a:gd name="T69" fmla="*/ 130 h 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0" h="130">
                      <a:moveTo>
                        <a:pt x="22" y="93"/>
                      </a:moveTo>
                      <a:lnTo>
                        <a:pt x="75" y="71"/>
                      </a:lnTo>
                      <a:lnTo>
                        <a:pt x="130" y="56"/>
                      </a:lnTo>
                      <a:lnTo>
                        <a:pt x="185" y="36"/>
                      </a:lnTo>
                      <a:lnTo>
                        <a:pt x="240" y="0"/>
                      </a:lnTo>
                      <a:lnTo>
                        <a:pt x="236" y="22"/>
                      </a:lnTo>
                      <a:lnTo>
                        <a:pt x="233" y="48"/>
                      </a:lnTo>
                      <a:lnTo>
                        <a:pt x="230" y="61"/>
                      </a:lnTo>
                      <a:lnTo>
                        <a:pt x="175" y="77"/>
                      </a:lnTo>
                      <a:lnTo>
                        <a:pt x="123" y="80"/>
                      </a:lnTo>
                      <a:lnTo>
                        <a:pt x="62" y="94"/>
                      </a:lnTo>
                      <a:lnTo>
                        <a:pt x="38" y="105"/>
                      </a:lnTo>
                      <a:lnTo>
                        <a:pt x="20" y="115"/>
                      </a:lnTo>
                      <a:lnTo>
                        <a:pt x="0" y="130"/>
                      </a:lnTo>
                      <a:lnTo>
                        <a:pt x="6" y="119"/>
                      </a:lnTo>
                      <a:lnTo>
                        <a:pt x="9" y="106"/>
                      </a:lnTo>
                      <a:lnTo>
                        <a:pt x="22" y="93"/>
                      </a:lnTo>
                      <a:close/>
                    </a:path>
                  </a:pathLst>
                </a:custGeom>
                <a:solidFill>
                  <a:srgbClr val="47A3CB"/>
                </a:solidFill>
                <a:ln w="9525">
                  <a:noFill/>
                  <a:round/>
                  <a:headEnd/>
                  <a:tailEnd/>
                </a:ln>
              </p:spPr>
              <p:txBody>
                <a:bodyPr/>
                <a:lstStyle/>
                <a:p>
                  <a:endParaRPr lang="en-US"/>
                </a:p>
              </p:txBody>
            </p:sp>
            <p:sp>
              <p:nvSpPr>
                <p:cNvPr id="19481" name="Freeform 398"/>
                <p:cNvSpPr>
                  <a:spLocks/>
                </p:cNvSpPr>
                <p:nvPr/>
              </p:nvSpPr>
              <p:spPr bwMode="auto">
                <a:xfrm>
                  <a:off x="941" y="3088"/>
                  <a:ext cx="60" cy="32"/>
                </a:xfrm>
                <a:custGeom>
                  <a:avLst/>
                  <a:gdLst>
                    <a:gd name="T0" fmla="*/ 0 w 240"/>
                    <a:gd name="T1" fmla="*/ 0 h 130"/>
                    <a:gd name="T2" fmla="*/ 0 w 240"/>
                    <a:gd name="T3" fmla="*/ 0 h 130"/>
                    <a:gd name="T4" fmla="*/ 0 w 240"/>
                    <a:gd name="T5" fmla="*/ 0 h 130"/>
                    <a:gd name="T6" fmla="*/ 0 w 240"/>
                    <a:gd name="T7" fmla="*/ 0 h 130"/>
                    <a:gd name="T8" fmla="*/ 0 w 240"/>
                    <a:gd name="T9" fmla="*/ 0 h 130"/>
                    <a:gd name="T10" fmla="*/ 0 w 240"/>
                    <a:gd name="T11" fmla="*/ 0 h 130"/>
                    <a:gd name="T12" fmla="*/ 0 w 240"/>
                    <a:gd name="T13" fmla="*/ 0 h 130"/>
                    <a:gd name="T14" fmla="*/ 0 w 240"/>
                    <a:gd name="T15" fmla="*/ 0 h 130"/>
                    <a:gd name="T16" fmla="*/ 0 w 240"/>
                    <a:gd name="T17" fmla="*/ 0 h 130"/>
                    <a:gd name="T18" fmla="*/ 0 w 240"/>
                    <a:gd name="T19" fmla="*/ 0 h 130"/>
                    <a:gd name="T20" fmla="*/ 0 w 240"/>
                    <a:gd name="T21" fmla="*/ 0 h 130"/>
                    <a:gd name="T22" fmla="*/ 0 w 240"/>
                    <a:gd name="T23" fmla="*/ 0 h 130"/>
                    <a:gd name="T24" fmla="*/ 0 w 240"/>
                    <a:gd name="T25" fmla="*/ 0 h 130"/>
                    <a:gd name="T26" fmla="*/ 0 w 240"/>
                    <a:gd name="T27" fmla="*/ 0 h 130"/>
                    <a:gd name="T28" fmla="*/ 0 w 240"/>
                    <a:gd name="T29" fmla="*/ 0 h 130"/>
                    <a:gd name="T30" fmla="*/ 0 w 240"/>
                    <a:gd name="T31" fmla="*/ 0 h 130"/>
                    <a:gd name="T32" fmla="*/ 0 w 240"/>
                    <a:gd name="T33" fmla="*/ 0 h 130"/>
                    <a:gd name="T34" fmla="*/ 0 w 240"/>
                    <a:gd name="T35" fmla="*/ 0 h 130"/>
                    <a:gd name="T36" fmla="*/ 0 w 240"/>
                    <a:gd name="T37" fmla="*/ 0 h 130"/>
                    <a:gd name="T38" fmla="*/ 0 w 240"/>
                    <a:gd name="T39" fmla="*/ 0 h 130"/>
                    <a:gd name="T40" fmla="*/ 0 w 240"/>
                    <a:gd name="T41" fmla="*/ 0 h 130"/>
                    <a:gd name="T42" fmla="*/ 0 w 240"/>
                    <a:gd name="T43" fmla="*/ 0 h 130"/>
                    <a:gd name="T44" fmla="*/ 0 w 240"/>
                    <a:gd name="T45" fmla="*/ 0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0"/>
                    <a:gd name="T70" fmla="*/ 0 h 130"/>
                    <a:gd name="T71" fmla="*/ 240 w 240"/>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0" h="130">
                      <a:moveTo>
                        <a:pt x="22" y="93"/>
                      </a:moveTo>
                      <a:lnTo>
                        <a:pt x="75" y="71"/>
                      </a:lnTo>
                      <a:lnTo>
                        <a:pt x="130" y="56"/>
                      </a:lnTo>
                      <a:lnTo>
                        <a:pt x="185" y="36"/>
                      </a:lnTo>
                      <a:lnTo>
                        <a:pt x="240" y="0"/>
                      </a:lnTo>
                      <a:lnTo>
                        <a:pt x="236" y="22"/>
                      </a:lnTo>
                      <a:lnTo>
                        <a:pt x="233" y="48"/>
                      </a:lnTo>
                      <a:lnTo>
                        <a:pt x="230" y="61"/>
                      </a:lnTo>
                      <a:lnTo>
                        <a:pt x="175" y="77"/>
                      </a:lnTo>
                      <a:lnTo>
                        <a:pt x="123" y="80"/>
                      </a:lnTo>
                      <a:lnTo>
                        <a:pt x="62" y="94"/>
                      </a:lnTo>
                      <a:lnTo>
                        <a:pt x="38" y="105"/>
                      </a:lnTo>
                      <a:lnTo>
                        <a:pt x="20" y="115"/>
                      </a:lnTo>
                      <a:lnTo>
                        <a:pt x="0" y="130"/>
                      </a:lnTo>
                      <a:lnTo>
                        <a:pt x="6" y="119"/>
                      </a:lnTo>
                      <a:lnTo>
                        <a:pt x="9" y="106"/>
                      </a:lnTo>
                      <a:lnTo>
                        <a:pt x="22" y="93"/>
                      </a:lnTo>
                    </a:path>
                  </a:pathLst>
                </a:custGeom>
                <a:noFill/>
                <a:ln w="1588">
                  <a:solidFill>
                    <a:srgbClr val="87C2DC"/>
                  </a:solidFill>
                  <a:round/>
                  <a:headEnd/>
                  <a:tailEnd/>
                </a:ln>
              </p:spPr>
              <p:txBody>
                <a:bodyPr/>
                <a:lstStyle/>
                <a:p>
                  <a:endParaRPr lang="en-US"/>
                </a:p>
              </p:txBody>
            </p:sp>
            <p:sp>
              <p:nvSpPr>
                <p:cNvPr id="19482" name="Freeform 399"/>
                <p:cNvSpPr>
                  <a:spLocks/>
                </p:cNvSpPr>
                <p:nvPr/>
              </p:nvSpPr>
              <p:spPr bwMode="auto">
                <a:xfrm>
                  <a:off x="921" y="3117"/>
                  <a:ext cx="13" cy="15"/>
                </a:xfrm>
                <a:custGeom>
                  <a:avLst/>
                  <a:gdLst>
                    <a:gd name="T0" fmla="*/ 0 w 53"/>
                    <a:gd name="T1" fmla="*/ 0 h 59"/>
                    <a:gd name="T2" fmla="*/ 0 w 53"/>
                    <a:gd name="T3" fmla="*/ 0 h 59"/>
                    <a:gd name="T4" fmla="*/ 0 w 53"/>
                    <a:gd name="T5" fmla="*/ 0 h 59"/>
                    <a:gd name="T6" fmla="*/ 0 w 53"/>
                    <a:gd name="T7" fmla="*/ 0 h 59"/>
                    <a:gd name="T8" fmla="*/ 0 60000 65536"/>
                    <a:gd name="T9" fmla="*/ 0 60000 65536"/>
                    <a:gd name="T10" fmla="*/ 0 60000 65536"/>
                    <a:gd name="T11" fmla="*/ 0 60000 65536"/>
                    <a:gd name="T12" fmla="*/ 0 w 53"/>
                    <a:gd name="T13" fmla="*/ 0 h 59"/>
                    <a:gd name="T14" fmla="*/ 53 w 53"/>
                    <a:gd name="T15" fmla="*/ 59 h 59"/>
                  </a:gdLst>
                  <a:ahLst/>
                  <a:cxnLst>
                    <a:cxn ang="T8">
                      <a:pos x="T0" y="T1"/>
                    </a:cxn>
                    <a:cxn ang="T9">
                      <a:pos x="T2" y="T3"/>
                    </a:cxn>
                    <a:cxn ang="T10">
                      <a:pos x="T4" y="T5"/>
                    </a:cxn>
                    <a:cxn ang="T11">
                      <a:pos x="T6" y="T7"/>
                    </a:cxn>
                  </a:cxnLst>
                  <a:rect l="T12" t="T13" r="T14" b="T15"/>
                  <a:pathLst>
                    <a:path w="53" h="59">
                      <a:moveTo>
                        <a:pt x="53" y="0"/>
                      </a:moveTo>
                      <a:lnTo>
                        <a:pt x="15" y="17"/>
                      </a:lnTo>
                      <a:lnTo>
                        <a:pt x="0" y="44"/>
                      </a:lnTo>
                      <a:lnTo>
                        <a:pt x="16" y="59"/>
                      </a:lnTo>
                    </a:path>
                  </a:pathLst>
                </a:custGeom>
                <a:noFill/>
                <a:ln w="11113">
                  <a:solidFill>
                    <a:srgbClr val="D1E7F1"/>
                  </a:solidFill>
                  <a:round/>
                  <a:headEnd/>
                  <a:tailEnd/>
                </a:ln>
              </p:spPr>
              <p:txBody>
                <a:bodyPr/>
                <a:lstStyle/>
                <a:p>
                  <a:endParaRPr lang="en-US"/>
                </a:p>
              </p:txBody>
            </p:sp>
            <p:sp>
              <p:nvSpPr>
                <p:cNvPr id="19483" name="Freeform 400"/>
                <p:cNvSpPr>
                  <a:spLocks/>
                </p:cNvSpPr>
                <p:nvPr/>
              </p:nvSpPr>
              <p:spPr bwMode="auto">
                <a:xfrm>
                  <a:off x="925" y="3129"/>
                  <a:ext cx="36" cy="4"/>
                </a:xfrm>
                <a:custGeom>
                  <a:avLst/>
                  <a:gdLst>
                    <a:gd name="T0" fmla="*/ 0 w 143"/>
                    <a:gd name="T1" fmla="*/ 0 h 17"/>
                    <a:gd name="T2" fmla="*/ 0 w 143"/>
                    <a:gd name="T3" fmla="*/ 0 h 17"/>
                    <a:gd name="T4" fmla="*/ 0 w 143"/>
                    <a:gd name="T5" fmla="*/ 0 h 17"/>
                    <a:gd name="T6" fmla="*/ 0 w 143"/>
                    <a:gd name="T7" fmla="*/ 0 h 17"/>
                    <a:gd name="T8" fmla="*/ 0 60000 65536"/>
                    <a:gd name="T9" fmla="*/ 0 60000 65536"/>
                    <a:gd name="T10" fmla="*/ 0 60000 65536"/>
                    <a:gd name="T11" fmla="*/ 0 60000 65536"/>
                    <a:gd name="T12" fmla="*/ 0 w 143"/>
                    <a:gd name="T13" fmla="*/ 0 h 17"/>
                    <a:gd name="T14" fmla="*/ 143 w 143"/>
                    <a:gd name="T15" fmla="*/ 17 h 17"/>
                  </a:gdLst>
                  <a:ahLst/>
                  <a:cxnLst>
                    <a:cxn ang="T8">
                      <a:pos x="T0" y="T1"/>
                    </a:cxn>
                    <a:cxn ang="T9">
                      <a:pos x="T2" y="T3"/>
                    </a:cxn>
                    <a:cxn ang="T10">
                      <a:pos x="T4" y="T5"/>
                    </a:cxn>
                    <a:cxn ang="T11">
                      <a:pos x="T6" y="T7"/>
                    </a:cxn>
                  </a:cxnLst>
                  <a:rect l="T12" t="T13" r="T14" b="T15"/>
                  <a:pathLst>
                    <a:path w="143" h="17">
                      <a:moveTo>
                        <a:pt x="0" y="11"/>
                      </a:moveTo>
                      <a:lnTo>
                        <a:pt x="47" y="17"/>
                      </a:lnTo>
                      <a:lnTo>
                        <a:pt x="96" y="13"/>
                      </a:lnTo>
                      <a:lnTo>
                        <a:pt x="143" y="0"/>
                      </a:lnTo>
                    </a:path>
                  </a:pathLst>
                </a:custGeom>
                <a:noFill/>
                <a:ln w="11113">
                  <a:solidFill>
                    <a:srgbClr val="D1E7F1"/>
                  </a:solidFill>
                  <a:round/>
                  <a:headEnd/>
                  <a:tailEnd/>
                </a:ln>
              </p:spPr>
              <p:txBody>
                <a:bodyPr/>
                <a:lstStyle/>
                <a:p>
                  <a:endParaRPr lang="en-US"/>
                </a:p>
              </p:txBody>
            </p:sp>
            <p:sp>
              <p:nvSpPr>
                <p:cNvPr id="19484" name="Freeform 401"/>
                <p:cNvSpPr>
                  <a:spLocks/>
                </p:cNvSpPr>
                <p:nvPr/>
              </p:nvSpPr>
              <p:spPr bwMode="auto">
                <a:xfrm>
                  <a:off x="961" y="3126"/>
                  <a:ext cx="79" cy="16"/>
                </a:xfrm>
                <a:custGeom>
                  <a:avLst/>
                  <a:gdLst>
                    <a:gd name="T0" fmla="*/ 0 w 318"/>
                    <a:gd name="T1" fmla="*/ 0 h 62"/>
                    <a:gd name="T2" fmla="*/ 0 w 318"/>
                    <a:gd name="T3" fmla="*/ 0 h 62"/>
                    <a:gd name="T4" fmla="*/ 0 w 318"/>
                    <a:gd name="T5" fmla="*/ 0 h 62"/>
                    <a:gd name="T6" fmla="*/ 0 w 318"/>
                    <a:gd name="T7" fmla="*/ 0 h 62"/>
                    <a:gd name="T8" fmla="*/ 0 w 318"/>
                    <a:gd name="T9" fmla="*/ 0 h 62"/>
                    <a:gd name="T10" fmla="*/ 0 w 318"/>
                    <a:gd name="T11" fmla="*/ 0 h 62"/>
                    <a:gd name="T12" fmla="*/ 0 w 318"/>
                    <a:gd name="T13" fmla="*/ 0 h 62"/>
                    <a:gd name="T14" fmla="*/ 0 w 318"/>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62"/>
                    <a:gd name="T26" fmla="*/ 318 w 318"/>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62">
                      <a:moveTo>
                        <a:pt x="0" y="10"/>
                      </a:moveTo>
                      <a:lnTo>
                        <a:pt x="20" y="6"/>
                      </a:lnTo>
                      <a:lnTo>
                        <a:pt x="54" y="2"/>
                      </a:lnTo>
                      <a:lnTo>
                        <a:pt x="101" y="0"/>
                      </a:lnTo>
                      <a:lnTo>
                        <a:pt x="154" y="3"/>
                      </a:lnTo>
                      <a:lnTo>
                        <a:pt x="211" y="14"/>
                      </a:lnTo>
                      <a:lnTo>
                        <a:pt x="266" y="33"/>
                      </a:lnTo>
                      <a:lnTo>
                        <a:pt x="318" y="62"/>
                      </a:lnTo>
                    </a:path>
                  </a:pathLst>
                </a:custGeom>
                <a:noFill/>
                <a:ln w="11113">
                  <a:solidFill>
                    <a:srgbClr val="D1E7F1"/>
                  </a:solidFill>
                  <a:round/>
                  <a:headEnd/>
                  <a:tailEnd/>
                </a:ln>
              </p:spPr>
              <p:txBody>
                <a:bodyPr/>
                <a:lstStyle/>
                <a:p>
                  <a:endParaRPr lang="en-US"/>
                </a:p>
              </p:txBody>
            </p:sp>
            <p:sp>
              <p:nvSpPr>
                <p:cNvPr id="19485" name="Freeform 402"/>
                <p:cNvSpPr>
                  <a:spLocks/>
                </p:cNvSpPr>
                <p:nvPr/>
              </p:nvSpPr>
              <p:spPr bwMode="auto">
                <a:xfrm>
                  <a:off x="1040" y="3141"/>
                  <a:ext cx="13" cy="3"/>
                </a:xfrm>
                <a:custGeom>
                  <a:avLst/>
                  <a:gdLst>
                    <a:gd name="T0" fmla="*/ 0 w 53"/>
                    <a:gd name="T1" fmla="*/ 0 h 13"/>
                    <a:gd name="T2" fmla="*/ 0 w 53"/>
                    <a:gd name="T3" fmla="*/ 0 h 13"/>
                    <a:gd name="T4" fmla="*/ 0 w 53"/>
                    <a:gd name="T5" fmla="*/ 0 h 13"/>
                    <a:gd name="T6" fmla="*/ 0 w 53"/>
                    <a:gd name="T7" fmla="*/ 0 h 13"/>
                    <a:gd name="T8" fmla="*/ 0 60000 65536"/>
                    <a:gd name="T9" fmla="*/ 0 60000 65536"/>
                    <a:gd name="T10" fmla="*/ 0 60000 65536"/>
                    <a:gd name="T11" fmla="*/ 0 60000 65536"/>
                    <a:gd name="T12" fmla="*/ 0 w 53"/>
                    <a:gd name="T13" fmla="*/ 0 h 13"/>
                    <a:gd name="T14" fmla="*/ 53 w 53"/>
                    <a:gd name="T15" fmla="*/ 13 h 13"/>
                  </a:gdLst>
                  <a:ahLst/>
                  <a:cxnLst>
                    <a:cxn ang="T8">
                      <a:pos x="T0" y="T1"/>
                    </a:cxn>
                    <a:cxn ang="T9">
                      <a:pos x="T2" y="T3"/>
                    </a:cxn>
                    <a:cxn ang="T10">
                      <a:pos x="T4" y="T5"/>
                    </a:cxn>
                    <a:cxn ang="T11">
                      <a:pos x="T6" y="T7"/>
                    </a:cxn>
                  </a:cxnLst>
                  <a:rect l="T12" t="T13" r="T14" b="T15"/>
                  <a:pathLst>
                    <a:path w="53" h="13">
                      <a:moveTo>
                        <a:pt x="0" y="5"/>
                      </a:moveTo>
                      <a:lnTo>
                        <a:pt x="16" y="13"/>
                      </a:lnTo>
                      <a:lnTo>
                        <a:pt x="35" y="10"/>
                      </a:lnTo>
                      <a:lnTo>
                        <a:pt x="53" y="0"/>
                      </a:lnTo>
                    </a:path>
                  </a:pathLst>
                </a:custGeom>
                <a:noFill/>
                <a:ln w="11113">
                  <a:solidFill>
                    <a:srgbClr val="D1E7F1"/>
                  </a:solidFill>
                  <a:round/>
                  <a:headEnd/>
                  <a:tailEnd/>
                </a:ln>
              </p:spPr>
              <p:txBody>
                <a:bodyPr/>
                <a:lstStyle/>
                <a:p>
                  <a:endParaRPr lang="en-US"/>
                </a:p>
              </p:txBody>
            </p:sp>
            <p:sp>
              <p:nvSpPr>
                <p:cNvPr id="19486" name="Freeform 403"/>
                <p:cNvSpPr>
                  <a:spLocks/>
                </p:cNvSpPr>
                <p:nvPr/>
              </p:nvSpPr>
              <p:spPr bwMode="auto">
                <a:xfrm>
                  <a:off x="1049" y="3121"/>
                  <a:ext cx="9" cy="20"/>
                </a:xfrm>
                <a:custGeom>
                  <a:avLst/>
                  <a:gdLst>
                    <a:gd name="T0" fmla="*/ 0 w 37"/>
                    <a:gd name="T1" fmla="*/ 0 h 80"/>
                    <a:gd name="T2" fmla="*/ 0 w 37"/>
                    <a:gd name="T3" fmla="*/ 0 h 80"/>
                    <a:gd name="T4" fmla="*/ 0 w 37"/>
                    <a:gd name="T5" fmla="*/ 0 h 80"/>
                    <a:gd name="T6" fmla="*/ 0 w 37"/>
                    <a:gd name="T7" fmla="*/ 0 h 80"/>
                    <a:gd name="T8" fmla="*/ 0 60000 65536"/>
                    <a:gd name="T9" fmla="*/ 0 60000 65536"/>
                    <a:gd name="T10" fmla="*/ 0 60000 65536"/>
                    <a:gd name="T11" fmla="*/ 0 60000 65536"/>
                    <a:gd name="T12" fmla="*/ 0 w 37"/>
                    <a:gd name="T13" fmla="*/ 0 h 80"/>
                    <a:gd name="T14" fmla="*/ 37 w 37"/>
                    <a:gd name="T15" fmla="*/ 80 h 80"/>
                  </a:gdLst>
                  <a:ahLst/>
                  <a:cxnLst>
                    <a:cxn ang="T8">
                      <a:pos x="T0" y="T1"/>
                    </a:cxn>
                    <a:cxn ang="T9">
                      <a:pos x="T2" y="T3"/>
                    </a:cxn>
                    <a:cxn ang="T10">
                      <a:pos x="T4" y="T5"/>
                    </a:cxn>
                    <a:cxn ang="T11">
                      <a:pos x="T6" y="T7"/>
                    </a:cxn>
                  </a:cxnLst>
                  <a:rect l="T12" t="T13" r="T14" b="T15"/>
                  <a:pathLst>
                    <a:path w="37" h="80">
                      <a:moveTo>
                        <a:pt x="17" y="80"/>
                      </a:moveTo>
                      <a:lnTo>
                        <a:pt x="37" y="44"/>
                      </a:lnTo>
                      <a:lnTo>
                        <a:pt x="31" y="16"/>
                      </a:lnTo>
                      <a:lnTo>
                        <a:pt x="0" y="0"/>
                      </a:lnTo>
                    </a:path>
                  </a:pathLst>
                </a:custGeom>
                <a:noFill/>
                <a:ln w="11113">
                  <a:solidFill>
                    <a:srgbClr val="D1E7F1"/>
                  </a:solidFill>
                  <a:round/>
                  <a:headEnd/>
                  <a:tailEnd/>
                </a:ln>
              </p:spPr>
              <p:txBody>
                <a:bodyPr/>
                <a:lstStyle/>
                <a:p>
                  <a:endParaRPr lang="en-US"/>
                </a:p>
              </p:txBody>
            </p:sp>
            <p:sp>
              <p:nvSpPr>
                <p:cNvPr id="19487" name="Freeform 404"/>
                <p:cNvSpPr>
                  <a:spLocks/>
                </p:cNvSpPr>
                <p:nvPr/>
              </p:nvSpPr>
              <p:spPr bwMode="auto">
                <a:xfrm>
                  <a:off x="918" y="3080"/>
                  <a:ext cx="32" cy="52"/>
                </a:xfrm>
                <a:custGeom>
                  <a:avLst/>
                  <a:gdLst>
                    <a:gd name="T0" fmla="*/ 0 w 127"/>
                    <a:gd name="T1" fmla="*/ 0 h 205"/>
                    <a:gd name="T2" fmla="*/ 0 w 127"/>
                    <a:gd name="T3" fmla="*/ 0 h 205"/>
                    <a:gd name="T4" fmla="*/ 0 w 127"/>
                    <a:gd name="T5" fmla="*/ 0 h 205"/>
                    <a:gd name="T6" fmla="*/ 0 w 127"/>
                    <a:gd name="T7" fmla="*/ 0 h 205"/>
                    <a:gd name="T8" fmla="*/ 0 w 127"/>
                    <a:gd name="T9" fmla="*/ 0 h 205"/>
                    <a:gd name="T10" fmla="*/ 0 w 127"/>
                    <a:gd name="T11" fmla="*/ 0 h 205"/>
                    <a:gd name="T12" fmla="*/ 0 60000 65536"/>
                    <a:gd name="T13" fmla="*/ 0 60000 65536"/>
                    <a:gd name="T14" fmla="*/ 0 60000 65536"/>
                    <a:gd name="T15" fmla="*/ 0 60000 65536"/>
                    <a:gd name="T16" fmla="*/ 0 60000 65536"/>
                    <a:gd name="T17" fmla="*/ 0 60000 65536"/>
                    <a:gd name="T18" fmla="*/ 0 w 127"/>
                    <a:gd name="T19" fmla="*/ 0 h 205"/>
                    <a:gd name="T20" fmla="*/ 127 w 127"/>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27" h="205">
                      <a:moveTo>
                        <a:pt x="127" y="205"/>
                      </a:moveTo>
                      <a:lnTo>
                        <a:pt x="116" y="158"/>
                      </a:lnTo>
                      <a:lnTo>
                        <a:pt x="89" y="117"/>
                      </a:lnTo>
                      <a:lnTo>
                        <a:pt x="55" y="80"/>
                      </a:lnTo>
                      <a:lnTo>
                        <a:pt x="22" y="43"/>
                      </a:lnTo>
                      <a:lnTo>
                        <a:pt x="0" y="0"/>
                      </a:lnTo>
                    </a:path>
                  </a:pathLst>
                </a:custGeom>
                <a:noFill/>
                <a:ln w="11113">
                  <a:solidFill>
                    <a:srgbClr val="D1E7F1"/>
                  </a:solidFill>
                  <a:round/>
                  <a:headEnd/>
                  <a:tailEnd/>
                </a:ln>
              </p:spPr>
              <p:txBody>
                <a:bodyPr/>
                <a:lstStyle/>
                <a:p>
                  <a:endParaRPr lang="en-US"/>
                </a:p>
              </p:txBody>
            </p:sp>
          </p:grpSp>
          <p:grpSp>
            <p:nvGrpSpPr>
              <p:cNvPr id="6" name="Group 405"/>
              <p:cNvGrpSpPr>
                <a:grpSpLocks/>
              </p:cNvGrpSpPr>
              <p:nvPr/>
            </p:nvGrpSpPr>
            <p:grpSpPr bwMode="auto">
              <a:xfrm>
                <a:off x="901" y="2337"/>
                <a:ext cx="514" cy="1617"/>
                <a:chOff x="901" y="2337"/>
                <a:chExt cx="514" cy="1617"/>
              </a:xfrm>
            </p:grpSpPr>
            <p:sp>
              <p:nvSpPr>
                <p:cNvPr id="19088" name="Freeform 406"/>
                <p:cNvSpPr>
                  <a:spLocks/>
                </p:cNvSpPr>
                <p:nvPr/>
              </p:nvSpPr>
              <p:spPr bwMode="auto">
                <a:xfrm>
                  <a:off x="904" y="3019"/>
                  <a:ext cx="14" cy="61"/>
                </a:xfrm>
                <a:custGeom>
                  <a:avLst/>
                  <a:gdLst>
                    <a:gd name="T0" fmla="*/ 0 w 54"/>
                    <a:gd name="T1" fmla="*/ 0 h 244"/>
                    <a:gd name="T2" fmla="*/ 0 w 54"/>
                    <a:gd name="T3" fmla="*/ 0 h 244"/>
                    <a:gd name="T4" fmla="*/ 0 w 54"/>
                    <a:gd name="T5" fmla="*/ 0 h 244"/>
                    <a:gd name="T6" fmla="*/ 0 w 54"/>
                    <a:gd name="T7" fmla="*/ 0 h 244"/>
                    <a:gd name="T8" fmla="*/ 0 w 54"/>
                    <a:gd name="T9" fmla="*/ 0 h 244"/>
                    <a:gd name="T10" fmla="*/ 0 60000 65536"/>
                    <a:gd name="T11" fmla="*/ 0 60000 65536"/>
                    <a:gd name="T12" fmla="*/ 0 60000 65536"/>
                    <a:gd name="T13" fmla="*/ 0 60000 65536"/>
                    <a:gd name="T14" fmla="*/ 0 60000 65536"/>
                    <a:gd name="T15" fmla="*/ 0 w 54"/>
                    <a:gd name="T16" fmla="*/ 0 h 244"/>
                    <a:gd name="T17" fmla="*/ 54 w 54"/>
                    <a:gd name="T18" fmla="*/ 244 h 244"/>
                  </a:gdLst>
                  <a:ahLst/>
                  <a:cxnLst>
                    <a:cxn ang="T10">
                      <a:pos x="T0" y="T1"/>
                    </a:cxn>
                    <a:cxn ang="T11">
                      <a:pos x="T2" y="T3"/>
                    </a:cxn>
                    <a:cxn ang="T12">
                      <a:pos x="T4" y="T5"/>
                    </a:cxn>
                    <a:cxn ang="T13">
                      <a:pos x="T6" y="T7"/>
                    </a:cxn>
                    <a:cxn ang="T14">
                      <a:pos x="T8" y="T9"/>
                    </a:cxn>
                  </a:cxnLst>
                  <a:rect l="T15" t="T16" r="T17" b="T18"/>
                  <a:pathLst>
                    <a:path w="54" h="244">
                      <a:moveTo>
                        <a:pt x="54" y="244"/>
                      </a:moveTo>
                      <a:lnTo>
                        <a:pt x="35" y="185"/>
                      </a:lnTo>
                      <a:lnTo>
                        <a:pt x="20" y="124"/>
                      </a:lnTo>
                      <a:lnTo>
                        <a:pt x="8" y="62"/>
                      </a:lnTo>
                      <a:lnTo>
                        <a:pt x="0" y="0"/>
                      </a:lnTo>
                    </a:path>
                  </a:pathLst>
                </a:custGeom>
                <a:noFill/>
                <a:ln w="11113">
                  <a:solidFill>
                    <a:srgbClr val="D1E7F1"/>
                  </a:solidFill>
                  <a:round/>
                  <a:headEnd/>
                  <a:tailEnd/>
                </a:ln>
              </p:spPr>
              <p:txBody>
                <a:bodyPr/>
                <a:lstStyle/>
                <a:p>
                  <a:endParaRPr lang="en-US"/>
                </a:p>
              </p:txBody>
            </p:sp>
            <p:sp>
              <p:nvSpPr>
                <p:cNvPr id="19089" name="Freeform 407"/>
                <p:cNvSpPr>
                  <a:spLocks/>
                </p:cNvSpPr>
                <p:nvPr/>
              </p:nvSpPr>
              <p:spPr bwMode="auto">
                <a:xfrm>
                  <a:off x="901" y="3000"/>
                  <a:ext cx="1" cy="11"/>
                </a:xfrm>
                <a:custGeom>
                  <a:avLst/>
                  <a:gdLst>
                    <a:gd name="T0" fmla="*/ 0 w 4"/>
                    <a:gd name="T1" fmla="*/ 0 h 46"/>
                    <a:gd name="T2" fmla="*/ 0 w 4"/>
                    <a:gd name="T3" fmla="*/ 0 h 46"/>
                    <a:gd name="T4" fmla="*/ 0 w 4"/>
                    <a:gd name="T5" fmla="*/ 0 h 46"/>
                    <a:gd name="T6" fmla="*/ 0 w 4"/>
                    <a:gd name="T7" fmla="*/ 0 h 46"/>
                    <a:gd name="T8" fmla="*/ 0 60000 65536"/>
                    <a:gd name="T9" fmla="*/ 0 60000 65536"/>
                    <a:gd name="T10" fmla="*/ 0 60000 65536"/>
                    <a:gd name="T11" fmla="*/ 0 60000 65536"/>
                    <a:gd name="T12" fmla="*/ 0 w 4"/>
                    <a:gd name="T13" fmla="*/ 0 h 46"/>
                    <a:gd name="T14" fmla="*/ 4 w 4"/>
                    <a:gd name="T15" fmla="*/ 46 h 46"/>
                  </a:gdLst>
                  <a:ahLst/>
                  <a:cxnLst>
                    <a:cxn ang="T8">
                      <a:pos x="T0" y="T1"/>
                    </a:cxn>
                    <a:cxn ang="T9">
                      <a:pos x="T2" y="T3"/>
                    </a:cxn>
                    <a:cxn ang="T10">
                      <a:pos x="T4" y="T5"/>
                    </a:cxn>
                    <a:cxn ang="T11">
                      <a:pos x="T6" y="T7"/>
                    </a:cxn>
                  </a:cxnLst>
                  <a:rect l="T12" t="T13" r="T14" b="T15"/>
                  <a:pathLst>
                    <a:path w="4" h="46">
                      <a:moveTo>
                        <a:pt x="4" y="46"/>
                      </a:moveTo>
                      <a:lnTo>
                        <a:pt x="2" y="30"/>
                      </a:lnTo>
                      <a:lnTo>
                        <a:pt x="1" y="15"/>
                      </a:lnTo>
                      <a:lnTo>
                        <a:pt x="0" y="0"/>
                      </a:lnTo>
                    </a:path>
                  </a:pathLst>
                </a:custGeom>
                <a:noFill/>
                <a:ln w="11113">
                  <a:solidFill>
                    <a:srgbClr val="D1E7F1"/>
                  </a:solidFill>
                  <a:round/>
                  <a:headEnd/>
                  <a:tailEnd/>
                </a:ln>
              </p:spPr>
              <p:txBody>
                <a:bodyPr/>
                <a:lstStyle/>
                <a:p>
                  <a:endParaRPr lang="en-US"/>
                </a:p>
              </p:txBody>
            </p:sp>
            <p:sp>
              <p:nvSpPr>
                <p:cNvPr id="19090" name="Freeform 408"/>
                <p:cNvSpPr>
                  <a:spLocks/>
                </p:cNvSpPr>
                <p:nvPr/>
              </p:nvSpPr>
              <p:spPr bwMode="auto">
                <a:xfrm>
                  <a:off x="945" y="3128"/>
                  <a:ext cx="9" cy="5"/>
                </a:xfrm>
                <a:custGeom>
                  <a:avLst/>
                  <a:gdLst>
                    <a:gd name="T0" fmla="*/ 0 w 35"/>
                    <a:gd name="T1" fmla="*/ 0 h 18"/>
                    <a:gd name="T2" fmla="*/ 0 w 35"/>
                    <a:gd name="T3" fmla="*/ 0 h 18"/>
                    <a:gd name="T4" fmla="*/ 0 w 35"/>
                    <a:gd name="T5" fmla="*/ 0 h 18"/>
                    <a:gd name="T6" fmla="*/ 0 w 35"/>
                    <a:gd name="T7" fmla="*/ 0 h 18"/>
                    <a:gd name="T8" fmla="*/ 0 w 35"/>
                    <a:gd name="T9" fmla="*/ 0 h 18"/>
                    <a:gd name="T10" fmla="*/ 0 w 35"/>
                    <a:gd name="T11" fmla="*/ 0 h 18"/>
                    <a:gd name="T12" fmla="*/ 0 w 35"/>
                    <a:gd name="T13" fmla="*/ 0 h 18"/>
                    <a:gd name="T14" fmla="*/ 0 w 35"/>
                    <a:gd name="T15" fmla="*/ 0 h 18"/>
                    <a:gd name="T16" fmla="*/ 0 w 35"/>
                    <a:gd name="T17" fmla="*/ 0 h 18"/>
                    <a:gd name="T18" fmla="*/ 0 w 35"/>
                    <a:gd name="T19" fmla="*/ 0 h 18"/>
                    <a:gd name="T20" fmla="*/ 0 w 35"/>
                    <a:gd name="T21" fmla="*/ 0 h 18"/>
                    <a:gd name="T22" fmla="*/ 0 w 35"/>
                    <a:gd name="T23" fmla="*/ 0 h 18"/>
                    <a:gd name="T24" fmla="*/ 0 w 35"/>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8"/>
                    <a:gd name="T41" fmla="*/ 35 w 35"/>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8">
                      <a:moveTo>
                        <a:pt x="19" y="0"/>
                      </a:moveTo>
                      <a:lnTo>
                        <a:pt x="18" y="9"/>
                      </a:lnTo>
                      <a:lnTo>
                        <a:pt x="10" y="15"/>
                      </a:lnTo>
                      <a:lnTo>
                        <a:pt x="0" y="18"/>
                      </a:lnTo>
                      <a:lnTo>
                        <a:pt x="12" y="16"/>
                      </a:lnTo>
                      <a:lnTo>
                        <a:pt x="23" y="14"/>
                      </a:lnTo>
                      <a:lnTo>
                        <a:pt x="35" y="12"/>
                      </a:lnTo>
                      <a:lnTo>
                        <a:pt x="28" y="10"/>
                      </a:lnTo>
                      <a:lnTo>
                        <a:pt x="22" y="7"/>
                      </a:lnTo>
                      <a:lnTo>
                        <a:pt x="19" y="0"/>
                      </a:lnTo>
                      <a:close/>
                    </a:path>
                  </a:pathLst>
                </a:custGeom>
                <a:noFill/>
                <a:ln w="9525">
                  <a:noFill/>
                  <a:round/>
                  <a:headEnd/>
                  <a:tailEnd/>
                </a:ln>
              </p:spPr>
              <p:txBody>
                <a:bodyPr/>
                <a:lstStyle/>
                <a:p>
                  <a:endParaRPr lang="en-US"/>
                </a:p>
              </p:txBody>
            </p:sp>
            <p:sp>
              <p:nvSpPr>
                <p:cNvPr id="19091" name="Freeform 409"/>
                <p:cNvSpPr>
                  <a:spLocks/>
                </p:cNvSpPr>
                <p:nvPr/>
              </p:nvSpPr>
              <p:spPr bwMode="auto">
                <a:xfrm>
                  <a:off x="945" y="3128"/>
                  <a:ext cx="9" cy="5"/>
                </a:xfrm>
                <a:custGeom>
                  <a:avLst/>
                  <a:gdLst>
                    <a:gd name="T0" fmla="*/ 0 w 35"/>
                    <a:gd name="T1" fmla="*/ 0 h 18"/>
                    <a:gd name="T2" fmla="*/ 0 w 35"/>
                    <a:gd name="T3" fmla="*/ 0 h 18"/>
                    <a:gd name="T4" fmla="*/ 0 w 35"/>
                    <a:gd name="T5" fmla="*/ 0 h 18"/>
                    <a:gd name="T6" fmla="*/ 0 w 35"/>
                    <a:gd name="T7" fmla="*/ 0 h 18"/>
                    <a:gd name="T8" fmla="*/ 0 w 35"/>
                    <a:gd name="T9" fmla="*/ 0 h 18"/>
                    <a:gd name="T10" fmla="*/ 0 w 35"/>
                    <a:gd name="T11" fmla="*/ 0 h 18"/>
                    <a:gd name="T12" fmla="*/ 0 w 35"/>
                    <a:gd name="T13" fmla="*/ 0 h 18"/>
                    <a:gd name="T14" fmla="*/ 0 w 35"/>
                    <a:gd name="T15" fmla="*/ 0 h 18"/>
                    <a:gd name="T16" fmla="*/ 0 w 35"/>
                    <a:gd name="T17" fmla="*/ 0 h 18"/>
                    <a:gd name="T18" fmla="*/ 0 w 35"/>
                    <a:gd name="T19" fmla="*/ 0 h 18"/>
                    <a:gd name="T20" fmla="*/ 0 w 35"/>
                    <a:gd name="T21" fmla="*/ 0 h 18"/>
                    <a:gd name="T22" fmla="*/ 0 w 35"/>
                    <a:gd name="T23" fmla="*/ 0 h 18"/>
                    <a:gd name="T24" fmla="*/ 0 w 35"/>
                    <a:gd name="T25" fmla="*/ 0 h 18"/>
                    <a:gd name="T26" fmla="*/ 0 w 35"/>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8"/>
                    <a:gd name="T44" fmla="*/ 35 w 35"/>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8">
                      <a:moveTo>
                        <a:pt x="19" y="0"/>
                      </a:moveTo>
                      <a:lnTo>
                        <a:pt x="18" y="9"/>
                      </a:lnTo>
                      <a:lnTo>
                        <a:pt x="10" y="15"/>
                      </a:lnTo>
                      <a:lnTo>
                        <a:pt x="0" y="18"/>
                      </a:lnTo>
                      <a:lnTo>
                        <a:pt x="12" y="16"/>
                      </a:lnTo>
                      <a:lnTo>
                        <a:pt x="23" y="14"/>
                      </a:lnTo>
                      <a:lnTo>
                        <a:pt x="35" y="12"/>
                      </a:lnTo>
                      <a:lnTo>
                        <a:pt x="28" y="10"/>
                      </a:lnTo>
                      <a:lnTo>
                        <a:pt x="22" y="7"/>
                      </a:lnTo>
                      <a:lnTo>
                        <a:pt x="19" y="0"/>
                      </a:lnTo>
                    </a:path>
                  </a:pathLst>
                </a:custGeom>
                <a:noFill/>
                <a:ln w="11113">
                  <a:solidFill>
                    <a:srgbClr val="D1E7F1"/>
                  </a:solidFill>
                  <a:round/>
                  <a:headEnd/>
                  <a:tailEnd/>
                </a:ln>
              </p:spPr>
              <p:txBody>
                <a:bodyPr/>
                <a:lstStyle/>
                <a:p>
                  <a:endParaRPr lang="en-US"/>
                </a:p>
              </p:txBody>
            </p:sp>
            <p:sp>
              <p:nvSpPr>
                <p:cNvPr id="19092" name="Freeform 410"/>
                <p:cNvSpPr>
                  <a:spLocks/>
                </p:cNvSpPr>
                <p:nvPr/>
              </p:nvSpPr>
              <p:spPr bwMode="auto">
                <a:xfrm>
                  <a:off x="1016" y="3125"/>
                  <a:ext cx="9" cy="9"/>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5"/>
                    <a:gd name="T41" fmla="*/ 34 w 34"/>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5">
                      <a:moveTo>
                        <a:pt x="0" y="24"/>
                      </a:moveTo>
                      <a:lnTo>
                        <a:pt x="14" y="20"/>
                      </a:lnTo>
                      <a:lnTo>
                        <a:pt x="24" y="11"/>
                      </a:lnTo>
                      <a:lnTo>
                        <a:pt x="34" y="0"/>
                      </a:lnTo>
                      <a:lnTo>
                        <a:pt x="30" y="11"/>
                      </a:lnTo>
                      <a:lnTo>
                        <a:pt x="30" y="24"/>
                      </a:lnTo>
                      <a:lnTo>
                        <a:pt x="34" y="35"/>
                      </a:lnTo>
                      <a:lnTo>
                        <a:pt x="22" y="33"/>
                      </a:lnTo>
                      <a:lnTo>
                        <a:pt x="11" y="28"/>
                      </a:lnTo>
                      <a:lnTo>
                        <a:pt x="0" y="24"/>
                      </a:lnTo>
                      <a:close/>
                    </a:path>
                  </a:pathLst>
                </a:custGeom>
                <a:noFill/>
                <a:ln w="9525">
                  <a:noFill/>
                  <a:round/>
                  <a:headEnd/>
                  <a:tailEnd/>
                </a:ln>
              </p:spPr>
              <p:txBody>
                <a:bodyPr/>
                <a:lstStyle/>
                <a:p>
                  <a:endParaRPr lang="en-US"/>
                </a:p>
              </p:txBody>
            </p:sp>
            <p:sp>
              <p:nvSpPr>
                <p:cNvPr id="19093" name="Freeform 411"/>
                <p:cNvSpPr>
                  <a:spLocks/>
                </p:cNvSpPr>
                <p:nvPr/>
              </p:nvSpPr>
              <p:spPr bwMode="auto">
                <a:xfrm>
                  <a:off x="1016" y="3125"/>
                  <a:ext cx="9" cy="9"/>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0" y="24"/>
                      </a:moveTo>
                      <a:lnTo>
                        <a:pt x="14" y="20"/>
                      </a:lnTo>
                      <a:lnTo>
                        <a:pt x="24" y="11"/>
                      </a:lnTo>
                      <a:lnTo>
                        <a:pt x="34" y="0"/>
                      </a:lnTo>
                      <a:lnTo>
                        <a:pt x="30" y="11"/>
                      </a:lnTo>
                      <a:lnTo>
                        <a:pt x="30" y="24"/>
                      </a:lnTo>
                      <a:lnTo>
                        <a:pt x="34" y="35"/>
                      </a:lnTo>
                      <a:lnTo>
                        <a:pt x="22" y="33"/>
                      </a:lnTo>
                      <a:lnTo>
                        <a:pt x="11" y="28"/>
                      </a:lnTo>
                      <a:lnTo>
                        <a:pt x="0" y="24"/>
                      </a:lnTo>
                    </a:path>
                  </a:pathLst>
                </a:custGeom>
                <a:noFill/>
                <a:ln w="11113">
                  <a:solidFill>
                    <a:srgbClr val="D1E7F1"/>
                  </a:solidFill>
                  <a:round/>
                  <a:headEnd/>
                  <a:tailEnd/>
                </a:ln>
              </p:spPr>
              <p:txBody>
                <a:bodyPr/>
                <a:lstStyle/>
                <a:p>
                  <a:endParaRPr lang="en-US"/>
                </a:p>
              </p:txBody>
            </p:sp>
            <p:sp>
              <p:nvSpPr>
                <p:cNvPr id="19094" name="Freeform 412"/>
                <p:cNvSpPr>
                  <a:spLocks/>
                </p:cNvSpPr>
                <p:nvPr/>
              </p:nvSpPr>
              <p:spPr bwMode="auto">
                <a:xfrm>
                  <a:off x="961" y="3275"/>
                  <a:ext cx="19" cy="66"/>
                </a:xfrm>
                <a:custGeom>
                  <a:avLst/>
                  <a:gdLst>
                    <a:gd name="T0" fmla="*/ 0 w 74"/>
                    <a:gd name="T1" fmla="*/ 0 h 263"/>
                    <a:gd name="T2" fmla="*/ 0 w 74"/>
                    <a:gd name="T3" fmla="*/ 0 h 263"/>
                    <a:gd name="T4" fmla="*/ 0 w 74"/>
                    <a:gd name="T5" fmla="*/ 0 h 263"/>
                    <a:gd name="T6" fmla="*/ 0 w 74"/>
                    <a:gd name="T7" fmla="*/ 0 h 263"/>
                    <a:gd name="T8" fmla="*/ 0 w 74"/>
                    <a:gd name="T9" fmla="*/ 0 h 263"/>
                    <a:gd name="T10" fmla="*/ 0 w 74"/>
                    <a:gd name="T11" fmla="*/ 0 h 263"/>
                    <a:gd name="T12" fmla="*/ 0 w 74"/>
                    <a:gd name="T13" fmla="*/ 0 h 263"/>
                    <a:gd name="T14" fmla="*/ 0 60000 65536"/>
                    <a:gd name="T15" fmla="*/ 0 60000 65536"/>
                    <a:gd name="T16" fmla="*/ 0 60000 65536"/>
                    <a:gd name="T17" fmla="*/ 0 60000 65536"/>
                    <a:gd name="T18" fmla="*/ 0 60000 65536"/>
                    <a:gd name="T19" fmla="*/ 0 60000 65536"/>
                    <a:gd name="T20" fmla="*/ 0 60000 65536"/>
                    <a:gd name="T21" fmla="*/ 0 w 74"/>
                    <a:gd name="T22" fmla="*/ 0 h 263"/>
                    <a:gd name="T23" fmla="*/ 74 w 74"/>
                    <a:gd name="T24" fmla="*/ 263 h 2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263">
                      <a:moveTo>
                        <a:pt x="19" y="263"/>
                      </a:moveTo>
                      <a:lnTo>
                        <a:pt x="6" y="217"/>
                      </a:lnTo>
                      <a:lnTo>
                        <a:pt x="0" y="169"/>
                      </a:lnTo>
                      <a:lnTo>
                        <a:pt x="3" y="122"/>
                      </a:lnTo>
                      <a:lnTo>
                        <a:pt x="16" y="77"/>
                      </a:lnTo>
                      <a:lnTo>
                        <a:pt x="40" y="36"/>
                      </a:lnTo>
                      <a:lnTo>
                        <a:pt x="74" y="0"/>
                      </a:lnTo>
                    </a:path>
                  </a:pathLst>
                </a:custGeom>
                <a:noFill/>
                <a:ln w="11113">
                  <a:solidFill>
                    <a:srgbClr val="D1E7F1"/>
                  </a:solidFill>
                  <a:round/>
                  <a:headEnd/>
                  <a:tailEnd/>
                </a:ln>
              </p:spPr>
              <p:txBody>
                <a:bodyPr/>
                <a:lstStyle/>
                <a:p>
                  <a:endParaRPr lang="en-US"/>
                </a:p>
              </p:txBody>
            </p:sp>
            <p:sp>
              <p:nvSpPr>
                <p:cNvPr id="19095" name="Freeform 413"/>
                <p:cNvSpPr>
                  <a:spLocks/>
                </p:cNvSpPr>
                <p:nvPr/>
              </p:nvSpPr>
              <p:spPr bwMode="auto">
                <a:xfrm>
                  <a:off x="980" y="3269"/>
                  <a:ext cx="56" cy="17"/>
                </a:xfrm>
                <a:custGeom>
                  <a:avLst/>
                  <a:gdLst>
                    <a:gd name="T0" fmla="*/ 0 w 225"/>
                    <a:gd name="T1" fmla="*/ 0 h 65"/>
                    <a:gd name="T2" fmla="*/ 0 w 225"/>
                    <a:gd name="T3" fmla="*/ 0 h 65"/>
                    <a:gd name="T4" fmla="*/ 0 w 225"/>
                    <a:gd name="T5" fmla="*/ 0 h 65"/>
                    <a:gd name="T6" fmla="*/ 0 w 225"/>
                    <a:gd name="T7" fmla="*/ 0 h 65"/>
                    <a:gd name="T8" fmla="*/ 0 w 225"/>
                    <a:gd name="T9" fmla="*/ 0 h 65"/>
                    <a:gd name="T10" fmla="*/ 0 w 225"/>
                    <a:gd name="T11" fmla="*/ 0 h 65"/>
                    <a:gd name="T12" fmla="*/ 0 60000 65536"/>
                    <a:gd name="T13" fmla="*/ 0 60000 65536"/>
                    <a:gd name="T14" fmla="*/ 0 60000 65536"/>
                    <a:gd name="T15" fmla="*/ 0 60000 65536"/>
                    <a:gd name="T16" fmla="*/ 0 60000 65536"/>
                    <a:gd name="T17" fmla="*/ 0 60000 65536"/>
                    <a:gd name="T18" fmla="*/ 0 w 225"/>
                    <a:gd name="T19" fmla="*/ 0 h 65"/>
                    <a:gd name="T20" fmla="*/ 225 w 225"/>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25" h="65">
                      <a:moveTo>
                        <a:pt x="0" y="23"/>
                      </a:moveTo>
                      <a:lnTo>
                        <a:pt x="45" y="0"/>
                      </a:lnTo>
                      <a:lnTo>
                        <a:pt x="89" y="0"/>
                      </a:lnTo>
                      <a:lnTo>
                        <a:pt x="136" y="16"/>
                      </a:lnTo>
                      <a:lnTo>
                        <a:pt x="181" y="39"/>
                      </a:lnTo>
                      <a:lnTo>
                        <a:pt x="225" y="65"/>
                      </a:lnTo>
                    </a:path>
                  </a:pathLst>
                </a:custGeom>
                <a:noFill/>
                <a:ln w="11113">
                  <a:solidFill>
                    <a:srgbClr val="D1E7F1"/>
                  </a:solidFill>
                  <a:round/>
                  <a:headEnd/>
                  <a:tailEnd/>
                </a:ln>
              </p:spPr>
              <p:txBody>
                <a:bodyPr/>
                <a:lstStyle/>
                <a:p>
                  <a:endParaRPr lang="en-US"/>
                </a:p>
              </p:txBody>
            </p:sp>
            <p:sp>
              <p:nvSpPr>
                <p:cNvPr id="19096" name="Freeform 414"/>
                <p:cNvSpPr>
                  <a:spLocks/>
                </p:cNvSpPr>
                <p:nvPr/>
              </p:nvSpPr>
              <p:spPr bwMode="auto">
                <a:xfrm>
                  <a:off x="1036" y="3285"/>
                  <a:ext cx="12" cy="2"/>
                </a:xfrm>
                <a:custGeom>
                  <a:avLst/>
                  <a:gdLst>
                    <a:gd name="T0" fmla="*/ 0 w 47"/>
                    <a:gd name="T1" fmla="*/ 0 h 7"/>
                    <a:gd name="T2" fmla="*/ 0 w 47"/>
                    <a:gd name="T3" fmla="*/ 0 h 7"/>
                    <a:gd name="T4" fmla="*/ 0 w 47"/>
                    <a:gd name="T5" fmla="*/ 0 h 7"/>
                    <a:gd name="T6" fmla="*/ 0 w 47"/>
                    <a:gd name="T7" fmla="*/ 0 h 7"/>
                    <a:gd name="T8" fmla="*/ 0 60000 65536"/>
                    <a:gd name="T9" fmla="*/ 0 60000 65536"/>
                    <a:gd name="T10" fmla="*/ 0 60000 65536"/>
                    <a:gd name="T11" fmla="*/ 0 60000 65536"/>
                    <a:gd name="T12" fmla="*/ 0 w 47"/>
                    <a:gd name="T13" fmla="*/ 0 h 7"/>
                    <a:gd name="T14" fmla="*/ 47 w 47"/>
                    <a:gd name="T15" fmla="*/ 7 h 7"/>
                  </a:gdLst>
                  <a:ahLst/>
                  <a:cxnLst>
                    <a:cxn ang="T8">
                      <a:pos x="T0" y="T1"/>
                    </a:cxn>
                    <a:cxn ang="T9">
                      <a:pos x="T2" y="T3"/>
                    </a:cxn>
                    <a:cxn ang="T10">
                      <a:pos x="T4" y="T5"/>
                    </a:cxn>
                    <a:cxn ang="T11">
                      <a:pos x="T6" y="T7"/>
                    </a:cxn>
                  </a:cxnLst>
                  <a:rect l="T12" t="T13" r="T14" b="T15"/>
                  <a:pathLst>
                    <a:path w="47" h="7">
                      <a:moveTo>
                        <a:pt x="0" y="2"/>
                      </a:moveTo>
                      <a:lnTo>
                        <a:pt x="15" y="7"/>
                      </a:lnTo>
                      <a:lnTo>
                        <a:pt x="31" y="6"/>
                      </a:lnTo>
                      <a:lnTo>
                        <a:pt x="47" y="0"/>
                      </a:lnTo>
                    </a:path>
                  </a:pathLst>
                </a:custGeom>
                <a:noFill/>
                <a:ln w="11113">
                  <a:solidFill>
                    <a:srgbClr val="D1E7F1"/>
                  </a:solidFill>
                  <a:round/>
                  <a:headEnd/>
                  <a:tailEnd/>
                </a:ln>
              </p:spPr>
              <p:txBody>
                <a:bodyPr/>
                <a:lstStyle/>
                <a:p>
                  <a:endParaRPr lang="en-US"/>
                </a:p>
              </p:txBody>
            </p:sp>
            <p:sp>
              <p:nvSpPr>
                <p:cNvPr id="19097" name="Freeform 415"/>
                <p:cNvSpPr>
                  <a:spLocks/>
                </p:cNvSpPr>
                <p:nvPr/>
              </p:nvSpPr>
              <p:spPr bwMode="auto">
                <a:xfrm>
                  <a:off x="1048" y="3266"/>
                  <a:ext cx="3" cy="19"/>
                </a:xfrm>
                <a:custGeom>
                  <a:avLst/>
                  <a:gdLst>
                    <a:gd name="T0" fmla="*/ 0 w 14"/>
                    <a:gd name="T1" fmla="*/ 0 h 77"/>
                    <a:gd name="T2" fmla="*/ 0 w 14"/>
                    <a:gd name="T3" fmla="*/ 0 h 77"/>
                    <a:gd name="T4" fmla="*/ 0 w 14"/>
                    <a:gd name="T5" fmla="*/ 0 h 77"/>
                    <a:gd name="T6" fmla="*/ 0 w 14"/>
                    <a:gd name="T7" fmla="*/ 0 h 77"/>
                    <a:gd name="T8" fmla="*/ 0 60000 65536"/>
                    <a:gd name="T9" fmla="*/ 0 60000 65536"/>
                    <a:gd name="T10" fmla="*/ 0 60000 65536"/>
                    <a:gd name="T11" fmla="*/ 0 60000 65536"/>
                    <a:gd name="T12" fmla="*/ 0 w 14"/>
                    <a:gd name="T13" fmla="*/ 0 h 77"/>
                    <a:gd name="T14" fmla="*/ 14 w 14"/>
                    <a:gd name="T15" fmla="*/ 77 h 77"/>
                  </a:gdLst>
                  <a:ahLst/>
                  <a:cxnLst>
                    <a:cxn ang="T8">
                      <a:pos x="T0" y="T1"/>
                    </a:cxn>
                    <a:cxn ang="T9">
                      <a:pos x="T2" y="T3"/>
                    </a:cxn>
                    <a:cxn ang="T10">
                      <a:pos x="T4" y="T5"/>
                    </a:cxn>
                    <a:cxn ang="T11">
                      <a:pos x="T6" y="T7"/>
                    </a:cxn>
                  </a:cxnLst>
                  <a:rect l="T12" t="T13" r="T14" b="T15"/>
                  <a:pathLst>
                    <a:path w="14" h="77">
                      <a:moveTo>
                        <a:pt x="0" y="77"/>
                      </a:moveTo>
                      <a:lnTo>
                        <a:pt x="14" y="56"/>
                      </a:lnTo>
                      <a:lnTo>
                        <a:pt x="14" y="26"/>
                      </a:lnTo>
                      <a:lnTo>
                        <a:pt x="2" y="0"/>
                      </a:lnTo>
                    </a:path>
                  </a:pathLst>
                </a:custGeom>
                <a:noFill/>
                <a:ln w="11113">
                  <a:solidFill>
                    <a:srgbClr val="D1E7F1"/>
                  </a:solidFill>
                  <a:round/>
                  <a:headEnd/>
                  <a:tailEnd/>
                </a:ln>
              </p:spPr>
              <p:txBody>
                <a:bodyPr/>
                <a:lstStyle/>
                <a:p>
                  <a:endParaRPr lang="en-US"/>
                </a:p>
              </p:txBody>
            </p:sp>
            <p:sp>
              <p:nvSpPr>
                <p:cNvPr id="19098" name="Freeform 416"/>
                <p:cNvSpPr>
                  <a:spLocks/>
                </p:cNvSpPr>
                <p:nvPr/>
              </p:nvSpPr>
              <p:spPr bwMode="auto">
                <a:xfrm>
                  <a:off x="951" y="3278"/>
                  <a:ext cx="13" cy="25"/>
                </a:xfrm>
                <a:custGeom>
                  <a:avLst/>
                  <a:gdLst>
                    <a:gd name="T0" fmla="*/ 0 w 52"/>
                    <a:gd name="T1" fmla="*/ 0 h 99"/>
                    <a:gd name="T2" fmla="*/ 0 w 52"/>
                    <a:gd name="T3" fmla="*/ 0 h 99"/>
                    <a:gd name="T4" fmla="*/ 0 w 52"/>
                    <a:gd name="T5" fmla="*/ 0 h 99"/>
                    <a:gd name="T6" fmla="*/ 0 w 52"/>
                    <a:gd name="T7" fmla="*/ 0 h 99"/>
                    <a:gd name="T8" fmla="*/ 0 60000 65536"/>
                    <a:gd name="T9" fmla="*/ 0 60000 65536"/>
                    <a:gd name="T10" fmla="*/ 0 60000 65536"/>
                    <a:gd name="T11" fmla="*/ 0 60000 65536"/>
                    <a:gd name="T12" fmla="*/ 0 w 52"/>
                    <a:gd name="T13" fmla="*/ 0 h 99"/>
                    <a:gd name="T14" fmla="*/ 52 w 52"/>
                    <a:gd name="T15" fmla="*/ 99 h 99"/>
                  </a:gdLst>
                  <a:ahLst/>
                  <a:cxnLst>
                    <a:cxn ang="T8">
                      <a:pos x="T0" y="T1"/>
                    </a:cxn>
                    <a:cxn ang="T9">
                      <a:pos x="T2" y="T3"/>
                    </a:cxn>
                    <a:cxn ang="T10">
                      <a:pos x="T4" y="T5"/>
                    </a:cxn>
                    <a:cxn ang="T11">
                      <a:pos x="T6" y="T7"/>
                    </a:cxn>
                  </a:cxnLst>
                  <a:rect l="T12" t="T13" r="T14" b="T15"/>
                  <a:pathLst>
                    <a:path w="52" h="99">
                      <a:moveTo>
                        <a:pt x="48" y="99"/>
                      </a:moveTo>
                      <a:lnTo>
                        <a:pt x="52" y="58"/>
                      </a:lnTo>
                      <a:lnTo>
                        <a:pt x="38" y="26"/>
                      </a:lnTo>
                      <a:lnTo>
                        <a:pt x="0" y="0"/>
                      </a:lnTo>
                    </a:path>
                  </a:pathLst>
                </a:custGeom>
                <a:noFill/>
                <a:ln w="11113">
                  <a:solidFill>
                    <a:srgbClr val="D1E7F1"/>
                  </a:solidFill>
                  <a:round/>
                  <a:headEnd/>
                  <a:tailEnd/>
                </a:ln>
              </p:spPr>
              <p:txBody>
                <a:bodyPr/>
                <a:lstStyle/>
                <a:p>
                  <a:endParaRPr lang="en-US"/>
                </a:p>
              </p:txBody>
            </p:sp>
            <p:sp>
              <p:nvSpPr>
                <p:cNvPr id="19099" name="Freeform 417"/>
                <p:cNvSpPr>
                  <a:spLocks/>
                </p:cNvSpPr>
                <p:nvPr/>
              </p:nvSpPr>
              <p:spPr bwMode="auto">
                <a:xfrm>
                  <a:off x="934" y="3266"/>
                  <a:ext cx="17" cy="12"/>
                </a:xfrm>
                <a:custGeom>
                  <a:avLst/>
                  <a:gdLst>
                    <a:gd name="T0" fmla="*/ 0 w 68"/>
                    <a:gd name="T1" fmla="*/ 0 h 47"/>
                    <a:gd name="T2" fmla="*/ 0 w 68"/>
                    <a:gd name="T3" fmla="*/ 0 h 47"/>
                    <a:gd name="T4" fmla="*/ 0 w 68"/>
                    <a:gd name="T5" fmla="*/ 0 h 47"/>
                    <a:gd name="T6" fmla="*/ 0 w 68"/>
                    <a:gd name="T7" fmla="*/ 0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68" y="47"/>
                      </a:moveTo>
                      <a:lnTo>
                        <a:pt x="47" y="31"/>
                      </a:lnTo>
                      <a:lnTo>
                        <a:pt x="32" y="22"/>
                      </a:lnTo>
                      <a:lnTo>
                        <a:pt x="0" y="0"/>
                      </a:lnTo>
                    </a:path>
                  </a:pathLst>
                </a:custGeom>
                <a:noFill/>
                <a:ln w="11113">
                  <a:solidFill>
                    <a:srgbClr val="D1E7F1"/>
                  </a:solidFill>
                  <a:round/>
                  <a:headEnd/>
                  <a:tailEnd/>
                </a:ln>
              </p:spPr>
              <p:txBody>
                <a:bodyPr/>
                <a:lstStyle/>
                <a:p>
                  <a:endParaRPr lang="en-US"/>
                </a:p>
              </p:txBody>
            </p:sp>
            <p:sp>
              <p:nvSpPr>
                <p:cNvPr id="19100" name="Freeform 418"/>
                <p:cNvSpPr>
                  <a:spLocks/>
                </p:cNvSpPr>
                <p:nvPr/>
              </p:nvSpPr>
              <p:spPr bwMode="auto">
                <a:xfrm>
                  <a:off x="928" y="3253"/>
                  <a:ext cx="6" cy="13"/>
                </a:xfrm>
                <a:custGeom>
                  <a:avLst/>
                  <a:gdLst>
                    <a:gd name="T0" fmla="*/ 0 w 24"/>
                    <a:gd name="T1" fmla="*/ 0 h 53"/>
                    <a:gd name="T2" fmla="*/ 0 w 24"/>
                    <a:gd name="T3" fmla="*/ 0 h 53"/>
                    <a:gd name="T4" fmla="*/ 0 w 24"/>
                    <a:gd name="T5" fmla="*/ 0 h 53"/>
                    <a:gd name="T6" fmla="*/ 0 w 24"/>
                    <a:gd name="T7" fmla="*/ 0 h 53"/>
                    <a:gd name="T8" fmla="*/ 0 60000 65536"/>
                    <a:gd name="T9" fmla="*/ 0 60000 65536"/>
                    <a:gd name="T10" fmla="*/ 0 60000 65536"/>
                    <a:gd name="T11" fmla="*/ 0 60000 65536"/>
                    <a:gd name="T12" fmla="*/ 0 w 24"/>
                    <a:gd name="T13" fmla="*/ 0 h 53"/>
                    <a:gd name="T14" fmla="*/ 24 w 24"/>
                    <a:gd name="T15" fmla="*/ 53 h 53"/>
                  </a:gdLst>
                  <a:ahLst/>
                  <a:cxnLst>
                    <a:cxn ang="T8">
                      <a:pos x="T0" y="T1"/>
                    </a:cxn>
                    <a:cxn ang="T9">
                      <a:pos x="T2" y="T3"/>
                    </a:cxn>
                    <a:cxn ang="T10">
                      <a:pos x="T4" y="T5"/>
                    </a:cxn>
                    <a:cxn ang="T11">
                      <a:pos x="T6" y="T7"/>
                    </a:cxn>
                  </a:cxnLst>
                  <a:rect l="T12" t="T13" r="T14" b="T15"/>
                  <a:pathLst>
                    <a:path w="24" h="53">
                      <a:moveTo>
                        <a:pt x="24" y="53"/>
                      </a:moveTo>
                      <a:lnTo>
                        <a:pt x="3" y="32"/>
                      </a:lnTo>
                      <a:lnTo>
                        <a:pt x="0" y="13"/>
                      </a:lnTo>
                      <a:lnTo>
                        <a:pt x="11" y="0"/>
                      </a:lnTo>
                    </a:path>
                  </a:pathLst>
                </a:custGeom>
                <a:noFill/>
                <a:ln w="11113">
                  <a:solidFill>
                    <a:srgbClr val="D1E7F1"/>
                  </a:solidFill>
                  <a:round/>
                  <a:headEnd/>
                  <a:tailEnd/>
                </a:ln>
              </p:spPr>
              <p:txBody>
                <a:bodyPr/>
                <a:lstStyle/>
                <a:p>
                  <a:endParaRPr lang="en-US"/>
                </a:p>
              </p:txBody>
            </p:sp>
            <p:sp>
              <p:nvSpPr>
                <p:cNvPr id="19101" name="Freeform 419"/>
                <p:cNvSpPr>
                  <a:spLocks/>
                </p:cNvSpPr>
                <p:nvPr/>
              </p:nvSpPr>
              <p:spPr bwMode="auto">
                <a:xfrm>
                  <a:off x="937" y="3233"/>
                  <a:ext cx="51" cy="20"/>
                </a:xfrm>
                <a:custGeom>
                  <a:avLst/>
                  <a:gdLst>
                    <a:gd name="T0" fmla="*/ 0 w 205"/>
                    <a:gd name="T1" fmla="*/ 0 h 80"/>
                    <a:gd name="T2" fmla="*/ 0 w 205"/>
                    <a:gd name="T3" fmla="*/ 0 h 80"/>
                    <a:gd name="T4" fmla="*/ 0 w 205"/>
                    <a:gd name="T5" fmla="*/ 0 h 80"/>
                    <a:gd name="T6" fmla="*/ 0 w 205"/>
                    <a:gd name="T7" fmla="*/ 0 h 80"/>
                    <a:gd name="T8" fmla="*/ 0 w 205"/>
                    <a:gd name="T9" fmla="*/ 0 h 80"/>
                    <a:gd name="T10" fmla="*/ 0 w 205"/>
                    <a:gd name="T11" fmla="*/ 0 h 80"/>
                    <a:gd name="T12" fmla="*/ 0 w 205"/>
                    <a:gd name="T13" fmla="*/ 0 h 80"/>
                    <a:gd name="T14" fmla="*/ 0 w 205"/>
                    <a:gd name="T15" fmla="*/ 0 h 80"/>
                    <a:gd name="T16" fmla="*/ 0 w 205"/>
                    <a:gd name="T17" fmla="*/ 0 h 80"/>
                    <a:gd name="T18" fmla="*/ 0 w 205"/>
                    <a:gd name="T19" fmla="*/ 0 h 80"/>
                    <a:gd name="T20" fmla="*/ 0 w 205"/>
                    <a:gd name="T21" fmla="*/ 0 h 80"/>
                    <a:gd name="T22" fmla="*/ 0 w 205"/>
                    <a:gd name="T23" fmla="*/ 0 h 80"/>
                    <a:gd name="T24" fmla="*/ 0 w 205"/>
                    <a:gd name="T25" fmla="*/ 0 h 80"/>
                    <a:gd name="T26" fmla="*/ 0 w 205"/>
                    <a:gd name="T27" fmla="*/ 0 h 80"/>
                    <a:gd name="T28" fmla="*/ 0 w 205"/>
                    <a:gd name="T29" fmla="*/ 0 h 80"/>
                    <a:gd name="T30" fmla="*/ 0 w 205"/>
                    <a:gd name="T31" fmla="*/ 0 h 80"/>
                    <a:gd name="T32" fmla="*/ 0 w 205"/>
                    <a:gd name="T33" fmla="*/ 0 h 80"/>
                    <a:gd name="T34" fmla="*/ 0 w 205"/>
                    <a:gd name="T35" fmla="*/ 0 h 80"/>
                    <a:gd name="T36" fmla="*/ 0 w 205"/>
                    <a:gd name="T37" fmla="*/ 0 h 80"/>
                    <a:gd name="T38" fmla="*/ 0 w 205"/>
                    <a:gd name="T39" fmla="*/ 0 h 80"/>
                    <a:gd name="T40" fmla="*/ 0 w 205"/>
                    <a:gd name="T41" fmla="*/ 0 h 80"/>
                    <a:gd name="T42" fmla="*/ 0 w 205"/>
                    <a:gd name="T43" fmla="*/ 0 h 80"/>
                    <a:gd name="T44" fmla="*/ 0 w 205"/>
                    <a:gd name="T45" fmla="*/ 0 h 80"/>
                    <a:gd name="T46" fmla="*/ 0 w 205"/>
                    <a:gd name="T47" fmla="*/ 0 h 80"/>
                    <a:gd name="T48" fmla="*/ 0 w 205"/>
                    <a:gd name="T49" fmla="*/ 0 h 80"/>
                    <a:gd name="T50" fmla="*/ 0 w 205"/>
                    <a:gd name="T51" fmla="*/ 0 h 80"/>
                    <a:gd name="T52" fmla="*/ 0 w 205"/>
                    <a:gd name="T53" fmla="*/ 0 h 80"/>
                    <a:gd name="T54" fmla="*/ 0 w 205"/>
                    <a:gd name="T55" fmla="*/ 0 h 80"/>
                    <a:gd name="T56" fmla="*/ 0 w 205"/>
                    <a:gd name="T57" fmla="*/ 0 h 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5"/>
                    <a:gd name="T88" fmla="*/ 0 h 80"/>
                    <a:gd name="T89" fmla="*/ 205 w 205"/>
                    <a:gd name="T90" fmla="*/ 80 h 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5" h="80">
                      <a:moveTo>
                        <a:pt x="1" y="71"/>
                      </a:moveTo>
                      <a:lnTo>
                        <a:pt x="11" y="62"/>
                      </a:lnTo>
                      <a:lnTo>
                        <a:pt x="20" y="59"/>
                      </a:lnTo>
                      <a:lnTo>
                        <a:pt x="31" y="55"/>
                      </a:lnTo>
                      <a:lnTo>
                        <a:pt x="88" y="41"/>
                      </a:lnTo>
                      <a:lnTo>
                        <a:pt x="143" y="22"/>
                      </a:lnTo>
                      <a:lnTo>
                        <a:pt x="196" y="0"/>
                      </a:lnTo>
                      <a:lnTo>
                        <a:pt x="200" y="13"/>
                      </a:lnTo>
                      <a:lnTo>
                        <a:pt x="202" y="23"/>
                      </a:lnTo>
                      <a:lnTo>
                        <a:pt x="205" y="36"/>
                      </a:lnTo>
                      <a:lnTo>
                        <a:pt x="194" y="36"/>
                      </a:lnTo>
                      <a:lnTo>
                        <a:pt x="185" y="39"/>
                      </a:lnTo>
                      <a:lnTo>
                        <a:pt x="174" y="41"/>
                      </a:lnTo>
                      <a:lnTo>
                        <a:pt x="169" y="42"/>
                      </a:lnTo>
                      <a:lnTo>
                        <a:pt x="160" y="46"/>
                      </a:lnTo>
                      <a:lnTo>
                        <a:pt x="154" y="47"/>
                      </a:lnTo>
                      <a:lnTo>
                        <a:pt x="101" y="54"/>
                      </a:lnTo>
                      <a:lnTo>
                        <a:pt x="52" y="62"/>
                      </a:lnTo>
                      <a:lnTo>
                        <a:pt x="0" y="80"/>
                      </a:lnTo>
                      <a:lnTo>
                        <a:pt x="0" y="78"/>
                      </a:lnTo>
                      <a:lnTo>
                        <a:pt x="1" y="73"/>
                      </a:lnTo>
                      <a:lnTo>
                        <a:pt x="1" y="71"/>
                      </a:lnTo>
                      <a:close/>
                    </a:path>
                  </a:pathLst>
                </a:custGeom>
                <a:solidFill>
                  <a:srgbClr val="47A3CB"/>
                </a:solidFill>
                <a:ln w="9525">
                  <a:noFill/>
                  <a:round/>
                  <a:headEnd/>
                  <a:tailEnd/>
                </a:ln>
              </p:spPr>
              <p:txBody>
                <a:bodyPr/>
                <a:lstStyle/>
                <a:p>
                  <a:endParaRPr lang="en-US"/>
                </a:p>
              </p:txBody>
            </p:sp>
            <p:sp>
              <p:nvSpPr>
                <p:cNvPr id="19102" name="Freeform 420"/>
                <p:cNvSpPr>
                  <a:spLocks/>
                </p:cNvSpPr>
                <p:nvPr/>
              </p:nvSpPr>
              <p:spPr bwMode="auto">
                <a:xfrm>
                  <a:off x="937" y="3233"/>
                  <a:ext cx="51" cy="20"/>
                </a:xfrm>
                <a:custGeom>
                  <a:avLst/>
                  <a:gdLst>
                    <a:gd name="T0" fmla="*/ 0 w 205"/>
                    <a:gd name="T1" fmla="*/ 0 h 80"/>
                    <a:gd name="T2" fmla="*/ 0 w 205"/>
                    <a:gd name="T3" fmla="*/ 0 h 80"/>
                    <a:gd name="T4" fmla="*/ 0 w 205"/>
                    <a:gd name="T5" fmla="*/ 0 h 80"/>
                    <a:gd name="T6" fmla="*/ 0 w 205"/>
                    <a:gd name="T7" fmla="*/ 0 h 80"/>
                    <a:gd name="T8" fmla="*/ 0 w 205"/>
                    <a:gd name="T9" fmla="*/ 0 h 80"/>
                    <a:gd name="T10" fmla="*/ 0 w 205"/>
                    <a:gd name="T11" fmla="*/ 0 h 80"/>
                    <a:gd name="T12" fmla="*/ 0 w 205"/>
                    <a:gd name="T13" fmla="*/ 0 h 80"/>
                    <a:gd name="T14" fmla="*/ 0 w 205"/>
                    <a:gd name="T15" fmla="*/ 0 h 80"/>
                    <a:gd name="T16" fmla="*/ 0 w 205"/>
                    <a:gd name="T17" fmla="*/ 0 h 80"/>
                    <a:gd name="T18" fmla="*/ 0 w 205"/>
                    <a:gd name="T19" fmla="*/ 0 h 80"/>
                    <a:gd name="T20" fmla="*/ 0 w 205"/>
                    <a:gd name="T21" fmla="*/ 0 h 80"/>
                    <a:gd name="T22" fmla="*/ 0 w 205"/>
                    <a:gd name="T23" fmla="*/ 0 h 80"/>
                    <a:gd name="T24" fmla="*/ 0 w 205"/>
                    <a:gd name="T25" fmla="*/ 0 h 80"/>
                    <a:gd name="T26" fmla="*/ 0 w 205"/>
                    <a:gd name="T27" fmla="*/ 0 h 80"/>
                    <a:gd name="T28" fmla="*/ 0 w 205"/>
                    <a:gd name="T29" fmla="*/ 0 h 80"/>
                    <a:gd name="T30" fmla="*/ 0 w 205"/>
                    <a:gd name="T31" fmla="*/ 0 h 80"/>
                    <a:gd name="T32" fmla="*/ 0 w 205"/>
                    <a:gd name="T33" fmla="*/ 0 h 80"/>
                    <a:gd name="T34" fmla="*/ 0 w 205"/>
                    <a:gd name="T35" fmla="*/ 0 h 80"/>
                    <a:gd name="T36" fmla="*/ 0 w 205"/>
                    <a:gd name="T37" fmla="*/ 0 h 80"/>
                    <a:gd name="T38" fmla="*/ 0 w 205"/>
                    <a:gd name="T39" fmla="*/ 0 h 80"/>
                    <a:gd name="T40" fmla="*/ 0 w 205"/>
                    <a:gd name="T41" fmla="*/ 0 h 80"/>
                    <a:gd name="T42" fmla="*/ 0 w 205"/>
                    <a:gd name="T43" fmla="*/ 0 h 80"/>
                    <a:gd name="T44" fmla="*/ 0 w 205"/>
                    <a:gd name="T45" fmla="*/ 0 h 80"/>
                    <a:gd name="T46" fmla="*/ 0 w 205"/>
                    <a:gd name="T47" fmla="*/ 0 h 80"/>
                    <a:gd name="T48" fmla="*/ 0 w 205"/>
                    <a:gd name="T49" fmla="*/ 0 h 80"/>
                    <a:gd name="T50" fmla="*/ 0 w 205"/>
                    <a:gd name="T51" fmla="*/ 0 h 80"/>
                    <a:gd name="T52" fmla="*/ 0 w 205"/>
                    <a:gd name="T53" fmla="*/ 0 h 80"/>
                    <a:gd name="T54" fmla="*/ 0 w 205"/>
                    <a:gd name="T55" fmla="*/ 0 h 80"/>
                    <a:gd name="T56" fmla="*/ 0 w 205"/>
                    <a:gd name="T57" fmla="*/ 0 h 80"/>
                    <a:gd name="T58" fmla="*/ 0 w 205"/>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5"/>
                    <a:gd name="T91" fmla="*/ 0 h 80"/>
                    <a:gd name="T92" fmla="*/ 205 w 205"/>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5" h="80">
                      <a:moveTo>
                        <a:pt x="1" y="71"/>
                      </a:moveTo>
                      <a:lnTo>
                        <a:pt x="11" y="62"/>
                      </a:lnTo>
                      <a:lnTo>
                        <a:pt x="20" y="59"/>
                      </a:lnTo>
                      <a:lnTo>
                        <a:pt x="31" y="55"/>
                      </a:lnTo>
                      <a:lnTo>
                        <a:pt x="88" y="41"/>
                      </a:lnTo>
                      <a:lnTo>
                        <a:pt x="143" y="22"/>
                      </a:lnTo>
                      <a:lnTo>
                        <a:pt x="196" y="0"/>
                      </a:lnTo>
                      <a:lnTo>
                        <a:pt x="200" y="13"/>
                      </a:lnTo>
                      <a:lnTo>
                        <a:pt x="202" y="23"/>
                      </a:lnTo>
                      <a:lnTo>
                        <a:pt x="205" y="36"/>
                      </a:lnTo>
                      <a:lnTo>
                        <a:pt x="194" y="36"/>
                      </a:lnTo>
                      <a:lnTo>
                        <a:pt x="185" y="39"/>
                      </a:lnTo>
                      <a:lnTo>
                        <a:pt x="174" y="41"/>
                      </a:lnTo>
                      <a:lnTo>
                        <a:pt x="169" y="42"/>
                      </a:lnTo>
                      <a:lnTo>
                        <a:pt x="160" y="46"/>
                      </a:lnTo>
                      <a:lnTo>
                        <a:pt x="154" y="47"/>
                      </a:lnTo>
                      <a:lnTo>
                        <a:pt x="101" y="54"/>
                      </a:lnTo>
                      <a:lnTo>
                        <a:pt x="52" y="62"/>
                      </a:lnTo>
                      <a:lnTo>
                        <a:pt x="0" y="80"/>
                      </a:lnTo>
                      <a:lnTo>
                        <a:pt x="0" y="78"/>
                      </a:lnTo>
                      <a:lnTo>
                        <a:pt x="1" y="73"/>
                      </a:lnTo>
                      <a:lnTo>
                        <a:pt x="1" y="71"/>
                      </a:lnTo>
                    </a:path>
                  </a:pathLst>
                </a:custGeom>
                <a:noFill/>
                <a:ln w="1588">
                  <a:solidFill>
                    <a:srgbClr val="87C2DC"/>
                  </a:solidFill>
                  <a:round/>
                  <a:headEnd/>
                  <a:tailEnd/>
                </a:ln>
              </p:spPr>
              <p:txBody>
                <a:bodyPr/>
                <a:lstStyle/>
                <a:p>
                  <a:endParaRPr lang="en-US"/>
                </a:p>
              </p:txBody>
            </p:sp>
            <p:sp>
              <p:nvSpPr>
                <p:cNvPr id="19103" name="Freeform 421"/>
                <p:cNvSpPr>
                  <a:spLocks/>
                </p:cNvSpPr>
                <p:nvPr/>
              </p:nvSpPr>
              <p:spPr bwMode="auto">
                <a:xfrm>
                  <a:off x="999" y="3234"/>
                  <a:ext cx="46" cy="28"/>
                </a:xfrm>
                <a:custGeom>
                  <a:avLst/>
                  <a:gdLst>
                    <a:gd name="T0" fmla="*/ 0 w 184"/>
                    <a:gd name="T1" fmla="*/ 0 h 114"/>
                    <a:gd name="T2" fmla="*/ 0 w 184"/>
                    <a:gd name="T3" fmla="*/ 0 h 114"/>
                    <a:gd name="T4" fmla="*/ 0 w 184"/>
                    <a:gd name="T5" fmla="*/ 0 h 114"/>
                    <a:gd name="T6" fmla="*/ 0 w 184"/>
                    <a:gd name="T7" fmla="*/ 0 h 114"/>
                    <a:gd name="T8" fmla="*/ 0 w 184"/>
                    <a:gd name="T9" fmla="*/ 0 h 114"/>
                    <a:gd name="T10" fmla="*/ 0 w 184"/>
                    <a:gd name="T11" fmla="*/ 0 h 114"/>
                    <a:gd name="T12" fmla="*/ 0 w 184"/>
                    <a:gd name="T13" fmla="*/ 0 h 114"/>
                    <a:gd name="T14" fmla="*/ 0 w 184"/>
                    <a:gd name="T15" fmla="*/ 0 h 114"/>
                    <a:gd name="T16" fmla="*/ 0 w 184"/>
                    <a:gd name="T17" fmla="*/ 0 h 114"/>
                    <a:gd name="T18" fmla="*/ 0 w 184"/>
                    <a:gd name="T19" fmla="*/ 0 h 114"/>
                    <a:gd name="T20" fmla="*/ 0 w 184"/>
                    <a:gd name="T21" fmla="*/ 0 h 114"/>
                    <a:gd name="T22" fmla="*/ 0 w 184"/>
                    <a:gd name="T23" fmla="*/ 0 h 114"/>
                    <a:gd name="T24" fmla="*/ 0 w 184"/>
                    <a:gd name="T25" fmla="*/ 0 h 114"/>
                    <a:gd name="T26" fmla="*/ 0 w 184"/>
                    <a:gd name="T27" fmla="*/ 0 h 114"/>
                    <a:gd name="T28" fmla="*/ 0 w 184"/>
                    <a:gd name="T29" fmla="*/ 0 h 114"/>
                    <a:gd name="T30" fmla="*/ 0 w 184"/>
                    <a:gd name="T31" fmla="*/ 0 h 114"/>
                    <a:gd name="T32" fmla="*/ 0 w 184"/>
                    <a:gd name="T33" fmla="*/ 0 h 114"/>
                    <a:gd name="T34" fmla="*/ 0 w 184"/>
                    <a:gd name="T35" fmla="*/ 0 h 114"/>
                    <a:gd name="T36" fmla="*/ 0 w 184"/>
                    <a:gd name="T37" fmla="*/ 0 h 114"/>
                    <a:gd name="T38" fmla="*/ 0 w 184"/>
                    <a:gd name="T39" fmla="*/ 0 h 114"/>
                    <a:gd name="T40" fmla="*/ 0 w 184"/>
                    <a:gd name="T41" fmla="*/ 0 h 114"/>
                    <a:gd name="T42" fmla="*/ 0 w 184"/>
                    <a:gd name="T43" fmla="*/ 0 h 114"/>
                    <a:gd name="T44" fmla="*/ 0 w 184"/>
                    <a:gd name="T45" fmla="*/ 0 h 114"/>
                    <a:gd name="T46" fmla="*/ 0 w 184"/>
                    <a:gd name="T47" fmla="*/ 0 h 114"/>
                    <a:gd name="T48" fmla="*/ 0 w 184"/>
                    <a:gd name="T49" fmla="*/ 0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4"/>
                    <a:gd name="T76" fmla="*/ 0 h 114"/>
                    <a:gd name="T77" fmla="*/ 184 w 184"/>
                    <a:gd name="T78" fmla="*/ 114 h 1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4" h="114">
                      <a:moveTo>
                        <a:pt x="6" y="0"/>
                      </a:moveTo>
                      <a:lnTo>
                        <a:pt x="57" y="36"/>
                      </a:lnTo>
                      <a:lnTo>
                        <a:pt x="112" y="59"/>
                      </a:lnTo>
                      <a:lnTo>
                        <a:pt x="169" y="87"/>
                      </a:lnTo>
                      <a:lnTo>
                        <a:pt x="174" y="90"/>
                      </a:lnTo>
                      <a:lnTo>
                        <a:pt x="179" y="95"/>
                      </a:lnTo>
                      <a:lnTo>
                        <a:pt x="184" y="101"/>
                      </a:lnTo>
                      <a:lnTo>
                        <a:pt x="181" y="103"/>
                      </a:lnTo>
                      <a:lnTo>
                        <a:pt x="179" y="108"/>
                      </a:lnTo>
                      <a:lnTo>
                        <a:pt x="177" y="114"/>
                      </a:lnTo>
                      <a:lnTo>
                        <a:pt x="173" y="109"/>
                      </a:lnTo>
                      <a:lnTo>
                        <a:pt x="171" y="106"/>
                      </a:lnTo>
                      <a:lnTo>
                        <a:pt x="167" y="101"/>
                      </a:lnTo>
                      <a:lnTo>
                        <a:pt x="111" y="75"/>
                      </a:lnTo>
                      <a:lnTo>
                        <a:pt x="53" y="58"/>
                      </a:lnTo>
                      <a:lnTo>
                        <a:pt x="0" y="31"/>
                      </a:lnTo>
                      <a:lnTo>
                        <a:pt x="3" y="23"/>
                      </a:lnTo>
                      <a:lnTo>
                        <a:pt x="5" y="8"/>
                      </a:lnTo>
                      <a:lnTo>
                        <a:pt x="6" y="0"/>
                      </a:lnTo>
                      <a:close/>
                    </a:path>
                  </a:pathLst>
                </a:custGeom>
                <a:solidFill>
                  <a:srgbClr val="47A3CB"/>
                </a:solidFill>
                <a:ln w="9525">
                  <a:noFill/>
                  <a:round/>
                  <a:headEnd/>
                  <a:tailEnd/>
                </a:ln>
              </p:spPr>
              <p:txBody>
                <a:bodyPr/>
                <a:lstStyle/>
                <a:p>
                  <a:endParaRPr lang="en-US"/>
                </a:p>
              </p:txBody>
            </p:sp>
            <p:sp>
              <p:nvSpPr>
                <p:cNvPr id="19104" name="Freeform 422"/>
                <p:cNvSpPr>
                  <a:spLocks/>
                </p:cNvSpPr>
                <p:nvPr/>
              </p:nvSpPr>
              <p:spPr bwMode="auto">
                <a:xfrm>
                  <a:off x="999" y="3234"/>
                  <a:ext cx="46" cy="28"/>
                </a:xfrm>
                <a:custGeom>
                  <a:avLst/>
                  <a:gdLst>
                    <a:gd name="T0" fmla="*/ 0 w 184"/>
                    <a:gd name="T1" fmla="*/ 0 h 114"/>
                    <a:gd name="T2" fmla="*/ 0 w 184"/>
                    <a:gd name="T3" fmla="*/ 0 h 114"/>
                    <a:gd name="T4" fmla="*/ 0 w 184"/>
                    <a:gd name="T5" fmla="*/ 0 h 114"/>
                    <a:gd name="T6" fmla="*/ 0 w 184"/>
                    <a:gd name="T7" fmla="*/ 0 h 114"/>
                    <a:gd name="T8" fmla="*/ 0 w 184"/>
                    <a:gd name="T9" fmla="*/ 0 h 114"/>
                    <a:gd name="T10" fmla="*/ 0 w 184"/>
                    <a:gd name="T11" fmla="*/ 0 h 114"/>
                    <a:gd name="T12" fmla="*/ 0 w 184"/>
                    <a:gd name="T13" fmla="*/ 0 h 114"/>
                    <a:gd name="T14" fmla="*/ 0 w 184"/>
                    <a:gd name="T15" fmla="*/ 0 h 114"/>
                    <a:gd name="T16" fmla="*/ 0 w 184"/>
                    <a:gd name="T17" fmla="*/ 0 h 114"/>
                    <a:gd name="T18" fmla="*/ 0 w 184"/>
                    <a:gd name="T19" fmla="*/ 0 h 114"/>
                    <a:gd name="T20" fmla="*/ 0 w 184"/>
                    <a:gd name="T21" fmla="*/ 0 h 114"/>
                    <a:gd name="T22" fmla="*/ 0 w 184"/>
                    <a:gd name="T23" fmla="*/ 0 h 114"/>
                    <a:gd name="T24" fmla="*/ 0 w 184"/>
                    <a:gd name="T25" fmla="*/ 0 h 114"/>
                    <a:gd name="T26" fmla="*/ 0 w 184"/>
                    <a:gd name="T27" fmla="*/ 0 h 114"/>
                    <a:gd name="T28" fmla="*/ 0 w 184"/>
                    <a:gd name="T29" fmla="*/ 0 h 114"/>
                    <a:gd name="T30" fmla="*/ 0 w 184"/>
                    <a:gd name="T31" fmla="*/ 0 h 114"/>
                    <a:gd name="T32" fmla="*/ 0 w 184"/>
                    <a:gd name="T33" fmla="*/ 0 h 114"/>
                    <a:gd name="T34" fmla="*/ 0 w 184"/>
                    <a:gd name="T35" fmla="*/ 0 h 114"/>
                    <a:gd name="T36" fmla="*/ 0 w 184"/>
                    <a:gd name="T37" fmla="*/ 0 h 114"/>
                    <a:gd name="T38" fmla="*/ 0 w 184"/>
                    <a:gd name="T39" fmla="*/ 0 h 114"/>
                    <a:gd name="T40" fmla="*/ 0 w 184"/>
                    <a:gd name="T41" fmla="*/ 0 h 114"/>
                    <a:gd name="T42" fmla="*/ 0 w 184"/>
                    <a:gd name="T43" fmla="*/ 0 h 114"/>
                    <a:gd name="T44" fmla="*/ 0 w 184"/>
                    <a:gd name="T45" fmla="*/ 0 h 114"/>
                    <a:gd name="T46" fmla="*/ 0 w 184"/>
                    <a:gd name="T47" fmla="*/ 0 h 114"/>
                    <a:gd name="T48" fmla="*/ 0 w 184"/>
                    <a:gd name="T49" fmla="*/ 0 h 114"/>
                    <a:gd name="T50" fmla="*/ 0 w 184"/>
                    <a:gd name="T51" fmla="*/ 0 h 1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4"/>
                    <a:gd name="T79" fmla="*/ 0 h 114"/>
                    <a:gd name="T80" fmla="*/ 184 w 184"/>
                    <a:gd name="T81" fmla="*/ 114 h 1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4" h="114">
                      <a:moveTo>
                        <a:pt x="6" y="0"/>
                      </a:moveTo>
                      <a:lnTo>
                        <a:pt x="57" y="36"/>
                      </a:lnTo>
                      <a:lnTo>
                        <a:pt x="112" y="59"/>
                      </a:lnTo>
                      <a:lnTo>
                        <a:pt x="169" y="87"/>
                      </a:lnTo>
                      <a:lnTo>
                        <a:pt x="174" y="90"/>
                      </a:lnTo>
                      <a:lnTo>
                        <a:pt x="179" y="95"/>
                      </a:lnTo>
                      <a:lnTo>
                        <a:pt x="184" y="101"/>
                      </a:lnTo>
                      <a:lnTo>
                        <a:pt x="181" y="103"/>
                      </a:lnTo>
                      <a:lnTo>
                        <a:pt x="179" y="108"/>
                      </a:lnTo>
                      <a:lnTo>
                        <a:pt x="177" y="114"/>
                      </a:lnTo>
                      <a:lnTo>
                        <a:pt x="173" y="109"/>
                      </a:lnTo>
                      <a:lnTo>
                        <a:pt x="171" y="106"/>
                      </a:lnTo>
                      <a:lnTo>
                        <a:pt x="167" y="101"/>
                      </a:lnTo>
                      <a:lnTo>
                        <a:pt x="111" y="75"/>
                      </a:lnTo>
                      <a:lnTo>
                        <a:pt x="53" y="58"/>
                      </a:lnTo>
                      <a:lnTo>
                        <a:pt x="0" y="31"/>
                      </a:lnTo>
                      <a:lnTo>
                        <a:pt x="3" y="23"/>
                      </a:lnTo>
                      <a:lnTo>
                        <a:pt x="5" y="8"/>
                      </a:lnTo>
                      <a:lnTo>
                        <a:pt x="6" y="0"/>
                      </a:lnTo>
                    </a:path>
                  </a:pathLst>
                </a:custGeom>
                <a:noFill/>
                <a:ln w="1588">
                  <a:solidFill>
                    <a:srgbClr val="87C2DC"/>
                  </a:solidFill>
                  <a:round/>
                  <a:headEnd/>
                  <a:tailEnd/>
                </a:ln>
              </p:spPr>
              <p:txBody>
                <a:bodyPr/>
                <a:lstStyle/>
                <a:p>
                  <a:endParaRPr lang="en-US"/>
                </a:p>
              </p:txBody>
            </p:sp>
            <p:sp>
              <p:nvSpPr>
                <p:cNvPr id="19105" name="Freeform 423"/>
                <p:cNvSpPr>
                  <a:spLocks/>
                </p:cNvSpPr>
                <p:nvPr/>
              </p:nvSpPr>
              <p:spPr bwMode="auto">
                <a:xfrm>
                  <a:off x="1048" y="2943"/>
                  <a:ext cx="6" cy="33"/>
                </a:xfrm>
                <a:custGeom>
                  <a:avLst/>
                  <a:gdLst>
                    <a:gd name="T0" fmla="*/ 0 w 25"/>
                    <a:gd name="T1" fmla="*/ 0 h 131"/>
                    <a:gd name="T2" fmla="*/ 0 w 25"/>
                    <a:gd name="T3" fmla="*/ 0 h 131"/>
                    <a:gd name="T4" fmla="*/ 0 w 25"/>
                    <a:gd name="T5" fmla="*/ 0 h 131"/>
                    <a:gd name="T6" fmla="*/ 0 w 25"/>
                    <a:gd name="T7" fmla="*/ 0 h 131"/>
                    <a:gd name="T8" fmla="*/ 0 60000 65536"/>
                    <a:gd name="T9" fmla="*/ 0 60000 65536"/>
                    <a:gd name="T10" fmla="*/ 0 60000 65536"/>
                    <a:gd name="T11" fmla="*/ 0 60000 65536"/>
                    <a:gd name="T12" fmla="*/ 0 w 25"/>
                    <a:gd name="T13" fmla="*/ 0 h 131"/>
                    <a:gd name="T14" fmla="*/ 25 w 25"/>
                    <a:gd name="T15" fmla="*/ 131 h 131"/>
                  </a:gdLst>
                  <a:ahLst/>
                  <a:cxnLst>
                    <a:cxn ang="T8">
                      <a:pos x="T0" y="T1"/>
                    </a:cxn>
                    <a:cxn ang="T9">
                      <a:pos x="T2" y="T3"/>
                    </a:cxn>
                    <a:cxn ang="T10">
                      <a:pos x="T4" y="T5"/>
                    </a:cxn>
                    <a:cxn ang="T11">
                      <a:pos x="T6" y="T7"/>
                    </a:cxn>
                  </a:cxnLst>
                  <a:rect l="T12" t="T13" r="T14" b="T15"/>
                  <a:pathLst>
                    <a:path w="25" h="131">
                      <a:moveTo>
                        <a:pt x="0" y="0"/>
                      </a:moveTo>
                      <a:lnTo>
                        <a:pt x="15" y="42"/>
                      </a:lnTo>
                      <a:lnTo>
                        <a:pt x="23" y="86"/>
                      </a:lnTo>
                      <a:lnTo>
                        <a:pt x="25" y="131"/>
                      </a:lnTo>
                    </a:path>
                  </a:pathLst>
                </a:custGeom>
                <a:noFill/>
                <a:ln w="11113">
                  <a:solidFill>
                    <a:srgbClr val="D1E7F1"/>
                  </a:solidFill>
                  <a:round/>
                  <a:headEnd/>
                  <a:tailEnd/>
                </a:ln>
              </p:spPr>
              <p:txBody>
                <a:bodyPr/>
                <a:lstStyle/>
                <a:p>
                  <a:endParaRPr lang="en-US"/>
                </a:p>
              </p:txBody>
            </p:sp>
            <p:sp>
              <p:nvSpPr>
                <p:cNvPr id="19106" name="Freeform 424"/>
                <p:cNvSpPr>
                  <a:spLocks/>
                </p:cNvSpPr>
                <p:nvPr/>
              </p:nvSpPr>
              <p:spPr bwMode="auto">
                <a:xfrm>
                  <a:off x="1052" y="2976"/>
                  <a:ext cx="2" cy="69"/>
                </a:xfrm>
                <a:custGeom>
                  <a:avLst/>
                  <a:gdLst>
                    <a:gd name="T0" fmla="*/ 0 w 9"/>
                    <a:gd name="T1" fmla="*/ 0 h 279"/>
                    <a:gd name="T2" fmla="*/ 0 w 9"/>
                    <a:gd name="T3" fmla="*/ 0 h 279"/>
                    <a:gd name="T4" fmla="*/ 0 w 9"/>
                    <a:gd name="T5" fmla="*/ 0 h 279"/>
                    <a:gd name="T6" fmla="*/ 0 w 9"/>
                    <a:gd name="T7" fmla="*/ 0 h 279"/>
                    <a:gd name="T8" fmla="*/ 0 w 9"/>
                    <a:gd name="T9" fmla="*/ 0 h 279"/>
                    <a:gd name="T10" fmla="*/ 0 w 9"/>
                    <a:gd name="T11" fmla="*/ 0 h 279"/>
                    <a:gd name="T12" fmla="*/ 0 60000 65536"/>
                    <a:gd name="T13" fmla="*/ 0 60000 65536"/>
                    <a:gd name="T14" fmla="*/ 0 60000 65536"/>
                    <a:gd name="T15" fmla="*/ 0 60000 65536"/>
                    <a:gd name="T16" fmla="*/ 0 60000 65536"/>
                    <a:gd name="T17" fmla="*/ 0 60000 65536"/>
                    <a:gd name="T18" fmla="*/ 0 w 9"/>
                    <a:gd name="T19" fmla="*/ 0 h 279"/>
                    <a:gd name="T20" fmla="*/ 9 w 9"/>
                    <a:gd name="T21" fmla="*/ 279 h 279"/>
                  </a:gdLst>
                  <a:ahLst/>
                  <a:cxnLst>
                    <a:cxn ang="T12">
                      <a:pos x="T0" y="T1"/>
                    </a:cxn>
                    <a:cxn ang="T13">
                      <a:pos x="T2" y="T3"/>
                    </a:cxn>
                    <a:cxn ang="T14">
                      <a:pos x="T4" y="T5"/>
                    </a:cxn>
                    <a:cxn ang="T15">
                      <a:pos x="T6" y="T7"/>
                    </a:cxn>
                    <a:cxn ang="T16">
                      <a:pos x="T8" y="T9"/>
                    </a:cxn>
                    <a:cxn ang="T17">
                      <a:pos x="T10" y="T11"/>
                    </a:cxn>
                  </a:cxnLst>
                  <a:rect l="T18" t="T19" r="T20" b="T21"/>
                  <a:pathLst>
                    <a:path w="9" h="279">
                      <a:moveTo>
                        <a:pt x="9" y="0"/>
                      </a:moveTo>
                      <a:lnTo>
                        <a:pt x="7" y="56"/>
                      </a:lnTo>
                      <a:lnTo>
                        <a:pt x="6" y="111"/>
                      </a:lnTo>
                      <a:lnTo>
                        <a:pt x="6" y="166"/>
                      </a:lnTo>
                      <a:lnTo>
                        <a:pt x="4" y="222"/>
                      </a:lnTo>
                      <a:lnTo>
                        <a:pt x="0" y="279"/>
                      </a:lnTo>
                    </a:path>
                  </a:pathLst>
                </a:custGeom>
                <a:noFill/>
                <a:ln w="11113">
                  <a:solidFill>
                    <a:srgbClr val="D1E7F1"/>
                  </a:solidFill>
                  <a:round/>
                  <a:headEnd/>
                  <a:tailEnd/>
                </a:ln>
              </p:spPr>
              <p:txBody>
                <a:bodyPr/>
                <a:lstStyle/>
                <a:p>
                  <a:endParaRPr lang="en-US"/>
                </a:p>
              </p:txBody>
            </p:sp>
            <p:sp>
              <p:nvSpPr>
                <p:cNvPr id="19107" name="Freeform 425"/>
                <p:cNvSpPr>
                  <a:spLocks/>
                </p:cNvSpPr>
                <p:nvPr/>
              </p:nvSpPr>
              <p:spPr bwMode="auto">
                <a:xfrm>
                  <a:off x="1022" y="3045"/>
                  <a:ext cx="30" cy="86"/>
                </a:xfrm>
                <a:custGeom>
                  <a:avLst/>
                  <a:gdLst>
                    <a:gd name="T0" fmla="*/ 0 w 120"/>
                    <a:gd name="T1" fmla="*/ 0 h 344"/>
                    <a:gd name="T2" fmla="*/ 0 w 120"/>
                    <a:gd name="T3" fmla="*/ 0 h 344"/>
                    <a:gd name="T4" fmla="*/ 0 w 120"/>
                    <a:gd name="T5" fmla="*/ 0 h 344"/>
                    <a:gd name="T6" fmla="*/ 0 w 120"/>
                    <a:gd name="T7" fmla="*/ 0 h 344"/>
                    <a:gd name="T8" fmla="*/ 0 w 120"/>
                    <a:gd name="T9" fmla="*/ 0 h 344"/>
                    <a:gd name="T10" fmla="*/ 0 w 120"/>
                    <a:gd name="T11" fmla="*/ 0 h 344"/>
                    <a:gd name="T12" fmla="*/ 0 w 120"/>
                    <a:gd name="T13" fmla="*/ 0 h 344"/>
                    <a:gd name="T14" fmla="*/ 0 w 120"/>
                    <a:gd name="T15" fmla="*/ 0 h 34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344"/>
                    <a:gd name="T26" fmla="*/ 120 w 120"/>
                    <a:gd name="T27" fmla="*/ 344 h 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344">
                      <a:moveTo>
                        <a:pt x="120" y="0"/>
                      </a:moveTo>
                      <a:lnTo>
                        <a:pt x="112" y="51"/>
                      </a:lnTo>
                      <a:lnTo>
                        <a:pt x="99" y="101"/>
                      </a:lnTo>
                      <a:lnTo>
                        <a:pt x="81" y="152"/>
                      </a:lnTo>
                      <a:lnTo>
                        <a:pt x="61" y="200"/>
                      </a:lnTo>
                      <a:lnTo>
                        <a:pt x="40" y="249"/>
                      </a:lnTo>
                      <a:lnTo>
                        <a:pt x="19" y="298"/>
                      </a:lnTo>
                      <a:lnTo>
                        <a:pt x="0" y="344"/>
                      </a:lnTo>
                    </a:path>
                  </a:pathLst>
                </a:custGeom>
                <a:noFill/>
                <a:ln w="11113">
                  <a:solidFill>
                    <a:srgbClr val="D1E7F1"/>
                  </a:solidFill>
                  <a:round/>
                  <a:headEnd/>
                  <a:tailEnd/>
                </a:ln>
              </p:spPr>
              <p:txBody>
                <a:bodyPr/>
                <a:lstStyle/>
                <a:p>
                  <a:endParaRPr lang="en-US"/>
                </a:p>
              </p:txBody>
            </p:sp>
            <p:sp>
              <p:nvSpPr>
                <p:cNvPr id="19108" name="Freeform 426"/>
                <p:cNvSpPr>
                  <a:spLocks/>
                </p:cNvSpPr>
                <p:nvPr/>
              </p:nvSpPr>
              <p:spPr bwMode="auto">
                <a:xfrm>
                  <a:off x="1019" y="3131"/>
                  <a:ext cx="12" cy="105"/>
                </a:xfrm>
                <a:custGeom>
                  <a:avLst/>
                  <a:gdLst>
                    <a:gd name="T0" fmla="*/ 0 w 47"/>
                    <a:gd name="T1" fmla="*/ 0 h 420"/>
                    <a:gd name="T2" fmla="*/ 0 w 47"/>
                    <a:gd name="T3" fmla="*/ 0 h 420"/>
                    <a:gd name="T4" fmla="*/ 0 w 47"/>
                    <a:gd name="T5" fmla="*/ 0 h 420"/>
                    <a:gd name="T6" fmla="*/ 0 w 47"/>
                    <a:gd name="T7" fmla="*/ 0 h 420"/>
                    <a:gd name="T8" fmla="*/ 0 w 47"/>
                    <a:gd name="T9" fmla="*/ 0 h 420"/>
                    <a:gd name="T10" fmla="*/ 0 w 47"/>
                    <a:gd name="T11" fmla="*/ 0 h 420"/>
                    <a:gd name="T12" fmla="*/ 0 w 47"/>
                    <a:gd name="T13" fmla="*/ 0 h 420"/>
                    <a:gd name="T14" fmla="*/ 0 w 47"/>
                    <a:gd name="T15" fmla="*/ 0 h 420"/>
                    <a:gd name="T16" fmla="*/ 0 w 47"/>
                    <a:gd name="T17" fmla="*/ 0 h 420"/>
                    <a:gd name="T18" fmla="*/ 0 w 47"/>
                    <a:gd name="T19" fmla="*/ 0 h 420"/>
                    <a:gd name="T20" fmla="*/ 0 w 47"/>
                    <a:gd name="T21" fmla="*/ 0 h 4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420"/>
                    <a:gd name="T35" fmla="*/ 47 w 47"/>
                    <a:gd name="T36" fmla="*/ 420 h 4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420">
                      <a:moveTo>
                        <a:pt x="13" y="0"/>
                      </a:moveTo>
                      <a:lnTo>
                        <a:pt x="1" y="42"/>
                      </a:lnTo>
                      <a:lnTo>
                        <a:pt x="0" y="83"/>
                      </a:lnTo>
                      <a:lnTo>
                        <a:pt x="5" y="123"/>
                      </a:lnTo>
                      <a:lnTo>
                        <a:pt x="14" y="162"/>
                      </a:lnTo>
                      <a:lnTo>
                        <a:pt x="26" y="203"/>
                      </a:lnTo>
                      <a:lnTo>
                        <a:pt x="38" y="242"/>
                      </a:lnTo>
                      <a:lnTo>
                        <a:pt x="45" y="283"/>
                      </a:lnTo>
                      <a:lnTo>
                        <a:pt x="47" y="326"/>
                      </a:lnTo>
                      <a:lnTo>
                        <a:pt x="41" y="372"/>
                      </a:lnTo>
                      <a:lnTo>
                        <a:pt x="25" y="420"/>
                      </a:lnTo>
                    </a:path>
                  </a:pathLst>
                </a:custGeom>
                <a:noFill/>
                <a:ln w="11113">
                  <a:solidFill>
                    <a:srgbClr val="D1E7F1"/>
                  </a:solidFill>
                  <a:round/>
                  <a:headEnd/>
                  <a:tailEnd/>
                </a:ln>
              </p:spPr>
              <p:txBody>
                <a:bodyPr/>
                <a:lstStyle/>
                <a:p>
                  <a:endParaRPr lang="en-US"/>
                </a:p>
              </p:txBody>
            </p:sp>
            <p:sp>
              <p:nvSpPr>
                <p:cNvPr id="19109" name="Freeform 427"/>
                <p:cNvSpPr>
                  <a:spLocks/>
                </p:cNvSpPr>
                <p:nvPr/>
              </p:nvSpPr>
              <p:spPr bwMode="auto">
                <a:xfrm>
                  <a:off x="1018" y="3236"/>
                  <a:ext cx="7" cy="39"/>
                </a:xfrm>
                <a:custGeom>
                  <a:avLst/>
                  <a:gdLst>
                    <a:gd name="T0" fmla="*/ 0 w 30"/>
                    <a:gd name="T1" fmla="*/ 0 h 154"/>
                    <a:gd name="T2" fmla="*/ 0 w 30"/>
                    <a:gd name="T3" fmla="*/ 0 h 154"/>
                    <a:gd name="T4" fmla="*/ 0 w 30"/>
                    <a:gd name="T5" fmla="*/ 0 h 154"/>
                    <a:gd name="T6" fmla="*/ 0 w 30"/>
                    <a:gd name="T7" fmla="*/ 0 h 154"/>
                    <a:gd name="T8" fmla="*/ 0 60000 65536"/>
                    <a:gd name="T9" fmla="*/ 0 60000 65536"/>
                    <a:gd name="T10" fmla="*/ 0 60000 65536"/>
                    <a:gd name="T11" fmla="*/ 0 60000 65536"/>
                    <a:gd name="T12" fmla="*/ 0 w 30"/>
                    <a:gd name="T13" fmla="*/ 0 h 154"/>
                    <a:gd name="T14" fmla="*/ 30 w 30"/>
                    <a:gd name="T15" fmla="*/ 154 h 154"/>
                  </a:gdLst>
                  <a:ahLst/>
                  <a:cxnLst>
                    <a:cxn ang="T8">
                      <a:pos x="T0" y="T1"/>
                    </a:cxn>
                    <a:cxn ang="T9">
                      <a:pos x="T2" y="T3"/>
                    </a:cxn>
                    <a:cxn ang="T10">
                      <a:pos x="T4" y="T5"/>
                    </a:cxn>
                    <a:cxn ang="T11">
                      <a:pos x="T6" y="T7"/>
                    </a:cxn>
                  </a:cxnLst>
                  <a:rect l="T12" t="T13" r="T14" b="T15"/>
                  <a:pathLst>
                    <a:path w="30" h="154">
                      <a:moveTo>
                        <a:pt x="30" y="0"/>
                      </a:moveTo>
                      <a:lnTo>
                        <a:pt x="19" y="49"/>
                      </a:lnTo>
                      <a:lnTo>
                        <a:pt x="18" y="99"/>
                      </a:lnTo>
                      <a:lnTo>
                        <a:pt x="0" y="154"/>
                      </a:lnTo>
                    </a:path>
                  </a:pathLst>
                </a:custGeom>
                <a:noFill/>
                <a:ln w="11113">
                  <a:solidFill>
                    <a:srgbClr val="D1E7F1"/>
                  </a:solidFill>
                  <a:round/>
                  <a:headEnd/>
                  <a:tailEnd/>
                </a:ln>
              </p:spPr>
              <p:txBody>
                <a:bodyPr/>
                <a:lstStyle/>
                <a:p>
                  <a:endParaRPr lang="en-US"/>
                </a:p>
              </p:txBody>
            </p:sp>
            <p:sp>
              <p:nvSpPr>
                <p:cNvPr id="19110" name="Freeform 428"/>
                <p:cNvSpPr>
                  <a:spLocks/>
                </p:cNvSpPr>
                <p:nvPr/>
              </p:nvSpPr>
              <p:spPr bwMode="auto">
                <a:xfrm>
                  <a:off x="995" y="3235"/>
                  <a:ext cx="30" cy="13"/>
                </a:xfrm>
                <a:custGeom>
                  <a:avLst/>
                  <a:gdLst>
                    <a:gd name="T0" fmla="*/ 0 w 119"/>
                    <a:gd name="T1" fmla="*/ 0 h 53"/>
                    <a:gd name="T2" fmla="*/ 0 w 119"/>
                    <a:gd name="T3" fmla="*/ 0 h 53"/>
                    <a:gd name="T4" fmla="*/ 0 w 119"/>
                    <a:gd name="T5" fmla="*/ 0 h 53"/>
                    <a:gd name="T6" fmla="*/ 0 w 119"/>
                    <a:gd name="T7" fmla="*/ 0 h 53"/>
                    <a:gd name="T8" fmla="*/ 0 60000 65536"/>
                    <a:gd name="T9" fmla="*/ 0 60000 65536"/>
                    <a:gd name="T10" fmla="*/ 0 60000 65536"/>
                    <a:gd name="T11" fmla="*/ 0 60000 65536"/>
                    <a:gd name="T12" fmla="*/ 0 w 119"/>
                    <a:gd name="T13" fmla="*/ 0 h 53"/>
                    <a:gd name="T14" fmla="*/ 119 w 119"/>
                    <a:gd name="T15" fmla="*/ 53 h 53"/>
                  </a:gdLst>
                  <a:ahLst/>
                  <a:cxnLst>
                    <a:cxn ang="T8">
                      <a:pos x="T0" y="T1"/>
                    </a:cxn>
                    <a:cxn ang="T9">
                      <a:pos x="T2" y="T3"/>
                    </a:cxn>
                    <a:cxn ang="T10">
                      <a:pos x="T4" y="T5"/>
                    </a:cxn>
                    <a:cxn ang="T11">
                      <a:pos x="T6" y="T7"/>
                    </a:cxn>
                  </a:cxnLst>
                  <a:rect l="T12" t="T13" r="T14" b="T15"/>
                  <a:pathLst>
                    <a:path w="119" h="53">
                      <a:moveTo>
                        <a:pt x="119" y="0"/>
                      </a:moveTo>
                      <a:lnTo>
                        <a:pt x="79" y="20"/>
                      </a:lnTo>
                      <a:lnTo>
                        <a:pt x="40" y="41"/>
                      </a:lnTo>
                      <a:lnTo>
                        <a:pt x="0" y="53"/>
                      </a:lnTo>
                    </a:path>
                  </a:pathLst>
                </a:custGeom>
                <a:noFill/>
                <a:ln w="11113">
                  <a:solidFill>
                    <a:srgbClr val="D1E7F1"/>
                  </a:solidFill>
                  <a:round/>
                  <a:headEnd/>
                  <a:tailEnd/>
                </a:ln>
              </p:spPr>
              <p:txBody>
                <a:bodyPr/>
                <a:lstStyle/>
                <a:p>
                  <a:endParaRPr lang="en-US"/>
                </a:p>
              </p:txBody>
            </p:sp>
            <p:sp>
              <p:nvSpPr>
                <p:cNvPr id="19111" name="Freeform 429"/>
                <p:cNvSpPr>
                  <a:spLocks/>
                </p:cNvSpPr>
                <p:nvPr/>
              </p:nvSpPr>
              <p:spPr bwMode="auto">
                <a:xfrm>
                  <a:off x="944" y="3248"/>
                  <a:ext cx="51" cy="4"/>
                </a:xfrm>
                <a:custGeom>
                  <a:avLst/>
                  <a:gdLst>
                    <a:gd name="T0" fmla="*/ 0 w 207"/>
                    <a:gd name="T1" fmla="*/ 0 h 15"/>
                    <a:gd name="T2" fmla="*/ 0 w 207"/>
                    <a:gd name="T3" fmla="*/ 0 h 15"/>
                    <a:gd name="T4" fmla="*/ 0 w 207"/>
                    <a:gd name="T5" fmla="*/ 0 h 15"/>
                    <a:gd name="T6" fmla="*/ 0 w 207"/>
                    <a:gd name="T7" fmla="*/ 0 h 15"/>
                    <a:gd name="T8" fmla="*/ 0 60000 65536"/>
                    <a:gd name="T9" fmla="*/ 0 60000 65536"/>
                    <a:gd name="T10" fmla="*/ 0 60000 65536"/>
                    <a:gd name="T11" fmla="*/ 0 60000 65536"/>
                    <a:gd name="T12" fmla="*/ 0 w 207"/>
                    <a:gd name="T13" fmla="*/ 0 h 15"/>
                    <a:gd name="T14" fmla="*/ 207 w 207"/>
                    <a:gd name="T15" fmla="*/ 15 h 15"/>
                  </a:gdLst>
                  <a:ahLst/>
                  <a:cxnLst>
                    <a:cxn ang="T8">
                      <a:pos x="T0" y="T1"/>
                    </a:cxn>
                    <a:cxn ang="T9">
                      <a:pos x="T2" y="T3"/>
                    </a:cxn>
                    <a:cxn ang="T10">
                      <a:pos x="T4" y="T5"/>
                    </a:cxn>
                    <a:cxn ang="T11">
                      <a:pos x="T6" y="T7"/>
                    </a:cxn>
                  </a:cxnLst>
                  <a:rect l="T12" t="T13" r="T14" b="T15"/>
                  <a:pathLst>
                    <a:path w="207" h="15">
                      <a:moveTo>
                        <a:pt x="207" y="0"/>
                      </a:moveTo>
                      <a:lnTo>
                        <a:pt x="135" y="9"/>
                      </a:lnTo>
                      <a:lnTo>
                        <a:pt x="72" y="15"/>
                      </a:lnTo>
                      <a:lnTo>
                        <a:pt x="0" y="14"/>
                      </a:lnTo>
                    </a:path>
                  </a:pathLst>
                </a:custGeom>
                <a:noFill/>
                <a:ln w="11113">
                  <a:solidFill>
                    <a:srgbClr val="D1E7F1"/>
                  </a:solidFill>
                  <a:round/>
                  <a:headEnd/>
                  <a:tailEnd/>
                </a:ln>
              </p:spPr>
              <p:txBody>
                <a:bodyPr/>
                <a:lstStyle/>
                <a:p>
                  <a:endParaRPr lang="en-US"/>
                </a:p>
              </p:txBody>
            </p:sp>
            <p:sp>
              <p:nvSpPr>
                <p:cNvPr id="19112" name="Freeform 430"/>
                <p:cNvSpPr>
                  <a:spLocks/>
                </p:cNvSpPr>
                <p:nvPr/>
              </p:nvSpPr>
              <p:spPr bwMode="auto">
                <a:xfrm>
                  <a:off x="931" y="3252"/>
                  <a:ext cx="13" cy="11"/>
                </a:xfrm>
                <a:custGeom>
                  <a:avLst/>
                  <a:gdLst>
                    <a:gd name="T0" fmla="*/ 0 w 49"/>
                    <a:gd name="T1" fmla="*/ 0 h 46"/>
                    <a:gd name="T2" fmla="*/ 0 w 49"/>
                    <a:gd name="T3" fmla="*/ 0 h 46"/>
                    <a:gd name="T4" fmla="*/ 0 w 49"/>
                    <a:gd name="T5" fmla="*/ 0 h 46"/>
                    <a:gd name="T6" fmla="*/ 0 w 49"/>
                    <a:gd name="T7" fmla="*/ 0 h 46"/>
                    <a:gd name="T8" fmla="*/ 0 60000 65536"/>
                    <a:gd name="T9" fmla="*/ 0 60000 65536"/>
                    <a:gd name="T10" fmla="*/ 0 60000 65536"/>
                    <a:gd name="T11" fmla="*/ 0 60000 65536"/>
                    <a:gd name="T12" fmla="*/ 0 w 49"/>
                    <a:gd name="T13" fmla="*/ 0 h 46"/>
                    <a:gd name="T14" fmla="*/ 49 w 49"/>
                    <a:gd name="T15" fmla="*/ 46 h 46"/>
                  </a:gdLst>
                  <a:ahLst/>
                  <a:cxnLst>
                    <a:cxn ang="T8">
                      <a:pos x="T0" y="T1"/>
                    </a:cxn>
                    <a:cxn ang="T9">
                      <a:pos x="T2" y="T3"/>
                    </a:cxn>
                    <a:cxn ang="T10">
                      <a:pos x="T4" y="T5"/>
                    </a:cxn>
                    <a:cxn ang="T11">
                      <a:pos x="T6" y="T7"/>
                    </a:cxn>
                  </a:cxnLst>
                  <a:rect l="T12" t="T13" r="T14" b="T15"/>
                  <a:pathLst>
                    <a:path w="49" h="46">
                      <a:moveTo>
                        <a:pt x="49" y="0"/>
                      </a:moveTo>
                      <a:lnTo>
                        <a:pt x="35" y="10"/>
                      </a:lnTo>
                      <a:lnTo>
                        <a:pt x="14" y="30"/>
                      </a:lnTo>
                      <a:lnTo>
                        <a:pt x="0" y="46"/>
                      </a:lnTo>
                    </a:path>
                  </a:pathLst>
                </a:custGeom>
                <a:noFill/>
                <a:ln w="11113">
                  <a:solidFill>
                    <a:srgbClr val="D1E7F1"/>
                  </a:solidFill>
                  <a:round/>
                  <a:headEnd/>
                  <a:tailEnd/>
                </a:ln>
              </p:spPr>
              <p:txBody>
                <a:bodyPr/>
                <a:lstStyle/>
                <a:p>
                  <a:endParaRPr lang="en-US"/>
                </a:p>
              </p:txBody>
            </p:sp>
            <p:sp>
              <p:nvSpPr>
                <p:cNvPr id="19113" name="Freeform 431"/>
                <p:cNvSpPr>
                  <a:spLocks/>
                </p:cNvSpPr>
                <p:nvPr/>
              </p:nvSpPr>
              <p:spPr bwMode="auto">
                <a:xfrm>
                  <a:off x="931" y="3134"/>
                  <a:ext cx="9" cy="69"/>
                </a:xfrm>
                <a:custGeom>
                  <a:avLst/>
                  <a:gdLst>
                    <a:gd name="T0" fmla="*/ 0 w 33"/>
                    <a:gd name="T1" fmla="*/ 0 h 275"/>
                    <a:gd name="T2" fmla="*/ 0 w 33"/>
                    <a:gd name="T3" fmla="*/ 0 h 275"/>
                    <a:gd name="T4" fmla="*/ 0 w 33"/>
                    <a:gd name="T5" fmla="*/ 0 h 275"/>
                    <a:gd name="T6" fmla="*/ 0 w 33"/>
                    <a:gd name="T7" fmla="*/ 0 h 275"/>
                    <a:gd name="T8" fmla="*/ 0 w 33"/>
                    <a:gd name="T9" fmla="*/ 0 h 275"/>
                    <a:gd name="T10" fmla="*/ 0 w 33"/>
                    <a:gd name="T11" fmla="*/ 0 h 275"/>
                    <a:gd name="T12" fmla="*/ 0 60000 65536"/>
                    <a:gd name="T13" fmla="*/ 0 60000 65536"/>
                    <a:gd name="T14" fmla="*/ 0 60000 65536"/>
                    <a:gd name="T15" fmla="*/ 0 60000 65536"/>
                    <a:gd name="T16" fmla="*/ 0 60000 65536"/>
                    <a:gd name="T17" fmla="*/ 0 60000 65536"/>
                    <a:gd name="T18" fmla="*/ 0 w 33"/>
                    <a:gd name="T19" fmla="*/ 0 h 275"/>
                    <a:gd name="T20" fmla="*/ 33 w 33"/>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33" h="275">
                      <a:moveTo>
                        <a:pt x="16" y="0"/>
                      </a:moveTo>
                      <a:lnTo>
                        <a:pt x="1" y="53"/>
                      </a:lnTo>
                      <a:lnTo>
                        <a:pt x="0" y="108"/>
                      </a:lnTo>
                      <a:lnTo>
                        <a:pt x="7" y="163"/>
                      </a:lnTo>
                      <a:lnTo>
                        <a:pt x="20" y="219"/>
                      </a:lnTo>
                      <a:lnTo>
                        <a:pt x="33" y="275"/>
                      </a:lnTo>
                    </a:path>
                  </a:pathLst>
                </a:custGeom>
                <a:noFill/>
                <a:ln w="11113">
                  <a:solidFill>
                    <a:srgbClr val="D1E7F1"/>
                  </a:solidFill>
                  <a:round/>
                  <a:headEnd/>
                  <a:tailEnd/>
                </a:ln>
              </p:spPr>
              <p:txBody>
                <a:bodyPr/>
                <a:lstStyle/>
                <a:p>
                  <a:endParaRPr lang="en-US"/>
                </a:p>
              </p:txBody>
            </p:sp>
            <p:sp>
              <p:nvSpPr>
                <p:cNvPr id="19114" name="Freeform 432"/>
                <p:cNvSpPr>
                  <a:spLocks/>
                </p:cNvSpPr>
                <p:nvPr/>
              </p:nvSpPr>
              <p:spPr bwMode="auto">
                <a:xfrm>
                  <a:off x="940" y="3203"/>
                  <a:ext cx="7" cy="49"/>
                </a:xfrm>
                <a:custGeom>
                  <a:avLst/>
                  <a:gdLst>
                    <a:gd name="T0" fmla="*/ 0 w 29"/>
                    <a:gd name="T1" fmla="*/ 0 h 193"/>
                    <a:gd name="T2" fmla="*/ 0 w 29"/>
                    <a:gd name="T3" fmla="*/ 0 h 193"/>
                    <a:gd name="T4" fmla="*/ 0 w 29"/>
                    <a:gd name="T5" fmla="*/ 0 h 193"/>
                    <a:gd name="T6" fmla="*/ 0 w 29"/>
                    <a:gd name="T7" fmla="*/ 0 h 193"/>
                    <a:gd name="T8" fmla="*/ 0 60000 65536"/>
                    <a:gd name="T9" fmla="*/ 0 60000 65536"/>
                    <a:gd name="T10" fmla="*/ 0 60000 65536"/>
                    <a:gd name="T11" fmla="*/ 0 60000 65536"/>
                    <a:gd name="T12" fmla="*/ 0 w 29"/>
                    <a:gd name="T13" fmla="*/ 0 h 193"/>
                    <a:gd name="T14" fmla="*/ 29 w 29"/>
                    <a:gd name="T15" fmla="*/ 193 h 193"/>
                  </a:gdLst>
                  <a:ahLst/>
                  <a:cxnLst>
                    <a:cxn ang="T8">
                      <a:pos x="T0" y="T1"/>
                    </a:cxn>
                    <a:cxn ang="T9">
                      <a:pos x="T2" y="T3"/>
                    </a:cxn>
                    <a:cxn ang="T10">
                      <a:pos x="T4" y="T5"/>
                    </a:cxn>
                    <a:cxn ang="T11">
                      <a:pos x="T6" y="T7"/>
                    </a:cxn>
                  </a:cxnLst>
                  <a:rect l="T12" t="T13" r="T14" b="T15"/>
                  <a:pathLst>
                    <a:path w="29" h="193">
                      <a:moveTo>
                        <a:pt x="0" y="0"/>
                      </a:moveTo>
                      <a:lnTo>
                        <a:pt x="17" y="67"/>
                      </a:lnTo>
                      <a:lnTo>
                        <a:pt x="29" y="128"/>
                      </a:lnTo>
                      <a:lnTo>
                        <a:pt x="21" y="193"/>
                      </a:lnTo>
                    </a:path>
                  </a:pathLst>
                </a:custGeom>
                <a:noFill/>
                <a:ln w="11113">
                  <a:solidFill>
                    <a:srgbClr val="D1E7F1"/>
                  </a:solidFill>
                  <a:round/>
                  <a:headEnd/>
                  <a:tailEnd/>
                </a:ln>
              </p:spPr>
              <p:txBody>
                <a:bodyPr/>
                <a:lstStyle/>
                <a:p>
                  <a:endParaRPr lang="en-US"/>
                </a:p>
              </p:txBody>
            </p:sp>
            <p:sp>
              <p:nvSpPr>
                <p:cNvPr id="19115" name="Freeform 433"/>
                <p:cNvSpPr>
                  <a:spLocks/>
                </p:cNvSpPr>
                <p:nvPr/>
              </p:nvSpPr>
              <p:spPr bwMode="auto">
                <a:xfrm>
                  <a:off x="1215" y="2999"/>
                  <a:ext cx="76" cy="772"/>
                </a:xfrm>
                <a:custGeom>
                  <a:avLst/>
                  <a:gdLst>
                    <a:gd name="T0" fmla="*/ 0 w 303"/>
                    <a:gd name="T1" fmla="*/ 0 h 3085"/>
                    <a:gd name="T2" fmla="*/ 0 w 303"/>
                    <a:gd name="T3" fmla="*/ 0 h 3085"/>
                    <a:gd name="T4" fmla="*/ 0 w 303"/>
                    <a:gd name="T5" fmla="*/ 0 h 3085"/>
                    <a:gd name="T6" fmla="*/ 0 w 303"/>
                    <a:gd name="T7" fmla="*/ 0 h 3085"/>
                    <a:gd name="T8" fmla="*/ 0 w 303"/>
                    <a:gd name="T9" fmla="*/ 0 h 3085"/>
                    <a:gd name="T10" fmla="*/ 0 w 303"/>
                    <a:gd name="T11" fmla="*/ 0 h 3085"/>
                    <a:gd name="T12" fmla="*/ 0 w 303"/>
                    <a:gd name="T13" fmla="*/ 0 h 3085"/>
                    <a:gd name="T14" fmla="*/ 0 w 303"/>
                    <a:gd name="T15" fmla="*/ 0 h 3085"/>
                    <a:gd name="T16" fmla="*/ 0 w 303"/>
                    <a:gd name="T17" fmla="*/ 0 h 3085"/>
                    <a:gd name="T18" fmla="*/ 0 w 303"/>
                    <a:gd name="T19" fmla="*/ 0 h 3085"/>
                    <a:gd name="T20" fmla="*/ 0 w 303"/>
                    <a:gd name="T21" fmla="*/ 0 h 3085"/>
                    <a:gd name="T22" fmla="*/ 0 w 303"/>
                    <a:gd name="T23" fmla="*/ 0 h 3085"/>
                    <a:gd name="T24" fmla="*/ 0 w 303"/>
                    <a:gd name="T25" fmla="*/ 0 h 3085"/>
                    <a:gd name="T26" fmla="*/ 0 w 303"/>
                    <a:gd name="T27" fmla="*/ 0 h 3085"/>
                    <a:gd name="T28" fmla="*/ 0 w 303"/>
                    <a:gd name="T29" fmla="*/ 0 h 3085"/>
                    <a:gd name="T30" fmla="*/ 0 w 303"/>
                    <a:gd name="T31" fmla="*/ 0 h 3085"/>
                    <a:gd name="T32" fmla="*/ 0 w 303"/>
                    <a:gd name="T33" fmla="*/ 0 h 3085"/>
                    <a:gd name="T34" fmla="*/ 0 w 303"/>
                    <a:gd name="T35" fmla="*/ 0 h 3085"/>
                    <a:gd name="T36" fmla="*/ 0 w 303"/>
                    <a:gd name="T37" fmla="*/ 0 h 3085"/>
                    <a:gd name="T38" fmla="*/ 0 w 303"/>
                    <a:gd name="T39" fmla="*/ 0 h 3085"/>
                    <a:gd name="T40" fmla="*/ 0 w 303"/>
                    <a:gd name="T41" fmla="*/ 0 h 3085"/>
                    <a:gd name="T42" fmla="*/ 0 w 303"/>
                    <a:gd name="T43" fmla="*/ 0 h 3085"/>
                    <a:gd name="T44" fmla="*/ 0 w 303"/>
                    <a:gd name="T45" fmla="*/ 1 h 3085"/>
                    <a:gd name="T46" fmla="*/ 0 w 303"/>
                    <a:gd name="T47" fmla="*/ 1 h 3085"/>
                    <a:gd name="T48" fmla="*/ 0 w 303"/>
                    <a:gd name="T49" fmla="*/ 1 h 3085"/>
                    <a:gd name="T50" fmla="*/ 0 w 303"/>
                    <a:gd name="T51" fmla="*/ 1 h 3085"/>
                    <a:gd name="T52" fmla="*/ 0 w 303"/>
                    <a:gd name="T53" fmla="*/ 1 h 3085"/>
                    <a:gd name="T54" fmla="*/ 0 w 303"/>
                    <a:gd name="T55" fmla="*/ 1 h 3085"/>
                    <a:gd name="T56" fmla="*/ 0 w 303"/>
                    <a:gd name="T57" fmla="*/ 1 h 3085"/>
                    <a:gd name="T58" fmla="*/ 0 w 303"/>
                    <a:gd name="T59" fmla="*/ 1 h 3085"/>
                    <a:gd name="T60" fmla="*/ 0 w 303"/>
                    <a:gd name="T61" fmla="*/ 1 h 3085"/>
                    <a:gd name="T62" fmla="*/ 0 w 303"/>
                    <a:gd name="T63" fmla="*/ 1 h 3085"/>
                    <a:gd name="T64" fmla="*/ 0 w 303"/>
                    <a:gd name="T65" fmla="*/ 1 h 3085"/>
                    <a:gd name="T66" fmla="*/ 0 w 303"/>
                    <a:gd name="T67" fmla="*/ 1 h 3085"/>
                    <a:gd name="T68" fmla="*/ 0 w 303"/>
                    <a:gd name="T69" fmla="*/ 1 h 3085"/>
                    <a:gd name="T70" fmla="*/ 0 w 303"/>
                    <a:gd name="T71" fmla="*/ 1 h 3085"/>
                    <a:gd name="T72" fmla="*/ 0 w 303"/>
                    <a:gd name="T73" fmla="*/ 1 h 3085"/>
                    <a:gd name="T74" fmla="*/ 0 w 303"/>
                    <a:gd name="T75" fmla="*/ 1 h 3085"/>
                    <a:gd name="T76" fmla="*/ 0 w 303"/>
                    <a:gd name="T77" fmla="*/ 1 h 3085"/>
                    <a:gd name="T78" fmla="*/ 0 w 303"/>
                    <a:gd name="T79" fmla="*/ 1 h 3085"/>
                    <a:gd name="T80" fmla="*/ 0 w 303"/>
                    <a:gd name="T81" fmla="*/ 1 h 3085"/>
                    <a:gd name="T82" fmla="*/ 0 w 303"/>
                    <a:gd name="T83" fmla="*/ 1 h 3085"/>
                    <a:gd name="T84" fmla="*/ 0 w 303"/>
                    <a:gd name="T85" fmla="*/ 1 h 3085"/>
                    <a:gd name="T86" fmla="*/ 0 w 303"/>
                    <a:gd name="T87" fmla="*/ 1 h 3085"/>
                    <a:gd name="T88" fmla="*/ 0 w 303"/>
                    <a:gd name="T89" fmla="*/ 1 h 3085"/>
                    <a:gd name="T90" fmla="*/ 0 w 303"/>
                    <a:gd name="T91" fmla="*/ 1 h 3085"/>
                    <a:gd name="T92" fmla="*/ 0 w 303"/>
                    <a:gd name="T93" fmla="*/ 1 h 3085"/>
                    <a:gd name="T94" fmla="*/ 0 w 303"/>
                    <a:gd name="T95" fmla="*/ 1 h 3085"/>
                    <a:gd name="T96" fmla="*/ 0 w 303"/>
                    <a:gd name="T97" fmla="*/ 1 h 3085"/>
                    <a:gd name="T98" fmla="*/ 0 w 303"/>
                    <a:gd name="T99" fmla="*/ 1 h 3085"/>
                    <a:gd name="T100" fmla="*/ 0 w 303"/>
                    <a:gd name="T101" fmla="*/ 0 h 3085"/>
                    <a:gd name="T102" fmla="*/ 0 w 303"/>
                    <a:gd name="T103" fmla="*/ 0 h 3085"/>
                    <a:gd name="T104" fmla="*/ 0 w 303"/>
                    <a:gd name="T105" fmla="*/ 0 h 3085"/>
                    <a:gd name="T106" fmla="*/ 0 w 303"/>
                    <a:gd name="T107" fmla="*/ 0 h 3085"/>
                    <a:gd name="T108" fmla="*/ 0 w 303"/>
                    <a:gd name="T109" fmla="*/ 0 h 3085"/>
                    <a:gd name="T110" fmla="*/ 0 w 303"/>
                    <a:gd name="T111" fmla="*/ 0 h 3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3"/>
                    <a:gd name="T169" fmla="*/ 0 h 3085"/>
                    <a:gd name="T170" fmla="*/ 303 w 303"/>
                    <a:gd name="T171" fmla="*/ 3085 h 3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3" h="3085">
                      <a:moveTo>
                        <a:pt x="303" y="842"/>
                      </a:moveTo>
                      <a:lnTo>
                        <a:pt x="302" y="828"/>
                      </a:lnTo>
                      <a:lnTo>
                        <a:pt x="299" y="800"/>
                      </a:lnTo>
                      <a:lnTo>
                        <a:pt x="299" y="785"/>
                      </a:lnTo>
                      <a:lnTo>
                        <a:pt x="294" y="739"/>
                      </a:lnTo>
                      <a:lnTo>
                        <a:pt x="287" y="700"/>
                      </a:lnTo>
                      <a:lnTo>
                        <a:pt x="277" y="653"/>
                      </a:lnTo>
                      <a:lnTo>
                        <a:pt x="272" y="627"/>
                      </a:lnTo>
                      <a:lnTo>
                        <a:pt x="268" y="599"/>
                      </a:lnTo>
                      <a:lnTo>
                        <a:pt x="264" y="574"/>
                      </a:lnTo>
                      <a:lnTo>
                        <a:pt x="262" y="567"/>
                      </a:lnTo>
                      <a:lnTo>
                        <a:pt x="258" y="551"/>
                      </a:lnTo>
                      <a:lnTo>
                        <a:pt x="256" y="543"/>
                      </a:lnTo>
                      <a:lnTo>
                        <a:pt x="248" y="494"/>
                      </a:lnTo>
                      <a:lnTo>
                        <a:pt x="239" y="440"/>
                      </a:lnTo>
                      <a:lnTo>
                        <a:pt x="232" y="383"/>
                      </a:lnTo>
                      <a:lnTo>
                        <a:pt x="227" y="324"/>
                      </a:lnTo>
                      <a:lnTo>
                        <a:pt x="221" y="264"/>
                      </a:lnTo>
                      <a:lnTo>
                        <a:pt x="216" y="207"/>
                      </a:lnTo>
                      <a:lnTo>
                        <a:pt x="212" y="153"/>
                      </a:lnTo>
                      <a:lnTo>
                        <a:pt x="209" y="104"/>
                      </a:lnTo>
                      <a:lnTo>
                        <a:pt x="207" y="60"/>
                      </a:lnTo>
                      <a:lnTo>
                        <a:pt x="204" y="26"/>
                      </a:lnTo>
                      <a:lnTo>
                        <a:pt x="203" y="0"/>
                      </a:lnTo>
                      <a:lnTo>
                        <a:pt x="190" y="46"/>
                      </a:lnTo>
                      <a:lnTo>
                        <a:pt x="167" y="133"/>
                      </a:lnTo>
                      <a:lnTo>
                        <a:pt x="154" y="180"/>
                      </a:lnTo>
                      <a:lnTo>
                        <a:pt x="155" y="202"/>
                      </a:lnTo>
                      <a:lnTo>
                        <a:pt x="158" y="244"/>
                      </a:lnTo>
                      <a:lnTo>
                        <a:pt x="163" y="302"/>
                      </a:lnTo>
                      <a:lnTo>
                        <a:pt x="169" y="369"/>
                      </a:lnTo>
                      <a:lnTo>
                        <a:pt x="177" y="436"/>
                      </a:lnTo>
                      <a:lnTo>
                        <a:pt x="184" y="500"/>
                      </a:lnTo>
                      <a:lnTo>
                        <a:pt x="192" y="551"/>
                      </a:lnTo>
                      <a:lnTo>
                        <a:pt x="195" y="560"/>
                      </a:lnTo>
                      <a:lnTo>
                        <a:pt x="198" y="575"/>
                      </a:lnTo>
                      <a:lnTo>
                        <a:pt x="201" y="582"/>
                      </a:lnTo>
                      <a:lnTo>
                        <a:pt x="208" y="626"/>
                      </a:lnTo>
                      <a:lnTo>
                        <a:pt x="215" y="672"/>
                      </a:lnTo>
                      <a:lnTo>
                        <a:pt x="222" y="715"/>
                      </a:lnTo>
                      <a:lnTo>
                        <a:pt x="227" y="748"/>
                      </a:lnTo>
                      <a:lnTo>
                        <a:pt x="230" y="780"/>
                      </a:lnTo>
                      <a:lnTo>
                        <a:pt x="234" y="812"/>
                      </a:lnTo>
                      <a:lnTo>
                        <a:pt x="231" y="848"/>
                      </a:lnTo>
                      <a:lnTo>
                        <a:pt x="228" y="915"/>
                      </a:lnTo>
                      <a:lnTo>
                        <a:pt x="227" y="951"/>
                      </a:lnTo>
                      <a:lnTo>
                        <a:pt x="228" y="1008"/>
                      </a:lnTo>
                      <a:lnTo>
                        <a:pt x="227" y="1064"/>
                      </a:lnTo>
                      <a:lnTo>
                        <a:pt x="224" y="1117"/>
                      </a:lnTo>
                      <a:lnTo>
                        <a:pt x="221" y="1169"/>
                      </a:lnTo>
                      <a:lnTo>
                        <a:pt x="215" y="1220"/>
                      </a:lnTo>
                      <a:lnTo>
                        <a:pt x="209" y="1272"/>
                      </a:lnTo>
                      <a:lnTo>
                        <a:pt x="208" y="1285"/>
                      </a:lnTo>
                      <a:lnTo>
                        <a:pt x="204" y="1310"/>
                      </a:lnTo>
                      <a:lnTo>
                        <a:pt x="203" y="1323"/>
                      </a:lnTo>
                      <a:lnTo>
                        <a:pt x="196" y="1380"/>
                      </a:lnTo>
                      <a:lnTo>
                        <a:pt x="188" y="1439"/>
                      </a:lnTo>
                      <a:lnTo>
                        <a:pt x="178" y="1501"/>
                      </a:lnTo>
                      <a:lnTo>
                        <a:pt x="171" y="1555"/>
                      </a:lnTo>
                      <a:lnTo>
                        <a:pt x="163" y="1608"/>
                      </a:lnTo>
                      <a:lnTo>
                        <a:pt x="155" y="1660"/>
                      </a:lnTo>
                      <a:lnTo>
                        <a:pt x="145" y="1712"/>
                      </a:lnTo>
                      <a:lnTo>
                        <a:pt x="136" y="1763"/>
                      </a:lnTo>
                      <a:lnTo>
                        <a:pt x="125" y="1812"/>
                      </a:lnTo>
                      <a:lnTo>
                        <a:pt x="115" y="1859"/>
                      </a:lnTo>
                      <a:lnTo>
                        <a:pt x="105" y="1906"/>
                      </a:lnTo>
                      <a:lnTo>
                        <a:pt x="98" y="1951"/>
                      </a:lnTo>
                      <a:lnTo>
                        <a:pt x="91" y="1997"/>
                      </a:lnTo>
                      <a:lnTo>
                        <a:pt x="84" y="2042"/>
                      </a:lnTo>
                      <a:lnTo>
                        <a:pt x="80" y="2088"/>
                      </a:lnTo>
                      <a:lnTo>
                        <a:pt x="74" y="2133"/>
                      </a:lnTo>
                      <a:lnTo>
                        <a:pt x="70" y="2177"/>
                      </a:lnTo>
                      <a:lnTo>
                        <a:pt x="67" y="2222"/>
                      </a:lnTo>
                      <a:lnTo>
                        <a:pt x="63" y="2267"/>
                      </a:lnTo>
                      <a:lnTo>
                        <a:pt x="61" y="2312"/>
                      </a:lnTo>
                      <a:lnTo>
                        <a:pt x="58" y="2356"/>
                      </a:lnTo>
                      <a:lnTo>
                        <a:pt x="56" y="2401"/>
                      </a:lnTo>
                      <a:lnTo>
                        <a:pt x="55" y="2446"/>
                      </a:lnTo>
                      <a:lnTo>
                        <a:pt x="52" y="2490"/>
                      </a:lnTo>
                      <a:lnTo>
                        <a:pt x="51" y="2535"/>
                      </a:lnTo>
                      <a:lnTo>
                        <a:pt x="50" y="2580"/>
                      </a:lnTo>
                      <a:lnTo>
                        <a:pt x="49" y="2625"/>
                      </a:lnTo>
                      <a:lnTo>
                        <a:pt x="47" y="2670"/>
                      </a:lnTo>
                      <a:lnTo>
                        <a:pt x="45" y="2715"/>
                      </a:lnTo>
                      <a:lnTo>
                        <a:pt x="44" y="2760"/>
                      </a:lnTo>
                      <a:lnTo>
                        <a:pt x="42" y="2807"/>
                      </a:lnTo>
                      <a:lnTo>
                        <a:pt x="36" y="2864"/>
                      </a:lnTo>
                      <a:lnTo>
                        <a:pt x="27" y="2919"/>
                      </a:lnTo>
                      <a:lnTo>
                        <a:pt x="16" y="2974"/>
                      </a:lnTo>
                      <a:lnTo>
                        <a:pt x="7" y="3030"/>
                      </a:lnTo>
                      <a:lnTo>
                        <a:pt x="0" y="3085"/>
                      </a:lnTo>
                      <a:lnTo>
                        <a:pt x="10" y="3069"/>
                      </a:lnTo>
                      <a:lnTo>
                        <a:pt x="30" y="3037"/>
                      </a:lnTo>
                      <a:lnTo>
                        <a:pt x="40" y="3020"/>
                      </a:lnTo>
                      <a:lnTo>
                        <a:pt x="47" y="2972"/>
                      </a:lnTo>
                      <a:lnTo>
                        <a:pt x="52" y="2925"/>
                      </a:lnTo>
                      <a:lnTo>
                        <a:pt x="57" y="2880"/>
                      </a:lnTo>
                      <a:lnTo>
                        <a:pt x="61" y="2838"/>
                      </a:lnTo>
                      <a:lnTo>
                        <a:pt x="64" y="2797"/>
                      </a:lnTo>
                      <a:lnTo>
                        <a:pt x="68" y="2758"/>
                      </a:lnTo>
                      <a:lnTo>
                        <a:pt x="71" y="2720"/>
                      </a:lnTo>
                      <a:lnTo>
                        <a:pt x="74" y="2682"/>
                      </a:lnTo>
                      <a:lnTo>
                        <a:pt x="75" y="2647"/>
                      </a:lnTo>
                      <a:lnTo>
                        <a:pt x="77" y="2612"/>
                      </a:lnTo>
                      <a:lnTo>
                        <a:pt x="78" y="2578"/>
                      </a:lnTo>
                      <a:lnTo>
                        <a:pt x="81" y="2543"/>
                      </a:lnTo>
                      <a:lnTo>
                        <a:pt x="82" y="2510"/>
                      </a:lnTo>
                      <a:lnTo>
                        <a:pt x="83" y="2477"/>
                      </a:lnTo>
                      <a:lnTo>
                        <a:pt x="84" y="2444"/>
                      </a:lnTo>
                      <a:lnTo>
                        <a:pt x="87" y="2411"/>
                      </a:lnTo>
                      <a:lnTo>
                        <a:pt x="88" y="2377"/>
                      </a:lnTo>
                      <a:lnTo>
                        <a:pt x="90" y="2343"/>
                      </a:lnTo>
                      <a:lnTo>
                        <a:pt x="92" y="2309"/>
                      </a:lnTo>
                      <a:lnTo>
                        <a:pt x="95" y="2273"/>
                      </a:lnTo>
                      <a:lnTo>
                        <a:pt x="98" y="2236"/>
                      </a:lnTo>
                      <a:lnTo>
                        <a:pt x="101" y="2198"/>
                      </a:lnTo>
                      <a:lnTo>
                        <a:pt x="105" y="2159"/>
                      </a:lnTo>
                      <a:lnTo>
                        <a:pt x="110" y="2119"/>
                      </a:lnTo>
                      <a:lnTo>
                        <a:pt x="115" y="2077"/>
                      </a:lnTo>
                      <a:lnTo>
                        <a:pt x="121" y="2034"/>
                      </a:lnTo>
                      <a:lnTo>
                        <a:pt x="128" y="1987"/>
                      </a:lnTo>
                      <a:lnTo>
                        <a:pt x="135" y="1940"/>
                      </a:lnTo>
                      <a:lnTo>
                        <a:pt x="143" y="1890"/>
                      </a:lnTo>
                      <a:lnTo>
                        <a:pt x="152" y="1838"/>
                      </a:lnTo>
                      <a:lnTo>
                        <a:pt x="163" y="1782"/>
                      </a:lnTo>
                      <a:lnTo>
                        <a:pt x="175" y="1724"/>
                      </a:lnTo>
                      <a:lnTo>
                        <a:pt x="187" y="1664"/>
                      </a:lnTo>
                      <a:lnTo>
                        <a:pt x="201" y="1600"/>
                      </a:lnTo>
                      <a:lnTo>
                        <a:pt x="215" y="1532"/>
                      </a:lnTo>
                      <a:lnTo>
                        <a:pt x="231" y="1462"/>
                      </a:lnTo>
                      <a:lnTo>
                        <a:pt x="242" y="1418"/>
                      </a:lnTo>
                      <a:lnTo>
                        <a:pt x="250" y="1377"/>
                      </a:lnTo>
                      <a:lnTo>
                        <a:pt x="258" y="1336"/>
                      </a:lnTo>
                      <a:lnTo>
                        <a:pt x="261" y="1328"/>
                      </a:lnTo>
                      <a:lnTo>
                        <a:pt x="263" y="1314"/>
                      </a:lnTo>
                      <a:lnTo>
                        <a:pt x="264" y="1307"/>
                      </a:lnTo>
                      <a:lnTo>
                        <a:pt x="274" y="1252"/>
                      </a:lnTo>
                      <a:lnTo>
                        <a:pt x="282" y="1198"/>
                      </a:lnTo>
                      <a:lnTo>
                        <a:pt x="288" y="1142"/>
                      </a:lnTo>
                      <a:lnTo>
                        <a:pt x="291" y="1083"/>
                      </a:lnTo>
                      <a:lnTo>
                        <a:pt x="294" y="1021"/>
                      </a:lnTo>
                      <a:lnTo>
                        <a:pt x="292" y="957"/>
                      </a:lnTo>
                      <a:lnTo>
                        <a:pt x="295" y="927"/>
                      </a:lnTo>
                      <a:lnTo>
                        <a:pt x="299" y="871"/>
                      </a:lnTo>
                      <a:lnTo>
                        <a:pt x="303" y="842"/>
                      </a:lnTo>
                      <a:close/>
                    </a:path>
                  </a:pathLst>
                </a:custGeom>
                <a:solidFill>
                  <a:srgbClr val="47A3CB"/>
                </a:solidFill>
                <a:ln w="9525">
                  <a:noFill/>
                  <a:round/>
                  <a:headEnd/>
                  <a:tailEnd/>
                </a:ln>
              </p:spPr>
              <p:txBody>
                <a:bodyPr/>
                <a:lstStyle/>
                <a:p>
                  <a:endParaRPr lang="en-US"/>
                </a:p>
              </p:txBody>
            </p:sp>
            <p:sp>
              <p:nvSpPr>
                <p:cNvPr id="19116" name="Freeform 434"/>
                <p:cNvSpPr>
                  <a:spLocks/>
                </p:cNvSpPr>
                <p:nvPr/>
              </p:nvSpPr>
              <p:spPr bwMode="auto">
                <a:xfrm>
                  <a:off x="1215" y="2999"/>
                  <a:ext cx="76" cy="772"/>
                </a:xfrm>
                <a:custGeom>
                  <a:avLst/>
                  <a:gdLst>
                    <a:gd name="T0" fmla="*/ 0 w 303"/>
                    <a:gd name="T1" fmla="*/ 0 h 3085"/>
                    <a:gd name="T2" fmla="*/ 0 w 303"/>
                    <a:gd name="T3" fmla="*/ 0 h 3085"/>
                    <a:gd name="T4" fmla="*/ 0 w 303"/>
                    <a:gd name="T5" fmla="*/ 0 h 3085"/>
                    <a:gd name="T6" fmla="*/ 0 w 303"/>
                    <a:gd name="T7" fmla="*/ 0 h 3085"/>
                    <a:gd name="T8" fmla="*/ 0 w 303"/>
                    <a:gd name="T9" fmla="*/ 0 h 3085"/>
                    <a:gd name="T10" fmla="*/ 0 w 303"/>
                    <a:gd name="T11" fmla="*/ 0 h 3085"/>
                    <a:gd name="T12" fmla="*/ 0 w 303"/>
                    <a:gd name="T13" fmla="*/ 0 h 3085"/>
                    <a:gd name="T14" fmla="*/ 0 w 303"/>
                    <a:gd name="T15" fmla="*/ 0 h 3085"/>
                    <a:gd name="T16" fmla="*/ 0 w 303"/>
                    <a:gd name="T17" fmla="*/ 0 h 3085"/>
                    <a:gd name="T18" fmla="*/ 0 w 303"/>
                    <a:gd name="T19" fmla="*/ 0 h 3085"/>
                    <a:gd name="T20" fmla="*/ 0 w 303"/>
                    <a:gd name="T21" fmla="*/ 0 h 3085"/>
                    <a:gd name="T22" fmla="*/ 0 w 303"/>
                    <a:gd name="T23" fmla="*/ 0 h 3085"/>
                    <a:gd name="T24" fmla="*/ 0 w 303"/>
                    <a:gd name="T25" fmla="*/ 0 h 3085"/>
                    <a:gd name="T26" fmla="*/ 0 w 303"/>
                    <a:gd name="T27" fmla="*/ 0 h 3085"/>
                    <a:gd name="T28" fmla="*/ 0 w 303"/>
                    <a:gd name="T29" fmla="*/ 0 h 3085"/>
                    <a:gd name="T30" fmla="*/ 0 w 303"/>
                    <a:gd name="T31" fmla="*/ 0 h 3085"/>
                    <a:gd name="T32" fmla="*/ 0 w 303"/>
                    <a:gd name="T33" fmla="*/ 0 h 3085"/>
                    <a:gd name="T34" fmla="*/ 0 w 303"/>
                    <a:gd name="T35" fmla="*/ 0 h 3085"/>
                    <a:gd name="T36" fmla="*/ 0 w 303"/>
                    <a:gd name="T37" fmla="*/ 0 h 3085"/>
                    <a:gd name="T38" fmla="*/ 0 w 303"/>
                    <a:gd name="T39" fmla="*/ 0 h 3085"/>
                    <a:gd name="T40" fmla="*/ 0 w 303"/>
                    <a:gd name="T41" fmla="*/ 0 h 3085"/>
                    <a:gd name="T42" fmla="*/ 0 w 303"/>
                    <a:gd name="T43" fmla="*/ 0 h 3085"/>
                    <a:gd name="T44" fmla="*/ 0 w 303"/>
                    <a:gd name="T45" fmla="*/ 1 h 3085"/>
                    <a:gd name="T46" fmla="*/ 0 w 303"/>
                    <a:gd name="T47" fmla="*/ 1 h 3085"/>
                    <a:gd name="T48" fmla="*/ 0 w 303"/>
                    <a:gd name="T49" fmla="*/ 1 h 3085"/>
                    <a:gd name="T50" fmla="*/ 0 w 303"/>
                    <a:gd name="T51" fmla="*/ 1 h 3085"/>
                    <a:gd name="T52" fmla="*/ 0 w 303"/>
                    <a:gd name="T53" fmla="*/ 1 h 3085"/>
                    <a:gd name="T54" fmla="*/ 0 w 303"/>
                    <a:gd name="T55" fmla="*/ 1 h 3085"/>
                    <a:gd name="T56" fmla="*/ 0 w 303"/>
                    <a:gd name="T57" fmla="*/ 1 h 3085"/>
                    <a:gd name="T58" fmla="*/ 0 w 303"/>
                    <a:gd name="T59" fmla="*/ 1 h 3085"/>
                    <a:gd name="T60" fmla="*/ 0 w 303"/>
                    <a:gd name="T61" fmla="*/ 1 h 3085"/>
                    <a:gd name="T62" fmla="*/ 0 w 303"/>
                    <a:gd name="T63" fmla="*/ 1 h 3085"/>
                    <a:gd name="T64" fmla="*/ 0 w 303"/>
                    <a:gd name="T65" fmla="*/ 1 h 3085"/>
                    <a:gd name="T66" fmla="*/ 0 w 303"/>
                    <a:gd name="T67" fmla="*/ 1 h 3085"/>
                    <a:gd name="T68" fmla="*/ 0 w 303"/>
                    <a:gd name="T69" fmla="*/ 1 h 3085"/>
                    <a:gd name="T70" fmla="*/ 0 w 303"/>
                    <a:gd name="T71" fmla="*/ 1 h 3085"/>
                    <a:gd name="T72" fmla="*/ 0 w 303"/>
                    <a:gd name="T73" fmla="*/ 1 h 3085"/>
                    <a:gd name="T74" fmla="*/ 0 w 303"/>
                    <a:gd name="T75" fmla="*/ 1 h 3085"/>
                    <a:gd name="T76" fmla="*/ 0 w 303"/>
                    <a:gd name="T77" fmla="*/ 1 h 3085"/>
                    <a:gd name="T78" fmla="*/ 0 w 303"/>
                    <a:gd name="T79" fmla="*/ 1 h 3085"/>
                    <a:gd name="T80" fmla="*/ 0 w 303"/>
                    <a:gd name="T81" fmla="*/ 1 h 3085"/>
                    <a:gd name="T82" fmla="*/ 0 w 303"/>
                    <a:gd name="T83" fmla="*/ 1 h 3085"/>
                    <a:gd name="T84" fmla="*/ 0 w 303"/>
                    <a:gd name="T85" fmla="*/ 1 h 3085"/>
                    <a:gd name="T86" fmla="*/ 0 w 303"/>
                    <a:gd name="T87" fmla="*/ 1 h 3085"/>
                    <a:gd name="T88" fmla="*/ 0 w 303"/>
                    <a:gd name="T89" fmla="*/ 1 h 3085"/>
                    <a:gd name="T90" fmla="*/ 0 w 303"/>
                    <a:gd name="T91" fmla="*/ 1 h 3085"/>
                    <a:gd name="T92" fmla="*/ 0 w 303"/>
                    <a:gd name="T93" fmla="*/ 1 h 3085"/>
                    <a:gd name="T94" fmla="*/ 0 w 303"/>
                    <a:gd name="T95" fmla="*/ 1 h 3085"/>
                    <a:gd name="T96" fmla="*/ 0 w 303"/>
                    <a:gd name="T97" fmla="*/ 1 h 3085"/>
                    <a:gd name="T98" fmla="*/ 0 w 303"/>
                    <a:gd name="T99" fmla="*/ 1 h 3085"/>
                    <a:gd name="T100" fmla="*/ 0 w 303"/>
                    <a:gd name="T101" fmla="*/ 0 h 3085"/>
                    <a:gd name="T102" fmla="*/ 0 w 303"/>
                    <a:gd name="T103" fmla="*/ 0 h 3085"/>
                    <a:gd name="T104" fmla="*/ 0 w 303"/>
                    <a:gd name="T105" fmla="*/ 0 h 3085"/>
                    <a:gd name="T106" fmla="*/ 0 w 303"/>
                    <a:gd name="T107" fmla="*/ 0 h 3085"/>
                    <a:gd name="T108" fmla="*/ 0 w 303"/>
                    <a:gd name="T109" fmla="*/ 0 h 3085"/>
                    <a:gd name="T110" fmla="*/ 0 w 303"/>
                    <a:gd name="T111" fmla="*/ 0 h 30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3"/>
                    <a:gd name="T169" fmla="*/ 0 h 3085"/>
                    <a:gd name="T170" fmla="*/ 303 w 303"/>
                    <a:gd name="T171" fmla="*/ 3085 h 30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3" h="3085">
                      <a:moveTo>
                        <a:pt x="303" y="842"/>
                      </a:moveTo>
                      <a:lnTo>
                        <a:pt x="302" y="828"/>
                      </a:lnTo>
                      <a:lnTo>
                        <a:pt x="299" y="800"/>
                      </a:lnTo>
                      <a:lnTo>
                        <a:pt x="299" y="785"/>
                      </a:lnTo>
                      <a:lnTo>
                        <a:pt x="294" y="739"/>
                      </a:lnTo>
                      <a:lnTo>
                        <a:pt x="287" y="700"/>
                      </a:lnTo>
                      <a:lnTo>
                        <a:pt x="277" y="653"/>
                      </a:lnTo>
                      <a:lnTo>
                        <a:pt x="272" y="627"/>
                      </a:lnTo>
                      <a:lnTo>
                        <a:pt x="268" y="599"/>
                      </a:lnTo>
                      <a:lnTo>
                        <a:pt x="264" y="574"/>
                      </a:lnTo>
                      <a:lnTo>
                        <a:pt x="262" y="567"/>
                      </a:lnTo>
                      <a:lnTo>
                        <a:pt x="258" y="551"/>
                      </a:lnTo>
                      <a:lnTo>
                        <a:pt x="256" y="543"/>
                      </a:lnTo>
                      <a:lnTo>
                        <a:pt x="248" y="494"/>
                      </a:lnTo>
                      <a:lnTo>
                        <a:pt x="239" y="440"/>
                      </a:lnTo>
                      <a:lnTo>
                        <a:pt x="232" y="383"/>
                      </a:lnTo>
                      <a:lnTo>
                        <a:pt x="227" y="324"/>
                      </a:lnTo>
                      <a:lnTo>
                        <a:pt x="221" y="264"/>
                      </a:lnTo>
                      <a:lnTo>
                        <a:pt x="216" y="207"/>
                      </a:lnTo>
                      <a:lnTo>
                        <a:pt x="212" y="153"/>
                      </a:lnTo>
                      <a:lnTo>
                        <a:pt x="209" y="104"/>
                      </a:lnTo>
                      <a:lnTo>
                        <a:pt x="207" y="60"/>
                      </a:lnTo>
                      <a:lnTo>
                        <a:pt x="204" y="26"/>
                      </a:lnTo>
                      <a:lnTo>
                        <a:pt x="203" y="0"/>
                      </a:lnTo>
                      <a:lnTo>
                        <a:pt x="190" y="46"/>
                      </a:lnTo>
                      <a:lnTo>
                        <a:pt x="167" y="133"/>
                      </a:lnTo>
                      <a:lnTo>
                        <a:pt x="154" y="180"/>
                      </a:lnTo>
                      <a:lnTo>
                        <a:pt x="155" y="202"/>
                      </a:lnTo>
                      <a:lnTo>
                        <a:pt x="158" y="244"/>
                      </a:lnTo>
                      <a:lnTo>
                        <a:pt x="163" y="302"/>
                      </a:lnTo>
                      <a:lnTo>
                        <a:pt x="169" y="369"/>
                      </a:lnTo>
                      <a:lnTo>
                        <a:pt x="177" y="436"/>
                      </a:lnTo>
                      <a:lnTo>
                        <a:pt x="184" y="500"/>
                      </a:lnTo>
                      <a:lnTo>
                        <a:pt x="192" y="551"/>
                      </a:lnTo>
                      <a:lnTo>
                        <a:pt x="195" y="560"/>
                      </a:lnTo>
                      <a:lnTo>
                        <a:pt x="198" y="575"/>
                      </a:lnTo>
                      <a:lnTo>
                        <a:pt x="201" y="582"/>
                      </a:lnTo>
                      <a:lnTo>
                        <a:pt x="208" y="626"/>
                      </a:lnTo>
                      <a:lnTo>
                        <a:pt x="215" y="672"/>
                      </a:lnTo>
                      <a:lnTo>
                        <a:pt x="222" y="715"/>
                      </a:lnTo>
                      <a:lnTo>
                        <a:pt x="227" y="748"/>
                      </a:lnTo>
                      <a:lnTo>
                        <a:pt x="230" y="780"/>
                      </a:lnTo>
                      <a:lnTo>
                        <a:pt x="234" y="812"/>
                      </a:lnTo>
                      <a:lnTo>
                        <a:pt x="231" y="848"/>
                      </a:lnTo>
                      <a:lnTo>
                        <a:pt x="228" y="915"/>
                      </a:lnTo>
                      <a:lnTo>
                        <a:pt x="227" y="951"/>
                      </a:lnTo>
                      <a:lnTo>
                        <a:pt x="228" y="1008"/>
                      </a:lnTo>
                      <a:lnTo>
                        <a:pt x="227" y="1064"/>
                      </a:lnTo>
                      <a:lnTo>
                        <a:pt x="224" y="1117"/>
                      </a:lnTo>
                      <a:lnTo>
                        <a:pt x="221" y="1169"/>
                      </a:lnTo>
                      <a:lnTo>
                        <a:pt x="215" y="1220"/>
                      </a:lnTo>
                      <a:lnTo>
                        <a:pt x="209" y="1272"/>
                      </a:lnTo>
                      <a:lnTo>
                        <a:pt x="208" y="1285"/>
                      </a:lnTo>
                      <a:lnTo>
                        <a:pt x="204" y="1310"/>
                      </a:lnTo>
                      <a:lnTo>
                        <a:pt x="203" y="1323"/>
                      </a:lnTo>
                      <a:lnTo>
                        <a:pt x="196" y="1380"/>
                      </a:lnTo>
                      <a:lnTo>
                        <a:pt x="188" y="1439"/>
                      </a:lnTo>
                      <a:lnTo>
                        <a:pt x="178" y="1501"/>
                      </a:lnTo>
                      <a:lnTo>
                        <a:pt x="171" y="1555"/>
                      </a:lnTo>
                      <a:lnTo>
                        <a:pt x="163" y="1608"/>
                      </a:lnTo>
                      <a:lnTo>
                        <a:pt x="155" y="1660"/>
                      </a:lnTo>
                      <a:lnTo>
                        <a:pt x="145" y="1712"/>
                      </a:lnTo>
                      <a:lnTo>
                        <a:pt x="136" y="1763"/>
                      </a:lnTo>
                      <a:lnTo>
                        <a:pt x="125" y="1812"/>
                      </a:lnTo>
                      <a:lnTo>
                        <a:pt x="115" y="1859"/>
                      </a:lnTo>
                      <a:lnTo>
                        <a:pt x="105" y="1906"/>
                      </a:lnTo>
                      <a:lnTo>
                        <a:pt x="98" y="1951"/>
                      </a:lnTo>
                      <a:lnTo>
                        <a:pt x="91" y="1997"/>
                      </a:lnTo>
                      <a:lnTo>
                        <a:pt x="84" y="2042"/>
                      </a:lnTo>
                      <a:lnTo>
                        <a:pt x="80" y="2088"/>
                      </a:lnTo>
                      <a:lnTo>
                        <a:pt x="74" y="2133"/>
                      </a:lnTo>
                      <a:lnTo>
                        <a:pt x="70" y="2177"/>
                      </a:lnTo>
                      <a:lnTo>
                        <a:pt x="67" y="2222"/>
                      </a:lnTo>
                      <a:lnTo>
                        <a:pt x="63" y="2267"/>
                      </a:lnTo>
                      <a:lnTo>
                        <a:pt x="61" y="2312"/>
                      </a:lnTo>
                      <a:lnTo>
                        <a:pt x="58" y="2356"/>
                      </a:lnTo>
                      <a:lnTo>
                        <a:pt x="56" y="2401"/>
                      </a:lnTo>
                      <a:lnTo>
                        <a:pt x="55" y="2446"/>
                      </a:lnTo>
                      <a:lnTo>
                        <a:pt x="52" y="2490"/>
                      </a:lnTo>
                      <a:lnTo>
                        <a:pt x="51" y="2535"/>
                      </a:lnTo>
                      <a:lnTo>
                        <a:pt x="50" y="2580"/>
                      </a:lnTo>
                      <a:lnTo>
                        <a:pt x="49" y="2625"/>
                      </a:lnTo>
                      <a:lnTo>
                        <a:pt x="47" y="2670"/>
                      </a:lnTo>
                      <a:lnTo>
                        <a:pt x="45" y="2715"/>
                      </a:lnTo>
                      <a:lnTo>
                        <a:pt x="44" y="2760"/>
                      </a:lnTo>
                      <a:lnTo>
                        <a:pt x="42" y="2807"/>
                      </a:lnTo>
                      <a:lnTo>
                        <a:pt x="36" y="2864"/>
                      </a:lnTo>
                      <a:lnTo>
                        <a:pt x="27" y="2919"/>
                      </a:lnTo>
                      <a:lnTo>
                        <a:pt x="16" y="2974"/>
                      </a:lnTo>
                      <a:lnTo>
                        <a:pt x="7" y="3030"/>
                      </a:lnTo>
                      <a:lnTo>
                        <a:pt x="0" y="3085"/>
                      </a:lnTo>
                      <a:lnTo>
                        <a:pt x="10" y="3069"/>
                      </a:lnTo>
                      <a:lnTo>
                        <a:pt x="30" y="3037"/>
                      </a:lnTo>
                      <a:lnTo>
                        <a:pt x="40" y="3020"/>
                      </a:lnTo>
                      <a:lnTo>
                        <a:pt x="47" y="2972"/>
                      </a:lnTo>
                      <a:lnTo>
                        <a:pt x="52" y="2925"/>
                      </a:lnTo>
                      <a:lnTo>
                        <a:pt x="57" y="2880"/>
                      </a:lnTo>
                      <a:lnTo>
                        <a:pt x="61" y="2838"/>
                      </a:lnTo>
                      <a:lnTo>
                        <a:pt x="64" y="2797"/>
                      </a:lnTo>
                      <a:lnTo>
                        <a:pt x="68" y="2758"/>
                      </a:lnTo>
                      <a:lnTo>
                        <a:pt x="71" y="2720"/>
                      </a:lnTo>
                      <a:lnTo>
                        <a:pt x="74" y="2682"/>
                      </a:lnTo>
                      <a:lnTo>
                        <a:pt x="75" y="2647"/>
                      </a:lnTo>
                      <a:lnTo>
                        <a:pt x="77" y="2612"/>
                      </a:lnTo>
                      <a:lnTo>
                        <a:pt x="78" y="2578"/>
                      </a:lnTo>
                      <a:lnTo>
                        <a:pt x="81" y="2543"/>
                      </a:lnTo>
                      <a:lnTo>
                        <a:pt x="82" y="2510"/>
                      </a:lnTo>
                      <a:lnTo>
                        <a:pt x="83" y="2477"/>
                      </a:lnTo>
                      <a:lnTo>
                        <a:pt x="84" y="2444"/>
                      </a:lnTo>
                      <a:lnTo>
                        <a:pt x="87" y="2411"/>
                      </a:lnTo>
                      <a:lnTo>
                        <a:pt x="88" y="2377"/>
                      </a:lnTo>
                      <a:lnTo>
                        <a:pt x="90" y="2343"/>
                      </a:lnTo>
                      <a:lnTo>
                        <a:pt x="92" y="2309"/>
                      </a:lnTo>
                      <a:lnTo>
                        <a:pt x="95" y="2273"/>
                      </a:lnTo>
                      <a:lnTo>
                        <a:pt x="98" y="2236"/>
                      </a:lnTo>
                      <a:lnTo>
                        <a:pt x="101" y="2198"/>
                      </a:lnTo>
                      <a:lnTo>
                        <a:pt x="105" y="2159"/>
                      </a:lnTo>
                      <a:lnTo>
                        <a:pt x="110" y="2119"/>
                      </a:lnTo>
                      <a:lnTo>
                        <a:pt x="115" y="2077"/>
                      </a:lnTo>
                      <a:lnTo>
                        <a:pt x="121" y="2034"/>
                      </a:lnTo>
                      <a:lnTo>
                        <a:pt x="128" y="1987"/>
                      </a:lnTo>
                      <a:lnTo>
                        <a:pt x="135" y="1940"/>
                      </a:lnTo>
                      <a:lnTo>
                        <a:pt x="143" y="1890"/>
                      </a:lnTo>
                      <a:lnTo>
                        <a:pt x="152" y="1838"/>
                      </a:lnTo>
                      <a:lnTo>
                        <a:pt x="163" y="1782"/>
                      </a:lnTo>
                      <a:lnTo>
                        <a:pt x="175" y="1724"/>
                      </a:lnTo>
                      <a:lnTo>
                        <a:pt x="187" y="1664"/>
                      </a:lnTo>
                      <a:lnTo>
                        <a:pt x="201" y="1600"/>
                      </a:lnTo>
                      <a:lnTo>
                        <a:pt x="215" y="1532"/>
                      </a:lnTo>
                      <a:lnTo>
                        <a:pt x="231" y="1462"/>
                      </a:lnTo>
                      <a:lnTo>
                        <a:pt x="242" y="1418"/>
                      </a:lnTo>
                      <a:lnTo>
                        <a:pt x="250" y="1377"/>
                      </a:lnTo>
                      <a:lnTo>
                        <a:pt x="258" y="1336"/>
                      </a:lnTo>
                      <a:lnTo>
                        <a:pt x="261" y="1328"/>
                      </a:lnTo>
                      <a:lnTo>
                        <a:pt x="263" y="1314"/>
                      </a:lnTo>
                      <a:lnTo>
                        <a:pt x="264" y="1307"/>
                      </a:lnTo>
                      <a:lnTo>
                        <a:pt x="274" y="1252"/>
                      </a:lnTo>
                      <a:lnTo>
                        <a:pt x="282" y="1198"/>
                      </a:lnTo>
                      <a:lnTo>
                        <a:pt x="288" y="1142"/>
                      </a:lnTo>
                      <a:lnTo>
                        <a:pt x="291" y="1083"/>
                      </a:lnTo>
                      <a:lnTo>
                        <a:pt x="294" y="1021"/>
                      </a:lnTo>
                      <a:lnTo>
                        <a:pt x="292" y="957"/>
                      </a:lnTo>
                      <a:lnTo>
                        <a:pt x="295" y="927"/>
                      </a:lnTo>
                      <a:lnTo>
                        <a:pt x="299" y="871"/>
                      </a:lnTo>
                      <a:lnTo>
                        <a:pt x="303" y="842"/>
                      </a:lnTo>
                    </a:path>
                  </a:pathLst>
                </a:custGeom>
                <a:noFill/>
                <a:ln w="1588">
                  <a:solidFill>
                    <a:srgbClr val="87C2DC"/>
                  </a:solidFill>
                  <a:round/>
                  <a:headEnd/>
                  <a:tailEnd/>
                </a:ln>
              </p:spPr>
              <p:txBody>
                <a:bodyPr/>
                <a:lstStyle/>
                <a:p>
                  <a:endParaRPr lang="en-US"/>
                </a:p>
              </p:txBody>
            </p:sp>
            <p:sp>
              <p:nvSpPr>
                <p:cNvPr id="19117" name="Freeform 435"/>
                <p:cNvSpPr>
                  <a:spLocks/>
                </p:cNvSpPr>
                <p:nvPr/>
              </p:nvSpPr>
              <p:spPr bwMode="auto">
                <a:xfrm>
                  <a:off x="1202" y="2363"/>
                  <a:ext cx="69" cy="683"/>
                </a:xfrm>
                <a:custGeom>
                  <a:avLst/>
                  <a:gdLst>
                    <a:gd name="T0" fmla="*/ 0 w 275"/>
                    <a:gd name="T1" fmla="*/ 0 h 2733"/>
                    <a:gd name="T2" fmla="*/ 0 w 275"/>
                    <a:gd name="T3" fmla="*/ 0 h 2733"/>
                    <a:gd name="T4" fmla="*/ 0 w 275"/>
                    <a:gd name="T5" fmla="*/ 0 h 2733"/>
                    <a:gd name="T6" fmla="*/ 0 w 275"/>
                    <a:gd name="T7" fmla="*/ 0 h 2733"/>
                    <a:gd name="T8" fmla="*/ 0 w 275"/>
                    <a:gd name="T9" fmla="*/ 0 h 2733"/>
                    <a:gd name="T10" fmla="*/ 0 w 275"/>
                    <a:gd name="T11" fmla="*/ 0 h 2733"/>
                    <a:gd name="T12" fmla="*/ 0 w 275"/>
                    <a:gd name="T13" fmla="*/ 0 h 2733"/>
                    <a:gd name="T14" fmla="*/ 0 w 275"/>
                    <a:gd name="T15" fmla="*/ 0 h 2733"/>
                    <a:gd name="T16" fmla="*/ 0 w 275"/>
                    <a:gd name="T17" fmla="*/ 0 h 2733"/>
                    <a:gd name="T18" fmla="*/ 0 w 275"/>
                    <a:gd name="T19" fmla="*/ 0 h 2733"/>
                    <a:gd name="T20" fmla="*/ 0 w 275"/>
                    <a:gd name="T21" fmla="*/ 0 h 2733"/>
                    <a:gd name="T22" fmla="*/ 0 w 275"/>
                    <a:gd name="T23" fmla="*/ 0 h 2733"/>
                    <a:gd name="T24" fmla="*/ 0 w 275"/>
                    <a:gd name="T25" fmla="*/ 0 h 2733"/>
                    <a:gd name="T26" fmla="*/ 0 w 275"/>
                    <a:gd name="T27" fmla="*/ 0 h 2733"/>
                    <a:gd name="T28" fmla="*/ 0 w 275"/>
                    <a:gd name="T29" fmla="*/ 0 h 2733"/>
                    <a:gd name="T30" fmla="*/ 0 w 275"/>
                    <a:gd name="T31" fmla="*/ 0 h 2733"/>
                    <a:gd name="T32" fmla="*/ 0 w 275"/>
                    <a:gd name="T33" fmla="*/ 0 h 2733"/>
                    <a:gd name="T34" fmla="*/ 0 w 275"/>
                    <a:gd name="T35" fmla="*/ 0 h 2733"/>
                    <a:gd name="T36" fmla="*/ 0 w 275"/>
                    <a:gd name="T37" fmla="*/ 0 h 2733"/>
                    <a:gd name="T38" fmla="*/ 0 w 275"/>
                    <a:gd name="T39" fmla="*/ 0 h 2733"/>
                    <a:gd name="T40" fmla="*/ 0 w 275"/>
                    <a:gd name="T41" fmla="*/ 0 h 2733"/>
                    <a:gd name="T42" fmla="*/ 0 w 275"/>
                    <a:gd name="T43" fmla="*/ 0 h 2733"/>
                    <a:gd name="T44" fmla="*/ 0 w 275"/>
                    <a:gd name="T45" fmla="*/ 0 h 2733"/>
                    <a:gd name="T46" fmla="*/ 0 w 275"/>
                    <a:gd name="T47" fmla="*/ 0 h 2733"/>
                    <a:gd name="T48" fmla="*/ 0 w 275"/>
                    <a:gd name="T49" fmla="*/ 0 h 2733"/>
                    <a:gd name="T50" fmla="*/ 0 w 275"/>
                    <a:gd name="T51" fmla="*/ 0 h 2733"/>
                    <a:gd name="T52" fmla="*/ 0 w 275"/>
                    <a:gd name="T53" fmla="*/ 0 h 2733"/>
                    <a:gd name="T54" fmla="*/ 0 w 275"/>
                    <a:gd name="T55" fmla="*/ 0 h 2733"/>
                    <a:gd name="T56" fmla="*/ 0 w 275"/>
                    <a:gd name="T57" fmla="*/ 0 h 2733"/>
                    <a:gd name="T58" fmla="*/ 0 w 275"/>
                    <a:gd name="T59" fmla="*/ 0 h 2733"/>
                    <a:gd name="T60" fmla="*/ 0 w 275"/>
                    <a:gd name="T61" fmla="*/ 0 h 2733"/>
                    <a:gd name="T62" fmla="*/ 0 w 275"/>
                    <a:gd name="T63" fmla="*/ 0 h 2733"/>
                    <a:gd name="T64" fmla="*/ 0 w 275"/>
                    <a:gd name="T65" fmla="*/ 0 h 2733"/>
                    <a:gd name="T66" fmla="*/ 0 w 275"/>
                    <a:gd name="T67" fmla="*/ 0 h 2733"/>
                    <a:gd name="T68" fmla="*/ 0 w 275"/>
                    <a:gd name="T69" fmla="*/ 0 h 2733"/>
                    <a:gd name="T70" fmla="*/ 0 w 275"/>
                    <a:gd name="T71" fmla="*/ 0 h 2733"/>
                    <a:gd name="T72" fmla="*/ 0 w 275"/>
                    <a:gd name="T73" fmla="*/ 0 h 2733"/>
                    <a:gd name="T74" fmla="*/ 0 w 275"/>
                    <a:gd name="T75" fmla="*/ 0 h 2733"/>
                    <a:gd name="T76" fmla="*/ 0 w 275"/>
                    <a:gd name="T77" fmla="*/ 0 h 2733"/>
                    <a:gd name="T78" fmla="*/ 0 w 275"/>
                    <a:gd name="T79" fmla="*/ 0 h 2733"/>
                    <a:gd name="T80" fmla="*/ 0 w 275"/>
                    <a:gd name="T81" fmla="*/ 0 h 2733"/>
                    <a:gd name="T82" fmla="*/ 0 w 275"/>
                    <a:gd name="T83" fmla="*/ 0 h 2733"/>
                    <a:gd name="T84" fmla="*/ 0 w 275"/>
                    <a:gd name="T85" fmla="*/ 0 h 2733"/>
                    <a:gd name="T86" fmla="*/ 0 w 275"/>
                    <a:gd name="T87" fmla="*/ 0 h 2733"/>
                    <a:gd name="T88" fmla="*/ 0 w 275"/>
                    <a:gd name="T89" fmla="*/ 0 h 2733"/>
                    <a:gd name="T90" fmla="*/ 0 w 275"/>
                    <a:gd name="T91" fmla="*/ 0 h 2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5"/>
                    <a:gd name="T139" fmla="*/ 0 h 2733"/>
                    <a:gd name="T140" fmla="*/ 275 w 275"/>
                    <a:gd name="T141" fmla="*/ 2733 h 2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5" h="2733">
                      <a:moveTo>
                        <a:pt x="92" y="0"/>
                      </a:moveTo>
                      <a:lnTo>
                        <a:pt x="109" y="51"/>
                      </a:lnTo>
                      <a:lnTo>
                        <a:pt x="125" y="96"/>
                      </a:lnTo>
                      <a:lnTo>
                        <a:pt x="138" y="132"/>
                      </a:lnTo>
                      <a:lnTo>
                        <a:pt x="149" y="164"/>
                      </a:lnTo>
                      <a:lnTo>
                        <a:pt x="161" y="198"/>
                      </a:lnTo>
                      <a:lnTo>
                        <a:pt x="172" y="235"/>
                      </a:lnTo>
                      <a:lnTo>
                        <a:pt x="183" y="275"/>
                      </a:lnTo>
                      <a:lnTo>
                        <a:pt x="194" y="318"/>
                      </a:lnTo>
                      <a:lnTo>
                        <a:pt x="205" y="362"/>
                      </a:lnTo>
                      <a:lnTo>
                        <a:pt x="214" y="408"/>
                      </a:lnTo>
                      <a:lnTo>
                        <a:pt x="223" y="457"/>
                      </a:lnTo>
                      <a:lnTo>
                        <a:pt x="233" y="505"/>
                      </a:lnTo>
                      <a:lnTo>
                        <a:pt x="241" y="555"/>
                      </a:lnTo>
                      <a:lnTo>
                        <a:pt x="249" y="606"/>
                      </a:lnTo>
                      <a:lnTo>
                        <a:pt x="256" y="657"/>
                      </a:lnTo>
                      <a:lnTo>
                        <a:pt x="262" y="709"/>
                      </a:lnTo>
                      <a:lnTo>
                        <a:pt x="267" y="760"/>
                      </a:lnTo>
                      <a:lnTo>
                        <a:pt x="270" y="811"/>
                      </a:lnTo>
                      <a:lnTo>
                        <a:pt x="274" y="862"/>
                      </a:lnTo>
                      <a:lnTo>
                        <a:pt x="275" y="912"/>
                      </a:lnTo>
                      <a:lnTo>
                        <a:pt x="275" y="961"/>
                      </a:lnTo>
                      <a:lnTo>
                        <a:pt x="274" y="1008"/>
                      </a:lnTo>
                      <a:lnTo>
                        <a:pt x="273" y="1058"/>
                      </a:lnTo>
                      <a:lnTo>
                        <a:pt x="272" y="1108"/>
                      </a:lnTo>
                      <a:lnTo>
                        <a:pt x="272" y="1158"/>
                      </a:lnTo>
                      <a:lnTo>
                        <a:pt x="272" y="1206"/>
                      </a:lnTo>
                      <a:lnTo>
                        <a:pt x="273" y="1256"/>
                      </a:lnTo>
                      <a:lnTo>
                        <a:pt x="273" y="1305"/>
                      </a:lnTo>
                      <a:lnTo>
                        <a:pt x="274" y="1353"/>
                      </a:lnTo>
                      <a:lnTo>
                        <a:pt x="274" y="1403"/>
                      </a:lnTo>
                      <a:lnTo>
                        <a:pt x="274" y="1452"/>
                      </a:lnTo>
                      <a:lnTo>
                        <a:pt x="274" y="1500"/>
                      </a:lnTo>
                      <a:lnTo>
                        <a:pt x="272" y="1549"/>
                      </a:lnTo>
                      <a:lnTo>
                        <a:pt x="269" y="1599"/>
                      </a:lnTo>
                      <a:lnTo>
                        <a:pt x="266" y="1647"/>
                      </a:lnTo>
                      <a:lnTo>
                        <a:pt x="261" y="1696"/>
                      </a:lnTo>
                      <a:lnTo>
                        <a:pt x="256" y="1752"/>
                      </a:lnTo>
                      <a:lnTo>
                        <a:pt x="254" y="1807"/>
                      </a:lnTo>
                      <a:lnTo>
                        <a:pt x="254" y="1863"/>
                      </a:lnTo>
                      <a:lnTo>
                        <a:pt x="255" y="1919"/>
                      </a:lnTo>
                      <a:lnTo>
                        <a:pt x="254" y="1973"/>
                      </a:lnTo>
                      <a:lnTo>
                        <a:pt x="252" y="2029"/>
                      </a:lnTo>
                      <a:lnTo>
                        <a:pt x="249" y="2078"/>
                      </a:lnTo>
                      <a:lnTo>
                        <a:pt x="247" y="2128"/>
                      </a:lnTo>
                      <a:lnTo>
                        <a:pt x="245" y="2179"/>
                      </a:lnTo>
                      <a:lnTo>
                        <a:pt x="243" y="2231"/>
                      </a:lnTo>
                      <a:lnTo>
                        <a:pt x="243" y="2283"/>
                      </a:lnTo>
                      <a:lnTo>
                        <a:pt x="243" y="2334"/>
                      </a:lnTo>
                      <a:lnTo>
                        <a:pt x="246" y="2384"/>
                      </a:lnTo>
                      <a:lnTo>
                        <a:pt x="248" y="2431"/>
                      </a:lnTo>
                      <a:lnTo>
                        <a:pt x="249" y="2460"/>
                      </a:lnTo>
                      <a:lnTo>
                        <a:pt x="252" y="2514"/>
                      </a:lnTo>
                      <a:lnTo>
                        <a:pt x="253" y="2543"/>
                      </a:lnTo>
                      <a:lnTo>
                        <a:pt x="241" y="2592"/>
                      </a:lnTo>
                      <a:lnTo>
                        <a:pt x="218" y="2684"/>
                      </a:lnTo>
                      <a:lnTo>
                        <a:pt x="206" y="2733"/>
                      </a:lnTo>
                      <a:lnTo>
                        <a:pt x="203" y="2694"/>
                      </a:lnTo>
                      <a:lnTo>
                        <a:pt x="203" y="2655"/>
                      </a:lnTo>
                      <a:lnTo>
                        <a:pt x="202" y="2616"/>
                      </a:lnTo>
                      <a:lnTo>
                        <a:pt x="199" y="2571"/>
                      </a:lnTo>
                      <a:lnTo>
                        <a:pt x="196" y="2532"/>
                      </a:lnTo>
                      <a:lnTo>
                        <a:pt x="192" y="2484"/>
                      </a:lnTo>
                      <a:lnTo>
                        <a:pt x="191" y="2469"/>
                      </a:lnTo>
                      <a:lnTo>
                        <a:pt x="188" y="2438"/>
                      </a:lnTo>
                      <a:lnTo>
                        <a:pt x="186" y="2422"/>
                      </a:lnTo>
                      <a:lnTo>
                        <a:pt x="183" y="2361"/>
                      </a:lnTo>
                      <a:lnTo>
                        <a:pt x="181" y="2295"/>
                      </a:lnTo>
                      <a:lnTo>
                        <a:pt x="179" y="2226"/>
                      </a:lnTo>
                      <a:lnTo>
                        <a:pt x="180" y="2169"/>
                      </a:lnTo>
                      <a:lnTo>
                        <a:pt x="185" y="2106"/>
                      </a:lnTo>
                      <a:lnTo>
                        <a:pt x="187" y="2050"/>
                      </a:lnTo>
                      <a:lnTo>
                        <a:pt x="186" y="2001"/>
                      </a:lnTo>
                      <a:lnTo>
                        <a:pt x="186" y="1951"/>
                      </a:lnTo>
                      <a:lnTo>
                        <a:pt x="186" y="1902"/>
                      </a:lnTo>
                      <a:lnTo>
                        <a:pt x="186" y="1855"/>
                      </a:lnTo>
                      <a:lnTo>
                        <a:pt x="185" y="1807"/>
                      </a:lnTo>
                      <a:lnTo>
                        <a:pt x="186" y="1761"/>
                      </a:lnTo>
                      <a:lnTo>
                        <a:pt x="186" y="1715"/>
                      </a:lnTo>
                      <a:lnTo>
                        <a:pt x="186" y="1670"/>
                      </a:lnTo>
                      <a:lnTo>
                        <a:pt x="186" y="1625"/>
                      </a:lnTo>
                      <a:lnTo>
                        <a:pt x="187" y="1578"/>
                      </a:lnTo>
                      <a:lnTo>
                        <a:pt x="187" y="1533"/>
                      </a:lnTo>
                      <a:lnTo>
                        <a:pt x="188" y="1488"/>
                      </a:lnTo>
                      <a:lnTo>
                        <a:pt x="189" y="1443"/>
                      </a:lnTo>
                      <a:lnTo>
                        <a:pt x="191" y="1397"/>
                      </a:lnTo>
                      <a:lnTo>
                        <a:pt x="192" y="1351"/>
                      </a:lnTo>
                      <a:lnTo>
                        <a:pt x="193" y="1303"/>
                      </a:lnTo>
                      <a:lnTo>
                        <a:pt x="194" y="1256"/>
                      </a:lnTo>
                      <a:lnTo>
                        <a:pt x="195" y="1209"/>
                      </a:lnTo>
                      <a:lnTo>
                        <a:pt x="196" y="1201"/>
                      </a:lnTo>
                      <a:lnTo>
                        <a:pt x="199" y="1185"/>
                      </a:lnTo>
                      <a:lnTo>
                        <a:pt x="200" y="1174"/>
                      </a:lnTo>
                      <a:lnTo>
                        <a:pt x="198" y="1129"/>
                      </a:lnTo>
                      <a:lnTo>
                        <a:pt x="196" y="1084"/>
                      </a:lnTo>
                      <a:lnTo>
                        <a:pt x="194" y="1040"/>
                      </a:lnTo>
                      <a:lnTo>
                        <a:pt x="192" y="996"/>
                      </a:lnTo>
                      <a:lnTo>
                        <a:pt x="189" y="952"/>
                      </a:lnTo>
                      <a:lnTo>
                        <a:pt x="187" y="910"/>
                      </a:lnTo>
                      <a:lnTo>
                        <a:pt x="183" y="867"/>
                      </a:lnTo>
                      <a:lnTo>
                        <a:pt x="180" y="824"/>
                      </a:lnTo>
                      <a:lnTo>
                        <a:pt x="175" y="783"/>
                      </a:lnTo>
                      <a:lnTo>
                        <a:pt x="171" y="739"/>
                      </a:lnTo>
                      <a:lnTo>
                        <a:pt x="165" y="695"/>
                      </a:lnTo>
                      <a:lnTo>
                        <a:pt x="158" y="651"/>
                      </a:lnTo>
                      <a:lnTo>
                        <a:pt x="151" y="606"/>
                      </a:lnTo>
                      <a:lnTo>
                        <a:pt x="142" y="560"/>
                      </a:lnTo>
                      <a:lnTo>
                        <a:pt x="133" y="514"/>
                      </a:lnTo>
                      <a:lnTo>
                        <a:pt x="122" y="465"/>
                      </a:lnTo>
                      <a:lnTo>
                        <a:pt x="112" y="416"/>
                      </a:lnTo>
                      <a:lnTo>
                        <a:pt x="99" y="365"/>
                      </a:lnTo>
                      <a:lnTo>
                        <a:pt x="86" y="313"/>
                      </a:lnTo>
                      <a:lnTo>
                        <a:pt x="74" y="274"/>
                      </a:lnTo>
                      <a:lnTo>
                        <a:pt x="59" y="223"/>
                      </a:lnTo>
                      <a:lnTo>
                        <a:pt x="41" y="165"/>
                      </a:lnTo>
                      <a:lnTo>
                        <a:pt x="21" y="103"/>
                      </a:lnTo>
                      <a:lnTo>
                        <a:pt x="0" y="42"/>
                      </a:lnTo>
                      <a:lnTo>
                        <a:pt x="23" y="31"/>
                      </a:lnTo>
                      <a:lnTo>
                        <a:pt x="68" y="11"/>
                      </a:lnTo>
                      <a:lnTo>
                        <a:pt x="92" y="0"/>
                      </a:lnTo>
                      <a:close/>
                    </a:path>
                  </a:pathLst>
                </a:custGeom>
                <a:solidFill>
                  <a:srgbClr val="47A3CB"/>
                </a:solidFill>
                <a:ln w="9525">
                  <a:noFill/>
                  <a:round/>
                  <a:headEnd/>
                  <a:tailEnd/>
                </a:ln>
              </p:spPr>
              <p:txBody>
                <a:bodyPr/>
                <a:lstStyle/>
                <a:p>
                  <a:endParaRPr lang="en-US"/>
                </a:p>
              </p:txBody>
            </p:sp>
            <p:sp>
              <p:nvSpPr>
                <p:cNvPr id="19118" name="Freeform 436"/>
                <p:cNvSpPr>
                  <a:spLocks/>
                </p:cNvSpPr>
                <p:nvPr/>
              </p:nvSpPr>
              <p:spPr bwMode="auto">
                <a:xfrm>
                  <a:off x="1202" y="2363"/>
                  <a:ext cx="69" cy="683"/>
                </a:xfrm>
                <a:custGeom>
                  <a:avLst/>
                  <a:gdLst>
                    <a:gd name="T0" fmla="*/ 0 w 275"/>
                    <a:gd name="T1" fmla="*/ 0 h 2733"/>
                    <a:gd name="T2" fmla="*/ 0 w 275"/>
                    <a:gd name="T3" fmla="*/ 0 h 2733"/>
                    <a:gd name="T4" fmla="*/ 0 w 275"/>
                    <a:gd name="T5" fmla="*/ 0 h 2733"/>
                    <a:gd name="T6" fmla="*/ 0 w 275"/>
                    <a:gd name="T7" fmla="*/ 0 h 2733"/>
                    <a:gd name="T8" fmla="*/ 0 w 275"/>
                    <a:gd name="T9" fmla="*/ 0 h 2733"/>
                    <a:gd name="T10" fmla="*/ 0 w 275"/>
                    <a:gd name="T11" fmla="*/ 0 h 2733"/>
                    <a:gd name="T12" fmla="*/ 0 w 275"/>
                    <a:gd name="T13" fmla="*/ 0 h 2733"/>
                    <a:gd name="T14" fmla="*/ 0 w 275"/>
                    <a:gd name="T15" fmla="*/ 0 h 2733"/>
                    <a:gd name="T16" fmla="*/ 0 w 275"/>
                    <a:gd name="T17" fmla="*/ 0 h 2733"/>
                    <a:gd name="T18" fmla="*/ 0 w 275"/>
                    <a:gd name="T19" fmla="*/ 0 h 2733"/>
                    <a:gd name="T20" fmla="*/ 0 w 275"/>
                    <a:gd name="T21" fmla="*/ 0 h 2733"/>
                    <a:gd name="T22" fmla="*/ 0 w 275"/>
                    <a:gd name="T23" fmla="*/ 0 h 2733"/>
                    <a:gd name="T24" fmla="*/ 0 w 275"/>
                    <a:gd name="T25" fmla="*/ 0 h 2733"/>
                    <a:gd name="T26" fmla="*/ 0 w 275"/>
                    <a:gd name="T27" fmla="*/ 0 h 2733"/>
                    <a:gd name="T28" fmla="*/ 0 w 275"/>
                    <a:gd name="T29" fmla="*/ 0 h 2733"/>
                    <a:gd name="T30" fmla="*/ 0 w 275"/>
                    <a:gd name="T31" fmla="*/ 0 h 2733"/>
                    <a:gd name="T32" fmla="*/ 0 w 275"/>
                    <a:gd name="T33" fmla="*/ 0 h 2733"/>
                    <a:gd name="T34" fmla="*/ 0 w 275"/>
                    <a:gd name="T35" fmla="*/ 0 h 2733"/>
                    <a:gd name="T36" fmla="*/ 0 w 275"/>
                    <a:gd name="T37" fmla="*/ 0 h 2733"/>
                    <a:gd name="T38" fmla="*/ 0 w 275"/>
                    <a:gd name="T39" fmla="*/ 0 h 2733"/>
                    <a:gd name="T40" fmla="*/ 0 w 275"/>
                    <a:gd name="T41" fmla="*/ 0 h 2733"/>
                    <a:gd name="T42" fmla="*/ 0 w 275"/>
                    <a:gd name="T43" fmla="*/ 0 h 2733"/>
                    <a:gd name="T44" fmla="*/ 0 w 275"/>
                    <a:gd name="T45" fmla="*/ 0 h 2733"/>
                    <a:gd name="T46" fmla="*/ 0 w 275"/>
                    <a:gd name="T47" fmla="*/ 0 h 2733"/>
                    <a:gd name="T48" fmla="*/ 0 w 275"/>
                    <a:gd name="T49" fmla="*/ 0 h 2733"/>
                    <a:gd name="T50" fmla="*/ 0 w 275"/>
                    <a:gd name="T51" fmla="*/ 0 h 2733"/>
                    <a:gd name="T52" fmla="*/ 0 w 275"/>
                    <a:gd name="T53" fmla="*/ 0 h 2733"/>
                    <a:gd name="T54" fmla="*/ 0 w 275"/>
                    <a:gd name="T55" fmla="*/ 0 h 2733"/>
                    <a:gd name="T56" fmla="*/ 0 w 275"/>
                    <a:gd name="T57" fmla="*/ 0 h 2733"/>
                    <a:gd name="T58" fmla="*/ 0 w 275"/>
                    <a:gd name="T59" fmla="*/ 0 h 2733"/>
                    <a:gd name="T60" fmla="*/ 0 w 275"/>
                    <a:gd name="T61" fmla="*/ 0 h 2733"/>
                    <a:gd name="T62" fmla="*/ 0 w 275"/>
                    <a:gd name="T63" fmla="*/ 0 h 2733"/>
                    <a:gd name="T64" fmla="*/ 0 w 275"/>
                    <a:gd name="T65" fmla="*/ 0 h 2733"/>
                    <a:gd name="T66" fmla="*/ 0 w 275"/>
                    <a:gd name="T67" fmla="*/ 0 h 2733"/>
                    <a:gd name="T68" fmla="*/ 0 w 275"/>
                    <a:gd name="T69" fmla="*/ 0 h 2733"/>
                    <a:gd name="T70" fmla="*/ 0 w 275"/>
                    <a:gd name="T71" fmla="*/ 0 h 2733"/>
                    <a:gd name="T72" fmla="*/ 0 w 275"/>
                    <a:gd name="T73" fmla="*/ 0 h 2733"/>
                    <a:gd name="T74" fmla="*/ 0 w 275"/>
                    <a:gd name="T75" fmla="*/ 0 h 2733"/>
                    <a:gd name="T76" fmla="*/ 0 w 275"/>
                    <a:gd name="T77" fmla="*/ 0 h 2733"/>
                    <a:gd name="T78" fmla="*/ 0 w 275"/>
                    <a:gd name="T79" fmla="*/ 0 h 2733"/>
                    <a:gd name="T80" fmla="*/ 0 w 275"/>
                    <a:gd name="T81" fmla="*/ 0 h 2733"/>
                    <a:gd name="T82" fmla="*/ 0 w 275"/>
                    <a:gd name="T83" fmla="*/ 0 h 2733"/>
                    <a:gd name="T84" fmla="*/ 0 w 275"/>
                    <a:gd name="T85" fmla="*/ 0 h 2733"/>
                    <a:gd name="T86" fmla="*/ 0 w 275"/>
                    <a:gd name="T87" fmla="*/ 0 h 2733"/>
                    <a:gd name="T88" fmla="*/ 0 w 275"/>
                    <a:gd name="T89" fmla="*/ 0 h 2733"/>
                    <a:gd name="T90" fmla="*/ 0 w 275"/>
                    <a:gd name="T91" fmla="*/ 0 h 2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5"/>
                    <a:gd name="T139" fmla="*/ 0 h 2733"/>
                    <a:gd name="T140" fmla="*/ 275 w 275"/>
                    <a:gd name="T141" fmla="*/ 2733 h 27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5" h="2733">
                      <a:moveTo>
                        <a:pt x="92" y="0"/>
                      </a:moveTo>
                      <a:lnTo>
                        <a:pt x="109" y="51"/>
                      </a:lnTo>
                      <a:lnTo>
                        <a:pt x="125" y="96"/>
                      </a:lnTo>
                      <a:lnTo>
                        <a:pt x="138" y="132"/>
                      </a:lnTo>
                      <a:lnTo>
                        <a:pt x="149" y="164"/>
                      </a:lnTo>
                      <a:lnTo>
                        <a:pt x="161" y="198"/>
                      </a:lnTo>
                      <a:lnTo>
                        <a:pt x="172" y="235"/>
                      </a:lnTo>
                      <a:lnTo>
                        <a:pt x="183" y="275"/>
                      </a:lnTo>
                      <a:lnTo>
                        <a:pt x="194" y="318"/>
                      </a:lnTo>
                      <a:lnTo>
                        <a:pt x="205" y="362"/>
                      </a:lnTo>
                      <a:lnTo>
                        <a:pt x="214" y="408"/>
                      </a:lnTo>
                      <a:lnTo>
                        <a:pt x="223" y="457"/>
                      </a:lnTo>
                      <a:lnTo>
                        <a:pt x="233" y="505"/>
                      </a:lnTo>
                      <a:lnTo>
                        <a:pt x="241" y="555"/>
                      </a:lnTo>
                      <a:lnTo>
                        <a:pt x="249" y="606"/>
                      </a:lnTo>
                      <a:lnTo>
                        <a:pt x="256" y="657"/>
                      </a:lnTo>
                      <a:lnTo>
                        <a:pt x="262" y="709"/>
                      </a:lnTo>
                      <a:lnTo>
                        <a:pt x="267" y="760"/>
                      </a:lnTo>
                      <a:lnTo>
                        <a:pt x="270" y="811"/>
                      </a:lnTo>
                      <a:lnTo>
                        <a:pt x="274" y="862"/>
                      </a:lnTo>
                      <a:lnTo>
                        <a:pt x="275" y="912"/>
                      </a:lnTo>
                      <a:lnTo>
                        <a:pt x="275" y="961"/>
                      </a:lnTo>
                      <a:lnTo>
                        <a:pt x="274" y="1008"/>
                      </a:lnTo>
                      <a:lnTo>
                        <a:pt x="273" y="1058"/>
                      </a:lnTo>
                      <a:lnTo>
                        <a:pt x="272" y="1108"/>
                      </a:lnTo>
                      <a:lnTo>
                        <a:pt x="272" y="1158"/>
                      </a:lnTo>
                      <a:lnTo>
                        <a:pt x="272" y="1206"/>
                      </a:lnTo>
                      <a:lnTo>
                        <a:pt x="273" y="1256"/>
                      </a:lnTo>
                      <a:lnTo>
                        <a:pt x="273" y="1305"/>
                      </a:lnTo>
                      <a:lnTo>
                        <a:pt x="274" y="1353"/>
                      </a:lnTo>
                      <a:lnTo>
                        <a:pt x="274" y="1403"/>
                      </a:lnTo>
                      <a:lnTo>
                        <a:pt x="274" y="1452"/>
                      </a:lnTo>
                      <a:lnTo>
                        <a:pt x="274" y="1500"/>
                      </a:lnTo>
                      <a:lnTo>
                        <a:pt x="272" y="1549"/>
                      </a:lnTo>
                      <a:lnTo>
                        <a:pt x="269" y="1599"/>
                      </a:lnTo>
                      <a:lnTo>
                        <a:pt x="266" y="1647"/>
                      </a:lnTo>
                      <a:lnTo>
                        <a:pt x="261" y="1696"/>
                      </a:lnTo>
                      <a:lnTo>
                        <a:pt x="256" y="1752"/>
                      </a:lnTo>
                      <a:lnTo>
                        <a:pt x="254" y="1807"/>
                      </a:lnTo>
                      <a:lnTo>
                        <a:pt x="254" y="1863"/>
                      </a:lnTo>
                      <a:lnTo>
                        <a:pt x="255" y="1919"/>
                      </a:lnTo>
                      <a:lnTo>
                        <a:pt x="254" y="1973"/>
                      </a:lnTo>
                      <a:lnTo>
                        <a:pt x="252" y="2029"/>
                      </a:lnTo>
                      <a:lnTo>
                        <a:pt x="249" y="2078"/>
                      </a:lnTo>
                      <a:lnTo>
                        <a:pt x="247" y="2128"/>
                      </a:lnTo>
                      <a:lnTo>
                        <a:pt x="245" y="2179"/>
                      </a:lnTo>
                      <a:lnTo>
                        <a:pt x="243" y="2231"/>
                      </a:lnTo>
                      <a:lnTo>
                        <a:pt x="243" y="2283"/>
                      </a:lnTo>
                      <a:lnTo>
                        <a:pt x="243" y="2334"/>
                      </a:lnTo>
                      <a:lnTo>
                        <a:pt x="246" y="2384"/>
                      </a:lnTo>
                      <a:lnTo>
                        <a:pt x="248" y="2431"/>
                      </a:lnTo>
                      <a:lnTo>
                        <a:pt x="249" y="2460"/>
                      </a:lnTo>
                      <a:lnTo>
                        <a:pt x="252" y="2514"/>
                      </a:lnTo>
                      <a:lnTo>
                        <a:pt x="253" y="2543"/>
                      </a:lnTo>
                      <a:lnTo>
                        <a:pt x="241" y="2592"/>
                      </a:lnTo>
                      <a:lnTo>
                        <a:pt x="218" y="2684"/>
                      </a:lnTo>
                      <a:lnTo>
                        <a:pt x="206" y="2733"/>
                      </a:lnTo>
                      <a:lnTo>
                        <a:pt x="203" y="2694"/>
                      </a:lnTo>
                      <a:lnTo>
                        <a:pt x="203" y="2655"/>
                      </a:lnTo>
                      <a:lnTo>
                        <a:pt x="202" y="2616"/>
                      </a:lnTo>
                      <a:lnTo>
                        <a:pt x="199" y="2571"/>
                      </a:lnTo>
                      <a:lnTo>
                        <a:pt x="196" y="2532"/>
                      </a:lnTo>
                      <a:lnTo>
                        <a:pt x="192" y="2484"/>
                      </a:lnTo>
                      <a:lnTo>
                        <a:pt x="191" y="2469"/>
                      </a:lnTo>
                      <a:lnTo>
                        <a:pt x="188" y="2438"/>
                      </a:lnTo>
                      <a:lnTo>
                        <a:pt x="186" y="2422"/>
                      </a:lnTo>
                      <a:lnTo>
                        <a:pt x="183" y="2361"/>
                      </a:lnTo>
                      <a:lnTo>
                        <a:pt x="181" y="2295"/>
                      </a:lnTo>
                      <a:lnTo>
                        <a:pt x="179" y="2226"/>
                      </a:lnTo>
                      <a:lnTo>
                        <a:pt x="180" y="2169"/>
                      </a:lnTo>
                      <a:lnTo>
                        <a:pt x="185" y="2106"/>
                      </a:lnTo>
                      <a:lnTo>
                        <a:pt x="187" y="2050"/>
                      </a:lnTo>
                      <a:lnTo>
                        <a:pt x="186" y="2001"/>
                      </a:lnTo>
                      <a:lnTo>
                        <a:pt x="186" y="1951"/>
                      </a:lnTo>
                      <a:lnTo>
                        <a:pt x="186" y="1902"/>
                      </a:lnTo>
                      <a:lnTo>
                        <a:pt x="186" y="1855"/>
                      </a:lnTo>
                      <a:lnTo>
                        <a:pt x="185" y="1807"/>
                      </a:lnTo>
                      <a:lnTo>
                        <a:pt x="186" y="1761"/>
                      </a:lnTo>
                      <a:lnTo>
                        <a:pt x="186" y="1715"/>
                      </a:lnTo>
                      <a:lnTo>
                        <a:pt x="186" y="1670"/>
                      </a:lnTo>
                      <a:lnTo>
                        <a:pt x="186" y="1625"/>
                      </a:lnTo>
                      <a:lnTo>
                        <a:pt x="187" y="1578"/>
                      </a:lnTo>
                      <a:lnTo>
                        <a:pt x="187" y="1533"/>
                      </a:lnTo>
                      <a:lnTo>
                        <a:pt x="188" y="1488"/>
                      </a:lnTo>
                      <a:lnTo>
                        <a:pt x="189" y="1443"/>
                      </a:lnTo>
                      <a:lnTo>
                        <a:pt x="191" y="1397"/>
                      </a:lnTo>
                      <a:lnTo>
                        <a:pt x="192" y="1351"/>
                      </a:lnTo>
                      <a:lnTo>
                        <a:pt x="193" y="1303"/>
                      </a:lnTo>
                      <a:lnTo>
                        <a:pt x="194" y="1256"/>
                      </a:lnTo>
                      <a:lnTo>
                        <a:pt x="195" y="1209"/>
                      </a:lnTo>
                      <a:lnTo>
                        <a:pt x="196" y="1201"/>
                      </a:lnTo>
                      <a:lnTo>
                        <a:pt x="199" y="1185"/>
                      </a:lnTo>
                      <a:lnTo>
                        <a:pt x="200" y="1174"/>
                      </a:lnTo>
                      <a:lnTo>
                        <a:pt x="198" y="1129"/>
                      </a:lnTo>
                      <a:lnTo>
                        <a:pt x="196" y="1084"/>
                      </a:lnTo>
                      <a:lnTo>
                        <a:pt x="194" y="1040"/>
                      </a:lnTo>
                      <a:lnTo>
                        <a:pt x="192" y="996"/>
                      </a:lnTo>
                      <a:lnTo>
                        <a:pt x="189" y="952"/>
                      </a:lnTo>
                      <a:lnTo>
                        <a:pt x="187" y="910"/>
                      </a:lnTo>
                      <a:lnTo>
                        <a:pt x="183" y="867"/>
                      </a:lnTo>
                      <a:lnTo>
                        <a:pt x="180" y="824"/>
                      </a:lnTo>
                      <a:lnTo>
                        <a:pt x="175" y="783"/>
                      </a:lnTo>
                      <a:lnTo>
                        <a:pt x="171" y="739"/>
                      </a:lnTo>
                      <a:lnTo>
                        <a:pt x="165" y="695"/>
                      </a:lnTo>
                      <a:lnTo>
                        <a:pt x="158" y="651"/>
                      </a:lnTo>
                      <a:lnTo>
                        <a:pt x="151" y="606"/>
                      </a:lnTo>
                      <a:lnTo>
                        <a:pt x="142" y="560"/>
                      </a:lnTo>
                      <a:lnTo>
                        <a:pt x="133" y="514"/>
                      </a:lnTo>
                      <a:lnTo>
                        <a:pt x="122" y="465"/>
                      </a:lnTo>
                      <a:lnTo>
                        <a:pt x="112" y="416"/>
                      </a:lnTo>
                      <a:lnTo>
                        <a:pt x="99" y="365"/>
                      </a:lnTo>
                      <a:lnTo>
                        <a:pt x="86" y="313"/>
                      </a:lnTo>
                      <a:lnTo>
                        <a:pt x="74" y="274"/>
                      </a:lnTo>
                      <a:lnTo>
                        <a:pt x="59" y="223"/>
                      </a:lnTo>
                      <a:lnTo>
                        <a:pt x="41" y="165"/>
                      </a:lnTo>
                      <a:lnTo>
                        <a:pt x="21" y="103"/>
                      </a:lnTo>
                      <a:lnTo>
                        <a:pt x="0" y="42"/>
                      </a:lnTo>
                      <a:lnTo>
                        <a:pt x="23" y="31"/>
                      </a:lnTo>
                      <a:lnTo>
                        <a:pt x="68" y="11"/>
                      </a:lnTo>
                      <a:lnTo>
                        <a:pt x="92" y="0"/>
                      </a:lnTo>
                    </a:path>
                  </a:pathLst>
                </a:custGeom>
                <a:noFill/>
                <a:ln w="1588">
                  <a:solidFill>
                    <a:srgbClr val="87C2DC"/>
                  </a:solidFill>
                  <a:round/>
                  <a:headEnd/>
                  <a:tailEnd/>
                </a:ln>
              </p:spPr>
              <p:txBody>
                <a:bodyPr/>
                <a:lstStyle/>
                <a:p>
                  <a:endParaRPr lang="en-US"/>
                </a:p>
              </p:txBody>
            </p:sp>
            <p:sp>
              <p:nvSpPr>
                <p:cNvPr id="19119" name="Freeform 437"/>
                <p:cNvSpPr>
                  <a:spLocks/>
                </p:cNvSpPr>
                <p:nvPr/>
              </p:nvSpPr>
              <p:spPr bwMode="auto">
                <a:xfrm>
                  <a:off x="1196" y="2384"/>
                  <a:ext cx="22" cy="102"/>
                </a:xfrm>
                <a:custGeom>
                  <a:avLst/>
                  <a:gdLst>
                    <a:gd name="T0" fmla="*/ 0 w 89"/>
                    <a:gd name="T1" fmla="*/ 0 h 411"/>
                    <a:gd name="T2" fmla="*/ 0 w 89"/>
                    <a:gd name="T3" fmla="*/ 0 h 411"/>
                    <a:gd name="T4" fmla="*/ 0 w 89"/>
                    <a:gd name="T5" fmla="*/ 0 h 411"/>
                    <a:gd name="T6" fmla="*/ 0 w 89"/>
                    <a:gd name="T7" fmla="*/ 0 h 411"/>
                    <a:gd name="T8" fmla="*/ 0 w 89"/>
                    <a:gd name="T9" fmla="*/ 0 h 411"/>
                    <a:gd name="T10" fmla="*/ 0 w 89"/>
                    <a:gd name="T11" fmla="*/ 0 h 411"/>
                    <a:gd name="T12" fmla="*/ 0 w 89"/>
                    <a:gd name="T13" fmla="*/ 0 h 411"/>
                    <a:gd name="T14" fmla="*/ 0 w 89"/>
                    <a:gd name="T15" fmla="*/ 0 h 411"/>
                    <a:gd name="T16" fmla="*/ 0 w 89"/>
                    <a:gd name="T17" fmla="*/ 0 h 411"/>
                    <a:gd name="T18" fmla="*/ 0 w 89"/>
                    <a:gd name="T19" fmla="*/ 0 h 411"/>
                    <a:gd name="T20" fmla="*/ 0 w 89"/>
                    <a:gd name="T21" fmla="*/ 0 h 411"/>
                    <a:gd name="T22" fmla="*/ 0 w 89"/>
                    <a:gd name="T23" fmla="*/ 0 h 411"/>
                    <a:gd name="T24" fmla="*/ 0 w 89"/>
                    <a:gd name="T25" fmla="*/ 0 h 411"/>
                    <a:gd name="T26" fmla="*/ 0 w 89"/>
                    <a:gd name="T27" fmla="*/ 0 h 411"/>
                    <a:gd name="T28" fmla="*/ 0 w 89"/>
                    <a:gd name="T29" fmla="*/ 0 h 411"/>
                    <a:gd name="T30" fmla="*/ 0 w 89"/>
                    <a:gd name="T31" fmla="*/ 0 h 411"/>
                    <a:gd name="T32" fmla="*/ 0 w 89"/>
                    <a:gd name="T33" fmla="*/ 0 h 411"/>
                    <a:gd name="T34" fmla="*/ 0 w 89"/>
                    <a:gd name="T35" fmla="*/ 0 h 411"/>
                    <a:gd name="T36" fmla="*/ 0 w 89"/>
                    <a:gd name="T37" fmla="*/ 0 h 411"/>
                    <a:gd name="T38" fmla="*/ 0 w 89"/>
                    <a:gd name="T39" fmla="*/ 0 h 411"/>
                    <a:gd name="T40" fmla="*/ 0 w 89"/>
                    <a:gd name="T41" fmla="*/ 0 h 411"/>
                    <a:gd name="T42" fmla="*/ 0 w 89"/>
                    <a:gd name="T43" fmla="*/ 0 h 411"/>
                    <a:gd name="T44" fmla="*/ 0 w 89"/>
                    <a:gd name="T45" fmla="*/ 0 h 411"/>
                    <a:gd name="T46" fmla="*/ 0 w 89"/>
                    <a:gd name="T47" fmla="*/ 0 h 411"/>
                    <a:gd name="T48" fmla="*/ 0 w 89"/>
                    <a:gd name="T49" fmla="*/ 0 h 411"/>
                    <a:gd name="T50" fmla="*/ 0 w 89"/>
                    <a:gd name="T51" fmla="*/ 0 h 411"/>
                    <a:gd name="T52" fmla="*/ 0 w 89"/>
                    <a:gd name="T53" fmla="*/ 0 h 411"/>
                    <a:gd name="T54" fmla="*/ 0 w 89"/>
                    <a:gd name="T55" fmla="*/ 0 h 411"/>
                    <a:gd name="T56" fmla="*/ 0 w 89"/>
                    <a:gd name="T57" fmla="*/ 0 h 411"/>
                    <a:gd name="T58" fmla="*/ 0 w 89"/>
                    <a:gd name="T59" fmla="*/ 0 h 411"/>
                    <a:gd name="T60" fmla="*/ 0 w 89"/>
                    <a:gd name="T61" fmla="*/ 0 h 411"/>
                    <a:gd name="T62" fmla="*/ 0 w 89"/>
                    <a:gd name="T63" fmla="*/ 0 h 411"/>
                    <a:gd name="T64" fmla="*/ 0 w 89"/>
                    <a:gd name="T65" fmla="*/ 0 h 411"/>
                    <a:gd name="T66" fmla="*/ 0 w 89"/>
                    <a:gd name="T67" fmla="*/ 0 h 411"/>
                    <a:gd name="T68" fmla="*/ 0 w 89"/>
                    <a:gd name="T69" fmla="*/ 0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11"/>
                    <a:gd name="T107" fmla="*/ 89 w 89"/>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11">
                      <a:moveTo>
                        <a:pt x="47" y="0"/>
                      </a:moveTo>
                      <a:lnTo>
                        <a:pt x="42" y="64"/>
                      </a:lnTo>
                      <a:lnTo>
                        <a:pt x="31" y="125"/>
                      </a:lnTo>
                      <a:lnTo>
                        <a:pt x="16" y="180"/>
                      </a:lnTo>
                      <a:lnTo>
                        <a:pt x="0" y="230"/>
                      </a:lnTo>
                      <a:lnTo>
                        <a:pt x="5" y="237"/>
                      </a:lnTo>
                      <a:lnTo>
                        <a:pt x="16" y="241"/>
                      </a:lnTo>
                      <a:lnTo>
                        <a:pt x="19" y="240"/>
                      </a:lnTo>
                      <a:lnTo>
                        <a:pt x="24" y="231"/>
                      </a:lnTo>
                      <a:lnTo>
                        <a:pt x="35" y="213"/>
                      </a:lnTo>
                      <a:lnTo>
                        <a:pt x="40" y="191"/>
                      </a:lnTo>
                      <a:lnTo>
                        <a:pt x="49" y="254"/>
                      </a:lnTo>
                      <a:lnTo>
                        <a:pt x="56" y="313"/>
                      </a:lnTo>
                      <a:lnTo>
                        <a:pt x="60" y="366"/>
                      </a:lnTo>
                      <a:lnTo>
                        <a:pt x="59" y="411"/>
                      </a:lnTo>
                      <a:lnTo>
                        <a:pt x="76" y="383"/>
                      </a:lnTo>
                      <a:lnTo>
                        <a:pt x="83" y="365"/>
                      </a:lnTo>
                      <a:lnTo>
                        <a:pt x="85" y="356"/>
                      </a:lnTo>
                      <a:lnTo>
                        <a:pt x="84" y="298"/>
                      </a:lnTo>
                      <a:lnTo>
                        <a:pt x="78" y="240"/>
                      </a:lnTo>
                      <a:lnTo>
                        <a:pt x="72" y="183"/>
                      </a:lnTo>
                      <a:lnTo>
                        <a:pt x="73" y="162"/>
                      </a:lnTo>
                      <a:lnTo>
                        <a:pt x="77" y="143"/>
                      </a:lnTo>
                      <a:lnTo>
                        <a:pt x="89" y="125"/>
                      </a:lnTo>
                      <a:lnTo>
                        <a:pt x="78" y="92"/>
                      </a:lnTo>
                      <a:lnTo>
                        <a:pt x="58" y="32"/>
                      </a:lnTo>
                      <a:lnTo>
                        <a:pt x="47" y="0"/>
                      </a:lnTo>
                      <a:close/>
                    </a:path>
                  </a:pathLst>
                </a:custGeom>
                <a:solidFill>
                  <a:srgbClr val="47A3CB"/>
                </a:solidFill>
                <a:ln w="9525">
                  <a:noFill/>
                  <a:round/>
                  <a:headEnd/>
                  <a:tailEnd/>
                </a:ln>
              </p:spPr>
              <p:txBody>
                <a:bodyPr/>
                <a:lstStyle/>
                <a:p>
                  <a:endParaRPr lang="en-US"/>
                </a:p>
              </p:txBody>
            </p:sp>
            <p:sp>
              <p:nvSpPr>
                <p:cNvPr id="19120" name="Freeform 438"/>
                <p:cNvSpPr>
                  <a:spLocks/>
                </p:cNvSpPr>
                <p:nvPr/>
              </p:nvSpPr>
              <p:spPr bwMode="auto">
                <a:xfrm>
                  <a:off x="1196" y="2384"/>
                  <a:ext cx="22" cy="102"/>
                </a:xfrm>
                <a:custGeom>
                  <a:avLst/>
                  <a:gdLst>
                    <a:gd name="T0" fmla="*/ 0 w 89"/>
                    <a:gd name="T1" fmla="*/ 0 h 411"/>
                    <a:gd name="T2" fmla="*/ 0 w 89"/>
                    <a:gd name="T3" fmla="*/ 0 h 411"/>
                    <a:gd name="T4" fmla="*/ 0 w 89"/>
                    <a:gd name="T5" fmla="*/ 0 h 411"/>
                    <a:gd name="T6" fmla="*/ 0 w 89"/>
                    <a:gd name="T7" fmla="*/ 0 h 411"/>
                    <a:gd name="T8" fmla="*/ 0 w 89"/>
                    <a:gd name="T9" fmla="*/ 0 h 411"/>
                    <a:gd name="T10" fmla="*/ 0 w 89"/>
                    <a:gd name="T11" fmla="*/ 0 h 411"/>
                    <a:gd name="T12" fmla="*/ 0 w 89"/>
                    <a:gd name="T13" fmla="*/ 0 h 411"/>
                    <a:gd name="T14" fmla="*/ 0 w 89"/>
                    <a:gd name="T15" fmla="*/ 0 h 411"/>
                    <a:gd name="T16" fmla="*/ 0 w 89"/>
                    <a:gd name="T17" fmla="*/ 0 h 411"/>
                    <a:gd name="T18" fmla="*/ 0 w 89"/>
                    <a:gd name="T19" fmla="*/ 0 h 411"/>
                    <a:gd name="T20" fmla="*/ 0 w 89"/>
                    <a:gd name="T21" fmla="*/ 0 h 411"/>
                    <a:gd name="T22" fmla="*/ 0 w 89"/>
                    <a:gd name="T23" fmla="*/ 0 h 411"/>
                    <a:gd name="T24" fmla="*/ 0 w 89"/>
                    <a:gd name="T25" fmla="*/ 0 h 411"/>
                    <a:gd name="T26" fmla="*/ 0 w 89"/>
                    <a:gd name="T27" fmla="*/ 0 h 411"/>
                    <a:gd name="T28" fmla="*/ 0 w 89"/>
                    <a:gd name="T29" fmla="*/ 0 h 411"/>
                    <a:gd name="T30" fmla="*/ 0 w 89"/>
                    <a:gd name="T31" fmla="*/ 0 h 411"/>
                    <a:gd name="T32" fmla="*/ 0 w 89"/>
                    <a:gd name="T33" fmla="*/ 0 h 411"/>
                    <a:gd name="T34" fmla="*/ 0 w 89"/>
                    <a:gd name="T35" fmla="*/ 0 h 411"/>
                    <a:gd name="T36" fmla="*/ 0 w 89"/>
                    <a:gd name="T37" fmla="*/ 0 h 411"/>
                    <a:gd name="T38" fmla="*/ 0 w 89"/>
                    <a:gd name="T39" fmla="*/ 0 h 411"/>
                    <a:gd name="T40" fmla="*/ 0 w 89"/>
                    <a:gd name="T41" fmla="*/ 0 h 411"/>
                    <a:gd name="T42" fmla="*/ 0 w 89"/>
                    <a:gd name="T43" fmla="*/ 0 h 411"/>
                    <a:gd name="T44" fmla="*/ 0 w 89"/>
                    <a:gd name="T45" fmla="*/ 0 h 411"/>
                    <a:gd name="T46" fmla="*/ 0 w 89"/>
                    <a:gd name="T47" fmla="*/ 0 h 411"/>
                    <a:gd name="T48" fmla="*/ 0 w 89"/>
                    <a:gd name="T49" fmla="*/ 0 h 411"/>
                    <a:gd name="T50" fmla="*/ 0 w 89"/>
                    <a:gd name="T51" fmla="*/ 0 h 411"/>
                    <a:gd name="T52" fmla="*/ 0 w 89"/>
                    <a:gd name="T53" fmla="*/ 0 h 411"/>
                    <a:gd name="T54" fmla="*/ 0 w 89"/>
                    <a:gd name="T55" fmla="*/ 0 h 411"/>
                    <a:gd name="T56" fmla="*/ 0 w 89"/>
                    <a:gd name="T57" fmla="*/ 0 h 411"/>
                    <a:gd name="T58" fmla="*/ 0 w 89"/>
                    <a:gd name="T59" fmla="*/ 0 h 411"/>
                    <a:gd name="T60" fmla="*/ 0 w 89"/>
                    <a:gd name="T61" fmla="*/ 0 h 411"/>
                    <a:gd name="T62" fmla="*/ 0 w 89"/>
                    <a:gd name="T63" fmla="*/ 0 h 411"/>
                    <a:gd name="T64" fmla="*/ 0 w 89"/>
                    <a:gd name="T65" fmla="*/ 0 h 411"/>
                    <a:gd name="T66" fmla="*/ 0 w 89"/>
                    <a:gd name="T67" fmla="*/ 0 h 411"/>
                    <a:gd name="T68" fmla="*/ 0 w 89"/>
                    <a:gd name="T69" fmla="*/ 0 h 411"/>
                    <a:gd name="T70" fmla="*/ 0 w 89"/>
                    <a:gd name="T71" fmla="*/ 0 h 4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411"/>
                    <a:gd name="T110" fmla="*/ 89 w 89"/>
                    <a:gd name="T111" fmla="*/ 411 h 4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411">
                      <a:moveTo>
                        <a:pt x="47" y="0"/>
                      </a:moveTo>
                      <a:lnTo>
                        <a:pt x="42" y="64"/>
                      </a:lnTo>
                      <a:lnTo>
                        <a:pt x="31" y="125"/>
                      </a:lnTo>
                      <a:lnTo>
                        <a:pt x="16" y="180"/>
                      </a:lnTo>
                      <a:lnTo>
                        <a:pt x="0" y="230"/>
                      </a:lnTo>
                      <a:lnTo>
                        <a:pt x="5" y="237"/>
                      </a:lnTo>
                      <a:lnTo>
                        <a:pt x="16" y="241"/>
                      </a:lnTo>
                      <a:lnTo>
                        <a:pt x="19" y="240"/>
                      </a:lnTo>
                      <a:lnTo>
                        <a:pt x="24" y="231"/>
                      </a:lnTo>
                      <a:lnTo>
                        <a:pt x="35" y="213"/>
                      </a:lnTo>
                      <a:lnTo>
                        <a:pt x="40" y="191"/>
                      </a:lnTo>
                      <a:lnTo>
                        <a:pt x="49" y="254"/>
                      </a:lnTo>
                      <a:lnTo>
                        <a:pt x="56" y="313"/>
                      </a:lnTo>
                      <a:lnTo>
                        <a:pt x="60" y="366"/>
                      </a:lnTo>
                      <a:lnTo>
                        <a:pt x="59" y="411"/>
                      </a:lnTo>
                      <a:lnTo>
                        <a:pt x="76" y="383"/>
                      </a:lnTo>
                      <a:lnTo>
                        <a:pt x="83" y="365"/>
                      </a:lnTo>
                      <a:lnTo>
                        <a:pt x="85" y="356"/>
                      </a:lnTo>
                      <a:lnTo>
                        <a:pt x="84" y="298"/>
                      </a:lnTo>
                      <a:lnTo>
                        <a:pt x="78" y="240"/>
                      </a:lnTo>
                      <a:lnTo>
                        <a:pt x="72" y="183"/>
                      </a:lnTo>
                      <a:lnTo>
                        <a:pt x="73" y="162"/>
                      </a:lnTo>
                      <a:lnTo>
                        <a:pt x="77" y="143"/>
                      </a:lnTo>
                      <a:lnTo>
                        <a:pt x="89" y="125"/>
                      </a:lnTo>
                      <a:lnTo>
                        <a:pt x="78" y="92"/>
                      </a:lnTo>
                      <a:lnTo>
                        <a:pt x="58" y="32"/>
                      </a:lnTo>
                      <a:lnTo>
                        <a:pt x="47" y="0"/>
                      </a:lnTo>
                    </a:path>
                  </a:pathLst>
                </a:custGeom>
                <a:noFill/>
                <a:ln w="1588">
                  <a:solidFill>
                    <a:srgbClr val="87C2DC"/>
                  </a:solidFill>
                  <a:round/>
                  <a:headEnd/>
                  <a:tailEnd/>
                </a:ln>
              </p:spPr>
              <p:txBody>
                <a:bodyPr/>
                <a:lstStyle/>
                <a:p>
                  <a:endParaRPr lang="en-US"/>
                </a:p>
              </p:txBody>
            </p:sp>
            <p:sp>
              <p:nvSpPr>
                <p:cNvPr id="19121" name="Freeform 439"/>
                <p:cNvSpPr>
                  <a:spLocks/>
                </p:cNvSpPr>
                <p:nvPr/>
              </p:nvSpPr>
              <p:spPr bwMode="auto">
                <a:xfrm>
                  <a:off x="1211" y="2476"/>
                  <a:ext cx="8" cy="52"/>
                </a:xfrm>
                <a:custGeom>
                  <a:avLst/>
                  <a:gdLst>
                    <a:gd name="T0" fmla="*/ 0 w 29"/>
                    <a:gd name="T1" fmla="*/ 0 h 209"/>
                    <a:gd name="T2" fmla="*/ 0 w 29"/>
                    <a:gd name="T3" fmla="*/ 0 h 209"/>
                    <a:gd name="T4" fmla="*/ 0 w 29"/>
                    <a:gd name="T5" fmla="*/ 0 h 209"/>
                    <a:gd name="T6" fmla="*/ 0 w 29"/>
                    <a:gd name="T7" fmla="*/ 0 h 209"/>
                    <a:gd name="T8" fmla="*/ 0 w 29"/>
                    <a:gd name="T9" fmla="*/ 0 h 209"/>
                    <a:gd name="T10" fmla="*/ 0 w 29"/>
                    <a:gd name="T11" fmla="*/ 0 h 209"/>
                    <a:gd name="T12" fmla="*/ 0 w 29"/>
                    <a:gd name="T13" fmla="*/ 0 h 209"/>
                    <a:gd name="T14" fmla="*/ 0 w 29"/>
                    <a:gd name="T15" fmla="*/ 0 h 209"/>
                    <a:gd name="T16" fmla="*/ 0 w 29"/>
                    <a:gd name="T17" fmla="*/ 0 h 209"/>
                    <a:gd name="T18" fmla="*/ 0 w 29"/>
                    <a:gd name="T19" fmla="*/ 0 h 209"/>
                    <a:gd name="T20" fmla="*/ 0 w 29"/>
                    <a:gd name="T21" fmla="*/ 0 h 209"/>
                    <a:gd name="T22" fmla="*/ 0 w 29"/>
                    <a:gd name="T23" fmla="*/ 0 h 209"/>
                    <a:gd name="T24" fmla="*/ 0 w 29"/>
                    <a:gd name="T25" fmla="*/ 0 h 209"/>
                    <a:gd name="T26" fmla="*/ 0 w 29"/>
                    <a:gd name="T27" fmla="*/ 0 h 209"/>
                    <a:gd name="T28" fmla="*/ 0 w 29"/>
                    <a:gd name="T29" fmla="*/ 0 h 209"/>
                    <a:gd name="T30" fmla="*/ 0 w 29"/>
                    <a:gd name="T31" fmla="*/ 0 h 209"/>
                    <a:gd name="T32" fmla="*/ 0 w 29"/>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09"/>
                    <a:gd name="T53" fmla="*/ 29 w 29"/>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09">
                      <a:moveTo>
                        <a:pt x="22" y="0"/>
                      </a:moveTo>
                      <a:lnTo>
                        <a:pt x="21" y="61"/>
                      </a:lnTo>
                      <a:lnTo>
                        <a:pt x="24" y="141"/>
                      </a:lnTo>
                      <a:lnTo>
                        <a:pt x="29" y="204"/>
                      </a:lnTo>
                      <a:lnTo>
                        <a:pt x="23" y="205"/>
                      </a:lnTo>
                      <a:lnTo>
                        <a:pt x="15" y="205"/>
                      </a:lnTo>
                      <a:lnTo>
                        <a:pt x="8" y="209"/>
                      </a:lnTo>
                      <a:lnTo>
                        <a:pt x="4" y="159"/>
                      </a:lnTo>
                      <a:lnTo>
                        <a:pt x="2" y="94"/>
                      </a:lnTo>
                      <a:lnTo>
                        <a:pt x="0" y="37"/>
                      </a:lnTo>
                      <a:lnTo>
                        <a:pt x="5" y="27"/>
                      </a:lnTo>
                      <a:lnTo>
                        <a:pt x="16" y="10"/>
                      </a:lnTo>
                      <a:lnTo>
                        <a:pt x="22" y="0"/>
                      </a:lnTo>
                      <a:close/>
                    </a:path>
                  </a:pathLst>
                </a:custGeom>
                <a:solidFill>
                  <a:srgbClr val="47A3CB"/>
                </a:solidFill>
                <a:ln w="9525">
                  <a:noFill/>
                  <a:round/>
                  <a:headEnd/>
                  <a:tailEnd/>
                </a:ln>
              </p:spPr>
              <p:txBody>
                <a:bodyPr/>
                <a:lstStyle/>
                <a:p>
                  <a:endParaRPr lang="en-US"/>
                </a:p>
              </p:txBody>
            </p:sp>
            <p:sp>
              <p:nvSpPr>
                <p:cNvPr id="19122" name="Freeform 440"/>
                <p:cNvSpPr>
                  <a:spLocks/>
                </p:cNvSpPr>
                <p:nvPr/>
              </p:nvSpPr>
              <p:spPr bwMode="auto">
                <a:xfrm>
                  <a:off x="1211" y="2476"/>
                  <a:ext cx="8" cy="52"/>
                </a:xfrm>
                <a:custGeom>
                  <a:avLst/>
                  <a:gdLst>
                    <a:gd name="T0" fmla="*/ 0 w 29"/>
                    <a:gd name="T1" fmla="*/ 0 h 209"/>
                    <a:gd name="T2" fmla="*/ 0 w 29"/>
                    <a:gd name="T3" fmla="*/ 0 h 209"/>
                    <a:gd name="T4" fmla="*/ 0 w 29"/>
                    <a:gd name="T5" fmla="*/ 0 h 209"/>
                    <a:gd name="T6" fmla="*/ 0 w 29"/>
                    <a:gd name="T7" fmla="*/ 0 h 209"/>
                    <a:gd name="T8" fmla="*/ 0 w 29"/>
                    <a:gd name="T9" fmla="*/ 0 h 209"/>
                    <a:gd name="T10" fmla="*/ 0 w 29"/>
                    <a:gd name="T11" fmla="*/ 0 h 209"/>
                    <a:gd name="T12" fmla="*/ 0 w 29"/>
                    <a:gd name="T13" fmla="*/ 0 h 209"/>
                    <a:gd name="T14" fmla="*/ 0 w 29"/>
                    <a:gd name="T15" fmla="*/ 0 h 209"/>
                    <a:gd name="T16" fmla="*/ 0 w 29"/>
                    <a:gd name="T17" fmla="*/ 0 h 209"/>
                    <a:gd name="T18" fmla="*/ 0 w 29"/>
                    <a:gd name="T19" fmla="*/ 0 h 209"/>
                    <a:gd name="T20" fmla="*/ 0 w 29"/>
                    <a:gd name="T21" fmla="*/ 0 h 209"/>
                    <a:gd name="T22" fmla="*/ 0 w 29"/>
                    <a:gd name="T23" fmla="*/ 0 h 209"/>
                    <a:gd name="T24" fmla="*/ 0 w 29"/>
                    <a:gd name="T25" fmla="*/ 0 h 209"/>
                    <a:gd name="T26" fmla="*/ 0 w 29"/>
                    <a:gd name="T27" fmla="*/ 0 h 209"/>
                    <a:gd name="T28" fmla="*/ 0 w 29"/>
                    <a:gd name="T29" fmla="*/ 0 h 209"/>
                    <a:gd name="T30" fmla="*/ 0 w 29"/>
                    <a:gd name="T31" fmla="*/ 0 h 209"/>
                    <a:gd name="T32" fmla="*/ 0 w 29"/>
                    <a:gd name="T33" fmla="*/ 0 h 209"/>
                    <a:gd name="T34" fmla="*/ 0 w 29"/>
                    <a:gd name="T35" fmla="*/ 0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09"/>
                    <a:gd name="T56" fmla="*/ 29 w 29"/>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09">
                      <a:moveTo>
                        <a:pt x="22" y="0"/>
                      </a:moveTo>
                      <a:lnTo>
                        <a:pt x="21" y="61"/>
                      </a:lnTo>
                      <a:lnTo>
                        <a:pt x="24" y="141"/>
                      </a:lnTo>
                      <a:lnTo>
                        <a:pt x="29" y="204"/>
                      </a:lnTo>
                      <a:lnTo>
                        <a:pt x="23" y="205"/>
                      </a:lnTo>
                      <a:lnTo>
                        <a:pt x="15" y="205"/>
                      </a:lnTo>
                      <a:lnTo>
                        <a:pt x="8" y="209"/>
                      </a:lnTo>
                      <a:lnTo>
                        <a:pt x="4" y="159"/>
                      </a:lnTo>
                      <a:lnTo>
                        <a:pt x="2" y="94"/>
                      </a:lnTo>
                      <a:lnTo>
                        <a:pt x="0" y="37"/>
                      </a:lnTo>
                      <a:lnTo>
                        <a:pt x="5" y="27"/>
                      </a:lnTo>
                      <a:lnTo>
                        <a:pt x="16" y="10"/>
                      </a:lnTo>
                      <a:lnTo>
                        <a:pt x="22" y="0"/>
                      </a:lnTo>
                    </a:path>
                  </a:pathLst>
                </a:custGeom>
                <a:noFill/>
                <a:ln w="1588">
                  <a:solidFill>
                    <a:srgbClr val="87C2DC"/>
                  </a:solidFill>
                  <a:round/>
                  <a:headEnd/>
                  <a:tailEnd/>
                </a:ln>
              </p:spPr>
              <p:txBody>
                <a:bodyPr/>
                <a:lstStyle/>
                <a:p>
                  <a:endParaRPr lang="en-US"/>
                </a:p>
              </p:txBody>
            </p:sp>
            <p:sp>
              <p:nvSpPr>
                <p:cNvPr id="19123" name="Freeform 441"/>
                <p:cNvSpPr>
                  <a:spLocks/>
                </p:cNvSpPr>
                <p:nvPr/>
              </p:nvSpPr>
              <p:spPr bwMode="auto">
                <a:xfrm>
                  <a:off x="1208" y="2575"/>
                  <a:ext cx="10" cy="47"/>
                </a:xfrm>
                <a:custGeom>
                  <a:avLst/>
                  <a:gdLst>
                    <a:gd name="T0" fmla="*/ 0 w 39"/>
                    <a:gd name="T1" fmla="*/ 0 h 189"/>
                    <a:gd name="T2" fmla="*/ 0 w 39"/>
                    <a:gd name="T3" fmla="*/ 0 h 189"/>
                    <a:gd name="T4" fmla="*/ 0 w 39"/>
                    <a:gd name="T5" fmla="*/ 0 h 189"/>
                    <a:gd name="T6" fmla="*/ 0 w 39"/>
                    <a:gd name="T7" fmla="*/ 0 h 189"/>
                    <a:gd name="T8" fmla="*/ 0 60000 65536"/>
                    <a:gd name="T9" fmla="*/ 0 60000 65536"/>
                    <a:gd name="T10" fmla="*/ 0 60000 65536"/>
                    <a:gd name="T11" fmla="*/ 0 60000 65536"/>
                    <a:gd name="T12" fmla="*/ 0 w 39"/>
                    <a:gd name="T13" fmla="*/ 0 h 189"/>
                    <a:gd name="T14" fmla="*/ 39 w 39"/>
                    <a:gd name="T15" fmla="*/ 189 h 189"/>
                  </a:gdLst>
                  <a:ahLst/>
                  <a:cxnLst>
                    <a:cxn ang="T8">
                      <a:pos x="T0" y="T1"/>
                    </a:cxn>
                    <a:cxn ang="T9">
                      <a:pos x="T2" y="T3"/>
                    </a:cxn>
                    <a:cxn ang="T10">
                      <a:pos x="T4" y="T5"/>
                    </a:cxn>
                    <a:cxn ang="T11">
                      <a:pos x="T6" y="T7"/>
                    </a:cxn>
                  </a:cxnLst>
                  <a:rect l="T12" t="T13" r="T14" b="T15"/>
                  <a:pathLst>
                    <a:path w="39" h="189">
                      <a:moveTo>
                        <a:pt x="6" y="189"/>
                      </a:moveTo>
                      <a:lnTo>
                        <a:pt x="0" y="125"/>
                      </a:lnTo>
                      <a:lnTo>
                        <a:pt x="16" y="61"/>
                      </a:lnTo>
                      <a:lnTo>
                        <a:pt x="39" y="0"/>
                      </a:lnTo>
                    </a:path>
                  </a:pathLst>
                </a:custGeom>
                <a:noFill/>
                <a:ln w="11113">
                  <a:solidFill>
                    <a:srgbClr val="D1E7F1"/>
                  </a:solidFill>
                  <a:round/>
                  <a:headEnd/>
                  <a:tailEnd/>
                </a:ln>
              </p:spPr>
              <p:txBody>
                <a:bodyPr/>
                <a:lstStyle/>
                <a:p>
                  <a:endParaRPr lang="en-US"/>
                </a:p>
              </p:txBody>
            </p:sp>
            <p:sp>
              <p:nvSpPr>
                <p:cNvPr id="19124" name="Freeform 442"/>
                <p:cNvSpPr>
                  <a:spLocks/>
                </p:cNvSpPr>
                <p:nvPr/>
              </p:nvSpPr>
              <p:spPr bwMode="auto">
                <a:xfrm>
                  <a:off x="1216" y="2528"/>
                  <a:ext cx="5" cy="47"/>
                </a:xfrm>
                <a:custGeom>
                  <a:avLst/>
                  <a:gdLst>
                    <a:gd name="T0" fmla="*/ 0 w 19"/>
                    <a:gd name="T1" fmla="*/ 0 h 190"/>
                    <a:gd name="T2" fmla="*/ 0 w 19"/>
                    <a:gd name="T3" fmla="*/ 0 h 190"/>
                    <a:gd name="T4" fmla="*/ 0 w 19"/>
                    <a:gd name="T5" fmla="*/ 0 h 190"/>
                    <a:gd name="T6" fmla="*/ 0 w 19"/>
                    <a:gd name="T7" fmla="*/ 0 h 190"/>
                    <a:gd name="T8" fmla="*/ 0 60000 65536"/>
                    <a:gd name="T9" fmla="*/ 0 60000 65536"/>
                    <a:gd name="T10" fmla="*/ 0 60000 65536"/>
                    <a:gd name="T11" fmla="*/ 0 60000 65536"/>
                    <a:gd name="T12" fmla="*/ 0 w 19"/>
                    <a:gd name="T13" fmla="*/ 0 h 190"/>
                    <a:gd name="T14" fmla="*/ 19 w 19"/>
                    <a:gd name="T15" fmla="*/ 190 h 190"/>
                  </a:gdLst>
                  <a:ahLst/>
                  <a:cxnLst>
                    <a:cxn ang="T8">
                      <a:pos x="T0" y="T1"/>
                    </a:cxn>
                    <a:cxn ang="T9">
                      <a:pos x="T2" y="T3"/>
                    </a:cxn>
                    <a:cxn ang="T10">
                      <a:pos x="T4" y="T5"/>
                    </a:cxn>
                    <a:cxn ang="T11">
                      <a:pos x="T6" y="T7"/>
                    </a:cxn>
                  </a:cxnLst>
                  <a:rect l="T12" t="T13" r="T14" b="T15"/>
                  <a:pathLst>
                    <a:path w="19" h="190">
                      <a:moveTo>
                        <a:pt x="7" y="190"/>
                      </a:moveTo>
                      <a:lnTo>
                        <a:pt x="19" y="129"/>
                      </a:lnTo>
                      <a:lnTo>
                        <a:pt x="12" y="65"/>
                      </a:lnTo>
                      <a:lnTo>
                        <a:pt x="0" y="0"/>
                      </a:lnTo>
                    </a:path>
                  </a:pathLst>
                </a:custGeom>
                <a:noFill/>
                <a:ln w="11113">
                  <a:solidFill>
                    <a:srgbClr val="D1E7F1"/>
                  </a:solidFill>
                  <a:round/>
                  <a:headEnd/>
                  <a:tailEnd/>
                </a:ln>
              </p:spPr>
              <p:txBody>
                <a:bodyPr/>
                <a:lstStyle/>
                <a:p>
                  <a:endParaRPr lang="en-US"/>
                </a:p>
              </p:txBody>
            </p:sp>
            <p:sp>
              <p:nvSpPr>
                <p:cNvPr id="19125" name="Freeform 443"/>
                <p:cNvSpPr>
                  <a:spLocks/>
                </p:cNvSpPr>
                <p:nvPr/>
              </p:nvSpPr>
              <p:spPr bwMode="auto">
                <a:xfrm>
                  <a:off x="1216" y="2527"/>
                  <a:ext cx="1" cy="1"/>
                </a:xfrm>
                <a:custGeom>
                  <a:avLst/>
                  <a:gdLst>
                    <a:gd name="T0" fmla="*/ 0 w 5"/>
                    <a:gd name="T1" fmla="*/ 1 h 2"/>
                    <a:gd name="T2" fmla="*/ 0 w 5"/>
                    <a:gd name="T3" fmla="*/ 0 h 2"/>
                    <a:gd name="T4" fmla="*/ 0 w 5"/>
                    <a:gd name="T5" fmla="*/ 0 h 2"/>
                    <a:gd name="T6" fmla="*/ 0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0" y="2"/>
                      </a:moveTo>
                      <a:lnTo>
                        <a:pt x="0" y="0"/>
                      </a:lnTo>
                      <a:lnTo>
                        <a:pt x="3" y="0"/>
                      </a:lnTo>
                      <a:lnTo>
                        <a:pt x="5" y="0"/>
                      </a:lnTo>
                    </a:path>
                  </a:pathLst>
                </a:custGeom>
                <a:noFill/>
                <a:ln w="11113">
                  <a:solidFill>
                    <a:srgbClr val="D1E7F1"/>
                  </a:solidFill>
                  <a:round/>
                  <a:headEnd/>
                  <a:tailEnd/>
                </a:ln>
              </p:spPr>
              <p:txBody>
                <a:bodyPr/>
                <a:lstStyle/>
                <a:p>
                  <a:endParaRPr lang="en-US"/>
                </a:p>
              </p:txBody>
            </p:sp>
            <p:sp>
              <p:nvSpPr>
                <p:cNvPr id="19126" name="Freeform 444"/>
                <p:cNvSpPr>
                  <a:spLocks/>
                </p:cNvSpPr>
                <p:nvPr/>
              </p:nvSpPr>
              <p:spPr bwMode="auto">
                <a:xfrm>
                  <a:off x="1215" y="2527"/>
                  <a:ext cx="3" cy="27"/>
                </a:xfrm>
                <a:custGeom>
                  <a:avLst/>
                  <a:gdLst>
                    <a:gd name="T0" fmla="*/ 0 w 11"/>
                    <a:gd name="T1" fmla="*/ 0 h 108"/>
                    <a:gd name="T2" fmla="*/ 0 w 11"/>
                    <a:gd name="T3" fmla="*/ 0 h 108"/>
                    <a:gd name="T4" fmla="*/ 0 w 11"/>
                    <a:gd name="T5" fmla="*/ 0 h 108"/>
                    <a:gd name="T6" fmla="*/ 0 w 11"/>
                    <a:gd name="T7" fmla="*/ 0 h 108"/>
                    <a:gd name="T8" fmla="*/ 0 60000 65536"/>
                    <a:gd name="T9" fmla="*/ 0 60000 65536"/>
                    <a:gd name="T10" fmla="*/ 0 60000 65536"/>
                    <a:gd name="T11" fmla="*/ 0 60000 65536"/>
                    <a:gd name="T12" fmla="*/ 0 w 11"/>
                    <a:gd name="T13" fmla="*/ 0 h 108"/>
                    <a:gd name="T14" fmla="*/ 11 w 11"/>
                    <a:gd name="T15" fmla="*/ 108 h 108"/>
                  </a:gdLst>
                  <a:ahLst/>
                  <a:cxnLst>
                    <a:cxn ang="T8">
                      <a:pos x="T0" y="T1"/>
                    </a:cxn>
                    <a:cxn ang="T9">
                      <a:pos x="T2" y="T3"/>
                    </a:cxn>
                    <a:cxn ang="T10">
                      <a:pos x="T4" y="T5"/>
                    </a:cxn>
                    <a:cxn ang="T11">
                      <a:pos x="T6" y="T7"/>
                    </a:cxn>
                  </a:cxnLst>
                  <a:rect l="T12" t="T13" r="T14" b="T15"/>
                  <a:pathLst>
                    <a:path w="11" h="108">
                      <a:moveTo>
                        <a:pt x="8" y="0"/>
                      </a:moveTo>
                      <a:lnTo>
                        <a:pt x="10" y="42"/>
                      </a:lnTo>
                      <a:lnTo>
                        <a:pt x="11" y="83"/>
                      </a:lnTo>
                      <a:lnTo>
                        <a:pt x="0" y="108"/>
                      </a:lnTo>
                    </a:path>
                  </a:pathLst>
                </a:custGeom>
                <a:noFill/>
                <a:ln w="11113">
                  <a:solidFill>
                    <a:srgbClr val="D1E7F1"/>
                  </a:solidFill>
                  <a:round/>
                  <a:headEnd/>
                  <a:tailEnd/>
                </a:ln>
              </p:spPr>
              <p:txBody>
                <a:bodyPr/>
                <a:lstStyle/>
                <a:p>
                  <a:endParaRPr lang="en-US"/>
                </a:p>
              </p:txBody>
            </p:sp>
            <p:sp>
              <p:nvSpPr>
                <p:cNvPr id="19127" name="Freeform 445"/>
                <p:cNvSpPr>
                  <a:spLocks/>
                </p:cNvSpPr>
                <p:nvPr/>
              </p:nvSpPr>
              <p:spPr bwMode="auto">
                <a:xfrm>
                  <a:off x="1181" y="2554"/>
                  <a:ext cx="34" cy="24"/>
                </a:xfrm>
                <a:custGeom>
                  <a:avLst/>
                  <a:gdLst>
                    <a:gd name="T0" fmla="*/ 0 w 136"/>
                    <a:gd name="T1" fmla="*/ 0 h 95"/>
                    <a:gd name="T2" fmla="*/ 0 w 136"/>
                    <a:gd name="T3" fmla="*/ 0 h 95"/>
                    <a:gd name="T4" fmla="*/ 0 w 136"/>
                    <a:gd name="T5" fmla="*/ 0 h 95"/>
                    <a:gd name="T6" fmla="*/ 0 w 136"/>
                    <a:gd name="T7" fmla="*/ 0 h 95"/>
                    <a:gd name="T8" fmla="*/ 0 60000 65536"/>
                    <a:gd name="T9" fmla="*/ 0 60000 65536"/>
                    <a:gd name="T10" fmla="*/ 0 60000 65536"/>
                    <a:gd name="T11" fmla="*/ 0 60000 65536"/>
                    <a:gd name="T12" fmla="*/ 0 w 136"/>
                    <a:gd name="T13" fmla="*/ 0 h 95"/>
                    <a:gd name="T14" fmla="*/ 136 w 136"/>
                    <a:gd name="T15" fmla="*/ 95 h 95"/>
                  </a:gdLst>
                  <a:ahLst/>
                  <a:cxnLst>
                    <a:cxn ang="T8">
                      <a:pos x="T0" y="T1"/>
                    </a:cxn>
                    <a:cxn ang="T9">
                      <a:pos x="T2" y="T3"/>
                    </a:cxn>
                    <a:cxn ang="T10">
                      <a:pos x="T4" y="T5"/>
                    </a:cxn>
                    <a:cxn ang="T11">
                      <a:pos x="T6" y="T7"/>
                    </a:cxn>
                  </a:cxnLst>
                  <a:rect l="T12" t="T13" r="T14" b="T15"/>
                  <a:pathLst>
                    <a:path w="136" h="95">
                      <a:moveTo>
                        <a:pt x="136" y="0"/>
                      </a:moveTo>
                      <a:lnTo>
                        <a:pt x="84" y="24"/>
                      </a:lnTo>
                      <a:lnTo>
                        <a:pt x="36" y="52"/>
                      </a:lnTo>
                      <a:lnTo>
                        <a:pt x="0" y="95"/>
                      </a:lnTo>
                    </a:path>
                  </a:pathLst>
                </a:custGeom>
                <a:noFill/>
                <a:ln w="11113">
                  <a:solidFill>
                    <a:srgbClr val="D1E7F1"/>
                  </a:solidFill>
                  <a:round/>
                  <a:headEnd/>
                  <a:tailEnd/>
                </a:ln>
              </p:spPr>
              <p:txBody>
                <a:bodyPr/>
                <a:lstStyle/>
                <a:p>
                  <a:endParaRPr lang="en-US"/>
                </a:p>
              </p:txBody>
            </p:sp>
            <p:sp>
              <p:nvSpPr>
                <p:cNvPr id="19128" name="Freeform 446"/>
                <p:cNvSpPr>
                  <a:spLocks/>
                </p:cNvSpPr>
                <p:nvPr/>
              </p:nvSpPr>
              <p:spPr bwMode="auto">
                <a:xfrm>
                  <a:off x="1180" y="2578"/>
                  <a:ext cx="14" cy="27"/>
                </a:xfrm>
                <a:custGeom>
                  <a:avLst/>
                  <a:gdLst>
                    <a:gd name="T0" fmla="*/ 0 w 54"/>
                    <a:gd name="T1" fmla="*/ 0 h 108"/>
                    <a:gd name="T2" fmla="*/ 0 w 54"/>
                    <a:gd name="T3" fmla="*/ 0 h 108"/>
                    <a:gd name="T4" fmla="*/ 0 w 54"/>
                    <a:gd name="T5" fmla="*/ 0 h 108"/>
                    <a:gd name="T6" fmla="*/ 0 w 54"/>
                    <a:gd name="T7" fmla="*/ 0 h 108"/>
                    <a:gd name="T8" fmla="*/ 0 60000 65536"/>
                    <a:gd name="T9" fmla="*/ 0 60000 65536"/>
                    <a:gd name="T10" fmla="*/ 0 60000 65536"/>
                    <a:gd name="T11" fmla="*/ 0 60000 65536"/>
                    <a:gd name="T12" fmla="*/ 0 w 54"/>
                    <a:gd name="T13" fmla="*/ 0 h 108"/>
                    <a:gd name="T14" fmla="*/ 54 w 54"/>
                    <a:gd name="T15" fmla="*/ 108 h 108"/>
                  </a:gdLst>
                  <a:ahLst/>
                  <a:cxnLst>
                    <a:cxn ang="T8">
                      <a:pos x="T0" y="T1"/>
                    </a:cxn>
                    <a:cxn ang="T9">
                      <a:pos x="T2" y="T3"/>
                    </a:cxn>
                    <a:cxn ang="T10">
                      <a:pos x="T4" y="T5"/>
                    </a:cxn>
                    <a:cxn ang="T11">
                      <a:pos x="T6" y="T7"/>
                    </a:cxn>
                  </a:cxnLst>
                  <a:rect l="T12" t="T13" r="T14" b="T15"/>
                  <a:pathLst>
                    <a:path w="54" h="108">
                      <a:moveTo>
                        <a:pt x="3" y="0"/>
                      </a:moveTo>
                      <a:lnTo>
                        <a:pt x="0" y="43"/>
                      </a:lnTo>
                      <a:lnTo>
                        <a:pt x="19" y="82"/>
                      </a:lnTo>
                      <a:lnTo>
                        <a:pt x="54" y="108"/>
                      </a:lnTo>
                    </a:path>
                  </a:pathLst>
                </a:custGeom>
                <a:noFill/>
                <a:ln w="11113">
                  <a:solidFill>
                    <a:srgbClr val="D1E7F1"/>
                  </a:solidFill>
                  <a:round/>
                  <a:headEnd/>
                  <a:tailEnd/>
                </a:ln>
              </p:spPr>
              <p:txBody>
                <a:bodyPr/>
                <a:lstStyle/>
                <a:p>
                  <a:endParaRPr lang="en-US"/>
                </a:p>
              </p:txBody>
            </p:sp>
            <p:sp>
              <p:nvSpPr>
                <p:cNvPr id="19129" name="Freeform 447"/>
                <p:cNvSpPr>
                  <a:spLocks/>
                </p:cNvSpPr>
                <p:nvPr/>
              </p:nvSpPr>
              <p:spPr bwMode="auto">
                <a:xfrm>
                  <a:off x="1194" y="2603"/>
                  <a:ext cx="14" cy="3"/>
                </a:xfrm>
                <a:custGeom>
                  <a:avLst/>
                  <a:gdLst>
                    <a:gd name="T0" fmla="*/ 0 w 58"/>
                    <a:gd name="T1" fmla="*/ 0 h 12"/>
                    <a:gd name="T2" fmla="*/ 0 w 58"/>
                    <a:gd name="T3" fmla="*/ 0 h 12"/>
                    <a:gd name="T4" fmla="*/ 0 w 58"/>
                    <a:gd name="T5" fmla="*/ 0 h 12"/>
                    <a:gd name="T6" fmla="*/ 0 w 58"/>
                    <a:gd name="T7" fmla="*/ 0 h 12"/>
                    <a:gd name="T8" fmla="*/ 0 60000 65536"/>
                    <a:gd name="T9" fmla="*/ 0 60000 65536"/>
                    <a:gd name="T10" fmla="*/ 0 60000 65536"/>
                    <a:gd name="T11" fmla="*/ 0 60000 65536"/>
                    <a:gd name="T12" fmla="*/ 0 w 58"/>
                    <a:gd name="T13" fmla="*/ 0 h 12"/>
                    <a:gd name="T14" fmla="*/ 58 w 58"/>
                    <a:gd name="T15" fmla="*/ 12 h 12"/>
                  </a:gdLst>
                  <a:ahLst/>
                  <a:cxnLst>
                    <a:cxn ang="T8">
                      <a:pos x="T0" y="T1"/>
                    </a:cxn>
                    <a:cxn ang="T9">
                      <a:pos x="T2" y="T3"/>
                    </a:cxn>
                    <a:cxn ang="T10">
                      <a:pos x="T4" y="T5"/>
                    </a:cxn>
                    <a:cxn ang="T11">
                      <a:pos x="T6" y="T7"/>
                    </a:cxn>
                  </a:cxnLst>
                  <a:rect l="T12" t="T13" r="T14" b="T15"/>
                  <a:pathLst>
                    <a:path w="58" h="12">
                      <a:moveTo>
                        <a:pt x="0" y="6"/>
                      </a:moveTo>
                      <a:lnTo>
                        <a:pt x="20" y="12"/>
                      </a:lnTo>
                      <a:lnTo>
                        <a:pt x="41" y="12"/>
                      </a:lnTo>
                      <a:lnTo>
                        <a:pt x="58" y="0"/>
                      </a:lnTo>
                    </a:path>
                  </a:pathLst>
                </a:custGeom>
                <a:noFill/>
                <a:ln w="11113">
                  <a:solidFill>
                    <a:srgbClr val="D1E7F1"/>
                  </a:solidFill>
                  <a:round/>
                  <a:headEnd/>
                  <a:tailEnd/>
                </a:ln>
              </p:spPr>
              <p:txBody>
                <a:bodyPr/>
                <a:lstStyle/>
                <a:p>
                  <a:endParaRPr lang="en-US"/>
                </a:p>
              </p:txBody>
            </p:sp>
            <p:sp>
              <p:nvSpPr>
                <p:cNvPr id="19130" name="Freeform 448"/>
                <p:cNvSpPr>
                  <a:spLocks/>
                </p:cNvSpPr>
                <p:nvPr/>
              </p:nvSpPr>
              <p:spPr bwMode="auto">
                <a:xfrm>
                  <a:off x="1171" y="2578"/>
                  <a:ext cx="11" cy="10"/>
                </a:xfrm>
                <a:custGeom>
                  <a:avLst/>
                  <a:gdLst>
                    <a:gd name="T0" fmla="*/ 0 w 44"/>
                    <a:gd name="T1" fmla="*/ 0 h 38"/>
                    <a:gd name="T2" fmla="*/ 0 w 44"/>
                    <a:gd name="T3" fmla="*/ 0 h 38"/>
                    <a:gd name="T4" fmla="*/ 0 w 44"/>
                    <a:gd name="T5" fmla="*/ 0 h 38"/>
                    <a:gd name="T6" fmla="*/ 0 w 44"/>
                    <a:gd name="T7" fmla="*/ 0 h 38"/>
                    <a:gd name="T8" fmla="*/ 0 60000 65536"/>
                    <a:gd name="T9" fmla="*/ 0 60000 65536"/>
                    <a:gd name="T10" fmla="*/ 0 60000 65536"/>
                    <a:gd name="T11" fmla="*/ 0 60000 65536"/>
                    <a:gd name="T12" fmla="*/ 0 w 44"/>
                    <a:gd name="T13" fmla="*/ 0 h 38"/>
                    <a:gd name="T14" fmla="*/ 44 w 44"/>
                    <a:gd name="T15" fmla="*/ 38 h 38"/>
                  </a:gdLst>
                  <a:ahLst/>
                  <a:cxnLst>
                    <a:cxn ang="T8">
                      <a:pos x="T0" y="T1"/>
                    </a:cxn>
                    <a:cxn ang="T9">
                      <a:pos x="T2" y="T3"/>
                    </a:cxn>
                    <a:cxn ang="T10">
                      <a:pos x="T4" y="T5"/>
                    </a:cxn>
                    <a:cxn ang="T11">
                      <a:pos x="T6" y="T7"/>
                    </a:cxn>
                  </a:cxnLst>
                  <a:rect l="T12" t="T13" r="T14" b="T15"/>
                  <a:pathLst>
                    <a:path w="44" h="38">
                      <a:moveTo>
                        <a:pt x="44" y="0"/>
                      </a:moveTo>
                      <a:lnTo>
                        <a:pt x="31" y="14"/>
                      </a:lnTo>
                      <a:lnTo>
                        <a:pt x="14" y="25"/>
                      </a:lnTo>
                      <a:lnTo>
                        <a:pt x="0" y="38"/>
                      </a:lnTo>
                    </a:path>
                  </a:pathLst>
                </a:custGeom>
                <a:noFill/>
                <a:ln w="6350">
                  <a:solidFill>
                    <a:srgbClr val="D1E7F1"/>
                  </a:solidFill>
                  <a:round/>
                  <a:headEnd/>
                  <a:tailEnd/>
                </a:ln>
              </p:spPr>
              <p:txBody>
                <a:bodyPr/>
                <a:lstStyle/>
                <a:p>
                  <a:endParaRPr lang="en-US"/>
                </a:p>
              </p:txBody>
            </p:sp>
            <p:sp>
              <p:nvSpPr>
                <p:cNvPr id="19131" name="Freeform 449"/>
                <p:cNvSpPr>
                  <a:spLocks/>
                </p:cNvSpPr>
                <p:nvPr/>
              </p:nvSpPr>
              <p:spPr bwMode="auto">
                <a:xfrm>
                  <a:off x="1166" y="2588"/>
                  <a:ext cx="5" cy="15"/>
                </a:xfrm>
                <a:custGeom>
                  <a:avLst/>
                  <a:gdLst>
                    <a:gd name="T0" fmla="*/ 0 w 17"/>
                    <a:gd name="T1" fmla="*/ 0 h 59"/>
                    <a:gd name="T2" fmla="*/ 0 w 17"/>
                    <a:gd name="T3" fmla="*/ 0 h 59"/>
                    <a:gd name="T4" fmla="*/ 0 w 17"/>
                    <a:gd name="T5" fmla="*/ 0 h 59"/>
                    <a:gd name="T6" fmla="*/ 0 w 17"/>
                    <a:gd name="T7" fmla="*/ 0 h 59"/>
                    <a:gd name="T8" fmla="*/ 0 60000 65536"/>
                    <a:gd name="T9" fmla="*/ 0 60000 65536"/>
                    <a:gd name="T10" fmla="*/ 0 60000 65536"/>
                    <a:gd name="T11" fmla="*/ 0 60000 65536"/>
                    <a:gd name="T12" fmla="*/ 0 w 17"/>
                    <a:gd name="T13" fmla="*/ 0 h 59"/>
                    <a:gd name="T14" fmla="*/ 17 w 17"/>
                    <a:gd name="T15" fmla="*/ 59 h 59"/>
                  </a:gdLst>
                  <a:ahLst/>
                  <a:cxnLst>
                    <a:cxn ang="T8">
                      <a:pos x="T0" y="T1"/>
                    </a:cxn>
                    <a:cxn ang="T9">
                      <a:pos x="T2" y="T3"/>
                    </a:cxn>
                    <a:cxn ang="T10">
                      <a:pos x="T4" y="T5"/>
                    </a:cxn>
                    <a:cxn ang="T11">
                      <a:pos x="T6" y="T7"/>
                    </a:cxn>
                  </a:cxnLst>
                  <a:rect l="T12" t="T13" r="T14" b="T15"/>
                  <a:pathLst>
                    <a:path w="17" h="59">
                      <a:moveTo>
                        <a:pt x="17" y="0"/>
                      </a:moveTo>
                      <a:lnTo>
                        <a:pt x="10" y="19"/>
                      </a:lnTo>
                      <a:lnTo>
                        <a:pt x="7" y="39"/>
                      </a:lnTo>
                      <a:lnTo>
                        <a:pt x="0" y="59"/>
                      </a:lnTo>
                    </a:path>
                  </a:pathLst>
                </a:custGeom>
                <a:noFill/>
                <a:ln w="6350">
                  <a:solidFill>
                    <a:srgbClr val="D1E7F1"/>
                  </a:solidFill>
                  <a:round/>
                  <a:headEnd/>
                  <a:tailEnd/>
                </a:ln>
              </p:spPr>
              <p:txBody>
                <a:bodyPr/>
                <a:lstStyle/>
                <a:p>
                  <a:endParaRPr lang="en-US"/>
                </a:p>
              </p:txBody>
            </p:sp>
            <p:sp>
              <p:nvSpPr>
                <p:cNvPr id="19132" name="Freeform 450"/>
                <p:cNvSpPr>
                  <a:spLocks/>
                </p:cNvSpPr>
                <p:nvPr/>
              </p:nvSpPr>
              <p:spPr bwMode="auto">
                <a:xfrm>
                  <a:off x="1155" y="2588"/>
                  <a:ext cx="16" cy="3"/>
                </a:xfrm>
                <a:custGeom>
                  <a:avLst/>
                  <a:gdLst>
                    <a:gd name="T0" fmla="*/ 0 w 61"/>
                    <a:gd name="T1" fmla="*/ 0 h 12"/>
                    <a:gd name="T2" fmla="*/ 0 w 61"/>
                    <a:gd name="T3" fmla="*/ 0 h 12"/>
                    <a:gd name="T4" fmla="*/ 0 w 61"/>
                    <a:gd name="T5" fmla="*/ 0 h 12"/>
                    <a:gd name="T6" fmla="*/ 0 w 61"/>
                    <a:gd name="T7" fmla="*/ 0 h 12"/>
                    <a:gd name="T8" fmla="*/ 0 60000 65536"/>
                    <a:gd name="T9" fmla="*/ 0 60000 65536"/>
                    <a:gd name="T10" fmla="*/ 0 60000 65536"/>
                    <a:gd name="T11" fmla="*/ 0 60000 65536"/>
                    <a:gd name="T12" fmla="*/ 0 w 61"/>
                    <a:gd name="T13" fmla="*/ 0 h 12"/>
                    <a:gd name="T14" fmla="*/ 61 w 61"/>
                    <a:gd name="T15" fmla="*/ 12 h 12"/>
                  </a:gdLst>
                  <a:ahLst/>
                  <a:cxnLst>
                    <a:cxn ang="T8">
                      <a:pos x="T0" y="T1"/>
                    </a:cxn>
                    <a:cxn ang="T9">
                      <a:pos x="T2" y="T3"/>
                    </a:cxn>
                    <a:cxn ang="T10">
                      <a:pos x="T4" y="T5"/>
                    </a:cxn>
                    <a:cxn ang="T11">
                      <a:pos x="T6" y="T7"/>
                    </a:cxn>
                  </a:cxnLst>
                  <a:rect l="T12" t="T13" r="T14" b="T15"/>
                  <a:pathLst>
                    <a:path w="61" h="12">
                      <a:moveTo>
                        <a:pt x="61" y="1"/>
                      </a:moveTo>
                      <a:lnTo>
                        <a:pt x="40" y="0"/>
                      </a:lnTo>
                      <a:lnTo>
                        <a:pt x="20" y="6"/>
                      </a:lnTo>
                      <a:lnTo>
                        <a:pt x="0" y="12"/>
                      </a:lnTo>
                    </a:path>
                  </a:pathLst>
                </a:custGeom>
                <a:noFill/>
                <a:ln w="6350">
                  <a:solidFill>
                    <a:srgbClr val="D1E7F1"/>
                  </a:solidFill>
                  <a:round/>
                  <a:headEnd/>
                  <a:tailEnd/>
                </a:ln>
              </p:spPr>
              <p:txBody>
                <a:bodyPr/>
                <a:lstStyle/>
                <a:p>
                  <a:endParaRPr lang="en-US"/>
                </a:p>
              </p:txBody>
            </p:sp>
            <p:sp>
              <p:nvSpPr>
                <p:cNvPr id="19133" name="Freeform 451"/>
                <p:cNvSpPr>
                  <a:spLocks/>
                </p:cNvSpPr>
                <p:nvPr/>
              </p:nvSpPr>
              <p:spPr bwMode="auto">
                <a:xfrm>
                  <a:off x="1204" y="2476"/>
                  <a:ext cx="33" cy="7"/>
                </a:xfrm>
                <a:custGeom>
                  <a:avLst/>
                  <a:gdLst>
                    <a:gd name="T0" fmla="*/ 0 w 132"/>
                    <a:gd name="T1" fmla="*/ 0 h 26"/>
                    <a:gd name="T2" fmla="*/ 0 w 132"/>
                    <a:gd name="T3" fmla="*/ 0 h 26"/>
                    <a:gd name="T4" fmla="*/ 0 w 132"/>
                    <a:gd name="T5" fmla="*/ 0 h 26"/>
                    <a:gd name="T6" fmla="*/ 0 w 132"/>
                    <a:gd name="T7" fmla="*/ 0 h 26"/>
                    <a:gd name="T8" fmla="*/ 0 60000 65536"/>
                    <a:gd name="T9" fmla="*/ 0 60000 65536"/>
                    <a:gd name="T10" fmla="*/ 0 60000 65536"/>
                    <a:gd name="T11" fmla="*/ 0 60000 65536"/>
                    <a:gd name="T12" fmla="*/ 0 w 132"/>
                    <a:gd name="T13" fmla="*/ 0 h 26"/>
                    <a:gd name="T14" fmla="*/ 132 w 132"/>
                    <a:gd name="T15" fmla="*/ 26 h 26"/>
                  </a:gdLst>
                  <a:ahLst/>
                  <a:cxnLst>
                    <a:cxn ang="T8">
                      <a:pos x="T0" y="T1"/>
                    </a:cxn>
                    <a:cxn ang="T9">
                      <a:pos x="T2" y="T3"/>
                    </a:cxn>
                    <a:cxn ang="T10">
                      <a:pos x="T4" y="T5"/>
                    </a:cxn>
                    <a:cxn ang="T11">
                      <a:pos x="T6" y="T7"/>
                    </a:cxn>
                  </a:cxnLst>
                  <a:rect l="T12" t="T13" r="T14" b="T15"/>
                  <a:pathLst>
                    <a:path w="132" h="26">
                      <a:moveTo>
                        <a:pt x="132" y="0"/>
                      </a:moveTo>
                      <a:lnTo>
                        <a:pt x="88" y="20"/>
                      </a:lnTo>
                      <a:lnTo>
                        <a:pt x="39" y="26"/>
                      </a:lnTo>
                      <a:lnTo>
                        <a:pt x="0" y="8"/>
                      </a:lnTo>
                    </a:path>
                  </a:pathLst>
                </a:custGeom>
                <a:noFill/>
                <a:ln w="6350">
                  <a:solidFill>
                    <a:srgbClr val="D1E7F1"/>
                  </a:solidFill>
                  <a:round/>
                  <a:headEnd/>
                  <a:tailEnd/>
                </a:ln>
              </p:spPr>
              <p:txBody>
                <a:bodyPr/>
                <a:lstStyle/>
                <a:p>
                  <a:endParaRPr lang="en-US"/>
                </a:p>
              </p:txBody>
            </p:sp>
            <p:sp>
              <p:nvSpPr>
                <p:cNvPr id="19134" name="Freeform 452"/>
                <p:cNvSpPr>
                  <a:spLocks/>
                </p:cNvSpPr>
                <p:nvPr/>
              </p:nvSpPr>
              <p:spPr bwMode="auto">
                <a:xfrm>
                  <a:off x="1192" y="2451"/>
                  <a:ext cx="12" cy="27"/>
                </a:xfrm>
                <a:custGeom>
                  <a:avLst/>
                  <a:gdLst>
                    <a:gd name="T0" fmla="*/ 0 w 49"/>
                    <a:gd name="T1" fmla="*/ 0 h 107"/>
                    <a:gd name="T2" fmla="*/ 0 w 49"/>
                    <a:gd name="T3" fmla="*/ 0 h 107"/>
                    <a:gd name="T4" fmla="*/ 0 w 49"/>
                    <a:gd name="T5" fmla="*/ 0 h 107"/>
                    <a:gd name="T6" fmla="*/ 0 w 49"/>
                    <a:gd name="T7" fmla="*/ 0 h 107"/>
                    <a:gd name="T8" fmla="*/ 0 60000 65536"/>
                    <a:gd name="T9" fmla="*/ 0 60000 65536"/>
                    <a:gd name="T10" fmla="*/ 0 60000 65536"/>
                    <a:gd name="T11" fmla="*/ 0 60000 65536"/>
                    <a:gd name="T12" fmla="*/ 0 w 49"/>
                    <a:gd name="T13" fmla="*/ 0 h 107"/>
                    <a:gd name="T14" fmla="*/ 49 w 49"/>
                    <a:gd name="T15" fmla="*/ 107 h 107"/>
                  </a:gdLst>
                  <a:ahLst/>
                  <a:cxnLst>
                    <a:cxn ang="T8">
                      <a:pos x="T0" y="T1"/>
                    </a:cxn>
                    <a:cxn ang="T9">
                      <a:pos x="T2" y="T3"/>
                    </a:cxn>
                    <a:cxn ang="T10">
                      <a:pos x="T4" y="T5"/>
                    </a:cxn>
                    <a:cxn ang="T11">
                      <a:pos x="T6" y="T7"/>
                    </a:cxn>
                  </a:cxnLst>
                  <a:rect l="T12" t="T13" r="T14" b="T15"/>
                  <a:pathLst>
                    <a:path w="49" h="107">
                      <a:moveTo>
                        <a:pt x="49" y="107"/>
                      </a:moveTo>
                      <a:lnTo>
                        <a:pt x="24" y="74"/>
                      </a:lnTo>
                      <a:lnTo>
                        <a:pt x="12" y="45"/>
                      </a:lnTo>
                      <a:lnTo>
                        <a:pt x="0" y="0"/>
                      </a:lnTo>
                    </a:path>
                  </a:pathLst>
                </a:custGeom>
                <a:noFill/>
                <a:ln w="6350">
                  <a:solidFill>
                    <a:srgbClr val="D1E7F1"/>
                  </a:solidFill>
                  <a:round/>
                  <a:headEnd/>
                  <a:tailEnd/>
                </a:ln>
              </p:spPr>
              <p:txBody>
                <a:bodyPr/>
                <a:lstStyle/>
                <a:p>
                  <a:endParaRPr lang="en-US"/>
                </a:p>
              </p:txBody>
            </p:sp>
            <p:sp>
              <p:nvSpPr>
                <p:cNvPr id="19135" name="Freeform 453"/>
                <p:cNvSpPr>
                  <a:spLocks/>
                </p:cNvSpPr>
                <p:nvPr/>
              </p:nvSpPr>
              <p:spPr bwMode="auto">
                <a:xfrm>
                  <a:off x="1282" y="2434"/>
                  <a:ext cx="12" cy="12"/>
                </a:xfrm>
                <a:custGeom>
                  <a:avLst/>
                  <a:gdLst>
                    <a:gd name="T0" fmla="*/ 0 w 47"/>
                    <a:gd name="T1" fmla="*/ 0 h 49"/>
                    <a:gd name="T2" fmla="*/ 0 w 47"/>
                    <a:gd name="T3" fmla="*/ 0 h 49"/>
                    <a:gd name="T4" fmla="*/ 0 w 47"/>
                    <a:gd name="T5" fmla="*/ 0 h 49"/>
                    <a:gd name="T6" fmla="*/ 0 w 47"/>
                    <a:gd name="T7" fmla="*/ 0 h 49"/>
                    <a:gd name="T8" fmla="*/ 0 60000 65536"/>
                    <a:gd name="T9" fmla="*/ 0 60000 65536"/>
                    <a:gd name="T10" fmla="*/ 0 60000 65536"/>
                    <a:gd name="T11" fmla="*/ 0 60000 65536"/>
                    <a:gd name="T12" fmla="*/ 0 w 47"/>
                    <a:gd name="T13" fmla="*/ 0 h 49"/>
                    <a:gd name="T14" fmla="*/ 47 w 47"/>
                    <a:gd name="T15" fmla="*/ 49 h 49"/>
                  </a:gdLst>
                  <a:ahLst/>
                  <a:cxnLst>
                    <a:cxn ang="T8">
                      <a:pos x="T0" y="T1"/>
                    </a:cxn>
                    <a:cxn ang="T9">
                      <a:pos x="T2" y="T3"/>
                    </a:cxn>
                    <a:cxn ang="T10">
                      <a:pos x="T4" y="T5"/>
                    </a:cxn>
                    <a:cxn ang="T11">
                      <a:pos x="T6" y="T7"/>
                    </a:cxn>
                  </a:cxnLst>
                  <a:rect l="T12" t="T13" r="T14" b="T15"/>
                  <a:pathLst>
                    <a:path w="47" h="49">
                      <a:moveTo>
                        <a:pt x="0" y="49"/>
                      </a:moveTo>
                      <a:lnTo>
                        <a:pt x="16" y="36"/>
                      </a:lnTo>
                      <a:lnTo>
                        <a:pt x="30" y="21"/>
                      </a:lnTo>
                      <a:lnTo>
                        <a:pt x="47" y="0"/>
                      </a:lnTo>
                    </a:path>
                  </a:pathLst>
                </a:custGeom>
                <a:noFill/>
                <a:ln w="11113">
                  <a:solidFill>
                    <a:srgbClr val="D1E7F1"/>
                  </a:solidFill>
                  <a:round/>
                  <a:headEnd/>
                  <a:tailEnd/>
                </a:ln>
              </p:spPr>
              <p:txBody>
                <a:bodyPr/>
                <a:lstStyle/>
                <a:p>
                  <a:endParaRPr lang="en-US"/>
                </a:p>
              </p:txBody>
            </p:sp>
            <p:sp>
              <p:nvSpPr>
                <p:cNvPr id="19136" name="Freeform 454"/>
                <p:cNvSpPr>
                  <a:spLocks/>
                </p:cNvSpPr>
                <p:nvPr/>
              </p:nvSpPr>
              <p:spPr bwMode="auto">
                <a:xfrm>
                  <a:off x="1294" y="2405"/>
                  <a:ext cx="21" cy="29"/>
                </a:xfrm>
                <a:custGeom>
                  <a:avLst/>
                  <a:gdLst>
                    <a:gd name="T0" fmla="*/ 0 w 87"/>
                    <a:gd name="T1" fmla="*/ 0 h 116"/>
                    <a:gd name="T2" fmla="*/ 0 w 87"/>
                    <a:gd name="T3" fmla="*/ 0 h 116"/>
                    <a:gd name="T4" fmla="*/ 0 w 87"/>
                    <a:gd name="T5" fmla="*/ 0 h 116"/>
                    <a:gd name="T6" fmla="*/ 0 w 87"/>
                    <a:gd name="T7" fmla="*/ 0 h 116"/>
                    <a:gd name="T8" fmla="*/ 0 60000 65536"/>
                    <a:gd name="T9" fmla="*/ 0 60000 65536"/>
                    <a:gd name="T10" fmla="*/ 0 60000 65536"/>
                    <a:gd name="T11" fmla="*/ 0 60000 65536"/>
                    <a:gd name="T12" fmla="*/ 0 w 87"/>
                    <a:gd name="T13" fmla="*/ 0 h 116"/>
                    <a:gd name="T14" fmla="*/ 87 w 87"/>
                    <a:gd name="T15" fmla="*/ 116 h 116"/>
                  </a:gdLst>
                  <a:ahLst/>
                  <a:cxnLst>
                    <a:cxn ang="T8">
                      <a:pos x="T0" y="T1"/>
                    </a:cxn>
                    <a:cxn ang="T9">
                      <a:pos x="T2" y="T3"/>
                    </a:cxn>
                    <a:cxn ang="T10">
                      <a:pos x="T4" y="T5"/>
                    </a:cxn>
                    <a:cxn ang="T11">
                      <a:pos x="T6" y="T7"/>
                    </a:cxn>
                  </a:cxnLst>
                  <a:rect l="T12" t="T13" r="T14" b="T15"/>
                  <a:pathLst>
                    <a:path w="87" h="116">
                      <a:moveTo>
                        <a:pt x="0" y="116"/>
                      </a:moveTo>
                      <a:lnTo>
                        <a:pt x="29" y="83"/>
                      </a:lnTo>
                      <a:lnTo>
                        <a:pt x="66" y="42"/>
                      </a:lnTo>
                      <a:lnTo>
                        <a:pt x="87" y="0"/>
                      </a:lnTo>
                    </a:path>
                  </a:pathLst>
                </a:custGeom>
                <a:noFill/>
                <a:ln w="11113">
                  <a:solidFill>
                    <a:srgbClr val="D1E7F1"/>
                  </a:solidFill>
                  <a:round/>
                  <a:headEnd/>
                  <a:tailEnd/>
                </a:ln>
              </p:spPr>
              <p:txBody>
                <a:bodyPr/>
                <a:lstStyle/>
                <a:p>
                  <a:endParaRPr lang="en-US"/>
                </a:p>
              </p:txBody>
            </p:sp>
            <p:sp>
              <p:nvSpPr>
                <p:cNvPr id="19137" name="Freeform 455"/>
                <p:cNvSpPr>
                  <a:spLocks/>
                </p:cNvSpPr>
                <p:nvPr/>
              </p:nvSpPr>
              <p:spPr bwMode="auto">
                <a:xfrm>
                  <a:off x="1315" y="2382"/>
                  <a:ext cx="3" cy="23"/>
                </a:xfrm>
                <a:custGeom>
                  <a:avLst/>
                  <a:gdLst>
                    <a:gd name="T0" fmla="*/ 0 w 8"/>
                    <a:gd name="T1" fmla="*/ 0 h 91"/>
                    <a:gd name="T2" fmla="*/ 0 w 8"/>
                    <a:gd name="T3" fmla="*/ 0 h 91"/>
                    <a:gd name="T4" fmla="*/ 0 w 8"/>
                    <a:gd name="T5" fmla="*/ 0 h 91"/>
                    <a:gd name="T6" fmla="*/ 0 w 8"/>
                    <a:gd name="T7" fmla="*/ 0 h 91"/>
                    <a:gd name="T8" fmla="*/ 0 60000 65536"/>
                    <a:gd name="T9" fmla="*/ 0 60000 65536"/>
                    <a:gd name="T10" fmla="*/ 0 60000 65536"/>
                    <a:gd name="T11" fmla="*/ 0 60000 65536"/>
                    <a:gd name="T12" fmla="*/ 0 w 8"/>
                    <a:gd name="T13" fmla="*/ 0 h 91"/>
                    <a:gd name="T14" fmla="*/ 8 w 8"/>
                    <a:gd name="T15" fmla="*/ 91 h 91"/>
                  </a:gdLst>
                  <a:ahLst/>
                  <a:cxnLst>
                    <a:cxn ang="T8">
                      <a:pos x="T0" y="T1"/>
                    </a:cxn>
                    <a:cxn ang="T9">
                      <a:pos x="T2" y="T3"/>
                    </a:cxn>
                    <a:cxn ang="T10">
                      <a:pos x="T4" y="T5"/>
                    </a:cxn>
                    <a:cxn ang="T11">
                      <a:pos x="T6" y="T7"/>
                    </a:cxn>
                  </a:cxnLst>
                  <a:rect l="T12" t="T13" r="T14" b="T15"/>
                  <a:pathLst>
                    <a:path w="8" h="91">
                      <a:moveTo>
                        <a:pt x="0" y="91"/>
                      </a:moveTo>
                      <a:lnTo>
                        <a:pt x="5" y="60"/>
                      </a:lnTo>
                      <a:lnTo>
                        <a:pt x="7" y="30"/>
                      </a:lnTo>
                      <a:lnTo>
                        <a:pt x="8" y="0"/>
                      </a:lnTo>
                    </a:path>
                  </a:pathLst>
                </a:custGeom>
                <a:noFill/>
                <a:ln w="11113">
                  <a:solidFill>
                    <a:srgbClr val="D1E7F1"/>
                  </a:solidFill>
                  <a:round/>
                  <a:headEnd/>
                  <a:tailEnd/>
                </a:ln>
              </p:spPr>
              <p:txBody>
                <a:bodyPr/>
                <a:lstStyle/>
                <a:p>
                  <a:endParaRPr lang="en-US"/>
                </a:p>
              </p:txBody>
            </p:sp>
            <p:sp>
              <p:nvSpPr>
                <p:cNvPr id="19138" name="Freeform 456"/>
                <p:cNvSpPr>
                  <a:spLocks/>
                </p:cNvSpPr>
                <p:nvPr/>
              </p:nvSpPr>
              <p:spPr bwMode="auto">
                <a:xfrm>
                  <a:off x="1318" y="2359"/>
                  <a:ext cx="7" cy="23"/>
                </a:xfrm>
                <a:custGeom>
                  <a:avLst/>
                  <a:gdLst>
                    <a:gd name="T0" fmla="*/ 0 w 32"/>
                    <a:gd name="T1" fmla="*/ 0 h 90"/>
                    <a:gd name="T2" fmla="*/ 0 w 32"/>
                    <a:gd name="T3" fmla="*/ 0 h 90"/>
                    <a:gd name="T4" fmla="*/ 0 w 32"/>
                    <a:gd name="T5" fmla="*/ 0 h 90"/>
                    <a:gd name="T6" fmla="*/ 0 w 32"/>
                    <a:gd name="T7" fmla="*/ 0 h 90"/>
                    <a:gd name="T8" fmla="*/ 0 60000 65536"/>
                    <a:gd name="T9" fmla="*/ 0 60000 65536"/>
                    <a:gd name="T10" fmla="*/ 0 60000 65536"/>
                    <a:gd name="T11" fmla="*/ 0 60000 65536"/>
                    <a:gd name="T12" fmla="*/ 0 w 32"/>
                    <a:gd name="T13" fmla="*/ 0 h 90"/>
                    <a:gd name="T14" fmla="*/ 32 w 32"/>
                    <a:gd name="T15" fmla="*/ 90 h 90"/>
                  </a:gdLst>
                  <a:ahLst/>
                  <a:cxnLst>
                    <a:cxn ang="T8">
                      <a:pos x="T0" y="T1"/>
                    </a:cxn>
                    <a:cxn ang="T9">
                      <a:pos x="T2" y="T3"/>
                    </a:cxn>
                    <a:cxn ang="T10">
                      <a:pos x="T4" y="T5"/>
                    </a:cxn>
                    <a:cxn ang="T11">
                      <a:pos x="T6" y="T7"/>
                    </a:cxn>
                  </a:cxnLst>
                  <a:rect l="T12" t="T13" r="T14" b="T15"/>
                  <a:pathLst>
                    <a:path w="32" h="90">
                      <a:moveTo>
                        <a:pt x="0" y="90"/>
                      </a:moveTo>
                      <a:lnTo>
                        <a:pt x="6" y="59"/>
                      </a:lnTo>
                      <a:lnTo>
                        <a:pt x="20" y="31"/>
                      </a:lnTo>
                      <a:lnTo>
                        <a:pt x="32" y="0"/>
                      </a:lnTo>
                    </a:path>
                  </a:pathLst>
                </a:custGeom>
                <a:noFill/>
                <a:ln w="11113">
                  <a:solidFill>
                    <a:srgbClr val="D1E7F1"/>
                  </a:solidFill>
                  <a:round/>
                  <a:headEnd/>
                  <a:tailEnd/>
                </a:ln>
              </p:spPr>
              <p:txBody>
                <a:bodyPr/>
                <a:lstStyle/>
                <a:p>
                  <a:endParaRPr lang="en-US"/>
                </a:p>
              </p:txBody>
            </p:sp>
            <p:sp>
              <p:nvSpPr>
                <p:cNvPr id="19139" name="Freeform 457"/>
                <p:cNvSpPr>
                  <a:spLocks/>
                </p:cNvSpPr>
                <p:nvPr/>
              </p:nvSpPr>
              <p:spPr bwMode="auto">
                <a:xfrm>
                  <a:off x="1323" y="2337"/>
                  <a:ext cx="2" cy="22"/>
                </a:xfrm>
                <a:custGeom>
                  <a:avLst/>
                  <a:gdLst>
                    <a:gd name="T0" fmla="*/ 0 w 8"/>
                    <a:gd name="T1" fmla="*/ 0 h 89"/>
                    <a:gd name="T2" fmla="*/ 0 w 8"/>
                    <a:gd name="T3" fmla="*/ 0 h 89"/>
                    <a:gd name="T4" fmla="*/ 0 w 8"/>
                    <a:gd name="T5" fmla="*/ 0 h 89"/>
                    <a:gd name="T6" fmla="*/ 0 w 8"/>
                    <a:gd name="T7" fmla="*/ 0 h 89"/>
                    <a:gd name="T8" fmla="*/ 0 60000 65536"/>
                    <a:gd name="T9" fmla="*/ 0 60000 65536"/>
                    <a:gd name="T10" fmla="*/ 0 60000 65536"/>
                    <a:gd name="T11" fmla="*/ 0 60000 65536"/>
                    <a:gd name="T12" fmla="*/ 0 w 8"/>
                    <a:gd name="T13" fmla="*/ 0 h 89"/>
                    <a:gd name="T14" fmla="*/ 8 w 8"/>
                    <a:gd name="T15" fmla="*/ 89 h 89"/>
                  </a:gdLst>
                  <a:ahLst/>
                  <a:cxnLst>
                    <a:cxn ang="T8">
                      <a:pos x="T0" y="T1"/>
                    </a:cxn>
                    <a:cxn ang="T9">
                      <a:pos x="T2" y="T3"/>
                    </a:cxn>
                    <a:cxn ang="T10">
                      <a:pos x="T4" y="T5"/>
                    </a:cxn>
                    <a:cxn ang="T11">
                      <a:pos x="T6" y="T7"/>
                    </a:cxn>
                  </a:cxnLst>
                  <a:rect l="T12" t="T13" r="T14" b="T15"/>
                  <a:pathLst>
                    <a:path w="8" h="89">
                      <a:moveTo>
                        <a:pt x="8" y="89"/>
                      </a:moveTo>
                      <a:lnTo>
                        <a:pt x="8" y="59"/>
                      </a:lnTo>
                      <a:lnTo>
                        <a:pt x="2" y="29"/>
                      </a:lnTo>
                      <a:lnTo>
                        <a:pt x="0" y="0"/>
                      </a:lnTo>
                    </a:path>
                  </a:pathLst>
                </a:custGeom>
                <a:noFill/>
                <a:ln w="11113">
                  <a:solidFill>
                    <a:srgbClr val="D1E7F1"/>
                  </a:solidFill>
                  <a:round/>
                  <a:headEnd/>
                  <a:tailEnd/>
                </a:ln>
              </p:spPr>
              <p:txBody>
                <a:bodyPr/>
                <a:lstStyle/>
                <a:p>
                  <a:endParaRPr lang="en-US"/>
                </a:p>
              </p:txBody>
            </p:sp>
            <p:sp>
              <p:nvSpPr>
                <p:cNvPr id="19140" name="Freeform 458"/>
                <p:cNvSpPr>
                  <a:spLocks/>
                </p:cNvSpPr>
                <p:nvPr/>
              </p:nvSpPr>
              <p:spPr bwMode="auto">
                <a:xfrm>
                  <a:off x="1311" y="2358"/>
                  <a:ext cx="5" cy="12"/>
                </a:xfrm>
                <a:custGeom>
                  <a:avLst/>
                  <a:gdLst>
                    <a:gd name="T0" fmla="*/ 0 w 23"/>
                    <a:gd name="T1" fmla="*/ 0 h 49"/>
                    <a:gd name="T2" fmla="*/ 0 w 23"/>
                    <a:gd name="T3" fmla="*/ 0 h 49"/>
                    <a:gd name="T4" fmla="*/ 0 w 23"/>
                    <a:gd name="T5" fmla="*/ 0 h 49"/>
                    <a:gd name="T6" fmla="*/ 0 w 23"/>
                    <a:gd name="T7" fmla="*/ 0 h 49"/>
                    <a:gd name="T8" fmla="*/ 0 60000 65536"/>
                    <a:gd name="T9" fmla="*/ 0 60000 65536"/>
                    <a:gd name="T10" fmla="*/ 0 60000 65536"/>
                    <a:gd name="T11" fmla="*/ 0 60000 65536"/>
                    <a:gd name="T12" fmla="*/ 0 w 23"/>
                    <a:gd name="T13" fmla="*/ 0 h 49"/>
                    <a:gd name="T14" fmla="*/ 23 w 23"/>
                    <a:gd name="T15" fmla="*/ 49 h 49"/>
                  </a:gdLst>
                  <a:ahLst/>
                  <a:cxnLst>
                    <a:cxn ang="T8">
                      <a:pos x="T0" y="T1"/>
                    </a:cxn>
                    <a:cxn ang="T9">
                      <a:pos x="T2" y="T3"/>
                    </a:cxn>
                    <a:cxn ang="T10">
                      <a:pos x="T4" y="T5"/>
                    </a:cxn>
                    <a:cxn ang="T11">
                      <a:pos x="T6" y="T7"/>
                    </a:cxn>
                  </a:cxnLst>
                  <a:rect l="T12" t="T13" r="T14" b="T15"/>
                  <a:pathLst>
                    <a:path w="23" h="49">
                      <a:moveTo>
                        <a:pt x="0" y="0"/>
                      </a:moveTo>
                      <a:lnTo>
                        <a:pt x="7" y="17"/>
                      </a:lnTo>
                      <a:lnTo>
                        <a:pt x="15" y="33"/>
                      </a:lnTo>
                      <a:lnTo>
                        <a:pt x="23" y="49"/>
                      </a:lnTo>
                    </a:path>
                  </a:pathLst>
                </a:custGeom>
                <a:noFill/>
                <a:ln w="6350">
                  <a:solidFill>
                    <a:srgbClr val="D1E7F1"/>
                  </a:solidFill>
                  <a:round/>
                  <a:headEnd/>
                  <a:tailEnd/>
                </a:ln>
              </p:spPr>
              <p:txBody>
                <a:bodyPr/>
                <a:lstStyle/>
                <a:p>
                  <a:endParaRPr lang="en-US"/>
                </a:p>
              </p:txBody>
            </p:sp>
            <p:sp>
              <p:nvSpPr>
                <p:cNvPr id="19141" name="Freeform 459"/>
                <p:cNvSpPr>
                  <a:spLocks/>
                </p:cNvSpPr>
                <p:nvPr/>
              </p:nvSpPr>
              <p:spPr bwMode="auto">
                <a:xfrm>
                  <a:off x="1313" y="2370"/>
                  <a:ext cx="5" cy="38"/>
                </a:xfrm>
                <a:custGeom>
                  <a:avLst/>
                  <a:gdLst>
                    <a:gd name="T0" fmla="*/ 0 w 23"/>
                    <a:gd name="T1" fmla="*/ 0 h 152"/>
                    <a:gd name="T2" fmla="*/ 0 w 23"/>
                    <a:gd name="T3" fmla="*/ 0 h 152"/>
                    <a:gd name="T4" fmla="*/ 0 w 23"/>
                    <a:gd name="T5" fmla="*/ 0 h 152"/>
                    <a:gd name="T6" fmla="*/ 0 w 23"/>
                    <a:gd name="T7" fmla="*/ 0 h 152"/>
                    <a:gd name="T8" fmla="*/ 0 60000 65536"/>
                    <a:gd name="T9" fmla="*/ 0 60000 65536"/>
                    <a:gd name="T10" fmla="*/ 0 60000 65536"/>
                    <a:gd name="T11" fmla="*/ 0 60000 65536"/>
                    <a:gd name="T12" fmla="*/ 0 w 23"/>
                    <a:gd name="T13" fmla="*/ 0 h 152"/>
                    <a:gd name="T14" fmla="*/ 23 w 23"/>
                    <a:gd name="T15" fmla="*/ 152 h 152"/>
                  </a:gdLst>
                  <a:ahLst/>
                  <a:cxnLst>
                    <a:cxn ang="T8">
                      <a:pos x="T0" y="T1"/>
                    </a:cxn>
                    <a:cxn ang="T9">
                      <a:pos x="T2" y="T3"/>
                    </a:cxn>
                    <a:cxn ang="T10">
                      <a:pos x="T4" y="T5"/>
                    </a:cxn>
                    <a:cxn ang="T11">
                      <a:pos x="T6" y="T7"/>
                    </a:cxn>
                  </a:cxnLst>
                  <a:rect l="T12" t="T13" r="T14" b="T15"/>
                  <a:pathLst>
                    <a:path w="23" h="152">
                      <a:moveTo>
                        <a:pt x="15" y="0"/>
                      </a:moveTo>
                      <a:lnTo>
                        <a:pt x="23" y="51"/>
                      </a:lnTo>
                      <a:lnTo>
                        <a:pt x="18" y="103"/>
                      </a:lnTo>
                      <a:lnTo>
                        <a:pt x="0" y="152"/>
                      </a:lnTo>
                    </a:path>
                  </a:pathLst>
                </a:custGeom>
                <a:noFill/>
                <a:ln w="6350">
                  <a:solidFill>
                    <a:srgbClr val="D1E7F1"/>
                  </a:solidFill>
                  <a:round/>
                  <a:headEnd/>
                  <a:tailEnd/>
                </a:ln>
              </p:spPr>
              <p:txBody>
                <a:bodyPr/>
                <a:lstStyle/>
                <a:p>
                  <a:endParaRPr lang="en-US"/>
                </a:p>
              </p:txBody>
            </p:sp>
            <p:sp>
              <p:nvSpPr>
                <p:cNvPr id="19142" name="Freeform 460"/>
                <p:cNvSpPr>
                  <a:spLocks/>
                </p:cNvSpPr>
                <p:nvPr/>
              </p:nvSpPr>
              <p:spPr bwMode="auto">
                <a:xfrm>
                  <a:off x="1283" y="2408"/>
                  <a:ext cx="30" cy="37"/>
                </a:xfrm>
                <a:custGeom>
                  <a:avLst/>
                  <a:gdLst>
                    <a:gd name="T0" fmla="*/ 0 w 117"/>
                    <a:gd name="T1" fmla="*/ 0 h 145"/>
                    <a:gd name="T2" fmla="*/ 0 w 117"/>
                    <a:gd name="T3" fmla="*/ 0 h 145"/>
                    <a:gd name="T4" fmla="*/ 0 w 117"/>
                    <a:gd name="T5" fmla="*/ 0 h 145"/>
                    <a:gd name="T6" fmla="*/ 0 w 117"/>
                    <a:gd name="T7" fmla="*/ 0 h 145"/>
                    <a:gd name="T8" fmla="*/ 0 60000 65536"/>
                    <a:gd name="T9" fmla="*/ 0 60000 65536"/>
                    <a:gd name="T10" fmla="*/ 0 60000 65536"/>
                    <a:gd name="T11" fmla="*/ 0 60000 65536"/>
                    <a:gd name="T12" fmla="*/ 0 w 117"/>
                    <a:gd name="T13" fmla="*/ 0 h 145"/>
                    <a:gd name="T14" fmla="*/ 117 w 117"/>
                    <a:gd name="T15" fmla="*/ 145 h 145"/>
                  </a:gdLst>
                  <a:ahLst/>
                  <a:cxnLst>
                    <a:cxn ang="T8">
                      <a:pos x="T0" y="T1"/>
                    </a:cxn>
                    <a:cxn ang="T9">
                      <a:pos x="T2" y="T3"/>
                    </a:cxn>
                    <a:cxn ang="T10">
                      <a:pos x="T4" y="T5"/>
                    </a:cxn>
                    <a:cxn ang="T11">
                      <a:pos x="T6" y="T7"/>
                    </a:cxn>
                  </a:cxnLst>
                  <a:rect l="T12" t="T13" r="T14" b="T15"/>
                  <a:pathLst>
                    <a:path w="117" h="145">
                      <a:moveTo>
                        <a:pt x="117" y="0"/>
                      </a:moveTo>
                      <a:lnTo>
                        <a:pt x="83" y="52"/>
                      </a:lnTo>
                      <a:lnTo>
                        <a:pt x="43" y="98"/>
                      </a:lnTo>
                      <a:lnTo>
                        <a:pt x="0" y="145"/>
                      </a:lnTo>
                    </a:path>
                  </a:pathLst>
                </a:custGeom>
                <a:noFill/>
                <a:ln w="6350">
                  <a:solidFill>
                    <a:srgbClr val="D1E7F1"/>
                  </a:solidFill>
                  <a:round/>
                  <a:headEnd/>
                  <a:tailEnd/>
                </a:ln>
              </p:spPr>
              <p:txBody>
                <a:bodyPr/>
                <a:lstStyle/>
                <a:p>
                  <a:endParaRPr lang="en-US"/>
                </a:p>
              </p:txBody>
            </p:sp>
            <p:sp>
              <p:nvSpPr>
                <p:cNvPr id="19143" name="Freeform 461"/>
                <p:cNvSpPr>
                  <a:spLocks/>
                </p:cNvSpPr>
                <p:nvPr/>
              </p:nvSpPr>
              <p:spPr bwMode="auto">
                <a:xfrm>
                  <a:off x="1281" y="2445"/>
                  <a:ext cx="2" cy="3"/>
                </a:xfrm>
                <a:custGeom>
                  <a:avLst/>
                  <a:gdLst>
                    <a:gd name="T0" fmla="*/ 0 w 11"/>
                    <a:gd name="T1" fmla="*/ 0 h 14"/>
                    <a:gd name="T2" fmla="*/ 0 w 11"/>
                    <a:gd name="T3" fmla="*/ 0 h 14"/>
                    <a:gd name="T4" fmla="*/ 0 w 11"/>
                    <a:gd name="T5" fmla="*/ 0 h 14"/>
                    <a:gd name="T6" fmla="*/ 0 w 11"/>
                    <a:gd name="T7" fmla="*/ 0 h 14"/>
                    <a:gd name="T8" fmla="*/ 0 60000 65536"/>
                    <a:gd name="T9" fmla="*/ 0 60000 65536"/>
                    <a:gd name="T10" fmla="*/ 0 60000 65536"/>
                    <a:gd name="T11" fmla="*/ 0 60000 65536"/>
                    <a:gd name="T12" fmla="*/ 0 w 11"/>
                    <a:gd name="T13" fmla="*/ 0 h 14"/>
                    <a:gd name="T14" fmla="*/ 11 w 11"/>
                    <a:gd name="T15" fmla="*/ 14 h 14"/>
                  </a:gdLst>
                  <a:ahLst/>
                  <a:cxnLst>
                    <a:cxn ang="T8">
                      <a:pos x="T0" y="T1"/>
                    </a:cxn>
                    <a:cxn ang="T9">
                      <a:pos x="T2" y="T3"/>
                    </a:cxn>
                    <a:cxn ang="T10">
                      <a:pos x="T4" y="T5"/>
                    </a:cxn>
                    <a:cxn ang="T11">
                      <a:pos x="T6" y="T7"/>
                    </a:cxn>
                  </a:cxnLst>
                  <a:rect l="T12" t="T13" r="T14" b="T15"/>
                  <a:pathLst>
                    <a:path w="11" h="14">
                      <a:moveTo>
                        <a:pt x="11" y="0"/>
                      </a:moveTo>
                      <a:lnTo>
                        <a:pt x="7" y="5"/>
                      </a:lnTo>
                      <a:lnTo>
                        <a:pt x="4" y="10"/>
                      </a:lnTo>
                      <a:lnTo>
                        <a:pt x="0" y="14"/>
                      </a:lnTo>
                    </a:path>
                  </a:pathLst>
                </a:custGeom>
                <a:noFill/>
                <a:ln w="6350">
                  <a:solidFill>
                    <a:srgbClr val="D1E7F1"/>
                  </a:solidFill>
                  <a:round/>
                  <a:headEnd/>
                  <a:tailEnd/>
                </a:ln>
              </p:spPr>
              <p:txBody>
                <a:bodyPr/>
                <a:lstStyle/>
                <a:p>
                  <a:endParaRPr lang="en-US"/>
                </a:p>
              </p:txBody>
            </p:sp>
            <p:sp>
              <p:nvSpPr>
                <p:cNvPr id="19144" name="Freeform 462"/>
                <p:cNvSpPr>
                  <a:spLocks/>
                </p:cNvSpPr>
                <p:nvPr/>
              </p:nvSpPr>
              <p:spPr bwMode="auto">
                <a:xfrm>
                  <a:off x="1291" y="2370"/>
                  <a:ext cx="11" cy="62"/>
                </a:xfrm>
                <a:custGeom>
                  <a:avLst/>
                  <a:gdLst>
                    <a:gd name="T0" fmla="*/ 0 w 45"/>
                    <a:gd name="T1" fmla="*/ 0 h 247"/>
                    <a:gd name="T2" fmla="*/ 0 w 45"/>
                    <a:gd name="T3" fmla="*/ 0 h 247"/>
                    <a:gd name="T4" fmla="*/ 0 w 45"/>
                    <a:gd name="T5" fmla="*/ 0 h 247"/>
                    <a:gd name="T6" fmla="*/ 0 w 45"/>
                    <a:gd name="T7" fmla="*/ 0 h 247"/>
                    <a:gd name="T8" fmla="*/ 0 w 45"/>
                    <a:gd name="T9" fmla="*/ 0 h 247"/>
                    <a:gd name="T10" fmla="*/ 0 w 45"/>
                    <a:gd name="T11" fmla="*/ 0 h 247"/>
                    <a:gd name="T12" fmla="*/ 0 60000 65536"/>
                    <a:gd name="T13" fmla="*/ 0 60000 65536"/>
                    <a:gd name="T14" fmla="*/ 0 60000 65536"/>
                    <a:gd name="T15" fmla="*/ 0 60000 65536"/>
                    <a:gd name="T16" fmla="*/ 0 60000 65536"/>
                    <a:gd name="T17" fmla="*/ 0 60000 65536"/>
                    <a:gd name="T18" fmla="*/ 0 w 45"/>
                    <a:gd name="T19" fmla="*/ 0 h 247"/>
                    <a:gd name="T20" fmla="*/ 45 w 45"/>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45" h="247">
                      <a:moveTo>
                        <a:pt x="0" y="0"/>
                      </a:moveTo>
                      <a:lnTo>
                        <a:pt x="25" y="45"/>
                      </a:lnTo>
                      <a:lnTo>
                        <a:pt x="40" y="95"/>
                      </a:lnTo>
                      <a:lnTo>
                        <a:pt x="45" y="147"/>
                      </a:lnTo>
                      <a:lnTo>
                        <a:pt x="39" y="199"/>
                      </a:lnTo>
                      <a:lnTo>
                        <a:pt x="24" y="247"/>
                      </a:lnTo>
                    </a:path>
                  </a:pathLst>
                </a:custGeom>
                <a:noFill/>
                <a:ln w="6350">
                  <a:solidFill>
                    <a:srgbClr val="D1E7F1"/>
                  </a:solidFill>
                  <a:round/>
                  <a:headEnd/>
                  <a:tailEnd/>
                </a:ln>
              </p:spPr>
              <p:txBody>
                <a:bodyPr/>
                <a:lstStyle/>
                <a:p>
                  <a:endParaRPr lang="en-US"/>
                </a:p>
              </p:txBody>
            </p:sp>
            <p:sp>
              <p:nvSpPr>
                <p:cNvPr id="19145" name="Freeform 463"/>
                <p:cNvSpPr>
                  <a:spLocks/>
                </p:cNvSpPr>
                <p:nvPr/>
              </p:nvSpPr>
              <p:spPr bwMode="auto">
                <a:xfrm>
                  <a:off x="1245" y="2453"/>
                  <a:ext cx="26" cy="20"/>
                </a:xfrm>
                <a:custGeom>
                  <a:avLst/>
                  <a:gdLst>
                    <a:gd name="T0" fmla="*/ 0 w 103"/>
                    <a:gd name="T1" fmla="*/ 0 h 77"/>
                    <a:gd name="T2" fmla="*/ 0 w 103"/>
                    <a:gd name="T3" fmla="*/ 0 h 77"/>
                    <a:gd name="T4" fmla="*/ 0 w 103"/>
                    <a:gd name="T5" fmla="*/ 0 h 77"/>
                    <a:gd name="T6" fmla="*/ 0 w 103"/>
                    <a:gd name="T7" fmla="*/ 0 h 77"/>
                    <a:gd name="T8" fmla="*/ 0 60000 65536"/>
                    <a:gd name="T9" fmla="*/ 0 60000 65536"/>
                    <a:gd name="T10" fmla="*/ 0 60000 65536"/>
                    <a:gd name="T11" fmla="*/ 0 60000 65536"/>
                    <a:gd name="T12" fmla="*/ 0 w 103"/>
                    <a:gd name="T13" fmla="*/ 0 h 77"/>
                    <a:gd name="T14" fmla="*/ 103 w 103"/>
                    <a:gd name="T15" fmla="*/ 77 h 77"/>
                  </a:gdLst>
                  <a:ahLst/>
                  <a:cxnLst>
                    <a:cxn ang="T8">
                      <a:pos x="T0" y="T1"/>
                    </a:cxn>
                    <a:cxn ang="T9">
                      <a:pos x="T2" y="T3"/>
                    </a:cxn>
                    <a:cxn ang="T10">
                      <a:pos x="T4" y="T5"/>
                    </a:cxn>
                    <a:cxn ang="T11">
                      <a:pos x="T6" y="T7"/>
                    </a:cxn>
                  </a:cxnLst>
                  <a:rect l="T12" t="T13" r="T14" b="T15"/>
                  <a:pathLst>
                    <a:path w="103" h="77">
                      <a:moveTo>
                        <a:pt x="0" y="77"/>
                      </a:moveTo>
                      <a:lnTo>
                        <a:pt x="31" y="50"/>
                      </a:lnTo>
                      <a:lnTo>
                        <a:pt x="76" y="19"/>
                      </a:lnTo>
                      <a:lnTo>
                        <a:pt x="103" y="0"/>
                      </a:lnTo>
                    </a:path>
                  </a:pathLst>
                </a:custGeom>
                <a:noFill/>
                <a:ln w="11113">
                  <a:solidFill>
                    <a:srgbClr val="D1E7F1"/>
                  </a:solidFill>
                  <a:round/>
                  <a:headEnd/>
                  <a:tailEnd/>
                </a:ln>
              </p:spPr>
              <p:txBody>
                <a:bodyPr/>
                <a:lstStyle/>
                <a:p>
                  <a:endParaRPr lang="en-US"/>
                </a:p>
              </p:txBody>
            </p:sp>
            <p:sp>
              <p:nvSpPr>
                <p:cNvPr id="19146" name="Freeform 464"/>
                <p:cNvSpPr>
                  <a:spLocks/>
                </p:cNvSpPr>
                <p:nvPr/>
              </p:nvSpPr>
              <p:spPr bwMode="auto">
                <a:xfrm>
                  <a:off x="1271" y="2451"/>
                  <a:ext cx="3" cy="2"/>
                </a:xfrm>
                <a:custGeom>
                  <a:avLst/>
                  <a:gdLst>
                    <a:gd name="T0" fmla="*/ 0 w 13"/>
                    <a:gd name="T1" fmla="*/ 0 h 8"/>
                    <a:gd name="T2" fmla="*/ 0 w 13"/>
                    <a:gd name="T3" fmla="*/ 0 h 8"/>
                    <a:gd name="T4" fmla="*/ 0 w 13"/>
                    <a:gd name="T5" fmla="*/ 0 h 8"/>
                    <a:gd name="T6" fmla="*/ 0 w 13"/>
                    <a:gd name="T7" fmla="*/ 0 h 8"/>
                    <a:gd name="T8" fmla="*/ 0 60000 65536"/>
                    <a:gd name="T9" fmla="*/ 0 60000 65536"/>
                    <a:gd name="T10" fmla="*/ 0 60000 65536"/>
                    <a:gd name="T11" fmla="*/ 0 60000 65536"/>
                    <a:gd name="T12" fmla="*/ 0 w 13"/>
                    <a:gd name="T13" fmla="*/ 0 h 8"/>
                    <a:gd name="T14" fmla="*/ 13 w 13"/>
                    <a:gd name="T15" fmla="*/ 8 h 8"/>
                  </a:gdLst>
                  <a:ahLst/>
                  <a:cxnLst>
                    <a:cxn ang="T8">
                      <a:pos x="T0" y="T1"/>
                    </a:cxn>
                    <a:cxn ang="T9">
                      <a:pos x="T2" y="T3"/>
                    </a:cxn>
                    <a:cxn ang="T10">
                      <a:pos x="T4" y="T5"/>
                    </a:cxn>
                    <a:cxn ang="T11">
                      <a:pos x="T6" y="T7"/>
                    </a:cxn>
                  </a:cxnLst>
                  <a:rect l="T12" t="T13" r="T14" b="T15"/>
                  <a:pathLst>
                    <a:path w="13" h="8">
                      <a:moveTo>
                        <a:pt x="0" y="8"/>
                      </a:moveTo>
                      <a:lnTo>
                        <a:pt x="6" y="4"/>
                      </a:lnTo>
                      <a:lnTo>
                        <a:pt x="8" y="3"/>
                      </a:lnTo>
                      <a:lnTo>
                        <a:pt x="13" y="0"/>
                      </a:lnTo>
                    </a:path>
                  </a:pathLst>
                </a:custGeom>
                <a:noFill/>
                <a:ln w="11113">
                  <a:solidFill>
                    <a:srgbClr val="D1E7F1"/>
                  </a:solidFill>
                  <a:round/>
                  <a:headEnd/>
                  <a:tailEnd/>
                </a:ln>
              </p:spPr>
              <p:txBody>
                <a:bodyPr/>
                <a:lstStyle/>
                <a:p>
                  <a:endParaRPr lang="en-US"/>
                </a:p>
              </p:txBody>
            </p:sp>
            <p:sp>
              <p:nvSpPr>
                <p:cNvPr id="19147" name="Freeform 465"/>
                <p:cNvSpPr>
                  <a:spLocks/>
                </p:cNvSpPr>
                <p:nvPr/>
              </p:nvSpPr>
              <p:spPr bwMode="auto">
                <a:xfrm>
                  <a:off x="1259" y="2454"/>
                  <a:ext cx="13" cy="8"/>
                </a:xfrm>
                <a:custGeom>
                  <a:avLst/>
                  <a:gdLst>
                    <a:gd name="T0" fmla="*/ 0 w 51"/>
                    <a:gd name="T1" fmla="*/ 0 h 33"/>
                    <a:gd name="T2" fmla="*/ 0 w 51"/>
                    <a:gd name="T3" fmla="*/ 0 h 33"/>
                    <a:gd name="T4" fmla="*/ 0 w 51"/>
                    <a:gd name="T5" fmla="*/ 0 h 33"/>
                    <a:gd name="T6" fmla="*/ 0 w 51"/>
                    <a:gd name="T7" fmla="*/ 0 h 33"/>
                    <a:gd name="T8" fmla="*/ 0 60000 65536"/>
                    <a:gd name="T9" fmla="*/ 0 60000 65536"/>
                    <a:gd name="T10" fmla="*/ 0 60000 65536"/>
                    <a:gd name="T11" fmla="*/ 0 60000 65536"/>
                    <a:gd name="T12" fmla="*/ 0 w 51"/>
                    <a:gd name="T13" fmla="*/ 0 h 33"/>
                    <a:gd name="T14" fmla="*/ 51 w 51"/>
                    <a:gd name="T15" fmla="*/ 33 h 33"/>
                  </a:gdLst>
                  <a:ahLst/>
                  <a:cxnLst>
                    <a:cxn ang="T8">
                      <a:pos x="T0" y="T1"/>
                    </a:cxn>
                    <a:cxn ang="T9">
                      <a:pos x="T2" y="T3"/>
                    </a:cxn>
                    <a:cxn ang="T10">
                      <a:pos x="T4" y="T5"/>
                    </a:cxn>
                    <a:cxn ang="T11">
                      <a:pos x="T6" y="T7"/>
                    </a:cxn>
                  </a:cxnLst>
                  <a:rect l="T12" t="T13" r="T14" b="T15"/>
                  <a:pathLst>
                    <a:path w="51" h="33">
                      <a:moveTo>
                        <a:pt x="51" y="0"/>
                      </a:moveTo>
                      <a:lnTo>
                        <a:pt x="32" y="14"/>
                      </a:lnTo>
                      <a:lnTo>
                        <a:pt x="20" y="21"/>
                      </a:lnTo>
                      <a:lnTo>
                        <a:pt x="0" y="33"/>
                      </a:lnTo>
                    </a:path>
                  </a:pathLst>
                </a:custGeom>
                <a:noFill/>
                <a:ln w="6350">
                  <a:solidFill>
                    <a:srgbClr val="D1E7F1"/>
                  </a:solidFill>
                  <a:round/>
                  <a:headEnd/>
                  <a:tailEnd/>
                </a:ln>
              </p:spPr>
              <p:txBody>
                <a:bodyPr/>
                <a:lstStyle/>
                <a:p>
                  <a:endParaRPr lang="en-US"/>
                </a:p>
              </p:txBody>
            </p:sp>
            <p:sp>
              <p:nvSpPr>
                <p:cNvPr id="19148" name="Freeform 466"/>
                <p:cNvSpPr>
                  <a:spLocks/>
                </p:cNvSpPr>
                <p:nvPr/>
              </p:nvSpPr>
              <p:spPr bwMode="auto">
                <a:xfrm>
                  <a:off x="1247" y="2462"/>
                  <a:ext cx="12" cy="10"/>
                </a:xfrm>
                <a:custGeom>
                  <a:avLst/>
                  <a:gdLst>
                    <a:gd name="T0" fmla="*/ 0 w 48"/>
                    <a:gd name="T1" fmla="*/ 0 h 41"/>
                    <a:gd name="T2" fmla="*/ 0 w 48"/>
                    <a:gd name="T3" fmla="*/ 0 h 41"/>
                    <a:gd name="T4" fmla="*/ 0 w 48"/>
                    <a:gd name="T5" fmla="*/ 0 h 41"/>
                    <a:gd name="T6" fmla="*/ 0 w 48"/>
                    <a:gd name="T7" fmla="*/ 0 h 41"/>
                    <a:gd name="T8" fmla="*/ 0 60000 65536"/>
                    <a:gd name="T9" fmla="*/ 0 60000 65536"/>
                    <a:gd name="T10" fmla="*/ 0 60000 65536"/>
                    <a:gd name="T11" fmla="*/ 0 60000 65536"/>
                    <a:gd name="T12" fmla="*/ 0 w 48"/>
                    <a:gd name="T13" fmla="*/ 0 h 41"/>
                    <a:gd name="T14" fmla="*/ 48 w 48"/>
                    <a:gd name="T15" fmla="*/ 41 h 41"/>
                  </a:gdLst>
                  <a:ahLst/>
                  <a:cxnLst>
                    <a:cxn ang="T8">
                      <a:pos x="T0" y="T1"/>
                    </a:cxn>
                    <a:cxn ang="T9">
                      <a:pos x="T2" y="T3"/>
                    </a:cxn>
                    <a:cxn ang="T10">
                      <a:pos x="T4" y="T5"/>
                    </a:cxn>
                    <a:cxn ang="T11">
                      <a:pos x="T6" y="T7"/>
                    </a:cxn>
                  </a:cxnLst>
                  <a:rect l="T12" t="T13" r="T14" b="T15"/>
                  <a:pathLst>
                    <a:path w="48" h="41">
                      <a:moveTo>
                        <a:pt x="48" y="0"/>
                      </a:moveTo>
                      <a:lnTo>
                        <a:pt x="35" y="11"/>
                      </a:lnTo>
                      <a:lnTo>
                        <a:pt x="14" y="30"/>
                      </a:lnTo>
                      <a:lnTo>
                        <a:pt x="0" y="41"/>
                      </a:lnTo>
                    </a:path>
                  </a:pathLst>
                </a:custGeom>
                <a:noFill/>
                <a:ln w="6350">
                  <a:solidFill>
                    <a:srgbClr val="D1E7F1"/>
                  </a:solidFill>
                  <a:round/>
                  <a:headEnd/>
                  <a:tailEnd/>
                </a:ln>
              </p:spPr>
              <p:txBody>
                <a:bodyPr/>
                <a:lstStyle/>
                <a:p>
                  <a:endParaRPr lang="en-US"/>
                </a:p>
              </p:txBody>
            </p:sp>
            <p:sp>
              <p:nvSpPr>
                <p:cNvPr id="19149" name="Freeform 467"/>
                <p:cNvSpPr>
                  <a:spLocks/>
                </p:cNvSpPr>
                <p:nvPr/>
              </p:nvSpPr>
              <p:spPr bwMode="auto">
                <a:xfrm>
                  <a:off x="1250" y="2452"/>
                  <a:ext cx="24" cy="21"/>
                </a:xfrm>
                <a:custGeom>
                  <a:avLst/>
                  <a:gdLst>
                    <a:gd name="T0" fmla="*/ 0 w 96"/>
                    <a:gd name="T1" fmla="*/ 0 h 83"/>
                    <a:gd name="T2" fmla="*/ 0 w 96"/>
                    <a:gd name="T3" fmla="*/ 0 h 83"/>
                    <a:gd name="T4" fmla="*/ 0 w 96"/>
                    <a:gd name="T5" fmla="*/ 0 h 83"/>
                    <a:gd name="T6" fmla="*/ 0 w 96"/>
                    <a:gd name="T7" fmla="*/ 0 h 83"/>
                    <a:gd name="T8" fmla="*/ 0 w 96"/>
                    <a:gd name="T9" fmla="*/ 0 h 83"/>
                    <a:gd name="T10" fmla="*/ 0 w 96"/>
                    <a:gd name="T11" fmla="*/ 0 h 83"/>
                    <a:gd name="T12" fmla="*/ 0 w 96"/>
                    <a:gd name="T13" fmla="*/ 0 h 83"/>
                    <a:gd name="T14" fmla="*/ 0 w 96"/>
                    <a:gd name="T15" fmla="*/ 0 h 83"/>
                    <a:gd name="T16" fmla="*/ 0 w 96"/>
                    <a:gd name="T17" fmla="*/ 0 h 83"/>
                    <a:gd name="T18" fmla="*/ 0 w 96"/>
                    <a:gd name="T19" fmla="*/ 0 h 83"/>
                    <a:gd name="T20" fmla="*/ 0 w 96"/>
                    <a:gd name="T21" fmla="*/ 0 h 83"/>
                    <a:gd name="T22" fmla="*/ 0 w 96"/>
                    <a:gd name="T23" fmla="*/ 0 h 83"/>
                    <a:gd name="T24" fmla="*/ 0 w 96"/>
                    <a:gd name="T25" fmla="*/ 0 h 83"/>
                    <a:gd name="T26" fmla="*/ 0 w 96"/>
                    <a:gd name="T27" fmla="*/ 0 h 83"/>
                    <a:gd name="T28" fmla="*/ 0 w 96"/>
                    <a:gd name="T29" fmla="*/ 0 h 83"/>
                    <a:gd name="T30" fmla="*/ 0 w 96"/>
                    <a:gd name="T31" fmla="*/ 0 h 83"/>
                    <a:gd name="T32" fmla="*/ 0 w 9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83"/>
                    <a:gd name="T53" fmla="*/ 96 w 9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83">
                      <a:moveTo>
                        <a:pt x="83" y="5"/>
                      </a:moveTo>
                      <a:lnTo>
                        <a:pt x="55" y="22"/>
                      </a:lnTo>
                      <a:lnTo>
                        <a:pt x="27" y="28"/>
                      </a:lnTo>
                      <a:lnTo>
                        <a:pt x="1" y="43"/>
                      </a:lnTo>
                      <a:lnTo>
                        <a:pt x="0" y="53"/>
                      </a:lnTo>
                      <a:lnTo>
                        <a:pt x="8" y="68"/>
                      </a:lnTo>
                      <a:lnTo>
                        <a:pt x="13" y="83"/>
                      </a:lnTo>
                      <a:lnTo>
                        <a:pt x="36" y="50"/>
                      </a:lnTo>
                      <a:lnTo>
                        <a:pt x="66" y="30"/>
                      </a:lnTo>
                      <a:lnTo>
                        <a:pt x="96" y="0"/>
                      </a:lnTo>
                      <a:lnTo>
                        <a:pt x="93" y="1"/>
                      </a:lnTo>
                      <a:lnTo>
                        <a:pt x="87" y="3"/>
                      </a:lnTo>
                      <a:lnTo>
                        <a:pt x="83" y="5"/>
                      </a:lnTo>
                      <a:close/>
                    </a:path>
                  </a:pathLst>
                </a:custGeom>
                <a:solidFill>
                  <a:srgbClr val="47A3CB"/>
                </a:solidFill>
                <a:ln w="9525">
                  <a:noFill/>
                  <a:round/>
                  <a:headEnd/>
                  <a:tailEnd/>
                </a:ln>
              </p:spPr>
              <p:txBody>
                <a:bodyPr/>
                <a:lstStyle/>
                <a:p>
                  <a:endParaRPr lang="en-US"/>
                </a:p>
              </p:txBody>
            </p:sp>
            <p:sp>
              <p:nvSpPr>
                <p:cNvPr id="19150" name="Freeform 468"/>
                <p:cNvSpPr>
                  <a:spLocks/>
                </p:cNvSpPr>
                <p:nvPr/>
              </p:nvSpPr>
              <p:spPr bwMode="auto">
                <a:xfrm>
                  <a:off x="1250" y="2452"/>
                  <a:ext cx="24" cy="21"/>
                </a:xfrm>
                <a:custGeom>
                  <a:avLst/>
                  <a:gdLst>
                    <a:gd name="T0" fmla="*/ 0 w 96"/>
                    <a:gd name="T1" fmla="*/ 0 h 83"/>
                    <a:gd name="T2" fmla="*/ 0 w 96"/>
                    <a:gd name="T3" fmla="*/ 0 h 83"/>
                    <a:gd name="T4" fmla="*/ 0 w 96"/>
                    <a:gd name="T5" fmla="*/ 0 h 83"/>
                    <a:gd name="T6" fmla="*/ 0 w 96"/>
                    <a:gd name="T7" fmla="*/ 0 h 83"/>
                    <a:gd name="T8" fmla="*/ 0 w 96"/>
                    <a:gd name="T9" fmla="*/ 0 h 83"/>
                    <a:gd name="T10" fmla="*/ 0 w 96"/>
                    <a:gd name="T11" fmla="*/ 0 h 83"/>
                    <a:gd name="T12" fmla="*/ 0 w 96"/>
                    <a:gd name="T13" fmla="*/ 0 h 83"/>
                    <a:gd name="T14" fmla="*/ 0 w 96"/>
                    <a:gd name="T15" fmla="*/ 0 h 83"/>
                    <a:gd name="T16" fmla="*/ 0 w 96"/>
                    <a:gd name="T17" fmla="*/ 0 h 83"/>
                    <a:gd name="T18" fmla="*/ 0 w 96"/>
                    <a:gd name="T19" fmla="*/ 0 h 83"/>
                    <a:gd name="T20" fmla="*/ 0 w 96"/>
                    <a:gd name="T21" fmla="*/ 0 h 83"/>
                    <a:gd name="T22" fmla="*/ 0 w 96"/>
                    <a:gd name="T23" fmla="*/ 0 h 83"/>
                    <a:gd name="T24" fmla="*/ 0 w 96"/>
                    <a:gd name="T25" fmla="*/ 0 h 83"/>
                    <a:gd name="T26" fmla="*/ 0 w 96"/>
                    <a:gd name="T27" fmla="*/ 0 h 83"/>
                    <a:gd name="T28" fmla="*/ 0 w 96"/>
                    <a:gd name="T29" fmla="*/ 0 h 83"/>
                    <a:gd name="T30" fmla="*/ 0 w 96"/>
                    <a:gd name="T31" fmla="*/ 0 h 83"/>
                    <a:gd name="T32" fmla="*/ 0 w 96"/>
                    <a:gd name="T33" fmla="*/ 0 h 83"/>
                    <a:gd name="T34" fmla="*/ 0 w 96"/>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83"/>
                    <a:gd name="T56" fmla="*/ 96 w 96"/>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83">
                      <a:moveTo>
                        <a:pt x="83" y="5"/>
                      </a:moveTo>
                      <a:lnTo>
                        <a:pt x="55" y="22"/>
                      </a:lnTo>
                      <a:lnTo>
                        <a:pt x="27" y="28"/>
                      </a:lnTo>
                      <a:lnTo>
                        <a:pt x="1" y="43"/>
                      </a:lnTo>
                      <a:lnTo>
                        <a:pt x="0" y="53"/>
                      </a:lnTo>
                      <a:lnTo>
                        <a:pt x="8" y="68"/>
                      </a:lnTo>
                      <a:lnTo>
                        <a:pt x="13" y="83"/>
                      </a:lnTo>
                      <a:lnTo>
                        <a:pt x="36" y="50"/>
                      </a:lnTo>
                      <a:lnTo>
                        <a:pt x="66" y="30"/>
                      </a:lnTo>
                      <a:lnTo>
                        <a:pt x="96" y="0"/>
                      </a:lnTo>
                      <a:lnTo>
                        <a:pt x="93" y="1"/>
                      </a:lnTo>
                      <a:lnTo>
                        <a:pt x="87" y="3"/>
                      </a:lnTo>
                      <a:lnTo>
                        <a:pt x="83" y="5"/>
                      </a:lnTo>
                    </a:path>
                  </a:pathLst>
                </a:custGeom>
                <a:noFill/>
                <a:ln w="1588">
                  <a:solidFill>
                    <a:srgbClr val="87C2DC"/>
                  </a:solidFill>
                  <a:round/>
                  <a:headEnd/>
                  <a:tailEnd/>
                </a:ln>
              </p:spPr>
              <p:txBody>
                <a:bodyPr/>
                <a:lstStyle/>
                <a:p>
                  <a:endParaRPr lang="en-US"/>
                </a:p>
              </p:txBody>
            </p:sp>
            <p:sp>
              <p:nvSpPr>
                <p:cNvPr id="19151" name="Freeform 469"/>
                <p:cNvSpPr>
                  <a:spLocks/>
                </p:cNvSpPr>
                <p:nvPr/>
              </p:nvSpPr>
              <p:spPr bwMode="auto">
                <a:xfrm>
                  <a:off x="1214" y="2471"/>
                  <a:ext cx="23" cy="12"/>
                </a:xfrm>
                <a:custGeom>
                  <a:avLst/>
                  <a:gdLst>
                    <a:gd name="T0" fmla="*/ 0 w 93"/>
                    <a:gd name="T1" fmla="*/ 0 h 51"/>
                    <a:gd name="T2" fmla="*/ 0 w 93"/>
                    <a:gd name="T3" fmla="*/ 0 h 51"/>
                    <a:gd name="T4" fmla="*/ 0 w 93"/>
                    <a:gd name="T5" fmla="*/ 0 h 51"/>
                    <a:gd name="T6" fmla="*/ 0 w 93"/>
                    <a:gd name="T7" fmla="*/ 0 h 51"/>
                    <a:gd name="T8" fmla="*/ 0 w 93"/>
                    <a:gd name="T9" fmla="*/ 0 h 51"/>
                    <a:gd name="T10" fmla="*/ 0 w 93"/>
                    <a:gd name="T11" fmla="*/ 0 h 51"/>
                    <a:gd name="T12" fmla="*/ 0 w 93"/>
                    <a:gd name="T13" fmla="*/ 0 h 51"/>
                    <a:gd name="T14" fmla="*/ 0 w 93"/>
                    <a:gd name="T15" fmla="*/ 0 h 51"/>
                    <a:gd name="T16" fmla="*/ 0 w 93"/>
                    <a:gd name="T17" fmla="*/ 0 h 51"/>
                    <a:gd name="T18" fmla="*/ 0 w 93"/>
                    <a:gd name="T19" fmla="*/ 0 h 51"/>
                    <a:gd name="T20" fmla="*/ 0 w 93"/>
                    <a:gd name="T21" fmla="*/ 0 h 51"/>
                    <a:gd name="T22" fmla="*/ 0 w 93"/>
                    <a:gd name="T23" fmla="*/ 0 h 51"/>
                    <a:gd name="T24" fmla="*/ 0 w 93"/>
                    <a:gd name="T25" fmla="*/ 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51"/>
                    <a:gd name="T41" fmla="*/ 93 w 93"/>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51">
                      <a:moveTo>
                        <a:pt x="87" y="0"/>
                      </a:moveTo>
                      <a:lnTo>
                        <a:pt x="61" y="25"/>
                      </a:lnTo>
                      <a:lnTo>
                        <a:pt x="33" y="44"/>
                      </a:lnTo>
                      <a:lnTo>
                        <a:pt x="0" y="48"/>
                      </a:lnTo>
                      <a:lnTo>
                        <a:pt x="33" y="51"/>
                      </a:lnTo>
                      <a:lnTo>
                        <a:pt x="63" y="45"/>
                      </a:lnTo>
                      <a:lnTo>
                        <a:pt x="93" y="29"/>
                      </a:lnTo>
                      <a:lnTo>
                        <a:pt x="91" y="22"/>
                      </a:lnTo>
                      <a:lnTo>
                        <a:pt x="88" y="7"/>
                      </a:lnTo>
                      <a:lnTo>
                        <a:pt x="87" y="0"/>
                      </a:lnTo>
                      <a:close/>
                    </a:path>
                  </a:pathLst>
                </a:custGeom>
                <a:solidFill>
                  <a:srgbClr val="47A3CB"/>
                </a:solidFill>
                <a:ln w="9525">
                  <a:noFill/>
                  <a:round/>
                  <a:headEnd/>
                  <a:tailEnd/>
                </a:ln>
              </p:spPr>
              <p:txBody>
                <a:bodyPr/>
                <a:lstStyle/>
                <a:p>
                  <a:endParaRPr lang="en-US"/>
                </a:p>
              </p:txBody>
            </p:sp>
            <p:sp>
              <p:nvSpPr>
                <p:cNvPr id="19152" name="Freeform 470"/>
                <p:cNvSpPr>
                  <a:spLocks/>
                </p:cNvSpPr>
                <p:nvPr/>
              </p:nvSpPr>
              <p:spPr bwMode="auto">
                <a:xfrm>
                  <a:off x="1214" y="2471"/>
                  <a:ext cx="23" cy="12"/>
                </a:xfrm>
                <a:custGeom>
                  <a:avLst/>
                  <a:gdLst>
                    <a:gd name="T0" fmla="*/ 0 w 93"/>
                    <a:gd name="T1" fmla="*/ 0 h 51"/>
                    <a:gd name="T2" fmla="*/ 0 w 93"/>
                    <a:gd name="T3" fmla="*/ 0 h 51"/>
                    <a:gd name="T4" fmla="*/ 0 w 93"/>
                    <a:gd name="T5" fmla="*/ 0 h 51"/>
                    <a:gd name="T6" fmla="*/ 0 w 93"/>
                    <a:gd name="T7" fmla="*/ 0 h 51"/>
                    <a:gd name="T8" fmla="*/ 0 w 93"/>
                    <a:gd name="T9" fmla="*/ 0 h 51"/>
                    <a:gd name="T10" fmla="*/ 0 w 93"/>
                    <a:gd name="T11" fmla="*/ 0 h 51"/>
                    <a:gd name="T12" fmla="*/ 0 w 93"/>
                    <a:gd name="T13" fmla="*/ 0 h 51"/>
                    <a:gd name="T14" fmla="*/ 0 w 93"/>
                    <a:gd name="T15" fmla="*/ 0 h 51"/>
                    <a:gd name="T16" fmla="*/ 0 w 93"/>
                    <a:gd name="T17" fmla="*/ 0 h 51"/>
                    <a:gd name="T18" fmla="*/ 0 w 93"/>
                    <a:gd name="T19" fmla="*/ 0 h 51"/>
                    <a:gd name="T20" fmla="*/ 0 w 93"/>
                    <a:gd name="T21" fmla="*/ 0 h 51"/>
                    <a:gd name="T22" fmla="*/ 0 w 93"/>
                    <a:gd name="T23" fmla="*/ 0 h 51"/>
                    <a:gd name="T24" fmla="*/ 0 w 93"/>
                    <a:gd name="T25" fmla="*/ 0 h 51"/>
                    <a:gd name="T26" fmla="*/ 0 w 93"/>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51"/>
                    <a:gd name="T44" fmla="*/ 93 w 93"/>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51">
                      <a:moveTo>
                        <a:pt x="87" y="0"/>
                      </a:moveTo>
                      <a:lnTo>
                        <a:pt x="61" y="25"/>
                      </a:lnTo>
                      <a:lnTo>
                        <a:pt x="33" y="44"/>
                      </a:lnTo>
                      <a:lnTo>
                        <a:pt x="0" y="48"/>
                      </a:lnTo>
                      <a:lnTo>
                        <a:pt x="33" y="51"/>
                      </a:lnTo>
                      <a:lnTo>
                        <a:pt x="63" y="45"/>
                      </a:lnTo>
                      <a:lnTo>
                        <a:pt x="93" y="29"/>
                      </a:lnTo>
                      <a:lnTo>
                        <a:pt x="91" y="22"/>
                      </a:lnTo>
                      <a:lnTo>
                        <a:pt x="88" y="7"/>
                      </a:lnTo>
                      <a:lnTo>
                        <a:pt x="87" y="0"/>
                      </a:lnTo>
                    </a:path>
                  </a:pathLst>
                </a:custGeom>
                <a:noFill/>
                <a:ln w="1588">
                  <a:solidFill>
                    <a:srgbClr val="87C2DC"/>
                  </a:solidFill>
                  <a:round/>
                  <a:headEnd/>
                  <a:tailEnd/>
                </a:ln>
              </p:spPr>
              <p:txBody>
                <a:bodyPr/>
                <a:lstStyle/>
                <a:p>
                  <a:endParaRPr lang="en-US"/>
                </a:p>
              </p:txBody>
            </p:sp>
            <p:sp>
              <p:nvSpPr>
                <p:cNvPr id="19153" name="Freeform 471"/>
                <p:cNvSpPr>
                  <a:spLocks/>
                </p:cNvSpPr>
                <p:nvPr/>
              </p:nvSpPr>
              <p:spPr bwMode="auto">
                <a:xfrm>
                  <a:off x="1212" y="2500"/>
                  <a:ext cx="25" cy="15"/>
                </a:xfrm>
                <a:custGeom>
                  <a:avLst/>
                  <a:gdLst>
                    <a:gd name="T0" fmla="*/ 0 w 101"/>
                    <a:gd name="T1" fmla="*/ 0 h 62"/>
                    <a:gd name="T2" fmla="*/ 0 w 101"/>
                    <a:gd name="T3" fmla="*/ 0 h 62"/>
                    <a:gd name="T4" fmla="*/ 0 w 101"/>
                    <a:gd name="T5" fmla="*/ 0 h 62"/>
                    <a:gd name="T6" fmla="*/ 0 w 101"/>
                    <a:gd name="T7" fmla="*/ 0 h 62"/>
                    <a:gd name="T8" fmla="*/ 0 60000 65536"/>
                    <a:gd name="T9" fmla="*/ 0 60000 65536"/>
                    <a:gd name="T10" fmla="*/ 0 60000 65536"/>
                    <a:gd name="T11" fmla="*/ 0 60000 65536"/>
                    <a:gd name="T12" fmla="*/ 0 w 101"/>
                    <a:gd name="T13" fmla="*/ 0 h 62"/>
                    <a:gd name="T14" fmla="*/ 101 w 101"/>
                    <a:gd name="T15" fmla="*/ 62 h 62"/>
                  </a:gdLst>
                  <a:ahLst/>
                  <a:cxnLst>
                    <a:cxn ang="T8">
                      <a:pos x="T0" y="T1"/>
                    </a:cxn>
                    <a:cxn ang="T9">
                      <a:pos x="T2" y="T3"/>
                    </a:cxn>
                    <a:cxn ang="T10">
                      <a:pos x="T4" y="T5"/>
                    </a:cxn>
                    <a:cxn ang="T11">
                      <a:pos x="T6" y="T7"/>
                    </a:cxn>
                  </a:cxnLst>
                  <a:rect l="T12" t="T13" r="T14" b="T15"/>
                  <a:pathLst>
                    <a:path w="101" h="62">
                      <a:moveTo>
                        <a:pt x="101" y="0"/>
                      </a:moveTo>
                      <a:lnTo>
                        <a:pt x="66" y="19"/>
                      </a:lnTo>
                      <a:lnTo>
                        <a:pt x="33" y="39"/>
                      </a:lnTo>
                      <a:lnTo>
                        <a:pt x="0" y="62"/>
                      </a:lnTo>
                    </a:path>
                  </a:pathLst>
                </a:custGeom>
                <a:noFill/>
                <a:ln w="11113">
                  <a:solidFill>
                    <a:srgbClr val="D1E7F1"/>
                  </a:solidFill>
                  <a:round/>
                  <a:headEnd/>
                  <a:tailEnd/>
                </a:ln>
              </p:spPr>
              <p:txBody>
                <a:bodyPr/>
                <a:lstStyle/>
                <a:p>
                  <a:endParaRPr lang="en-US"/>
                </a:p>
              </p:txBody>
            </p:sp>
            <p:sp>
              <p:nvSpPr>
                <p:cNvPr id="19154" name="Freeform 472"/>
                <p:cNvSpPr>
                  <a:spLocks/>
                </p:cNvSpPr>
                <p:nvPr/>
              </p:nvSpPr>
              <p:spPr bwMode="auto">
                <a:xfrm>
                  <a:off x="1167" y="2515"/>
                  <a:ext cx="45" cy="15"/>
                </a:xfrm>
                <a:custGeom>
                  <a:avLst/>
                  <a:gdLst>
                    <a:gd name="T0" fmla="*/ 0 w 179"/>
                    <a:gd name="T1" fmla="*/ 0 h 58"/>
                    <a:gd name="T2" fmla="*/ 0 w 179"/>
                    <a:gd name="T3" fmla="*/ 0 h 58"/>
                    <a:gd name="T4" fmla="*/ 0 w 179"/>
                    <a:gd name="T5" fmla="*/ 0 h 58"/>
                    <a:gd name="T6" fmla="*/ 0 w 179"/>
                    <a:gd name="T7" fmla="*/ 0 h 58"/>
                    <a:gd name="T8" fmla="*/ 0 60000 65536"/>
                    <a:gd name="T9" fmla="*/ 0 60000 65536"/>
                    <a:gd name="T10" fmla="*/ 0 60000 65536"/>
                    <a:gd name="T11" fmla="*/ 0 60000 65536"/>
                    <a:gd name="T12" fmla="*/ 0 w 179"/>
                    <a:gd name="T13" fmla="*/ 0 h 58"/>
                    <a:gd name="T14" fmla="*/ 179 w 179"/>
                    <a:gd name="T15" fmla="*/ 58 h 58"/>
                  </a:gdLst>
                  <a:ahLst/>
                  <a:cxnLst>
                    <a:cxn ang="T8">
                      <a:pos x="T0" y="T1"/>
                    </a:cxn>
                    <a:cxn ang="T9">
                      <a:pos x="T2" y="T3"/>
                    </a:cxn>
                    <a:cxn ang="T10">
                      <a:pos x="T4" y="T5"/>
                    </a:cxn>
                    <a:cxn ang="T11">
                      <a:pos x="T6" y="T7"/>
                    </a:cxn>
                  </a:cxnLst>
                  <a:rect l="T12" t="T13" r="T14" b="T15"/>
                  <a:pathLst>
                    <a:path w="179" h="58">
                      <a:moveTo>
                        <a:pt x="179" y="0"/>
                      </a:moveTo>
                      <a:lnTo>
                        <a:pt x="121" y="27"/>
                      </a:lnTo>
                      <a:lnTo>
                        <a:pt x="60" y="40"/>
                      </a:lnTo>
                      <a:lnTo>
                        <a:pt x="0" y="58"/>
                      </a:lnTo>
                    </a:path>
                  </a:pathLst>
                </a:custGeom>
                <a:noFill/>
                <a:ln w="11113">
                  <a:solidFill>
                    <a:srgbClr val="D1E7F1"/>
                  </a:solidFill>
                  <a:round/>
                  <a:headEnd/>
                  <a:tailEnd/>
                </a:ln>
              </p:spPr>
              <p:txBody>
                <a:bodyPr/>
                <a:lstStyle/>
                <a:p>
                  <a:endParaRPr lang="en-US"/>
                </a:p>
              </p:txBody>
            </p:sp>
            <p:sp>
              <p:nvSpPr>
                <p:cNvPr id="19155" name="Freeform 473"/>
                <p:cNvSpPr>
                  <a:spLocks/>
                </p:cNvSpPr>
                <p:nvPr/>
              </p:nvSpPr>
              <p:spPr bwMode="auto">
                <a:xfrm>
                  <a:off x="1162" y="2533"/>
                  <a:ext cx="2" cy="17"/>
                </a:xfrm>
                <a:custGeom>
                  <a:avLst/>
                  <a:gdLst>
                    <a:gd name="T0" fmla="*/ 0 w 7"/>
                    <a:gd name="T1" fmla="*/ 0 h 66"/>
                    <a:gd name="T2" fmla="*/ 0 w 7"/>
                    <a:gd name="T3" fmla="*/ 0 h 66"/>
                    <a:gd name="T4" fmla="*/ 0 w 7"/>
                    <a:gd name="T5" fmla="*/ 0 h 66"/>
                    <a:gd name="T6" fmla="*/ 0 w 7"/>
                    <a:gd name="T7" fmla="*/ 0 h 66"/>
                    <a:gd name="T8" fmla="*/ 0 60000 65536"/>
                    <a:gd name="T9" fmla="*/ 0 60000 65536"/>
                    <a:gd name="T10" fmla="*/ 0 60000 65536"/>
                    <a:gd name="T11" fmla="*/ 0 60000 65536"/>
                    <a:gd name="T12" fmla="*/ 0 w 7"/>
                    <a:gd name="T13" fmla="*/ 0 h 66"/>
                    <a:gd name="T14" fmla="*/ 7 w 7"/>
                    <a:gd name="T15" fmla="*/ 66 h 66"/>
                  </a:gdLst>
                  <a:ahLst/>
                  <a:cxnLst>
                    <a:cxn ang="T8">
                      <a:pos x="T0" y="T1"/>
                    </a:cxn>
                    <a:cxn ang="T9">
                      <a:pos x="T2" y="T3"/>
                    </a:cxn>
                    <a:cxn ang="T10">
                      <a:pos x="T4" y="T5"/>
                    </a:cxn>
                    <a:cxn ang="T11">
                      <a:pos x="T6" y="T7"/>
                    </a:cxn>
                  </a:cxnLst>
                  <a:rect l="T12" t="T13" r="T14" b="T15"/>
                  <a:pathLst>
                    <a:path w="7" h="66">
                      <a:moveTo>
                        <a:pt x="7" y="66"/>
                      </a:moveTo>
                      <a:lnTo>
                        <a:pt x="0" y="45"/>
                      </a:lnTo>
                      <a:lnTo>
                        <a:pt x="0" y="22"/>
                      </a:lnTo>
                      <a:lnTo>
                        <a:pt x="7" y="0"/>
                      </a:lnTo>
                    </a:path>
                  </a:pathLst>
                </a:custGeom>
                <a:noFill/>
                <a:ln w="6350">
                  <a:solidFill>
                    <a:srgbClr val="D1E7F1"/>
                  </a:solidFill>
                  <a:round/>
                  <a:headEnd/>
                  <a:tailEnd/>
                </a:ln>
              </p:spPr>
              <p:txBody>
                <a:bodyPr/>
                <a:lstStyle/>
                <a:p>
                  <a:endParaRPr lang="en-US"/>
                </a:p>
              </p:txBody>
            </p:sp>
            <p:sp>
              <p:nvSpPr>
                <p:cNvPr id="19156" name="Freeform 474"/>
                <p:cNvSpPr>
                  <a:spLocks/>
                </p:cNvSpPr>
                <p:nvPr/>
              </p:nvSpPr>
              <p:spPr bwMode="auto">
                <a:xfrm>
                  <a:off x="1163" y="2533"/>
                  <a:ext cx="1" cy="1"/>
                </a:xfrm>
                <a:custGeom>
                  <a:avLst/>
                  <a:gdLst>
                    <a:gd name="T0" fmla="*/ 1 w 2"/>
                    <a:gd name="T1" fmla="*/ 0 h 1"/>
                    <a:gd name="T2" fmla="*/ 1 w 2"/>
                    <a:gd name="T3" fmla="*/ 0 h 1"/>
                    <a:gd name="T4" fmla="*/ 0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1" y="0"/>
                      </a:lnTo>
                      <a:lnTo>
                        <a:pt x="0" y="0"/>
                      </a:lnTo>
                    </a:path>
                  </a:pathLst>
                </a:custGeom>
                <a:noFill/>
                <a:ln w="6350">
                  <a:solidFill>
                    <a:srgbClr val="D1E7F1"/>
                  </a:solidFill>
                  <a:round/>
                  <a:headEnd/>
                  <a:tailEnd/>
                </a:ln>
              </p:spPr>
              <p:txBody>
                <a:bodyPr/>
                <a:lstStyle/>
                <a:p>
                  <a:endParaRPr lang="en-US"/>
                </a:p>
              </p:txBody>
            </p:sp>
            <p:sp>
              <p:nvSpPr>
                <p:cNvPr id="19157" name="Freeform 475"/>
                <p:cNvSpPr>
                  <a:spLocks/>
                </p:cNvSpPr>
                <p:nvPr/>
              </p:nvSpPr>
              <p:spPr bwMode="auto">
                <a:xfrm>
                  <a:off x="1163" y="2531"/>
                  <a:ext cx="4" cy="2"/>
                </a:xfrm>
                <a:custGeom>
                  <a:avLst/>
                  <a:gdLst>
                    <a:gd name="T0" fmla="*/ 0 w 15"/>
                    <a:gd name="T1" fmla="*/ 0 h 11"/>
                    <a:gd name="T2" fmla="*/ 0 w 15"/>
                    <a:gd name="T3" fmla="*/ 0 h 11"/>
                    <a:gd name="T4" fmla="*/ 0 w 15"/>
                    <a:gd name="T5" fmla="*/ 0 h 11"/>
                    <a:gd name="T6" fmla="*/ 0 w 15"/>
                    <a:gd name="T7" fmla="*/ 0 h 11"/>
                    <a:gd name="T8" fmla="*/ 0 60000 65536"/>
                    <a:gd name="T9" fmla="*/ 0 60000 65536"/>
                    <a:gd name="T10" fmla="*/ 0 60000 65536"/>
                    <a:gd name="T11" fmla="*/ 0 60000 65536"/>
                    <a:gd name="T12" fmla="*/ 0 w 15"/>
                    <a:gd name="T13" fmla="*/ 0 h 11"/>
                    <a:gd name="T14" fmla="*/ 15 w 15"/>
                    <a:gd name="T15" fmla="*/ 11 h 11"/>
                  </a:gdLst>
                  <a:ahLst/>
                  <a:cxnLst>
                    <a:cxn ang="T8">
                      <a:pos x="T0" y="T1"/>
                    </a:cxn>
                    <a:cxn ang="T9">
                      <a:pos x="T2" y="T3"/>
                    </a:cxn>
                    <a:cxn ang="T10">
                      <a:pos x="T4" y="T5"/>
                    </a:cxn>
                    <a:cxn ang="T11">
                      <a:pos x="T6" y="T7"/>
                    </a:cxn>
                  </a:cxnLst>
                  <a:rect l="T12" t="T13" r="T14" b="T15"/>
                  <a:pathLst>
                    <a:path w="15" h="11">
                      <a:moveTo>
                        <a:pt x="0" y="10"/>
                      </a:moveTo>
                      <a:lnTo>
                        <a:pt x="3" y="11"/>
                      </a:lnTo>
                      <a:lnTo>
                        <a:pt x="8" y="5"/>
                      </a:lnTo>
                      <a:lnTo>
                        <a:pt x="15" y="0"/>
                      </a:lnTo>
                    </a:path>
                  </a:pathLst>
                </a:custGeom>
                <a:noFill/>
                <a:ln w="6350">
                  <a:solidFill>
                    <a:srgbClr val="D1E7F1"/>
                  </a:solidFill>
                  <a:round/>
                  <a:headEnd/>
                  <a:tailEnd/>
                </a:ln>
              </p:spPr>
              <p:txBody>
                <a:bodyPr/>
                <a:lstStyle/>
                <a:p>
                  <a:endParaRPr lang="en-US"/>
                </a:p>
              </p:txBody>
            </p:sp>
            <p:sp>
              <p:nvSpPr>
                <p:cNvPr id="19158" name="Freeform 476"/>
                <p:cNvSpPr>
                  <a:spLocks/>
                </p:cNvSpPr>
                <p:nvPr/>
              </p:nvSpPr>
              <p:spPr bwMode="auto">
                <a:xfrm>
                  <a:off x="1152" y="2531"/>
                  <a:ext cx="15" cy="15"/>
                </a:xfrm>
                <a:custGeom>
                  <a:avLst/>
                  <a:gdLst>
                    <a:gd name="T0" fmla="*/ 0 w 59"/>
                    <a:gd name="T1" fmla="*/ 0 h 62"/>
                    <a:gd name="T2" fmla="*/ 0 w 59"/>
                    <a:gd name="T3" fmla="*/ 0 h 62"/>
                    <a:gd name="T4" fmla="*/ 0 w 59"/>
                    <a:gd name="T5" fmla="*/ 0 h 62"/>
                    <a:gd name="T6" fmla="*/ 0 w 59"/>
                    <a:gd name="T7" fmla="*/ 0 h 62"/>
                    <a:gd name="T8" fmla="*/ 0 60000 65536"/>
                    <a:gd name="T9" fmla="*/ 0 60000 65536"/>
                    <a:gd name="T10" fmla="*/ 0 60000 65536"/>
                    <a:gd name="T11" fmla="*/ 0 60000 65536"/>
                    <a:gd name="T12" fmla="*/ 0 w 59"/>
                    <a:gd name="T13" fmla="*/ 0 h 62"/>
                    <a:gd name="T14" fmla="*/ 59 w 59"/>
                    <a:gd name="T15" fmla="*/ 62 h 62"/>
                  </a:gdLst>
                  <a:ahLst/>
                  <a:cxnLst>
                    <a:cxn ang="T8">
                      <a:pos x="T0" y="T1"/>
                    </a:cxn>
                    <a:cxn ang="T9">
                      <a:pos x="T2" y="T3"/>
                    </a:cxn>
                    <a:cxn ang="T10">
                      <a:pos x="T4" y="T5"/>
                    </a:cxn>
                    <a:cxn ang="T11">
                      <a:pos x="T6" y="T7"/>
                    </a:cxn>
                  </a:cxnLst>
                  <a:rect l="T12" t="T13" r="T14" b="T15"/>
                  <a:pathLst>
                    <a:path w="59" h="62">
                      <a:moveTo>
                        <a:pt x="59" y="0"/>
                      </a:moveTo>
                      <a:lnTo>
                        <a:pt x="31" y="13"/>
                      </a:lnTo>
                      <a:lnTo>
                        <a:pt x="7" y="33"/>
                      </a:lnTo>
                      <a:lnTo>
                        <a:pt x="0" y="62"/>
                      </a:lnTo>
                    </a:path>
                  </a:pathLst>
                </a:custGeom>
                <a:noFill/>
                <a:ln w="6350">
                  <a:solidFill>
                    <a:srgbClr val="D1E7F1"/>
                  </a:solidFill>
                  <a:round/>
                  <a:headEnd/>
                  <a:tailEnd/>
                </a:ln>
              </p:spPr>
              <p:txBody>
                <a:bodyPr/>
                <a:lstStyle/>
                <a:p>
                  <a:endParaRPr lang="en-US"/>
                </a:p>
              </p:txBody>
            </p:sp>
            <p:sp>
              <p:nvSpPr>
                <p:cNvPr id="19159" name="Freeform 477"/>
                <p:cNvSpPr>
                  <a:spLocks/>
                </p:cNvSpPr>
                <p:nvPr/>
              </p:nvSpPr>
              <p:spPr bwMode="auto">
                <a:xfrm>
                  <a:off x="1215" y="2496"/>
                  <a:ext cx="24" cy="17"/>
                </a:xfrm>
                <a:custGeom>
                  <a:avLst/>
                  <a:gdLst>
                    <a:gd name="T0" fmla="*/ 0 w 95"/>
                    <a:gd name="T1" fmla="*/ 0 h 69"/>
                    <a:gd name="T2" fmla="*/ 0 w 95"/>
                    <a:gd name="T3" fmla="*/ 0 h 69"/>
                    <a:gd name="T4" fmla="*/ 0 w 95"/>
                    <a:gd name="T5" fmla="*/ 0 h 69"/>
                    <a:gd name="T6" fmla="*/ 0 w 95"/>
                    <a:gd name="T7" fmla="*/ 0 h 69"/>
                    <a:gd name="T8" fmla="*/ 0 w 95"/>
                    <a:gd name="T9" fmla="*/ 0 h 69"/>
                    <a:gd name="T10" fmla="*/ 0 w 95"/>
                    <a:gd name="T11" fmla="*/ 0 h 69"/>
                    <a:gd name="T12" fmla="*/ 0 w 95"/>
                    <a:gd name="T13" fmla="*/ 0 h 69"/>
                    <a:gd name="T14" fmla="*/ 0 w 95"/>
                    <a:gd name="T15" fmla="*/ 0 h 69"/>
                    <a:gd name="T16" fmla="*/ 0 w 95"/>
                    <a:gd name="T17" fmla="*/ 0 h 69"/>
                    <a:gd name="T18" fmla="*/ 0 w 95"/>
                    <a:gd name="T19" fmla="*/ 0 h 69"/>
                    <a:gd name="T20" fmla="*/ 0 w 95"/>
                    <a:gd name="T21" fmla="*/ 0 h 69"/>
                    <a:gd name="T22" fmla="*/ 0 w 95"/>
                    <a:gd name="T23" fmla="*/ 0 h 69"/>
                    <a:gd name="T24" fmla="*/ 0 w 95"/>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69"/>
                    <a:gd name="T41" fmla="*/ 95 w 9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69">
                      <a:moveTo>
                        <a:pt x="88" y="0"/>
                      </a:moveTo>
                      <a:lnTo>
                        <a:pt x="60" y="24"/>
                      </a:lnTo>
                      <a:lnTo>
                        <a:pt x="30" y="48"/>
                      </a:lnTo>
                      <a:lnTo>
                        <a:pt x="0" y="69"/>
                      </a:lnTo>
                      <a:lnTo>
                        <a:pt x="30" y="55"/>
                      </a:lnTo>
                      <a:lnTo>
                        <a:pt x="62" y="41"/>
                      </a:lnTo>
                      <a:lnTo>
                        <a:pt x="95" y="31"/>
                      </a:lnTo>
                      <a:lnTo>
                        <a:pt x="93" y="24"/>
                      </a:lnTo>
                      <a:lnTo>
                        <a:pt x="90" y="9"/>
                      </a:lnTo>
                      <a:lnTo>
                        <a:pt x="88" y="0"/>
                      </a:lnTo>
                      <a:close/>
                    </a:path>
                  </a:pathLst>
                </a:custGeom>
                <a:solidFill>
                  <a:srgbClr val="47A3CB"/>
                </a:solidFill>
                <a:ln w="9525">
                  <a:noFill/>
                  <a:round/>
                  <a:headEnd/>
                  <a:tailEnd/>
                </a:ln>
              </p:spPr>
              <p:txBody>
                <a:bodyPr/>
                <a:lstStyle/>
                <a:p>
                  <a:endParaRPr lang="en-US"/>
                </a:p>
              </p:txBody>
            </p:sp>
            <p:sp>
              <p:nvSpPr>
                <p:cNvPr id="19160" name="Freeform 478"/>
                <p:cNvSpPr>
                  <a:spLocks/>
                </p:cNvSpPr>
                <p:nvPr/>
              </p:nvSpPr>
              <p:spPr bwMode="auto">
                <a:xfrm>
                  <a:off x="1215" y="2496"/>
                  <a:ext cx="24" cy="17"/>
                </a:xfrm>
                <a:custGeom>
                  <a:avLst/>
                  <a:gdLst>
                    <a:gd name="T0" fmla="*/ 0 w 95"/>
                    <a:gd name="T1" fmla="*/ 0 h 69"/>
                    <a:gd name="T2" fmla="*/ 0 w 95"/>
                    <a:gd name="T3" fmla="*/ 0 h 69"/>
                    <a:gd name="T4" fmla="*/ 0 w 95"/>
                    <a:gd name="T5" fmla="*/ 0 h 69"/>
                    <a:gd name="T6" fmla="*/ 0 w 95"/>
                    <a:gd name="T7" fmla="*/ 0 h 69"/>
                    <a:gd name="T8" fmla="*/ 0 w 95"/>
                    <a:gd name="T9" fmla="*/ 0 h 69"/>
                    <a:gd name="T10" fmla="*/ 0 w 95"/>
                    <a:gd name="T11" fmla="*/ 0 h 69"/>
                    <a:gd name="T12" fmla="*/ 0 w 95"/>
                    <a:gd name="T13" fmla="*/ 0 h 69"/>
                    <a:gd name="T14" fmla="*/ 0 w 95"/>
                    <a:gd name="T15" fmla="*/ 0 h 69"/>
                    <a:gd name="T16" fmla="*/ 0 w 95"/>
                    <a:gd name="T17" fmla="*/ 0 h 69"/>
                    <a:gd name="T18" fmla="*/ 0 w 95"/>
                    <a:gd name="T19" fmla="*/ 0 h 69"/>
                    <a:gd name="T20" fmla="*/ 0 w 95"/>
                    <a:gd name="T21" fmla="*/ 0 h 69"/>
                    <a:gd name="T22" fmla="*/ 0 w 95"/>
                    <a:gd name="T23" fmla="*/ 0 h 69"/>
                    <a:gd name="T24" fmla="*/ 0 w 95"/>
                    <a:gd name="T25" fmla="*/ 0 h 69"/>
                    <a:gd name="T26" fmla="*/ 0 w 95"/>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69"/>
                    <a:gd name="T44" fmla="*/ 95 w 95"/>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69">
                      <a:moveTo>
                        <a:pt x="88" y="0"/>
                      </a:moveTo>
                      <a:lnTo>
                        <a:pt x="60" y="24"/>
                      </a:lnTo>
                      <a:lnTo>
                        <a:pt x="30" y="48"/>
                      </a:lnTo>
                      <a:lnTo>
                        <a:pt x="0" y="69"/>
                      </a:lnTo>
                      <a:lnTo>
                        <a:pt x="30" y="55"/>
                      </a:lnTo>
                      <a:lnTo>
                        <a:pt x="62" y="41"/>
                      </a:lnTo>
                      <a:lnTo>
                        <a:pt x="95" y="31"/>
                      </a:lnTo>
                      <a:lnTo>
                        <a:pt x="93" y="24"/>
                      </a:lnTo>
                      <a:lnTo>
                        <a:pt x="90" y="9"/>
                      </a:lnTo>
                      <a:lnTo>
                        <a:pt x="88" y="0"/>
                      </a:lnTo>
                    </a:path>
                  </a:pathLst>
                </a:custGeom>
                <a:noFill/>
                <a:ln w="1588">
                  <a:solidFill>
                    <a:srgbClr val="87C2DC"/>
                  </a:solidFill>
                  <a:round/>
                  <a:headEnd/>
                  <a:tailEnd/>
                </a:ln>
              </p:spPr>
              <p:txBody>
                <a:bodyPr/>
                <a:lstStyle/>
                <a:p>
                  <a:endParaRPr lang="en-US"/>
                </a:p>
              </p:txBody>
            </p:sp>
            <p:sp>
              <p:nvSpPr>
                <p:cNvPr id="19161" name="Freeform 479"/>
                <p:cNvSpPr>
                  <a:spLocks/>
                </p:cNvSpPr>
                <p:nvPr/>
              </p:nvSpPr>
              <p:spPr bwMode="auto">
                <a:xfrm>
                  <a:off x="1256" y="2485"/>
                  <a:ext cx="7" cy="9"/>
                </a:xfrm>
                <a:custGeom>
                  <a:avLst/>
                  <a:gdLst>
                    <a:gd name="T0" fmla="*/ 0 w 28"/>
                    <a:gd name="T1" fmla="*/ 0 h 35"/>
                    <a:gd name="T2" fmla="*/ 0 w 28"/>
                    <a:gd name="T3" fmla="*/ 0 h 35"/>
                    <a:gd name="T4" fmla="*/ 0 w 28"/>
                    <a:gd name="T5" fmla="*/ 0 h 35"/>
                    <a:gd name="T6" fmla="*/ 0 w 28"/>
                    <a:gd name="T7" fmla="*/ 0 h 35"/>
                    <a:gd name="T8" fmla="*/ 0 60000 65536"/>
                    <a:gd name="T9" fmla="*/ 0 60000 65536"/>
                    <a:gd name="T10" fmla="*/ 0 60000 65536"/>
                    <a:gd name="T11" fmla="*/ 0 60000 65536"/>
                    <a:gd name="T12" fmla="*/ 0 w 28"/>
                    <a:gd name="T13" fmla="*/ 0 h 35"/>
                    <a:gd name="T14" fmla="*/ 28 w 28"/>
                    <a:gd name="T15" fmla="*/ 35 h 35"/>
                  </a:gdLst>
                  <a:ahLst/>
                  <a:cxnLst>
                    <a:cxn ang="T8">
                      <a:pos x="T0" y="T1"/>
                    </a:cxn>
                    <a:cxn ang="T9">
                      <a:pos x="T2" y="T3"/>
                    </a:cxn>
                    <a:cxn ang="T10">
                      <a:pos x="T4" y="T5"/>
                    </a:cxn>
                    <a:cxn ang="T11">
                      <a:pos x="T6" y="T7"/>
                    </a:cxn>
                  </a:cxnLst>
                  <a:rect l="T12" t="T13" r="T14" b="T15"/>
                  <a:pathLst>
                    <a:path w="28" h="35">
                      <a:moveTo>
                        <a:pt x="0" y="35"/>
                      </a:moveTo>
                      <a:lnTo>
                        <a:pt x="8" y="23"/>
                      </a:lnTo>
                      <a:lnTo>
                        <a:pt x="17" y="10"/>
                      </a:lnTo>
                      <a:lnTo>
                        <a:pt x="28" y="0"/>
                      </a:lnTo>
                    </a:path>
                  </a:pathLst>
                </a:custGeom>
                <a:noFill/>
                <a:ln w="11113">
                  <a:solidFill>
                    <a:srgbClr val="D1E7F1"/>
                  </a:solidFill>
                  <a:round/>
                  <a:headEnd/>
                  <a:tailEnd/>
                </a:ln>
              </p:spPr>
              <p:txBody>
                <a:bodyPr/>
                <a:lstStyle/>
                <a:p>
                  <a:endParaRPr lang="en-US"/>
                </a:p>
              </p:txBody>
            </p:sp>
            <p:sp>
              <p:nvSpPr>
                <p:cNvPr id="19162" name="Freeform 480"/>
                <p:cNvSpPr>
                  <a:spLocks/>
                </p:cNvSpPr>
                <p:nvPr/>
              </p:nvSpPr>
              <p:spPr bwMode="auto">
                <a:xfrm>
                  <a:off x="1263" y="2458"/>
                  <a:ext cx="28" cy="27"/>
                </a:xfrm>
                <a:custGeom>
                  <a:avLst/>
                  <a:gdLst>
                    <a:gd name="T0" fmla="*/ 0 w 109"/>
                    <a:gd name="T1" fmla="*/ 0 h 110"/>
                    <a:gd name="T2" fmla="*/ 0 w 109"/>
                    <a:gd name="T3" fmla="*/ 0 h 110"/>
                    <a:gd name="T4" fmla="*/ 0 w 109"/>
                    <a:gd name="T5" fmla="*/ 0 h 110"/>
                    <a:gd name="T6" fmla="*/ 0 w 109"/>
                    <a:gd name="T7" fmla="*/ 0 h 110"/>
                    <a:gd name="T8" fmla="*/ 0 60000 65536"/>
                    <a:gd name="T9" fmla="*/ 0 60000 65536"/>
                    <a:gd name="T10" fmla="*/ 0 60000 65536"/>
                    <a:gd name="T11" fmla="*/ 0 60000 65536"/>
                    <a:gd name="T12" fmla="*/ 0 w 109"/>
                    <a:gd name="T13" fmla="*/ 0 h 110"/>
                    <a:gd name="T14" fmla="*/ 109 w 109"/>
                    <a:gd name="T15" fmla="*/ 110 h 110"/>
                  </a:gdLst>
                  <a:ahLst/>
                  <a:cxnLst>
                    <a:cxn ang="T8">
                      <a:pos x="T0" y="T1"/>
                    </a:cxn>
                    <a:cxn ang="T9">
                      <a:pos x="T2" y="T3"/>
                    </a:cxn>
                    <a:cxn ang="T10">
                      <a:pos x="T4" y="T5"/>
                    </a:cxn>
                    <a:cxn ang="T11">
                      <a:pos x="T6" y="T7"/>
                    </a:cxn>
                  </a:cxnLst>
                  <a:rect l="T12" t="T13" r="T14" b="T15"/>
                  <a:pathLst>
                    <a:path w="109" h="110">
                      <a:moveTo>
                        <a:pt x="0" y="110"/>
                      </a:moveTo>
                      <a:lnTo>
                        <a:pt x="37" y="73"/>
                      </a:lnTo>
                      <a:lnTo>
                        <a:pt x="73" y="36"/>
                      </a:lnTo>
                      <a:lnTo>
                        <a:pt x="109" y="0"/>
                      </a:lnTo>
                    </a:path>
                  </a:pathLst>
                </a:custGeom>
                <a:noFill/>
                <a:ln w="11113">
                  <a:solidFill>
                    <a:srgbClr val="D1E7F1"/>
                  </a:solidFill>
                  <a:round/>
                  <a:headEnd/>
                  <a:tailEnd/>
                </a:ln>
              </p:spPr>
              <p:txBody>
                <a:bodyPr/>
                <a:lstStyle/>
                <a:p>
                  <a:endParaRPr lang="en-US"/>
                </a:p>
              </p:txBody>
            </p:sp>
            <p:sp>
              <p:nvSpPr>
                <p:cNvPr id="19163" name="Freeform 481"/>
                <p:cNvSpPr>
                  <a:spLocks/>
                </p:cNvSpPr>
                <p:nvPr/>
              </p:nvSpPr>
              <p:spPr bwMode="auto">
                <a:xfrm>
                  <a:off x="1291" y="2446"/>
                  <a:ext cx="11" cy="12"/>
                </a:xfrm>
                <a:custGeom>
                  <a:avLst/>
                  <a:gdLst>
                    <a:gd name="T0" fmla="*/ 0 w 45"/>
                    <a:gd name="T1" fmla="*/ 0 h 45"/>
                    <a:gd name="T2" fmla="*/ 0 w 45"/>
                    <a:gd name="T3" fmla="*/ 0 h 45"/>
                    <a:gd name="T4" fmla="*/ 0 w 45"/>
                    <a:gd name="T5" fmla="*/ 0 h 45"/>
                    <a:gd name="T6" fmla="*/ 0 w 45"/>
                    <a:gd name="T7" fmla="*/ 0 h 45"/>
                    <a:gd name="T8" fmla="*/ 0 60000 65536"/>
                    <a:gd name="T9" fmla="*/ 0 60000 65536"/>
                    <a:gd name="T10" fmla="*/ 0 60000 65536"/>
                    <a:gd name="T11" fmla="*/ 0 60000 65536"/>
                    <a:gd name="T12" fmla="*/ 0 w 45"/>
                    <a:gd name="T13" fmla="*/ 0 h 45"/>
                    <a:gd name="T14" fmla="*/ 45 w 45"/>
                    <a:gd name="T15" fmla="*/ 45 h 45"/>
                  </a:gdLst>
                  <a:ahLst/>
                  <a:cxnLst>
                    <a:cxn ang="T8">
                      <a:pos x="T0" y="T1"/>
                    </a:cxn>
                    <a:cxn ang="T9">
                      <a:pos x="T2" y="T3"/>
                    </a:cxn>
                    <a:cxn ang="T10">
                      <a:pos x="T4" y="T5"/>
                    </a:cxn>
                    <a:cxn ang="T11">
                      <a:pos x="T6" y="T7"/>
                    </a:cxn>
                  </a:cxnLst>
                  <a:rect l="T12" t="T13" r="T14" b="T15"/>
                  <a:pathLst>
                    <a:path w="45" h="45">
                      <a:moveTo>
                        <a:pt x="0" y="45"/>
                      </a:moveTo>
                      <a:lnTo>
                        <a:pt x="15" y="31"/>
                      </a:lnTo>
                      <a:lnTo>
                        <a:pt x="31" y="16"/>
                      </a:lnTo>
                      <a:lnTo>
                        <a:pt x="45" y="0"/>
                      </a:lnTo>
                    </a:path>
                  </a:pathLst>
                </a:custGeom>
                <a:noFill/>
                <a:ln w="11113">
                  <a:solidFill>
                    <a:srgbClr val="D1E7F1"/>
                  </a:solidFill>
                  <a:round/>
                  <a:headEnd/>
                  <a:tailEnd/>
                </a:ln>
              </p:spPr>
              <p:txBody>
                <a:bodyPr/>
                <a:lstStyle/>
                <a:p>
                  <a:endParaRPr lang="en-US"/>
                </a:p>
              </p:txBody>
            </p:sp>
            <p:sp>
              <p:nvSpPr>
                <p:cNvPr id="19164" name="Freeform 482"/>
                <p:cNvSpPr>
                  <a:spLocks/>
                </p:cNvSpPr>
                <p:nvPr/>
              </p:nvSpPr>
              <p:spPr bwMode="auto">
                <a:xfrm>
                  <a:off x="1302" y="2430"/>
                  <a:ext cx="12" cy="16"/>
                </a:xfrm>
                <a:custGeom>
                  <a:avLst/>
                  <a:gdLst>
                    <a:gd name="T0" fmla="*/ 0 w 49"/>
                    <a:gd name="T1" fmla="*/ 0 h 66"/>
                    <a:gd name="T2" fmla="*/ 0 w 49"/>
                    <a:gd name="T3" fmla="*/ 0 h 66"/>
                    <a:gd name="T4" fmla="*/ 0 w 49"/>
                    <a:gd name="T5" fmla="*/ 0 h 66"/>
                    <a:gd name="T6" fmla="*/ 0 w 49"/>
                    <a:gd name="T7" fmla="*/ 0 h 66"/>
                    <a:gd name="T8" fmla="*/ 0 60000 65536"/>
                    <a:gd name="T9" fmla="*/ 0 60000 65536"/>
                    <a:gd name="T10" fmla="*/ 0 60000 65536"/>
                    <a:gd name="T11" fmla="*/ 0 60000 65536"/>
                    <a:gd name="T12" fmla="*/ 0 w 49"/>
                    <a:gd name="T13" fmla="*/ 0 h 66"/>
                    <a:gd name="T14" fmla="*/ 49 w 49"/>
                    <a:gd name="T15" fmla="*/ 66 h 66"/>
                  </a:gdLst>
                  <a:ahLst/>
                  <a:cxnLst>
                    <a:cxn ang="T8">
                      <a:pos x="T0" y="T1"/>
                    </a:cxn>
                    <a:cxn ang="T9">
                      <a:pos x="T2" y="T3"/>
                    </a:cxn>
                    <a:cxn ang="T10">
                      <a:pos x="T4" y="T5"/>
                    </a:cxn>
                    <a:cxn ang="T11">
                      <a:pos x="T6" y="T7"/>
                    </a:cxn>
                  </a:cxnLst>
                  <a:rect l="T12" t="T13" r="T14" b="T15"/>
                  <a:pathLst>
                    <a:path w="49" h="66">
                      <a:moveTo>
                        <a:pt x="0" y="66"/>
                      </a:moveTo>
                      <a:lnTo>
                        <a:pt x="16" y="44"/>
                      </a:lnTo>
                      <a:lnTo>
                        <a:pt x="32" y="21"/>
                      </a:lnTo>
                      <a:lnTo>
                        <a:pt x="49" y="0"/>
                      </a:lnTo>
                    </a:path>
                  </a:pathLst>
                </a:custGeom>
                <a:noFill/>
                <a:ln w="11113">
                  <a:solidFill>
                    <a:srgbClr val="D1E7F1"/>
                  </a:solidFill>
                  <a:round/>
                  <a:headEnd/>
                  <a:tailEnd/>
                </a:ln>
              </p:spPr>
              <p:txBody>
                <a:bodyPr/>
                <a:lstStyle/>
                <a:p>
                  <a:endParaRPr lang="en-US"/>
                </a:p>
              </p:txBody>
            </p:sp>
            <p:sp>
              <p:nvSpPr>
                <p:cNvPr id="19165" name="Freeform 483"/>
                <p:cNvSpPr>
                  <a:spLocks/>
                </p:cNvSpPr>
                <p:nvPr/>
              </p:nvSpPr>
              <p:spPr bwMode="auto">
                <a:xfrm>
                  <a:off x="1314" y="2425"/>
                  <a:ext cx="8" cy="5"/>
                </a:xfrm>
                <a:custGeom>
                  <a:avLst/>
                  <a:gdLst>
                    <a:gd name="T0" fmla="*/ 0 w 30"/>
                    <a:gd name="T1" fmla="*/ 0 h 19"/>
                    <a:gd name="T2" fmla="*/ 0 w 30"/>
                    <a:gd name="T3" fmla="*/ 0 h 19"/>
                    <a:gd name="T4" fmla="*/ 0 w 30"/>
                    <a:gd name="T5" fmla="*/ 0 h 19"/>
                    <a:gd name="T6" fmla="*/ 0 w 30"/>
                    <a:gd name="T7" fmla="*/ 0 h 19"/>
                    <a:gd name="T8" fmla="*/ 0 60000 65536"/>
                    <a:gd name="T9" fmla="*/ 0 60000 65536"/>
                    <a:gd name="T10" fmla="*/ 0 60000 65536"/>
                    <a:gd name="T11" fmla="*/ 0 60000 65536"/>
                    <a:gd name="T12" fmla="*/ 0 w 30"/>
                    <a:gd name="T13" fmla="*/ 0 h 19"/>
                    <a:gd name="T14" fmla="*/ 30 w 30"/>
                    <a:gd name="T15" fmla="*/ 19 h 19"/>
                  </a:gdLst>
                  <a:ahLst/>
                  <a:cxnLst>
                    <a:cxn ang="T8">
                      <a:pos x="T0" y="T1"/>
                    </a:cxn>
                    <a:cxn ang="T9">
                      <a:pos x="T2" y="T3"/>
                    </a:cxn>
                    <a:cxn ang="T10">
                      <a:pos x="T4" y="T5"/>
                    </a:cxn>
                    <a:cxn ang="T11">
                      <a:pos x="T6" y="T7"/>
                    </a:cxn>
                  </a:cxnLst>
                  <a:rect l="T12" t="T13" r="T14" b="T15"/>
                  <a:pathLst>
                    <a:path w="30" h="19">
                      <a:moveTo>
                        <a:pt x="0" y="19"/>
                      </a:moveTo>
                      <a:lnTo>
                        <a:pt x="9" y="12"/>
                      </a:lnTo>
                      <a:lnTo>
                        <a:pt x="19" y="6"/>
                      </a:lnTo>
                      <a:lnTo>
                        <a:pt x="30" y="0"/>
                      </a:lnTo>
                    </a:path>
                  </a:pathLst>
                </a:custGeom>
                <a:noFill/>
                <a:ln w="11113">
                  <a:solidFill>
                    <a:srgbClr val="D1E7F1"/>
                  </a:solidFill>
                  <a:round/>
                  <a:headEnd/>
                  <a:tailEnd/>
                </a:ln>
              </p:spPr>
              <p:txBody>
                <a:bodyPr/>
                <a:lstStyle/>
                <a:p>
                  <a:endParaRPr lang="en-US"/>
                </a:p>
              </p:txBody>
            </p:sp>
            <p:sp>
              <p:nvSpPr>
                <p:cNvPr id="19166" name="Freeform 484"/>
                <p:cNvSpPr>
                  <a:spLocks/>
                </p:cNvSpPr>
                <p:nvPr/>
              </p:nvSpPr>
              <p:spPr bwMode="auto">
                <a:xfrm>
                  <a:off x="1256" y="2471"/>
                  <a:ext cx="20" cy="19"/>
                </a:xfrm>
                <a:custGeom>
                  <a:avLst/>
                  <a:gdLst>
                    <a:gd name="T0" fmla="*/ 0 w 80"/>
                    <a:gd name="T1" fmla="*/ 0 h 76"/>
                    <a:gd name="T2" fmla="*/ 0 w 80"/>
                    <a:gd name="T3" fmla="*/ 0 h 76"/>
                    <a:gd name="T4" fmla="*/ 0 w 80"/>
                    <a:gd name="T5" fmla="*/ 0 h 76"/>
                    <a:gd name="T6" fmla="*/ 0 w 80"/>
                    <a:gd name="T7" fmla="*/ 0 h 76"/>
                    <a:gd name="T8" fmla="*/ 0 60000 65536"/>
                    <a:gd name="T9" fmla="*/ 0 60000 65536"/>
                    <a:gd name="T10" fmla="*/ 0 60000 65536"/>
                    <a:gd name="T11" fmla="*/ 0 60000 65536"/>
                    <a:gd name="T12" fmla="*/ 0 w 80"/>
                    <a:gd name="T13" fmla="*/ 0 h 76"/>
                    <a:gd name="T14" fmla="*/ 80 w 80"/>
                    <a:gd name="T15" fmla="*/ 76 h 76"/>
                  </a:gdLst>
                  <a:ahLst/>
                  <a:cxnLst>
                    <a:cxn ang="T8">
                      <a:pos x="T0" y="T1"/>
                    </a:cxn>
                    <a:cxn ang="T9">
                      <a:pos x="T2" y="T3"/>
                    </a:cxn>
                    <a:cxn ang="T10">
                      <a:pos x="T4" y="T5"/>
                    </a:cxn>
                    <a:cxn ang="T11">
                      <a:pos x="T6" y="T7"/>
                    </a:cxn>
                  </a:cxnLst>
                  <a:rect l="T12" t="T13" r="T14" b="T15"/>
                  <a:pathLst>
                    <a:path w="80" h="76">
                      <a:moveTo>
                        <a:pt x="0" y="76"/>
                      </a:moveTo>
                      <a:lnTo>
                        <a:pt x="29" y="52"/>
                      </a:lnTo>
                      <a:lnTo>
                        <a:pt x="53" y="25"/>
                      </a:lnTo>
                      <a:lnTo>
                        <a:pt x="80" y="0"/>
                      </a:lnTo>
                    </a:path>
                  </a:pathLst>
                </a:custGeom>
                <a:noFill/>
                <a:ln w="11113">
                  <a:solidFill>
                    <a:srgbClr val="D1E7F1"/>
                  </a:solidFill>
                  <a:round/>
                  <a:headEnd/>
                  <a:tailEnd/>
                </a:ln>
              </p:spPr>
              <p:txBody>
                <a:bodyPr/>
                <a:lstStyle/>
                <a:p>
                  <a:endParaRPr lang="en-US"/>
                </a:p>
              </p:txBody>
            </p:sp>
            <p:sp>
              <p:nvSpPr>
                <p:cNvPr id="19167" name="Freeform 485"/>
                <p:cNvSpPr>
                  <a:spLocks/>
                </p:cNvSpPr>
                <p:nvPr/>
              </p:nvSpPr>
              <p:spPr bwMode="auto">
                <a:xfrm>
                  <a:off x="1276" y="2455"/>
                  <a:ext cx="4" cy="16"/>
                </a:xfrm>
                <a:custGeom>
                  <a:avLst/>
                  <a:gdLst>
                    <a:gd name="T0" fmla="*/ 0 w 16"/>
                    <a:gd name="T1" fmla="*/ 0 h 65"/>
                    <a:gd name="T2" fmla="*/ 0 w 16"/>
                    <a:gd name="T3" fmla="*/ 0 h 65"/>
                    <a:gd name="T4" fmla="*/ 0 w 16"/>
                    <a:gd name="T5" fmla="*/ 0 h 65"/>
                    <a:gd name="T6" fmla="*/ 0 w 16"/>
                    <a:gd name="T7" fmla="*/ 0 h 65"/>
                    <a:gd name="T8" fmla="*/ 0 60000 65536"/>
                    <a:gd name="T9" fmla="*/ 0 60000 65536"/>
                    <a:gd name="T10" fmla="*/ 0 60000 65536"/>
                    <a:gd name="T11" fmla="*/ 0 60000 65536"/>
                    <a:gd name="T12" fmla="*/ 0 w 16"/>
                    <a:gd name="T13" fmla="*/ 0 h 65"/>
                    <a:gd name="T14" fmla="*/ 16 w 16"/>
                    <a:gd name="T15" fmla="*/ 65 h 65"/>
                  </a:gdLst>
                  <a:ahLst/>
                  <a:cxnLst>
                    <a:cxn ang="T8">
                      <a:pos x="T0" y="T1"/>
                    </a:cxn>
                    <a:cxn ang="T9">
                      <a:pos x="T2" y="T3"/>
                    </a:cxn>
                    <a:cxn ang="T10">
                      <a:pos x="T4" y="T5"/>
                    </a:cxn>
                    <a:cxn ang="T11">
                      <a:pos x="T6" y="T7"/>
                    </a:cxn>
                  </a:cxnLst>
                  <a:rect l="T12" t="T13" r="T14" b="T15"/>
                  <a:pathLst>
                    <a:path w="16" h="65">
                      <a:moveTo>
                        <a:pt x="0" y="65"/>
                      </a:moveTo>
                      <a:lnTo>
                        <a:pt x="11" y="48"/>
                      </a:lnTo>
                      <a:lnTo>
                        <a:pt x="16" y="26"/>
                      </a:lnTo>
                      <a:lnTo>
                        <a:pt x="13" y="0"/>
                      </a:lnTo>
                    </a:path>
                  </a:pathLst>
                </a:custGeom>
                <a:noFill/>
                <a:ln w="11113">
                  <a:solidFill>
                    <a:srgbClr val="D1E7F1"/>
                  </a:solidFill>
                  <a:round/>
                  <a:headEnd/>
                  <a:tailEnd/>
                </a:ln>
              </p:spPr>
              <p:txBody>
                <a:bodyPr/>
                <a:lstStyle/>
                <a:p>
                  <a:endParaRPr lang="en-US"/>
                </a:p>
              </p:txBody>
            </p:sp>
            <p:sp>
              <p:nvSpPr>
                <p:cNvPr id="19168" name="Freeform 486"/>
                <p:cNvSpPr>
                  <a:spLocks/>
                </p:cNvSpPr>
                <p:nvPr/>
              </p:nvSpPr>
              <p:spPr bwMode="auto">
                <a:xfrm>
                  <a:off x="1277" y="2443"/>
                  <a:ext cx="2" cy="12"/>
                </a:xfrm>
                <a:custGeom>
                  <a:avLst/>
                  <a:gdLst>
                    <a:gd name="T0" fmla="*/ 0 w 9"/>
                    <a:gd name="T1" fmla="*/ 0 h 48"/>
                    <a:gd name="T2" fmla="*/ 0 w 9"/>
                    <a:gd name="T3" fmla="*/ 0 h 48"/>
                    <a:gd name="T4" fmla="*/ 0 w 9"/>
                    <a:gd name="T5" fmla="*/ 0 h 48"/>
                    <a:gd name="T6" fmla="*/ 0 w 9"/>
                    <a:gd name="T7" fmla="*/ 0 h 48"/>
                    <a:gd name="T8" fmla="*/ 0 60000 65536"/>
                    <a:gd name="T9" fmla="*/ 0 60000 65536"/>
                    <a:gd name="T10" fmla="*/ 0 60000 65536"/>
                    <a:gd name="T11" fmla="*/ 0 60000 65536"/>
                    <a:gd name="T12" fmla="*/ 0 w 9"/>
                    <a:gd name="T13" fmla="*/ 0 h 48"/>
                    <a:gd name="T14" fmla="*/ 9 w 9"/>
                    <a:gd name="T15" fmla="*/ 48 h 48"/>
                  </a:gdLst>
                  <a:ahLst/>
                  <a:cxnLst>
                    <a:cxn ang="T8">
                      <a:pos x="T0" y="T1"/>
                    </a:cxn>
                    <a:cxn ang="T9">
                      <a:pos x="T2" y="T3"/>
                    </a:cxn>
                    <a:cxn ang="T10">
                      <a:pos x="T4" y="T5"/>
                    </a:cxn>
                    <a:cxn ang="T11">
                      <a:pos x="T6" y="T7"/>
                    </a:cxn>
                  </a:cxnLst>
                  <a:rect l="T12" t="T13" r="T14" b="T15"/>
                  <a:pathLst>
                    <a:path w="9" h="48">
                      <a:moveTo>
                        <a:pt x="9" y="48"/>
                      </a:moveTo>
                      <a:lnTo>
                        <a:pt x="7" y="32"/>
                      </a:lnTo>
                      <a:lnTo>
                        <a:pt x="3" y="16"/>
                      </a:lnTo>
                      <a:lnTo>
                        <a:pt x="0" y="0"/>
                      </a:lnTo>
                    </a:path>
                  </a:pathLst>
                </a:custGeom>
                <a:noFill/>
                <a:ln w="11113">
                  <a:solidFill>
                    <a:srgbClr val="D1E7F1"/>
                  </a:solidFill>
                  <a:round/>
                  <a:headEnd/>
                  <a:tailEnd/>
                </a:ln>
              </p:spPr>
              <p:txBody>
                <a:bodyPr/>
                <a:lstStyle/>
                <a:p>
                  <a:endParaRPr lang="en-US"/>
                </a:p>
              </p:txBody>
            </p:sp>
            <p:sp>
              <p:nvSpPr>
                <p:cNvPr id="19169" name="Freeform 487"/>
                <p:cNvSpPr>
                  <a:spLocks/>
                </p:cNvSpPr>
                <p:nvPr/>
              </p:nvSpPr>
              <p:spPr bwMode="auto">
                <a:xfrm>
                  <a:off x="1321" y="2414"/>
                  <a:ext cx="2" cy="11"/>
                </a:xfrm>
                <a:custGeom>
                  <a:avLst/>
                  <a:gdLst>
                    <a:gd name="T0" fmla="*/ 0 w 10"/>
                    <a:gd name="T1" fmla="*/ 0 h 45"/>
                    <a:gd name="T2" fmla="*/ 0 w 10"/>
                    <a:gd name="T3" fmla="*/ 0 h 45"/>
                    <a:gd name="T4" fmla="*/ 0 w 10"/>
                    <a:gd name="T5" fmla="*/ 0 h 45"/>
                    <a:gd name="T6" fmla="*/ 0 w 10"/>
                    <a:gd name="T7" fmla="*/ 0 h 45"/>
                    <a:gd name="T8" fmla="*/ 0 60000 65536"/>
                    <a:gd name="T9" fmla="*/ 0 60000 65536"/>
                    <a:gd name="T10" fmla="*/ 0 60000 65536"/>
                    <a:gd name="T11" fmla="*/ 0 60000 65536"/>
                    <a:gd name="T12" fmla="*/ 0 w 10"/>
                    <a:gd name="T13" fmla="*/ 0 h 45"/>
                    <a:gd name="T14" fmla="*/ 10 w 10"/>
                    <a:gd name="T15" fmla="*/ 45 h 45"/>
                  </a:gdLst>
                  <a:ahLst/>
                  <a:cxnLst>
                    <a:cxn ang="T8">
                      <a:pos x="T0" y="T1"/>
                    </a:cxn>
                    <a:cxn ang="T9">
                      <a:pos x="T2" y="T3"/>
                    </a:cxn>
                    <a:cxn ang="T10">
                      <a:pos x="T4" y="T5"/>
                    </a:cxn>
                    <a:cxn ang="T11">
                      <a:pos x="T6" y="T7"/>
                    </a:cxn>
                  </a:cxnLst>
                  <a:rect l="T12" t="T13" r="T14" b="T15"/>
                  <a:pathLst>
                    <a:path w="10" h="45">
                      <a:moveTo>
                        <a:pt x="9" y="0"/>
                      </a:moveTo>
                      <a:lnTo>
                        <a:pt x="10" y="17"/>
                      </a:lnTo>
                      <a:lnTo>
                        <a:pt x="10" y="35"/>
                      </a:lnTo>
                      <a:lnTo>
                        <a:pt x="0" y="45"/>
                      </a:lnTo>
                    </a:path>
                  </a:pathLst>
                </a:custGeom>
                <a:noFill/>
                <a:ln w="6350">
                  <a:solidFill>
                    <a:srgbClr val="D1E7F1"/>
                  </a:solidFill>
                  <a:round/>
                  <a:headEnd/>
                  <a:tailEnd/>
                </a:ln>
              </p:spPr>
              <p:txBody>
                <a:bodyPr/>
                <a:lstStyle/>
                <a:p>
                  <a:endParaRPr lang="en-US"/>
                </a:p>
              </p:txBody>
            </p:sp>
            <p:sp>
              <p:nvSpPr>
                <p:cNvPr id="19170" name="Freeform 488"/>
                <p:cNvSpPr>
                  <a:spLocks/>
                </p:cNvSpPr>
                <p:nvPr/>
              </p:nvSpPr>
              <p:spPr bwMode="auto">
                <a:xfrm>
                  <a:off x="1321" y="2416"/>
                  <a:ext cx="15" cy="9"/>
                </a:xfrm>
                <a:custGeom>
                  <a:avLst/>
                  <a:gdLst>
                    <a:gd name="T0" fmla="*/ 0 w 62"/>
                    <a:gd name="T1" fmla="*/ 0 h 38"/>
                    <a:gd name="T2" fmla="*/ 0 w 62"/>
                    <a:gd name="T3" fmla="*/ 0 h 38"/>
                    <a:gd name="T4" fmla="*/ 0 w 62"/>
                    <a:gd name="T5" fmla="*/ 0 h 38"/>
                    <a:gd name="T6" fmla="*/ 0 w 62"/>
                    <a:gd name="T7" fmla="*/ 0 h 38"/>
                    <a:gd name="T8" fmla="*/ 0 60000 65536"/>
                    <a:gd name="T9" fmla="*/ 0 60000 65536"/>
                    <a:gd name="T10" fmla="*/ 0 60000 65536"/>
                    <a:gd name="T11" fmla="*/ 0 60000 65536"/>
                    <a:gd name="T12" fmla="*/ 0 w 62"/>
                    <a:gd name="T13" fmla="*/ 0 h 38"/>
                    <a:gd name="T14" fmla="*/ 62 w 62"/>
                    <a:gd name="T15" fmla="*/ 38 h 38"/>
                  </a:gdLst>
                  <a:ahLst/>
                  <a:cxnLst>
                    <a:cxn ang="T8">
                      <a:pos x="T0" y="T1"/>
                    </a:cxn>
                    <a:cxn ang="T9">
                      <a:pos x="T2" y="T3"/>
                    </a:cxn>
                    <a:cxn ang="T10">
                      <a:pos x="T4" y="T5"/>
                    </a:cxn>
                    <a:cxn ang="T11">
                      <a:pos x="T6" y="T7"/>
                    </a:cxn>
                  </a:cxnLst>
                  <a:rect l="T12" t="T13" r="T14" b="T15"/>
                  <a:pathLst>
                    <a:path w="62" h="38">
                      <a:moveTo>
                        <a:pt x="0" y="38"/>
                      </a:moveTo>
                      <a:lnTo>
                        <a:pt x="25" y="35"/>
                      </a:lnTo>
                      <a:lnTo>
                        <a:pt x="46" y="20"/>
                      </a:lnTo>
                      <a:lnTo>
                        <a:pt x="62" y="0"/>
                      </a:lnTo>
                    </a:path>
                  </a:pathLst>
                </a:custGeom>
                <a:noFill/>
                <a:ln w="6350">
                  <a:solidFill>
                    <a:srgbClr val="D1E7F1"/>
                  </a:solidFill>
                  <a:round/>
                  <a:headEnd/>
                  <a:tailEnd/>
                </a:ln>
              </p:spPr>
              <p:txBody>
                <a:bodyPr/>
                <a:lstStyle/>
                <a:p>
                  <a:endParaRPr lang="en-US"/>
                </a:p>
              </p:txBody>
            </p:sp>
            <p:sp>
              <p:nvSpPr>
                <p:cNvPr id="19171" name="Freeform 489"/>
                <p:cNvSpPr>
                  <a:spLocks/>
                </p:cNvSpPr>
                <p:nvPr/>
              </p:nvSpPr>
              <p:spPr bwMode="auto">
                <a:xfrm>
                  <a:off x="1312" y="2433"/>
                  <a:ext cx="24" cy="3"/>
                </a:xfrm>
                <a:custGeom>
                  <a:avLst/>
                  <a:gdLst>
                    <a:gd name="T0" fmla="*/ 0 w 95"/>
                    <a:gd name="T1" fmla="*/ 0 h 12"/>
                    <a:gd name="T2" fmla="*/ 0 w 95"/>
                    <a:gd name="T3" fmla="*/ 0 h 12"/>
                    <a:gd name="T4" fmla="*/ 0 w 95"/>
                    <a:gd name="T5" fmla="*/ 0 h 12"/>
                    <a:gd name="T6" fmla="*/ 0 w 95"/>
                    <a:gd name="T7" fmla="*/ 0 h 12"/>
                    <a:gd name="T8" fmla="*/ 0 60000 65536"/>
                    <a:gd name="T9" fmla="*/ 0 60000 65536"/>
                    <a:gd name="T10" fmla="*/ 0 60000 65536"/>
                    <a:gd name="T11" fmla="*/ 0 60000 65536"/>
                    <a:gd name="T12" fmla="*/ 0 w 95"/>
                    <a:gd name="T13" fmla="*/ 0 h 12"/>
                    <a:gd name="T14" fmla="*/ 95 w 95"/>
                    <a:gd name="T15" fmla="*/ 12 h 12"/>
                  </a:gdLst>
                  <a:ahLst/>
                  <a:cxnLst>
                    <a:cxn ang="T8">
                      <a:pos x="T0" y="T1"/>
                    </a:cxn>
                    <a:cxn ang="T9">
                      <a:pos x="T2" y="T3"/>
                    </a:cxn>
                    <a:cxn ang="T10">
                      <a:pos x="T4" y="T5"/>
                    </a:cxn>
                    <a:cxn ang="T11">
                      <a:pos x="T6" y="T7"/>
                    </a:cxn>
                  </a:cxnLst>
                  <a:rect l="T12" t="T13" r="T14" b="T15"/>
                  <a:pathLst>
                    <a:path w="95" h="12">
                      <a:moveTo>
                        <a:pt x="95" y="0"/>
                      </a:moveTo>
                      <a:lnTo>
                        <a:pt x="64" y="8"/>
                      </a:lnTo>
                      <a:lnTo>
                        <a:pt x="32" y="11"/>
                      </a:lnTo>
                      <a:lnTo>
                        <a:pt x="0" y="12"/>
                      </a:lnTo>
                    </a:path>
                  </a:pathLst>
                </a:custGeom>
                <a:noFill/>
                <a:ln w="6350">
                  <a:solidFill>
                    <a:srgbClr val="D1E7F1"/>
                  </a:solidFill>
                  <a:round/>
                  <a:headEnd/>
                  <a:tailEnd/>
                </a:ln>
              </p:spPr>
              <p:txBody>
                <a:bodyPr/>
                <a:lstStyle/>
                <a:p>
                  <a:endParaRPr lang="en-US"/>
                </a:p>
              </p:txBody>
            </p:sp>
            <p:sp>
              <p:nvSpPr>
                <p:cNvPr id="19172" name="Freeform 490"/>
                <p:cNvSpPr>
                  <a:spLocks/>
                </p:cNvSpPr>
                <p:nvPr/>
              </p:nvSpPr>
              <p:spPr bwMode="auto">
                <a:xfrm>
                  <a:off x="1307" y="2436"/>
                  <a:ext cx="5" cy="3"/>
                </a:xfrm>
                <a:custGeom>
                  <a:avLst/>
                  <a:gdLst>
                    <a:gd name="T0" fmla="*/ 0 w 20"/>
                    <a:gd name="T1" fmla="*/ 0 h 12"/>
                    <a:gd name="T2" fmla="*/ 0 w 20"/>
                    <a:gd name="T3" fmla="*/ 0 h 12"/>
                    <a:gd name="T4" fmla="*/ 0 w 20"/>
                    <a:gd name="T5" fmla="*/ 0 h 12"/>
                    <a:gd name="T6" fmla="*/ 0 w 20"/>
                    <a:gd name="T7" fmla="*/ 0 h 12"/>
                    <a:gd name="T8" fmla="*/ 0 60000 65536"/>
                    <a:gd name="T9" fmla="*/ 0 60000 65536"/>
                    <a:gd name="T10" fmla="*/ 0 60000 65536"/>
                    <a:gd name="T11" fmla="*/ 0 60000 65536"/>
                    <a:gd name="T12" fmla="*/ 0 w 20"/>
                    <a:gd name="T13" fmla="*/ 0 h 12"/>
                    <a:gd name="T14" fmla="*/ 20 w 20"/>
                    <a:gd name="T15" fmla="*/ 12 h 12"/>
                  </a:gdLst>
                  <a:ahLst/>
                  <a:cxnLst>
                    <a:cxn ang="T8">
                      <a:pos x="T0" y="T1"/>
                    </a:cxn>
                    <a:cxn ang="T9">
                      <a:pos x="T2" y="T3"/>
                    </a:cxn>
                    <a:cxn ang="T10">
                      <a:pos x="T4" y="T5"/>
                    </a:cxn>
                    <a:cxn ang="T11">
                      <a:pos x="T6" y="T7"/>
                    </a:cxn>
                  </a:cxnLst>
                  <a:rect l="T12" t="T13" r="T14" b="T15"/>
                  <a:pathLst>
                    <a:path w="20" h="12">
                      <a:moveTo>
                        <a:pt x="20" y="0"/>
                      </a:moveTo>
                      <a:lnTo>
                        <a:pt x="12" y="2"/>
                      </a:lnTo>
                      <a:lnTo>
                        <a:pt x="6" y="6"/>
                      </a:lnTo>
                      <a:lnTo>
                        <a:pt x="0" y="12"/>
                      </a:lnTo>
                    </a:path>
                  </a:pathLst>
                </a:custGeom>
                <a:noFill/>
                <a:ln w="6350">
                  <a:solidFill>
                    <a:srgbClr val="D1E7F1"/>
                  </a:solidFill>
                  <a:round/>
                  <a:headEnd/>
                  <a:tailEnd/>
                </a:ln>
              </p:spPr>
              <p:txBody>
                <a:bodyPr/>
                <a:lstStyle/>
                <a:p>
                  <a:endParaRPr lang="en-US"/>
                </a:p>
              </p:txBody>
            </p:sp>
            <p:sp>
              <p:nvSpPr>
                <p:cNvPr id="19173" name="Freeform 491"/>
                <p:cNvSpPr>
                  <a:spLocks/>
                </p:cNvSpPr>
                <p:nvPr/>
              </p:nvSpPr>
              <p:spPr bwMode="auto">
                <a:xfrm>
                  <a:off x="1307" y="2435"/>
                  <a:ext cx="3" cy="4"/>
                </a:xfrm>
                <a:custGeom>
                  <a:avLst/>
                  <a:gdLst>
                    <a:gd name="T0" fmla="*/ 0 w 13"/>
                    <a:gd name="T1" fmla="*/ 0 h 17"/>
                    <a:gd name="T2" fmla="*/ 0 w 13"/>
                    <a:gd name="T3" fmla="*/ 0 h 17"/>
                    <a:gd name="T4" fmla="*/ 0 w 13"/>
                    <a:gd name="T5" fmla="*/ 0 h 17"/>
                    <a:gd name="T6" fmla="*/ 0 w 13"/>
                    <a:gd name="T7" fmla="*/ 0 h 17"/>
                    <a:gd name="T8" fmla="*/ 0 60000 65536"/>
                    <a:gd name="T9" fmla="*/ 0 60000 65536"/>
                    <a:gd name="T10" fmla="*/ 0 60000 65536"/>
                    <a:gd name="T11" fmla="*/ 0 60000 65536"/>
                    <a:gd name="T12" fmla="*/ 0 w 13"/>
                    <a:gd name="T13" fmla="*/ 0 h 17"/>
                    <a:gd name="T14" fmla="*/ 13 w 13"/>
                    <a:gd name="T15" fmla="*/ 17 h 17"/>
                  </a:gdLst>
                  <a:ahLst/>
                  <a:cxnLst>
                    <a:cxn ang="T8">
                      <a:pos x="T0" y="T1"/>
                    </a:cxn>
                    <a:cxn ang="T9">
                      <a:pos x="T2" y="T3"/>
                    </a:cxn>
                    <a:cxn ang="T10">
                      <a:pos x="T4" y="T5"/>
                    </a:cxn>
                    <a:cxn ang="T11">
                      <a:pos x="T6" y="T7"/>
                    </a:cxn>
                  </a:cxnLst>
                  <a:rect l="T12" t="T13" r="T14" b="T15"/>
                  <a:pathLst>
                    <a:path w="13" h="17">
                      <a:moveTo>
                        <a:pt x="0" y="17"/>
                      </a:moveTo>
                      <a:lnTo>
                        <a:pt x="5" y="12"/>
                      </a:lnTo>
                      <a:lnTo>
                        <a:pt x="8" y="6"/>
                      </a:lnTo>
                      <a:lnTo>
                        <a:pt x="13" y="0"/>
                      </a:lnTo>
                    </a:path>
                  </a:pathLst>
                </a:custGeom>
                <a:noFill/>
                <a:ln w="6350">
                  <a:solidFill>
                    <a:srgbClr val="D1E7F1"/>
                  </a:solidFill>
                  <a:round/>
                  <a:headEnd/>
                  <a:tailEnd/>
                </a:ln>
              </p:spPr>
              <p:txBody>
                <a:bodyPr/>
                <a:lstStyle/>
                <a:p>
                  <a:endParaRPr lang="en-US"/>
                </a:p>
              </p:txBody>
            </p:sp>
            <p:sp>
              <p:nvSpPr>
                <p:cNvPr id="19174" name="Freeform 492"/>
                <p:cNvSpPr>
                  <a:spLocks/>
                </p:cNvSpPr>
                <p:nvPr/>
              </p:nvSpPr>
              <p:spPr bwMode="auto">
                <a:xfrm>
                  <a:off x="1280" y="2429"/>
                  <a:ext cx="1" cy="6"/>
                </a:xfrm>
                <a:custGeom>
                  <a:avLst/>
                  <a:gdLst>
                    <a:gd name="T0" fmla="*/ 0 w 4"/>
                    <a:gd name="T1" fmla="*/ 0 h 25"/>
                    <a:gd name="T2" fmla="*/ 0 w 4"/>
                    <a:gd name="T3" fmla="*/ 0 h 25"/>
                    <a:gd name="T4" fmla="*/ 0 w 4"/>
                    <a:gd name="T5" fmla="*/ 0 h 25"/>
                    <a:gd name="T6" fmla="*/ 0 w 4"/>
                    <a:gd name="T7" fmla="*/ 0 h 25"/>
                    <a:gd name="T8" fmla="*/ 0 60000 65536"/>
                    <a:gd name="T9" fmla="*/ 0 60000 65536"/>
                    <a:gd name="T10" fmla="*/ 0 60000 65536"/>
                    <a:gd name="T11" fmla="*/ 0 60000 65536"/>
                    <a:gd name="T12" fmla="*/ 0 w 4"/>
                    <a:gd name="T13" fmla="*/ 0 h 25"/>
                    <a:gd name="T14" fmla="*/ 4 w 4"/>
                    <a:gd name="T15" fmla="*/ 25 h 25"/>
                  </a:gdLst>
                  <a:ahLst/>
                  <a:cxnLst>
                    <a:cxn ang="T8">
                      <a:pos x="T0" y="T1"/>
                    </a:cxn>
                    <a:cxn ang="T9">
                      <a:pos x="T2" y="T3"/>
                    </a:cxn>
                    <a:cxn ang="T10">
                      <a:pos x="T4" y="T5"/>
                    </a:cxn>
                    <a:cxn ang="T11">
                      <a:pos x="T6" y="T7"/>
                    </a:cxn>
                  </a:cxnLst>
                  <a:rect l="T12" t="T13" r="T14" b="T15"/>
                  <a:pathLst>
                    <a:path w="4" h="25">
                      <a:moveTo>
                        <a:pt x="3" y="0"/>
                      </a:moveTo>
                      <a:lnTo>
                        <a:pt x="4" y="9"/>
                      </a:lnTo>
                      <a:lnTo>
                        <a:pt x="2" y="17"/>
                      </a:lnTo>
                      <a:lnTo>
                        <a:pt x="0" y="25"/>
                      </a:lnTo>
                    </a:path>
                  </a:pathLst>
                </a:custGeom>
                <a:noFill/>
                <a:ln w="6350">
                  <a:solidFill>
                    <a:srgbClr val="D1E7F1"/>
                  </a:solidFill>
                  <a:round/>
                  <a:headEnd/>
                  <a:tailEnd/>
                </a:ln>
              </p:spPr>
              <p:txBody>
                <a:bodyPr/>
                <a:lstStyle/>
                <a:p>
                  <a:endParaRPr lang="en-US"/>
                </a:p>
              </p:txBody>
            </p:sp>
            <p:sp>
              <p:nvSpPr>
                <p:cNvPr id="19175" name="Freeform 493"/>
                <p:cNvSpPr>
                  <a:spLocks/>
                </p:cNvSpPr>
                <p:nvPr/>
              </p:nvSpPr>
              <p:spPr bwMode="auto">
                <a:xfrm>
                  <a:off x="1277" y="2435"/>
                  <a:ext cx="3" cy="9"/>
                </a:xfrm>
                <a:custGeom>
                  <a:avLst/>
                  <a:gdLst>
                    <a:gd name="T0" fmla="*/ 0 w 12"/>
                    <a:gd name="T1" fmla="*/ 0 h 35"/>
                    <a:gd name="T2" fmla="*/ 0 w 12"/>
                    <a:gd name="T3" fmla="*/ 0 h 35"/>
                    <a:gd name="T4" fmla="*/ 0 w 12"/>
                    <a:gd name="T5" fmla="*/ 0 h 35"/>
                    <a:gd name="T6" fmla="*/ 0 w 12"/>
                    <a:gd name="T7" fmla="*/ 0 h 35"/>
                    <a:gd name="T8" fmla="*/ 0 60000 65536"/>
                    <a:gd name="T9" fmla="*/ 0 60000 65536"/>
                    <a:gd name="T10" fmla="*/ 0 60000 65536"/>
                    <a:gd name="T11" fmla="*/ 0 60000 65536"/>
                    <a:gd name="T12" fmla="*/ 0 w 12"/>
                    <a:gd name="T13" fmla="*/ 0 h 35"/>
                    <a:gd name="T14" fmla="*/ 12 w 12"/>
                    <a:gd name="T15" fmla="*/ 35 h 35"/>
                  </a:gdLst>
                  <a:ahLst/>
                  <a:cxnLst>
                    <a:cxn ang="T8">
                      <a:pos x="T0" y="T1"/>
                    </a:cxn>
                    <a:cxn ang="T9">
                      <a:pos x="T2" y="T3"/>
                    </a:cxn>
                    <a:cxn ang="T10">
                      <a:pos x="T4" y="T5"/>
                    </a:cxn>
                    <a:cxn ang="T11">
                      <a:pos x="T6" y="T7"/>
                    </a:cxn>
                  </a:cxnLst>
                  <a:rect l="T12" t="T13" r="T14" b="T15"/>
                  <a:pathLst>
                    <a:path w="12" h="35">
                      <a:moveTo>
                        <a:pt x="12" y="0"/>
                      </a:moveTo>
                      <a:lnTo>
                        <a:pt x="7" y="12"/>
                      </a:lnTo>
                      <a:lnTo>
                        <a:pt x="1" y="23"/>
                      </a:lnTo>
                      <a:lnTo>
                        <a:pt x="0" y="35"/>
                      </a:lnTo>
                    </a:path>
                  </a:pathLst>
                </a:custGeom>
                <a:noFill/>
                <a:ln w="6350">
                  <a:solidFill>
                    <a:srgbClr val="D1E7F1"/>
                  </a:solidFill>
                  <a:round/>
                  <a:headEnd/>
                  <a:tailEnd/>
                </a:ln>
              </p:spPr>
              <p:txBody>
                <a:bodyPr/>
                <a:lstStyle/>
                <a:p>
                  <a:endParaRPr lang="en-US"/>
                </a:p>
              </p:txBody>
            </p:sp>
            <p:sp>
              <p:nvSpPr>
                <p:cNvPr id="19176" name="Freeform 494"/>
                <p:cNvSpPr>
                  <a:spLocks/>
                </p:cNvSpPr>
                <p:nvPr/>
              </p:nvSpPr>
              <p:spPr bwMode="auto">
                <a:xfrm>
                  <a:off x="1272" y="2434"/>
                  <a:ext cx="5" cy="10"/>
                </a:xfrm>
                <a:custGeom>
                  <a:avLst/>
                  <a:gdLst>
                    <a:gd name="T0" fmla="*/ 0 w 20"/>
                    <a:gd name="T1" fmla="*/ 0 h 41"/>
                    <a:gd name="T2" fmla="*/ 0 w 20"/>
                    <a:gd name="T3" fmla="*/ 0 h 41"/>
                    <a:gd name="T4" fmla="*/ 0 w 20"/>
                    <a:gd name="T5" fmla="*/ 0 h 41"/>
                    <a:gd name="T6" fmla="*/ 0 w 20"/>
                    <a:gd name="T7" fmla="*/ 0 h 41"/>
                    <a:gd name="T8" fmla="*/ 0 60000 65536"/>
                    <a:gd name="T9" fmla="*/ 0 60000 65536"/>
                    <a:gd name="T10" fmla="*/ 0 60000 65536"/>
                    <a:gd name="T11" fmla="*/ 0 60000 65536"/>
                    <a:gd name="T12" fmla="*/ 0 w 20"/>
                    <a:gd name="T13" fmla="*/ 0 h 41"/>
                    <a:gd name="T14" fmla="*/ 20 w 20"/>
                    <a:gd name="T15" fmla="*/ 41 h 41"/>
                  </a:gdLst>
                  <a:ahLst/>
                  <a:cxnLst>
                    <a:cxn ang="T8">
                      <a:pos x="T0" y="T1"/>
                    </a:cxn>
                    <a:cxn ang="T9">
                      <a:pos x="T2" y="T3"/>
                    </a:cxn>
                    <a:cxn ang="T10">
                      <a:pos x="T4" y="T5"/>
                    </a:cxn>
                    <a:cxn ang="T11">
                      <a:pos x="T6" y="T7"/>
                    </a:cxn>
                  </a:cxnLst>
                  <a:rect l="T12" t="T13" r="T14" b="T15"/>
                  <a:pathLst>
                    <a:path w="20" h="41">
                      <a:moveTo>
                        <a:pt x="20" y="41"/>
                      </a:moveTo>
                      <a:lnTo>
                        <a:pt x="13" y="28"/>
                      </a:lnTo>
                      <a:lnTo>
                        <a:pt x="6" y="15"/>
                      </a:lnTo>
                      <a:lnTo>
                        <a:pt x="0" y="0"/>
                      </a:lnTo>
                    </a:path>
                  </a:pathLst>
                </a:custGeom>
                <a:noFill/>
                <a:ln w="6350">
                  <a:solidFill>
                    <a:srgbClr val="D1E7F1"/>
                  </a:solidFill>
                  <a:round/>
                  <a:headEnd/>
                  <a:tailEnd/>
                </a:ln>
              </p:spPr>
              <p:txBody>
                <a:bodyPr/>
                <a:lstStyle/>
                <a:p>
                  <a:endParaRPr lang="en-US"/>
                </a:p>
              </p:txBody>
            </p:sp>
            <p:sp>
              <p:nvSpPr>
                <p:cNvPr id="19177" name="Freeform 495"/>
                <p:cNvSpPr>
                  <a:spLocks/>
                </p:cNvSpPr>
                <p:nvPr/>
              </p:nvSpPr>
              <p:spPr bwMode="auto">
                <a:xfrm>
                  <a:off x="1263" y="2536"/>
                  <a:ext cx="51" cy="400"/>
                </a:xfrm>
                <a:custGeom>
                  <a:avLst/>
                  <a:gdLst>
                    <a:gd name="T0" fmla="*/ 0 w 207"/>
                    <a:gd name="T1" fmla="*/ 0 h 1604"/>
                    <a:gd name="T2" fmla="*/ 0 w 207"/>
                    <a:gd name="T3" fmla="*/ 0 h 1604"/>
                    <a:gd name="T4" fmla="*/ 0 w 207"/>
                    <a:gd name="T5" fmla="*/ 0 h 1604"/>
                    <a:gd name="T6" fmla="*/ 0 w 207"/>
                    <a:gd name="T7" fmla="*/ 0 h 1604"/>
                    <a:gd name="T8" fmla="*/ 0 w 207"/>
                    <a:gd name="T9" fmla="*/ 0 h 1604"/>
                    <a:gd name="T10" fmla="*/ 0 w 207"/>
                    <a:gd name="T11" fmla="*/ 0 h 1604"/>
                    <a:gd name="T12" fmla="*/ 0 w 207"/>
                    <a:gd name="T13" fmla="*/ 0 h 1604"/>
                    <a:gd name="T14" fmla="*/ 0 w 207"/>
                    <a:gd name="T15" fmla="*/ 0 h 1604"/>
                    <a:gd name="T16" fmla="*/ 0 w 207"/>
                    <a:gd name="T17" fmla="*/ 0 h 1604"/>
                    <a:gd name="T18" fmla="*/ 0 w 207"/>
                    <a:gd name="T19" fmla="*/ 0 h 1604"/>
                    <a:gd name="T20" fmla="*/ 0 w 207"/>
                    <a:gd name="T21" fmla="*/ 0 h 1604"/>
                    <a:gd name="T22" fmla="*/ 0 w 207"/>
                    <a:gd name="T23" fmla="*/ 0 h 1604"/>
                    <a:gd name="T24" fmla="*/ 0 w 207"/>
                    <a:gd name="T25" fmla="*/ 0 h 1604"/>
                    <a:gd name="T26" fmla="*/ 0 w 207"/>
                    <a:gd name="T27" fmla="*/ 0 h 1604"/>
                    <a:gd name="T28" fmla="*/ 0 w 207"/>
                    <a:gd name="T29" fmla="*/ 0 h 1604"/>
                    <a:gd name="T30" fmla="*/ 0 w 207"/>
                    <a:gd name="T31" fmla="*/ 0 h 1604"/>
                    <a:gd name="T32" fmla="*/ 0 w 207"/>
                    <a:gd name="T33" fmla="*/ 0 h 1604"/>
                    <a:gd name="T34" fmla="*/ 0 w 207"/>
                    <a:gd name="T35" fmla="*/ 0 h 1604"/>
                    <a:gd name="T36" fmla="*/ 0 w 207"/>
                    <a:gd name="T37" fmla="*/ 0 h 1604"/>
                    <a:gd name="T38" fmla="*/ 0 w 207"/>
                    <a:gd name="T39" fmla="*/ 0 h 1604"/>
                    <a:gd name="T40" fmla="*/ 0 w 207"/>
                    <a:gd name="T41" fmla="*/ 0 h 1604"/>
                    <a:gd name="T42" fmla="*/ 0 w 207"/>
                    <a:gd name="T43" fmla="*/ 0 h 1604"/>
                    <a:gd name="T44" fmla="*/ 0 w 207"/>
                    <a:gd name="T45" fmla="*/ 0 h 1604"/>
                    <a:gd name="T46" fmla="*/ 0 w 207"/>
                    <a:gd name="T47" fmla="*/ 0 h 1604"/>
                    <a:gd name="T48" fmla="*/ 0 w 207"/>
                    <a:gd name="T49" fmla="*/ 0 h 1604"/>
                    <a:gd name="T50" fmla="*/ 0 w 207"/>
                    <a:gd name="T51" fmla="*/ 0 h 1604"/>
                    <a:gd name="T52" fmla="*/ 0 w 207"/>
                    <a:gd name="T53" fmla="*/ 0 h 1604"/>
                    <a:gd name="T54" fmla="*/ 0 w 207"/>
                    <a:gd name="T55" fmla="*/ 0 h 1604"/>
                    <a:gd name="T56" fmla="*/ 0 w 207"/>
                    <a:gd name="T57" fmla="*/ 0 h 1604"/>
                    <a:gd name="T58" fmla="*/ 0 w 207"/>
                    <a:gd name="T59" fmla="*/ 0 h 1604"/>
                    <a:gd name="T60" fmla="*/ 0 w 207"/>
                    <a:gd name="T61" fmla="*/ 0 h 1604"/>
                    <a:gd name="T62" fmla="*/ 0 w 207"/>
                    <a:gd name="T63" fmla="*/ 0 h 1604"/>
                    <a:gd name="T64" fmla="*/ 0 w 207"/>
                    <a:gd name="T65" fmla="*/ 0 h 1604"/>
                    <a:gd name="T66" fmla="*/ 0 w 207"/>
                    <a:gd name="T67" fmla="*/ 0 h 1604"/>
                    <a:gd name="T68" fmla="*/ 0 w 207"/>
                    <a:gd name="T69" fmla="*/ 0 h 1604"/>
                    <a:gd name="T70" fmla="*/ 0 w 207"/>
                    <a:gd name="T71" fmla="*/ 0 h 1604"/>
                    <a:gd name="T72" fmla="*/ 0 w 207"/>
                    <a:gd name="T73" fmla="*/ 0 h 1604"/>
                    <a:gd name="T74" fmla="*/ 0 w 207"/>
                    <a:gd name="T75" fmla="*/ 0 h 1604"/>
                    <a:gd name="T76" fmla="*/ 0 w 207"/>
                    <a:gd name="T77" fmla="*/ 0 h 1604"/>
                    <a:gd name="T78" fmla="*/ 0 w 207"/>
                    <a:gd name="T79" fmla="*/ 0 h 1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
                    <a:gd name="T121" fmla="*/ 0 h 1604"/>
                    <a:gd name="T122" fmla="*/ 207 w 207"/>
                    <a:gd name="T123" fmla="*/ 1604 h 16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 h="1604">
                      <a:moveTo>
                        <a:pt x="3" y="0"/>
                      </a:moveTo>
                      <a:lnTo>
                        <a:pt x="37" y="37"/>
                      </a:lnTo>
                      <a:lnTo>
                        <a:pt x="67" y="75"/>
                      </a:lnTo>
                      <a:lnTo>
                        <a:pt x="97" y="113"/>
                      </a:lnTo>
                      <a:lnTo>
                        <a:pt x="121" y="152"/>
                      </a:lnTo>
                      <a:lnTo>
                        <a:pt x="144" y="192"/>
                      </a:lnTo>
                      <a:lnTo>
                        <a:pt x="163" y="234"/>
                      </a:lnTo>
                      <a:lnTo>
                        <a:pt x="179" y="277"/>
                      </a:lnTo>
                      <a:lnTo>
                        <a:pt x="191" y="320"/>
                      </a:lnTo>
                      <a:lnTo>
                        <a:pt x="200" y="366"/>
                      </a:lnTo>
                      <a:lnTo>
                        <a:pt x="206" y="413"/>
                      </a:lnTo>
                      <a:lnTo>
                        <a:pt x="207" y="462"/>
                      </a:lnTo>
                      <a:lnTo>
                        <a:pt x="206" y="515"/>
                      </a:lnTo>
                      <a:lnTo>
                        <a:pt x="204" y="567"/>
                      </a:lnTo>
                      <a:lnTo>
                        <a:pt x="196" y="617"/>
                      </a:lnTo>
                      <a:lnTo>
                        <a:pt x="185" y="664"/>
                      </a:lnTo>
                      <a:lnTo>
                        <a:pt x="174" y="712"/>
                      </a:lnTo>
                      <a:lnTo>
                        <a:pt x="165" y="758"/>
                      </a:lnTo>
                      <a:lnTo>
                        <a:pt x="156" y="805"/>
                      </a:lnTo>
                      <a:lnTo>
                        <a:pt x="146" y="852"/>
                      </a:lnTo>
                      <a:lnTo>
                        <a:pt x="138" y="899"/>
                      </a:lnTo>
                      <a:lnTo>
                        <a:pt x="131" y="947"/>
                      </a:lnTo>
                      <a:lnTo>
                        <a:pt x="125" y="994"/>
                      </a:lnTo>
                      <a:lnTo>
                        <a:pt x="119" y="1044"/>
                      </a:lnTo>
                      <a:lnTo>
                        <a:pt x="111" y="1100"/>
                      </a:lnTo>
                      <a:lnTo>
                        <a:pt x="100" y="1154"/>
                      </a:lnTo>
                      <a:lnTo>
                        <a:pt x="90" y="1210"/>
                      </a:lnTo>
                      <a:lnTo>
                        <a:pt x="79" y="1266"/>
                      </a:lnTo>
                      <a:lnTo>
                        <a:pt x="71" y="1324"/>
                      </a:lnTo>
                      <a:lnTo>
                        <a:pt x="71" y="1384"/>
                      </a:lnTo>
                      <a:lnTo>
                        <a:pt x="73" y="1452"/>
                      </a:lnTo>
                      <a:lnTo>
                        <a:pt x="73" y="1511"/>
                      </a:lnTo>
                      <a:lnTo>
                        <a:pt x="70" y="1529"/>
                      </a:lnTo>
                      <a:lnTo>
                        <a:pt x="64" y="1564"/>
                      </a:lnTo>
                      <a:lnTo>
                        <a:pt x="58" y="1604"/>
                      </a:lnTo>
                      <a:lnTo>
                        <a:pt x="50" y="1556"/>
                      </a:lnTo>
                      <a:lnTo>
                        <a:pt x="44" y="1509"/>
                      </a:lnTo>
                      <a:lnTo>
                        <a:pt x="39" y="1462"/>
                      </a:lnTo>
                      <a:lnTo>
                        <a:pt x="37" y="1415"/>
                      </a:lnTo>
                      <a:lnTo>
                        <a:pt x="37" y="1368"/>
                      </a:lnTo>
                      <a:lnTo>
                        <a:pt x="38" y="1321"/>
                      </a:lnTo>
                      <a:lnTo>
                        <a:pt x="40" y="1275"/>
                      </a:lnTo>
                      <a:lnTo>
                        <a:pt x="44" y="1228"/>
                      </a:lnTo>
                      <a:lnTo>
                        <a:pt x="48" y="1181"/>
                      </a:lnTo>
                      <a:lnTo>
                        <a:pt x="53" y="1135"/>
                      </a:lnTo>
                      <a:lnTo>
                        <a:pt x="59" y="1089"/>
                      </a:lnTo>
                      <a:lnTo>
                        <a:pt x="66" y="1043"/>
                      </a:lnTo>
                      <a:lnTo>
                        <a:pt x="73" y="998"/>
                      </a:lnTo>
                      <a:lnTo>
                        <a:pt x="80" y="951"/>
                      </a:lnTo>
                      <a:lnTo>
                        <a:pt x="88" y="905"/>
                      </a:lnTo>
                      <a:lnTo>
                        <a:pt x="96" y="860"/>
                      </a:lnTo>
                      <a:lnTo>
                        <a:pt x="103" y="814"/>
                      </a:lnTo>
                      <a:lnTo>
                        <a:pt x="110" y="769"/>
                      </a:lnTo>
                      <a:lnTo>
                        <a:pt x="119" y="719"/>
                      </a:lnTo>
                      <a:lnTo>
                        <a:pt x="127" y="667"/>
                      </a:lnTo>
                      <a:lnTo>
                        <a:pt x="136" y="613"/>
                      </a:lnTo>
                      <a:lnTo>
                        <a:pt x="143" y="560"/>
                      </a:lnTo>
                      <a:lnTo>
                        <a:pt x="146" y="507"/>
                      </a:lnTo>
                      <a:lnTo>
                        <a:pt x="146" y="454"/>
                      </a:lnTo>
                      <a:lnTo>
                        <a:pt x="141" y="405"/>
                      </a:lnTo>
                      <a:lnTo>
                        <a:pt x="131" y="357"/>
                      </a:lnTo>
                      <a:lnTo>
                        <a:pt x="119" y="318"/>
                      </a:lnTo>
                      <a:lnTo>
                        <a:pt x="103" y="272"/>
                      </a:lnTo>
                      <a:lnTo>
                        <a:pt x="85" y="224"/>
                      </a:lnTo>
                      <a:lnTo>
                        <a:pt x="64" y="184"/>
                      </a:lnTo>
                      <a:lnTo>
                        <a:pt x="43" y="157"/>
                      </a:lnTo>
                      <a:lnTo>
                        <a:pt x="21" y="150"/>
                      </a:lnTo>
                      <a:lnTo>
                        <a:pt x="0" y="171"/>
                      </a:lnTo>
                      <a:lnTo>
                        <a:pt x="1" y="126"/>
                      </a:lnTo>
                      <a:lnTo>
                        <a:pt x="3" y="44"/>
                      </a:lnTo>
                      <a:lnTo>
                        <a:pt x="3" y="0"/>
                      </a:lnTo>
                      <a:close/>
                    </a:path>
                  </a:pathLst>
                </a:custGeom>
                <a:solidFill>
                  <a:srgbClr val="47A3CB"/>
                </a:solidFill>
                <a:ln w="9525">
                  <a:noFill/>
                  <a:round/>
                  <a:headEnd/>
                  <a:tailEnd/>
                </a:ln>
              </p:spPr>
              <p:txBody>
                <a:bodyPr/>
                <a:lstStyle/>
                <a:p>
                  <a:endParaRPr lang="en-US"/>
                </a:p>
              </p:txBody>
            </p:sp>
            <p:sp>
              <p:nvSpPr>
                <p:cNvPr id="19178" name="Freeform 496"/>
                <p:cNvSpPr>
                  <a:spLocks/>
                </p:cNvSpPr>
                <p:nvPr/>
              </p:nvSpPr>
              <p:spPr bwMode="auto">
                <a:xfrm>
                  <a:off x="1263" y="2536"/>
                  <a:ext cx="51" cy="400"/>
                </a:xfrm>
                <a:custGeom>
                  <a:avLst/>
                  <a:gdLst>
                    <a:gd name="T0" fmla="*/ 0 w 207"/>
                    <a:gd name="T1" fmla="*/ 0 h 1604"/>
                    <a:gd name="T2" fmla="*/ 0 w 207"/>
                    <a:gd name="T3" fmla="*/ 0 h 1604"/>
                    <a:gd name="T4" fmla="*/ 0 w 207"/>
                    <a:gd name="T5" fmla="*/ 0 h 1604"/>
                    <a:gd name="T6" fmla="*/ 0 w 207"/>
                    <a:gd name="T7" fmla="*/ 0 h 1604"/>
                    <a:gd name="T8" fmla="*/ 0 w 207"/>
                    <a:gd name="T9" fmla="*/ 0 h 1604"/>
                    <a:gd name="T10" fmla="*/ 0 w 207"/>
                    <a:gd name="T11" fmla="*/ 0 h 1604"/>
                    <a:gd name="T12" fmla="*/ 0 w 207"/>
                    <a:gd name="T13" fmla="*/ 0 h 1604"/>
                    <a:gd name="T14" fmla="*/ 0 w 207"/>
                    <a:gd name="T15" fmla="*/ 0 h 1604"/>
                    <a:gd name="T16" fmla="*/ 0 w 207"/>
                    <a:gd name="T17" fmla="*/ 0 h 1604"/>
                    <a:gd name="T18" fmla="*/ 0 w 207"/>
                    <a:gd name="T19" fmla="*/ 0 h 1604"/>
                    <a:gd name="T20" fmla="*/ 0 w 207"/>
                    <a:gd name="T21" fmla="*/ 0 h 1604"/>
                    <a:gd name="T22" fmla="*/ 0 w 207"/>
                    <a:gd name="T23" fmla="*/ 0 h 1604"/>
                    <a:gd name="T24" fmla="*/ 0 w 207"/>
                    <a:gd name="T25" fmla="*/ 0 h 1604"/>
                    <a:gd name="T26" fmla="*/ 0 w 207"/>
                    <a:gd name="T27" fmla="*/ 0 h 1604"/>
                    <a:gd name="T28" fmla="*/ 0 w 207"/>
                    <a:gd name="T29" fmla="*/ 0 h 1604"/>
                    <a:gd name="T30" fmla="*/ 0 w 207"/>
                    <a:gd name="T31" fmla="*/ 0 h 1604"/>
                    <a:gd name="T32" fmla="*/ 0 w 207"/>
                    <a:gd name="T33" fmla="*/ 0 h 1604"/>
                    <a:gd name="T34" fmla="*/ 0 w 207"/>
                    <a:gd name="T35" fmla="*/ 0 h 1604"/>
                    <a:gd name="T36" fmla="*/ 0 w 207"/>
                    <a:gd name="T37" fmla="*/ 0 h 1604"/>
                    <a:gd name="T38" fmla="*/ 0 w 207"/>
                    <a:gd name="T39" fmla="*/ 0 h 1604"/>
                    <a:gd name="T40" fmla="*/ 0 w 207"/>
                    <a:gd name="T41" fmla="*/ 0 h 1604"/>
                    <a:gd name="T42" fmla="*/ 0 w 207"/>
                    <a:gd name="T43" fmla="*/ 0 h 1604"/>
                    <a:gd name="T44" fmla="*/ 0 w 207"/>
                    <a:gd name="T45" fmla="*/ 0 h 1604"/>
                    <a:gd name="T46" fmla="*/ 0 w 207"/>
                    <a:gd name="T47" fmla="*/ 0 h 1604"/>
                    <a:gd name="T48" fmla="*/ 0 w 207"/>
                    <a:gd name="T49" fmla="*/ 0 h 1604"/>
                    <a:gd name="T50" fmla="*/ 0 w 207"/>
                    <a:gd name="T51" fmla="*/ 0 h 1604"/>
                    <a:gd name="T52" fmla="*/ 0 w 207"/>
                    <a:gd name="T53" fmla="*/ 0 h 1604"/>
                    <a:gd name="T54" fmla="*/ 0 w 207"/>
                    <a:gd name="T55" fmla="*/ 0 h 1604"/>
                    <a:gd name="T56" fmla="*/ 0 w 207"/>
                    <a:gd name="T57" fmla="*/ 0 h 1604"/>
                    <a:gd name="T58" fmla="*/ 0 w 207"/>
                    <a:gd name="T59" fmla="*/ 0 h 1604"/>
                    <a:gd name="T60" fmla="*/ 0 w 207"/>
                    <a:gd name="T61" fmla="*/ 0 h 1604"/>
                    <a:gd name="T62" fmla="*/ 0 w 207"/>
                    <a:gd name="T63" fmla="*/ 0 h 1604"/>
                    <a:gd name="T64" fmla="*/ 0 w 207"/>
                    <a:gd name="T65" fmla="*/ 0 h 1604"/>
                    <a:gd name="T66" fmla="*/ 0 w 207"/>
                    <a:gd name="T67" fmla="*/ 0 h 1604"/>
                    <a:gd name="T68" fmla="*/ 0 w 207"/>
                    <a:gd name="T69" fmla="*/ 0 h 1604"/>
                    <a:gd name="T70" fmla="*/ 0 w 207"/>
                    <a:gd name="T71" fmla="*/ 0 h 1604"/>
                    <a:gd name="T72" fmla="*/ 0 w 207"/>
                    <a:gd name="T73" fmla="*/ 0 h 1604"/>
                    <a:gd name="T74" fmla="*/ 0 w 207"/>
                    <a:gd name="T75" fmla="*/ 0 h 1604"/>
                    <a:gd name="T76" fmla="*/ 0 w 207"/>
                    <a:gd name="T77" fmla="*/ 0 h 1604"/>
                    <a:gd name="T78" fmla="*/ 0 w 207"/>
                    <a:gd name="T79" fmla="*/ 0 h 1604"/>
                    <a:gd name="T80" fmla="*/ 0 w 207"/>
                    <a:gd name="T81" fmla="*/ 0 h 16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7"/>
                    <a:gd name="T124" fmla="*/ 0 h 1604"/>
                    <a:gd name="T125" fmla="*/ 207 w 207"/>
                    <a:gd name="T126" fmla="*/ 1604 h 16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7" h="1604">
                      <a:moveTo>
                        <a:pt x="3" y="0"/>
                      </a:moveTo>
                      <a:lnTo>
                        <a:pt x="37" y="37"/>
                      </a:lnTo>
                      <a:lnTo>
                        <a:pt x="67" y="75"/>
                      </a:lnTo>
                      <a:lnTo>
                        <a:pt x="97" y="113"/>
                      </a:lnTo>
                      <a:lnTo>
                        <a:pt x="121" y="152"/>
                      </a:lnTo>
                      <a:lnTo>
                        <a:pt x="144" y="192"/>
                      </a:lnTo>
                      <a:lnTo>
                        <a:pt x="163" y="234"/>
                      </a:lnTo>
                      <a:lnTo>
                        <a:pt x="179" y="277"/>
                      </a:lnTo>
                      <a:lnTo>
                        <a:pt x="191" y="320"/>
                      </a:lnTo>
                      <a:lnTo>
                        <a:pt x="200" y="366"/>
                      </a:lnTo>
                      <a:lnTo>
                        <a:pt x="206" y="413"/>
                      </a:lnTo>
                      <a:lnTo>
                        <a:pt x="207" y="462"/>
                      </a:lnTo>
                      <a:lnTo>
                        <a:pt x="206" y="515"/>
                      </a:lnTo>
                      <a:lnTo>
                        <a:pt x="204" y="567"/>
                      </a:lnTo>
                      <a:lnTo>
                        <a:pt x="196" y="617"/>
                      </a:lnTo>
                      <a:lnTo>
                        <a:pt x="185" y="664"/>
                      </a:lnTo>
                      <a:lnTo>
                        <a:pt x="174" y="712"/>
                      </a:lnTo>
                      <a:lnTo>
                        <a:pt x="165" y="758"/>
                      </a:lnTo>
                      <a:lnTo>
                        <a:pt x="156" y="805"/>
                      </a:lnTo>
                      <a:lnTo>
                        <a:pt x="146" y="852"/>
                      </a:lnTo>
                      <a:lnTo>
                        <a:pt x="138" y="899"/>
                      </a:lnTo>
                      <a:lnTo>
                        <a:pt x="131" y="947"/>
                      </a:lnTo>
                      <a:lnTo>
                        <a:pt x="125" y="994"/>
                      </a:lnTo>
                      <a:lnTo>
                        <a:pt x="119" y="1044"/>
                      </a:lnTo>
                      <a:lnTo>
                        <a:pt x="111" y="1100"/>
                      </a:lnTo>
                      <a:lnTo>
                        <a:pt x="100" y="1154"/>
                      </a:lnTo>
                      <a:lnTo>
                        <a:pt x="90" y="1210"/>
                      </a:lnTo>
                      <a:lnTo>
                        <a:pt x="79" y="1266"/>
                      </a:lnTo>
                      <a:lnTo>
                        <a:pt x="71" y="1324"/>
                      </a:lnTo>
                      <a:lnTo>
                        <a:pt x="71" y="1384"/>
                      </a:lnTo>
                      <a:lnTo>
                        <a:pt x="73" y="1452"/>
                      </a:lnTo>
                      <a:lnTo>
                        <a:pt x="73" y="1511"/>
                      </a:lnTo>
                      <a:lnTo>
                        <a:pt x="70" y="1529"/>
                      </a:lnTo>
                      <a:lnTo>
                        <a:pt x="64" y="1564"/>
                      </a:lnTo>
                      <a:lnTo>
                        <a:pt x="58" y="1604"/>
                      </a:lnTo>
                      <a:lnTo>
                        <a:pt x="50" y="1556"/>
                      </a:lnTo>
                      <a:lnTo>
                        <a:pt x="44" y="1509"/>
                      </a:lnTo>
                      <a:lnTo>
                        <a:pt x="39" y="1462"/>
                      </a:lnTo>
                      <a:lnTo>
                        <a:pt x="37" y="1415"/>
                      </a:lnTo>
                      <a:lnTo>
                        <a:pt x="37" y="1368"/>
                      </a:lnTo>
                      <a:lnTo>
                        <a:pt x="38" y="1321"/>
                      </a:lnTo>
                      <a:lnTo>
                        <a:pt x="40" y="1275"/>
                      </a:lnTo>
                      <a:lnTo>
                        <a:pt x="44" y="1228"/>
                      </a:lnTo>
                      <a:lnTo>
                        <a:pt x="48" y="1181"/>
                      </a:lnTo>
                      <a:lnTo>
                        <a:pt x="53" y="1135"/>
                      </a:lnTo>
                      <a:lnTo>
                        <a:pt x="59" y="1089"/>
                      </a:lnTo>
                      <a:lnTo>
                        <a:pt x="66" y="1043"/>
                      </a:lnTo>
                      <a:lnTo>
                        <a:pt x="73" y="998"/>
                      </a:lnTo>
                      <a:lnTo>
                        <a:pt x="80" y="951"/>
                      </a:lnTo>
                      <a:lnTo>
                        <a:pt x="88" y="905"/>
                      </a:lnTo>
                      <a:lnTo>
                        <a:pt x="96" y="860"/>
                      </a:lnTo>
                      <a:lnTo>
                        <a:pt x="103" y="814"/>
                      </a:lnTo>
                      <a:lnTo>
                        <a:pt x="110" y="769"/>
                      </a:lnTo>
                      <a:lnTo>
                        <a:pt x="119" y="719"/>
                      </a:lnTo>
                      <a:lnTo>
                        <a:pt x="127" y="667"/>
                      </a:lnTo>
                      <a:lnTo>
                        <a:pt x="136" y="613"/>
                      </a:lnTo>
                      <a:lnTo>
                        <a:pt x="143" y="560"/>
                      </a:lnTo>
                      <a:lnTo>
                        <a:pt x="146" y="507"/>
                      </a:lnTo>
                      <a:lnTo>
                        <a:pt x="146" y="454"/>
                      </a:lnTo>
                      <a:lnTo>
                        <a:pt x="141" y="405"/>
                      </a:lnTo>
                      <a:lnTo>
                        <a:pt x="131" y="357"/>
                      </a:lnTo>
                      <a:lnTo>
                        <a:pt x="119" y="318"/>
                      </a:lnTo>
                      <a:lnTo>
                        <a:pt x="103" y="272"/>
                      </a:lnTo>
                      <a:lnTo>
                        <a:pt x="85" y="224"/>
                      </a:lnTo>
                      <a:lnTo>
                        <a:pt x="64" y="184"/>
                      </a:lnTo>
                      <a:lnTo>
                        <a:pt x="43" y="157"/>
                      </a:lnTo>
                      <a:lnTo>
                        <a:pt x="21" y="150"/>
                      </a:lnTo>
                      <a:lnTo>
                        <a:pt x="0" y="171"/>
                      </a:lnTo>
                      <a:lnTo>
                        <a:pt x="1" y="126"/>
                      </a:lnTo>
                      <a:lnTo>
                        <a:pt x="3" y="44"/>
                      </a:lnTo>
                      <a:lnTo>
                        <a:pt x="3" y="0"/>
                      </a:lnTo>
                    </a:path>
                  </a:pathLst>
                </a:custGeom>
                <a:noFill/>
                <a:ln w="1588">
                  <a:solidFill>
                    <a:srgbClr val="87C2DC"/>
                  </a:solidFill>
                  <a:round/>
                  <a:headEnd/>
                  <a:tailEnd/>
                </a:ln>
              </p:spPr>
              <p:txBody>
                <a:bodyPr/>
                <a:lstStyle/>
                <a:p>
                  <a:endParaRPr lang="en-US"/>
                </a:p>
              </p:txBody>
            </p:sp>
            <p:sp>
              <p:nvSpPr>
                <p:cNvPr id="19179" name="Freeform 497"/>
                <p:cNvSpPr>
                  <a:spLocks/>
                </p:cNvSpPr>
                <p:nvPr/>
              </p:nvSpPr>
              <p:spPr bwMode="auto">
                <a:xfrm>
                  <a:off x="1305" y="2608"/>
                  <a:ext cx="110" cy="50"/>
                </a:xfrm>
                <a:custGeom>
                  <a:avLst/>
                  <a:gdLst>
                    <a:gd name="T0" fmla="*/ 0 w 438"/>
                    <a:gd name="T1" fmla="*/ 0 h 201"/>
                    <a:gd name="T2" fmla="*/ 0 w 438"/>
                    <a:gd name="T3" fmla="*/ 0 h 201"/>
                    <a:gd name="T4" fmla="*/ 0 w 438"/>
                    <a:gd name="T5" fmla="*/ 0 h 201"/>
                    <a:gd name="T6" fmla="*/ 0 w 438"/>
                    <a:gd name="T7" fmla="*/ 0 h 201"/>
                    <a:gd name="T8" fmla="*/ 0 w 438"/>
                    <a:gd name="T9" fmla="*/ 0 h 201"/>
                    <a:gd name="T10" fmla="*/ 0 w 438"/>
                    <a:gd name="T11" fmla="*/ 0 h 201"/>
                    <a:gd name="T12" fmla="*/ 0 w 438"/>
                    <a:gd name="T13" fmla="*/ 0 h 201"/>
                    <a:gd name="T14" fmla="*/ 0 w 438"/>
                    <a:gd name="T15" fmla="*/ 0 h 201"/>
                    <a:gd name="T16" fmla="*/ 0 w 438"/>
                    <a:gd name="T17" fmla="*/ 0 h 201"/>
                    <a:gd name="T18" fmla="*/ 0 w 438"/>
                    <a:gd name="T19" fmla="*/ 0 h 201"/>
                    <a:gd name="T20" fmla="*/ 0 w 438"/>
                    <a:gd name="T21" fmla="*/ 0 h 201"/>
                    <a:gd name="T22" fmla="*/ 0 w 438"/>
                    <a:gd name="T23" fmla="*/ 0 h 201"/>
                    <a:gd name="T24" fmla="*/ 0 w 438"/>
                    <a:gd name="T25" fmla="*/ 0 h 201"/>
                    <a:gd name="T26" fmla="*/ 0 w 438"/>
                    <a:gd name="T27" fmla="*/ 0 h 201"/>
                    <a:gd name="T28" fmla="*/ 0 w 438"/>
                    <a:gd name="T29" fmla="*/ 0 h 201"/>
                    <a:gd name="T30" fmla="*/ 0 w 438"/>
                    <a:gd name="T31" fmla="*/ 0 h 201"/>
                    <a:gd name="T32" fmla="*/ 0 w 438"/>
                    <a:gd name="T33" fmla="*/ 0 h 201"/>
                    <a:gd name="T34" fmla="*/ 0 w 438"/>
                    <a:gd name="T35" fmla="*/ 0 h 201"/>
                    <a:gd name="T36" fmla="*/ 0 w 438"/>
                    <a:gd name="T37" fmla="*/ 0 h 201"/>
                    <a:gd name="T38" fmla="*/ 0 w 438"/>
                    <a:gd name="T39" fmla="*/ 0 h 201"/>
                    <a:gd name="T40" fmla="*/ 0 w 438"/>
                    <a:gd name="T41" fmla="*/ 0 h 201"/>
                    <a:gd name="T42" fmla="*/ 0 w 438"/>
                    <a:gd name="T43" fmla="*/ 0 h 201"/>
                    <a:gd name="T44" fmla="*/ 0 w 438"/>
                    <a:gd name="T45" fmla="*/ 0 h 201"/>
                    <a:gd name="T46" fmla="*/ 0 w 438"/>
                    <a:gd name="T47" fmla="*/ 0 h 201"/>
                    <a:gd name="T48" fmla="*/ 0 w 438"/>
                    <a:gd name="T49" fmla="*/ 0 h 201"/>
                    <a:gd name="T50" fmla="*/ 0 w 438"/>
                    <a:gd name="T51" fmla="*/ 0 h 201"/>
                    <a:gd name="T52" fmla="*/ 0 w 438"/>
                    <a:gd name="T53" fmla="*/ 0 h 201"/>
                    <a:gd name="T54" fmla="*/ 0 w 438"/>
                    <a:gd name="T55" fmla="*/ 0 h 201"/>
                    <a:gd name="T56" fmla="*/ 0 w 438"/>
                    <a:gd name="T57" fmla="*/ 0 h 201"/>
                    <a:gd name="T58" fmla="*/ 0 w 438"/>
                    <a:gd name="T59" fmla="*/ 0 h 201"/>
                    <a:gd name="T60" fmla="*/ 0 w 438"/>
                    <a:gd name="T61" fmla="*/ 0 h 201"/>
                    <a:gd name="T62" fmla="*/ 0 w 438"/>
                    <a:gd name="T63" fmla="*/ 0 h 201"/>
                    <a:gd name="T64" fmla="*/ 0 w 438"/>
                    <a:gd name="T65" fmla="*/ 0 h 201"/>
                    <a:gd name="T66" fmla="*/ 0 w 438"/>
                    <a:gd name="T67" fmla="*/ 0 h 201"/>
                    <a:gd name="T68" fmla="*/ 0 w 438"/>
                    <a:gd name="T69" fmla="*/ 0 h 201"/>
                    <a:gd name="T70" fmla="*/ 0 w 438"/>
                    <a:gd name="T71" fmla="*/ 0 h 201"/>
                    <a:gd name="T72" fmla="*/ 0 w 438"/>
                    <a:gd name="T73" fmla="*/ 0 h 201"/>
                    <a:gd name="T74" fmla="*/ 0 w 438"/>
                    <a:gd name="T75" fmla="*/ 0 h 201"/>
                    <a:gd name="T76" fmla="*/ 0 w 438"/>
                    <a:gd name="T77" fmla="*/ 0 h 201"/>
                    <a:gd name="T78" fmla="*/ 0 w 438"/>
                    <a:gd name="T79" fmla="*/ 0 h 201"/>
                    <a:gd name="T80" fmla="*/ 0 w 438"/>
                    <a:gd name="T81" fmla="*/ 0 h 201"/>
                    <a:gd name="T82" fmla="*/ 0 w 438"/>
                    <a:gd name="T83" fmla="*/ 0 h 201"/>
                    <a:gd name="T84" fmla="*/ 0 w 438"/>
                    <a:gd name="T85" fmla="*/ 0 h 201"/>
                    <a:gd name="T86" fmla="*/ 0 w 438"/>
                    <a:gd name="T87" fmla="*/ 0 h 201"/>
                    <a:gd name="T88" fmla="*/ 0 w 438"/>
                    <a:gd name="T89" fmla="*/ 0 h 201"/>
                    <a:gd name="T90" fmla="*/ 0 w 438"/>
                    <a:gd name="T91" fmla="*/ 0 h 201"/>
                    <a:gd name="T92" fmla="*/ 0 w 438"/>
                    <a:gd name="T93" fmla="*/ 0 h 201"/>
                    <a:gd name="T94" fmla="*/ 0 w 438"/>
                    <a:gd name="T95" fmla="*/ 0 h 201"/>
                    <a:gd name="T96" fmla="*/ 0 w 438"/>
                    <a:gd name="T97" fmla="*/ 0 h 201"/>
                    <a:gd name="T98" fmla="*/ 0 w 438"/>
                    <a:gd name="T99" fmla="*/ 0 h 201"/>
                    <a:gd name="T100" fmla="*/ 0 w 438"/>
                    <a:gd name="T101" fmla="*/ 0 h 2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8"/>
                    <a:gd name="T154" fmla="*/ 0 h 201"/>
                    <a:gd name="T155" fmla="*/ 438 w 438"/>
                    <a:gd name="T156" fmla="*/ 201 h 2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8" h="201">
                      <a:moveTo>
                        <a:pt x="0" y="0"/>
                      </a:moveTo>
                      <a:lnTo>
                        <a:pt x="21" y="28"/>
                      </a:lnTo>
                      <a:lnTo>
                        <a:pt x="47" y="49"/>
                      </a:lnTo>
                      <a:lnTo>
                        <a:pt x="78" y="61"/>
                      </a:lnTo>
                      <a:lnTo>
                        <a:pt x="130" y="71"/>
                      </a:lnTo>
                      <a:lnTo>
                        <a:pt x="181" y="80"/>
                      </a:lnTo>
                      <a:lnTo>
                        <a:pt x="228" y="95"/>
                      </a:lnTo>
                      <a:lnTo>
                        <a:pt x="273" y="118"/>
                      </a:lnTo>
                      <a:lnTo>
                        <a:pt x="313" y="156"/>
                      </a:lnTo>
                      <a:lnTo>
                        <a:pt x="343" y="178"/>
                      </a:lnTo>
                      <a:lnTo>
                        <a:pt x="381" y="186"/>
                      </a:lnTo>
                      <a:lnTo>
                        <a:pt x="418" y="176"/>
                      </a:lnTo>
                      <a:lnTo>
                        <a:pt x="430" y="164"/>
                      </a:lnTo>
                      <a:lnTo>
                        <a:pt x="430" y="148"/>
                      </a:lnTo>
                      <a:lnTo>
                        <a:pt x="422" y="131"/>
                      </a:lnTo>
                      <a:lnTo>
                        <a:pt x="407" y="117"/>
                      </a:lnTo>
                      <a:lnTo>
                        <a:pt x="388" y="108"/>
                      </a:lnTo>
                      <a:lnTo>
                        <a:pt x="367" y="99"/>
                      </a:lnTo>
                      <a:lnTo>
                        <a:pt x="365" y="97"/>
                      </a:lnTo>
                      <a:lnTo>
                        <a:pt x="367" y="91"/>
                      </a:lnTo>
                      <a:lnTo>
                        <a:pt x="367" y="85"/>
                      </a:lnTo>
                      <a:lnTo>
                        <a:pt x="410" y="103"/>
                      </a:lnTo>
                      <a:lnTo>
                        <a:pt x="438" y="137"/>
                      </a:lnTo>
                      <a:lnTo>
                        <a:pt x="437" y="181"/>
                      </a:lnTo>
                      <a:lnTo>
                        <a:pt x="415" y="200"/>
                      </a:lnTo>
                      <a:lnTo>
                        <a:pt x="385" y="201"/>
                      </a:lnTo>
                      <a:lnTo>
                        <a:pt x="355" y="194"/>
                      </a:lnTo>
                      <a:lnTo>
                        <a:pt x="311" y="170"/>
                      </a:lnTo>
                      <a:lnTo>
                        <a:pt x="273" y="140"/>
                      </a:lnTo>
                      <a:lnTo>
                        <a:pt x="230" y="113"/>
                      </a:lnTo>
                      <a:lnTo>
                        <a:pt x="171" y="100"/>
                      </a:lnTo>
                      <a:lnTo>
                        <a:pt x="110" y="98"/>
                      </a:lnTo>
                      <a:lnTo>
                        <a:pt x="50" y="87"/>
                      </a:lnTo>
                      <a:lnTo>
                        <a:pt x="37" y="80"/>
                      </a:lnTo>
                      <a:lnTo>
                        <a:pt x="26" y="71"/>
                      </a:lnTo>
                      <a:lnTo>
                        <a:pt x="13" y="61"/>
                      </a:lnTo>
                      <a:lnTo>
                        <a:pt x="9" y="45"/>
                      </a:lnTo>
                      <a:lnTo>
                        <a:pt x="3" y="15"/>
                      </a:lnTo>
                      <a:lnTo>
                        <a:pt x="0" y="0"/>
                      </a:lnTo>
                      <a:close/>
                    </a:path>
                  </a:pathLst>
                </a:custGeom>
                <a:solidFill>
                  <a:srgbClr val="47A3CB"/>
                </a:solidFill>
                <a:ln w="9525">
                  <a:noFill/>
                  <a:round/>
                  <a:headEnd/>
                  <a:tailEnd/>
                </a:ln>
              </p:spPr>
              <p:txBody>
                <a:bodyPr/>
                <a:lstStyle/>
                <a:p>
                  <a:endParaRPr lang="en-US"/>
                </a:p>
              </p:txBody>
            </p:sp>
            <p:sp>
              <p:nvSpPr>
                <p:cNvPr id="19180" name="Freeform 498"/>
                <p:cNvSpPr>
                  <a:spLocks/>
                </p:cNvSpPr>
                <p:nvPr/>
              </p:nvSpPr>
              <p:spPr bwMode="auto">
                <a:xfrm>
                  <a:off x="1305" y="2608"/>
                  <a:ext cx="110" cy="50"/>
                </a:xfrm>
                <a:custGeom>
                  <a:avLst/>
                  <a:gdLst>
                    <a:gd name="T0" fmla="*/ 0 w 438"/>
                    <a:gd name="T1" fmla="*/ 0 h 201"/>
                    <a:gd name="T2" fmla="*/ 0 w 438"/>
                    <a:gd name="T3" fmla="*/ 0 h 201"/>
                    <a:gd name="T4" fmla="*/ 0 w 438"/>
                    <a:gd name="T5" fmla="*/ 0 h 201"/>
                    <a:gd name="T6" fmla="*/ 0 w 438"/>
                    <a:gd name="T7" fmla="*/ 0 h 201"/>
                    <a:gd name="T8" fmla="*/ 0 w 438"/>
                    <a:gd name="T9" fmla="*/ 0 h 201"/>
                    <a:gd name="T10" fmla="*/ 0 w 438"/>
                    <a:gd name="T11" fmla="*/ 0 h 201"/>
                    <a:gd name="T12" fmla="*/ 0 w 438"/>
                    <a:gd name="T13" fmla="*/ 0 h 201"/>
                    <a:gd name="T14" fmla="*/ 0 w 438"/>
                    <a:gd name="T15" fmla="*/ 0 h 201"/>
                    <a:gd name="T16" fmla="*/ 0 w 438"/>
                    <a:gd name="T17" fmla="*/ 0 h 201"/>
                    <a:gd name="T18" fmla="*/ 0 w 438"/>
                    <a:gd name="T19" fmla="*/ 0 h 201"/>
                    <a:gd name="T20" fmla="*/ 0 w 438"/>
                    <a:gd name="T21" fmla="*/ 0 h 201"/>
                    <a:gd name="T22" fmla="*/ 0 w 438"/>
                    <a:gd name="T23" fmla="*/ 0 h 201"/>
                    <a:gd name="T24" fmla="*/ 0 w 438"/>
                    <a:gd name="T25" fmla="*/ 0 h 201"/>
                    <a:gd name="T26" fmla="*/ 0 w 438"/>
                    <a:gd name="T27" fmla="*/ 0 h 201"/>
                    <a:gd name="T28" fmla="*/ 0 w 438"/>
                    <a:gd name="T29" fmla="*/ 0 h 201"/>
                    <a:gd name="T30" fmla="*/ 0 w 438"/>
                    <a:gd name="T31" fmla="*/ 0 h 201"/>
                    <a:gd name="T32" fmla="*/ 0 w 438"/>
                    <a:gd name="T33" fmla="*/ 0 h 201"/>
                    <a:gd name="T34" fmla="*/ 0 w 438"/>
                    <a:gd name="T35" fmla="*/ 0 h 201"/>
                    <a:gd name="T36" fmla="*/ 0 w 438"/>
                    <a:gd name="T37" fmla="*/ 0 h 201"/>
                    <a:gd name="T38" fmla="*/ 0 w 438"/>
                    <a:gd name="T39" fmla="*/ 0 h 201"/>
                    <a:gd name="T40" fmla="*/ 0 w 438"/>
                    <a:gd name="T41" fmla="*/ 0 h 201"/>
                    <a:gd name="T42" fmla="*/ 0 w 438"/>
                    <a:gd name="T43" fmla="*/ 0 h 201"/>
                    <a:gd name="T44" fmla="*/ 0 w 438"/>
                    <a:gd name="T45" fmla="*/ 0 h 201"/>
                    <a:gd name="T46" fmla="*/ 0 w 438"/>
                    <a:gd name="T47" fmla="*/ 0 h 201"/>
                    <a:gd name="T48" fmla="*/ 0 w 438"/>
                    <a:gd name="T49" fmla="*/ 0 h 201"/>
                    <a:gd name="T50" fmla="*/ 0 w 438"/>
                    <a:gd name="T51" fmla="*/ 0 h 201"/>
                    <a:gd name="T52" fmla="*/ 0 w 438"/>
                    <a:gd name="T53" fmla="*/ 0 h 201"/>
                    <a:gd name="T54" fmla="*/ 0 w 438"/>
                    <a:gd name="T55" fmla="*/ 0 h 201"/>
                    <a:gd name="T56" fmla="*/ 0 w 438"/>
                    <a:gd name="T57" fmla="*/ 0 h 201"/>
                    <a:gd name="T58" fmla="*/ 0 w 438"/>
                    <a:gd name="T59" fmla="*/ 0 h 201"/>
                    <a:gd name="T60" fmla="*/ 0 w 438"/>
                    <a:gd name="T61" fmla="*/ 0 h 201"/>
                    <a:gd name="T62" fmla="*/ 0 w 438"/>
                    <a:gd name="T63" fmla="*/ 0 h 201"/>
                    <a:gd name="T64" fmla="*/ 0 w 438"/>
                    <a:gd name="T65" fmla="*/ 0 h 201"/>
                    <a:gd name="T66" fmla="*/ 0 w 438"/>
                    <a:gd name="T67" fmla="*/ 0 h 201"/>
                    <a:gd name="T68" fmla="*/ 0 w 438"/>
                    <a:gd name="T69" fmla="*/ 0 h 201"/>
                    <a:gd name="T70" fmla="*/ 0 w 438"/>
                    <a:gd name="T71" fmla="*/ 0 h 201"/>
                    <a:gd name="T72" fmla="*/ 0 w 438"/>
                    <a:gd name="T73" fmla="*/ 0 h 201"/>
                    <a:gd name="T74" fmla="*/ 0 w 438"/>
                    <a:gd name="T75" fmla="*/ 0 h 201"/>
                    <a:gd name="T76" fmla="*/ 0 w 438"/>
                    <a:gd name="T77" fmla="*/ 0 h 201"/>
                    <a:gd name="T78" fmla="*/ 0 w 438"/>
                    <a:gd name="T79" fmla="*/ 0 h 201"/>
                    <a:gd name="T80" fmla="*/ 0 w 438"/>
                    <a:gd name="T81" fmla="*/ 0 h 201"/>
                    <a:gd name="T82" fmla="*/ 0 w 438"/>
                    <a:gd name="T83" fmla="*/ 0 h 201"/>
                    <a:gd name="T84" fmla="*/ 0 w 438"/>
                    <a:gd name="T85" fmla="*/ 0 h 201"/>
                    <a:gd name="T86" fmla="*/ 0 w 438"/>
                    <a:gd name="T87" fmla="*/ 0 h 201"/>
                    <a:gd name="T88" fmla="*/ 0 w 438"/>
                    <a:gd name="T89" fmla="*/ 0 h 201"/>
                    <a:gd name="T90" fmla="*/ 0 w 438"/>
                    <a:gd name="T91" fmla="*/ 0 h 201"/>
                    <a:gd name="T92" fmla="*/ 0 w 438"/>
                    <a:gd name="T93" fmla="*/ 0 h 201"/>
                    <a:gd name="T94" fmla="*/ 0 w 438"/>
                    <a:gd name="T95" fmla="*/ 0 h 201"/>
                    <a:gd name="T96" fmla="*/ 0 w 438"/>
                    <a:gd name="T97" fmla="*/ 0 h 201"/>
                    <a:gd name="T98" fmla="*/ 0 w 438"/>
                    <a:gd name="T99" fmla="*/ 0 h 201"/>
                    <a:gd name="T100" fmla="*/ 0 w 438"/>
                    <a:gd name="T101" fmla="*/ 0 h 201"/>
                    <a:gd name="T102" fmla="*/ 0 w 438"/>
                    <a:gd name="T103" fmla="*/ 0 h 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8"/>
                    <a:gd name="T157" fmla="*/ 0 h 201"/>
                    <a:gd name="T158" fmla="*/ 438 w 438"/>
                    <a:gd name="T159" fmla="*/ 201 h 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8" h="201">
                      <a:moveTo>
                        <a:pt x="0" y="0"/>
                      </a:moveTo>
                      <a:lnTo>
                        <a:pt x="21" y="28"/>
                      </a:lnTo>
                      <a:lnTo>
                        <a:pt x="47" y="49"/>
                      </a:lnTo>
                      <a:lnTo>
                        <a:pt x="78" y="61"/>
                      </a:lnTo>
                      <a:lnTo>
                        <a:pt x="130" y="71"/>
                      </a:lnTo>
                      <a:lnTo>
                        <a:pt x="181" y="80"/>
                      </a:lnTo>
                      <a:lnTo>
                        <a:pt x="228" y="95"/>
                      </a:lnTo>
                      <a:lnTo>
                        <a:pt x="273" y="118"/>
                      </a:lnTo>
                      <a:lnTo>
                        <a:pt x="313" y="156"/>
                      </a:lnTo>
                      <a:lnTo>
                        <a:pt x="343" y="178"/>
                      </a:lnTo>
                      <a:lnTo>
                        <a:pt x="381" y="186"/>
                      </a:lnTo>
                      <a:lnTo>
                        <a:pt x="418" y="176"/>
                      </a:lnTo>
                      <a:lnTo>
                        <a:pt x="430" y="164"/>
                      </a:lnTo>
                      <a:lnTo>
                        <a:pt x="430" y="148"/>
                      </a:lnTo>
                      <a:lnTo>
                        <a:pt x="422" y="131"/>
                      </a:lnTo>
                      <a:lnTo>
                        <a:pt x="407" y="117"/>
                      </a:lnTo>
                      <a:lnTo>
                        <a:pt x="388" y="108"/>
                      </a:lnTo>
                      <a:lnTo>
                        <a:pt x="367" y="99"/>
                      </a:lnTo>
                      <a:lnTo>
                        <a:pt x="365" y="97"/>
                      </a:lnTo>
                      <a:lnTo>
                        <a:pt x="367" y="91"/>
                      </a:lnTo>
                      <a:lnTo>
                        <a:pt x="367" y="85"/>
                      </a:lnTo>
                      <a:lnTo>
                        <a:pt x="410" y="103"/>
                      </a:lnTo>
                      <a:lnTo>
                        <a:pt x="438" y="137"/>
                      </a:lnTo>
                      <a:lnTo>
                        <a:pt x="437" y="181"/>
                      </a:lnTo>
                      <a:lnTo>
                        <a:pt x="415" y="200"/>
                      </a:lnTo>
                      <a:lnTo>
                        <a:pt x="385" y="201"/>
                      </a:lnTo>
                      <a:lnTo>
                        <a:pt x="355" y="194"/>
                      </a:lnTo>
                      <a:lnTo>
                        <a:pt x="311" y="170"/>
                      </a:lnTo>
                      <a:lnTo>
                        <a:pt x="273" y="140"/>
                      </a:lnTo>
                      <a:lnTo>
                        <a:pt x="230" y="113"/>
                      </a:lnTo>
                      <a:lnTo>
                        <a:pt x="171" y="100"/>
                      </a:lnTo>
                      <a:lnTo>
                        <a:pt x="110" y="98"/>
                      </a:lnTo>
                      <a:lnTo>
                        <a:pt x="50" y="87"/>
                      </a:lnTo>
                      <a:lnTo>
                        <a:pt x="37" y="80"/>
                      </a:lnTo>
                      <a:lnTo>
                        <a:pt x="26" y="71"/>
                      </a:lnTo>
                      <a:lnTo>
                        <a:pt x="13" y="61"/>
                      </a:lnTo>
                      <a:lnTo>
                        <a:pt x="9" y="45"/>
                      </a:lnTo>
                      <a:lnTo>
                        <a:pt x="3" y="15"/>
                      </a:lnTo>
                      <a:lnTo>
                        <a:pt x="0" y="0"/>
                      </a:lnTo>
                    </a:path>
                  </a:pathLst>
                </a:custGeom>
                <a:noFill/>
                <a:ln w="1588">
                  <a:solidFill>
                    <a:srgbClr val="87C2DC"/>
                  </a:solidFill>
                  <a:round/>
                  <a:headEnd/>
                  <a:tailEnd/>
                </a:ln>
              </p:spPr>
              <p:txBody>
                <a:bodyPr/>
                <a:lstStyle/>
                <a:p>
                  <a:endParaRPr lang="en-US"/>
                </a:p>
              </p:txBody>
            </p:sp>
            <p:sp>
              <p:nvSpPr>
                <p:cNvPr id="19181" name="Freeform 499"/>
                <p:cNvSpPr>
                  <a:spLocks/>
                </p:cNvSpPr>
                <p:nvPr/>
              </p:nvSpPr>
              <p:spPr bwMode="auto">
                <a:xfrm>
                  <a:off x="1309" y="2684"/>
                  <a:ext cx="9" cy="11"/>
                </a:xfrm>
                <a:custGeom>
                  <a:avLst/>
                  <a:gdLst>
                    <a:gd name="T0" fmla="*/ 0 w 37"/>
                    <a:gd name="T1" fmla="*/ 0 h 45"/>
                    <a:gd name="T2" fmla="*/ 0 w 37"/>
                    <a:gd name="T3" fmla="*/ 0 h 45"/>
                    <a:gd name="T4" fmla="*/ 0 w 37"/>
                    <a:gd name="T5" fmla="*/ 0 h 45"/>
                    <a:gd name="T6" fmla="*/ 0 w 37"/>
                    <a:gd name="T7" fmla="*/ 0 h 45"/>
                    <a:gd name="T8" fmla="*/ 0 w 37"/>
                    <a:gd name="T9" fmla="*/ 0 h 45"/>
                    <a:gd name="T10" fmla="*/ 0 w 37"/>
                    <a:gd name="T11" fmla="*/ 0 h 45"/>
                    <a:gd name="T12" fmla="*/ 0 w 37"/>
                    <a:gd name="T13" fmla="*/ 0 h 45"/>
                    <a:gd name="T14" fmla="*/ 0 w 37"/>
                    <a:gd name="T15" fmla="*/ 0 h 45"/>
                    <a:gd name="T16" fmla="*/ 0 w 37"/>
                    <a:gd name="T17" fmla="*/ 0 h 45"/>
                    <a:gd name="T18" fmla="*/ 0 w 37"/>
                    <a:gd name="T19" fmla="*/ 0 h 45"/>
                    <a:gd name="T20" fmla="*/ 0 w 37"/>
                    <a:gd name="T21" fmla="*/ 0 h 45"/>
                    <a:gd name="T22" fmla="*/ 0 w 37"/>
                    <a:gd name="T23" fmla="*/ 0 h 45"/>
                    <a:gd name="T24" fmla="*/ 0 w 37"/>
                    <a:gd name="T25" fmla="*/ 0 h 45"/>
                    <a:gd name="T26" fmla="*/ 0 w 37"/>
                    <a:gd name="T27" fmla="*/ 0 h 45"/>
                    <a:gd name="T28" fmla="*/ 0 w 37"/>
                    <a:gd name="T29" fmla="*/ 0 h 45"/>
                    <a:gd name="T30" fmla="*/ 0 w 37"/>
                    <a:gd name="T31" fmla="*/ 0 h 45"/>
                    <a:gd name="T32" fmla="*/ 0 w 37"/>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5"/>
                    <a:gd name="T53" fmla="*/ 37 w 37"/>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5">
                      <a:moveTo>
                        <a:pt x="37" y="10"/>
                      </a:moveTo>
                      <a:lnTo>
                        <a:pt x="34" y="21"/>
                      </a:lnTo>
                      <a:lnTo>
                        <a:pt x="33" y="32"/>
                      </a:lnTo>
                      <a:lnTo>
                        <a:pt x="31" y="45"/>
                      </a:lnTo>
                      <a:lnTo>
                        <a:pt x="10" y="36"/>
                      </a:lnTo>
                      <a:lnTo>
                        <a:pt x="0" y="21"/>
                      </a:lnTo>
                      <a:lnTo>
                        <a:pt x="12" y="0"/>
                      </a:lnTo>
                      <a:lnTo>
                        <a:pt x="18" y="4"/>
                      </a:lnTo>
                      <a:lnTo>
                        <a:pt x="24" y="5"/>
                      </a:lnTo>
                      <a:lnTo>
                        <a:pt x="31" y="6"/>
                      </a:lnTo>
                      <a:lnTo>
                        <a:pt x="32" y="7"/>
                      </a:lnTo>
                      <a:lnTo>
                        <a:pt x="35" y="8"/>
                      </a:lnTo>
                      <a:lnTo>
                        <a:pt x="37" y="10"/>
                      </a:lnTo>
                      <a:close/>
                    </a:path>
                  </a:pathLst>
                </a:custGeom>
                <a:solidFill>
                  <a:srgbClr val="47A3CB"/>
                </a:solidFill>
                <a:ln w="9525">
                  <a:noFill/>
                  <a:round/>
                  <a:headEnd/>
                  <a:tailEnd/>
                </a:ln>
              </p:spPr>
              <p:txBody>
                <a:bodyPr/>
                <a:lstStyle/>
                <a:p>
                  <a:endParaRPr lang="en-US"/>
                </a:p>
              </p:txBody>
            </p:sp>
            <p:sp>
              <p:nvSpPr>
                <p:cNvPr id="19182" name="Freeform 500"/>
                <p:cNvSpPr>
                  <a:spLocks/>
                </p:cNvSpPr>
                <p:nvPr/>
              </p:nvSpPr>
              <p:spPr bwMode="auto">
                <a:xfrm>
                  <a:off x="1309" y="2684"/>
                  <a:ext cx="9" cy="11"/>
                </a:xfrm>
                <a:custGeom>
                  <a:avLst/>
                  <a:gdLst>
                    <a:gd name="T0" fmla="*/ 0 w 37"/>
                    <a:gd name="T1" fmla="*/ 0 h 45"/>
                    <a:gd name="T2" fmla="*/ 0 w 37"/>
                    <a:gd name="T3" fmla="*/ 0 h 45"/>
                    <a:gd name="T4" fmla="*/ 0 w 37"/>
                    <a:gd name="T5" fmla="*/ 0 h 45"/>
                    <a:gd name="T6" fmla="*/ 0 w 37"/>
                    <a:gd name="T7" fmla="*/ 0 h 45"/>
                    <a:gd name="T8" fmla="*/ 0 w 37"/>
                    <a:gd name="T9" fmla="*/ 0 h 45"/>
                    <a:gd name="T10" fmla="*/ 0 w 37"/>
                    <a:gd name="T11" fmla="*/ 0 h 45"/>
                    <a:gd name="T12" fmla="*/ 0 w 37"/>
                    <a:gd name="T13" fmla="*/ 0 h 45"/>
                    <a:gd name="T14" fmla="*/ 0 w 37"/>
                    <a:gd name="T15" fmla="*/ 0 h 45"/>
                    <a:gd name="T16" fmla="*/ 0 w 37"/>
                    <a:gd name="T17" fmla="*/ 0 h 45"/>
                    <a:gd name="T18" fmla="*/ 0 w 37"/>
                    <a:gd name="T19" fmla="*/ 0 h 45"/>
                    <a:gd name="T20" fmla="*/ 0 w 37"/>
                    <a:gd name="T21" fmla="*/ 0 h 45"/>
                    <a:gd name="T22" fmla="*/ 0 w 37"/>
                    <a:gd name="T23" fmla="*/ 0 h 45"/>
                    <a:gd name="T24" fmla="*/ 0 w 37"/>
                    <a:gd name="T25" fmla="*/ 0 h 45"/>
                    <a:gd name="T26" fmla="*/ 0 w 37"/>
                    <a:gd name="T27" fmla="*/ 0 h 45"/>
                    <a:gd name="T28" fmla="*/ 0 w 37"/>
                    <a:gd name="T29" fmla="*/ 0 h 45"/>
                    <a:gd name="T30" fmla="*/ 0 w 37"/>
                    <a:gd name="T31" fmla="*/ 0 h 45"/>
                    <a:gd name="T32" fmla="*/ 0 w 37"/>
                    <a:gd name="T33" fmla="*/ 0 h 45"/>
                    <a:gd name="T34" fmla="*/ 0 w 37"/>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45"/>
                    <a:gd name="T56" fmla="*/ 37 w 37"/>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45">
                      <a:moveTo>
                        <a:pt x="37" y="10"/>
                      </a:moveTo>
                      <a:lnTo>
                        <a:pt x="34" y="21"/>
                      </a:lnTo>
                      <a:lnTo>
                        <a:pt x="33" y="32"/>
                      </a:lnTo>
                      <a:lnTo>
                        <a:pt x="31" y="45"/>
                      </a:lnTo>
                      <a:lnTo>
                        <a:pt x="10" y="36"/>
                      </a:lnTo>
                      <a:lnTo>
                        <a:pt x="0" y="21"/>
                      </a:lnTo>
                      <a:lnTo>
                        <a:pt x="12" y="0"/>
                      </a:lnTo>
                      <a:lnTo>
                        <a:pt x="18" y="4"/>
                      </a:lnTo>
                      <a:lnTo>
                        <a:pt x="24" y="5"/>
                      </a:lnTo>
                      <a:lnTo>
                        <a:pt x="31" y="6"/>
                      </a:lnTo>
                      <a:lnTo>
                        <a:pt x="32" y="7"/>
                      </a:lnTo>
                      <a:lnTo>
                        <a:pt x="35" y="8"/>
                      </a:lnTo>
                      <a:lnTo>
                        <a:pt x="37" y="10"/>
                      </a:lnTo>
                    </a:path>
                  </a:pathLst>
                </a:custGeom>
                <a:noFill/>
                <a:ln w="1588">
                  <a:solidFill>
                    <a:srgbClr val="87C2DC"/>
                  </a:solidFill>
                  <a:round/>
                  <a:headEnd/>
                  <a:tailEnd/>
                </a:ln>
              </p:spPr>
              <p:txBody>
                <a:bodyPr/>
                <a:lstStyle/>
                <a:p>
                  <a:endParaRPr lang="en-US"/>
                </a:p>
              </p:txBody>
            </p:sp>
            <p:sp>
              <p:nvSpPr>
                <p:cNvPr id="19183" name="Freeform 501"/>
                <p:cNvSpPr>
                  <a:spLocks/>
                </p:cNvSpPr>
                <p:nvPr/>
              </p:nvSpPr>
              <p:spPr bwMode="auto">
                <a:xfrm>
                  <a:off x="1316" y="2686"/>
                  <a:ext cx="38" cy="17"/>
                </a:xfrm>
                <a:custGeom>
                  <a:avLst/>
                  <a:gdLst>
                    <a:gd name="T0" fmla="*/ 0 w 151"/>
                    <a:gd name="T1" fmla="*/ 0 h 69"/>
                    <a:gd name="T2" fmla="*/ 0 w 151"/>
                    <a:gd name="T3" fmla="*/ 0 h 69"/>
                    <a:gd name="T4" fmla="*/ 0 w 151"/>
                    <a:gd name="T5" fmla="*/ 0 h 69"/>
                    <a:gd name="T6" fmla="*/ 0 w 151"/>
                    <a:gd name="T7" fmla="*/ 0 h 69"/>
                    <a:gd name="T8" fmla="*/ 0 w 151"/>
                    <a:gd name="T9" fmla="*/ 0 h 69"/>
                    <a:gd name="T10" fmla="*/ 0 w 151"/>
                    <a:gd name="T11" fmla="*/ 0 h 69"/>
                    <a:gd name="T12" fmla="*/ 0 w 151"/>
                    <a:gd name="T13" fmla="*/ 0 h 69"/>
                    <a:gd name="T14" fmla="*/ 0 w 151"/>
                    <a:gd name="T15" fmla="*/ 0 h 69"/>
                    <a:gd name="T16" fmla="*/ 0 w 151"/>
                    <a:gd name="T17" fmla="*/ 0 h 69"/>
                    <a:gd name="T18" fmla="*/ 0 w 151"/>
                    <a:gd name="T19" fmla="*/ 0 h 69"/>
                    <a:gd name="T20" fmla="*/ 0 w 151"/>
                    <a:gd name="T21" fmla="*/ 0 h 69"/>
                    <a:gd name="T22" fmla="*/ 0 w 151"/>
                    <a:gd name="T23" fmla="*/ 0 h 69"/>
                    <a:gd name="T24" fmla="*/ 0 w 151"/>
                    <a:gd name="T25" fmla="*/ 0 h 69"/>
                    <a:gd name="T26" fmla="*/ 0 w 151"/>
                    <a:gd name="T27" fmla="*/ 0 h 69"/>
                    <a:gd name="T28" fmla="*/ 0 w 151"/>
                    <a:gd name="T29" fmla="*/ 0 h 69"/>
                    <a:gd name="T30" fmla="*/ 0 w 151"/>
                    <a:gd name="T31" fmla="*/ 0 h 69"/>
                    <a:gd name="T32" fmla="*/ 0 w 151"/>
                    <a:gd name="T33" fmla="*/ 0 h 69"/>
                    <a:gd name="T34" fmla="*/ 0 w 151"/>
                    <a:gd name="T35" fmla="*/ 0 h 69"/>
                    <a:gd name="T36" fmla="*/ 0 w 151"/>
                    <a:gd name="T37" fmla="*/ 0 h 69"/>
                    <a:gd name="T38" fmla="*/ 0 w 151"/>
                    <a:gd name="T39" fmla="*/ 0 h 69"/>
                    <a:gd name="T40" fmla="*/ 0 w 151"/>
                    <a:gd name="T41" fmla="*/ 0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69"/>
                    <a:gd name="T65" fmla="*/ 151 w 151"/>
                    <a:gd name="T66" fmla="*/ 69 h 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69">
                      <a:moveTo>
                        <a:pt x="10" y="0"/>
                      </a:moveTo>
                      <a:lnTo>
                        <a:pt x="5" y="11"/>
                      </a:lnTo>
                      <a:lnTo>
                        <a:pt x="2" y="27"/>
                      </a:lnTo>
                      <a:lnTo>
                        <a:pt x="0" y="34"/>
                      </a:lnTo>
                      <a:lnTo>
                        <a:pt x="47" y="43"/>
                      </a:lnTo>
                      <a:lnTo>
                        <a:pt x="107" y="53"/>
                      </a:lnTo>
                      <a:lnTo>
                        <a:pt x="151" y="69"/>
                      </a:lnTo>
                      <a:lnTo>
                        <a:pt x="143" y="61"/>
                      </a:lnTo>
                      <a:lnTo>
                        <a:pt x="137" y="51"/>
                      </a:lnTo>
                      <a:lnTo>
                        <a:pt x="131" y="43"/>
                      </a:lnTo>
                      <a:lnTo>
                        <a:pt x="106" y="34"/>
                      </a:lnTo>
                      <a:lnTo>
                        <a:pt x="80" y="28"/>
                      </a:lnTo>
                      <a:lnTo>
                        <a:pt x="53" y="21"/>
                      </a:lnTo>
                      <a:lnTo>
                        <a:pt x="43" y="15"/>
                      </a:lnTo>
                      <a:lnTo>
                        <a:pt x="22" y="5"/>
                      </a:lnTo>
                      <a:lnTo>
                        <a:pt x="10" y="0"/>
                      </a:lnTo>
                      <a:close/>
                    </a:path>
                  </a:pathLst>
                </a:custGeom>
                <a:solidFill>
                  <a:srgbClr val="47A3CB"/>
                </a:solidFill>
                <a:ln w="9525">
                  <a:noFill/>
                  <a:round/>
                  <a:headEnd/>
                  <a:tailEnd/>
                </a:ln>
              </p:spPr>
              <p:txBody>
                <a:bodyPr/>
                <a:lstStyle/>
                <a:p>
                  <a:endParaRPr lang="en-US"/>
                </a:p>
              </p:txBody>
            </p:sp>
            <p:sp>
              <p:nvSpPr>
                <p:cNvPr id="19184" name="Freeform 502"/>
                <p:cNvSpPr>
                  <a:spLocks/>
                </p:cNvSpPr>
                <p:nvPr/>
              </p:nvSpPr>
              <p:spPr bwMode="auto">
                <a:xfrm>
                  <a:off x="1316" y="2686"/>
                  <a:ext cx="38" cy="17"/>
                </a:xfrm>
                <a:custGeom>
                  <a:avLst/>
                  <a:gdLst>
                    <a:gd name="T0" fmla="*/ 0 w 151"/>
                    <a:gd name="T1" fmla="*/ 0 h 69"/>
                    <a:gd name="T2" fmla="*/ 0 w 151"/>
                    <a:gd name="T3" fmla="*/ 0 h 69"/>
                    <a:gd name="T4" fmla="*/ 0 w 151"/>
                    <a:gd name="T5" fmla="*/ 0 h 69"/>
                    <a:gd name="T6" fmla="*/ 0 w 151"/>
                    <a:gd name="T7" fmla="*/ 0 h 69"/>
                    <a:gd name="T8" fmla="*/ 0 w 151"/>
                    <a:gd name="T9" fmla="*/ 0 h 69"/>
                    <a:gd name="T10" fmla="*/ 0 w 151"/>
                    <a:gd name="T11" fmla="*/ 0 h 69"/>
                    <a:gd name="T12" fmla="*/ 0 w 151"/>
                    <a:gd name="T13" fmla="*/ 0 h 69"/>
                    <a:gd name="T14" fmla="*/ 0 w 151"/>
                    <a:gd name="T15" fmla="*/ 0 h 69"/>
                    <a:gd name="T16" fmla="*/ 0 w 151"/>
                    <a:gd name="T17" fmla="*/ 0 h 69"/>
                    <a:gd name="T18" fmla="*/ 0 w 151"/>
                    <a:gd name="T19" fmla="*/ 0 h 69"/>
                    <a:gd name="T20" fmla="*/ 0 w 151"/>
                    <a:gd name="T21" fmla="*/ 0 h 69"/>
                    <a:gd name="T22" fmla="*/ 0 w 151"/>
                    <a:gd name="T23" fmla="*/ 0 h 69"/>
                    <a:gd name="T24" fmla="*/ 0 w 151"/>
                    <a:gd name="T25" fmla="*/ 0 h 69"/>
                    <a:gd name="T26" fmla="*/ 0 w 151"/>
                    <a:gd name="T27" fmla="*/ 0 h 69"/>
                    <a:gd name="T28" fmla="*/ 0 w 151"/>
                    <a:gd name="T29" fmla="*/ 0 h 69"/>
                    <a:gd name="T30" fmla="*/ 0 w 151"/>
                    <a:gd name="T31" fmla="*/ 0 h 69"/>
                    <a:gd name="T32" fmla="*/ 0 w 151"/>
                    <a:gd name="T33" fmla="*/ 0 h 69"/>
                    <a:gd name="T34" fmla="*/ 0 w 151"/>
                    <a:gd name="T35" fmla="*/ 0 h 69"/>
                    <a:gd name="T36" fmla="*/ 0 w 151"/>
                    <a:gd name="T37" fmla="*/ 0 h 69"/>
                    <a:gd name="T38" fmla="*/ 0 w 151"/>
                    <a:gd name="T39" fmla="*/ 0 h 69"/>
                    <a:gd name="T40" fmla="*/ 0 w 151"/>
                    <a:gd name="T41" fmla="*/ 0 h 69"/>
                    <a:gd name="T42" fmla="*/ 0 w 151"/>
                    <a:gd name="T43" fmla="*/ 0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
                    <a:gd name="T67" fmla="*/ 0 h 69"/>
                    <a:gd name="T68" fmla="*/ 151 w 151"/>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 h="69">
                      <a:moveTo>
                        <a:pt x="10" y="0"/>
                      </a:moveTo>
                      <a:lnTo>
                        <a:pt x="5" y="11"/>
                      </a:lnTo>
                      <a:lnTo>
                        <a:pt x="2" y="27"/>
                      </a:lnTo>
                      <a:lnTo>
                        <a:pt x="0" y="34"/>
                      </a:lnTo>
                      <a:lnTo>
                        <a:pt x="47" y="43"/>
                      </a:lnTo>
                      <a:lnTo>
                        <a:pt x="107" y="53"/>
                      </a:lnTo>
                      <a:lnTo>
                        <a:pt x="151" y="69"/>
                      </a:lnTo>
                      <a:lnTo>
                        <a:pt x="143" y="61"/>
                      </a:lnTo>
                      <a:lnTo>
                        <a:pt x="137" y="51"/>
                      </a:lnTo>
                      <a:lnTo>
                        <a:pt x="131" y="43"/>
                      </a:lnTo>
                      <a:lnTo>
                        <a:pt x="106" y="34"/>
                      </a:lnTo>
                      <a:lnTo>
                        <a:pt x="80" y="28"/>
                      </a:lnTo>
                      <a:lnTo>
                        <a:pt x="53" y="21"/>
                      </a:lnTo>
                      <a:lnTo>
                        <a:pt x="43" y="15"/>
                      </a:lnTo>
                      <a:lnTo>
                        <a:pt x="22" y="5"/>
                      </a:lnTo>
                      <a:lnTo>
                        <a:pt x="10" y="0"/>
                      </a:lnTo>
                    </a:path>
                  </a:pathLst>
                </a:custGeom>
                <a:noFill/>
                <a:ln w="1588">
                  <a:solidFill>
                    <a:srgbClr val="87C2DC"/>
                  </a:solidFill>
                  <a:round/>
                  <a:headEnd/>
                  <a:tailEnd/>
                </a:ln>
              </p:spPr>
              <p:txBody>
                <a:bodyPr/>
                <a:lstStyle/>
                <a:p>
                  <a:endParaRPr lang="en-US"/>
                </a:p>
              </p:txBody>
            </p:sp>
            <p:sp>
              <p:nvSpPr>
                <p:cNvPr id="19185" name="Freeform 503"/>
                <p:cNvSpPr>
                  <a:spLocks/>
                </p:cNvSpPr>
                <p:nvPr/>
              </p:nvSpPr>
              <p:spPr bwMode="auto">
                <a:xfrm>
                  <a:off x="1293" y="2748"/>
                  <a:ext cx="14" cy="17"/>
                </a:xfrm>
                <a:custGeom>
                  <a:avLst/>
                  <a:gdLst>
                    <a:gd name="T0" fmla="*/ 0 w 53"/>
                    <a:gd name="T1" fmla="*/ 0 h 67"/>
                    <a:gd name="T2" fmla="*/ 0 w 53"/>
                    <a:gd name="T3" fmla="*/ 0 h 67"/>
                    <a:gd name="T4" fmla="*/ 0 w 53"/>
                    <a:gd name="T5" fmla="*/ 0 h 67"/>
                    <a:gd name="T6" fmla="*/ 0 w 53"/>
                    <a:gd name="T7" fmla="*/ 0 h 67"/>
                    <a:gd name="T8" fmla="*/ 0 w 53"/>
                    <a:gd name="T9" fmla="*/ 0 h 67"/>
                    <a:gd name="T10" fmla="*/ 0 w 53"/>
                    <a:gd name="T11" fmla="*/ 0 h 67"/>
                    <a:gd name="T12" fmla="*/ 0 w 53"/>
                    <a:gd name="T13" fmla="*/ 0 h 67"/>
                    <a:gd name="T14" fmla="*/ 0 w 53"/>
                    <a:gd name="T15" fmla="*/ 0 h 67"/>
                    <a:gd name="T16" fmla="*/ 0 w 53"/>
                    <a:gd name="T17" fmla="*/ 0 h 67"/>
                    <a:gd name="T18" fmla="*/ 0 w 53"/>
                    <a:gd name="T19" fmla="*/ 0 h 67"/>
                    <a:gd name="T20" fmla="*/ 0 w 53"/>
                    <a:gd name="T21" fmla="*/ 0 h 67"/>
                    <a:gd name="T22" fmla="*/ 0 w 53"/>
                    <a:gd name="T23" fmla="*/ 0 h 67"/>
                    <a:gd name="T24" fmla="*/ 0 w 53"/>
                    <a:gd name="T25" fmla="*/ 0 h 67"/>
                    <a:gd name="T26" fmla="*/ 0 w 53"/>
                    <a:gd name="T27" fmla="*/ 0 h 67"/>
                    <a:gd name="T28" fmla="*/ 0 w 53"/>
                    <a:gd name="T29" fmla="*/ 0 h 67"/>
                    <a:gd name="T30" fmla="*/ 0 w 53"/>
                    <a:gd name="T31" fmla="*/ 0 h 67"/>
                    <a:gd name="T32" fmla="*/ 0 w 53"/>
                    <a:gd name="T33" fmla="*/ 0 h 67"/>
                    <a:gd name="T34" fmla="*/ 0 w 53"/>
                    <a:gd name="T35" fmla="*/ 0 h 67"/>
                    <a:gd name="T36" fmla="*/ 0 w 53"/>
                    <a:gd name="T37" fmla="*/ 0 h 67"/>
                    <a:gd name="T38" fmla="*/ 0 w 53"/>
                    <a:gd name="T39" fmla="*/ 0 h 67"/>
                    <a:gd name="T40" fmla="*/ 0 w 53"/>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67"/>
                    <a:gd name="T65" fmla="*/ 53 w 53"/>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67">
                      <a:moveTo>
                        <a:pt x="14" y="0"/>
                      </a:moveTo>
                      <a:lnTo>
                        <a:pt x="26" y="14"/>
                      </a:lnTo>
                      <a:lnTo>
                        <a:pt x="37" y="24"/>
                      </a:lnTo>
                      <a:lnTo>
                        <a:pt x="53" y="34"/>
                      </a:lnTo>
                      <a:lnTo>
                        <a:pt x="52" y="39"/>
                      </a:lnTo>
                      <a:lnTo>
                        <a:pt x="50" y="39"/>
                      </a:lnTo>
                      <a:lnTo>
                        <a:pt x="48" y="43"/>
                      </a:lnTo>
                      <a:lnTo>
                        <a:pt x="49" y="49"/>
                      </a:lnTo>
                      <a:lnTo>
                        <a:pt x="48" y="62"/>
                      </a:lnTo>
                      <a:lnTo>
                        <a:pt x="43" y="67"/>
                      </a:lnTo>
                      <a:lnTo>
                        <a:pt x="26" y="54"/>
                      </a:lnTo>
                      <a:lnTo>
                        <a:pt x="12" y="36"/>
                      </a:lnTo>
                      <a:lnTo>
                        <a:pt x="0" y="15"/>
                      </a:lnTo>
                      <a:lnTo>
                        <a:pt x="3" y="11"/>
                      </a:lnTo>
                      <a:lnTo>
                        <a:pt x="10" y="3"/>
                      </a:lnTo>
                      <a:lnTo>
                        <a:pt x="14" y="0"/>
                      </a:lnTo>
                      <a:close/>
                    </a:path>
                  </a:pathLst>
                </a:custGeom>
                <a:solidFill>
                  <a:srgbClr val="47A3CB"/>
                </a:solidFill>
                <a:ln w="9525">
                  <a:noFill/>
                  <a:round/>
                  <a:headEnd/>
                  <a:tailEnd/>
                </a:ln>
              </p:spPr>
              <p:txBody>
                <a:bodyPr/>
                <a:lstStyle/>
                <a:p>
                  <a:endParaRPr lang="en-US"/>
                </a:p>
              </p:txBody>
            </p:sp>
            <p:sp>
              <p:nvSpPr>
                <p:cNvPr id="19186" name="Freeform 504"/>
                <p:cNvSpPr>
                  <a:spLocks/>
                </p:cNvSpPr>
                <p:nvPr/>
              </p:nvSpPr>
              <p:spPr bwMode="auto">
                <a:xfrm>
                  <a:off x="1293" y="2748"/>
                  <a:ext cx="14" cy="17"/>
                </a:xfrm>
                <a:custGeom>
                  <a:avLst/>
                  <a:gdLst>
                    <a:gd name="T0" fmla="*/ 0 w 53"/>
                    <a:gd name="T1" fmla="*/ 0 h 67"/>
                    <a:gd name="T2" fmla="*/ 0 w 53"/>
                    <a:gd name="T3" fmla="*/ 0 h 67"/>
                    <a:gd name="T4" fmla="*/ 0 w 53"/>
                    <a:gd name="T5" fmla="*/ 0 h 67"/>
                    <a:gd name="T6" fmla="*/ 0 w 53"/>
                    <a:gd name="T7" fmla="*/ 0 h 67"/>
                    <a:gd name="T8" fmla="*/ 0 w 53"/>
                    <a:gd name="T9" fmla="*/ 0 h 67"/>
                    <a:gd name="T10" fmla="*/ 0 w 53"/>
                    <a:gd name="T11" fmla="*/ 0 h 67"/>
                    <a:gd name="T12" fmla="*/ 0 w 53"/>
                    <a:gd name="T13" fmla="*/ 0 h 67"/>
                    <a:gd name="T14" fmla="*/ 0 w 53"/>
                    <a:gd name="T15" fmla="*/ 0 h 67"/>
                    <a:gd name="T16" fmla="*/ 0 w 53"/>
                    <a:gd name="T17" fmla="*/ 0 h 67"/>
                    <a:gd name="T18" fmla="*/ 0 w 53"/>
                    <a:gd name="T19" fmla="*/ 0 h 67"/>
                    <a:gd name="T20" fmla="*/ 0 w 53"/>
                    <a:gd name="T21" fmla="*/ 0 h 67"/>
                    <a:gd name="T22" fmla="*/ 0 w 53"/>
                    <a:gd name="T23" fmla="*/ 0 h 67"/>
                    <a:gd name="T24" fmla="*/ 0 w 53"/>
                    <a:gd name="T25" fmla="*/ 0 h 67"/>
                    <a:gd name="T26" fmla="*/ 0 w 53"/>
                    <a:gd name="T27" fmla="*/ 0 h 67"/>
                    <a:gd name="T28" fmla="*/ 0 w 53"/>
                    <a:gd name="T29" fmla="*/ 0 h 67"/>
                    <a:gd name="T30" fmla="*/ 0 w 53"/>
                    <a:gd name="T31" fmla="*/ 0 h 67"/>
                    <a:gd name="T32" fmla="*/ 0 w 53"/>
                    <a:gd name="T33" fmla="*/ 0 h 67"/>
                    <a:gd name="T34" fmla="*/ 0 w 53"/>
                    <a:gd name="T35" fmla="*/ 0 h 67"/>
                    <a:gd name="T36" fmla="*/ 0 w 53"/>
                    <a:gd name="T37" fmla="*/ 0 h 67"/>
                    <a:gd name="T38" fmla="*/ 0 w 53"/>
                    <a:gd name="T39" fmla="*/ 0 h 67"/>
                    <a:gd name="T40" fmla="*/ 0 w 53"/>
                    <a:gd name="T41" fmla="*/ 0 h 67"/>
                    <a:gd name="T42" fmla="*/ 0 w 53"/>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7"/>
                    <a:gd name="T68" fmla="*/ 53 w 53"/>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7">
                      <a:moveTo>
                        <a:pt x="14" y="0"/>
                      </a:moveTo>
                      <a:lnTo>
                        <a:pt x="26" y="14"/>
                      </a:lnTo>
                      <a:lnTo>
                        <a:pt x="37" y="24"/>
                      </a:lnTo>
                      <a:lnTo>
                        <a:pt x="53" y="34"/>
                      </a:lnTo>
                      <a:lnTo>
                        <a:pt x="52" y="39"/>
                      </a:lnTo>
                      <a:lnTo>
                        <a:pt x="50" y="39"/>
                      </a:lnTo>
                      <a:lnTo>
                        <a:pt x="48" y="43"/>
                      </a:lnTo>
                      <a:lnTo>
                        <a:pt x="49" y="49"/>
                      </a:lnTo>
                      <a:lnTo>
                        <a:pt x="48" y="62"/>
                      </a:lnTo>
                      <a:lnTo>
                        <a:pt x="43" y="67"/>
                      </a:lnTo>
                      <a:lnTo>
                        <a:pt x="26" y="54"/>
                      </a:lnTo>
                      <a:lnTo>
                        <a:pt x="12" y="36"/>
                      </a:lnTo>
                      <a:lnTo>
                        <a:pt x="0" y="15"/>
                      </a:lnTo>
                      <a:lnTo>
                        <a:pt x="3" y="11"/>
                      </a:lnTo>
                      <a:lnTo>
                        <a:pt x="10" y="3"/>
                      </a:lnTo>
                      <a:lnTo>
                        <a:pt x="14" y="0"/>
                      </a:lnTo>
                    </a:path>
                  </a:pathLst>
                </a:custGeom>
                <a:noFill/>
                <a:ln w="1588">
                  <a:solidFill>
                    <a:srgbClr val="87C2DC"/>
                  </a:solidFill>
                  <a:round/>
                  <a:headEnd/>
                  <a:tailEnd/>
                </a:ln>
              </p:spPr>
              <p:txBody>
                <a:bodyPr/>
                <a:lstStyle/>
                <a:p>
                  <a:endParaRPr lang="en-US"/>
                </a:p>
              </p:txBody>
            </p:sp>
            <p:sp>
              <p:nvSpPr>
                <p:cNvPr id="19187" name="Freeform 505"/>
                <p:cNvSpPr>
                  <a:spLocks/>
                </p:cNvSpPr>
                <p:nvPr/>
              </p:nvSpPr>
              <p:spPr bwMode="auto">
                <a:xfrm>
                  <a:off x="1304" y="2756"/>
                  <a:ext cx="37" cy="21"/>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83"/>
                    <a:gd name="T41" fmla="*/ 147 w 147"/>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83">
                      <a:moveTo>
                        <a:pt x="7" y="0"/>
                      </a:moveTo>
                      <a:lnTo>
                        <a:pt x="4" y="10"/>
                      </a:lnTo>
                      <a:lnTo>
                        <a:pt x="0" y="23"/>
                      </a:lnTo>
                      <a:lnTo>
                        <a:pt x="4" y="32"/>
                      </a:lnTo>
                      <a:lnTo>
                        <a:pt x="45" y="53"/>
                      </a:lnTo>
                      <a:lnTo>
                        <a:pt x="101" y="74"/>
                      </a:lnTo>
                      <a:lnTo>
                        <a:pt x="147" y="83"/>
                      </a:lnTo>
                      <a:lnTo>
                        <a:pt x="102" y="59"/>
                      </a:lnTo>
                      <a:lnTo>
                        <a:pt x="47" y="25"/>
                      </a:lnTo>
                      <a:lnTo>
                        <a:pt x="7" y="0"/>
                      </a:lnTo>
                      <a:close/>
                    </a:path>
                  </a:pathLst>
                </a:custGeom>
                <a:solidFill>
                  <a:srgbClr val="47A3CB"/>
                </a:solidFill>
                <a:ln w="9525">
                  <a:noFill/>
                  <a:round/>
                  <a:headEnd/>
                  <a:tailEnd/>
                </a:ln>
              </p:spPr>
              <p:txBody>
                <a:bodyPr/>
                <a:lstStyle/>
                <a:p>
                  <a:endParaRPr lang="en-US"/>
                </a:p>
              </p:txBody>
            </p:sp>
            <p:sp>
              <p:nvSpPr>
                <p:cNvPr id="19188" name="Freeform 506"/>
                <p:cNvSpPr>
                  <a:spLocks/>
                </p:cNvSpPr>
                <p:nvPr/>
              </p:nvSpPr>
              <p:spPr bwMode="auto">
                <a:xfrm>
                  <a:off x="1304" y="2756"/>
                  <a:ext cx="37" cy="21"/>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83"/>
                    <a:gd name="T44" fmla="*/ 147 w 147"/>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83">
                      <a:moveTo>
                        <a:pt x="7" y="0"/>
                      </a:moveTo>
                      <a:lnTo>
                        <a:pt x="4" y="10"/>
                      </a:lnTo>
                      <a:lnTo>
                        <a:pt x="0" y="23"/>
                      </a:lnTo>
                      <a:lnTo>
                        <a:pt x="4" y="32"/>
                      </a:lnTo>
                      <a:lnTo>
                        <a:pt x="45" y="53"/>
                      </a:lnTo>
                      <a:lnTo>
                        <a:pt x="101" y="74"/>
                      </a:lnTo>
                      <a:lnTo>
                        <a:pt x="147" y="83"/>
                      </a:lnTo>
                      <a:lnTo>
                        <a:pt x="102" y="59"/>
                      </a:lnTo>
                      <a:lnTo>
                        <a:pt x="47" y="25"/>
                      </a:lnTo>
                      <a:lnTo>
                        <a:pt x="7" y="0"/>
                      </a:lnTo>
                    </a:path>
                  </a:pathLst>
                </a:custGeom>
                <a:noFill/>
                <a:ln w="1588">
                  <a:solidFill>
                    <a:srgbClr val="87C2DC"/>
                  </a:solidFill>
                  <a:round/>
                  <a:headEnd/>
                  <a:tailEnd/>
                </a:ln>
              </p:spPr>
              <p:txBody>
                <a:bodyPr/>
                <a:lstStyle/>
                <a:p>
                  <a:endParaRPr lang="en-US"/>
                </a:p>
              </p:txBody>
            </p:sp>
            <p:sp>
              <p:nvSpPr>
                <p:cNvPr id="19189" name="Freeform 507"/>
                <p:cNvSpPr>
                  <a:spLocks/>
                </p:cNvSpPr>
                <p:nvPr/>
              </p:nvSpPr>
              <p:spPr bwMode="auto">
                <a:xfrm>
                  <a:off x="1277" y="2913"/>
                  <a:ext cx="39" cy="64"/>
                </a:xfrm>
                <a:custGeom>
                  <a:avLst/>
                  <a:gdLst>
                    <a:gd name="T0" fmla="*/ 0 w 158"/>
                    <a:gd name="T1" fmla="*/ 0 h 255"/>
                    <a:gd name="T2" fmla="*/ 0 w 158"/>
                    <a:gd name="T3" fmla="*/ 0 h 255"/>
                    <a:gd name="T4" fmla="*/ 0 w 158"/>
                    <a:gd name="T5" fmla="*/ 0 h 255"/>
                    <a:gd name="T6" fmla="*/ 0 w 158"/>
                    <a:gd name="T7" fmla="*/ 0 h 255"/>
                    <a:gd name="T8" fmla="*/ 0 w 158"/>
                    <a:gd name="T9" fmla="*/ 0 h 255"/>
                    <a:gd name="T10" fmla="*/ 0 w 158"/>
                    <a:gd name="T11" fmla="*/ 0 h 255"/>
                    <a:gd name="T12" fmla="*/ 0 w 158"/>
                    <a:gd name="T13" fmla="*/ 0 h 255"/>
                    <a:gd name="T14" fmla="*/ 0 w 158"/>
                    <a:gd name="T15" fmla="*/ 0 h 255"/>
                    <a:gd name="T16" fmla="*/ 0 w 158"/>
                    <a:gd name="T17" fmla="*/ 0 h 255"/>
                    <a:gd name="T18" fmla="*/ 0 w 158"/>
                    <a:gd name="T19" fmla="*/ 0 h 255"/>
                    <a:gd name="T20" fmla="*/ 0 w 158"/>
                    <a:gd name="T21" fmla="*/ 0 h 255"/>
                    <a:gd name="T22" fmla="*/ 0 w 158"/>
                    <a:gd name="T23" fmla="*/ 0 h 255"/>
                    <a:gd name="T24" fmla="*/ 0 w 158"/>
                    <a:gd name="T25" fmla="*/ 0 h 255"/>
                    <a:gd name="T26" fmla="*/ 0 w 158"/>
                    <a:gd name="T27" fmla="*/ 0 h 255"/>
                    <a:gd name="T28" fmla="*/ 0 w 158"/>
                    <a:gd name="T29" fmla="*/ 0 h 255"/>
                    <a:gd name="T30" fmla="*/ 0 w 158"/>
                    <a:gd name="T31" fmla="*/ 0 h 255"/>
                    <a:gd name="T32" fmla="*/ 0 w 158"/>
                    <a:gd name="T33" fmla="*/ 0 h 255"/>
                    <a:gd name="T34" fmla="*/ 0 w 158"/>
                    <a:gd name="T35" fmla="*/ 0 h 255"/>
                    <a:gd name="T36" fmla="*/ 0 w 158"/>
                    <a:gd name="T37" fmla="*/ 0 h 255"/>
                    <a:gd name="T38" fmla="*/ 0 w 158"/>
                    <a:gd name="T39" fmla="*/ 0 h 2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8"/>
                    <a:gd name="T61" fmla="*/ 0 h 255"/>
                    <a:gd name="T62" fmla="*/ 158 w 158"/>
                    <a:gd name="T63" fmla="*/ 255 h 2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8" h="255">
                      <a:moveTo>
                        <a:pt x="15" y="0"/>
                      </a:moveTo>
                      <a:lnTo>
                        <a:pt x="22" y="55"/>
                      </a:lnTo>
                      <a:lnTo>
                        <a:pt x="40" y="101"/>
                      </a:lnTo>
                      <a:lnTo>
                        <a:pt x="68" y="140"/>
                      </a:lnTo>
                      <a:lnTo>
                        <a:pt x="101" y="178"/>
                      </a:lnTo>
                      <a:lnTo>
                        <a:pt x="138" y="219"/>
                      </a:lnTo>
                      <a:lnTo>
                        <a:pt x="145" y="231"/>
                      </a:lnTo>
                      <a:lnTo>
                        <a:pt x="149" y="243"/>
                      </a:lnTo>
                      <a:lnTo>
                        <a:pt x="158" y="255"/>
                      </a:lnTo>
                      <a:lnTo>
                        <a:pt x="112" y="221"/>
                      </a:lnTo>
                      <a:lnTo>
                        <a:pt x="61" y="173"/>
                      </a:lnTo>
                      <a:lnTo>
                        <a:pt x="20" y="126"/>
                      </a:lnTo>
                      <a:lnTo>
                        <a:pt x="0" y="90"/>
                      </a:lnTo>
                      <a:lnTo>
                        <a:pt x="3" y="66"/>
                      </a:lnTo>
                      <a:lnTo>
                        <a:pt x="12" y="23"/>
                      </a:lnTo>
                      <a:lnTo>
                        <a:pt x="15" y="0"/>
                      </a:lnTo>
                      <a:close/>
                    </a:path>
                  </a:pathLst>
                </a:custGeom>
                <a:solidFill>
                  <a:srgbClr val="47A3CB"/>
                </a:solidFill>
                <a:ln w="9525">
                  <a:noFill/>
                  <a:round/>
                  <a:headEnd/>
                  <a:tailEnd/>
                </a:ln>
              </p:spPr>
              <p:txBody>
                <a:bodyPr/>
                <a:lstStyle/>
                <a:p>
                  <a:endParaRPr lang="en-US"/>
                </a:p>
              </p:txBody>
            </p:sp>
            <p:sp>
              <p:nvSpPr>
                <p:cNvPr id="19190" name="Freeform 508"/>
                <p:cNvSpPr>
                  <a:spLocks/>
                </p:cNvSpPr>
                <p:nvPr/>
              </p:nvSpPr>
              <p:spPr bwMode="auto">
                <a:xfrm>
                  <a:off x="1277" y="2913"/>
                  <a:ext cx="39" cy="64"/>
                </a:xfrm>
                <a:custGeom>
                  <a:avLst/>
                  <a:gdLst>
                    <a:gd name="T0" fmla="*/ 0 w 158"/>
                    <a:gd name="T1" fmla="*/ 0 h 255"/>
                    <a:gd name="T2" fmla="*/ 0 w 158"/>
                    <a:gd name="T3" fmla="*/ 0 h 255"/>
                    <a:gd name="T4" fmla="*/ 0 w 158"/>
                    <a:gd name="T5" fmla="*/ 0 h 255"/>
                    <a:gd name="T6" fmla="*/ 0 w 158"/>
                    <a:gd name="T7" fmla="*/ 0 h 255"/>
                    <a:gd name="T8" fmla="*/ 0 w 158"/>
                    <a:gd name="T9" fmla="*/ 0 h 255"/>
                    <a:gd name="T10" fmla="*/ 0 w 158"/>
                    <a:gd name="T11" fmla="*/ 0 h 255"/>
                    <a:gd name="T12" fmla="*/ 0 w 158"/>
                    <a:gd name="T13" fmla="*/ 0 h 255"/>
                    <a:gd name="T14" fmla="*/ 0 w 158"/>
                    <a:gd name="T15" fmla="*/ 0 h 255"/>
                    <a:gd name="T16" fmla="*/ 0 w 158"/>
                    <a:gd name="T17" fmla="*/ 0 h 255"/>
                    <a:gd name="T18" fmla="*/ 0 w 158"/>
                    <a:gd name="T19" fmla="*/ 0 h 255"/>
                    <a:gd name="T20" fmla="*/ 0 w 158"/>
                    <a:gd name="T21" fmla="*/ 0 h 255"/>
                    <a:gd name="T22" fmla="*/ 0 w 158"/>
                    <a:gd name="T23" fmla="*/ 0 h 255"/>
                    <a:gd name="T24" fmla="*/ 0 w 158"/>
                    <a:gd name="T25" fmla="*/ 0 h 255"/>
                    <a:gd name="T26" fmla="*/ 0 w 158"/>
                    <a:gd name="T27" fmla="*/ 0 h 255"/>
                    <a:gd name="T28" fmla="*/ 0 w 158"/>
                    <a:gd name="T29" fmla="*/ 0 h 255"/>
                    <a:gd name="T30" fmla="*/ 0 w 158"/>
                    <a:gd name="T31" fmla="*/ 0 h 255"/>
                    <a:gd name="T32" fmla="*/ 0 w 158"/>
                    <a:gd name="T33" fmla="*/ 0 h 255"/>
                    <a:gd name="T34" fmla="*/ 0 w 158"/>
                    <a:gd name="T35" fmla="*/ 0 h 255"/>
                    <a:gd name="T36" fmla="*/ 0 w 158"/>
                    <a:gd name="T37" fmla="*/ 0 h 255"/>
                    <a:gd name="T38" fmla="*/ 0 w 158"/>
                    <a:gd name="T39" fmla="*/ 0 h 255"/>
                    <a:gd name="T40" fmla="*/ 0 w 158"/>
                    <a:gd name="T41" fmla="*/ 0 h 2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8"/>
                    <a:gd name="T64" fmla="*/ 0 h 255"/>
                    <a:gd name="T65" fmla="*/ 158 w 158"/>
                    <a:gd name="T66" fmla="*/ 255 h 2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8" h="255">
                      <a:moveTo>
                        <a:pt x="15" y="0"/>
                      </a:moveTo>
                      <a:lnTo>
                        <a:pt x="22" y="55"/>
                      </a:lnTo>
                      <a:lnTo>
                        <a:pt x="40" y="101"/>
                      </a:lnTo>
                      <a:lnTo>
                        <a:pt x="68" y="140"/>
                      </a:lnTo>
                      <a:lnTo>
                        <a:pt x="101" y="178"/>
                      </a:lnTo>
                      <a:lnTo>
                        <a:pt x="138" y="219"/>
                      </a:lnTo>
                      <a:lnTo>
                        <a:pt x="145" y="231"/>
                      </a:lnTo>
                      <a:lnTo>
                        <a:pt x="149" y="243"/>
                      </a:lnTo>
                      <a:lnTo>
                        <a:pt x="158" y="255"/>
                      </a:lnTo>
                      <a:lnTo>
                        <a:pt x="112" y="221"/>
                      </a:lnTo>
                      <a:lnTo>
                        <a:pt x="61" y="173"/>
                      </a:lnTo>
                      <a:lnTo>
                        <a:pt x="20" y="126"/>
                      </a:lnTo>
                      <a:lnTo>
                        <a:pt x="0" y="90"/>
                      </a:lnTo>
                      <a:lnTo>
                        <a:pt x="3" y="66"/>
                      </a:lnTo>
                      <a:lnTo>
                        <a:pt x="12" y="23"/>
                      </a:lnTo>
                      <a:lnTo>
                        <a:pt x="15" y="0"/>
                      </a:lnTo>
                    </a:path>
                  </a:pathLst>
                </a:custGeom>
                <a:noFill/>
                <a:ln w="1588">
                  <a:solidFill>
                    <a:srgbClr val="87C2DC"/>
                  </a:solidFill>
                  <a:round/>
                  <a:headEnd/>
                  <a:tailEnd/>
                </a:ln>
              </p:spPr>
              <p:txBody>
                <a:bodyPr/>
                <a:lstStyle/>
                <a:p>
                  <a:endParaRPr lang="en-US"/>
                </a:p>
              </p:txBody>
            </p:sp>
            <p:sp>
              <p:nvSpPr>
                <p:cNvPr id="19191" name="Freeform 509"/>
                <p:cNvSpPr>
                  <a:spLocks/>
                </p:cNvSpPr>
                <p:nvPr/>
              </p:nvSpPr>
              <p:spPr bwMode="auto">
                <a:xfrm>
                  <a:off x="1281" y="2826"/>
                  <a:ext cx="12" cy="21"/>
                </a:xfrm>
                <a:custGeom>
                  <a:avLst/>
                  <a:gdLst>
                    <a:gd name="T0" fmla="*/ 0 w 44"/>
                    <a:gd name="T1" fmla="*/ 0 h 85"/>
                    <a:gd name="T2" fmla="*/ 0 w 44"/>
                    <a:gd name="T3" fmla="*/ 0 h 85"/>
                    <a:gd name="T4" fmla="*/ 0 w 44"/>
                    <a:gd name="T5" fmla="*/ 0 h 85"/>
                    <a:gd name="T6" fmla="*/ 0 w 44"/>
                    <a:gd name="T7" fmla="*/ 0 h 85"/>
                    <a:gd name="T8" fmla="*/ 0 w 44"/>
                    <a:gd name="T9" fmla="*/ 0 h 85"/>
                    <a:gd name="T10" fmla="*/ 0 w 44"/>
                    <a:gd name="T11" fmla="*/ 0 h 85"/>
                    <a:gd name="T12" fmla="*/ 0 w 44"/>
                    <a:gd name="T13" fmla="*/ 0 h 85"/>
                    <a:gd name="T14" fmla="*/ 0 w 44"/>
                    <a:gd name="T15" fmla="*/ 0 h 85"/>
                    <a:gd name="T16" fmla="*/ 0 w 44"/>
                    <a:gd name="T17" fmla="*/ 0 h 85"/>
                    <a:gd name="T18" fmla="*/ 0 w 44"/>
                    <a:gd name="T19" fmla="*/ 0 h 85"/>
                    <a:gd name="T20" fmla="*/ 0 w 44"/>
                    <a:gd name="T21" fmla="*/ 0 h 85"/>
                    <a:gd name="T22" fmla="*/ 0 w 44"/>
                    <a:gd name="T23" fmla="*/ 0 h 85"/>
                    <a:gd name="T24" fmla="*/ 0 w 44"/>
                    <a:gd name="T25" fmla="*/ 0 h 85"/>
                    <a:gd name="T26" fmla="*/ 0 w 44"/>
                    <a:gd name="T27" fmla="*/ 0 h 85"/>
                    <a:gd name="T28" fmla="*/ 0 w 44"/>
                    <a:gd name="T29" fmla="*/ 0 h 85"/>
                    <a:gd name="T30" fmla="*/ 0 w 44"/>
                    <a:gd name="T31" fmla="*/ 0 h 85"/>
                    <a:gd name="T32" fmla="*/ 0 w 44"/>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85"/>
                    <a:gd name="T53" fmla="*/ 44 w 44"/>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85">
                      <a:moveTo>
                        <a:pt x="5" y="0"/>
                      </a:moveTo>
                      <a:lnTo>
                        <a:pt x="16" y="19"/>
                      </a:lnTo>
                      <a:lnTo>
                        <a:pt x="29" y="33"/>
                      </a:lnTo>
                      <a:lnTo>
                        <a:pt x="44" y="47"/>
                      </a:lnTo>
                      <a:lnTo>
                        <a:pt x="44" y="57"/>
                      </a:lnTo>
                      <a:lnTo>
                        <a:pt x="42" y="72"/>
                      </a:lnTo>
                      <a:lnTo>
                        <a:pt x="40" y="85"/>
                      </a:lnTo>
                      <a:lnTo>
                        <a:pt x="34" y="75"/>
                      </a:lnTo>
                      <a:lnTo>
                        <a:pt x="17" y="59"/>
                      </a:lnTo>
                      <a:lnTo>
                        <a:pt x="0" y="40"/>
                      </a:lnTo>
                      <a:lnTo>
                        <a:pt x="2" y="30"/>
                      </a:lnTo>
                      <a:lnTo>
                        <a:pt x="4" y="11"/>
                      </a:lnTo>
                      <a:lnTo>
                        <a:pt x="5" y="0"/>
                      </a:lnTo>
                      <a:close/>
                    </a:path>
                  </a:pathLst>
                </a:custGeom>
                <a:solidFill>
                  <a:srgbClr val="47A3CB"/>
                </a:solidFill>
                <a:ln w="9525">
                  <a:noFill/>
                  <a:round/>
                  <a:headEnd/>
                  <a:tailEnd/>
                </a:ln>
              </p:spPr>
              <p:txBody>
                <a:bodyPr/>
                <a:lstStyle/>
                <a:p>
                  <a:endParaRPr lang="en-US"/>
                </a:p>
              </p:txBody>
            </p:sp>
            <p:sp>
              <p:nvSpPr>
                <p:cNvPr id="19192" name="Freeform 510"/>
                <p:cNvSpPr>
                  <a:spLocks/>
                </p:cNvSpPr>
                <p:nvPr/>
              </p:nvSpPr>
              <p:spPr bwMode="auto">
                <a:xfrm>
                  <a:off x="1281" y="2826"/>
                  <a:ext cx="12" cy="21"/>
                </a:xfrm>
                <a:custGeom>
                  <a:avLst/>
                  <a:gdLst>
                    <a:gd name="T0" fmla="*/ 0 w 44"/>
                    <a:gd name="T1" fmla="*/ 0 h 85"/>
                    <a:gd name="T2" fmla="*/ 0 w 44"/>
                    <a:gd name="T3" fmla="*/ 0 h 85"/>
                    <a:gd name="T4" fmla="*/ 0 w 44"/>
                    <a:gd name="T5" fmla="*/ 0 h 85"/>
                    <a:gd name="T6" fmla="*/ 0 w 44"/>
                    <a:gd name="T7" fmla="*/ 0 h 85"/>
                    <a:gd name="T8" fmla="*/ 0 w 44"/>
                    <a:gd name="T9" fmla="*/ 0 h 85"/>
                    <a:gd name="T10" fmla="*/ 0 w 44"/>
                    <a:gd name="T11" fmla="*/ 0 h 85"/>
                    <a:gd name="T12" fmla="*/ 0 w 44"/>
                    <a:gd name="T13" fmla="*/ 0 h 85"/>
                    <a:gd name="T14" fmla="*/ 0 w 44"/>
                    <a:gd name="T15" fmla="*/ 0 h 85"/>
                    <a:gd name="T16" fmla="*/ 0 w 44"/>
                    <a:gd name="T17" fmla="*/ 0 h 85"/>
                    <a:gd name="T18" fmla="*/ 0 w 44"/>
                    <a:gd name="T19" fmla="*/ 0 h 85"/>
                    <a:gd name="T20" fmla="*/ 0 w 44"/>
                    <a:gd name="T21" fmla="*/ 0 h 85"/>
                    <a:gd name="T22" fmla="*/ 0 w 44"/>
                    <a:gd name="T23" fmla="*/ 0 h 85"/>
                    <a:gd name="T24" fmla="*/ 0 w 44"/>
                    <a:gd name="T25" fmla="*/ 0 h 85"/>
                    <a:gd name="T26" fmla="*/ 0 w 44"/>
                    <a:gd name="T27" fmla="*/ 0 h 85"/>
                    <a:gd name="T28" fmla="*/ 0 w 44"/>
                    <a:gd name="T29" fmla="*/ 0 h 85"/>
                    <a:gd name="T30" fmla="*/ 0 w 44"/>
                    <a:gd name="T31" fmla="*/ 0 h 85"/>
                    <a:gd name="T32" fmla="*/ 0 w 44"/>
                    <a:gd name="T33" fmla="*/ 0 h 85"/>
                    <a:gd name="T34" fmla="*/ 0 w 44"/>
                    <a:gd name="T35" fmla="*/ 0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85"/>
                    <a:gd name="T56" fmla="*/ 44 w 44"/>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85">
                      <a:moveTo>
                        <a:pt x="5" y="0"/>
                      </a:moveTo>
                      <a:lnTo>
                        <a:pt x="16" y="19"/>
                      </a:lnTo>
                      <a:lnTo>
                        <a:pt x="29" y="33"/>
                      </a:lnTo>
                      <a:lnTo>
                        <a:pt x="44" y="47"/>
                      </a:lnTo>
                      <a:lnTo>
                        <a:pt x="44" y="57"/>
                      </a:lnTo>
                      <a:lnTo>
                        <a:pt x="42" y="72"/>
                      </a:lnTo>
                      <a:lnTo>
                        <a:pt x="40" y="85"/>
                      </a:lnTo>
                      <a:lnTo>
                        <a:pt x="34" y="75"/>
                      </a:lnTo>
                      <a:lnTo>
                        <a:pt x="17" y="59"/>
                      </a:lnTo>
                      <a:lnTo>
                        <a:pt x="0" y="40"/>
                      </a:lnTo>
                      <a:lnTo>
                        <a:pt x="2" y="30"/>
                      </a:lnTo>
                      <a:lnTo>
                        <a:pt x="4" y="11"/>
                      </a:lnTo>
                      <a:lnTo>
                        <a:pt x="5" y="0"/>
                      </a:lnTo>
                    </a:path>
                  </a:pathLst>
                </a:custGeom>
                <a:noFill/>
                <a:ln w="1588">
                  <a:solidFill>
                    <a:srgbClr val="87C2DC"/>
                  </a:solidFill>
                  <a:round/>
                  <a:headEnd/>
                  <a:tailEnd/>
                </a:ln>
              </p:spPr>
              <p:txBody>
                <a:bodyPr/>
                <a:lstStyle/>
                <a:p>
                  <a:endParaRPr lang="en-US"/>
                </a:p>
              </p:txBody>
            </p:sp>
            <p:sp>
              <p:nvSpPr>
                <p:cNvPr id="19193" name="Freeform 511"/>
                <p:cNvSpPr>
                  <a:spLocks/>
                </p:cNvSpPr>
                <p:nvPr/>
              </p:nvSpPr>
              <p:spPr bwMode="auto">
                <a:xfrm>
                  <a:off x="1291" y="2837"/>
                  <a:ext cx="37" cy="21"/>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7"/>
                    <a:gd name="T40" fmla="*/ 0 h 83"/>
                    <a:gd name="T41" fmla="*/ 147 w 147"/>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7" h="83">
                      <a:moveTo>
                        <a:pt x="6" y="0"/>
                      </a:moveTo>
                      <a:lnTo>
                        <a:pt x="65" y="43"/>
                      </a:lnTo>
                      <a:lnTo>
                        <a:pt x="110" y="68"/>
                      </a:lnTo>
                      <a:lnTo>
                        <a:pt x="147" y="83"/>
                      </a:lnTo>
                      <a:lnTo>
                        <a:pt x="109" y="82"/>
                      </a:lnTo>
                      <a:lnTo>
                        <a:pt x="62" y="67"/>
                      </a:lnTo>
                      <a:lnTo>
                        <a:pt x="0" y="32"/>
                      </a:lnTo>
                      <a:lnTo>
                        <a:pt x="2" y="24"/>
                      </a:lnTo>
                      <a:lnTo>
                        <a:pt x="4" y="9"/>
                      </a:lnTo>
                      <a:lnTo>
                        <a:pt x="6" y="0"/>
                      </a:lnTo>
                      <a:close/>
                    </a:path>
                  </a:pathLst>
                </a:custGeom>
                <a:solidFill>
                  <a:srgbClr val="47A3CB"/>
                </a:solidFill>
                <a:ln w="9525">
                  <a:noFill/>
                  <a:round/>
                  <a:headEnd/>
                  <a:tailEnd/>
                </a:ln>
              </p:spPr>
              <p:txBody>
                <a:bodyPr/>
                <a:lstStyle/>
                <a:p>
                  <a:endParaRPr lang="en-US"/>
                </a:p>
              </p:txBody>
            </p:sp>
            <p:sp>
              <p:nvSpPr>
                <p:cNvPr id="19194" name="Freeform 512"/>
                <p:cNvSpPr>
                  <a:spLocks/>
                </p:cNvSpPr>
                <p:nvPr/>
              </p:nvSpPr>
              <p:spPr bwMode="auto">
                <a:xfrm>
                  <a:off x="1291" y="2837"/>
                  <a:ext cx="37" cy="21"/>
                </a:xfrm>
                <a:custGeom>
                  <a:avLst/>
                  <a:gdLst>
                    <a:gd name="T0" fmla="*/ 0 w 147"/>
                    <a:gd name="T1" fmla="*/ 0 h 83"/>
                    <a:gd name="T2" fmla="*/ 0 w 147"/>
                    <a:gd name="T3" fmla="*/ 0 h 83"/>
                    <a:gd name="T4" fmla="*/ 0 w 147"/>
                    <a:gd name="T5" fmla="*/ 0 h 83"/>
                    <a:gd name="T6" fmla="*/ 0 w 147"/>
                    <a:gd name="T7" fmla="*/ 0 h 83"/>
                    <a:gd name="T8" fmla="*/ 0 w 147"/>
                    <a:gd name="T9" fmla="*/ 0 h 83"/>
                    <a:gd name="T10" fmla="*/ 0 w 147"/>
                    <a:gd name="T11" fmla="*/ 0 h 83"/>
                    <a:gd name="T12" fmla="*/ 0 w 147"/>
                    <a:gd name="T13" fmla="*/ 0 h 83"/>
                    <a:gd name="T14" fmla="*/ 0 w 147"/>
                    <a:gd name="T15" fmla="*/ 0 h 83"/>
                    <a:gd name="T16" fmla="*/ 0 w 147"/>
                    <a:gd name="T17" fmla="*/ 0 h 83"/>
                    <a:gd name="T18" fmla="*/ 0 w 147"/>
                    <a:gd name="T19" fmla="*/ 0 h 83"/>
                    <a:gd name="T20" fmla="*/ 0 w 147"/>
                    <a:gd name="T21" fmla="*/ 0 h 83"/>
                    <a:gd name="T22" fmla="*/ 0 w 147"/>
                    <a:gd name="T23" fmla="*/ 0 h 83"/>
                    <a:gd name="T24" fmla="*/ 0 w 147"/>
                    <a:gd name="T25" fmla="*/ 0 h 83"/>
                    <a:gd name="T26" fmla="*/ 0 w 147"/>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83"/>
                    <a:gd name="T44" fmla="*/ 147 w 147"/>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83">
                      <a:moveTo>
                        <a:pt x="6" y="0"/>
                      </a:moveTo>
                      <a:lnTo>
                        <a:pt x="65" y="43"/>
                      </a:lnTo>
                      <a:lnTo>
                        <a:pt x="110" y="68"/>
                      </a:lnTo>
                      <a:lnTo>
                        <a:pt x="147" y="83"/>
                      </a:lnTo>
                      <a:lnTo>
                        <a:pt x="109" y="82"/>
                      </a:lnTo>
                      <a:lnTo>
                        <a:pt x="62" y="67"/>
                      </a:lnTo>
                      <a:lnTo>
                        <a:pt x="0" y="32"/>
                      </a:lnTo>
                      <a:lnTo>
                        <a:pt x="2" y="24"/>
                      </a:lnTo>
                      <a:lnTo>
                        <a:pt x="4" y="9"/>
                      </a:lnTo>
                      <a:lnTo>
                        <a:pt x="6" y="0"/>
                      </a:lnTo>
                    </a:path>
                  </a:pathLst>
                </a:custGeom>
                <a:noFill/>
                <a:ln w="1588">
                  <a:solidFill>
                    <a:srgbClr val="87C2DC"/>
                  </a:solidFill>
                  <a:round/>
                  <a:headEnd/>
                  <a:tailEnd/>
                </a:ln>
              </p:spPr>
              <p:txBody>
                <a:bodyPr/>
                <a:lstStyle/>
                <a:p>
                  <a:endParaRPr lang="en-US"/>
                </a:p>
              </p:txBody>
            </p:sp>
            <p:sp>
              <p:nvSpPr>
                <p:cNvPr id="19195" name="Freeform 513"/>
                <p:cNvSpPr>
                  <a:spLocks/>
                </p:cNvSpPr>
                <p:nvPr/>
              </p:nvSpPr>
              <p:spPr bwMode="auto">
                <a:xfrm>
                  <a:off x="1272" y="2613"/>
                  <a:ext cx="24" cy="45"/>
                </a:xfrm>
                <a:custGeom>
                  <a:avLst/>
                  <a:gdLst>
                    <a:gd name="T0" fmla="*/ 0 w 97"/>
                    <a:gd name="T1" fmla="*/ 0 h 179"/>
                    <a:gd name="T2" fmla="*/ 0 w 97"/>
                    <a:gd name="T3" fmla="*/ 0 h 179"/>
                    <a:gd name="T4" fmla="*/ 0 w 97"/>
                    <a:gd name="T5" fmla="*/ 0 h 179"/>
                    <a:gd name="T6" fmla="*/ 0 w 97"/>
                    <a:gd name="T7" fmla="*/ 0 h 179"/>
                    <a:gd name="T8" fmla="*/ 0 w 97"/>
                    <a:gd name="T9" fmla="*/ 0 h 179"/>
                    <a:gd name="T10" fmla="*/ 0 w 97"/>
                    <a:gd name="T11" fmla="*/ 0 h 179"/>
                    <a:gd name="T12" fmla="*/ 0 w 97"/>
                    <a:gd name="T13" fmla="*/ 0 h 179"/>
                    <a:gd name="T14" fmla="*/ 0 w 97"/>
                    <a:gd name="T15" fmla="*/ 0 h 179"/>
                    <a:gd name="T16" fmla="*/ 0 w 97"/>
                    <a:gd name="T17" fmla="*/ 0 h 179"/>
                    <a:gd name="T18" fmla="*/ 0 w 97"/>
                    <a:gd name="T19" fmla="*/ 0 h 179"/>
                    <a:gd name="T20" fmla="*/ 0 w 97"/>
                    <a:gd name="T21" fmla="*/ 0 h 179"/>
                    <a:gd name="T22" fmla="*/ 0 w 97"/>
                    <a:gd name="T23" fmla="*/ 0 h 179"/>
                    <a:gd name="T24" fmla="*/ 0 w 97"/>
                    <a:gd name="T25" fmla="*/ 0 h 179"/>
                    <a:gd name="T26" fmla="*/ 0 w 97"/>
                    <a:gd name="T27" fmla="*/ 0 h 179"/>
                    <a:gd name="T28" fmla="*/ 0 w 97"/>
                    <a:gd name="T29" fmla="*/ 0 h 179"/>
                    <a:gd name="T30" fmla="*/ 0 w 97"/>
                    <a:gd name="T31" fmla="*/ 0 h 179"/>
                    <a:gd name="T32" fmla="*/ 0 w 97"/>
                    <a:gd name="T33" fmla="*/ 0 h 1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179"/>
                    <a:gd name="T53" fmla="*/ 97 w 97"/>
                    <a:gd name="T54" fmla="*/ 179 h 1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179">
                      <a:moveTo>
                        <a:pt x="84" y="0"/>
                      </a:moveTo>
                      <a:lnTo>
                        <a:pt x="46" y="78"/>
                      </a:lnTo>
                      <a:lnTo>
                        <a:pt x="14" y="126"/>
                      </a:lnTo>
                      <a:lnTo>
                        <a:pt x="1" y="147"/>
                      </a:lnTo>
                      <a:lnTo>
                        <a:pt x="0" y="158"/>
                      </a:lnTo>
                      <a:lnTo>
                        <a:pt x="0" y="166"/>
                      </a:lnTo>
                      <a:lnTo>
                        <a:pt x="1" y="179"/>
                      </a:lnTo>
                      <a:lnTo>
                        <a:pt x="28" y="140"/>
                      </a:lnTo>
                      <a:lnTo>
                        <a:pt x="60" y="95"/>
                      </a:lnTo>
                      <a:lnTo>
                        <a:pt x="97" y="45"/>
                      </a:lnTo>
                      <a:lnTo>
                        <a:pt x="93" y="33"/>
                      </a:lnTo>
                      <a:lnTo>
                        <a:pt x="87" y="12"/>
                      </a:lnTo>
                      <a:lnTo>
                        <a:pt x="84" y="0"/>
                      </a:lnTo>
                      <a:close/>
                    </a:path>
                  </a:pathLst>
                </a:custGeom>
                <a:solidFill>
                  <a:srgbClr val="47A3CB"/>
                </a:solidFill>
                <a:ln w="9525">
                  <a:noFill/>
                  <a:round/>
                  <a:headEnd/>
                  <a:tailEnd/>
                </a:ln>
              </p:spPr>
              <p:txBody>
                <a:bodyPr/>
                <a:lstStyle/>
                <a:p>
                  <a:endParaRPr lang="en-US"/>
                </a:p>
              </p:txBody>
            </p:sp>
            <p:sp>
              <p:nvSpPr>
                <p:cNvPr id="19196" name="Freeform 514"/>
                <p:cNvSpPr>
                  <a:spLocks/>
                </p:cNvSpPr>
                <p:nvPr/>
              </p:nvSpPr>
              <p:spPr bwMode="auto">
                <a:xfrm>
                  <a:off x="1272" y="2613"/>
                  <a:ext cx="24" cy="45"/>
                </a:xfrm>
                <a:custGeom>
                  <a:avLst/>
                  <a:gdLst>
                    <a:gd name="T0" fmla="*/ 0 w 97"/>
                    <a:gd name="T1" fmla="*/ 0 h 179"/>
                    <a:gd name="T2" fmla="*/ 0 w 97"/>
                    <a:gd name="T3" fmla="*/ 0 h 179"/>
                    <a:gd name="T4" fmla="*/ 0 w 97"/>
                    <a:gd name="T5" fmla="*/ 0 h 179"/>
                    <a:gd name="T6" fmla="*/ 0 w 97"/>
                    <a:gd name="T7" fmla="*/ 0 h 179"/>
                    <a:gd name="T8" fmla="*/ 0 w 97"/>
                    <a:gd name="T9" fmla="*/ 0 h 179"/>
                    <a:gd name="T10" fmla="*/ 0 w 97"/>
                    <a:gd name="T11" fmla="*/ 0 h 179"/>
                    <a:gd name="T12" fmla="*/ 0 w 97"/>
                    <a:gd name="T13" fmla="*/ 0 h 179"/>
                    <a:gd name="T14" fmla="*/ 0 w 97"/>
                    <a:gd name="T15" fmla="*/ 0 h 179"/>
                    <a:gd name="T16" fmla="*/ 0 w 97"/>
                    <a:gd name="T17" fmla="*/ 0 h 179"/>
                    <a:gd name="T18" fmla="*/ 0 w 97"/>
                    <a:gd name="T19" fmla="*/ 0 h 179"/>
                    <a:gd name="T20" fmla="*/ 0 w 97"/>
                    <a:gd name="T21" fmla="*/ 0 h 179"/>
                    <a:gd name="T22" fmla="*/ 0 w 97"/>
                    <a:gd name="T23" fmla="*/ 0 h 179"/>
                    <a:gd name="T24" fmla="*/ 0 w 97"/>
                    <a:gd name="T25" fmla="*/ 0 h 179"/>
                    <a:gd name="T26" fmla="*/ 0 w 97"/>
                    <a:gd name="T27" fmla="*/ 0 h 179"/>
                    <a:gd name="T28" fmla="*/ 0 w 97"/>
                    <a:gd name="T29" fmla="*/ 0 h 179"/>
                    <a:gd name="T30" fmla="*/ 0 w 97"/>
                    <a:gd name="T31" fmla="*/ 0 h 179"/>
                    <a:gd name="T32" fmla="*/ 0 w 97"/>
                    <a:gd name="T33" fmla="*/ 0 h 179"/>
                    <a:gd name="T34" fmla="*/ 0 w 97"/>
                    <a:gd name="T35" fmla="*/ 0 h 1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179"/>
                    <a:gd name="T56" fmla="*/ 97 w 97"/>
                    <a:gd name="T57" fmla="*/ 179 h 1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179">
                      <a:moveTo>
                        <a:pt x="84" y="0"/>
                      </a:moveTo>
                      <a:lnTo>
                        <a:pt x="46" y="78"/>
                      </a:lnTo>
                      <a:lnTo>
                        <a:pt x="14" y="126"/>
                      </a:lnTo>
                      <a:lnTo>
                        <a:pt x="1" y="147"/>
                      </a:lnTo>
                      <a:lnTo>
                        <a:pt x="0" y="158"/>
                      </a:lnTo>
                      <a:lnTo>
                        <a:pt x="0" y="166"/>
                      </a:lnTo>
                      <a:lnTo>
                        <a:pt x="1" y="179"/>
                      </a:lnTo>
                      <a:lnTo>
                        <a:pt x="28" y="140"/>
                      </a:lnTo>
                      <a:lnTo>
                        <a:pt x="60" y="95"/>
                      </a:lnTo>
                      <a:lnTo>
                        <a:pt x="97" y="45"/>
                      </a:lnTo>
                      <a:lnTo>
                        <a:pt x="93" y="33"/>
                      </a:lnTo>
                      <a:lnTo>
                        <a:pt x="87" y="12"/>
                      </a:lnTo>
                      <a:lnTo>
                        <a:pt x="84" y="0"/>
                      </a:lnTo>
                    </a:path>
                  </a:pathLst>
                </a:custGeom>
                <a:noFill/>
                <a:ln w="1588">
                  <a:solidFill>
                    <a:srgbClr val="87C2DC"/>
                  </a:solidFill>
                  <a:round/>
                  <a:headEnd/>
                  <a:tailEnd/>
                </a:ln>
              </p:spPr>
              <p:txBody>
                <a:bodyPr/>
                <a:lstStyle/>
                <a:p>
                  <a:endParaRPr lang="en-US"/>
                </a:p>
              </p:txBody>
            </p:sp>
            <p:sp>
              <p:nvSpPr>
                <p:cNvPr id="19197" name="Freeform 515"/>
                <p:cNvSpPr>
                  <a:spLocks/>
                </p:cNvSpPr>
                <p:nvPr/>
              </p:nvSpPr>
              <p:spPr bwMode="auto">
                <a:xfrm>
                  <a:off x="1211" y="2660"/>
                  <a:ext cx="37" cy="60"/>
                </a:xfrm>
                <a:custGeom>
                  <a:avLst/>
                  <a:gdLst>
                    <a:gd name="T0" fmla="*/ 0 w 148"/>
                    <a:gd name="T1" fmla="*/ 0 h 238"/>
                    <a:gd name="T2" fmla="*/ 0 w 148"/>
                    <a:gd name="T3" fmla="*/ 0 h 238"/>
                    <a:gd name="T4" fmla="*/ 0 w 148"/>
                    <a:gd name="T5" fmla="*/ 0 h 238"/>
                    <a:gd name="T6" fmla="*/ 0 w 148"/>
                    <a:gd name="T7" fmla="*/ 0 h 238"/>
                    <a:gd name="T8" fmla="*/ 0 w 148"/>
                    <a:gd name="T9" fmla="*/ 0 h 238"/>
                    <a:gd name="T10" fmla="*/ 0 w 148"/>
                    <a:gd name="T11" fmla="*/ 0 h 238"/>
                    <a:gd name="T12" fmla="*/ 0 w 148"/>
                    <a:gd name="T13" fmla="*/ 0 h 238"/>
                    <a:gd name="T14" fmla="*/ 0 w 148"/>
                    <a:gd name="T15" fmla="*/ 0 h 238"/>
                    <a:gd name="T16" fmla="*/ 0 w 148"/>
                    <a:gd name="T17" fmla="*/ 0 h 238"/>
                    <a:gd name="T18" fmla="*/ 0 w 148"/>
                    <a:gd name="T19" fmla="*/ 0 h 238"/>
                    <a:gd name="T20" fmla="*/ 0 w 148"/>
                    <a:gd name="T21" fmla="*/ 0 h 238"/>
                    <a:gd name="T22" fmla="*/ 0 w 148"/>
                    <a:gd name="T23" fmla="*/ 0 h 238"/>
                    <a:gd name="T24" fmla="*/ 0 w 148"/>
                    <a:gd name="T25" fmla="*/ 0 h 238"/>
                    <a:gd name="T26" fmla="*/ 0 w 148"/>
                    <a:gd name="T27" fmla="*/ 0 h 238"/>
                    <a:gd name="T28" fmla="*/ 0 w 148"/>
                    <a:gd name="T29" fmla="*/ 0 h 238"/>
                    <a:gd name="T30" fmla="*/ 0 w 148"/>
                    <a:gd name="T31" fmla="*/ 0 h 238"/>
                    <a:gd name="T32" fmla="*/ 0 w 148"/>
                    <a:gd name="T33" fmla="*/ 0 h 238"/>
                    <a:gd name="T34" fmla="*/ 0 w 148"/>
                    <a:gd name="T35" fmla="*/ 0 h 238"/>
                    <a:gd name="T36" fmla="*/ 0 w 148"/>
                    <a:gd name="T37" fmla="*/ 0 h 238"/>
                    <a:gd name="T38" fmla="*/ 0 w 148"/>
                    <a:gd name="T39" fmla="*/ 0 h 238"/>
                    <a:gd name="T40" fmla="*/ 0 w 148"/>
                    <a:gd name="T41" fmla="*/ 0 h 238"/>
                    <a:gd name="T42" fmla="*/ 0 w 148"/>
                    <a:gd name="T43" fmla="*/ 0 h 238"/>
                    <a:gd name="T44" fmla="*/ 0 w 148"/>
                    <a:gd name="T45" fmla="*/ 0 h 238"/>
                    <a:gd name="T46" fmla="*/ 0 w 148"/>
                    <a:gd name="T47" fmla="*/ 0 h 238"/>
                    <a:gd name="T48" fmla="*/ 0 w 148"/>
                    <a:gd name="T49" fmla="*/ 0 h 238"/>
                    <a:gd name="T50" fmla="*/ 0 w 148"/>
                    <a:gd name="T51" fmla="*/ 0 h 238"/>
                    <a:gd name="T52" fmla="*/ 0 w 148"/>
                    <a:gd name="T53" fmla="*/ 0 h 238"/>
                    <a:gd name="T54" fmla="*/ 0 w 148"/>
                    <a:gd name="T55" fmla="*/ 0 h 238"/>
                    <a:gd name="T56" fmla="*/ 0 w 148"/>
                    <a:gd name="T57" fmla="*/ 0 h 238"/>
                    <a:gd name="T58" fmla="*/ 0 w 148"/>
                    <a:gd name="T59" fmla="*/ 0 h 238"/>
                    <a:gd name="T60" fmla="*/ 0 w 148"/>
                    <a:gd name="T61" fmla="*/ 0 h 238"/>
                    <a:gd name="T62" fmla="*/ 0 w 148"/>
                    <a:gd name="T63" fmla="*/ 0 h 238"/>
                    <a:gd name="T64" fmla="*/ 0 w 148"/>
                    <a:gd name="T65" fmla="*/ 0 h 2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238"/>
                    <a:gd name="T101" fmla="*/ 148 w 148"/>
                    <a:gd name="T102" fmla="*/ 238 h 2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238">
                      <a:moveTo>
                        <a:pt x="113" y="106"/>
                      </a:moveTo>
                      <a:lnTo>
                        <a:pt x="86" y="104"/>
                      </a:lnTo>
                      <a:lnTo>
                        <a:pt x="66" y="90"/>
                      </a:lnTo>
                      <a:lnTo>
                        <a:pt x="52" y="68"/>
                      </a:lnTo>
                      <a:lnTo>
                        <a:pt x="48" y="45"/>
                      </a:lnTo>
                      <a:lnTo>
                        <a:pt x="54" y="22"/>
                      </a:lnTo>
                      <a:lnTo>
                        <a:pt x="66" y="0"/>
                      </a:lnTo>
                      <a:lnTo>
                        <a:pt x="68" y="14"/>
                      </a:lnTo>
                      <a:lnTo>
                        <a:pt x="58" y="45"/>
                      </a:lnTo>
                      <a:lnTo>
                        <a:pt x="79" y="88"/>
                      </a:lnTo>
                      <a:lnTo>
                        <a:pt x="102" y="92"/>
                      </a:lnTo>
                      <a:lnTo>
                        <a:pt x="132" y="84"/>
                      </a:lnTo>
                      <a:lnTo>
                        <a:pt x="146" y="62"/>
                      </a:lnTo>
                      <a:lnTo>
                        <a:pt x="147" y="84"/>
                      </a:lnTo>
                      <a:lnTo>
                        <a:pt x="148" y="104"/>
                      </a:lnTo>
                      <a:lnTo>
                        <a:pt x="146" y="113"/>
                      </a:lnTo>
                      <a:lnTo>
                        <a:pt x="98" y="154"/>
                      </a:lnTo>
                      <a:lnTo>
                        <a:pt x="46" y="198"/>
                      </a:lnTo>
                      <a:lnTo>
                        <a:pt x="0" y="238"/>
                      </a:lnTo>
                      <a:lnTo>
                        <a:pt x="32" y="195"/>
                      </a:lnTo>
                      <a:lnTo>
                        <a:pt x="61" y="158"/>
                      </a:lnTo>
                      <a:lnTo>
                        <a:pt x="93" y="123"/>
                      </a:lnTo>
                      <a:lnTo>
                        <a:pt x="99" y="118"/>
                      </a:lnTo>
                      <a:lnTo>
                        <a:pt x="107" y="110"/>
                      </a:lnTo>
                      <a:lnTo>
                        <a:pt x="113" y="106"/>
                      </a:lnTo>
                      <a:close/>
                    </a:path>
                  </a:pathLst>
                </a:custGeom>
                <a:solidFill>
                  <a:srgbClr val="47A3CB"/>
                </a:solidFill>
                <a:ln w="9525">
                  <a:noFill/>
                  <a:round/>
                  <a:headEnd/>
                  <a:tailEnd/>
                </a:ln>
              </p:spPr>
              <p:txBody>
                <a:bodyPr/>
                <a:lstStyle/>
                <a:p>
                  <a:endParaRPr lang="en-US"/>
                </a:p>
              </p:txBody>
            </p:sp>
            <p:sp>
              <p:nvSpPr>
                <p:cNvPr id="19198" name="Freeform 516"/>
                <p:cNvSpPr>
                  <a:spLocks/>
                </p:cNvSpPr>
                <p:nvPr/>
              </p:nvSpPr>
              <p:spPr bwMode="auto">
                <a:xfrm>
                  <a:off x="1211" y="2660"/>
                  <a:ext cx="37" cy="60"/>
                </a:xfrm>
                <a:custGeom>
                  <a:avLst/>
                  <a:gdLst>
                    <a:gd name="T0" fmla="*/ 0 w 148"/>
                    <a:gd name="T1" fmla="*/ 0 h 238"/>
                    <a:gd name="T2" fmla="*/ 0 w 148"/>
                    <a:gd name="T3" fmla="*/ 0 h 238"/>
                    <a:gd name="T4" fmla="*/ 0 w 148"/>
                    <a:gd name="T5" fmla="*/ 0 h 238"/>
                    <a:gd name="T6" fmla="*/ 0 w 148"/>
                    <a:gd name="T7" fmla="*/ 0 h 238"/>
                    <a:gd name="T8" fmla="*/ 0 w 148"/>
                    <a:gd name="T9" fmla="*/ 0 h 238"/>
                    <a:gd name="T10" fmla="*/ 0 w 148"/>
                    <a:gd name="T11" fmla="*/ 0 h 238"/>
                    <a:gd name="T12" fmla="*/ 0 w 148"/>
                    <a:gd name="T13" fmla="*/ 0 h 238"/>
                    <a:gd name="T14" fmla="*/ 0 w 148"/>
                    <a:gd name="T15" fmla="*/ 0 h 238"/>
                    <a:gd name="T16" fmla="*/ 0 w 148"/>
                    <a:gd name="T17" fmla="*/ 0 h 238"/>
                    <a:gd name="T18" fmla="*/ 0 w 148"/>
                    <a:gd name="T19" fmla="*/ 0 h 238"/>
                    <a:gd name="T20" fmla="*/ 0 w 148"/>
                    <a:gd name="T21" fmla="*/ 0 h 238"/>
                    <a:gd name="T22" fmla="*/ 0 w 148"/>
                    <a:gd name="T23" fmla="*/ 0 h 238"/>
                    <a:gd name="T24" fmla="*/ 0 w 148"/>
                    <a:gd name="T25" fmla="*/ 0 h 238"/>
                    <a:gd name="T26" fmla="*/ 0 w 148"/>
                    <a:gd name="T27" fmla="*/ 0 h 238"/>
                    <a:gd name="T28" fmla="*/ 0 w 148"/>
                    <a:gd name="T29" fmla="*/ 0 h 238"/>
                    <a:gd name="T30" fmla="*/ 0 w 148"/>
                    <a:gd name="T31" fmla="*/ 0 h 238"/>
                    <a:gd name="T32" fmla="*/ 0 w 148"/>
                    <a:gd name="T33" fmla="*/ 0 h 238"/>
                    <a:gd name="T34" fmla="*/ 0 w 148"/>
                    <a:gd name="T35" fmla="*/ 0 h 238"/>
                    <a:gd name="T36" fmla="*/ 0 w 148"/>
                    <a:gd name="T37" fmla="*/ 0 h 238"/>
                    <a:gd name="T38" fmla="*/ 0 w 148"/>
                    <a:gd name="T39" fmla="*/ 0 h 238"/>
                    <a:gd name="T40" fmla="*/ 0 w 148"/>
                    <a:gd name="T41" fmla="*/ 0 h 238"/>
                    <a:gd name="T42" fmla="*/ 0 w 148"/>
                    <a:gd name="T43" fmla="*/ 0 h 238"/>
                    <a:gd name="T44" fmla="*/ 0 w 148"/>
                    <a:gd name="T45" fmla="*/ 0 h 238"/>
                    <a:gd name="T46" fmla="*/ 0 w 148"/>
                    <a:gd name="T47" fmla="*/ 0 h 238"/>
                    <a:gd name="T48" fmla="*/ 0 w 148"/>
                    <a:gd name="T49" fmla="*/ 0 h 238"/>
                    <a:gd name="T50" fmla="*/ 0 w 148"/>
                    <a:gd name="T51" fmla="*/ 0 h 238"/>
                    <a:gd name="T52" fmla="*/ 0 w 148"/>
                    <a:gd name="T53" fmla="*/ 0 h 238"/>
                    <a:gd name="T54" fmla="*/ 0 w 148"/>
                    <a:gd name="T55" fmla="*/ 0 h 238"/>
                    <a:gd name="T56" fmla="*/ 0 w 148"/>
                    <a:gd name="T57" fmla="*/ 0 h 238"/>
                    <a:gd name="T58" fmla="*/ 0 w 148"/>
                    <a:gd name="T59" fmla="*/ 0 h 238"/>
                    <a:gd name="T60" fmla="*/ 0 w 148"/>
                    <a:gd name="T61" fmla="*/ 0 h 238"/>
                    <a:gd name="T62" fmla="*/ 0 w 148"/>
                    <a:gd name="T63" fmla="*/ 0 h 238"/>
                    <a:gd name="T64" fmla="*/ 0 w 148"/>
                    <a:gd name="T65" fmla="*/ 0 h 238"/>
                    <a:gd name="T66" fmla="*/ 0 w 148"/>
                    <a:gd name="T67" fmla="*/ 0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238"/>
                    <a:gd name="T104" fmla="*/ 148 w 148"/>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238">
                      <a:moveTo>
                        <a:pt x="113" y="106"/>
                      </a:moveTo>
                      <a:lnTo>
                        <a:pt x="86" y="104"/>
                      </a:lnTo>
                      <a:lnTo>
                        <a:pt x="66" y="90"/>
                      </a:lnTo>
                      <a:lnTo>
                        <a:pt x="52" y="68"/>
                      </a:lnTo>
                      <a:lnTo>
                        <a:pt x="48" y="45"/>
                      </a:lnTo>
                      <a:lnTo>
                        <a:pt x="54" y="22"/>
                      </a:lnTo>
                      <a:lnTo>
                        <a:pt x="66" y="0"/>
                      </a:lnTo>
                      <a:lnTo>
                        <a:pt x="68" y="14"/>
                      </a:lnTo>
                      <a:lnTo>
                        <a:pt x="58" y="45"/>
                      </a:lnTo>
                      <a:lnTo>
                        <a:pt x="79" y="88"/>
                      </a:lnTo>
                      <a:lnTo>
                        <a:pt x="102" y="92"/>
                      </a:lnTo>
                      <a:lnTo>
                        <a:pt x="132" y="84"/>
                      </a:lnTo>
                      <a:lnTo>
                        <a:pt x="146" y="62"/>
                      </a:lnTo>
                      <a:lnTo>
                        <a:pt x="147" y="84"/>
                      </a:lnTo>
                      <a:lnTo>
                        <a:pt x="148" y="104"/>
                      </a:lnTo>
                      <a:lnTo>
                        <a:pt x="146" y="113"/>
                      </a:lnTo>
                      <a:lnTo>
                        <a:pt x="98" y="154"/>
                      </a:lnTo>
                      <a:lnTo>
                        <a:pt x="46" y="198"/>
                      </a:lnTo>
                      <a:lnTo>
                        <a:pt x="0" y="238"/>
                      </a:lnTo>
                      <a:lnTo>
                        <a:pt x="32" y="195"/>
                      </a:lnTo>
                      <a:lnTo>
                        <a:pt x="61" y="158"/>
                      </a:lnTo>
                      <a:lnTo>
                        <a:pt x="93" y="123"/>
                      </a:lnTo>
                      <a:lnTo>
                        <a:pt x="99" y="118"/>
                      </a:lnTo>
                      <a:lnTo>
                        <a:pt x="107" y="110"/>
                      </a:lnTo>
                      <a:lnTo>
                        <a:pt x="113" y="106"/>
                      </a:lnTo>
                    </a:path>
                  </a:pathLst>
                </a:custGeom>
                <a:noFill/>
                <a:ln w="1588">
                  <a:solidFill>
                    <a:srgbClr val="87C2DC"/>
                  </a:solidFill>
                  <a:round/>
                  <a:headEnd/>
                  <a:tailEnd/>
                </a:ln>
              </p:spPr>
              <p:txBody>
                <a:bodyPr/>
                <a:lstStyle/>
                <a:p>
                  <a:endParaRPr lang="en-US"/>
                </a:p>
              </p:txBody>
            </p:sp>
            <p:sp>
              <p:nvSpPr>
                <p:cNvPr id="19199" name="Freeform 517"/>
                <p:cNvSpPr>
                  <a:spLocks/>
                </p:cNvSpPr>
                <p:nvPr/>
              </p:nvSpPr>
              <p:spPr bwMode="auto">
                <a:xfrm>
                  <a:off x="1206" y="2708"/>
                  <a:ext cx="15" cy="1"/>
                </a:xfrm>
                <a:custGeom>
                  <a:avLst/>
                  <a:gdLst>
                    <a:gd name="T0" fmla="*/ 0 w 62"/>
                    <a:gd name="T1" fmla="*/ 0 h 5"/>
                    <a:gd name="T2" fmla="*/ 0 w 62"/>
                    <a:gd name="T3" fmla="*/ 0 h 5"/>
                    <a:gd name="T4" fmla="*/ 0 w 62"/>
                    <a:gd name="T5" fmla="*/ 0 h 5"/>
                    <a:gd name="T6" fmla="*/ 0 w 62"/>
                    <a:gd name="T7" fmla="*/ 0 h 5"/>
                    <a:gd name="T8" fmla="*/ 0 60000 65536"/>
                    <a:gd name="T9" fmla="*/ 0 60000 65536"/>
                    <a:gd name="T10" fmla="*/ 0 60000 65536"/>
                    <a:gd name="T11" fmla="*/ 0 60000 65536"/>
                    <a:gd name="T12" fmla="*/ 0 w 62"/>
                    <a:gd name="T13" fmla="*/ 0 h 5"/>
                    <a:gd name="T14" fmla="*/ 62 w 62"/>
                    <a:gd name="T15" fmla="*/ 5 h 5"/>
                  </a:gdLst>
                  <a:ahLst/>
                  <a:cxnLst>
                    <a:cxn ang="T8">
                      <a:pos x="T0" y="T1"/>
                    </a:cxn>
                    <a:cxn ang="T9">
                      <a:pos x="T2" y="T3"/>
                    </a:cxn>
                    <a:cxn ang="T10">
                      <a:pos x="T4" y="T5"/>
                    </a:cxn>
                    <a:cxn ang="T11">
                      <a:pos x="T6" y="T7"/>
                    </a:cxn>
                  </a:cxnLst>
                  <a:rect l="T12" t="T13" r="T14" b="T15"/>
                  <a:pathLst>
                    <a:path w="62" h="5">
                      <a:moveTo>
                        <a:pt x="62" y="0"/>
                      </a:moveTo>
                      <a:lnTo>
                        <a:pt x="42" y="5"/>
                      </a:lnTo>
                      <a:lnTo>
                        <a:pt x="20" y="3"/>
                      </a:lnTo>
                      <a:lnTo>
                        <a:pt x="0" y="5"/>
                      </a:lnTo>
                    </a:path>
                  </a:pathLst>
                </a:custGeom>
                <a:noFill/>
                <a:ln w="6350">
                  <a:solidFill>
                    <a:srgbClr val="D1E7F1"/>
                  </a:solidFill>
                  <a:round/>
                  <a:headEnd/>
                  <a:tailEnd/>
                </a:ln>
              </p:spPr>
              <p:txBody>
                <a:bodyPr/>
                <a:lstStyle/>
                <a:p>
                  <a:endParaRPr lang="en-US"/>
                </a:p>
              </p:txBody>
            </p:sp>
            <p:sp>
              <p:nvSpPr>
                <p:cNvPr id="19200" name="Freeform 518"/>
                <p:cNvSpPr>
                  <a:spLocks/>
                </p:cNvSpPr>
                <p:nvPr/>
              </p:nvSpPr>
              <p:spPr bwMode="auto">
                <a:xfrm>
                  <a:off x="1355" y="2621"/>
                  <a:ext cx="11" cy="10"/>
                </a:xfrm>
                <a:custGeom>
                  <a:avLst/>
                  <a:gdLst>
                    <a:gd name="T0" fmla="*/ 0 w 43"/>
                    <a:gd name="T1" fmla="*/ 0 h 39"/>
                    <a:gd name="T2" fmla="*/ 0 w 43"/>
                    <a:gd name="T3" fmla="*/ 0 h 39"/>
                    <a:gd name="T4" fmla="*/ 0 w 43"/>
                    <a:gd name="T5" fmla="*/ 0 h 39"/>
                    <a:gd name="T6" fmla="*/ 0 w 43"/>
                    <a:gd name="T7" fmla="*/ 0 h 39"/>
                    <a:gd name="T8" fmla="*/ 0 60000 65536"/>
                    <a:gd name="T9" fmla="*/ 0 60000 65536"/>
                    <a:gd name="T10" fmla="*/ 0 60000 65536"/>
                    <a:gd name="T11" fmla="*/ 0 60000 65536"/>
                    <a:gd name="T12" fmla="*/ 0 w 43"/>
                    <a:gd name="T13" fmla="*/ 0 h 39"/>
                    <a:gd name="T14" fmla="*/ 43 w 43"/>
                    <a:gd name="T15" fmla="*/ 39 h 39"/>
                  </a:gdLst>
                  <a:ahLst/>
                  <a:cxnLst>
                    <a:cxn ang="T8">
                      <a:pos x="T0" y="T1"/>
                    </a:cxn>
                    <a:cxn ang="T9">
                      <a:pos x="T2" y="T3"/>
                    </a:cxn>
                    <a:cxn ang="T10">
                      <a:pos x="T4" y="T5"/>
                    </a:cxn>
                    <a:cxn ang="T11">
                      <a:pos x="T6" y="T7"/>
                    </a:cxn>
                  </a:cxnLst>
                  <a:rect l="T12" t="T13" r="T14" b="T15"/>
                  <a:pathLst>
                    <a:path w="43" h="39">
                      <a:moveTo>
                        <a:pt x="0" y="39"/>
                      </a:moveTo>
                      <a:lnTo>
                        <a:pt x="19" y="31"/>
                      </a:lnTo>
                      <a:lnTo>
                        <a:pt x="32" y="17"/>
                      </a:lnTo>
                      <a:lnTo>
                        <a:pt x="43" y="0"/>
                      </a:lnTo>
                    </a:path>
                  </a:pathLst>
                </a:custGeom>
                <a:noFill/>
                <a:ln w="6350">
                  <a:solidFill>
                    <a:srgbClr val="D1E7F1"/>
                  </a:solidFill>
                  <a:round/>
                  <a:headEnd/>
                  <a:tailEnd/>
                </a:ln>
              </p:spPr>
              <p:txBody>
                <a:bodyPr/>
                <a:lstStyle/>
                <a:p>
                  <a:endParaRPr lang="en-US"/>
                </a:p>
              </p:txBody>
            </p:sp>
            <p:sp>
              <p:nvSpPr>
                <p:cNvPr id="19201" name="Freeform 519"/>
                <p:cNvSpPr>
                  <a:spLocks/>
                </p:cNvSpPr>
                <p:nvPr/>
              </p:nvSpPr>
              <p:spPr bwMode="auto">
                <a:xfrm>
                  <a:off x="1366" y="2609"/>
                  <a:ext cx="6" cy="12"/>
                </a:xfrm>
                <a:custGeom>
                  <a:avLst/>
                  <a:gdLst>
                    <a:gd name="T0" fmla="*/ 0 w 25"/>
                    <a:gd name="T1" fmla="*/ 0 h 51"/>
                    <a:gd name="T2" fmla="*/ 0 w 25"/>
                    <a:gd name="T3" fmla="*/ 0 h 51"/>
                    <a:gd name="T4" fmla="*/ 0 w 25"/>
                    <a:gd name="T5" fmla="*/ 0 h 51"/>
                    <a:gd name="T6" fmla="*/ 0 w 25"/>
                    <a:gd name="T7" fmla="*/ 0 h 51"/>
                    <a:gd name="T8" fmla="*/ 0 60000 65536"/>
                    <a:gd name="T9" fmla="*/ 0 60000 65536"/>
                    <a:gd name="T10" fmla="*/ 0 60000 65536"/>
                    <a:gd name="T11" fmla="*/ 0 60000 65536"/>
                    <a:gd name="T12" fmla="*/ 0 w 25"/>
                    <a:gd name="T13" fmla="*/ 0 h 51"/>
                    <a:gd name="T14" fmla="*/ 25 w 25"/>
                    <a:gd name="T15" fmla="*/ 51 h 51"/>
                  </a:gdLst>
                  <a:ahLst/>
                  <a:cxnLst>
                    <a:cxn ang="T8">
                      <a:pos x="T0" y="T1"/>
                    </a:cxn>
                    <a:cxn ang="T9">
                      <a:pos x="T2" y="T3"/>
                    </a:cxn>
                    <a:cxn ang="T10">
                      <a:pos x="T4" y="T5"/>
                    </a:cxn>
                    <a:cxn ang="T11">
                      <a:pos x="T6" y="T7"/>
                    </a:cxn>
                  </a:cxnLst>
                  <a:rect l="T12" t="T13" r="T14" b="T15"/>
                  <a:pathLst>
                    <a:path w="25" h="51">
                      <a:moveTo>
                        <a:pt x="0" y="51"/>
                      </a:moveTo>
                      <a:lnTo>
                        <a:pt x="10" y="33"/>
                      </a:lnTo>
                      <a:lnTo>
                        <a:pt x="17" y="17"/>
                      </a:lnTo>
                      <a:lnTo>
                        <a:pt x="25" y="0"/>
                      </a:lnTo>
                    </a:path>
                  </a:pathLst>
                </a:custGeom>
                <a:noFill/>
                <a:ln w="6350">
                  <a:solidFill>
                    <a:srgbClr val="D1E7F1"/>
                  </a:solidFill>
                  <a:round/>
                  <a:headEnd/>
                  <a:tailEnd/>
                </a:ln>
              </p:spPr>
              <p:txBody>
                <a:bodyPr/>
                <a:lstStyle/>
                <a:p>
                  <a:endParaRPr lang="en-US"/>
                </a:p>
              </p:txBody>
            </p:sp>
            <p:sp>
              <p:nvSpPr>
                <p:cNvPr id="19202" name="Freeform 520"/>
                <p:cNvSpPr>
                  <a:spLocks/>
                </p:cNvSpPr>
                <p:nvPr/>
              </p:nvSpPr>
              <p:spPr bwMode="auto">
                <a:xfrm>
                  <a:off x="1372" y="2573"/>
                  <a:ext cx="8" cy="36"/>
                </a:xfrm>
                <a:custGeom>
                  <a:avLst/>
                  <a:gdLst>
                    <a:gd name="T0" fmla="*/ 0 w 33"/>
                    <a:gd name="T1" fmla="*/ 0 h 142"/>
                    <a:gd name="T2" fmla="*/ 0 w 33"/>
                    <a:gd name="T3" fmla="*/ 0 h 142"/>
                    <a:gd name="T4" fmla="*/ 0 w 33"/>
                    <a:gd name="T5" fmla="*/ 0 h 142"/>
                    <a:gd name="T6" fmla="*/ 0 w 33"/>
                    <a:gd name="T7" fmla="*/ 0 h 142"/>
                    <a:gd name="T8" fmla="*/ 0 60000 65536"/>
                    <a:gd name="T9" fmla="*/ 0 60000 65536"/>
                    <a:gd name="T10" fmla="*/ 0 60000 65536"/>
                    <a:gd name="T11" fmla="*/ 0 60000 65536"/>
                    <a:gd name="T12" fmla="*/ 0 w 33"/>
                    <a:gd name="T13" fmla="*/ 0 h 142"/>
                    <a:gd name="T14" fmla="*/ 33 w 33"/>
                    <a:gd name="T15" fmla="*/ 142 h 142"/>
                  </a:gdLst>
                  <a:ahLst/>
                  <a:cxnLst>
                    <a:cxn ang="T8">
                      <a:pos x="T0" y="T1"/>
                    </a:cxn>
                    <a:cxn ang="T9">
                      <a:pos x="T2" y="T3"/>
                    </a:cxn>
                    <a:cxn ang="T10">
                      <a:pos x="T4" y="T5"/>
                    </a:cxn>
                    <a:cxn ang="T11">
                      <a:pos x="T6" y="T7"/>
                    </a:cxn>
                  </a:cxnLst>
                  <a:rect l="T12" t="T13" r="T14" b="T15"/>
                  <a:pathLst>
                    <a:path w="33" h="142">
                      <a:moveTo>
                        <a:pt x="0" y="142"/>
                      </a:moveTo>
                      <a:lnTo>
                        <a:pt x="22" y="96"/>
                      </a:lnTo>
                      <a:lnTo>
                        <a:pt x="33" y="47"/>
                      </a:lnTo>
                      <a:lnTo>
                        <a:pt x="27" y="0"/>
                      </a:lnTo>
                    </a:path>
                  </a:pathLst>
                </a:custGeom>
                <a:noFill/>
                <a:ln w="6350">
                  <a:solidFill>
                    <a:srgbClr val="D1E7F1"/>
                  </a:solidFill>
                  <a:round/>
                  <a:headEnd/>
                  <a:tailEnd/>
                </a:ln>
              </p:spPr>
              <p:txBody>
                <a:bodyPr/>
                <a:lstStyle/>
                <a:p>
                  <a:endParaRPr lang="en-US"/>
                </a:p>
              </p:txBody>
            </p:sp>
            <p:sp>
              <p:nvSpPr>
                <p:cNvPr id="19203" name="Freeform 521"/>
                <p:cNvSpPr>
                  <a:spLocks/>
                </p:cNvSpPr>
                <p:nvPr/>
              </p:nvSpPr>
              <p:spPr bwMode="auto">
                <a:xfrm>
                  <a:off x="1376" y="2537"/>
                  <a:ext cx="4" cy="36"/>
                </a:xfrm>
                <a:custGeom>
                  <a:avLst/>
                  <a:gdLst>
                    <a:gd name="T0" fmla="*/ 0 w 15"/>
                    <a:gd name="T1" fmla="*/ 0 h 144"/>
                    <a:gd name="T2" fmla="*/ 0 w 15"/>
                    <a:gd name="T3" fmla="*/ 0 h 144"/>
                    <a:gd name="T4" fmla="*/ 0 w 15"/>
                    <a:gd name="T5" fmla="*/ 0 h 144"/>
                    <a:gd name="T6" fmla="*/ 0 w 15"/>
                    <a:gd name="T7" fmla="*/ 0 h 144"/>
                    <a:gd name="T8" fmla="*/ 0 60000 65536"/>
                    <a:gd name="T9" fmla="*/ 0 60000 65536"/>
                    <a:gd name="T10" fmla="*/ 0 60000 65536"/>
                    <a:gd name="T11" fmla="*/ 0 60000 65536"/>
                    <a:gd name="T12" fmla="*/ 0 w 15"/>
                    <a:gd name="T13" fmla="*/ 0 h 144"/>
                    <a:gd name="T14" fmla="*/ 15 w 15"/>
                    <a:gd name="T15" fmla="*/ 144 h 144"/>
                  </a:gdLst>
                  <a:ahLst/>
                  <a:cxnLst>
                    <a:cxn ang="T8">
                      <a:pos x="T0" y="T1"/>
                    </a:cxn>
                    <a:cxn ang="T9">
                      <a:pos x="T2" y="T3"/>
                    </a:cxn>
                    <a:cxn ang="T10">
                      <a:pos x="T4" y="T5"/>
                    </a:cxn>
                    <a:cxn ang="T11">
                      <a:pos x="T6" y="T7"/>
                    </a:cxn>
                  </a:cxnLst>
                  <a:rect l="T12" t="T13" r="T14" b="T15"/>
                  <a:pathLst>
                    <a:path w="15" h="144">
                      <a:moveTo>
                        <a:pt x="11" y="144"/>
                      </a:moveTo>
                      <a:lnTo>
                        <a:pt x="0" y="95"/>
                      </a:lnTo>
                      <a:lnTo>
                        <a:pt x="2" y="48"/>
                      </a:lnTo>
                      <a:lnTo>
                        <a:pt x="15" y="0"/>
                      </a:lnTo>
                    </a:path>
                  </a:pathLst>
                </a:custGeom>
                <a:noFill/>
                <a:ln w="6350">
                  <a:solidFill>
                    <a:srgbClr val="D1E7F1"/>
                  </a:solidFill>
                  <a:round/>
                  <a:headEnd/>
                  <a:tailEnd/>
                </a:ln>
              </p:spPr>
              <p:txBody>
                <a:bodyPr/>
                <a:lstStyle/>
                <a:p>
                  <a:endParaRPr lang="en-US"/>
                </a:p>
              </p:txBody>
            </p:sp>
            <p:sp>
              <p:nvSpPr>
                <p:cNvPr id="19204" name="Freeform 522"/>
                <p:cNvSpPr>
                  <a:spLocks/>
                </p:cNvSpPr>
                <p:nvPr/>
              </p:nvSpPr>
              <p:spPr bwMode="auto">
                <a:xfrm>
                  <a:off x="1379" y="2548"/>
                  <a:ext cx="15" cy="23"/>
                </a:xfrm>
                <a:custGeom>
                  <a:avLst/>
                  <a:gdLst>
                    <a:gd name="T0" fmla="*/ 0 w 59"/>
                    <a:gd name="T1" fmla="*/ 0 h 94"/>
                    <a:gd name="T2" fmla="*/ 0 w 59"/>
                    <a:gd name="T3" fmla="*/ 0 h 94"/>
                    <a:gd name="T4" fmla="*/ 0 w 59"/>
                    <a:gd name="T5" fmla="*/ 0 h 94"/>
                    <a:gd name="T6" fmla="*/ 0 w 59"/>
                    <a:gd name="T7" fmla="*/ 0 h 94"/>
                    <a:gd name="T8" fmla="*/ 0 60000 65536"/>
                    <a:gd name="T9" fmla="*/ 0 60000 65536"/>
                    <a:gd name="T10" fmla="*/ 0 60000 65536"/>
                    <a:gd name="T11" fmla="*/ 0 60000 65536"/>
                    <a:gd name="T12" fmla="*/ 0 w 59"/>
                    <a:gd name="T13" fmla="*/ 0 h 94"/>
                    <a:gd name="T14" fmla="*/ 59 w 59"/>
                    <a:gd name="T15" fmla="*/ 94 h 94"/>
                  </a:gdLst>
                  <a:ahLst/>
                  <a:cxnLst>
                    <a:cxn ang="T8">
                      <a:pos x="T0" y="T1"/>
                    </a:cxn>
                    <a:cxn ang="T9">
                      <a:pos x="T2" y="T3"/>
                    </a:cxn>
                    <a:cxn ang="T10">
                      <a:pos x="T4" y="T5"/>
                    </a:cxn>
                    <a:cxn ang="T11">
                      <a:pos x="T6" y="T7"/>
                    </a:cxn>
                  </a:cxnLst>
                  <a:rect l="T12" t="T13" r="T14" b="T15"/>
                  <a:pathLst>
                    <a:path w="59" h="94">
                      <a:moveTo>
                        <a:pt x="59" y="0"/>
                      </a:moveTo>
                      <a:lnTo>
                        <a:pt x="41" y="33"/>
                      </a:lnTo>
                      <a:lnTo>
                        <a:pt x="22" y="64"/>
                      </a:lnTo>
                      <a:lnTo>
                        <a:pt x="0" y="94"/>
                      </a:lnTo>
                    </a:path>
                  </a:pathLst>
                </a:custGeom>
                <a:noFill/>
                <a:ln w="6350">
                  <a:solidFill>
                    <a:srgbClr val="D1E7F1"/>
                  </a:solidFill>
                  <a:round/>
                  <a:headEnd/>
                  <a:tailEnd/>
                </a:ln>
              </p:spPr>
              <p:txBody>
                <a:bodyPr/>
                <a:lstStyle/>
                <a:p>
                  <a:endParaRPr lang="en-US"/>
                </a:p>
              </p:txBody>
            </p:sp>
            <p:sp>
              <p:nvSpPr>
                <p:cNvPr id="19205" name="Freeform 523"/>
                <p:cNvSpPr>
                  <a:spLocks/>
                </p:cNvSpPr>
                <p:nvPr/>
              </p:nvSpPr>
              <p:spPr bwMode="auto">
                <a:xfrm>
                  <a:off x="1350" y="2603"/>
                  <a:ext cx="25" cy="27"/>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04"/>
                    <a:gd name="T41" fmla="*/ 104 w 104"/>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04">
                      <a:moveTo>
                        <a:pt x="90" y="20"/>
                      </a:moveTo>
                      <a:lnTo>
                        <a:pt x="67" y="56"/>
                      </a:lnTo>
                      <a:lnTo>
                        <a:pt x="40" y="86"/>
                      </a:lnTo>
                      <a:lnTo>
                        <a:pt x="0" y="104"/>
                      </a:lnTo>
                      <a:lnTo>
                        <a:pt x="51" y="99"/>
                      </a:lnTo>
                      <a:lnTo>
                        <a:pt x="82" y="53"/>
                      </a:lnTo>
                      <a:lnTo>
                        <a:pt x="104" y="0"/>
                      </a:lnTo>
                      <a:lnTo>
                        <a:pt x="100" y="5"/>
                      </a:lnTo>
                      <a:lnTo>
                        <a:pt x="93" y="14"/>
                      </a:lnTo>
                      <a:lnTo>
                        <a:pt x="90" y="20"/>
                      </a:lnTo>
                      <a:close/>
                    </a:path>
                  </a:pathLst>
                </a:custGeom>
                <a:solidFill>
                  <a:srgbClr val="47A3CB"/>
                </a:solidFill>
                <a:ln w="9525">
                  <a:noFill/>
                  <a:round/>
                  <a:headEnd/>
                  <a:tailEnd/>
                </a:ln>
              </p:spPr>
              <p:txBody>
                <a:bodyPr/>
                <a:lstStyle/>
                <a:p>
                  <a:endParaRPr lang="en-US"/>
                </a:p>
              </p:txBody>
            </p:sp>
            <p:sp>
              <p:nvSpPr>
                <p:cNvPr id="19206" name="Freeform 524"/>
                <p:cNvSpPr>
                  <a:spLocks/>
                </p:cNvSpPr>
                <p:nvPr/>
              </p:nvSpPr>
              <p:spPr bwMode="auto">
                <a:xfrm>
                  <a:off x="1350" y="2603"/>
                  <a:ext cx="25" cy="27"/>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4"/>
                    <a:gd name="T43" fmla="*/ 0 h 104"/>
                    <a:gd name="T44" fmla="*/ 104 w 104"/>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4" h="104">
                      <a:moveTo>
                        <a:pt x="90" y="20"/>
                      </a:moveTo>
                      <a:lnTo>
                        <a:pt x="67" y="56"/>
                      </a:lnTo>
                      <a:lnTo>
                        <a:pt x="40" y="86"/>
                      </a:lnTo>
                      <a:lnTo>
                        <a:pt x="0" y="104"/>
                      </a:lnTo>
                      <a:lnTo>
                        <a:pt x="51" y="99"/>
                      </a:lnTo>
                      <a:lnTo>
                        <a:pt x="82" y="53"/>
                      </a:lnTo>
                      <a:lnTo>
                        <a:pt x="104" y="0"/>
                      </a:lnTo>
                      <a:lnTo>
                        <a:pt x="100" y="5"/>
                      </a:lnTo>
                      <a:lnTo>
                        <a:pt x="93" y="14"/>
                      </a:lnTo>
                      <a:lnTo>
                        <a:pt x="90" y="20"/>
                      </a:lnTo>
                    </a:path>
                  </a:pathLst>
                </a:custGeom>
                <a:noFill/>
                <a:ln w="1588">
                  <a:solidFill>
                    <a:srgbClr val="87C2DC"/>
                  </a:solidFill>
                  <a:round/>
                  <a:headEnd/>
                  <a:tailEnd/>
                </a:ln>
              </p:spPr>
              <p:txBody>
                <a:bodyPr/>
                <a:lstStyle/>
                <a:p>
                  <a:endParaRPr lang="en-US"/>
                </a:p>
              </p:txBody>
            </p:sp>
            <p:sp>
              <p:nvSpPr>
                <p:cNvPr id="19207" name="Freeform 525"/>
                <p:cNvSpPr>
                  <a:spLocks/>
                </p:cNvSpPr>
                <p:nvPr/>
              </p:nvSpPr>
              <p:spPr bwMode="auto">
                <a:xfrm>
                  <a:off x="1337" y="2631"/>
                  <a:ext cx="21" cy="30"/>
                </a:xfrm>
                <a:custGeom>
                  <a:avLst/>
                  <a:gdLst>
                    <a:gd name="T0" fmla="*/ 0 w 85"/>
                    <a:gd name="T1" fmla="*/ 0 h 121"/>
                    <a:gd name="T2" fmla="*/ 0 w 85"/>
                    <a:gd name="T3" fmla="*/ 0 h 121"/>
                    <a:gd name="T4" fmla="*/ 0 w 85"/>
                    <a:gd name="T5" fmla="*/ 0 h 121"/>
                    <a:gd name="T6" fmla="*/ 0 w 85"/>
                    <a:gd name="T7" fmla="*/ 0 h 121"/>
                    <a:gd name="T8" fmla="*/ 0 w 85"/>
                    <a:gd name="T9" fmla="*/ 0 h 121"/>
                    <a:gd name="T10" fmla="*/ 0 w 85"/>
                    <a:gd name="T11" fmla="*/ 0 h 121"/>
                    <a:gd name="T12" fmla="*/ 0 w 85"/>
                    <a:gd name="T13" fmla="*/ 0 h 121"/>
                    <a:gd name="T14" fmla="*/ 0 w 85"/>
                    <a:gd name="T15" fmla="*/ 0 h 121"/>
                    <a:gd name="T16" fmla="*/ 0 w 85"/>
                    <a:gd name="T17" fmla="*/ 0 h 121"/>
                    <a:gd name="T18" fmla="*/ 0 w 85"/>
                    <a:gd name="T19" fmla="*/ 0 h 121"/>
                    <a:gd name="T20" fmla="*/ 0 w 85"/>
                    <a:gd name="T21" fmla="*/ 0 h 121"/>
                    <a:gd name="T22" fmla="*/ 0 w 85"/>
                    <a:gd name="T23" fmla="*/ 0 h 121"/>
                    <a:gd name="T24" fmla="*/ 0 w 85"/>
                    <a:gd name="T25" fmla="*/ 0 h 121"/>
                    <a:gd name="T26" fmla="*/ 0 w 85"/>
                    <a:gd name="T27" fmla="*/ 0 h 121"/>
                    <a:gd name="T28" fmla="*/ 0 w 85"/>
                    <a:gd name="T29" fmla="*/ 0 h 121"/>
                    <a:gd name="T30" fmla="*/ 0 w 85"/>
                    <a:gd name="T31" fmla="*/ 0 h 121"/>
                    <a:gd name="T32" fmla="*/ 0 w 85"/>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121"/>
                    <a:gd name="T53" fmla="*/ 85 w 85"/>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121">
                      <a:moveTo>
                        <a:pt x="35" y="0"/>
                      </a:moveTo>
                      <a:lnTo>
                        <a:pt x="45" y="24"/>
                      </a:lnTo>
                      <a:lnTo>
                        <a:pt x="56" y="46"/>
                      </a:lnTo>
                      <a:lnTo>
                        <a:pt x="71" y="69"/>
                      </a:lnTo>
                      <a:lnTo>
                        <a:pt x="79" y="86"/>
                      </a:lnTo>
                      <a:lnTo>
                        <a:pt x="84" y="102"/>
                      </a:lnTo>
                      <a:lnTo>
                        <a:pt x="85" y="121"/>
                      </a:lnTo>
                      <a:lnTo>
                        <a:pt x="61" y="78"/>
                      </a:lnTo>
                      <a:lnTo>
                        <a:pt x="33" y="37"/>
                      </a:lnTo>
                      <a:lnTo>
                        <a:pt x="0" y="0"/>
                      </a:lnTo>
                      <a:lnTo>
                        <a:pt x="9" y="0"/>
                      </a:lnTo>
                      <a:lnTo>
                        <a:pt x="26" y="0"/>
                      </a:lnTo>
                      <a:lnTo>
                        <a:pt x="35" y="0"/>
                      </a:lnTo>
                      <a:close/>
                    </a:path>
                  </a:pathLst>
                </a:custGeom>
                <a:solidFill>
                  <a:srgbClr val="47A3CB"/>
                </a:solidFill>
                <a:ln w="9525">
                  <a:noFill/>
                  <a:round/>
                  <a:headEnd/>
                  <a:tailEnd/>
                </a:ln>
              </p:spPr>
              <p:txBody>
                <a:bodyPr/>
                <a:lstStyle/>
                <a:p>
                  <a:endParaRPr lang="en-US"/>
                </a:p>
              </p:txBody>
            </p:sp>
            <p:sp>
              <p:nvSpPr>
                <p:cNvPr id="19208" name="Freeform 526"/>
                <p:cNvSpPr>
                  <a:spLocks/>
                </p:cNvSpPr>
                <p:nvPr/>
              </p:nvSpPr>
              <p:spPr bwMode="auto">
                <a:xfrm>
                  <a:off x="1337" y="2631"/>
                  <a:ext cx="21" cy="30"/>
                </a:xfrm>
                <a:custGeom>
                  <a:avLst/>
                  <a:gdLst>
                    <a:gd name="T0" fmla="*/ 0 w 85"/>
                    <a:gd name="T1" fmla="*/ 0 h 121"/>
                    <a:gd name="T2" fmla="*/ 0 w 85"/>
                    <a:gd name="T3" fmla="*/ 0 h 121"/>
                    <a:gd name="T4" fmla="*/ 0 w 85"/>
                    <a:gd name="T5" fmla="*/ 0 h 121"/>
                    <a:gd name="T6" fmla="*/ 0 w 85"/>
                    <a:gd name="T7" fmla="*/ 0 h 121"/>
                    <a:gd name="T8" fmla="*/ 0 w 85"/>
                    <a:gd name="T9" fmla="*/ 0 h 121"/>
                    <a:gd name="T10" fmla="*/ 0 w 85"/>
                    <a:gd name="T11" fmla="*/ 0 h 121"/>
                    <a:gd name="T12" fmla="*/ 0 w 85"/>
                    <a:gd name="T13" fmla="*/ 0 h 121"/>
                    <a:gd name="T14" fmla="*/ 0 w 85"/>
                    <a:gd name="T15" fmla="*/ 0 h 121"/>
                    <a:gd name="T16" fmla="*/ 0 w 85"/>
                    <a:gd name="T17" fmla="*/ 0 h 121"/>
                    <a:gd name="T18" fmla="*/ 0 w 85"/>
                    <a:gd name="T19" fmla="*/ 0 h 121"/>
                    <a:gd name="T20" fmla="*/ 0 w 85"/>
                    <a:gd name="T21" fmla="*/ 0 h 121"/>
                    <a:gd name="T22" fmla="*/ 0 w 85"/>
                    <a:gd name="T23" fmla="*/ 0 h 121"/>
                    <a:gd name="T24" fmla="*/ 0 w 85"/>
                    <a:gd name="T25" fmla="*/ 0 h 121"/>
                    <a:gd name="T26" fmla="*/ 0 w 85"/>
                    <a:gd name="T27" fmla="*/ 0 h 121"/>
                    <a:gd name="T28" fmla="*/ 0 w 85"/>
                    <a:gd name="T29" fmla="*/ 0 h 121"/>
                    <a:gd name="T30" fmla="*/ 0 w 85"/>
                    <a:gd name="T31" fmla="*/ 0 h 121"/>
                    <a:gd name="T32" fmla="*/ 0 w 85"/>
                    <a:gd name="T33" fmla="*/ 0 h 121"/>
                    <a:gd name="T34" fmla="*/ 0 w 85"/>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121"/>
                    <a:gd name="T56" fmla="*/ 85 w 85"/>
                    <a:gd name="T57" fmla="*/ 121 h 1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121">
                      <a:moveTo>
                        <a:pt x="35" y="0"/>
                      </a:moveTo>
                      <a:lnTo>
                        <a:pt x="45" y="24"/>
                      </a:lnTo>
                      <a:lnTo>
                        <a:pt x="56" y="46"/>
                      </a:lnTo>
                      <a:lnTo>
                        <a:pt x="71" y="69"/>
                      </a:lnTo>
                      <a:lnTo>
                        <a:pt x="79" y="86"/>
                      </a:lnTo>
                      <a:lnTo>
                        <a:pt x="84" y="102"/>
                      </a:lnTo>
                      <a:lnTo>
                        <a:pt x="85" y="121"/>
                      </a:lnTo>
                      <a:lnTo>
                        <a:pt x="61" y="78"/>
                      </a:lnTo>
                      <a:lnTo>
                        <a:pt x="33" y="37"/>
                      </a:lnTo>
                      <a:lnTo>
                        <a:pt x="0" y="0"/>
                      </a:lnTo>
                      <a:lnTo>
                        <a:pt x="9" y="0"/>
                      </a:lnTo>
                      <a:lnTo>
                        <a:pt x="26" y="0"/>
                      </a:lnTo>
                      <a:lnTo>
                        <a:pt x="35" y="0"/>
                      </a:lnTo>
                    </a:path>
                  </a:pathLst>
                </a:custGeom>
                <a:noFill/>
                <a:ln w="1588">
                  <a:solidFill>
                    <a:srgbClr val="87C2DC"/>
                  </a:solidFill>
                  <a:round/>
                  <a:headEnd/>
                  <a:tailEnd/>
                </a:ln>
              </p:spPr>
              <p:txBody>
                <a:bodyPr/>
                <a:lstStyle/>
                <a:p>
                  <a:endParaRPr lang="en-US"/>
                </a:p>
              </p:txBody>
            </p:sp>
            <p:sp>
              <p:nvSpPr>
                <p:cNvPr id="19209" name="Freeform 527"/>
                <p:cNvSpPr>
                  <a:spLocks/>
                </p:cNvSpPr>
                <p:nvPr/>
              </p:nvSpPr>
              <p:spPr bwMode="auto">
                <a:xfrm>
                  <a:off x="1343" y="2633"/>
                  <a:ext cx="46" cy="154"/>
                </a:xfrm>
                <a:custGeom>
                  <a:avLst/>
                  <a:gdLst>
                    <a:gd name="T0" fmla="*/ 0 w 186"/>
                    <a:gd name="T1" fmla="*/ 0 h 618"/>
                    <a:gd name="T2" fmla="*/ 0 w 186"/>
                    <a:gd name="T3" fmla="*/ 0 h 618"/>
                    <a:gd name="T4" fmla="*/ 0 w 186"/>
                    <a:gd name="T5" fmla="*/ 0 h 618"/>
                    <a:gd name="T6" fmla="*/ 0 w 186"/>
                    <a:gd name="T7" fmla="*/ 0 h 618"/>
                    <a:gd name="T8" fmla="*/ 0 w 186"/>
                    <a:gd name="T9" fmla="*/ 0 h 618"/>
                    <a:gd name="T10" fmla="*/ 0 w 186"/>
                    <a:gd name="T11" fmla="*/ 0 h 618"/>
                    <a:gd name="T12" fmla="*/ 0 w 186"/>
                    <a:gd name="T13" fmla="*/ 0 h 618"/>
                    <a:gd name="T14" fmla="*/ 0 w 186"/>
                    <a:gd name="T15" fmla="*/ 0 h 618"/>
                    <a:gd name="T16" fmla="*/ 0 w 186"/>
                    <a:gd name="T17" fmla="*/ 0 h 618"/>
                    <a:gd name="T18" fmla="*/ 0 w 186"/>
                    <a:gd name="T19" fmla="*/ 0 h 618"/>
                    <a:gd name="T20" fmla="*/ 0 w 186"/>
                    <a:gd name="T21" fmla="*/ 0 h 618"/>
                    <a:gd name="T22" fmla="*/ 0 w 186"/>
                    <a:gd name="T23" fmla="*/ 0 h 618"/>
                    <a:gd name="T24" fmla="*/ 0 w 186"/>
                    <a:gd name="T25" fmla="*/ 0 h 618"/>
                    <a:gd name="T26" fmla="*/ 0 w 186"/>
                    <a:gd name="T27" fmla="*/ 0 h 618"/>
                    <a:gd name="T28" fmla="*/ 0 w 186"/>
                    <a:gd name="T29" fmla="*/ 0 h 6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6"/>
                    <a:gd name="T46" fmla="*/ 0 h 618"/>
                    <a:gd name="T47" fmla="*/ 186 w 186"/>
                    <a:gd name="T48" fmla="*/ 618 h 6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6" h="618">
                      <a:moveTo>
                        <a:pt x="0" y="0"/>
                      </a:moveTo>
                      <a:lnTo>
                        <a:pt x="23" y="40"/>
                      </a:lnTo>
                      <a:lnTo>
                        <a:pt x="44" y="82"/>
                      </a:lnTo>
                      <a:lnTo>
                        <a:pt x="65" y="123"/>
                      </a:lnTo>
                      <a:lnTo>
                        <a:pt x="84" y="167"/>
                      </a:lnTo>
                      <a:lnTo>
                        <a:pt x="102" y="210"/>
                      </a:lnTo>
                      <a:lnTo>
                        <a:pt x="117" y="254"/>
                      </a:lnTo>
                      <a:lnTo>
                        <a:pt x="132" y="299"/>
                      </a:lnTo>
                      <a:lnTo>
                        <a:pt x="145" y="344"/>
                      </a:lnTo>
                      <a:lnTo>
                        <a:pt x="156" y="389"/>
                      </a:lnTo>
                      <a:lnTo>
                        <a:pt x="165" y="434"/>
                      </a:lnTo>
                      <a:lnTo>
                        <a:pt x="173" y="480"/>
                      </a:lnTo>
                      <a:lnTo>
                        <a:pt x="179" y="527"/>
                      </a:lnTo>
                      <a:lnTo>
                        <a:pt x="184" y="572"/>
                      </a:lnTo>
                      <a:lnTo>
                        <a:pt x="186" y="618"/>
                      </a:lnTo>
                    </a:path>
                  </a:pathLst>
                </a:custGeom>
                <a:noFill/>
                <a:ln w="11113">
                  <a:solidFill>
                    <a:srgbClr val="D1E7F1"/>
                  </a:solidFill>
                  <a:round/>
                  <a:headEnd/>
                  <a:tailEnd/>
                </a:ln>
              </p:spPr>
              <p:txBody>
                <a:bodyPr/>
                <a:lstStyle/>
                <a:p>
                  <a:endParaRPr lang="en-US"/>
                </a:p>
              </p:txBody>
            </p:sp>
            <p:sp>
              <p:nvSpPr>
                <p:cNvPr id="19210" name="Freeform 528"/>
                <p:cNvSpPr>
                  <a:spLocks/>
                </p:cNvSpPr>
                <p:nvPr/>
              </p:nvSpPr>
              <p:spPr bwMode="auto">
                <a:xfrm>
                  <a:off x="1387" y="2787"/>
                  <a:ext cx="3" cy="143"/>
                </a:xfrm>
                <a:custGeom>
                  <a:avLst/>
                  <a:gdLst>
                    <a:gd name="T0" fmla="*/ 0 w 10"/>
                    <a:gd name="T1" fmla="*/ 0 h 570"/>
                    <a:gd name="T2" fmla="*/ 0 w 10"/>
                    <a:gd name="T3" fmla="*/ 0 h 570"/>
                    <a:gd name="T4" fmla="*/ 0 w 10"/>
                    <a:gd name="T5" fmla="*/ 0 h 570"/>
                    <a:gd name="T6" fmla="*/ 0 w 10"/>
                    <a:gd name="T7" fmla="*/ 0 h 570"/>
                    <a:gd name="T8" fmla="*/ 0 w 10"/>
                    <a:gd name="T9" fmla="*/ 0 h 570"/>
                    <a:gd name="T10" fmla="*/ 0 w 10"/>
                    <a:gd name="T11" fmla="*/ 0 h 570"/>
                    <a:gd name="T12" fmla="*/ 0 w 10"/>
                    <a:gd name="T13" fmla="*/ 0 h 570"/>
                    <a:gd name="T14" fmla="*/ 0 w 10"/>
                    <a:gd name="T15" fmla="*/ 0 h 570"/>
                    <a:gd name="T16" fmla="*/ 0 w 10"/>
                    <a:gd name="T17" fmla="*/ 0 h 570"/>
                    <a:gd name="T18" fmla="*/ 0 w 10"/>
                    <a:gd name="T19" fmla="*/ 0 h 570"/>
                    <a:gd name="T20" fmla="*/ 0 w 10"/>
                    <a:gd name="T21" fmla="*/ 0 h 570"/>
                    <a:gd name="T22" fmla="*/ 0 w 10"/>
                    <a:gd name="T23" fmla="*/ 0 h 570"/>
                    <a:gd name="T24" fmla="*/ 0 w 10"/>
                    <a:gd name="T25" fmla="*/ 0 h 5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570"/>
                    <a:gd name="T41" fmla="*/ 10 w 10"/>
                    <a:gd name="T42" fmla="*/ 570 h 5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570">
                      <a:moveTo>
                        <a:pt x="9" y="0"/>
                      </a:moveTo>
                      <a:lnTo>
                        <a:pt x="10" y="47"/>
                      </a:lnTo>
                      <a:lnTo>
                        <a:pt x="10" y="95"/>
                      </a:lnTo>
                      <a:lnTo>
                        <a:pt x="10" y="142"/>
                      </a:lnTo>
                      <a:lnTo>
                        <a:pt x="9" y="190"/>
                      </a:lnTo>
                      <a:lnTo>
                        <a:pt x="8" y="237"/>
                      </a:lnTo>
                      <a:lnTo>
                        <a:pt x="6" y="284"/>
                      </a:lnTo>
                      <a:lnTo>
                        <a:pt x="5" y="332"/>
                      </a:lnTo>
                      <a:lnTo>
                        <a:pt x="3" y="379"/>
                      </a:lnTo>
                      <a:lnTo>
                        <a:pt x="1" y="427"/>
                      </a:lnTo>
                      <a:lnTo>
                        <a:pt x="1" y="474"/>
                      </a:lnTo>
                      <a:lnTo>
                        <a:pt x="0" y="522"/>
                      </a:lnTo>
                      <a:lnTo>
                        <a:pt x="1" y="570"/>
                      </a:lnTo>
                    </a:path>
                  </a:pathLst>
                </a:custGeom>
                <a:noFill/>
                <a:ln w="11113">
                  <a:solidFill>
                    <a:srgbClr val="D1E7F1"/>
                  </a:solidFill>
                  <a:round/>
                  <a:headEnd/>
                  <a:tailEnd/>
                </a:ln>
              </p:spPr>
              <p:txBody>
                <a:bodyPr/>
                <a:lstStyle/>
                <a:p>
                  <a:endParaRPr lang="en-US"/>
                </a:p>
              </p:txBody>
            </p:sp>
            <p:sp>
              <p:nvSpPr>
                <p:cNvPr id="19211" name="Freeform 529"/>
                <p:cNvSpPr>
                  <a:spLocks/>
                </p:cNvSpPr>
                <p:nvPr/>
              </p:nvSpPr>
              <p:spPr bwMode="auto">
                <a:xfrm>
                  <a:off x="1387" y="2937"/>
                  <a:ext cx="1" cy="8"/>
                </a:xfrm>
                <a:custGeom>
                  <a:avLst/>
                  <a:gdLst>
                    <a:gd name="T0" fmla="*/ 0 w 1"/>
                    <a:gd name="T1" fmla="*/ 0 h 32"/>
                    <a:gd name="T2" fmla="*/ 0 w 1"/>
                    <a:gd name="T3" fmla="*/ 0 h 32"/>
                    <a:gd name="T4" fmla="*/ 0 w 1"/>
                    <a:gd name="T5" fmla="*/ 0 h 32"/>
                    <a:gd name="T6" fmla="*/ 0 w 1"/>
                    <a:gd name="T7" fmla="*/ 0 h 32"/>
                    <a:gd name="T8" fmla="*/ 0 60000 65536"/>
                    <a:gd name="T9" fmla="*/ 0 60000 65536"/>
                    <a:gd name="T10" fmla="*/ 0 60000 65536"/>
                    <a:gd name="T11" fmla="*/ 0 60000 65536"/>
                    <a:gd name="T12" fmla="*/ 0 w 1"/>
                    <a:gd name="T13" fmla="*/ 0 h 32"/>
                    <a:gd name="T14" fmla="*/ 1 w 1"/>
                    <a:gd name="T15" fmla="*/ 32 h 32"/>
                  </a:gdLst>
                  <a:ahLst/>
                  <a:cxnLst>
                    <a:cxn ang="T8">
                      <a:pos x="T0" y="T1"/>
                    </a:cxn>
                    <a:cxn ang="T9">
                      <a:pos x="T2" y="T3"/>
                    </a:cxn>
                    <a:cxn ang="T10">
                      <a:pos x="T4" y="T5"/>
                    </a:cxn>
                    <a:cxn ang="T11">
                      <a:pos x="T6" y="T7"/>
                    </a:cxn>
                  </a:cxnLst>
                  <a:rect l="T12" t="T13" r="T14" b="T15"/>
                  <a:pathLst>
                    <a:path w="1" h="32">
                      <a:moveTo>
                        <a:pt x="0" y="0"/>
                      </a:moveTo>
                      <a:lnTo>
                        <a:pt x="0" y="10"/>
                      </a:lnTo>
                      <a:lnTo>
                        <a:pt x="0" y="21"/>
                      </a:lnTo>
                      <a:lnTo>
                        <a:pt x="0" y="32"/>
                      </a:lnTo>
                    </a:path>
                  </a:pathLst>
                </a:custGeom>
                <a:noFill/>
                <a:ln w="11113">
                  <a:solidFill>
                    <a:srgbClr val="D1E7F1"/>
                  </a:solidFill>
                  <a:round/>
                  <a:headEnd/>
                  <a:tailEnd/>
                </a:ln>
              </p:spPr>
              <p:txBody>
                <a:bodyPr/>
                <a:lstStyle/>
                <a:p>
                  <a:endParaRPr lang="en-US"/>
                </a:p>
              </p:txBody>
            </p:sp>
            <p:sp>
              <p:nvSpPr>
                <p:cNvPr id="19212" name="Freeform 530"/>
                <p:cNvSpPr>
                  <a:spLocks/>
                </p:cNvSpPr>
                <p:nvPr/>
              </p:nvSpPr>
              <p:spPr bwMode="auto">
                <a:xfrm>
                  <a:off x="1386" y="2953"/>
                  <a:ext cx="1" cy="3"/>
                </a:xfrm>
                <a:custGeom>
                  <a:avLst/>
                  <a:gdLst>
                    <a:gd name="T0" fmla="*/ 0 w 1"/>
                    <a:gd name="T1" fmla="*/ 0 h 12"/>
                    <a:gd name="T2" fmla="*/ 0 w 1"/>
                    <a:gd name="T3" fmla="*/ 0 h 12"/>
                    <a:gd name="T4" fmla="*/ 0 w 1"/>
                    <a:gd name="T5" fmla="*/ 0 h 12"/>
                    <a:gd name="T6" fmla="*/ 0 w 1"/>
                    <a:gd name="T7" fmla="*/ 0 h 12"/>
                    <a:gd name="T8" fmla="*/ 0 60000 65536"/>
                    <a:gd name="T9" fmla="*/ 0 60000 65536"/>
                    <a:gd name="T10" fmla="*/ 0 60000 65536"/>
                    <a:gd name="T11" fmla="*/ 0 60000 65536"/>
                    <a:gd name="T12" fmla="*/ 0 w 1"/>
                    <a:gd name="T13" fmla="*/ 0 h 12"/>
                    <a:gd name="T14" fmla="*/ 1 w 1"/>
                    <a:gd name="T15" fmla="*/ 12 h 12"/>
                  </a:gdLst>
                  <a:ahLst/>
                  <a:cxnLst>
                    <a:cxn ang="T8">
                      <a:pos x="T0" y="T1"/>
                    </a:cxn>
                    <a:cxn ang="T9">
                      <a:pos x="T2" y="T3"/>
                    </a:cxn>
                    <a:cxn ang="T10">
                      <a:pos x="T4" y="T5"/>
                    </a:cxn>
                    <a:cxn ang="T11">
                      <a:pos x="T6" y="T7"/>
                    </a:cxn>
                  </a:cxnLst>
                  <a:rect l="T12" t="T13" r="T14" b="T15"/>
                  <a:pathLst>
                    <a:path w="1" h="12">
                      <a:moveTo>
                        <a:pt x="0" y="0"/>
                      </a:moveTo>
                      <a:lnTo>
                        <a:pt x="0" y="5"/>
                      </a:lnTo>
                      <a:lnTo>
                        <a:pt x="0" y="8"/>
                      </a:lnTo>
                      <a:lnTo>
                        <a:pt x="0" y="12"/>
                      </a:lnTo>
                    </a:path>
                  </a:pathLst>
                </a:custGeom>
                <a:noFill/>
                <a:ln w="11113">
                  <a:solidFill>
                    <a:srgbClr val="D1E7F1"/>
                  </a:solidFill>
                  <a:round/>
                  <a:headEnd/>
                  <a:tailEnd/>
                </a:ln>
              </p:spPr>
              <p:txBody>
                <a:bodyPr/>
                <a:lstStyle/>
                <a:p>
                  <a:endParaRPr lang="en-US"/>
                </a:p>
              </p:txBody>
            </p:sp>
            <p:sp>
              <p:nvSpPr>
                <p:cNvPr id="19213" name="Freeform 531"/>
                <p:cNvSpPr>
                  <a:spLocks/>
                </p:cNvSpPr>
                <p:nvPr/>
              </p:nvSpPr>
              <p:spPr bwMode="auto">
                <a:xfrm>
                  <a:off x="1276" y="3293"/>
                  <a:ext cx="22" cy="51"/>
                </a:xfrm>
                <a:custGeom>
                  <a:avLst/>
                  <a:gdLst>
                    <a:gd name="T0" fmla="*/ 0 w 85"/>
                    <a:gd name="T1" fmla="*/ 0 h 203"/>
                    <a:gd name="T2" fmla="*/ 0 w 85"/>
                    <a:gd name="T3" fmla="*/ 0 h 203"/>
                    <a:gd name="T4" fmla="*/ 0 w 85"/>
                    <a:gd name="T5" fmla="*/ 0 h 203"/>
                    <a:gd name="T6" fmla="*/ 0 w 85"/>
                    <a:gd name="T7" fmla="*/ 0 h 203"/>
                    <a:gd name="T8" fmla="*/ 0 w 85"/>
                    <a:gd name="T9" fmla="*/ 0 h 203"/>
                    <a:gd name="T10" fmla="*/ 0 w 85"/>
                    <a:gd name="T11" fmla="*/ 0 h 203"/>
                    <a:gd name="T12" fmla="*/ 0 w 85"/>
                    <a:gd name="T13" fmla="*/ 0 h 203"/>
                    <a:gd name="T14" fmla="*/ 0 w 85"/>
                    <a:gd name="T15" fmla="*/ 0 h 203"/>
                    <a:gd name="T16" fmla="*/ 0 w 85"/>
                    <a:gd name="T17" fmla="*/ 0 h 203"/>
                    <a:gd name="T18" fmla="*/ 0 w 85"/>
                    <a:gd name="T19" fmla="*/ 0 h 203"/>
                    <a:gd name="T20" fmla="*/ 0 w 85"/>
                    <a:gd name="T21" fmla="*/ 0 h 203"/>
                    <a:gd name="T22" fmla="*/ 0 w 85"/>
                    <a:gd name="T23" fmla="*/ 0 h 203"/>
                    <a:gd name="T24" fmla="*/ 0 w 85"/>
                    <a:gd name="T25" fmla="*/ 0 h 203"/>
                    <a:gd name="T26" fmla="*/ 0 w 85"/>
                    <a:gd name="T27" fmla="*/ 0 h 203"/>
                    <a:gd name="T28" fmla="*/ 0 w 85"/>
                    <a:gd name="T29" fmla="*/ 0 h 203"/>
                    <a:gd name="T30" fmla="*/ 0 w 85"/>
                    <a:gd name="T31" fmla="*/ 0 h 203"/>
                    <a:gd name="T32" fmla="*/ 0 w 85"/>
                    <a:gd name="T33" fmla="*/ 0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203"/>
                    <a:gd name="T53" fmla="*/ 85 w 85"/>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203">
                      <a:moveTo>
                        <a:pt x="23" y="0"/>
                      </a:moveTo>
                      <a:lnTo>
                        <a:pt x="40" y="46"/>
                      </a:lnTo>
                      <a:lnTo>
                        <a:pt x="61" y="92"/>
                      </a:lnTo>
                      <a:lnTo>
                        <a:pt x="85" y="135"/>
                      </a:lnTo>
                      <a:lnTo>
                        <a:pt x="84" y="150"/>
                      </a:lnTo>
                      <a:lnTo>
                        <a:pt x="76" y="176"/>
                      </a:lnTo>
                      <a:lnTo>
                        <a:pt x="67" y="203"/>
                      </a:lnTo>
                      <a:lnTo>
                        <a:pt x="40" y="162"/>
                      </a:lnTo>
                      <a:lnTo>
                        <a:pt x="15" y="119"/>
                      </a:lnTo>
                      <a:lnTo>
                        <a:pt x="0" y="71"/>
                      </a:lnTo>
                      <a:lnTo>
                        <a:pt x="5" y="52"/>
                      </a:lnTo>
                      <a:lnTo>
                        <a:pt x="17" y="18"/>
                      </a:lnTo>
                      <a:lnTo>
                        <a:pt x="23" y="0"/>
                      </a:lnTo>
                      <a:close/>
                    </a:path>
                  </a:pathLst>
                </a:custGeom>
                <a:solidFill>
                  <a:srgbClr val="47A3CB"/>
                </a:solidFill>
                <a:ln w="9525">
                  <a:noFill/>
                  <a:round/>
                  <a:headEnd/>
                  <a:tailEnd/>
                </a:ln>
              </p:spPr>
              <p:txBody>
                <a:bodyPr/>
                <a:lstStyle/>
                <a:p>
                  <a:endParaRPr lang="en-US"/>
                </a:p>
              </p:txBody>
            </p:sp>
            <p:sp>
              <p:nvSpPr>
                <p:cNvPr id="19214" name="Freeform 532"/>
                <p:cNvSpPr>
                  <a:spLocks/>
                </p:cNvSpPr>
                <p:nvPr/>
              </p:nvSpPr>
              <p:spPr bwMode="auto">
                <a:xfrm>
                  <a:off x="1276" y="3293"/>
                  <a:ext cx="22" cy="51"/>
                </a:xfrm>
                <a:custGeom>
                  <a:avLst/>
                  <a:gdLst>
                    <a:gd name="T0" fmla="*/ 0 w 85"/>
                    <a:gd name="T1" fmla="*/ 0 h 203"/>
                    <a:gd name="T2" fmla="*/ 0 w 85"/>
                    <a:gd name="T3" fmla="*/ 0 h 203"/>
                    <a:gd name="T4" fmla="*/ 0 w 85"/>
                    <a:gd name="T5" fmla="*/ 0 h 203"/>
                    <a:gd name="T6" fmla="*/ 0 w 85"/>
                    <a:gd name="T7" fmla="*/ 0 h 203"/>
                    <a:gd name="T8" fmla="*/ 0 w 85"/>
                    <a:gd name="T9" fmla="*/ 0 h 203"/>
                    <a:gd name="T10" fmla="*/ 0 w 85"/>
                    <a:gd name="T11" fmla="*/ 0 h 203"/>
                    <a:gd name="T12" fmla="*/ 0 w 85"/>
                    <a:gd name="T13" fmla="*/ 0 h 203"/>
                    <a:gd name="T14" fmla="*/ 0 w 85"/>
                    <a:gd name="T15" fmla="*/ 0 h 203"/>
                    <a:gd name="T16" fmla="*/ 0 w 85"/>
                    <a:gd name="T17" fmla="*/ 0 h 203"/>
                    <a:gd name="T18" fmla="*/ 0 w 85"/>
                    <a:gd name="T19" fmla="*/ 0 h 203"/>
                    <a:gd name="T20" fmla="*/ 0 w 85"/>
                    <a:gd name="T21" fmla="*/ 0 h 203"/>
                    <a:gd name="T22" fmla="*/ 0 w 85"/>
                    <a:gd name="T23" fmla="*/ 0 h 203"/>
                    <a:gd name="T24" fmla="*/ 0 w 85"/>
                    <a:gd name="T25" fmla="*/ 0 h 203"/>
                    <a:gd name="T26" fmla="*/ 0 w 85"/>
                    <a:gd name="T27" fmla="*/ 0 h 203"/>
                    <a:gd name="T28" fmla="*/ 0 w 85"/>
                    <a:gd name="T29" fmla="*/ 0 h 203"/>
                    <a:gd name="T30" fmla="*/ 0 w 85"/>
                    <a:gd name="T31" fmla="*/ 0 h 203"/>
                    <a:gd name="T32" fmla="*/ 0 w 85"/>
                    <a:gd name="T33" fmla="*/ 0 h 203"/>
                    <a:gd name="T34" fmla="*/ 0 w 85"/>
                    <a:gd name="T35" fmla="*/ 0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
                    <a:gd name="T55" fmla="*/ 0 h 203"/>
                    <a:gd name="T56" fmla="*/ 85 w 85"/>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 h="203">
                      <a:moveTo>
                        <a:pt x="23" y="0"/>
                      </a:moveTo>
                      <a:lnTo>
                        <a:pt x="40" y="46"/>
                      </a:lnTo>
                      <a:lnTo>
                        <a:pt x="61" y="92"/>
                      </a:lnTo>
                      <a:lnTo>
                        <a:pt x="85" y="135"/>
                      </a:lnTo>
                      <a:lnTo>
                        <a:pt x="84" y="150"/>
                      </a:lnTo>
                      <a:lnTo>
                        <a:pt x="76" y="176"/>
                      </a:lnTo>
                      <a:lnTo>
                        <a:pt x="67" y="203"/>
                      </a:lnTo>
                      <a:lnTo>
                        <a:pt x="40" y="162"/>
                      </a:lnTo>
                      <a:lnTo>
                        <a:pt x="15" y="119"/>
                      </a:lnTo>
                      <a:lnTo>
                        <a:pt x="0" y="71"/>
                      </a:lnTo>
                      <a:lnTo>
                        <a:pt x="5" y="52"/>
                      </a:lnTo>
                      <a:lnTo>
                        <a:pt x="17" y="18"/>
                      </a:lnTo>
                      <a:lnTo>
                        <a:pt x="23" y="0"/>
                      </a:lnTo>
                    </a:path>
                  </a:pathLst>
                </a:custGeom>
                <a:noFill/>
                <a:ln w="1588">
                  <a:solidFill>
                    <a:srgbClr val="87C2DC"/>
                  </a:solidFill>
                  <a:round/>
                  <a:headEnd/>
                  <a:tailEnd/>
                </a:ln>
              </p:spPr>
              <p:txBody>
                <a:bodyPr/>
                <a:lstStyle/>
                <a:p>
                  <a:endParaRPr lang="en-US"/>
                </a:p>
              </p:txBody>
            </p:sp>
            <p:sp>
              <p:nvSpPr>
                <p:cNvPr id="19215" name="Freeform 533"/>
                <p:cNvSpPr>
                  <a:spLocks/>
                </p:cNvSpPr>
                <p:nvPr/>
              </p:nvSpPr>
              <p:spPr bwMode="auto">
                <a:xfrm>
                  <a:off x="1267" y="3414"/>
                  <a:ext cx="19" cy="340"/>
                </a:xfrm>
                <a:custGeom>
                  <a:avLst/>
                  <a:gdLst>
                    <a:gd name="T0" fmla="*/ 0 w 78"/>
                    <a:gd name="T1" fmla="*/ 0 h 1359"/>
                    <a:gd name="T2" fmla="*/ 0 w 78"/>
                    <a:gd name="T3" fmla="*/ 0 h 1359"/>
                    <a:gd name="T4" fmla="*/ 0 w 78"/>
                    <a:gd name="T5" fmla="*/ 0 h 1359"/>
                    <a:gd name="T6" fmla="*/ 0 w 78"/>
                    <a:gd name="T7" fmla="*/ 0 h 1359"/>
                    <a:gd name="T8" fmla="*/ 0 w 78"/>
                    <a:gd name="T9" fmla="*/ 0 h 1359"/>
                    <a:gd name="T10" fmla="*/ 0 w 78"/>
                    <a:gd name="T11" fmla="*/ 0 h 1359"/>
                    <a:gd name="T12" fmla="*/ 0 w 78"/>
                    <a:gd name="T13" fmla="*/ 0 h 1359"/>
                    <a:gd name="T14" fmla="*/ 0 w 78"/>
                    <a:gd name="T15" fmla="*/ 0 h 1359"/>
                    <a:gd name="T16" fmla="*/ 0 w 78"/>
                    <a:gd name="T17" fmla="*/ 0 h 1359"/>
                    <a:gd name="T18" fmla="*/ 0 w 78"/>
                    <a:gd name="T19" fmla="*/ 0 h 1359"/>
                    <a:gd name="T20" fmla="*/ 0 w 78"/>
                    <a:gd name="T21" fmla="*/ 0 h 1359"/>
                    <a:gd name="T22" fmla="*/ 0 w 78"/>
                    <a:gd name="T23" fmla="*/ 0 h 1359"/>
                    <a:gd name="T24" fmla="*/ 0 w 78"/>
                    <a:gd name="T25" fmla="*/ 0 h 1359"/>
                    <a:gd name="T26" fmla="*/ 0 w 78"/>
                    <a:gd name="T27" fmla="*/ 0 h 1359"/>
                    <a:gd name="T28" fmla="*/ 0 w 78"/>
                    <a:gd name="T29" fmla="*/ 0 h 1359"/>
                    <a:gd name="T30" fmla="*/ 0 w 78"/>
                    <a:gd name="T31" fmla="*/ 0 h 1359"/>
                    <a:gd name="T32" fmla="*/ 0 w 78"/>
                    <a:gd name="T33" fmla="*/ 0 h 1359"/>
                    <a:gd name="T34" fmla="*/ 0 w 78"/>
                    <a:gd name="T35" fmla="*/ 0 h 1359"/>
                    <a:gd name="T36" fmla="*/ 0 w 78"/>
                    <a:gd name="T37" fmla="*/ 0 h 1359"/>
                    <a:gd name="T38" fmla="*/ 0 w 78"/>
                    <a:gd name="T39" fmla="*/ 0 h 1359"/>
                    <a:gd name="T40" fmla="*/ 0 w 78"/>
                    <a:gd name="T41" fmla="*/ 0 h 1359"/>
                    <a:gd name="T42" fmla="*/ 0 w 78"/>
                    <a:gd name="T43" fmla="*/ 0 h 1359"/>
                    <a:gd name="T44" fmla="*/ 0 w 78"/>
                    <a:gd name="T45" fmla="*/ 0 h 1359"/>
                    <a:gd name="T46" fmla="*/ 0 w 78"/>
                    <a:gd name="T47" fmla="*/ 0 h 1359"/>
                    <a:gd name="T48" fmla="*/ 0 w 78"/>
                    <a:gd name="T49" fmla="*/ 0 h 1359"/>
                    <a:gd name="T50" fmla="*/ 0 w 78"/>
                    <a:gd name="T51" fmla="*/ 0 h 1359"/>
                    <a:gd name="T52" fmla="*/ 0 w 78"/>
                    <a:gd name="T53" fmla="*/ 0 h 1359"/>
                    <a:gd name="T54" fmla="*/ 0 w 78"/>
                    <a:gd name="T55" fmla="*/ 0 h 1359"/>
                    <a:gd name="T56" fmla="*/ 0 w 78"/>
                    <a:gd name="T57" fmla="*/ 0 h 1359"/>
                    <a:gd name="T58" fmla="*/ 0 w 78"/>
                    <a:gd name="T59" fmla="*/ 0 h 1359"/>
                    <a:gd name="T60" fmla="*/ 0 w 78"/>
                    <a:gd name="T61" fmla="*/ 0 h 1359"/>
                    <a:gd name="T62" fmla="*/ 0 w 78"/>
                    <a:gd name="T63" fmla="*/ 0 h 1359"/>
                    <a:gd name="T64" fmla="*/ 0 w 78"/>
                    <a:gd name="T65" fmla="*/ 0 h 13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1359"/>
                    <a:gd name="T101" fmla="*/ 78 w 78"/>
                    <a:gd name="T102" fmla="*/ 1359 h 13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1359">
                      <a:moveTo>
                        <a:pt x="38" y="0"/>
                      </a:moveTo>
                      <a:lnTo>
                        <a:pt x="47" y="38"/>
                      </a:lnTo>
                      <a:lnTo>
                        <a:pt x="54" y="79"/>
                      </a:lnTo>
                      <a:lnTo>
                        <a:pt x="59" y="117"/>
                      </a:lnTo>
                      <a:lnTo>
                        <a:pt x="63" y="166"/>
                      </a:lnTo>
                      <a:lnTo>
                        <a:pt x="68" y="215"/>
                      </a:lnTo>
                      <a:lnTo>
                        <a:pt x="72" y="263"/>
                      </a:lnTo>
                      <a:lnTo>
                        <a:pt x="74" y="311"/>
                      </a:lnTo>
                      <a:lnTo>
                        <a:pt x="75" y="358"/>
                      </a:lnTo>
                      <a:lnTo>
                        <a:pt x="76" y="405"/>
                      </a:lnTo>
                      <a:lnTo>
                        <a:pt x="78" y="453"/>
                      </a:lnTo>
                      <a:lnTo>
                        <a:pt x="76" y="500"/>
                      </a:lnTo>
                      <a:lnTo>
                        <a:pt x="75" y="548"/>
                      </a:lnTo>
                      <a:lnTo>
                        <a:pt x="74" y="595"/>
                      </a:lnTo>
                      <a:lnTo>
                        <a:pt x="72" y="643"/>
                      </a:lnTo>
                      <a:lnTo>
                        <a:pt x="68" y="689"/>
                      </a:lnTo>
                      <a:lnTo>
                        <a:pt x="63" y="736"/>
                      </a:lnTo>
                      <a:lnTo>
                        <a:pt x="60" y="784"/>
                      </a:lnTo>
                      <a:lnTo>
                        <a:pt x="55" y="832"/>
                      </a:lnTo>
                      <a:lnTo>
                        <a:pt x="50" y="881"/>
                      </a:lnTo>
                      <a:lnTo>
                        <a:pt x="48" y="930"/>
                      </a:lnTo>
                      <a:lnTo>
                        <a:pt x="45" y="978"/>
                      </a:lnTo>
                      <a:lnTo>
                        <a:pt x="41" y="1026"/>
                      </a:lnTo>
                      <a:lnTo>
                        <a:pt x="38" y="1074"/>
                      </a:lnTo>
                      <a:lnTo>
                        <a:pt x="34" y="1122"/>
                      </a:lnTo>
                      <a:lnTo>
                        <a:pt x="29" y="1169"/>
                      </a:lnTo>
                      <a:lnTo>
                        <a:pt x="25" y="1217"/>
                      </a:lnTo>
                      <a:lnTo>
                        <a:pt x="18" y="1264"/>
                      </a:lnTo>
                      <a:lnTo>
                        <a:pt x="9" y="1311"/>
                      </a:lnTo>
                      <a:lnTo>
                        <a:pt x="0" y="1359"/>
                      </a:lnTo>
                      <a:lnTo>
                        <a:pt x="38" y="0"/>
                      </a:lnTo>
                      <a:close/>
                    </a:path>
                  </a:pathLst>
                </a:custGeom>
                <a:solidFill>
                  <a:srgbClr val="47A3CB"/>
                </a:solidFill>
                <a:ln w="9525">
                  <a:noFill/>
                  <a:round/>
                  <a:headEnd/>
                  <a:tailEnd/>
                </a:ln>
              </p:spPr>
              <p:txBody>
                <a:bodyPr/>
                <a:lstStyle/>
                <a:p>
                  <a:endParaRPr lang="en-US"/>
                </a:p>
              </p:txBody>
            </p:sp>
            <p:sp>
              <p:nvSpPr>
                <p:cNvPr id="19216" name="Freeform 534"/>
                <p:cNvSpPr>
                  <a:spLocks/>
                </p:cNvSpPr>
                <p:nvPr/>
              </p:nvSpPr>
              <p:spPr bwMode="auto">
                <a:xfrm>
                  <a:off x="1276" y="3414"/>
                  <a:ext cx="6" cy="29"/>
                </a:xfrm>
                <a:custGeom>
                  <a:avLst/>
                  <a:gdLst>
                    <a:gd name="T0" fmla="*/ 0 w 21"/>
                    <a:gd name="T1" fmla="*/ 0 h 117"/>
                    <a:gd name="T2" fmla="*/ 0 w 21"/>
                    <a:gd name="T3" fmla="*/ 0 h 117"/>
                    <a:gd name="T4" fmla="*/ 0 w 21"/>
                    <a:gd name="T5" fmla="*/ 0 h 117"/>
                    <a:gd name="T6" fmla="*/ 0 w 21"/>
                    <a:gd name="T7" fmla="*/ 0 h 117"/>
                    <a:gd name="T8" fmla="*/ 0 60000 65536"/>
                    <a:gd name="T9" fmla="*/ 0 60000 65536"/>
                    <a:gd name="T10" fmla="*/ 0 60000 65536"/>
                    <a:gd name="T11" fmla="*/ 0 60000 65536"/>
                    <a:gd name="T12" fmla="*/ 0 w 21"/>
                    <a:gd name="T13" fmla="*/ 0 h 117"/>
                    <a:gd name="T14" fmla="*/ 21 w 21"/>
                    <a:gd name="T15" fmla="*/ 117 h 117"/>
                  </a:gdLst>
                  <a:ahLst/>
                  <a:cxnLst>
                    <a:cxn ang="T8">
                      <a:pos x="T0" y="T1"/>
                    </a:cxn>
                    <a:cxn ang="T9">
                      <a:pos x="T2" y="T3"/>
                    </a:cxn>
                    <a:cxn ang="T10">
                      <a:pos x="T4" y="T5"/>
                    </a:cxn>
                    <a:cxn ang="T11">
                      <a:pos x="T6" y="T7"/>
                    </a:cxn>
                  </a:cxnLst>
                  <a:rect l="T12" t="T13" r="T14" b="T15"/>
                  <a:pathLst>
                    <a:path w="21" h="117">
                      <a:moveTo>
                        <a:pt x="0" y="0"/>
                      </a:moveTo>
                      <a:lnTo>
                        <a:pt x="9" y="38"/>
                      </a:lnTo>
                      <a:lnTo>
                        <a:pt x="16" y="79"/>
                      </a:lnTo>
                      <a:lnTo>
                        <a:pt x="21" y="117"/>
                      </a:lnTo>
                    </a:path>
                  </a:pathLst>
                </a:custGeom>
                <a:noFill/>
                <a:ln w="11113">
                  <a:solidFill>
                    <a:srgbClr val="87C2DC"/>
                  </a:solidFill>
                  <a:round/>
                  <a:headEnd/>
                  <a:tailEnd/>
                </a:ln>
              </p:spPr>
              <p:txBody>
                <a:bodyPr/>
                <a:lstStyle/>
                <a:p>
                  <a:endParaRPr lang="en-US"/>
                </a:p>
              </p:txBody>
            </p:sp>
            <p:sp>
              <p:nvSpPr>
                <p:cNvPr id="19217" name="Freeform 535"/>
                <p:cNvSpPr>
                  <a:spLocks/>
                </p:cNvSpPr>
                <p:nvPr/>
              </p:nvSpPr>
              <p:spPr bwMode="auto">
                <a:xfrm>
                  <a:off x="1282" y="3443"/>
                  <a:ext cx="4" cy="167"/>
                </a:xfrm>
                <a:custGeom>
                  <a:avLst/>
                  <a:gdLst>
                    <a:gd name="T0" fmla="*/ 0 w 19"/>
                    <a:gd name="T1" fmla="*/ 0 h 667"/>
                    <a:gd name="T2" fmla="*/ 0 w 19"/>
                    <a:gd name="T3" fmla="*/ 0 h 667"/>
                    <a:gd name="T4" fmla="*/ 0 w 19"/>
                    <a:gd name="T5" fmla="*/ 0 h 667"/>
                    <a:gd name="T6" fmla="*/ 0 w 19"/>
                    <a:gd name="T7" fmla="*/ 0 h 667"/>
                    <a:gd name="T8" fmla="*/ 0 w 19"/>
                    <a:gd name="T9" fmla="*/ 0 h 667"/>
                    <a:gd name="T10" fmla="*/ 0 w 19"/>
                    <a:gd name="T11" fmla="*/ 0 h 667"/>
                    <a:gd name="T12" fmla="*/ 0 w 19"/>
                    <a:gd name="T13" fmla="*/ 0 h 667"/>
                    <a:gd name="T14" fmla="*/ 0 w 19"/>
                    <a:gd name="T15" fmla="*/ 0 h 667"/>
                    <a:gd name="T16" fmla="*/ 0 w 19"/>
                    <a:gd name="T17" fmla="*/ 0 h 667"/>
                    <a:gd name="T18" fmla="*/ 0 w 19"/>
                    <a:gd name="T19" fmla="*/ 0 h 667"/>
                    <a:gd name="T20" fmla="*/ 0 w 19"/>
                    <a:gd name="T21" fmla="*/ 0 h 667"/>
                    <a:gd name="T22" fmla="*/ 0 w 19"/>
                    <a:gd name="T23" fmla="*/ 0 h 667"/>
                    <a:gd name="T24" fmla="*/ 0 w 19"/>
                    <a:gd name="T25" fmla="*/ 0 h 667"/>
                    <a:gd name="T26" fmla="*/ 0 w 19"/>
                    <a:gd name="T27" fmla="*/ 0 h 667"/>
                    <a:gd name="T28" fmla="*/ 0 w 19"/>
                    <a:gd name="T29" fmla="*/ 0 h 6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667"/>
                    <a:gd name="T47" fmla="*/ 19 w 19"/>
                    <a:gd name="T48" fmla="*/ 667 h 6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667">
                      <a:moveTo>
                        <a:pt x="0" y="0"/>
                      </a:moveTo>
                      <a:lnTo>
                        <a:pt x="4" y="49"/>
                      </a:lnTo>
                      <a:lnTo>
                        <a:pt x="9" y="98"/>
                      </a:lnTo>
                      <a:lnTo>
                        <a:pt x="13" y="146"/>
                      </a:lnTo>
                      <a:lnTo>
                        <a:pt x="15" y="194"/>
                      </a:lnTo>
                      <a:lnTo>
                        <a:pt x="16" y="241"/>
                      </a:lnTo>
                      <a:lnTo>
                        <a:pt x="17" y="288"/>
                      </a:lnTo>
                      <a:lnTo>
                        <a:pt x="19" y="336"/>
                      </a:lnTo>
                      <a:lnTo>
                        <a:pt x="17" y="383"/>
                      </a:lnTo>
                      <a:lnTo>
                        <a:pt x="16" y="431"/>
                      </a:lnTo>
                      <a:lnTo>
                        <a:pt x="15" y="478"/>
                      </a:lnTo>
                      <a:lnTo>
                        <a:pt x="13" y="526"/>
                      </a:lnTo>
                      <a:lnTo>
                        <a:pt x="9" y="572"/>
                      </a:lnTo>
                      <a:lnTo>
                        <a:pt x="4" y="619"/>
                      </a:lnTo>
                      <a:lnTo>
                        <a:pt x="1" y="667"/>
                      </a:lnTo>
                    </a:path>
                  </a:pathLst>
                </a:custGeom>
                <a:noFill/>
                <a:ln w="11113">
                  <a:solidFill>
                    <a:srgbClr val="87C2DC"/>
                  </a:solidFill>
                  <a:round/>
                  <a:headEnd/>
                  <a:tailEnd/>
                </a:ln>
              </p:spPr>
              <p:txBody>
                <a:bodyPr/>
                <a:lstStyle/>
                <a:p>
                  <a:endParaRPr lang="en-US"/>
                </a:p>
              </p:txBody>
            </p:sp>
            <p:sp>
              <p:nvSpPr>
                <p:cNvPr id="19218" name="Freeform 536"/>
                <p:cNvSpPr>
                  <a:spLocks/>
                </p:cNvSpPr>
                <p:nvPr/>
              </p:nvSpPr>
              <p:spPr bwMode="auto">
                <a:xfrm>
                  <a:off x="1267" y="3610"/>
                  <a:ext cx="15" cy="144"/>
                </a:xfrm>
                <a:custGeom>
                  <a:avLst/>
                  <a:gdLst>
                    <a:gd name="T0" fmla="*/ 0 w 60"/>
                    <a:gd name="T1" fmla="*/ 0 h 575"/>
                    <a:gd name="T2" fmla="*/ 0 w 60"/>
                    <a:gd name="T3" fmla="*/ 0 h 575"/>
                    <a:gd name="T4" fmla="*/ 0 w 60"/>
                    <a:gd name="T5" fmla="*/ 0 h 575"/>
                    <a:gd name="T6" fmla="*/ 0 w 60"/>
                    <a:gd name="T7" fmla="*/ 0 h 575"/>
                    <a:gd name="T8" fmla="*/ 0 w 60"/>
                    <a:gd name="T9" fmla="*/ 0 h 575"/>
                    <a:gd name="T10" fmla="*/ 0 w 60"/>
                    <a:gd name="T11" fmla="*/ 0 h 575"/>
                    <a:gd name="T12" fmla="*/ 0 w 60"/>
                    <a:gd name="T13" fmla="*/ 0 h 575"/>
                    <a:gd name="T14" fmla="*/ 0 w 60"/>
                    <a:gd name="T15" fmla="*/ 0 h 575"/>
                    <a:gd name="T16" fmla="*/ 0 w 60"/>
                    <a:gd name="T17" fmla="*/ 0 h 575"/>
                    <a:gd name="T18" fmla="*/ 0 w 60"/>
                    <a:gd name="T19" fmla="*/ 0 h 575"/>
                    <a:gd name="T20" fmla="*/ 0 w 60"/>
                    <a:gd name="T21" fmla="*/ 0 h 575"/>
                    <a:gd name="T22" fmla="*/ 0 w 60"/>
                    <a:gd name="T23" fmla="*/ 0 h 575"/>
                    <a:gd name="T24" fmla="*/ 0 w 60"/>
                    <a:gd name="T25" fmla="*/ 0 h 5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75"/>
                    <a:gd name="T41" fmla="*/ 60 w 60"/>
                    <a:gd name="T42" fmla="*/ 575 h 5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75">
                      <a:moveTo>
                        <a:pt x="60" y="0"/>
                      </a:moveTo>
                      <a:lnTo>
                        <a:pt x="55" y="48"/>
                      </a:lnTo>
                      <a:lnTo>
                        <a:pt x="50" y="97"/>
                      </a:lnTo>
                      <a:lnTo>
                        <a:pt x="48" y="146"/>
                      </a:lnTo>
                      <a:lnTo>
                        <a:pt x="45" y="194"/>
                      </a:lnTo>
                      <a:lnTo>
                        <a:pt x="41" y="242"/>
                      </a:lnTo>
                      <a:lnTo>
                        <a:pt x="38" y="290"/>
                      </a:lnTo>
                      <a:lnTo>
                        <a:pt x="34" y="338"/>
                      </a:lnTo>
                      <a:lnTo>
                        <a:pt x="29" y="385"/>
                      </a:lnTo>
                      <a:lnTo>
                        <a:pt x="25" y="433"/>
                      </a:lnTo>
                      <a:lnTo>
                        <a:pt x="18" y="480"/>
                      </a:lnTo>
                      <a:lnTo>
                        <a:pt x="9" y="527"/>
                      </a:lnTo>
                      <a:lnTo>
                        <a:pt x="0" y="575"/>
                      </a:lnTo>
                    </a:path>
                  </a:pathLst>
                </a:custGeom>
                <a:noFill/>
                <a:ln w="11113">
                  <a:solidFill>
                    <a:srgbClr val="87C2DC"/>
                  </a:solidFill>
                  <a:round/>
                  <a:headEnd/>
                  <a:tailEnd/>
                </a:ln>
              </p:spPr>
              <p:txBody>
                <a:bodyPr/>
                <a:lstStyle/>
                <a:p>
                  <a:endParaRPr lang="en-US"/>
                </a:p>
              </p:txBody>
            </p:sp>
            <p:sp>
              <p:nvSpPr>
                <p:cNvPr id="19219" name="Freeform 537"/>
                <p:cNvSpPr>
                  <a:spLocks/>
                </p:cNvSpPr>
                <p:nvPr/>
              </p:nvSpPr>
              <p:spPr bwMode="auto">
                <a:xfrm>
                  <a:off x="1264" y="3372"/>
                  <a:ext cx="14" cy="49"/>
                </a:xfrm>
                <a:custGeom>
                  <a:avLst/>
                  <a:gdLst>
                    <a:gd name="T0" fmla="*/ 0 w 58"/>
                    <a:gd name="T1" fmla="*/ 0 h 194"/>
                    <a:gd name="T2" fmla="*/ 0 w 58"/>
                    <a:gd name="T3" fmla="*/ 0 h 194"/>
                    <a:gd name="T4" fmla="*/ 0 w 58"/>
                    <a:gd name="T5" fmla="*/ 0 h 194"/>
                    <a:gd name="T6" fmla="*/ 0 w 58"/>
                    <a:gd name="T7" fmla="*/ 0 h 194"/>
                    <a:gd name="T8" fmla="*/ 0 w 58"/>
                    <a:gd name="T9" fmla="*/ 0 h 194"/>
                    <a:gd name="T10" fmla="*/ 0 w 58"/>
                    <a:gd name="T11" fmla="*/ 0 h 194"/>
                    <a:gd name="T12" fmla="*/ 0 w 58"/>
                    <a:gd name="T13" fmla="*/ 0 h 194"/>
                    <a:gd name="T14" fmla="*/ 0 w 58"/>
                    <a:gd name="T15" fmla="*/ 0 h 194"/>
                    <a:gd name="T16" fmla="*/ 0 w 58"/>
                    <a:gd name="T17" fmla="*/ 0 h 194"/>
                    <a:gd name="T18" fmla="*/ 0 w 58"/>
                    <a:gd name="T19" fmla="*/ 0 h 194"/>
                    <a:gd name="T20" fmla="*/ 0 w 58"/>
                    <a:gd name="T21" fmla="*/ 0 h 194"/>
                    <a:gd name="T22" fmla="*/ 0 w 58"/>
                    <a:gd name="T23" fmla="*/ 0 h 194"/>
                    <a:gd name="T24" fmla="*/ 0 w 58"/>
                    <a:gd name="T25" fmla="*/ 0 h 194"/>
                    <a:gd name="T26" fmla="*/ 0 w 58"/>
                    <a:gd name="T27" fmla="*/ 0 h 194"/>
                    <a:gd name="T28" fmla="*/ 0 w 58"/>
                    <a:gd name="T29" fmla="*/ 0 h 194"/>
                    <a:gd name="T30" fmla="*/ 0 w 58"/>
                    <a:gd name="T31" fmla="*/ 0 h 194"/>
                    <a:gd name="T32" fmla="*/ 0 w 58"/>
                    <a:gd name="T33" fmla="*/ 0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94"/>
                    <a:gd name="T53" fmla="*/ 58 w 58"/>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94">
                      <a:moveTo>
                        <a:pt x="53" y="194"/>
                      </a:moveTo>
                      <a:lnTo>
                        <a:pt x="39" y="154"/>
                      </a:lnTo>
                      <a:lnTo>
                        <a:pt x="21" y="111"/>
                      </a:lnTo>
                      <a:lnTo>
                        <a:pt x="0" y="76"/>
                      </a:lnTo>
                      <a:lnTo>
                        <a:pt x="2" y="55"/>
                      </a:lnTo>
                      <a:lnTo>
                        <a:pt x="6" y="19"/>
                      </a:lnTo>
                      <a:lnTo>
                        <a:pt x="8" y="0"/>
                      </a:lnTo>
                      <a:lnTo>
                        <a:pt x="25" y="55"/>
                      </a:lnTo>
                      <a:lnTo>
                        <a:pt x="42" y="112"/>
                      </a:lnTo>
                      <a:lnTo>
                        <a:pt x="58" y="168"/>
                      </a:lnTo>
                      <a:lnTo>
                        <a:pt x="56" y="174"/>
                      </a:lnTo>
                      <a:lnTo>
                        <a:pt x="54" y="187"/>
                      </a:lnTo>
                      <a:lnTo>
                        <a:pt x="53" y="194"/>
                      </a:lnTo>
                      <a:close/>
                    </a:path>
                  </a:pathLst>
                </a:custGeom>
                <a:solidFill>
                  <a:srgbClr val="47A3CB"/>
                </a:solidFill>
                <a:ln w="9525">
                  <a:noFill/>
                  <a:round/>
                  <a:headEnd/>
                  <a:tailEnd/>
                </a:ln>
              </p:spPr>
              <p:txBody>
                <a:bodyPr/>
                <a:lstStyle/>
                <a:p>
                  <a:endParaRPr lang="en-US"/>
                </a:p>
              </p:txBody>
            </p:sp>
            <p:sp>
              <p:nvSpPr>
                <p:cNvPr id="19220" name="Freeform 538"/>
                <p:cNvSpPr>
                  <a:spLocks/>
                </p:cNvSpPr>
                <p:nvPr/>
              </p:nvSpPr>
              <p:spPr bwMode="auto">
                <a:xfrm>
                  <a:off x="1264" y="3372"/>
                  <a:ext cx="14" cy="49"/>
                </a:xfrm>
                <a:custGeom>
                  <a:avLst/>
                  <a:gdLst>
                    <a:gd name="T0" fmla="*/ 0 w 58"/>
                    <a:gd name="T1" fmla="*/ 0 h 194"/>
                    <a:gd name="T2" fmla="*/ 0 w 58"/>
                    <a:gd name="T3" fmla="*/ 0 h 194"/>
                    <a:gd name="T4" fmla="*/ 0 w 58"/>
                    <a:gd name="T5" fmla="*/ 0 h 194"/>
                    <a:gd name="T6" fmla="*/ 0 w 58"/>
                    <a:gd name="T7" fmla="*/ 0 h 194"/>
                    <a:gd name="T8" fmla="*/ 0 w 58"/>
                    <a:gd name="T9" fmla="*/ 0 h 194"/>
                    <a:gd name="T10" fmla="*/ 0 w 58"/>
                    <a:gd name="T11" fmla="*/ 0 h 194"/>
                    <a:gd name="T12" fmla="*/ 0 w 58"/>
                    <a:gd name="T13" fmla="*/ 0 h 194"/>
                    <a:gd name="T14" fmla="*/ 0 w 58"/>
                    <a:gd name="T15" fmla="*/ 0 h 194"/>
                    <a:gd name="T16" fmla="*/ 0 w 58"/>
                    <a:gd name="T17" fmla="*/ 0 h 194"/>
                    <a:gd name="T18" fmla="*/ 0 w 58"/>
                    <a:gd name="T19" fmla="*/ 0 h 194"/>
                    <a:gd name="T20" fmla="*/ 0 w 58"/>
                    <a:gd name="T21" fmla="*/ 0 h 194"/>
                    <a:gd name="T22" fmla="*/ 0 w 58"/>
                    <a:gd name="T23" fmla="*/ 0 h 194"/>
                    <a:gd name="T24" fmla="*/ 0 w 58"/>
                    <a:gd name="T25" fmla="*/ 0 h 194"/>
                    <a:gd name="T26" fmla="*/ 0 w 58"/>
                    <a:gd name="T27" fmla="*/ 0 h 194"/>
                    <a:gd name="T28" fmla="*/ 0 w 58"/>
                    <a:gd name="T29" fmla="*/ 0 h 194"/>
                    <a:gd name="T30" fmla="*/ 0 w 58"/>
                    <a:gd name="T31" fmla="*/ 0 h 194"/>
                    <a:gd name="T32" fmla="*/ 0 w 58"/>
                    <a:gd name="T33" fmla="*/ 0 h 194"/>
                    <a:gd name="T34" fmla="*/ 0 w 58"/>
                    <a:gd name="T35" fmla="*/ 0 h 1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194"/>
                    <a:gd name="T56" fmla="*/ 58 w 58"/>
                    <a:gd name="T57" fmla="*/ 194 h 1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194">
                      <a:moveTo>
                        <a:pt x="53" y="194"/>
                      </a:moveTo>
                      <a:lnTo>
                        <a:pt x="39" y="154"/>
                      </a:lnTo>
                      <a:lnTo>
                        <a:pt x="21" y="111"/>
                      </a:lnTo>
                      <a:lnTo>
                        <a:pt x="0" y="76"/>
                      </a:lnTo>
                      <a:lnTo>
                        <a:pt x="2" y="55"/>
                      </a:lnTo>
                      <a:lnTo>
                        <a:pt x="6" y="19"/>
                      </a:lnTo>
                      <a:lnTo>
                        <a:pt x="8" y="0"/>
                      </a:lnTo>
                      <a:lnTo>
                        <a:pt x="25" y="55"/>
                      </a:lnTo>
                      <a:lnTo>
                        <a:pt x="42" y="112"/>
                      </a:lnTo>
                      <a:lnTo>
                        <a:pt x="58" y="168"/>
                      </a:lnTo>
                      <a:lnTo>
                        <a:pt x="56" y="174"/>
                      </a:lnTo>
                      <a:lnTo>
                        <a:pt x="54" y="187"/>
                      </a:lnTo>
                      <a:lnTo>
                        <a:pt x="53" y="194"/>
                      </a:lnTo>
                    </a:path>
                  </a:pathLst>
                </a:custGeom>
                <a:noFill/>
                <a:ln w="1588">
                  <a:solidFill>
                    <a:srgbClr val="87C2DC"/>
                  </a:solidFill>
                  <a:round/>
                  <a:headEnd/>
                  <a:tailEnd/>
                </a:ln>
              </p:spPr>
              <p:txBody>
                <a:bodyPr/>
                <a:lstStyle/>
                <a:p>
                  <a:endParaRPr lang="en-US"/>
                </a:p>
              </p:txBody>
            </p:sp>
            <p:sp>
              <p:nvSpPr>
                <p:cNvPr id="19221" name="Freeform 539"/>
                <p:cNvSpPr>
                  <a:spLocks/>
                </p:cNvSpPr>
                <p:nvPr/>
              </p:nvSpPr>
              <p:spPr bwMode="auto">
                <a:xfrm>
                  <a:off x="1218" y="3326"/>
                  <a:ext cx="87" cy="537"/>
                </a:xfrm>
                <a:custGeom>
                  <a:avLst/>
                  <a:gdLst>
                    <a:gd name="T0" fmla="*/ 0 w 351"/>
                    <a:gd name="T1" fmla="*/ 0 h 2150"/>
                    <a:gd name="T2" fmla="*/ 0 w 351"/>
                    <a:gd name="T3" fmla="*/ 0 h 2150"/>
                    <a:gd name="T4" fmla="*/ 0 w 351"/>
                    <a:gd name="T5" fmla="*/ 0 h 2150"/>
                    <a:gd name="T6" fmla="*/ 0 w 351"/>
                    <a:gd name="T7" fmla="*/ 0 h 2150"/>
                    <a:gd name="T8" fmla="*/ 0 w 351"/>
                    <a:gd name="T9" fmla="*/ 0 h 2150"/>
                    <a:gd name="T10" fmla="*/ 0 w 351"/>
                    <a:gd name="T11" fmla="*/ 0 h 2150"/>
                    <a:gd name="T12" fmla="*/ 0 w 351"/>
                    <a:gd name="T13" fmla="*/ 0 h 2150"/>
                    <a:gd name="T14" fmla="*/ 0 w 351"/>
                    <a:gd name="T15" fmla="*/ 0 h 2150"/>
                    <a:gd name="T16" fmla="*/ 0 w 351"/>
                    <a:gd name="T17" fmla="*/ 0 h 2150"/>
                    <a:gd name="T18" fmla="*/ 0 w 351"/>
                    <a:gd name="T19" fmla="*/ 0 h 2150"/>
                    <a:gd name="T20" fmla="*/ 0 w 351"/>
                    <a:gd name="T21" fmla="*/ 0 h 2150"/>
                    <a:gd name="T22" fmla="*/ 0 w 351"/>
                    <a:gd name="T23" fmla="*/ 0 h 2150"/>
                    <a:gd name="T24" fmla="*/ 0 w 351"/>
                    <a:gd name="T25" fmla="*/ 0 h 2150"/>
                    <a:gd name="T26" fmla="*/ 0 w 351"/>
                    <a:gd name="T27" fmla="*/ 0 h 2150"/>
                    <a:gd name="T28" fmla="*/ 0 w 351"/>
                    <a:gd name="T29" fmla="*/ 0 h 2150"/>
                    <a:gd name="T30" fmla="*/ 0 w 351"/>
                    <a:gd name="T31" fmla="*/ 0 h 2150"/>
                    <a:gd name="T32" fmla="*/ 0 w 351"/>
                    <a:gd name="T33" fmla="*/ 0 h 2150"/>
                    <a:gd name="T34" fmla="*/ 0 w 351"/>
                    <a:gd name="T35" fmla="*/ 0 h 2150"/>
                    <a:gd name="T36" fmla="*/ 0 w 351"/>
                    <a:gd name="T37" fmla="*/ 0 h 2150"/>
                    <a:gd name="T38" fmla="*/ 0 w 351"/>
                    <a:gd name="T39" fmla="*/ 0 h 2150"/>
                    <a:gd name="T40" fmla="*/ 0 w 351"/>
                    <a:gd name="T41" fmla="*/ 0 h 2150"/>
                    <a:gd name="T42" fmla="*/ 0 w 351"/>
                    <a:gd name="T43" fmla="*/ 0 h 2150"/>
                    <a:gd name="T44" fmla="*/ 0 w 351"/>
                    <a:gd name="T45" fmla="*/ 0 h 2150"/>
                    <a:gd name="T46" fmla="*/ 0 w 351"/>
                    <a:gd name="T47" fmla="*/ 0 h 2150"/>
                    <a:gd name="T48" fmla="*/ 0 w 351"/>
                    <a:gd name="T49" fmla="*/ 0 h 2150"/>
                    <a:gd name="T50" fmla="*/ 0 w 351"/>
                    <a:gd name="T51" fmla="*/ 0 h 2150"/>
                    <a:gd name="T52" fmla="*/ 0 w 351"/>
                    <a:gd name="T53" fmla="*/ 0 h 2150"/>
                    <a:gd name="T54" fmla="*/ 0 w 351"/>
                    <a:gd name="T55" fmla="*/ 0 h 2150"/>
                    <a:gd name="T56" fmla="*/ 0 w 351"/>
                    <a:gd name="T57" fmla="*/ 0 h 2150"/>
                    <a:gd name="T58" fmla="*/ 0 w 351"/>
                    <a:gd name="T59" fmla="*/ 0 h 2150"/>
                    <a:gd name="T60" fmla="*/ 0 w 351"/>
                    <a:gd name="T61" fmla="*/ 0 h 2150"/>
                    <a:gd name="T62" fmla="*/ 0 w 351"/>
                    <a:gd name="T63" fmla="*/ 0 h 2150"/>
                    <a:gd name="T64" fmla="*/ 0 w 351"/>
                    <a:gd name="T65" fmla="*/ 0 h 2150"/>
                    <a:gd name="T66" fmla="*/ 0 w 351"/>
                    <a:gd name="T67" fmla="*/ 0 h 2150"/>
                    <a:gd name="T68" fmla="*/ 0 w 351"/>
                    <a:gd name="T69" fmla="*/ 0 h 2150"/>
                    <a:gd name="T70" fmla="*/ 0 w 351"/>
                    <a:gd name="T71" fmla="*/ 0 h 2150"/>
                    <a:gd name="T72" fmla="*/ 0 w 351"/>
                    <a:gd name="T73" fmla="*/ 0 h 2150"/>
                    <a:gd name="T74" fmla="*/ 0 w 351"/>
                    <a:gd name="T75" fmla="*/ 0 h 2150"/>
                    <a:gd name="T76" fmla="*/ 0 w 351"/>
                    <a:gd name="T77" fmla="*/ 0 h 2150"/>
                    <a:gd name="T78" fmla="*/ 0 w 351"/>
                    <a:gd name="T79" fmla="*/ 0 h 2150"/>
                    <a:gd name="T80" fmla="*/ 0 w 351"/>
                    <a:gd name="T81" fmla="*/ 0 h 2150"/>
                    <a:gd name="T82" fmla="*/ 0 w 351"/>
                    <a:gd name="T83" fmla="*/ 0 h 2150"/>
                    <a:gd name="T84" fmla="*/ 0 w 351"/>
                    <a:gd name="T85" fmla="*/ 0 h 2150"/>
                    <a:gd name="T86" fmla="*/ 0 w 351"/>
                    <a:gd name="T87" fmla="*/ 0 h 2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
                    <a:gd name="T133" fmla="*/ 0 h 2150"/>
                    <a:gd name="T134" fmla="*/ 351 w 351"/>
                    <a:gd name="T135" fmla="*/ 2150 h 21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 h="2150">
                      <a:moveTo>
                        <a:pt x="298" y="61"/>
                      </a:moveTo>
                      <a:lnTo>
                        <a:pt x="314" y="98"/>
                      </a:lnTo>
                      <a:lnTo>
                        <a:pt x="307" y="142"/>
                      </a:lnTo>
                      <a:lnTo>
                        <a:pt x="290" y="191"/>
                      </a:lnTo>
                      <a:lnTo>
                        <a:pt x="277" y="242"/>
                      </a:lnTo>
                      <a:lnTo>
                        <a:pt x="271" y="289"/>
                      </a:lnTo>
                      <a:lnTo>
                        <a:pt x="266" y="336"/>
                      </a:lnTo>
                      <a:lnTo>
                        <a:pt x="264" y="385"/>
                      </a:lnTo>
                      <a:lnTo>
                        <a:pt x="261" y="433"/>
                      </a:lnTo>
                      <a:lnTo>
                        <a:pt x="260" y="480"/>
                      </a:lnTo>
                      <a:lnTo>
                        <a:pt x="259" y="529"/>
                      </a:lnTo>
                      <a:lnTo>
                        <a:pt x="258" y="576"/>
                      </a:lnTo>
                      <a:lnTo>
                        <a:pt x="257" y="623"/>
                      </a:lnTo>
                      <a:lnTo>
                        <a:pt x="256" y="672"/>
                      </a:lnTo>
                      <a:lnTo>
                        <a:pt x="253" y="719"/>
                      </a:lnTo>
                      <a:lnTo>
                        <a:pt x="250" y="768"/>
                      </a:lnTo>
                      <a:lnTo>
                        <a:pt x="245" y="817"/>
                      </a:lnTo>
                      <a:lnTo>
                        <a:pt x="238" y="864"/>
                      </a:lnTo>
                      <a:lnTo>
                        <a:pt x="230" y="913"/>
                      </a:lnTo>
                      <a:lnTo>
                        <a:pt x="219" y="961"/>
                      </a:lnTo>
                      <a:lnTo>
                        <a:pt x="208" y="1012"/>
                      </a:lnTo>
                      <a:lnTo>
                        <a:pt x="200" y="1063"/>
                      </a:lnTo>
                      <a:lnTo>
                        <a:pt x="193" y="1114"/>
                      </a:lnTo>
                      <a:lnTo>
                        <a:pt x="187" y="1165"/>
                      </a:lnTo>
                      <a:lnTo>
                        <a:pt x="183" y="1216"/>
                      </a:lnTo>
                      <a:lnTo>
                        <a:pt x="178" y="1269"/>
                      </a:lnTo>
                      <a:lnTo>
                        <a:pt x="172" y="1321"/>
                      </a:lnTo>
                      <a:lnTo>
                        <a:pt x="165" y="1391"/>
                      </a:lnTo>
                      <a:lnTo>
                        <a:pt x="159" y="1455"/>
                      </a:lnTo>
                      <a:lnTo>
                        <a:pt x="153" y="1512"/>
                      </a:lnTo>
                      <a:lnTo>
                        <a:pt x="147" y="1564"/>
                      </a:lnTo>
                      <a:lnTo>
                        <a:pt x="141" y="1611"/>
                      </a:lnTo>
                      <a:lnTo>
                        <a:pt x="136" y="1655"/>
                      </a:lnTo>
                      <a:lnTo>
                        <a:pt x="127" y="1697"/>
                      </a:lnTo>
                      <a:lnTo>
                        <a:pt x="118" y="1735"/>
                      </a:lnTo>
                      <a:lnTo>
                        <a:pt x="107" y="1772"/>
                      </a:lnTo>
                      <a:lnTo>
                        <a:pt x="94" y="1808"/>
                      </a:lnTo>
                      <a:lnTo>
                        <a:pt x="79" y="1845"/>
                      </a:lnTo>
                      <a:lnTo>
                        <a:pt x="61" y="1883"/>
                      </a:lnTo>
                      <a:lnTo>
                        <a:pt x="40" y="1922"/>
                      </a:lnTo>
                      <a:lnTo>
                        <a:pt x="16" y="1963"/>
                      </a:lnTo>
                      <a:lnTo>
                        <a:pt x="0" y="2001"/>
                      </a:lnTo>
                      <a:lnTo>
                        <a:pt x="0" y="2042"/>
                      </a:lnTo>
                      <a:lnTo>
                        <a:pt x="10" y="2083"/>
                      </a:lnTo>
                      <a:lnTo>
                        <a:pt x="21" y="2104"/>
                      </a:lnTo>
                      <a:lnTo>
                        <a:pt x="39" y="2122"/>
                      </a:lnTo>
                      <a:lnTo>
                        <a:pt x="60" y="2134"/>
                      </a:lnTo>
                      <a:lnTo>
                        <a:pt x="110" y="2146"/>
                      </a:lnTo>
                      <a:lnTo>
                        <a:pt x="160" y="2150"/>
                      </a:lnTo>
                      <a:lnTo>
                        <a:pt x="212" y="2144"/>
                      </a:lnTo>
                      <a:lnTo>
                        <a:pt x="264" y="2131"/>
                      </a:lnTo>
                      <a:lnTo>
                        <a:pt x="314" y="2109"/>
                      </a:lnTo>
                      <a:lnTo>
                        <a:pt x="311" y="2106"/>
                      </a:lnTo>
                      <a:lnTo>
                        <a:pt x="299" y="2103"/>
                      </a:lnTo>
                      <a:lnTo>
                        <a:pt x="288" y="2108"/>
                      </a:lnTo>
                      <a:lnTo>
                        <a:pt x="260" y="2119"/>
                      </a:lnTo>
                      <a:lnTo>
                        <a:pt x="207" y="2127"/>
                      </a:lnTo>
                      <a:lnTo>
                        <a:pt x="143" y="2129"/>
                      </a:lnTo>
                      <a:lnTo>
                        <a:pt x="81" y="2119"/>
                      </a:lnTo>
                      <a:lnTo>
                        <a:pt x="36" y="2091"/>
                      </a:lnTo>
                      <a:lnTo>
                        <a:pt x="18" y="2056"/>
                      </a:lnTo>
                      <a:lnTo>
                        <a:pt x="18" y="2016"/>
                      </a:lnTo>
                      <a:lnTo>
                        <a:pt x="33" y="1974"/>
                      </a:lnTo>
                      <a:lnTo>
                        <a:pt x="54" y="1930"/>
                      </a:lnTo>
                      <a:lnTo>
                        <a:pt x="79" y="1887"/>
                      </a:lnTo>
                      <a:lnTo>
                        <a:pt x="100" y="1846"/>
                      </a:lnTo>
                      <a:lnTo>
                        <a:pt x="107" y="1826"/>
                      </a:lnTo>
                      <a:lnTo>
                        <a:pt x="121" y="1788"/>
                      </a:lnTo>
                      <a:lnTo>
                        <a:pt x="129" y="1768"/>
                      </a:lnTo>
                      <a:lnTo>
                        <a:pt x="143" y="1716"/>
                      </a:lnTo>
                      <a:lnTo>
                        <a:pt x="153" y="1666"/>
                      </a:lnTo>
                      <a:lnTo>
                        <a:pt x="160" y="1617"/>
                      </a:lnTo>
                      <a:lnTo>
                        <a:pt x="165" y="1570"/>
                      </a:lnTo>
                      <a:lnTo>
                        <a:pt x="170" y="1522"/>
                      </a:lnTo>
                      <a:lnTo>
                        <a:pt x="174" y="1474"/>
                      </a:lnTo>
                      <a:lnTo>
                        <a:pt x="179" y="1423"/>
                      </a:lnTo>
                      <a:lnTo>
                        <a:pt x="186" y="1369"/>
                      </a:lnTo>
                      <a:lnTo>
                        <a:pt x="192" y="1343"/>
                      </a:lnTo>
                      <a:lnTo>
                        <a:pt x="200" y="1306"/>
                      </a:lnTo>
                      <a:lnTo>
                        <a:pt x="205" y="1276"/>
                      </a:lnTo>
                      <a:lnTo>
                        <a:pt x="208" y="1222"/>
                      </a:lnTo>
                      <a:lnTo>
                        <a:pt x="214" y="1165"/>
                      </a:lnTo>
                      <a:lnTo>
                        <a:pt x="221" y="1112"/>
                      </a:lnTo>
                      <a:lnTo>
                        <a:pt x="230" y="1051"/>
                      </a:lnTo>
                      <a:lnTo>
                        <a:pt x="241" y="997"/>
                      </a:lnTo>
                      <a:lnTo>
                        <a:pt x="253" y="942"/>
                      </a:lnTo>
                      <a:lnTo>
                        <a:pt x="267" y="882"/>
                      </a:lnTo>
                      <a:lnTo>
                        <a:pt x="276" y="833"/>
                      </a:lnTo>
                      <a:lnTo>
                        <a:pt x="281" y="786"/>
                      </a:lnTo>
                      <a:lnTo>
                        <a:pt x="285" y="738"/>
                      </a:lnTo>
                      <a:lnTo>
                        <a:pt x="286" y="691"/>
                      </a:lnTo>
                      <a:lnTo>
                        <a:pt x="287" y="644"/>
                      </a:lnTo>
                      <a:lnTo>
                        <a:pt x="287" y="597"/>
                      </a:lnTo>
                      <a:lnTo>
                        <a:pt x="286" y="551"/>
                      </a:lnTo>
                      <a:lnTo>
                        <a:pt x="286" y="504"/>
                      </a:lnTo>
                      <a:lnTo>
                        <a:pt x="286" y="457"/>
                      </a:lnTo>
                      <a:lnTo>
                        <a:pt x="287" y="410"/>
                      </a:lnTo>
                      <a:lnTo>
                        <a:pt x="290" y="364"/>
                      </a:lnTo>
                      <a:lnTo>
                        <a:pt x="294" y="316"/>
                      </a:lnTo>
                      <a:lnTo>
                        <a:pt x="301" y="268"/>
                      </a:lnTo>
                      <a:lnTo>
                        <a:pt x="317" y="214"/>
                      </a:lnTo>
                      <a:lnTo>
                        <a:pt x="337" y="161"/>
                      </a:lnTo>
                      <a:lnTo>
                        <a:pt x="350" y="109"/>
                      </a:lnTo>
                      <a:lnTo>
                        <a:pt x="351" y="85"/>
                      </a:lnTo>
                      <a:lnTo>
                        <a:pt x="350" y="61"/>
                      </a:lnTo>
                      <a:lnTo>
                        <a:pt x="340" y="41"/>
                      </a:lnTo>
                      <a:lnTo>
                        <a:pt x="334" y="29"/>
                      </a:lnTo>
                      <a:lnTo>
                        <a:pt x="324" y="12"/>
                      </a:lnTo>
                      <a:lnTo>
                        <a:pt x="317" y="0"/>
                      </a:lnTo>
                      <a:lnTo>
                        <a:pt x="312" y="15"/>
                      </a:lnTo>
                      <a:lnTo>
                        <a:pt x="303" y="46"/>
                      </a:lnTo>
                      <a:lnTo>
                        <a:pt x="298" y="61"/>
                      </a:lnTo>
                      <a:close/>
                    </a:path>
                  </a:pathLst>
                </a:custGeom>
                <a:solidFill>
                  <a:srgbClr val="47A3CB"/>
                </a:solidFill>
                <a:ln w="9525">
                  <a:noFill/>
                  <a:round/>
                  <a:headEnd/>
                  <a:tailEnd/>
                </a:ln>
              </p:spPr>
              <p:txBody>
                <a:bodyPr/>
                <a:lstStyle/>
                <a:p>
                  <a:endParaRPr lang="en-US"/>
                </a:p>
              </p:txBody>
            </p:sp>
            <p:sp>
              <p:nvSpPr>
                <p:cNvPr id="19222" name="Freeform 540"/>
                <p:cNvSpPr>
                  <a:spLocks/>
                </p:cNvSpPr>
                <p:nvPr/>
              </p:nvSpPr>
              <p:spPr bwMode="auto">
                <a:xfrm>
                  <a:off x="1218" y="3326"/>
                  <a:ext cx="87" cy="537"/>
                </a:xfrm>
                <a:custGeom>
                  <a:avLst/>
                  <a:gdLst>
                    <a:gd name="T0" fmla="*/ 0 w 351"/>
                    <a:gd name="T1" fmla="*/ 0 h 2150"/>
                    <a:gd name="T2" fmla="*/ 0 w 351"/>
                    <a:gd name="T3" fmla="*/ 0 h 2150"/>
                    <a:gd name="T4" fmla="*/ 0 w 351"/>
                    <a:gd name="T5" fmla="*/ 0 h 2150"/>
                    <a:gd name="T6" fmla="*/ 0 w 351"/>
                    <a:gd name="T7" fmla="*/ 0 h 2150"/>
                    <a:gd name="T8" fmla="*/ 0 w 351"/>
                    <a:gd name="T9" fmla="*/ 0 h 2150"/>
                    <a:gd name="T10" fmla="*/ 0 w 351"/>
                    <a:gd name="T11" fmla="*/ 0 h 2150"/>
                    <a:gd name="T12" fmla="*/ 0 w 351"/>
                    <a:gd name="T13" fmla="*/ 0 h 2150"/>
                    <a:gd name="T14" fmla="*/ 0 w 351"/>
                    <a:gd name="T15" fmla="*/ 0 h 2150"/>
                    <a:gd name="T16" fmla="*/ 0 w 351"/>
                    <a:gd name="T17" fmla="*/ 0 h 2150"/>
                    <a:gd name="T18" fmla="*/ 0 w 351"/>
                    <a:gd name="T19" fmla="*/ 0 h 2150"/>
                    <a:gd name="T20" fmla="*/ 0 w 351"/>
                    <a:gd name="T21" fmla="*/ 0 h 2150"/>
                    <a:gd name="T22" fmla="*/ 0 w 351"/>
                    <a:gd name="T23" fmla="*/ 0 h 2150"/>
                    <a:gd name="T24" fmla="*/ 0 w 351"/>
                    <a:gd name="T25" fmla="*/ 0 h 2150"/>
                    <a:gd name="T26" fmla="*/ 0 w 351"/>
                    <a:gd name="T27" fmla="*/ 0 h 2150"/>
                    <a:gd name="T28" fmla="*/ 0 w 351"/>
                    <a:gd name="T29" fmla="*/ 0 h 2150"/>
                    <a:gd name="T30" fmla="*/ 0 w 351"/>
                    <a:gd name="T31" fmla="*/ 0 h 2150"/>
                    <a:gd name="T32" fmla="*/ 0 w 351"/>
                    <a:gd name="T33" fmla="*/ 0 h 2150"/>
                    <a:gd name="T34" fmla="*/ 0 w 351"/>
                    <a:gd name="T35" fmla="*/ 0 h 2150"/>
                    <a:gd name="T36" fmla="*/ 0 w 351"/>
                    <a:gd name="T37" fmla="*/ 0 h 2150"/>
                    <a:gd name="T38" fmla="*/ 0 w 351"/>
                    <a:gd name="T39" fmla="*/ 0 h 2150"/>
                    <a:gd name="T40" fmla="*/ 0 w 351"/>
                    <a:gd name="T41" fmla="*/ 0 h 2150"/>
                    <a:gd name="T42" fmla="*/ 0 w 351"/>
                    <a:gd name="T43" fmla="*/ 0 h 2150"/>
                    <a:gd name="T44" fmla="*/ 0 w 351"/>
                    <a:gd name="T45" fmla="*/ 0 h 2150"/>
                    <a:gd name="T46" fmla="*/ 0 w 351"/>
                    <a:gd name="T47" fmla="*/ 0 h 2150"/>
                    <a:gd name="T48" fmla="*/ 0 w 351"/>
                    <a:gd name="T49" fmla="*/ 0 h 2150"/>
                    <a:gd name="T50" fmla="*/ 0 w 351"/>
                    <a:gd name="T51" fmla="*/ 0 h 2150"/>
                    <a:gd name="T52" fmla="*/ 0 w 351"/>
                    <a:gd name="T53" fmla="*/ 0 h 2150"/>
                    <a:gd name="T54" fmla="*/ 0 w 351"/>
                    <a:gd name="T55" fmla="*/ 0 h 2150"/>
                    <a:gd name="T56" fmla="*/ 0 w 351"/>
                    <a:gd name="T57" fmla="*/ 0 h 2150"/>
                    <a:gd name="T58" fmla="*/ 0 w 351"/>
                    <a:gd name="T59" fmla="*/ 0 h 2150"/>
                    <a:gd name="T60" fmla="*/ 0 w 351"/>
                    <a:gd name="T61" fmla="*/ 0 h 2150"/>
                    <a:gd name="T62" fmla="*/ 0 w 351"/>
                    <a:gd name="T63" fmla="*/ 0 h 2150"/>
                    <a:gd name="T64" fmla="*/ 0 w 351"/>
                    <a:gd name="T65" fmla="*/ 0 h 2150"/>
                    <a:gd name="T66" fmla="*/ 0 w 351"/>
                    <a:gd name="T67" fmla="*/ 0 h 2150"/>
                    <a:gd name="T68" fmla="*/ 0 w 351"/>
                    <a:gd name="T69" fmla="*/ 0 h 2150"/>
                    <a:gd name="T70" fmla="*/ 0 w 351"/>
                    <a:gd name="T71" fmla="*/ 0 h 2150"/>
                    <a:gd name="T72" fmla="*/ 0 w 351"/>
                    <a:gd name="T73" fmla="*/ 0 h 2150"/>
                    <a:gd name="T74" fmla="*/ 0 w 351"/>
                    <a:gd name="T75" fmla="*/ 0 h 2150"/>
                    <a:gd name="T76" fmla="*/ 0 w 351"/>
                    <a:gd name="T77" fmla="*/ 0 h 2150"/>
                    <a:gd name="T78" fmla="*/ 0 w 351"/>
                    <a:gd name="T79" fmla="*/ 0 h 2150"/>
                    <a:gd name="T80" fmla="*/ 0 w 351"/>
                    <a:gd name="T81" fmla="*/ 0 h 2150"/>
                    <a:gd name="T82" fmla="*/ 0 w 351"/>
                    <a:gd name="T83" fmla="*/ 0 h 2150"/>
                    <a:gd name="T84" fmla="*/ 0 w 351"/>
                    <a:gd name="T85" fmla="*/ 0 h 2150"/>
                    <a:gd name="T86" fmla="*/ 0 w 351"/>
                    <a:gd name="T87" fmla="*/ 0 h 21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
                    <a:gd name="T133" fmla="*/ 0 h 2150"/>
                    <a:gd name="T134" fmla="*/ 351 w 351"/>
                    <a:gd name="T135" fmla="*/ 2150 h 21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 h="2150">
                      <a:moveTo>
                        <a:pt x="298" y="61"/>
                      </a:moveTo>
                      <a:lnTo>
                        <a:pt x="314" y="98"/>
                      </a:lnTo>
                      <a:lnTo>
                        <a:pt x="307" y="142"/>
                      </a:lnTo>
                      <a:lnTo>
                        <a:pt x="290" y="191"/>
                      </a:lnTo>
                      <a:lnTo>
                        <a:pt x="277" y="242"/>
                      </a:lnTo>
                      <a:lnTo>
                        <a:pt x="271" y="289"/>
                      </a:lnTo>
                      <a:lnTo>
                        <a:pt x="266" y="336"/>
                      </a:lnTo>
                      <a:lnTo>
                        <a:pt x="264" y="385"/>
                      </a:lnTo>
                      <a:lnTo>
                        <a:pt x="261" y="433"/>
                      </a:lnTo>
                      <a:lnTo>
                        <a:pt x="260" y="480"/>
                      </a:lnTo>
                      <a:lnTo>
                        <a:pt x="259" y="529"/>
                      </a:lnTo>
                      <a:lnTo>
                        <a:pt x="258" y="576"/>
                      </a:lnTo>
                      <a:lnTo>
                        <a:pt x="257" y="623"/>
                      </a:lnTo>
                      <a:lnTo>
                        <a:pt x="256" y="672"/>
                      </a:lnTo>
                      <a:lnTo>
                        <a:pt x="253" y="719"/>
                      </a:lnTo>
                      <a:lnTo>
                        <a:pt x="250" y="768"/>
                      </a:lnTo>
                      <a:lnTo>
                        <a:pt x="245" y="817"/>
                      </a:lnTo>
                      <a:lnTo>
                        <a:pt x="238" y="864"/>
                      </a:lnTo>
                      <a:lnTo>
                        <a:pt x="230" y="913"/>
                      </a:lnTo>
                      <a:lnTo>
                        <a:pt x="219" y="961"/>
                      </a:lnTo>
                      <a:lnTo>
                        <a:pt x="208" y="1012"/>
                      </a:lnTo>
                      <a:lnTo>
                        <a:pt x="200" y="1063"/>
                      </a:lnTo>
                      <a:lnTo>
                        <a:pt x="193" y="1114"/>
                      </a:lnTo>
                      <a:lnTo>
                        <a:pt x="187" y="1165"/>
                      </a:lnTo>
                      <a:lnTo>
                        <a:pt x="183" y="1216"/>
                      </a:lnTo>
                      <a:lnTo>
                        <a:pt x="178" y="1269"/>
                      </a:lnTo>
                      <a:lnTo>
                        <a:pt x="172" y="1321"/>
                      </a:lnTo>
                      <a:lnTo>
                        <a:pt x="165" y="1391"/>
                      </a:lnTo>
                      <a:lnTo>
                        <a:pt x="159" y="1455"/>
                      </a:lnTo>
                      <a:lnTo>
                        <a:pt x="153" y="1512"/>
                      </a:lnTo>
                      <a:lnTo>
                        <a:pt x="147" y="1564"/>
                      </a:lnTo>
                      <a:lnTo>
                        <a:pt x="141" y="1611"/>
                      </a:lnTo>
                      <a:lnTo>
                        <a:pt x="136" y="1655"/>
                      </a:lnTo>
                      <a:lnTo>
                        <a:pt x="127" y="1697"/>
                      </a:lnTo>
                      <a:lnTo>
                        <a:pt x="118" y="1735"/>
                      </a:lnTo>
                      <a:lnTo>
                        <a:pt x="107" y="1772"/>
                      </a:lnTo>
                      <a:lnTo>
                        <a:pt x="94" y="1808"/>
                      </a:lnTo>
                      <a:lnTo>
                        <a:pt x="79" y="1845"/>
                      </a:lnTo>
                      <a:lnTo>
                        <a:pt x="61" y="1883"/>
                      </a:lnTo>
                      <a:lnTo>
                        <a:pt x="40" y="1922"/>
                      </a:lnTo>
                      <a:lnTo>
                        <a:pt x="16" y="1963"/>
                      </a:lnTo>
                      <a:lnTo>
                        <a:pt x="0" y="2001"/>
                      </a:lnTo>
                      <a:lnTo>
                        <a:pt x="0" y="2042"/>
                      </a:lnTo>
                      <a:lnTo>
                        <a:pt x="10" y="2083"/>
                      </a:lnTo>
                      <a:lnTo>
                        <a:pt x="21" y="2104"/>
                      </a:lnTo>
                      <a:lnTo>
                        <a:pt x="39" y="2122"/>
                      </a:lnTo>
                      <a:lnTo>
                        <a:pt x="60" y="2134"/>
                      </a:lnTo>
                      <a:lnTo>
                        <a:pt x="110" y="2146"/>
                      </a:lnTo>
                      <a:lnTo>
                        <a:pt x="160" y="2150"/>
                      </a:lnTo>
                      <a:lnTo>
                        <a:pt x="212" y="2144"/>
                      </a:lnTo>
                      <a:lnTo>
                        <a:pt x="264" y="2131"/>
                      </a:lnTo>
                      <a:lnTo>
                        <a:pt x="314" y="2109"/>
                      </a:lnTo>
                      <a:lnTo>
                        <a:pt x="311" y="2106"/>
                      </a:lnTo>
                      <a:lnTo>
                        <a:pt x="299" y="2103"/>
                      </a:lnTo>
                      <a:lnTo>
                        <a:pt x="288" y="2108"/>
                      </a:lnTo>
                      <a:lnTo>
                        <a:pt x="260" y="2119"/>
                      </a:lnTo>
                      <a:lnTo>
                        <a:pt x="207" y="2127"/>
                      </a:lnTo>
                      <a:lnTo>
                        <a:pt x="143" y="2129"/>
                      </a:lnTo>
                      <a:lnTo>
                        <a:pt x="81" y="2119"/>
                      </a:lnTo>
                      <a:lnTo>
                        <a:pt x="36" y="2091"/>
                      </a:lnTo>
                      <a:lnTo>
                        <a:pt x="18" y="2056"/>
                      </a:lnTo>
                      <a:lnTo>
                        <a:pt x="18" y="2016"/>
                      </a:lnTo>
                      <a:lnTo>
                        <a:pt x="33" y="1974"/>
                      </a:lnTo>
                      <a:lnTo>
                        <a:pt x="54" y="1930"/>
                      </a:lnTo>
                      <a:lnTo>
                        <a:pt x="79" y="1887"/>
                      </a:lnTo>
                      <a:lnTo>
                        <a:pt x="100" y="1846"/>
                      </a:lnTo>
                      <a:lnTo>
                        <a:pt x="107" y="1826"/>
                      </a:lnTo>
                      <a:lnTo>
                        <a:pt x="121" y="1788"/>
                      </a:lnTo>
                      <a:lnTo>
                        <a:pt x="129" y="1768"/>
                      </a:lnTo>
                      <a:lnTo>
                        <a:pt x="143" y="1716"/>
                      </a:lnTo>
                      <a:lnTo>
                        <a:pt x="153" y="1666"/>
                      </a:lnTo>
                      <a:lnTo>
                        <a:pt x="160" y="1617"/>
                      </a:lnTo>
                      <a:lnTo>
                        <a:pt x="165" y="1570"/>
                      </a:lnTo>
                      <a:lnTo>
                        <a:pt x="170" y="1522"/>
                      </a:lnTo>
                      <a:lnTo>
                        <a:pt x="174" y="1474"/>
                      </a:lnTo>
                      <a:lnTo>
                        <a:pt x="179" y="1423"/>
                      </a:lnTo>
                      <a:lnTo>
                        <a:pt x="186" y="1369"/>
                      </a:lnTo>
                      <a:lnTo>
                        <a:pt x="192" y="1343"/>
                      </a:lnTo>
                      <a:lnTo>
                        <a:pt x="200" y="1306"/>
                      </a:lnTo>
                      <a:lnTo>
                        <a:pt x="205" y="1276"/>
                      </a:lnTo>
                      <a:lnTo>
                        <a:pt x="208" y="1222"/>
                      </a:lnTo>
                      <a:lnTo>
                        <a:pt x="214" y="1165"/>
                      </a:lnTo>
                      <a:lnTo>
                        <a:pt x="221" y="1112"/>
                      </a:lnTo>
                      <a:lnTo>
                        <a:pt x="230" y="1051"/>
                      </a:lnTo>
                      <a:lnTo>
                        <a:pt x="241" y="997"/>
                      </a:lnTo>
                      <a:lnTo>
                        <a:pt x="253" y="942"/>
                      </a:lnTo>
                      <a:lnTo>
                        <a:pt x="267" y="882"/>
                      </a:lnTo>
                      <a:lnTo>
                        <a:pt x="276" y="833"/>
                      </a:lnTo>
                      <a:lnTo>
                        <a:pt x="281" y="786"/>
                      </a:lnTo>
                      <a:lnTo>
                        <a:pt x="285" y="738"/>
                      </a:lnTo>
                      <a:lnTo>
                        <a:pt x="286" y="691"/>
                      </a:lnTo>
                      <a:lnTo>
                        <a:pt x="287" y="644"/>
                      </a:lnTo>
                      <a:lnTo>
                        <a:pt x="287" y="597"/>
                      </a:lnTo>
                      <a:lnTo>
                        <a:pt x="286" y="551"/>
                      </a:lnTo>
                      <a:lnTo>
                        <a:pt x="286" y="504"/>
                      </a:lnTo>
                      <a:lnTo>
                        <a:pt x="286" y="457"/>
                      </a:lnTo>
                      <a:lnTo>
                        <a:pt x="287" y="410"/>
                      </a:lnTo>
                      <a:lnTo>
                        <a:pt x="290" y="364"/>
                      </a:lnTo>
                      <a:lnTo>
                        <a:pt x="294" y="316"/>
                      </a:lnTo>
                      <a:lnTo>
                        <a:pt x="301" y="268"/>
                      </a:lnTo>
                      <a:lnTo>
                        <a:pt x="317" y="214"/>
                      </a:lnTo>
                      <a:lnTo>
                        <a:pt x="337" y="161"/>
                      </a:lnTo>
                      <a:lnTo>
                        <a:pt x="350" y="109"/>
                      </a:lnTo>
                      <a:lnTo>
                        <a:pt x="351" y="85"/>
                      </a:lnTo>
                      <a:lnTo>
                        <a:pt x="350" y="61"/>
                      </a:lnTo>
                      <a:lnTo>
                        <a:pt x="340" y="41"/>
                      </a:lnTo>
                      <a:lnTo>
                        <a:pt x="334" y="29"/>
                      </a:lnTo>
                      <a:lnTo>
                        <a:pt x="324" y="12"/>
                      </a:lnTo>
                      <a:lnTo>
                        <a:pt x="317" y="0"/>
                      </a:lnTo>
                      <a:lnTo>
                        <a:pt x="312" y="15"/>
                      </a:lnTo>
                      <a:lnTo>
                        <a:pt x="303" y="46"/>
                      </a:lnTo>
                      <a:lnTo>
                        <a:pt x="298" y="61"/>
                      </a:lnTo>
                    </a:path>
                  </a:pathLst>
                </a:custGeom>
                <a:noFill/>
                <a:ln w="1588">
                  <a:solidFill>
                    <a:srgbClr val="87C2DC"/>
                  </a:solidFill>
                  <a:round/>
                  <a:headEnd/>
                  <a:tailEnd/>
                </a:ln>
              </p:spPr>
              <p:txBody>
                <a:bodyPr/>
                <a:lstStyle/>
                <a:p>
                  <a:endParaRPr lang="en-US"/>
                </a:p>
              </p:txBody>
            </p:sp>
            <p:sp>
              <p:nvSpPr>
                <p:cNvPr id="19223" name="Freeform 541"/>
                <p:cNvSpPr>
                  <a:spLocks/>
                </p:cNvSpPr>
                <p:nvPr/>
              </p:nvSpPr>
              <p:spPr bwMode="auto">
                <a:xfrm>
                  <a:off x="1217" y="3849"/>
                  <a:ext cx="3" cy="5"/>
                </a:xfrm>
                <a:custGeom>
                  <a:avLst/>
                  <a:gdLst>
                    <a:gd name="T0" fmla="*/ 0 w 12"/>
                    <a:gd name="T1" fmla="*/ 0 h 24"/>
                    <a:gd name="T2" fmla="*/ 0 w 12"/>
                    <a:gd name="T3" fmla="*/ 0 h 24"/>
                    <a:gd name="T4" fmla="*/ 0 w 12"/>
                    <a:gd name="T5" fmla="*/ 0 h 24"/>
                    <a:gd name="T6" fmla="*/ 0 w 12"/>
                    <a:gd name="T7" fmla="*/ 0 h 24"/>
                    <a:gd name="T8" fmla="*/ 0 60000 65536"/>
                    <a:gd name="T9" fmla="*/ 0 60000 65536"/>
                    <a:gd name="T10" fmla="*/ 0 60000 65536"/>
                    <a:gd name="T11" fmla="*/ 0 60000 65536"/>
                    <a:gd name="T12" fmla="*/ 0 w 12"/>
                    <a:gd name="T13" fmla="*/ 0 h 24"/>
                    <a:gd name="T14" fmla="*/ 12 w 12"/>
                    <a:gd name="T15" fmla="*/ 24 h 24"/>
                  </a:gdLst>
                  <a:ahLst/>
                  <a:cxnLst>
                    <a:cxn ang="T8">
                      <a:pos x="T0" y="T1"/>
                    </a:cxn>
                    <a:cxn ang="T9">
                      <a:pos x="T2" y="T3"/>
                    </a:cxn>
                    <a:cxn ang="T10">
                      <a:pos x="T4" y="T5"/>
                    </a:cxn>
                    <a:cxn ang="T11">
                      <a:pos x="T6" y="T7"/>
                    </a:cxn>
                  </a:cxnLst>
                  <a:rect l="T12" t="T13" r="T14" b="T15"/>
                  <a:pathLst>
                    <a:path w="12" h="24">
                      <a:moveTo>
                        <a:pt x="12" y="0"/>
                      </a:moveTo>
                      <a:lnTo>
                        <a:pt x="6" y="6"/>
                      </a:lnTo>
                      <a:lnTo>
                        <a:pt x="5" y="14"/>
                      </a:lnTo>
                      <a:lnTo>
                        <a:pt x="0" y="24"/>
                      </a:lnTo>
                    </a:path>
                  </a:pathLst>
                </a:custGeom>
                <a:noFill/>
                <a:ln w="6350">
                  <a:solidFill>
                    <a:srgbClr val="D1E7F1"/>
                  </a:solidFill>
                  <a:round/>
                  <a:headEnd/>
                  <a:tailEnd/>
                </a:ln>
              </p:spPr>
              <p:txBody>
                <a:bodyPr/>
                <a:lstStyle/>
                <a:p>
                  <a:endParaRPr lang="en-US"/>
                </a:p>
              </p:txBody>
            </p:sp>
            <p:sp>
              <p:nvSpPr>
                <p:cNvPr id="19224" name="Freeform 542"/>
                <p:cNvSpPr>
                  <a:spLocks/>
                </p:cNvSpPr>
                <p:nvPr/>
              </p:nvSpPr>
              <p:spPr bwMode="auto">
                <a:xfrm>
                  <a:off x="1207" y="3854"/>
                  <a:ext cx="10" cy="45"/>
                </a:xfrm>
                <a:custGeom>
                  <a:avLst/>
                  <a:gdLst>
                    <a:gd name="T0" fmla="*/ 0 w 42"/>
                    <a:gd name="T1" fmla="*/ 0 h 177"/>
                    <a:gd name="T2" fmla="*/ 0 w 42"/>
                    <a:gd name="T3" fmla="*/ 0 h 177"/>
                    <a:gd name="T4" fmla="*/ 0 w 42"/>
                    <a:gd name="T5" fmla="*/ 0 h 177"/>
                    <a:gd name="T6" fmla="*/ 0 w 42"/>
                    <a:gd name="T7" fmla="*/ 0 h 177"/>
                    <a:gd name="T8" fmla="*/ 0 60000 65536"/>
                    <a:gd name="T9" fmla="*/ 0 60000 65536"/>
                    <a:gd name="T10" fmla="*/ 0 60000 65536"/>
                    <a:gd name="T11" fmla="*/ 0 60000 65536"/>
                    <a:gd name="T12" fmla="*/ 0 w 42"/>
                    <a:gd name="T13" fmla="*/ 0 h 177"/>
                    <a:gd name="T14" fmla="*/ 42 w 42"/>
                    <a:gd name="T15" fmla="*/ 177 h 177"/>
                  </a:gdLst>
                  <a:ahLst/>
                  <a:cxnLst>
                    <a:cxn ang="T8">
                      <a:pos x="T0" y="T1"/>
                    </a:cxn>
                    <a:cxn ang="T9">
                      <a:pos x="T2" y="T3"/>
                    </a:cxn>
                    <a:cxn ang="T10">
                      <a:pos x="T4" y="T5"/>
                    </a:cxn>
                    <a:cxn ang="T11">
                      <a:pos x="T6" y="T7"/>
                    </a:cxn>
                  </a:cxnLst>
                  <a:rect l="T12" t="T13" r="T14" b="T15"/>
                  <a:pathLst>
                    <a:path w="42" h="177">
                      <a:moveTo>
                        <a:pt x="42" y="0"/>
                      </a:moveTo>
                      <a:lnTo>
                        <a:pt x="15" y="53"/>
                      </a:lnTo>
                      <a:lnTo>
                        <a:pt x="6" y="114"/>
                      </a:lnTo>
                      <a:lnTo>
                        <a:pt x="0" y="177"/>
                      </a:lnTo>
                    </a:path>
                  </a:pathLst>
                </a:custGeom>
                <a:noFill/>
                <a:ln w="6350">
                  <a:solidFill>
                    <a:srgbClr val="D1E7F1"/>
                  </a:solidFill>
                  <a:round/>
                  <a:headEnd/>
                  <a:tailEnd/>
                </a:ln>
              </p:spPr>
              <p:txBody>
                <a:bodyPr/>
                <a:lstStyle/>
                <a:p>
                  <a:endParaRPr lang="en-US"/>
                </a:p>
              </p:txBody>
            </p:sp>
            <p:sp>
              <p:nvSpPr>
                <p:cNvPr id="19225" name="Freeform 543"/>
                <p:cNvSpPr>
                  <a:spLocks/>
                </p:cNvSpPr>
                <p:nvPr/>
              </p:nvSpPr>
              <p:spPr bwMode="auto">
                <a:xfrm>
                  <a:off x="1207" y="3899"/>
                  <a:ext cx="3" cy="37"/>
                </a:xfrm>
                <a:custGeom>
                  <a:avLst/>
                  <a:gdLst>
                    <a:gd name="T0" fmla="*/ 0 w 13"/>
                    <a:gd name="T1" fmla="*/ 0 h 150"/>
                    <a:gd name="T2" fmla="*/ 0 w 13"/>
                    <a:gd name="T3" fmla="*/ 0 h 150"/>
                    <a:gd name="T4" fmla="*/ 0 w 13"/>
                    <a:gd name="T5" fmla="*/ 0 h 150"/>
                    <a:gd name="T6" fmla="*/ 0 w 13"/>
                    <a:gd name="T7" fmla="*/ 0 h 150"/>
                    <a:gd name="T8" fmla="*/ 0 60000 65536"/>
                    <a:gd name="T9" fmla="*/ 0 60000 65536"/>
                    <a:gd name="T10" fmla="*/ 0 60000 65536"/>
                    <a:gd name="T11" fmla="*/ 0 60000 65536"/>
                    <a:gd name="T12" fmla="*/ 0 w 13"/>
                    <a:gd name="T13" fmla="*/ 0 h 150"/>
                    <a:gd name="T14" fmla="*/ 13 w 13"/>
                    <a:gd name="T15" fmla="*/ 150 h 150"/>
                  </a:gdLst>
                  <a:ahLst/>
                  <a:cxnLst>
                    <a:cxn ang="T8">
                      <a:pos x="T0" y="T1"/>
                    </a:cxn>
                    <a:cxn ang="T9">
                      <a:pos x="T2" y="T3"/>
                    </a:cxn>
                    <a:cxn ang="T10">
                      <a:pos x="T4" y="T5"/>
                    </a:cxn>
                    <a:cxn ang="T11">
                      <a:pos x="T6" y="T7"/>
                    </a:cxn>
                  </a:cxnLst>
                  <a:rect l="T12" t="T13" r="T14" b="T15"/>
                  <a:pathLst>
                    <a:path w="13" h="150">
                      <a:moveTo>
                        <a:pt x="0" y="0"/>
                      </a:moveTo>
                      <a:lnTo>
                        <a:pt x="0" y="49"/>
                      </a:lnTo>
                      <a:lnTo>
                        <a:pt x="7" y="99"/>
                      </a:lnTo>
                      <a:lnTo>
                        <a:pt x="13" y="150"/>
                      </a:lnTo>
                    </a:path>
                  </a:pathLst>
                </a:custGeom>
                <a:noFill/>
                <a:ln w="6350">
                  <a:solidFill>
                    <a:srgbClr val="D1E7F1"/>
                  </a:solidFill>
                  <a:round/>
                  <a:headEnd/>
                  <a:tailEnd/>
                </a:ln>
              </p:spPr>
              <p:txBody>
                <a:bodyPr/>
                <a:lstStyle/>
                <a:p>
                  <a:endParaRPr lang="en-US"/>
                </a:p>
              </p:txBody>
            </p:sp>
            <p:sp>
              <p:nvSpPr>
                <p:cNvPr id="19226" name="Freeform 544"/>
                <p:cNvSpPr>
                  <a:spLocks/>
                </p:cNvSpPr>
                <p:nvPr/>
              </p:nvSpPr>
              <p:spPr bwMode="auto">
                <a:xfrm>
                  <a:off x="1210" y="3936"/>
                  <a:ext cx="4" cy="12"/>
                </a:xfrm>
                <a:custGeom>
                  <a:avLst/>
                  <a:gdLst>
                    <a:gd name="T0" fmla="*/ 0 w 15"/>
                    <a:gd name="T1" fmla="*/ 0 h 48"/>
                    <a:gd name="T2" fmla="*/ 0 w 15"/>
                    <a:gd name="T3" fmla="*/ 0 h 48"/>
                    <a:gd name="T4" fmla="*/ 0 w 15"/>
                    <a:gd name="T5" fmla="*/ 0 h 48"/>
                    <a:gd name="T6" fmla="*/ 0 w 15"/>
                    <a:gd name="T7" fmla="*/ 0 h 48"/>
                    <a:gd name="T8" fmla="*/ 0 60000 65536"/>
                    <a:gd name="T9" fmla="*/ 0 60000 65536"/>
                    <a:gd name="T10" fmla="*/ 0 60000 65536"/>
                    <a:gd name="T11" fmla="*/ 0 60000 65536"/>
                    <a:gd name="T12" fmla="*/ 0 w 15"/>
                    <a:gd name="T13" fmla="*/ 0 h 48"/>
                    <a:gd name="T14" fmla="*/ 15 w 15"/>
                    <a:gd name="T15" fmla="*/ 48 h 48"/>
                  </a:gdLst>
                  <a:ahLst/>
                  <a:cxnLst>
                    <a:cxn ang="T8">
                      <a:pos x="T0" y="T1"/>
                    </a:cxn>
                    <a:cxn ang="T9">
                      <a:pos x="T2" y="T3"/>
                    </a:cxn>
                    <a:cxn ang="T10">
                      <a:pos x="T4" y="T5"/>
                    </a:cxn>
                    <a:cxn ang="T11">
                      <a:pos x="T6" y="T7"/>
                    </a:cxn>
                  </a:cxnLst>
                  <a:rect l="T12" t="T13" r="T14" b="T15"/>
                  <a:pathLst>
                    <a:path w="15" h="48">
                      <a:moveTo>
                        <a:pt x="0" y="0"/>
                      </a:moveTo>
                      <a:lnTo>
                        <a:pt x="2" y="16"/>
                      </a:lnTo>
                      <a:lnTo>
                        <a:pt x="8" y="36"/>
                      </a:lnTo>
                      <a:lnTo>
                        <a:pt x="15" y="48"/>
                      </a:lnTo>
                    </a:path>
                  </a:pathLst>
                </a:custGeom>
                <a:noFill/>
                <a:ln w="6350">
                  <a:solidFill>
                    <a:srgbClr val="D1E7F1"/>
                  </a:solidFill>
                  <a:round/>
                  <a:headEnd/>
                  <a:tailEnd/>
                </a:ln>
              </p:spPr>
              <p:txBody>
                <a:bodyPr/>
                <a:lstStyle/>
                <a:p>
                  <a:endParaRPr lang="en-US"/>
                </a:p>
              </p:txBody>
            </p:sp>
            <p:sp>
              <p:nvSpPr>
                <p:cNvPr id="19227" name="Freeform 545"/>
                <p:cNvSpPr>
                  <a:spLocks/>
                </p:cNvSpPr>
                <p:nvPr/>
              </p:nvSpPr>
              <p:spPr bwMode="auto">
                <a:xfrm>
                  <a:off x="1201" y="3898"/>
                  <a:ext cx="5" cy="45"/>
                </a:xfrm>
                <a:custGeom>
                  <a:avLst/>
                  <a:gdLst>
                    <a:gd name="T0" fmla="*/ 0 w 18"/>
                    <a:gd name="T1" fmla="*/ 0 h 181"/>
                    <a:gd name="T2" fmla="*/ 0 w 18"/>
                    <a:gd name="T3" fmla="*/ 0 h 181"/>
                    <a:gd name="T4" fmla="*/ 0 w 18"/>
                    <a:gd name="T5" fmla="*/ 0 h 181"/>
                    <a:gd name="T6" fmla="*/ 0 w 18"/>
                    <a:gd name="T7" fmla="*/ 0 h 181"/>
                    <a:gd name="T8" fmla="*/ 0 60000 65536"/>
                    <a:gd name="T9" fmla="*/ 0 60000 65536"/>
                    <a:gd name="T10" fmla="*/ 0 60000 65536"/>
                    <a:gd name="T11" fmla="*/ 0 60000 65536"/>
                    <a:gd name="T12" fmla="*/ 0 w 18"/>
                    <a:gd name="T13" fmla="*/ 0 h 181"/>
                    <a:gd name="T14" fmla="*/ 18 w 18"/>
                    <a:gd name="T15" fmla="*/ 181 h 181"/>
                  </a:gdLst>
                  <a:ahLst/>
                  <a:cxnLst>
                    <a:cxn ang="T8">
                      <a:pos x="T0" y="T1"/>
                    </a:cxn>
                    <a:cxn ang="T9">
                      <a:pos x="T2" y="T3"/>
                    </a:cxn>
                    <a:cxn ang="T10">
                      <a:pos x="T4" y="T5"/>
                    </a:cxn>
                    <a:cxn ang="T11">
                      <a:pos x="T6" y="T7"/>
                    </a:cxn>
                  </a:cxnLst>
                  <a:rect l="T12" t="T13" r="T14" b="T15"/>
                  <a:pathLst>
                    <a:path w="18" h="181">
                      <a:moveTo>
                        <a:pt x="18" y="0"/>
                      </a:moveTo>
                      <a:lnTo>
                        <a:pt x="9" y="60"/>
                      </a:lnTo>
                      <a:lnTo>
                        <a:pt x="4" y="120"/>
                      </a:lnTo>
                      <a:lnTo>
                        <a:pt x="0" y="181"/>
                      </a:lnTo>
                    </a:path>
                  </a:pathLst>
                </a:custGeom>
                <a:noFill/>
                <a:ln w="6350">
                  <a:solidFill>
                    <a:srgbClr val="D1E7F1"/>
                  </a:solidFill>
                  <a:round/>
                  <a:headEnd/>
                  <a:tailEnd/>
                </a:ln>
              </p:spPr>
              <p:txBody>
                <a:bodyPr/>
                <a:lstStyle/>
                <a:p>
                  <a:endParaRPr lang="en-US"/>
                </a:p>
              </p:txBody>
            </p:sp>
            <p:sp>
              <p:nvSpPr>
                <p:cNvPr id="19228" name="Freeform 546"/>
                <p:cNvSpPr>
                  <a:spLocks/>
                </p:cNvSpPr>
                <p:nvPr/>
              </p:nvSpPr>
              <p:spPr bwMode="auto">
                <a:xfrm>
                  <a:off x="1188" y="3943"/>
                  <a:ext cx="13" cy="10"/>
                </a:xfrm>
                <a:custGeom>
                  <a:avLst/>
                  <a:gdLst>
                    <a:gd name="T0" fmla="*/ 0 w 55"/>
                    <a:gd name="T1" fmla="*/ 0 h 36"/>
                    <a:gd name="T2" fmla="*/ 0 w 55"/>
                    <a:gd name="T3" fmla="*/ 0 h 36"/>
                    <a:gd name="T4" fmla="*/ 0 w 55"/>
                    <a:gd name="T5" fmla="*/ 0 h 36"/>
                    <a:gd name="T6" fmla="*/ 0 w 55"/>
                    <a:gd name="T7" fmla="*/ 0 h 36"/>
                    <a:gd name="T8" fmla="*/ 0 60000 65536"/>
                    <a:gd name="T9" fmla="*/ 0 60000 65536"/>
                    <a:gd name="T10" fmla="*/ 0 60000 65536"/>
                    <a:gd name="T11" fmla="*/ 0 60000 65536"/>
                    <a:gd name="T12" fmla="*/ 0 w 55"/>
                    <a:gd name="T13" fmla="*/ 0 h 36"/>
                    <a:gd name="T14" fmla="*/ 55 w 55"/>
                    <a:gd name="T15" fmla="*/ 36 h 36"/>
                  </a:gdLst>
                  <a:ahLst/>
                  <a:cxnLst>
                    <a:cxn ang="T8">
                      <a:pos x="T0" y="T1"/>
                    </a:cxn>
                    <a:cxn ang="T9">
                      <a:pos x="T2" y="T3"/>
                    </a:cxn>
                    <a:cxn ang="T10">
                      <a:pos x="T4" y="T5"/>
                    </a:cxn>
                    <a:cxn ang="T11">
                      <a:pos x="T6" y="T7"/>
                    </a:cxn>
                  </a:cxnLst>
                  <a:rect l="T12" t="T13" r="T14" b="T15"/>
                  <a:pathLst>
                    <a:path w="55" h="36">
                      <a:moveTo>
                        <a:pt x="55" y="0"/>
                      </a:moveTo>
                      <a:lnTo>
                        <a:pt x="45" y="23"/>
                      </a:lnTo>
                      <a:lnTo>
                        <a:pt x="25" y="36"/>
                      </a:lnTo>
                      <a:lnTo>
                        <a:pt x="0" y="35"/>
                      </a:lnTo>
                    </a:path>
                  </a:pathLst>
                </a:custGeom>
                <a:noFill/>
                <a:ln w="6350">
                  <a:solidFill>
                    <a:srgbClr val="D1E7F1"/>
                  </a:solidFill>
                  <a:round/>
                  <a:headEnd/>
                  <a:tailEnd/>
                </a:ln>
              </p:spPr>
              <p:txBody>
                <a:bodyPr/>
                <a:lstStyle/>
                <a:p>
                  <a:endParaRPr lang="en-US"/>
                </a:p>
              </p:txBody>
            </p:sp>
            <p:sp>
              <p:nvSpPr>
                <p:cNvPr id="19229" name="Freeform 547"/>
                <p:cNvSpPr>
                  <a:spLocks/>
                </p:cNvSpPr>
                <p:nvPr/>
              </p:nvSpPr>
              <p:spPr bwMode="auto">
                <a:xfrm>
                  <a:off x="1239" y="3860"/>
                  <a:ext cx="2" cy="33"/>
                </a:xfrm>
                <a:custGeom>
                  <a:avLst/>
                  <a:gdLst>
                    <a:gd name="T0" fmla="*/ 0 w 5"/>
                    <a:gd name="T1" fmla="*/ 0 h 129"/>
                    <a:gd name="T2" fmla="*/ 0 w 5"/>
                    <a:gd name="T3" fmla="*/ 0 h 129"/>
                    <a:gd name="T4" fmla="*/ 0 w 5"/>
                    <a:gd name="T5" fmla="*/ 0 h 129"/>
                    <a:gd name="T6" fmla="*/ 0 w 5"/>
                    <a:gd name="T7" fmla="*/ 0 h 129"/>
                    <a:gd name="T8" fmla="*/ 0 60000 65536"/>
                    <a:gd name="T9" fmla="*/ 0 60000 65536"/>
                    <a:gd name="T10" fmla="*/ 0 60000 65536"/>
                    <a:gd name="T11" fmla="*/ 0 60000 65536"/>
                    <a:gd name="T12" fmla="*/ 0 w 5"/>
                    <a:gd name="T13" fmla="*/ 0 h 129"/>
                    <a:gd name="T14" fmla="*/ 5 w 5"/>
                    <a:gd name="T15" fmla="*/ 129 h 129"/>
                  </a:gdLst>
                  <a:ahLst/>
                  <a:cxnLst>
                    <a:cxn ang="T8">
                      <a:pos x="T0" y="T1"/>
                    </a:cxn>
                    <a:cxn ang="T9">
                      <a:pos x="T2" y="T3"/>
                    </a:cxn>
                    <a:cxn ang="T10">
                      <a:pos x="T4" y="T5"/>
                    </a:cxn>
                    <a:cxn ang="T11">
                      <a:pos x="T6" y="T7"/>
                    </a:cxn>
                  </a:cxnLst>
                  <a:rect l="T12" t="T13" r="T14" b="T15"/>
                  <a:pathLst>
                    <a:path w="5" h="129">
                      <a:moveTo>
                        <a:pt x="5" y="0"/>
                      </a:moveTo>
                      <a:lnTo>
                        <a:pt x="2" y="47"/>
                      </a:lnTo>
                      <a:lnTo>
                        <a:pt x="0" y="82"/>
                      </a:lnTo>
                      <a:lnTo>
                        <a:pt x="2" y="129"/>
                      </a:lnTo>
                    </a:path>
                  </a:pathLst>
                </a:custGeom>
                <a:noFill/>
                <a:ln w="6350">
                  <a:solidFill>
                    <a:srgbClr val="D1E7F1"/>
                  </a:solidFill>
                  <a:round/>
                  <a:headEnd/>
                  <a:tailEnd/>
                </a:ln>
              </p:spPr>
              <p:txBody>
                <a:bodyPr/>
                <a:lstStyle/>
                <a:p>
                  <a:endParaRPr lang="en-US"/>
                </a:p>
              </p:txBody>
            </p:sp>
            <p:sp>
              <p:nvSpPr>
                <p:cNvPr id="19230" name="Freeform 548"/>
                <p:cNvSpPr>
                  <a:spLocks/>
                </p:cNvSpPr>
                <p:nvPr/>
              </p:nvSpPr>
              <p:spPr bwMode="auto">
                <a:xfrm>
                  <a:off x="1240" y="3893"/>
                  <a:ext cx="2" cy="36"/>
                </a:xfrm>
                <a:custGeom>
                  <a:avLst/>
                  <a:gdLst>
                    <a:gd name="T0" fmla="*/ 0 w 10"/>
                    <a:gd name="T1" fmla="*/ 0 h 147"/>
                    <a:gd name="T2" fmla="*/ 0 w 10"/>
                    <a:gd name="T3" fmla="*/ 0 h 147"/>
                    <a:gd name="T4" fmla="*/ 0 w 10"/>
                    <a:gd name="T5" fmla="*/ 0 h 147"/>
                    <a:gd name="T6" fmla="*/ 0 w 10"/>
                    <a:gd name="T7" fmla="*/ 0 h 147"/>
                    <a:gd name="T8" fmla="*/ 0 60000 65536"/>
                    <a:gd name="T9" fmla="*/ 0 60000 65536"/>
                    <a:gd name="T10" fmla="*/ 0 60000 65536"/>
                    <a:gd name="T11" fmla="*/ 0 60000 65536"/>
                    <a:gd name="T12" fmla="*/ 0 w 10"/>
                    <a:gd name="T13" fmla="*/ 0 h 147"/>
                    <a:gd name="T14" fmla="*/ 10 w 10"/>
                    <a:gd name="T15" fmla="*/ 147 h 147"/>
                  </a:gdLst>
                  <a:ahLst/>
                  <a:cxnLst>
                    <a:cxn ang="T8">
                      <a:pos x="T0" y="T1"/>
                    </a:cxn>
                    <a:cxn ang="T9">
                      <a:pos x="T2" y="T3"/>
                    </a:cxn>
                    <a:cxn ang="T10">
                      <a:pos x="T4" y="T5"/>
                    </a:cxn>
                    <a:cxn ang="T11">
                      <a:pos x="T6" y="T7"/>
                    </a:cxn>
                  </a:cxnLst>
                  <a:rect l="T12" t="T13" r="T14" b="T15"/>
                  <a:pathLst>
                    <a:path w="10" h="147">
                      <a:moveTo>
                        <a:pt x="0" y="0"/>
                      </a:moveTo>
                      <a:lnTo>
                        <a:pt x="2" y="52"/>
                      </a:lnTo>
                      <a:lnTo>
                        <a:pt x="5" y="96"/>
                      </a:lnTo>
                      <a:lnTo>
                        <a:pt x="10" y="147"/>
                      </a:lnTo>
                    </a:path>
                  </a:pathLst>
                </a:custGeom>
                <a:noFill/>
                <a:ln w="6350">
                  <a:solidFill>
                    <a:srgbClr val="D1E7F1"/>
                  </a:solidFill>
                  <a:round/>
                  <a:headEnd/>
                  <a:tailEnd/>
                </a:ln>
              </p:spPr>
              <p:txBody>
                <a:bodyPr/>
                <a:lstStyle/>
                <a:p>
                  <a:endParaRPr lang="en-US"/>
                </a:p>
              </p:txBody>
            </p:sp>
            <p:sp>
              <p:nvSpPr>
                <p:cNvPr id="19231" name="Freeform 549"/>
                <p:cNvSpPr>
                  <a:spLocks/>
                </p:cNvSpPr>
                <p:nvPr/>
              </p:nvSpPr>
              <p:spPr bwMode="auto">
                <a:xfrm>
                  <a:off x="1242" y="3929"/>
                  <a:ext cx="6" cy="17"/>
                </a:xfrm>
                <a:custGeom>
                  <a:avLst/>
                  <a:gdLst>
                    <a:gd name="T0" fmla="*/ 0 w 22"/>
                    <a:gd name="T1" fmla="*/ 0 h 68"/>
                    <a:gd name="T2" fmla="*/ 0 w 22"/>
                    <a:gd name="T3" fmla="*/ 0 h 68"/>
                    <a:gd name="T4" fmla="*/ 0 w 22"/>
                    <a:gd name="T5" fmla="*/ 0 h 68"/>
                    <a:gd name="T6" fmla="*/ 0 w 22"/>
                    <a:gd name="T7" fmla="*/ 0 h 68"/>
                    <a:gd name="T8" fmla="*/ 0 60000 65536"/>
                    <a:gd name="T9" fmla="*/ 0 60000 65536"/>
                    <a:gd name="T10" fmla="*/ 0 60000 65536"/>
                    <a:gd name="T11" fmla="*/ 0 60000 65536"/>
                    <a:gd name="T12" fmla="*/ 0 w 22"/>
                    <a:gd name="T13" fmla="*/ 0 h 68"/>
                    <a:gd name="T14" fmla="*/ 22 w 22"/>
                    <a:gd name="T15" fmla="*/ 68 h 68"/>
                  </a:gdLst>
                  <a:ahLst/>
                  <a:cxnLst>
                    <a:cxn ang="T8">
                      <a:pos x="T0" y="T1"/>
                    </a:cxn>
                    <a:cxn ang="T9">
                      <a:pos x="T2" y="T3"/>
                    </a:cxn>
                    <a:cxn ang="T10">
                      <a:pos x="T4" y="T5"/>
                    </a:cxn>
                    <a:cxn ang="T11">
                      <a:pos x="T6" y="T7"/>
                    </a:cxn>
                  </a:cxnLst>
                  <a:rect l="T12" t="T13" r="T14" b="T15"/>
                  <a:pathLst>
                    <a:path w="22" h="68">
                      <a:moveTo>
                        <a:pt x="0" y="0"/>
                      </a:moveTo>
                      <a:lnTo>
                        <a:pt x="2" y="19"/>
                      </a:lnTo>
                      <a:lnTo>
                        <a:pt x="10" y="44"/>
                      </a:lnTo>
                      <a:lnTo>
                        <a:pt x="22" y="68"/>
                      </a:lnTo>
                    </a:path>
                  </a:pathLst>
                </a:custGeom>
                <a:noFill/>
                <a:ln w="6350">
                  <a:solidFill>
                    <a:srgbClr val="D1E7F1"/>
                  </a:solidFill>
                  <a:round/>
                  <a:headEnd/>
                  <a:tailEnd/>
                </a:ln>
              </p:spPr>
              <p:txBody>
                <a:bodyPr/>
                <a:lstStyle/>
                <a:p>
                  <a:endParaRPr lang="en-US"/>
                </a:p>
              </p:txBody>
            </p:sp>
            <p:sp>
              <p:nvSpPr>
                <p:cNvPr id="19232" name="Freeform 550"/>
                <p:cNvSpPr>
                  <a:spLocks/>
                </p:cNvSpPr>
                <p:nvPr/>
              </p:nvSpPr>
              <p:spPr bwMode="auto">
                <a:xfrm>
                  <a:off x="1231" y="3893"/>
                  <a:ext cx="8" cy="50"/>
                </a:xfrm>
                <a:custGeom>
                  <a:avLst/>
                  <a:gdLst>
                    <a:gd name="T0" fmla="*/ 0 w 30"/>
                    <a:gd name="T1" fmla="*/ 0 h 198"/>
                    <a:gd name="T2" fmla="*/ 0 w 30"/>
                    <a:gd name="T3" fmla="*/ 0 h 198"/>
                    <a:gd name="T4" fmla="*/ 0 w 30"/>
                    <a:gd name="T5" fmla="*/ 0 h 198"/>
                    <a:gd name="T6" fmla="*/ 0 w 30"/>
                    <a:gd name="T7" fmla="*/ 0 h 198"/>
                    <a:gd name="T8" fmla="*/ 0 60000 65536"/>
                    <a:gd name="T9" fmla="*/ 0 60000 65536"/>
                    <a:gd name="T10" fmla="*/ 0 60000 65536"/>
                    <a:gd name="T11" fmla="*/ 0 60000 65536"/>
                    <a:gd name="T12" fmla="*/ 0 w 30"/>
                    <a:gd name="T13" fmla="*/ 0 h 198"/>
                    <a:gd name="T14" fmla="*/ 30 w 30"/>
                    <a:gd name="T15" fmla="*/ 198 h 198"/>
                  </a:gdLst>
                  <a:ahLst/>
                  <a:cxnLst>
                    <a:cxn ang="T8">
                      <a:pos x="T0" y="T1"/>
                    </a:cxn>
                    <a:cxn ang="T9">
                      <a:pos x="T2" y="T3"/>
                    </a:cxn>
                    <a:cxn ang="T10">
                      <a:pos x="T4" y="T5"/>
                    </a:cxn>
                    <a:cxn ang="T11">
                      <a:pos x="T6" y="T7"/>
                    </a:cxn>
                  </a:cxnLst>
                  <a:rect l="T12" t="T13" r="T14" b="T15"/>
                  <a:pathLst>
                    <a:path w="30" h="198">
                      <a:moveTo>
                        <a:pt x="30" y="0"/>
                      </a:moveTo>
                      <a:lnTo>
                        <a:pt x="23" y="67"/>
                      </a:lnTo>
                      <a:lnTo>
                        <a:pt x="16" y="133"/>
                      </a:lnTo>
                      <a:lnTo>
                        <a:pt x="0" y="198"/>
                      </a:lnTo>
                    </a:path>
                  </a:pathLst>
                </a:custGeom>
                <a:noFill/>
                <a:ln w="6350">
                  <a:solidFill>
                    <a:srgbClr val="D1E7F1"/>
                  </a:solidFill>
                  <a:round/>
                  <a:headEnd/>
                  <a:tailEnd/>
                </a:ln>
              </p:spPr>
              <p:txBody>
                <a:bodyPr/>
                <a:lstStyle/>
                <a:p>
                  <a:endParaRPr lang="en-US"/>
                </a:p>
              </p:txBody>
            </p:sp>
            <p:sp>
              <p:nvSpPr>
                <p:cNvPr id="19233" name="Freeform 551"/>
                <p:cNvSpPr>
                  <a:spLocks/>
                </p:cNvSpPr>
                <p:nvPr/>
              </p:nvSpPr>
              <p:spPr bwMode="auto">
                <a:xfrm>
                  <a:off x="1222" y="3943"/>
                  <a:ext cx="9" cy="6"/>
                </a:xfrm>
                <a:custGeom>
                  <a:avLst/>
                  <a:gdLst>
                    <a:gd name="T0" fmla="*/ 0 w 38"/>
                    <a:gd name="T1" fmla="*/ 0 h 24"/>
                    <a:gd name="T2" fmla="*/ 0 w 38"/>
                    <a:gd name="T3" fmla="*/ 0 h 24"/>
                    <a:gd name="T4" fmla="*/ 0 w 38"/>
                    <a:gd name="T5" fmla="*/ 0 h 24"/>
                    <a:gd name="T6" fmla="*/ 0 w 38"/>
                    <a:gd name="T7" fmla="*/ 0 h 24"/>
                    <a:gd name="T8" fmla="*/ 0 60000 65536"/>
                    <a:gd name="T9" fmla="*/ 0 60000 65536"/>
                    <a:gd name="T10" fmla="*/ 0 60000 65536"/>
                    <a:gd name="T11" fmla="*/ 0 60000 65536"/>
                    <a:gd name="T12" fmla="*/ 0 w 38"/>
                    <a:gd name="T13" fmla="*/ 0 h 24"/>
                    <a:gd name="T14" fmla="*/ 38 w 38"/>
                    <a:gd name="T15" fmla="*/ 24 h 24"/>
                  </a:gdLst>
                  <a:ahLst/>
                  <a:cxnLst>
                    <a:cxn ang="T8">
                      <a:pos x="T0" y="T1"/>
                    </a:cxn>
                    <a:cxn ang="T9">
                      <a:pos x="T2" y="T3"/>
                    </a:cxn>
                    <a:cxn ang="T10">
                      <a:pos x="T4" y="T5"/>
                    </a:cxn>
                    <a:cxn ang="T11">
                      <a:pos x="T6" y="T7"/>
                    </a:cxn>
                  </a:cxnLst>
                  <a:rect l="T12" t="T13" r="T14" b="T15"/>
                  <a:pathLst>
                    <a:path w="38" h="24">
                      <a:moveTo>
                        <a:pt x="38" y="0"/>
                      </a:moveTo>
                      <a:lnTo>
                        <a:pt x="29" y="15"/>
                      </a:lnTo>
                      <a:lnTo>
                        <a:pt x="15" y="22"/>
                      </a:lnTo>
                      <a:lnTo>
                        <a:pt x="0" y="24"/>
                      </a:lnTo>
                    </a:path>
                  </a:pathLst>
                </a:custGeom>
                <a:noFill/>
                <a:ln w="6350">
                  <a:solidFill>
                    <a:srgbClr val="D1E7F1"/>
                  </a:solidFill>
                  <a:round/>
                  <a:headEnd/>
                  <a:tailEnd/>
                </a:ln>
              </p:spPr>
              <p:txBody>
                <a:bodyPr/>
                <a:lstStyle/>
                <a:p>
                  <a:endParaRPr lang="en-US"/>
                </a:p>
              </p:txBody>
            </p:sp>
            <p:sp>
              <p:nvSpPr>
                <p:cNvPr id="19234" name="Freeform 552"/>
                <p:cNvSpPr>
                  <a:spLocks/>
                </p:cNvSpPr>
                <p:nvPr/>
              </p:nvSpPr>
              <p:spPr bwMode="auto">
                <a:xfrm>
                  <a:off x="1265" y="3861"/>
                  <a:ext cx="4" cy="38"/>
                </a:xfrm>
                <a:custGeom>
                  <a:avLst/>
                  <a:gdLst>
                    <a:gd name="T0" fmla="*/ 0 w 16"/>
                    <a:gd name="T1" fmla="*/ 0 h 152"/>
                    <a:gd name="T2" fmla="*/ 0 w 16"/>
                    <a:gd name="T3" fmla="*/ 0 h 152"/>
                    <a:gd name="T4" fmla="*/ 0 w 16"/>
                    <a:gd name="T5" fmla="*/ 0 h 152"/>
                    <a:gd name="T6" fmla="*/ 0 w 16"/>
                    <a:gd name="T7" fmla="*/ 0 h 152"/>
                    <a:gd name="T8" fmla="*/ 0 60000 65536"/>
                    <a:gd name="T9" fmla="*/ 0 60000 65536"/>
                    <a:gd name="T10" fmla="*/ 0 60000 65536"/>
                    <a:gd name="T11" fmla="*/ 0 60000 65536"/>
                    <a:gd name="T12" fmla="*/ 0 w 16"/>
                    <a:gd name="T13" fmla="*/ 0 h 152"/>
                    <a:gd name="T14" fmla="*/ 16 w 16"/>
                    <a:gd name="T15" fmla="*/ 152 h 152"/>
                  </a:gdLst>
                  <a:ahLst/>
                  <a:cxnLst>
                    <a:cxn ang="T8">
                      <a:pos x="T0" y="T1"/>
                    </a:cxn>
                    <a:cxn ang="T9">
                      <a:pos x="T2" y="T3"/>
                    </a:cxn>
                    <a:cxn ang="T10">
                      <a:pos x="T4" y="T5"/>
                    </a:cxn>
                    <a:cxn ang="T11">
                      <a:pos x="T6" y="T7"/>
                    </a:cxn>
                  </a:cxnLst>
                  <a:rect l="T12" t="T13" r="T14" b="T15"/>
                  <a:pathLst>
                    <a:path w="16" h="152">
                      <a:moveTo>
                        <a:pt x="1" y="0"/>
                      </a:moveTo>
                      <a:lnTo>
                        <a:pt x="0" y="52"/>
                      </a:lnTo>
                      <a:lnTo>
                        <a:pt x="3" y="103"/>
                      </a:lnTo>
                      <a:lnTo>
                        <a:pt x="16" y="152"/>
                      </a:lnTo>
                    </a:path>
                  </a:pathLst>
                </a:custGeom>
                <a:noFill/>
                <a:ln w="6350">
                  <a:solidFill>
                    <a:srgbClr val="D1E7F1"/>
                  </a:solidFill>
                  <a:round/>
                  <a:headEnd/>
                  <a:tailEnd/>
                </a:ln>
              </p:spPr>
              <p:txBody>
                <a:bodyPr/>
                <a:lstStyle/>
                <a:p>
                  <a:endParaRPr lang="en-US"/>
                </a:p>
              </p:txBody>
            </p:sp>
            <p:sp>
              <p:nvSpPr>
                <p:cNvPr id="19235" name="Freeform 553"/>
                <p:cNvSpPr>
                  <a:spLocks/>
                </p:cNvSpPr>
                <p:nvPr/>
              </p:nvSpPr>
              <p:spPr bwMode="auto">
                <a:xfrm>
                  <a:off x="1269" y="3899"/>
                  <a:ext cx="11" cy="35"/>
                </a:xfrm>
                <a:custGeom>
                  <a:avLst/>
                  <a:gdLst>
                    <a:gd name="T0" fmla="*/ 0 w 41"/>
                    <a:gd name="T1" fmla="*/ 0 h 139"/>
                    <a:gd name="T2" fmla="*/ 0 w 41"/>
                    <a:gd name="T3" fmla="*/ 0 h 139"/>
                    <a:gd name="T4" fmla="*/ 0 w 41"/>
                    <a:gd name="T5" fmla="*/ 0 h 139"/>
                    <a:gd name="T6" fmla="*/ 0 w 41"/>
                    <a:gd name="T7" fmla="*/ 0 h 139"/>
                    <a:gd name="T8" fmla="*/ 0 60000 65536"/>
                    <a:gd name="T9" fmla="*/ 0 60000 65536"/>
                    <a:gd name="T10" fmla="*/ 0 60000 65536"/>
                    <a:gd name="T11" fmla="*/ 0 60000 65536"/>
                    <a:gd name="T12" fmla="*/ 0 w 41"/>
                    <a:gd name="T13" fmla="*/ 0 h 139"/>
                    <a:gd name="T14" fmla="*/ 41 w 41"/>
                    <a:gd name="T15" fmla="*/ 139 h 139"/>
                  </a:gdLst>
                  <a:ahLst/>
                  <a:cxnLst>
                    <a:cxn ang="T8">
                      <a:pos x="T0" y="T1"/>
                    </a:cxn>
                    <a:cxn ang="T9">
                      <a:pos x="T2" y="T3"/>
                    </a:cxn>
                    <a:cxn ang="T10">
                      <a:pos x="T4" y="T5"/>
                    </a:cxn>
                    <a:cxn ang="T11">
                      <a:pos x="T6" y="T7"/>
                    </a:cxn>
                  </a:cxnLst>
                  <a:rect l="T12" t="T13" r="T14" b="T15"/>
                  <a:pathLst>
                    <a:path w="41" h="139">
                      <a:moveTo>
                        <a:pt x="0" y="0"/>
                      </a:moveTo>
                      <a:lnTo>
                        <a:pt x="17" y="45"/>
                      </a:lnTo>
                      <a:lnTo>
                        <a:pt x="31" y="90"/>
                      </a:lnTo>
                      <a:lnTo>
                        <a:pt x="41" y="139"/>
                      </a:lnTo>
                    </a:path>
                  </a:pathLst>
                </a:custGeom>
                <a:noFill/>
                <a:ln w="6350">
                  <a:solidFill>
                    <a:srgbClr val="D1E7F1"/>
                  </a:solidFill>
                  <a:round/>
                  <a:headEnd/>
                  <a:tailEnd/>
                </a:ln>
              </p:spPr>
              <p:txBody>
                <a:bodyPr/>
                <a:lstStyle/>
                <a:p>
                  <a:endParaRPr lang="en-US"/>
                </a:p>
              </p:txBody>
            </p:sp>
            <p:sp>
              <p:nvSpPr>
                <p:cNvPr id="19236" name="Freeform 554"/>
                <p:cNvSpPr>
                  <a:spLocks/>
                </p:cNvSpPr>
                <p:nvPr/>
              </p:nvSpPr>
              <p:spPr bwMode="auto">
                <a:xfrm>
                  <a:off x="1280" y="3934"/>
                  <a:ext cx="2" cy="7"/>
                </a:xfrm>
                <a:custGeom>
                  <a:avLst/>
                  <a:gdLst>
                    <a:gd name="T0" fmla="*/ 0 w 10"/>
                    <a:gd name="T1" fmla="*/ 0 h 29"/>
                    <a:gd name="T2" fmla="*/ 0 w 10"/>
                    <a:gd name="T3" fmla="*/ 0 h 29"/>
                    <a:gd name="T4" fmla="*/ 0 w 10"/>
                    <a:gd name="T5" fmla="*/ 0 h 29"/>
                    <a:gd name="T6" fmla="*/ 0 w 10"/>
                    <a:gd name="T7" fmla="*/ 0 h 29"/>
                    <a:gd name="T8" fmla="*/ 0 60000 65536"/>
                    <a:gd name="T9" fmla="*/ 0 60000 65536"/>
                    <a:gd name="T10" fmla="*/ 0 60000 65536"/>
                    <a:gd name="T11" fmla="*/ 0 60000 65536"/>
                    <a:gd name="T12" fmla="*/ 0 w 10"/>
                    <a:gd name="T13" fmla="*/ 0 h 29"/>
                    <a:gd name="T14" fmla="*/ 10 w 10"/>
                    <a:gd name="T15" fmla="*/ 29 h 29"/>
                  </a:gdLst>
                  <a:ahLst/>
                  <a:cxnLst>
                    <a:cxn ang="T8">
                      <a:pos x="T0" y="T1"/>
                    </a:cxn>
                    <a:cxn ang="T9">
                      <a:pos x="T2" y="T3"/>
                    </a:cxn>
                    <a:cxn ang="T10">
                      <a:pos x="T4" y="T5"/>
                    </a:cxn>
                    <a:cxn ang="T11">
                      <a:pos x="T6" y="T7"/>
                    </a:cxn>
                  </a:cxnLst>
                  <a:rect l="T12" t="T13" r="T14" b="T15"/>
                  <a:pathLst>
                    <a:path w="10" h="29">
                      <a:moveTo>
                        <a:pt x="0" y="0"/>
                      </a:moveTo>
                      <a:lnTo>
                        <a:pt x="2" y="9"/>
                      </a:lnTo>
                      <a:lnTo>
                        <a:pt x="5" y="21"/>
                      </a:lnTo>
                      <a:lnTo>
                        <a:pt x="10" y="29"/>
                      </a:lnTo>
                    </a:path>
                  </a:pathLst>
                </a:custGeom>
                <a:noFill/>
                <a:ln w="6350">
                  <a:solidFill>
                    <a:srgbClr val="D1E7F1"/>
                  </a:solidFill>
                  <a:round/>
                  <a:headEnd/>
                  <a:tailEnd/>
                </a:ln>
              </p:spPr>
              <p:txBody>
                <a:bodyPr/>
                <a:lstStyle/>
                <a:p>
                  <a:endParaRPr lang="en-US"/>
                </a:p>
              </p:txBody>
            </p:sp>
            <p:sp>
              <p:nvSpPr>
                <p:cNvPr id="19237" name="Freeform 555"/>
                <p:cNvSpPr>
                  <a:spLocks/>
                </p:cNvSpPr>
                <p:nvPr/>
              </p:nvSpPr>
              <p:spPr bwMode="auto">
                <a:xfrm>
                  <a:off x="1282" y="3941"/>
                  <a:ext cx="6" cy="4"/>
                </a:xfrm>
                <a:custGeom>
                  <a:avLst/>
                  <a:gdLst>
                    <a:gd name="T0" fmla="*/ 0 w 22"/>
                    <a:gd name="T1" fmla="*/ 0 h 16"/>
                    <a:gd name="T2" fmla="*/ 0 w 22"/>
                    <a:gd name="T3" fmla="*/ 0 h 16"/>
                    <a:gd name="T4" fmla="*/ 0 w 22"/>
                    <a:gd name="T5" fmla="*/ 0 h 16"/>
                    <a:gd name="T6" fmla="*/ 0 w 22"/>
                    <a:gd name="T7" fmla="*/ 0 h 16"/>
                    <a:gd name="T8" fmla="*/ 0 60000 65536"/>
                    <a:gd name="T9" fmla="*/ 0 60000 65536"/>
                    <a:gd name="T10" fmla="*/ 0 60000 65536"/>
                    <a:gd name="T11" fmla="*/ 0 60000 65536"/>
                    <a:gd name="T12" fmla="*/ 0 w 22"/>
                    <a:gd name="T13" fmla="*/ 0 h 16"/>
                    <a:gd name="T14" fmla="*/ 22 w 22"/>
                    <a:gd name="T15" fmla="*/ 16 h 16"/>
                  </a:gdLst>
                  <a:ahLst/>
                  <a:cxnLst>
                    <a:cxn ang="T8">
                      <a:pos x="T0" y="T1"/>
                    </a:cxn>
                    <a:cxn ang="T9">
                      <a:pos x="T2" y="T3"/>
                    </a:cxn>
                    <a:cxn ang="T10">
                      <a:pos x="T4" y="T5"/>
                    </a:cxn>
                    <a:cxn ang="T11">
                      <a:pos x="T6" y="T7"/>
                    </a:cxn>
                  </a:cxnLst>
                  <a:rect l="T12" t="T13" r="T14" b="T15"/>
                  <a:pathLst>
                    <a:path w="22" h="16">
                      <a:moveTo>
                        <a:pt x="0" y="0"/>
                      </a:moveTo>
                      <a:lnTo>
                        <a:pt x="7" y="7"/>
                      </a:lnTo>
                      <a:lnTo>
                        <a:pt x="12" y="12"/>
                      </a:lnTo>
                      <a:lnTo>
                        <a:pt x="22" y="16"/>
                      </a:lnTo>
                    </a:path>
                  </a:pathLst>
                </a:custGeom>
                <a:noFill/>
                <a:ln w="6350">
                  <a:solidFill>
                    <a:srgbClr val="D1E7F1"/>
                  </a:solidFill>
                  <a:round/>
                  <a:headEnd/>
                  <a:tailEnd/>
                </a:ln>
              </p:spPr>
              <p:txBody>
                <a:bodyPr/>
                <a:lstStyle/>
                <a:p>
                  <a:endParaRPr lang="en-US"/>
                </a:p>
              </p:txBody>
            </p:sp>
            <p:sp>
              <p:nvSpPr>
                <p:cNvPr id="19238" name="Freeform 556"/>
                <p:cNvSpPr>
                  <a:spLocks/>
                </p:cNvSpPr>
                <p:nvPr/>
              </p:nvSpPr>
              <p:spPr bwMode="auto">
                <a:xfrm>
                  <a:off x="1260" y="3898"/>
                  <a:ext cx="9" cy="48"/>
                </a:xfrm>
                <a:custGeom>
                  <a:avLst/>
                  <a:gdLst>
                    <a:gd name="T0" fmla="*/ 0 w 37"/>
                    <a:gd name="T1" fmla="*/ 0 h 189"/>
                    <a:gd name="T2" fmla="*/ 0 w 37"/>
                    <a:gd name="T3" fmla="*/ 0 h 189"/>
                    <a:gd name="T4" fmla="*/ 0 w 37"/>
                    <a:gd name="T5" fmla="*/ 0 h 189"/>
                    <a:gd name="T6" fmla="*/ 0 w 37"/>
                    <a:gd name="T7" fmla="*/ 0 h 189"/>
                    <a:gd name="T8" fmla="*/ 0 60000 65536"/>
                    <a:gd name="T9" fmla="*/ 0 60000 65536"/>
                    <a:gd name="T10" fmla="*/ 0 60000 65536"/>
                    <a:gd name="T11" fmla="*/ 0 60000 65536"/>
                    <a:gd name="T12" fmla="*/ 0 w 37"/>
                    <a:gd name="T13" fmla="*/ 0 h 189"/>
                    <a:gd name="T14" fmla="*/ 37 w 37"/>
                    <a:gd name="T15" fmla="*/ 189 h 189"/>
                  </a:gdLst>
                  <a:ahLst/>
                  <a:cxnLst>
                    <a:cxn ang="T8">
                      <a:pos x="T0" y="T1"/>
                    </a:cxn>
                    <a:cxn ang="T9">
                      <a:pos x="T2" y="T3"/>
                    </a:cxn>
                    <a:cxn ang="T10">
                      <a:pos x="T4" y="T5"/>
                    </a:cxn>
                    <a:cxn ang="T11">
                      <a:pos x="T6" y="T7"/>
                    </a:cxn>
                  </a:cxnLst>
                  <a:rect l="T12" t="T13" r="T14" b="T15"/>
                  <a:pathLst>
                    <a:path w="37" h="189">
                      <a:moveTo>
                        <a:pt x="37" y="0"/>
                      </a:moveTo>
                      <a:lnTo>
                        <a:pt x="37" y="66"/>
                      </a:lnTo>
                      <a:lnTo>
                        <a:pt x="28" y="131"/>
                      </a:lnTo>
                      <a:lnTo>
                        <a:pt x="0" y="189"/>
                      </a:lnTo>
                    </a:path>
                  </a:pathLst>
                </a:custGeom>
                <a:noFill/>
                <a:ln w="6350">
                  <a:solidFill>
                    <a:srgbClr val="D1E7F1"/>
                  </a:solidFill>
                  <a:round/>
                  <a:headEnd/>
                  <a:tailEnd/>
                </a:ln>
              </p:spPr>
              <p:txBody>
                <a:bodyPr/>
                <a:lstStyle/>
                <a:p>
                  <a:endParaRPr lang="en-US"/>
                </a:p>
              </p:txBody>
            </p:sp>
            <p:sp>
              <p:nvSpPr>
                <p:cNvPr id="19239" name="Freeform 557"/>
                <p:cNvSpPr>
                  <a:spLocks/>
                </p:cNvSpPr>
                <p:nvPr/>
              </p:nvSpPr>
              <p:spPr bwMode="auto">
                <a:xfrm>
                  <a:off x="1283" y="3858"/>
                  <a:ext cx="1" cy="1"/>
                </a:xfrm>
                <a:custGeom>
                  <a:avLst/>
                  <a:gdLst>
                    <a:gd name="T0" fmla="*/ 0 w 3"/>
                    <a:gd name="T1" fmla="*/ 0 h 3"/>
                    <a:gd name="T2" fmla="*/ 0 w 3"/>
                    <a:gd name="T3" fmla="*/ 0 h 3"/>
                    <a:gd name="T4" fmla="*/ 0 w 3"/>
                    <a:gd name="T5" fmla="*/ 0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1" y="2"/>
                      </a:lnTo>
                      <a:lnTo>
                        <a:pt x="3" y="0"/>
                      </a:lnTo>
                    </a:path>
                  </a:pathLst>
                </a:custGeom>
                <a:noFill/>
                <a:ln w="6350">
                  <a:solidFill>
                    <a:srgbClr val="D1E7F1"/>
                  </a:solidFill>
                  <a:round/>
                  <a:headEnd/>
                  <a:tailEnd/>
                </a:ln>
              </p:spPr>
              <p:txBody>
                <a:bodyPr/>
                <a:lstStyle/>
                <a:p>
                  <a:endParaRPr lang="en-US"/>
                </a:p>
              </p:txBody>
            </p:sp>
            <p:sp>
              <p:nvSpPr>
                <p:cNvPr id="19240" name="Freeform 558"/>
                <p:cNvSpPr>
                  <a:spLocks/>
                </p:cNvSpPr>
                <p:nvPr/>
              </p:nvSpPr>
              <p:spPr bwMode="auto">
                <a:xfrm>
                  <a:off x="1310" y="3933"/>
                  <a:ext cx="4" cy="1"/>
                </a:xfrm>
                <a:custGeom>
                  <a:avLst/>
                  <a:gdLst>
                    <a:gd name="T0" fmla="*/ 0 w 16"/>
                    <a:gd name="T1" fmla="*/ 0 h 4"/>
                    <a:gd name="T2" fmla="*/ 0 w 16"/>
                    <a:gd name="T3" fmla="*/ 0 h 4"/>
                    <a:gd name="T4" fmla="*/ 0 w 16"/>
                    <a:gd name="T5" fmla="*/ 0 h 4"/>
                    <a:gd name="T6" fmla="*/ 0 w 16"/>
                    <a:gd name="T7" fmla="*/ 0 h 4"/>
                    <a:gd name="T8" fmla="*/ 0 60000 65536"/>
                    <a:gd name="T9" fmla="*/ 0 60000 65536"/>
                    <a:gd name="T10" fmla="*/ 0 60000 65536"/>
                    <a:gd name="T11" fmla="*/ 0 60000 65536"/>
                    <a:gd name="T12" fmla="*/ 0 w 16"/>
                    <a:gd name="T13" fmla="*/ 0 h 4"/>
                    <a:gd name="T14" fmla="*/ 16 w 16"/>
                    <a:gd name="T15" fmla="*/ 4 h 4"/>
                  </a:gdLst>
                  <a:ahLst/>
                  <a:cxnLst>
                    <a:cxn ang="T8">
                      <a:pos x="T0" y="T1"/>
                    </a:cxn>
                    <a:cxn ang="T9">
                      <a:pos x="T2" y="T3"/>
                    </a:cxn>
                    <a:cxn ang="T10">
                      <a:pos x="T4" y="T5"/>
                    </a:cxn>
                    <a:cxn ang="T11">
                      <a:pos x="T6" y="T7"/>
                    </a:cxn>
                  </a:cxnLst>
                  <a:rect l="T12" t="T13" r="T14" b="T15"/>
                  <a:pathLst>
                    <a:path w="16" h="4">
                      <a:moveTo>
                        <a:pt x="16" y="4"/>
                      </a:moveTo>
                      <a:lnTo>
                        <a:pt x="10" y="4"/>
                      </a:lnTo>
                      <a:lnTo>
                        <a:pt x="3" y="4"/>
                      </a:lnTo>
                      <a:lnTo>
                        <a:pt x="0" y="0"/>
                      </a:lnTo>
                    </a:path>
                  </a:pathLst>
                </a:custGeom>
                <a:noFill/>
                <a:ln w="6350">
                  <a:solidFill>
                    <a:srgbClr val="D1E7F1"/>
                  </a:solidFill>
                  <a:round/>
                  <a:headEnd/>
                  <a:tailEnd/>
                </a:ln>
              </p:spPr>
              <p:txBody>
                <a:bodyPr/>
                <a:lstStyle/>
                <a:p>
                  <a:endParaRPr lang="en-US"/>
                </a:p>
              </p:txBody>
            </p:sp>
            <p:sp>
              <p:nvSpPr>
                <p:cNvPr id="19241" name="Freeform 559"/>
                <p:cNvSpPr>
                  <a:spLocks/>
                </p:cNvSpPr>
                <p:nvPr/>
              </p:nvSpPr>
              <p:spPr bwMode="auto">
                <a:xfrm>
                  <a:off x="1300" y="3907"/>
                  <a:ext cx="10" cy="26"/>
                </a:xfrm>
                <a:custGeom>
                  <a:avLst/>
                  <a:gdLst>
                    <a:gd name="T0" fmla="*/ 0 w 43"/>
                    <a:gd name="T1" fmla="*/ 0 h 102"/>
                    <a:gd name="T2" fmla="*/ 0 w 43"/>
                    <a:gd name="T3" fmla="*/ 0 h 102"/>
                    <a:gd name="T4" fmla="*/ 0 w 43"/>
                    <a:gd name="T5" fmla="*/ 0 h 102"/>
                    <a:gd name="T6" fmla="*/ 0 w 43"/>
                    <a:gd name="T7" fmla="*/ 0 h 102"/>
                    <a:gd name="T8" fmla="*/ 0 60000 65536"/>
                    <a:gd name="T9" fmla="*/ 0 60000 65536"/>
                    <a:gd name="T10" fmla="*/ 0 60000 65536"/>
                    <a:gd name="T11" fmla="*/ 0 60000 65536"/>
                    <a:gd name="T12" fmla="*/ 0 w 43"/>
                    <a:gd name="T13" fmla="*/ 0 h 102"/>
                    <a:gd name="T14" fmla="*/ 43 w 43"/>
                    <a:gd name="T15" fmla="*/ 102 h 102"/>
                  </a:gdLst>
                  <a:ahLst/>
                  <a:cxnLst>
                    <a:cxn ang="T8">
                      <a:pos x="T0" y="T1"/>
                    </a:cxn>
                    <a:cxn ang="T9">
                      <a:pos x="T2" y="T3"/>
                    </a:cxn>
                    <a:cxn ang="T10">
                      <a:pos x="T4" y="T5"/>
                    </a:cxn>
                    <a:cxn ang="T11">
                      <a:pos x="T6" y="T7"/>
                    </a:cxn>
                  </a:cxnLst>
                  <a:rect l="T12" t="T13" r="T14" b="T15"/>
                  <a:pathLst>
                    <a:path w="43" h="102">
                      <a:moveTo>
                        <a:pt x="43" y="102"/>
                      </a:moveTo>
                      <a:lnTo>
                        <a:pt x="28" y="69"/>
                      </a:lnTo>
                      <a:lnTo>
                        <a:pt x="16" y="34"/>
                      </a:lnTo>
                      <a:lnTo>
                        <a:pt x="0" y="0"/>
                      </a:lnTo>
                    </a:path>
                  </a:pathLst>
                </a:custGeom>
                <a:noFill/>
                <a:ln w="6350">
                  <a:solidFill>
                    <a:srgbClr val="D1E7F1"/>
                  </a:solidFill>
                  <a:round/>
                  <a:headEnd/>
                  <a:tailEnd/>
                </a:ln>
              </p:spPr>
              <p:txBody>
                <a:bodyPr/>
                <a:lstStyle/>
                <a:p>
                  <a:endParaRPr lang="en-US"/>
                </a:p>
              </p:txBody>
            </p:sp>
            <p:sp>
              <p:nvSpPr>
                <p:cNvPr id="19242" name="Freeform 560"/>
                <p:cNvSpPr>
                  <a:spLocks/>
                </p:cNvSpPr>
                <p:nvPr/>
              </p:nvSpPr>
              <p:spPr bwMode="auto">
                <a:xfrm>
                  <a:off x="1294" y="3895"/>
                  <a:ext cx="6" cy="12"/>
                </a:xfrm>
                <a:custGeom>
                  <a:avLst/>
                  <a:gdLst>
                    <a:gd name="T0" fmla="*/ 0 w 22"/>
                    <a:gd name="T1" fmla="*/ 0 h 51"/>
                    <a:gd name="T2" fmla="*/ 0 w 22"/>
                    <a:gd name="T3" fmla="*/ 0 h 51"/>
                    <a:gd name="T4" fmla="*/ 0 w 22"/>
                    <a:gd name="T5" fmla="*/ 0 h 51"/>
                    <a:gd name="T6" fmla="*/ 0 w 22"/>
                    <a:gd name="T7" fmla="*/ 0 h 51"/>
                    <a:gd name="T8" fmla="*/ 0 60000 65536"/>
                    <a:gd name="T9" fmla="*/ 0 60000 65536"/>
                    <a:gd name="T10" fmla="*/ 0 60000 65536"/>
                    <a:gd name="T11" fmla="*/ 0 60000 65536"/>
                    <a:gd name="T12" fmla="*/ 0 w 22"/>
                    <a:gd name="T13" fmla="*/ 0 h 51"/>
                    <a:gd name="T14" fmla="*/ 22 w 22"/>
                    <a:gd name="T15" fmla="*/ 51 h 51"/>
                  </a:gdLst>
                  <a:ahLst/>
                  <a:cxnLst>
                    <a:cxn ang="T8">
                      <a:pos x="T0" y="T1"/>
                    </a:cxn>
                    <a:cxn ang="T9">
                      <a:pos x="T2" y="T3"/>
                    </a:cxn>
                    <a:cxn ang="T10">
                      <a:pos x="T4" y="T5"/>
                    </a:cxn>
                    <a:cxn ang="T11">
                      <a:pos x="T6" y="T7"/>
                    </a:cxn>
                  </a:cxnLst>
                  <a:rect l="T12" t="T13" r="T14" b="T15"/>
                  <a:pathLst>
                    <a:path w="22" h="51">
                      <a:moveTo>
                        <a:pt x="22" y="51"/>
                      </a:moveTo>
                      <a:lnTo>
                        <a:pt x="14" y="34"/>
                      </a:lnTo>
                      <a:lnTo>
                        <a:pt x="7" y="18"/>
                      </a:lnTo>
                      <a:lnTo>
                        <a:pt x="0" y="0"/>
                      </a:lnTo>
                    </a:path>
                  </a:pathLst>
                </a:custGeom>
                <a:noFill/>
                <a:ln w="6350">
                  <a:solidFill>
                    <a:srgbClr val="D1E7F1"/>
                  </a:solidFill>
                  <a:round/>
                  <a:headEnd/>
                  <a:tailEnd/>
                </a:ln>
              </p:spPr>
              <p:txBody>
                <a:bodyPr/>
                <a:lstStyle/>
                <a:p>
                  <a:endParaRPr lang="en-US"/>
                </a:p>
              </p:txBody>
            </p:sp>
            <p:sp>
              <p:nvSpPr>
                <p:cNvPr id="19243" name="Freeform 561"/>
                <p:cNvSpPr>
                  <a:spLocks/>
                </p:cNvSpPr>
                <p:nvPr/>
              </p:nvSpPr>
              <p:spPr bwMode="auto">
                <a:xfrm>
                  <a:off x="1293" y="3892"/>
                  <a:ext cx="1" cy="3"/>
                </a:xfrm>
                <a:custGeom>
                  <a:avLst/>
                  <a:gdLst>
                    <a:gd name="T0" fmla="*/ 0 w 3"/>
                    <a:gd name="T1" fmla="*/ 0 h 9"/>
                    <a:gd name="T2" fmla="*/ 0 w 3"/>
                    <a:gd name="T3" fmla="*/ 0 h 9"/>
                    <a:gd name="T4" fmla="*/ 0 w 3"/>
                    <a:gd name="T5" fmla="*/ 0 h 9"/>
                    <a:gd name="T6" fmla="*/ 0 w 3"/>
                    <a:gd name="T7" fmla="*/ 0 h 9"/>
                    <a:gd name="T8" fmla="*/ 0 60000 65536"/>
                    <a:gd name="T9" fmla="*/ 0 60000 65536"/>
                    <a:gd name="T10" fmla="*/ 0 60000 65536"/>
                    <a:gd name="T11" fmla="*/ 0 60000 65536"/>
                    <a:gd name="T12" fmla="*/ 0 w 3"/>
                    <a:gd name="T13" fmla="*/ 0 h 9"/>
                    <a:gd name="T14" fmla="*/ 3 w 3"/>
                    <a:gd name="T15" fmla="*/ 9 h 9"/>
                  </a:gdLst>
                  <a:ahLst/>
                  <a:cxnLst>
                    <a:cxn ang="T8">
                      <a:pos x="T0" y="T1"/>
                    </a:cxn>
                    <a:cxn ang="T9">
                      <a:pos x="T2" y="T3"/>
                    </a:cxn>
                    <a:cxn ang="T10">
                      <a:pos x="T4" y="T5"/>
                    </a:cxn>
                    <a:cxn ang="T11">
                      <a:pos x="T6" y="T7"/>
                    </a:cxn>
                  </a:cxnLst>
                  <a:rect l="T12" t="T13" r="T14" b="T15"/>
                  <a:pathLst>
                    <a:path w="3" h="9">
                      <a:moveTo>
                        <a:pt x="3" y="9"/>
                      </a:moveTo>
                      <a:lnTo>
                        <a:pt x="2" y="6"/>
                      </a:lnTo>
                      <a:lnTo>
                        <a:pt x="1" y="2"/>
                      </a:lnTo>
                      <a:lnTo>
                        <a:pt x="0" y="0"/>
                      </a:lnTo>
                    </a:path>
                  </a:pathLst>
                </a:custGeom>
                <a:noFill/>
                <a:ln w="6350">
                  <a:solidFill>
                    <a:srgbClr val="D1E7F1"/>
                  </a:solidFill>
                  <a:round/>
                  <a:headEnd/>
                  <a:tailEnd/>
                </a:ln>
              </p:spPr>
              <p:txBody>
                <a:bodyPr/>
                <a:lstStyle/>
                <a:p>
                  <a:endParaRPr lang="en-US"/>
                </a:p>
              </p:txBody>
            </p:sp>
            <p:sp>
              <p:nvSpPr>
                <p:cNvPr id="19244" name="Freeform 562"/>
                <p:cNvSpPr>
                  <a:spLocks/>
                </p:cNvSpPr>
                <p:nvPr/>
              </p:nvSpPr>
              <p:spPr bwMode="auto">
                <a:xfrm>
                  <a:off x="1291" y="3885"/>
                  <a:ext cx="2" cy="7"/>
                </a:xfrm>
                <a:custGeom>
                  <a:avLst/>
                  <a:gdLst>
                    <a:gd name="T0" fmla="*/ 0 w 9"/>
                    <a:gd name="T1" fmla="*/ 0 h 28"/>
                    <a:gd name="T2" fmla="*/ 0 w 9"/>
                    <a:gd name="T3" fmla="*/ 0 h 28"/>
                    <a:gd name="T4" fmla="*/ 0 w 9"/>
                    <a:gd name="T5" fmla="*/ 0 h 28"/>
                    <a:gd name="T6" fmla="*/ 0 w 9"/>
                    <a:gd name="T7" fmla="*/ 0 h 28"/>
                    <a:gd name="T8" fmla="*/ 0 60000 65536"/>
                    <a:gd name="T9" fmla="*/ 0 60000 65536"/>
                    <a:gd name="T10" fmla="*/ 0 60000 65536"/>
                    <a:gd name="T11" fmla="*/ 0 60000 65536"/>
                    <a:gd name="T12" fmla="*/ 0 w 9"/>
                    <a:gd name="T13" fmla="*/ 0 h 28"/>
                    <a:gd name="T14" fmla="*/ 9 w 9"/>
                    <a:gd name="T15" fmla="*/ 28 h 28"/>
                  </a:gdLst>
                  <a:ahLst/>
                  <a:cxnLst>
                    <a:cxn ang="T8">
                      <a:pos x="T0" y="T1"/>
                    </a:cxn>
                    <a:cxn ang="T9">
                      <a:pos x="T2" y="T3"/>
                    </a:cxn>
                    <a:cxn ang="T10">
                      <a:pos x="T4" y="T5"/>
                    </a:cxn>
                    <a:cxn ang="T11">
                      <a:pos x="T6" y="T7"/>
                    </a:cxn>
                  </a:cxnLst>
                  <a:rect l="T12" t="T13" r="T14" b="T15"/>
                  <a:pathLst>
                    <a:path w="9" h="28">
                      <a:moveTo>
                        <a:pt x="9" y="28"/>
                      </a:moveTo>
                      <a:lnTo>
                        <a:pt x="6" y="18"/>
                      </a:lnTo>
                      <a:lnTo>
                        <a:pt x="4" y="9"/>
                      </a:lnTo>
                      <a:lnTo>
                        <a:pt x="0" y="0"/>
                      </a:lnTo>
                    </a:path>
                  </a:pathLst>
                </a:custGeom>
                <a:noFill/>
                <a:ln w="6350">
                  <a:solidFill>
                    <a:srgbClr val="D1E7F1"/>
                  </a:solidFill>
                  <a:round/>
                  <a:headEnd/>
                  <a:tailEnd/>
                </a:ln>
              </p:spPr>
              <p:txBody>
                <a:bodyPr/>
                <a:lstStyle/>
                <a:p>
                  <a:endParaRPr lang="en-US"/>
                </a:p>
              </p:txBody>
            </p:sp>
            <p:sp>
              <p:nvSpPr>
                <p:cNvPr id="19245" name="Freeform 563"/>
                <p:cNvSpPr>
                  <a:spLocks/>
                </p:cNvSpPr>
                <p:nvPr/>
              </p:nvSpPr>
              <p:spPr bwMode="auto">
                <a:xfrm>
                  <a:off x="1287" y="3871"/>
                  <a:ext cx="4" cy="14"/>
                </a:xfrm>
                <a:custGeom>
                  <a:avLst/>
                  <a:gdLst>
                    <a:gd name="T0" fmla="*/ 0 w 15"/>
                    <a:gd name="T1" fmla="*/ 0 h 57"/>
                    <a:gd name="T2" fmla="*/ 0 w 15"/>
                    <a:gd name="T3" fmla="*/ 0 h 57"/>
                    <a:gd name="T4" fmla="*/ 0 w 15"/>
                    <a:gd name="T5" fmla="*/ 0 h 57"/>
                    <a:gd name="T6" fmla="*/ 0 w 15"/>
                    <a:gd name="T7" fmla="*/ 0 h 57"/>
                    <a:gd name="T8" fmla="*/ 0 60000 65536"/>
                    <a:gd name="T9" fmla="*/ 0 60000 65536"/>
                    <a:gd name="T10" fmla="*/ 0 60000 65536"/>
                    <a:gd name="T11" fmla="*/ 0 60000 65536"/>
                    <a:gd name="T12" fmla="*/ 0 w 15"/>
                    <a:gd name="T13" fmla="*/ 0 h 57"/>
                    <a:gd name="T14" fmla="*/ 15 w 15"/>
                    <a:gd name="T15" fmla="*/ 57 h 57"/>
                  </a:gdLst>
                  <a:ahLst/>
                  <a:cxnLst>
                    <a:cxn ang="T8">
                      <a:pos x="T0" y="T1"/>
                    </a:cxn>
                    <a:cxn ang="T9">
                      <a:pos x="T2" y="T3"/>
                    </a:cxn>
                    <a:cxn ang="T10">
                      <a:pos x="T4" y="T5"/>
                    </a:cxn>
                    <a:cxn ang="T11">
                      <a:pos x="T6" y="T7"/>
                    </a:cxn>
                  </a:cxnLst>
                  <a:rect l="T12" t="T13" r="T14" b="T15"/>
                  <a:pathLst>
                    <a:path w="15" h="57">
                      <a:moveTo>
                        <a:pt x="15" y="57"/>
                      </a:moveTo>
                      <a:lnTo>
                        <a:pt x="9" y="38"/>
                      </a:lnTo>
                      <a:lnTo>
                        <a:pt x="5" y="21"/>
                      </a:lnTo>
                      <a:lnTo>
                        <a:pt x="0" y="0"/>
                      </a:lnTo>
                    </a:path>
                  </a:pathLst>
                </a:custGeom>
                <a:noFill/>
                <a:ln w="6350">
                  <a:solidFill>
                    <a:srgbClr val="D1E7F1"/>
                  </a:solidFill>
                  <a:round/>
                  <a:headEnd/>
                  <a:tailEnd/>
                </a:ln>
              </p:spPr>
              <p:txBody>
                <a:bodyPr/>
                <a:lstStyle/>
                <a:p>
                  <a:endParaRPr lang="en-US"/>
                </a:p>
              </p:txBody>
            </p:sp>
            <p:sp>
              <p:nvSpPr>
                <p:cNvPr id="19246" name="Freeform 564"/>
                <p:cNvSpPr>
                  <a:spLocks/>
                </p:cNvSpPr>
                <p:nvPr/>
              </p:nvSpPr>
              <p:spPr bwMode="auto">
                <a:xfrm>
                  <a:off x="1286" y="3871"/>
                  <a:ext cx="1" cy="1"/>
                </a:xfrm>
                <a:custGeom>
                  <a:avLst/>
                  <a:gdLst>
                    <a:gd name="T0" fmla="*/ 0 w 3"/>
                    <a:gd name="T1" fmla="*/ 1 h 1"/>
                    <a:gd name="T2" fmla="*/ 0 w 3"/>
                    <a:gd name="T3" fmla="*/ 1 h 1"/>
                    <a:gd name="T4" fmla="*/ 0 w 3"/>
                    <a:gd name="T5" fmla="*/ 1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3" y="1"/>
                      </a:moveTo>
                      <a:lnTo>
                        <a:pt x="2" y="1"/>
                      </a:lnTo>
                      <a:lnTo>
                        <a:pt x="1" y="1"/>
                      </a:lnTo>
                      <a:lnTo>
                        <a:pt x="0" y="0"/>
                      </a:lnTo>
                    </a:path>
                  </a:pathLst>
                </a:custGeom>
                <a:noFill/>
                <a:ln w="6350">
                  <a:solidFill>
                    <a:srgbClr val="D1E7F1"/>
                  </a:solidFill>
                  <a:round/>
                  <a:headEnd/>
                  <a:tailEnd/>
                </a:ln>
              </p:spPr>
              <p:txBody>
                <a:bodyPr/>
                <a:lstStyle/>
                <a:p>
                  <a:endParaRPr lang="en-US"/>
                </a:p>
              </p:txBody>
            </p:sp>
            <p:sp>
              <p:nvSpPr>
                <p:cNvPr id="19247" name="Freeform 565"/>
                <p:cNvSpPr>
                  <a:spLocks/>
                </p:cNvSpPr>
                <p:nvPr/>
              </p:nvSpPr>
              <p:spPr bwMode="auto">
                <a:xfrm>
                  <a:off x="1284" y="3857"/>
                  <a:ext cx="2" cy="14"/>
                </a:xfrm>
                <a:custGeom>
                  <a:avLst/>
                  <a:gdLst>
                    <a:gd name="T0" fmla="*/ 0 w 11"/>
                    <a:gd name="T1" fmla="*/ 0 h 53"/>
                    <a:gd name="T2" fmla="*/ 0 w 11"/>
                    <a:gd name="T3" fmla="*/ 0 h 53"/>
                    <a:gd name="T4" fmla="*/ 0 w 11"/>
                    <a:gd name="T5" fmla="*/ 0 h 53"/>
                    <a:gd name="T6" fmla="*/ 0 w 11"/>
                    <a:gd name="T7" fmla="*/ 0 h 53"/>
                    <a:gd name="T8" fmla="*/ 0 60000 65536"/>
                    <a:gd name="T9" fmla="*/ 0 60000 65536"/>
                    <a:gd name="T10" fmla="*/ 0 60000 65536"/>
                    <a:gd name="T11" fmla="*/ 0 60000 65536"/>
                    <a:gd name="T12" fmla="*/ 0 w 11"/>
                    <a:gd name="T13" fmla="*/ 0 h 53"/>
                    <a:gd name="T14" fmla="*/ 11 w 11"/>
                    <a:gd name="T15" fmla="*/ 53 h 53"/>
                  </a:gdLst>
                  <a:ahLst/>
                  <a:cxnLst>
                    <a:cxn ang="T8">
                      <a:pos x="T0" y="T1"/>
                    </a:cxn>
                    <a:cxn ang="T9">
                      <a:pos x="T2" y="T3"/>
                    </a:cxn>
                    <a:cxn ang="T10">
                      <a:pos x="T4" y="T5"/>
                    </a:cxn>
                    <a:cxn ang="T11">
                      <a:pos x="T6" y="T7"/>
                    </a:cxn>
                  </a:cxnLst>
                  <a:rect l="T12" t="T13" r="T14" b="T15"/>
                  <a:pathLst>
                    <a:path w="11" h="53">
                      <a:moveTo>
                        <a:pt x="11" y="53"/>
                      </a:moveTo>
                      <a:lnTo>
                        <a:pt x="7" y="35"/>
                      </a:lnTo>
                      <a:lnTo>
                        <a:pt x="5" y="18"/>
                      </a:lnTo>
                      <a:lnTo>
                        <a:pt x="0" y="0"/>
                      </a:lnTo>
                    </a:path>
                  </a:pathLst>
                </a:custGeom>
                <a:noFill/>
                <a:ln w="6350">
                  <a:solidFill>
                    <a:srgbClr val="D1E7F1"/>
                  </a:solidFill>
                  <a:round/>
                  <a:headEnd/>
                  <a:tailEnd/>
                </a:ln>
              </p:spPr>
              <p:txBody>
                <a:bodyPr/>
                <a:lstStyle/>
                <a:p>
                  <a:endParaRPr lang="en-US"/>
                </a:p>
              </p:txBody>
            </p:sp>
            <p:sp>
              <p:nvSpPr>
                <p:cNvPr id="19248" name="Freeform 566"/>
                <p:cNvSpPr>
                  <a:spLocks/>
                </p:cNvSpPr>
                <p:nvPr/>
              </p:nvSpPr>
              <p:spPr bwMode="auto">
                <a:xfrm>
                  <a:off x="1294" y="3894"/>
                  <a:ext cx="4" cy="39"/>
                </a:xfrm>
                <a:custGeom>
                  <a:avLst/>
                  <a:gdLst>
                    <a:gd name="T0" fmla="*/ 0 w 17"/>
                    <a:gd name="T1" fmla="*/ 0 h 156"/>
                    <a:gd name="T2" fmla="*/ 0 w 17"/>
                    <a:gd name="T3" fmla="*/ 0 h 156"/>
                    <a:gd name="T4" fmla="*/ 0 w 17"/>
                    <a:gd name="T5" fmla="*/ 0 h 156"/>
                    <a:gd name="T6" fmla="*/ 0 w 17"/>
                    <a:gd name="T7" fmla="*/ 0 h 156"/>
                    <a:gd name="T8" fmla="*/ 0 60000 65536"/>
                    <a:gd name="T9" fmla="*/ 0 60000 65536"/>
                    <a:gd name="T10" fmla="*/ 0 60000 65536"/>
                    <a:gd name="T11" fmla="*/ 0 60000 65536"/>
                    <a:gd name="T12" fmla="*/ 0 w 17"/>
                    <a:gd name="T13" fmla="*/ 0 h 156"/>
                    <a:gd name="T14" fmla="*/ 17 w 17"/>
                    <a:gd name="T15" fmla="*/ 156 h 156"/>
                  </a:gdLst>
                  <a:ahLst/>
                  <a:cxnLst>
                    <a:cxn ang="T8">
                      <a:pos x="T0" y="T1"/>
                    </a:cxn>
                    <a:cxn ang="T9">
                      <a:pos x="T2" y="T3"/>
                    </a:cxn>
                    <a:cxn ang="T10">
                      <a:pos x="T4" y="T5"/>
                    </a:cxn>
                    <a:cxn ang="T11">
                      <a:pos x="T6" y="T7"/>
                    </a:cxn>
                  </a:cxnLst>
                  <a:rect l="T12" t="T13" r="T14" b="T15"/>
                  <a:pathLst>
                    <a:path w="17" h="156">
                      <a:moveTo>
                        <a:pt x="0" y="0"/>
                      </a:moveTo>
                      <a:lnTo>
                        <a:pt x="6" y="51"/>
                      </a:lnTo>
                      <a:lnTo>
                        <a:pt x="8" y="103"/>
                      </a:lnTo>
                      <a:lnTo>
                        <a:pt x="17" y="156"/>
                      </a:lnTo>
                    </a:path>
                  </a:pathLst>
                </a:custGeom>
                <a:noFill/>
                <a:ln w="6350">
                  <a:solidFill>
                    <a:srgbClr val="D1E7F1"/>
                  </a:solidFill>
                  <a:round/>
                  <a:headEnd/>
                  <a:tailEnd/>
                </a:ln>
              </p:spPr>
              <p:txBody>
                <a:bodyPr/>
                <a:lstStyle/>
                <a:p>
                  <a:endParaRPr lang="en-US"/>
                </a:p>
              </p:txBody>
            </p:sp>
            <p:sp>
              <p:nvSpPr>
                <p:cNvPr id="19249" name="Freeform 567"/>
                <p:cNvSpPr>
                  <a:spLocks/>
                </p:cNvSpPr>
                <p:nvPr/>
              </p:nvSpPr>
              <p:spPr bwMode="auto">
                <a:xfrm>
                  <a:off x="1295" y="3933"/>
                  <a:ext cx="4" cy="11"/>
                </a:xfrm>
                <a:custGeom>
                  <a:avLst/>
                  <a:gdLst>
                    <a:gd name="T0" fmla="*/ 0 w 14"/>
                    <a:gd name="T1" fmla="*/ 0 h 44"/>
                    <a:gd name="T2" fmla="*/ 0 w 14"/>
                    <a:gd name="T3" fmla="*/ 0 h 44"/>
                    <a:gd name="T4" fmla="*/ 0 w 14"/>
                    <a:gd name="T5" fmla="*/ 0 h 44"/>
                    <a:gd name="T6" fmla="*/ 0 w 14"/>
                    <a:gd name="T7" fmla="*/ 0 h 44"/>
                    <a:gd name="T8" fmla="*/ 0 60000 65536"/>
                    <a:gd name="T9" fmla="*/ 0 60000 65536"/>
                    <a:gd name="T10" fmla="*/ 0 60000 65536"/>
                    <a:gd name="T11" fmla="*/ 0 60000 65536"/>
                    <a:gd name="T12" fmla="*/ 0 w 14"/>
                    <a:gd name="T13" fmla="*/ 0 h 44"/>
                    <a:gd name="T14" fmla="*/ 14 w 14"/>
                    <a:gd name="T15" fmla="*/ 44 h 44"/>
                  </a:gdLst>
                  <a:ahLst/>
                  <a:cxnLst>
                    <a:cxn ang="T8">
                      <a:pos x="T0" y="T1"/>
                    </a:cxn>
                    <a:cxn ang="T9">
                      <a:pos x="T2" y="T3"/>
                    </a:cxn>
                    <a:cxn ang="T10">
                      <a:pos x="T4" y="T5"/>
                    </a:cxn>
                    <a:cxn ang="T11">
                      <a:pos x="T6" y="T7"/>
                    </a:cxn>
                  </a:cxnLst>
                  <a:rect l="T12" t="T13" r="T14" b="T15"/>
                  <a:pathLst>
                    <a:path w="14" h="44">
                      <a:moveTo>
                        <a:pt x="12" y="0"/>
                      </a:moveTo>
                      <a:lnTo>
                        <a:pt x="14" y="15"/>
                      </a:lnTo>
                      <a:lnTo>
                        <a:pt x="10" y="33"/>
                      </a:lnTo>
                      <a:lnTo>
                        <a:pt x="0" y="44"/>
                      </a:lnTo>
                    </a:path>
                  </a:pathLst>
                </a:custGeom>
                <a:noFill/>
                <a:ln w="6350">
                  <a:solidFill>
                    <a:srgbClr val="D1E7F1"/>
                  </a:solidFill>
                  <a:round/>
                  <a:headEnd/>
                  <a:tailEnd/>
                </a:ln>
              </p:spPr>
              <p:txBody>
                <a:bodyPr/>
                <a:lstStyle/>
                <a:p>
                  <a:endParaRPr lang="en-US"/>
                </a:p>
              </p:txBody>
            </p:sp>
            <p:sp>
              <p:nvSpPr>
                <p:cNvPr id="19250" name="Freeform 568"/>
                <p:cNvSpPr>
                  <a:spLocks/>
                </p:cNvSpPr>
                <p:nvPr/>
              </p:nvSpPr>
              <p:spPr bwMode="auto">
                <a:xfrm>
                  <a:off x="1289" y="3875"/>
                  <a:ext cx="1" cy="1"/>
                </a:xfrm>
                <a:custGeom>
                  <a:avLst/>
                  <a:gdLst>
                    <a:gd name="T0" fmla="*/ 0 w 1"/>
                    <a:gd name="T1" fmla="*/ 1 h 2"/>
                    <a:gd name="T2" fmla="*/ 0 w 1"/>
                    <a:gd name="T3" fmla="*/ 1 h 2"/>
                    <a:gd name="T4" fmla="*/ 0 w 1"/>
                    <a:gd name="T5" fmla="*/ 0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2"/>
                      </a:moveTo>
                      <a:lnTo>
                        <a:pt x="0" y="1"/>
                      </a:lnTo>
                      <a:lnTo>
                        <a:pt x="0" y="0"/>
                      </a:lnTo>
                    </a:path>
                  </a:pathLst>
                </a:custGeom>
                <a:noFill/>
                <a:ln w="6350">
                  <a:solidFill>
                    <a:srgbClr val="D1E7F1"/>
                  </a:solidFill>
                  <a:round/>
                  <a:headEnd/>
                  <a:tailEnd/>
                </a:ln>
              </p:spPr>
              <p:txBody>
                <a:bodyPr/>
                <a:lstStyle/>
                <a:p>
                  <a:endParaRPr lang="en-US"/>
                </a:p>
              </p:txBody>
            </p:sp>
            <p:sp>
              <p:nvSpPr>
                <p:cNvPr id="19251" name="Freeform 569"/>
                <p:cNvSpPr>
                  <a:spLocks/>
                </p:cNvSpPr>
                <p:nvPr/>
              </p:nvSpPr>
              <p:spPr bwMode="auto">
                <a:xfrm>
                  <a:off x="1289" y="3875"/>
                  <a:ext cx="23" cy="18"/>
                </a:xfrm>
                <a:custGeom>
                  <a:avLst/>
                  <a:gdLst>
                    <a:gd name="T0" fmla="*/ 0 w 93"/>
                    <a:gd name="T1" fmla="*/ 0 h 71"/>
                    <a:gd name="T2" fmla="*/ 0 w 93"/>
                    <a:gd name="T3" fmla="*/ 0 h 71"/>
                    <a:gd name="T4" fmla="*/ 0 w 93"/>
                    <a:gd name="T5" fmla="*/ 0 h 71"/>
                    <a:gd name="T6" fmla="*/ 0 w 93"/>
                    <a:gd name="T7" fmla="*/ 0 h 71"/>
                    <a:gd name="T8" fmla="*/ 0 60000 65536"/>
                    <a:gd name="T9" fmla="*/ 0 60000 65536"/>
                    <a:gd name="T10" fmla="*/ 0 60000 65536"/>
                    <a:gd name="T11" fmla="*/ 0 60000 65536"/>
                    <a:gd name="T12" fmla="*/ 0 w 93"/>
                    <a:gd name="T13" fmla="*/ 0 h 71"/>
                    <a:gd name="T14" fmla="*/ 93 w 93"/>
                    <a:gd name="T15" fmla="*/ 71 h 71"/>
                  </a:gdLst>
                  <a:ahLst/>
                  <a:cxnLst>
                    <a:cxn ang="T8">
                      <a:pos x="T0" y="T1"/>
                    </a:cxn>
                    <a:cxn ang="T9">
                      <a:pos x="T2" y="T3"/>
                    </a:cxn>
                    <a:cxn ang="T10">
                      <a:pos x="T4" y="T5"/>
                    </a:cxn>
                    <a:cxn ang="T11">
                      <a:pos x="T6" y="T7"/>
                    </a:cxn>
                  </a:cxnLst>
                  <a:rect l="T12" t="T13" r="T14" b="T15"/>
                  <a:pathLst>
                    <a:path w="93" h="71">
                      <a:moveTo>
                        <a:pt x="0" y="0"/>
                      </a:moveTo>
                      <a:lnTo>
                        <a:pt x="29" y="27"/>
                      </a:lnTo>
                      <a:lnTo>
                        <a:pt x="66" y="45"/>
                      </a:lnTo>
                      <a:lnTo>
                        <a:pt x="93" y="71"/>
                      </a:lnTo>
                    </a:path>
                  </a:pathLst>
                </a:custGeom>
                <a:noFill/>
                <a:ln w="6350">
                  <a:solidFill>
                    <a:srgbClr val="D1E7F1"/>
                  </a:solidFill>
                  <a:round/>
                  <a:headEnd/>
                  <a:tailEnd/>
                </a:ln>
              </p:spPr>
              <p:txBody>
                <a:bodyPr/>
                <a:lstStyle/>
                <a:p>
                  <a:endParaRPr lang="en-US"/>
                </a:p>
              </p:txBody>
            </p:sp>
            <p:sp>
              <p:nvSpPr>
                <p:cNvPr id="19252" name="Freeform 570"/>
                <p:cNvSpPr>
                  <a:spLocks/>
                </p:cNvSpPr>
                <p:nvPr/>
              </p:nvSpPr>
              <p:spPr bwMode="auto">
                <a:xfrm>
                  <a:off x="1312" y="3893"/>
                  <a:ext cx="9" cy="39"/>
                </a:xfrm>
                <a:custGeom>
                  <a:avLst/>
                  <a:gdLst>
                    <a:gd name="T0" fmla="*/ 0 w 36"/>
                    <a:gd name="T1" fmla="*/ 0 h 154"/>
                    <a:gd name="T2" fmla="*/ 0 w 36"/>
                    <a:gd name="T3" fmla="*/ 0 h 154"/>
                    <a:gd name="T4" fmla="*/ 0 w 36"/>
                    <a:gd name="T5" fmla="*/ 0 h 154"/>
                    <a:gd name="T6" fmla="*/ 0 w 36"/>
                    <a:gd name="T7" fmla="*/ 0 h 154"/>
                    <a:gd name="T8" fmla="*/ 0 60000 65536"/>
                    <a:gd name="T9" fmla="*/ 0 60000 65536"/>
                    <a:gd name="T10" fmla="*/ 0 60000 65536"/>
                    <a:gd name="T11" fmla="*/ 0 60000 65536"/>
                    <a:gd name="T12" fmla="*/ 0 w 36"/>
                    <a:gd name="T13" fmla="*/ 0 h 154"/>
                    <a:gd name="T14" fmla="*/ 36 w 36"/>
                    <a:gd name="T15" fmla="*/ 154 h 154"/>
                  </a:gdLst>
                  <a:ahLst/>
                  <a:cxnLst>
                    <a:cxn ang="T8">
                      <a:pos x="T0" y="T1"/>
                    </a:cxn>
                    <a:cxn ang="T9">
                      <a:pos x="T2" y="T3"/>
                    </a:cxn>
                    <a:cxn ang="T10">
                      <a:pos x="T4" y="T5"/>
                    </a:cxn>
                    <a:cxn ang="T11">
                      <a:pos x="T6" y="T7"/>
                    </a:cxn>
                  </a:cxnLst>
                  <a:rect l="T12" t="T13" r="T14" b="T15"/>
                  <a:pathLst>
                    <a:path w="36" h="154">
                      <a:moveTo>
                        <a:pt x="0" y="0"/>
                      </a:moveTo>
                      <a:lnTo>
                        <a:pt x="22" y="49"/>
                      </a:lnTo>
                      <a:lnTo>
                        <a:pt x="36" y="100"/>
                      </a:lnTo>
                      <a:lnTo>
                        <a:pt x="36" y="154"/>
                      </a:lnTo>
                    </a:path>
                  </a:pathLst>
                </a:custGeom>
                <a:noFill/>
                <a:ln w="6350">
                  <a:solidFill>
                    <a:srgbClr val="D1E7F1"/>
                  </a:solidFill>
                  <a:round/>
                  <a:headEnd/>
                  <a:tailEnd/>
                </a:ln>
              </p:spPr>
              <p:txBody>
                <a:bodyPr/>
                <a:lstStyle/>
                <a:p>
                  <a:endParaRPr lang="en-US"/>
                </a:p>
              </p:txBody>
            </p:sp>
            <p:sp>
              <p:nvSpPr>
                <p:cNvPr id="19253" name="Freeform 571"/>
                <p:cNvSpPr>
                  <a:spLocks/>
                </p:cNvSpPr>
                <p:nvPr/>
              </p:nvSpPr>
              <p:spPr bwMode="auto">
                <a:xfrm>
                  <a:off x="1160" y="3892"/>
                  <a:ext cx="16" cy="62"/>
                </a:xfrm>
                <a:custGeom>
                  <a:avLst/>
                  <a:gdLst>
                    <a:gd name="T0" fmla="*/ 0 w 62"/>
                    <a:gd name="T1" fmla="*/ 0 h 248"/>
                    <a:gd name="T2" fmla="*/ 0 w 62"/>
                    <a:gd name="T3" fmla="*/ 0 h 248"/>
                    <a:gd name="T4" fmla="*/ 0 w 62"/>
                    <a:gd name="T5" fmla="*/ 0 h 248"/>
                    <a:gd name="T6" fmla="*/ 0 w 62"/>
                    <a:gd name="T7" fmla="*/ 0 h 248"/>
                    <a:gd name="T8" fmla="*/ 0 w 62"/>
                    <a:gd name="T9" fmla="*/ 0 h 248"/>
                    <a:gd name="T10" fmla="*/ 0 w 62"/>
                    <a:gd name="T11" fmla="*/ 0 h 248"/>
                    <a:gd name="T12" fmla="*/ 0 60000 65536"/>
                    <a:gd name="T13" fmla="*/ 0 60000 65536"/>
                    <a:gd name="T14" fmla="*/ 0 60000 65536"/>
                    <a:gd name="T15" fmla="*/ 0 60000 65536"/>
                    <a:gd name="T16" fmla="*/ 0 60000 65536"/>
                    <a:gd name="T17" fmla="*/ 0 60000 65536"/>
                    <a:gd name="T18" fmla="*/ 0 w 62"/>
                    <a:gd name="T19" fmla="*/ 0 h 248"/>
                    <a:gd name="T20" fmla="*/ 62 w 62"/>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62" h="248">
                      <a:moveTo>
                        <a:pt x="19" y="248"/>
                      </a:moveTo>
                      <a:lnTo>
                        <a:pt x="0" y="200"/>
                      </a:lnTo>
                      <a:lnTo>
                        <a:pt x="2" y="149"/>
                      </a:lnTo>
                      <a:lnTo>
                        <a:pt x="17" y="96"/>
                      </a:lnTo>
                      <a:lnTo>
                        <a:pt x="40" y="47"/>
                      </a:lnTo>
                      <a:lnTo>
                        <a:pt x="62" y="0"/>
                      </a:lnTo>
                    </a:path>
                  </a:pathLst>
                </a:custGeom>
                <a:noFill/>
                <a:ln w="6350">
                  <a:solidFill>
                    <a:srgbClr val="D1E7F1"/>
                  </a:solidFill>
                  <a:round/>
                  <a:headEnd/>
                  <a:tailEnd/>
                </a:ln>
              </p:spPr>
              <p:txBody>
                <a:bodyPr/>
                <a:lstStyle/>
                <a:p>
                  <a:endParaRPr lang="en-US"/>
                </a:p>
              </p:txBody>
            </p:sp>
            <p:sp>
              <p:nvSpPr>
                <p:cNvPr id="19254" name="Freeform 572"/>
                <p:cNvSpPr>
                  <a:spLocks/>
                </p:cNvSpPr>
                <p:nvPr/>
              </p:nvSpPr>
              <p:spPr bwMode="auto">
                <a:xfrm>
                  <a:off x="1176" y="3864"/>
                  <a:ext cx="36" cy="28"/>
                </a:xfrm>
                <a:custGeom>
                  <a:avLst/>
                  <a:gdLst>
                    <a:gd name="T0" fmla="*/ 0 w 145"/>
                    <a:gd name="T1" fmla="*/ 0 h 111"/>
                    <a:gd name="T2" fmla="*/ 0 w 145"/>
                    <a:gd name="T3" fmla="*/ 0 h 111"/>
                    <a:gd name="T4" fmla="*/ 0 w 145"/>
                    <a:gd name="T5" fmla="*/ 0 h 111"/>
                    <a:gd name="T6" fmla="*/ 0 w 145"/>
                    <a:gd name="T7" fmla="*/ 0 h 111"/>
                    <a:gd name="T8" fmla="*/ 0 60000 65536"/>
                    <a:gd name="T9" fmla="*/ 0 60000 65536"/>
                    <a:gd name="T10" fmla="*/ 0 60000 65536"/>
                    <a:gd name="T11" fmla="*/ 0 60000 65536"/>
                    <a:gd name="T12" fmla="*/ 0 w 145"/>
                    <a:gd name="T13" fmla="*/ 0 h 111"/>
                    <a:gd name="T14" fmla="*/ 145 w 145"/>
                    <a:gd name="T15" fmla="*/ 111 h 111"/>
                  </a:gdLst>
                  <a:ahLst/>
                  <a:cxnLst>
                    <a:cxn ang="T8">
                      <a:pos x="T0" y="T1"/>
                    </a:cxn>
                    <a:cxn ang="T9">
                      <a:pos x="T2" y="T3"/>
                    </a:cxn>
                    <a:cxn ang="T10">
                      <a:pos x="T4" y="T5"/>
                    </a:cxn>
                    <a:cxn ang="T11">
                      <a:pos x="T6" y="T7"/>
                    </a:cxn>
                  </a:cxnLst>
                  <a:rect l="T12" t="T13" r="T14" b="T15"/>
                  <a:pathLst>
                    <a:path w="145" h="111">
                      <a:moveTo>
                        <a:pt x="0" y="111"/>
                      </a:moveTo>
                      <a:lnTo>
                        <a:pt x="38" y="68"/>
                      </a:lnTo>
                      <a:lnTo>
                        <a:pt x="93" y="32"/>
                      </a:lnTo>
                      <a:lnTo>
                        <a:pt x="145" y="0"/>
                      </a:lnTo>
                    </a:path>
                  </a:pathLst>
                </a:custGeom>
                <a:noFill/>
                <a:ln w="6350">
                  <a:solidFill>
                    <a:srgbClr val="D1E7F1"/>
                  </a:solidFill>
                  <a:round/>
                  <a:headEnd/>
                  <a:tailEnd/>
                </a:ln>
              </p:spPr>
              <p:txBody>
                <a:bodyPr/>
                <a:lstStyle/>
                <a:p>
                  <a:endParaRPr lang="en-US"/>
                </a:p>
              </p:txBody>
            </p:sp>
            <p:sp>
              <p:nvSpPr>
                <p:cNvPr id="19255" name="Freeform 573"/>
                <p:cNvSpPr>
                  <a:spLocks/>
                </p:cNvSpPr>
                <p:nvPr/>
              </p:nvSpPr>
              <p:spPr bwMode="auto">
                <a:xfrm>
                  <a:off x="1282" y="3856"/>
                  <a:ext cx="6" cy="19"/>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w 26"/>
                    <a:gd name="T27" fmla="*/ 0 h 75"/>
                    <a:gd name="T28" fmla="*/ 0 w 26"/>
                    <a:gd name="T29" fmla="*/ 0 h 75"/>
                    <a:gd name="T30" fmla="*/ 0 w 26"/>
                    <a:gd name="T31" fmla="*/ 0 h 75"/>
                    <a:gd name="T32" fmla="*/ 0 w 26"/>
                    <a:gd name="T33" fmla="*/ 0 h 75"/>
                    <a:gd name="T34" fmla="*/ 0 w 26"/>
                    <a:gd name="T35" fmla="*/ 0 h 75"/>
                    <a:gd name="T36" fmla="*/ 0 w 26"/>
                    <a:gd name="T37" fmla="*/ 0 h 75"/>
                    <a:gd name="T38" fmla="*/ 0 w 26"/>
                    <a:gd name="T39" fmla="*/ 0 h 75"/>
                    <a:gd name="T40" fmla="*/ 0 w 26"/>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75"/>
                    <a:gd name="T65" fmla="*/ 26 w 26"/>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75">
                      <a:moveTo>
                        <a:pt x="19" y="0"/>
                      </a:moveTo>
                      <a:lnTo>
                        <a:pt x="19" y="0"/>
                      </a:lnTo>
                      <a:lnTo>
                        <a:pt x="20" y="2"/>
                      </a:lnTo>
                      <a:lnTo>
                        <a:pt x="20" y="26"/>
                      </a:lnTo>
                      <a:lnTo>
                        <a:pt x="22" y="51"/>
                      </a:lnTo>
                      <a:lnTo>
                        <a:pt x="26" y="75"/>
                      </a:lnTo>
                      <a:lnTo>
                        <a:pt x="22" y="64"/>
                      </a:lnTo>
                      <a:lnTo>
                        <a:pt x="17" y="53"/>
                      </a:lnTo>
                      <a:lnTo>
                        <a:pt x="14" y="43"/>
                      </a:lnTo>
                      <a:lnTo>
                        <a:pt x="9" y="30"/>
                      </a:lnTo>
                      <a:lnTo>
                        <a:pt x="6" y="17"/>
                      </a:lnTo>
                      <a:lnTo>
                        <a:pt x="0" y="5"/>
                      </a:lnTo>
                      <a:lnTo>
                        <a:pt x="4" y="3"/>
                      </a:lnTo>
                      <a:lnTo>
                        <a:pt x="14" y="1"/>
                      </a:lnTo>
                      <a:lnTo>
                        <a:pt x="19" y="0"/>
                      </a:lnTo>
                      <a:close/>
                    </a:path>
                  </a:pathLst>
                </a:custGeom>
                <a:solidFill>
                  <a:srgbClr val="47A3CB"/>
                </a:solidFill>
                <a:ln w="9525">
                  <a:noFill/>
                  <a:round/>
                  <a:headEnd/>
                  <a:tailEnd/>
                </a:ln>
              </p:spPr>
              <p:txBody>
                <a:bodyPr/>
                <a:lstStyle/>
                <a:p>
                  <a:endParaRPr lang="en-US"/>
                </a:p>
              </p:txBody>
            </p:sp>
            <p:sp>
              <p:nvSpPr>
                <p:cNvPr id="19256" name="Freeform 574"/>
                <p:cNvSpPr>
                  <a:spLocks/>
                </p:cNvSpPr>
                <p:nvPr/>
              </p:nvSpPr>
              <p:spPr bwMode="auto">
                <a:xfrm>
                  <a:off x="1282" y="3856"/>
                  <a:ext cx="6" cy="19"/>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w 26"/>
                    <a:gd name="T27" fmla="*/ 0 h 75"/>
                    <a:gd name="T28" fmla="*/ 0 w 26"/>
                    <a:gd name="T29" fmla="*/ 0 h 75"/>
                    <a:gd name="T30" fmla="*/ 0 w 26"/>
                    <a:gd name="T31" fmla="*/ 0 h 75"/>
                    <a:gd name="T32" fmla="*/ 0 w 26"/>
                    <a:gd name="T33" fmla="*/ 0 h 75"/>
                    <a:gd name="T34" fmla="*/ 0 w 26"/>
                    <a:gd name="T35" fmla="*/ 0 h 75"/>
                    <a:gd name="T36" fmla="*/ 0 w 26"/>
                    <a:gd name="T37" fmla="*/ 0 h 75"/>
                    <a:gd name="T38" fmla="*/ 0 w 26"/>
                    <a:gd name="T39" fmla="*/ 0 h 75"/>
                    <a:gd name="T40" fmla="*/ 0 w 26"/>
                    <a:gd name="T41" fmla="*/ 0 h 75"/>
                    <a:gd name="T42" fmla="*/ 0 w 26"/>
                    <a:gd name="T43" fmla="*/ 0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75"/>
                    <a:gd name="T68" fmla="*/ 26 w 26"/>
                    <a:gd name="T69" fmla="*/ 75 h 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75">
                      <a:moveTo>
                        <a:pt x="19" y="0"/>
                      </a:moveTo>
                      <a:lnTo>
                        <a:pt x="19" y="0"/>
                      </a:lnTo>
                      <a:lnTo>
                        <a:pt x="20" y="2"/>
                      </a:lnTo>
                      <a:lnTo>
                        <a:pt x="20" y="26"/>
                      </a:lnTo>
                      <a:lnTo>
                        <a:pt x="22" y="51"/>
                      </a:lnTo>
                      <a:lnTo>
                        <a:pt x="26" y="75"/>
                      </a:lnTo>
                      <a:lnTo>
                        <a:pt x="22" y="64"/>
                      </a:lnTo>
                      <a:lnTo>
                        <a:pt x="17" y="53"/>
                      </a:lnTo>
                      <a:lnTo>
                        <a:pt x="14" y="43"/>
                      </a:lnTo>
                      <a:lnTo>
                        <a:pt x="9" y="30"/>
                      </a:lnTo>
                      <a:lnTo>
                        <a:pt x="6" y="17"/>
                      </a:lnTo>
                      <a:lnTo>
                        <a:pt x="0" y="5"/>
                      </a:lnTo>
                      <a:lnTo>
                        <a:pt x="4" y="3"/>
                      </a:lnTo>
                      <a:lnTo>
                        <a:pt x="14" y="1"/>
                      </a:lnTo>
                      <a:lnTo>
                        <a:pt x="19" y="0"/>
                      </a:lnTo>
                    </a:path>
                  </a:pathLst>
                </a:custGeom>
                <a:noFill/>
                <a:ln w="1588">
                  <a:solidFill>
                    <a:srgbClr val="87C2DC"/>
                  </a:solidFill>
                  <a:round/>
                  <a:headEnd/>
                  <a:tailEnd/>
                </a:ln>
              </p:spPr>
              <p:txBody>
                <a:bodyPr/>
                <a:lstStyle/>
                <a:p>
                  <a:endParaRPr lang="en-US"/>
                </a:p>
              </p:txBody>
            </p:sp>
            <p:sp>
              <p:nvSpPr>
                <p:cNvPr id="19257" name="Freeform 575"/>
                <p:cNvSpPr>
                  <a:spLocks/>
                </p:cNvSpPr>
                <p:nvPr/>
              </p:nvSpPr>
              <p:spPr bwMode="auto">
                <a:xfrm>
                  <a:off x="1263" y="3860"/>
                  <a:ext cx="6" cy="19"/>
                </a:xfrm>
                <a:custGeom>
                  <a:avLst/>
                  <a:gdLst>
                    <a:gd name="T0" fmla="*/ 0 w 24"/>
                    <a:gd name="T1" fmla="*/ 0 h 74"/>
                    <a:gd name="T2" fmla="*/ 0 w 24"/>
                    <a:gd name="T3" fmla="*/ 0 h 74"/>
                    <a:gd name="T4" fmla="*/ 0 w 24"/>
                    <a:gd name="T5" fmla="*/ 0 h 74"/>
                    <a:gd name="T6" fmla="*/ 0 w 24"/>
                    <a:gd name="T7" fmla="*/ 0 h 74"/>
                    <a:gd name="T8" fmla="*/ 0 w 24"/>
                    <a:gd name="T9" fmla="*/ 0 h 74"/>
                    <a:gd name="T10" fmla="*/ 0 w 24"/>
                    <a:gd name="T11" fmla="*/ 0 h 74"/>
                    <a:gd name="T12" fmla="*/ 0 w 24"/>
                    <a:gd name="T13" fmla="*/ 0 h 74"/>
                    <a:gd name="T14" fmla="*/ 0 w 24"/>
                    <a:gd name="T15" fmla="*/ 0 h 74"/>
                    <a:gd name="T16" fmla="*/ 0 w 24"/>
                    <a:gd name="T17" fmla="*/ 0 h 74"/>
                    <a:gd name="T18" fmla="*/ 0 w 24"/>
                    <a:gd name="T19" fmla="*/ 0 h 74"/>
                    <a:gd name="T20" fmla="*/ 0 w 24"/>
                    <a:gd name="T21" fmla="*/ 0 h 74"/>
                    <a:gd name="T22" fmla="*/ 0 w 24"/>
                    <a:gd name="T23" fmla="*/ 0 h 74"/>
                    <a:gd name="T24" fmla="*/ 0 w 24"/>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74"/>
                    <a:gd name="T41" fmla="*/ 24 w 24"/>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74">
                      <a:moveTo>
                        <a:pt x="24" y="0"/>
                      </a:moveTo>
                      <a:lnTo>
                        <a:pt x="16" y="23"/>
                      </a:lnTo>
                      <a:lnTo>
                        <a:pt x="11" y="48"/>
                      </a:lnTo>
                      <a:lnTo>
                        <a:pt x="9" y="74"/>
                      </a:lnTo>
                      <a:lnTo>
                        <a:pt x="8" y="48"/>
                      </a:lnTo>
                      <a:lnTo>
                        <a:pt x="7" y="23"/>
                      </a:lnTo>
                      <a:lnTo>
                        <a:pt x="0" y="0"/>
                      </a:lnTo>
                      <a:lnTo>
                        <a:pt x="5" y="0"/>
                      </a:lnTo>
                      <a:lnTo>
                        <a:pt x="18" y="0"/>
                      </a:lnTo>
                      <a:lnTo>
                        <a:pt x="24" y="0"/>
                      </a:lnTo>
                      <a:close/>
                    </a:path>
                  </a:pathLst>
                </a:custGeom>
                <a:solidFill>
                  <a:srgbClr val="47A3CB"/>
                </a:solidFill>
                <a:ln w="9525">
                  <a:noFill/>
                  <a:round/>
                  <a:headEnd/>
                  <a:tailEnd/>
                </a:ln>
              </p:spPr>
              <p:txBody>
                <a:bodyPr/>
                <a:lstStyle/>
                <a:p>
                  <a:endParaRPr lang="en-US"/>
                </a:p>
              </p:txBody>
            </p:sp>
            <p:sp>
              <p:nvSpPr>
                <p:cNvPr id="19258" name="Freeform 576"/>
                <p:cNvSpPr>
                  <a:spLocks/>
                </p:cNvSpPr>
                <p:nvPr/>
              </p:nvSpPr>
              <p:spPr bwMode="auto">
                <a:xfrm>
                  <a:off x="1263" y="3860"/>
                  <a:ext cx="6" cy="19"/>
                </a:xfrm>
                <a:custGeom>
                  <a:avLst/>
                  <a:gdLst>
                    <a:gd name="T0" fmla="*/ 0 w 24"/>
                    <a:gd name="T1" fmla="*/ 0 h 74"/>
                    <a:gd name="T2" fmla="*/ 0 w 24"/>
                    <a:gd name="T3" fmla="*/ 0 h 74"/>
                    <a:gd name="T4" fmla="*/ 0 w 24"/>
                    <a:gd name="T5" fmla="*/ 0 h 74"/>
                    <a:gd name="T6" fmla="*/ 0 w 24"/>
                    <a:gd name="T7" fmla="*/ 0 h 74"/>
                    <a:gd name="T8" fmla="*/ 0 w 24"/>
                    <a:gd name="T9" fmla="*/ 0 h 74"/>
                    <a:gd name="T10" fmla="*/ 0 w 24"/>
                    <a:gd name="T11" fmla="*/ 0 h 74"/>
                    <a:gd name="T12" fmla="*/ 0 w 24"/>
                    <a:gd name="T13" fmla="*/ 0 h 74"/>
                    <a:gd name="T14" fmla="*/ 0 w 24"/>
                    <a:gd name="T15" fmla="*/ 0 h 74"/>
                    <a:gd name="T16" fmla="*/ 0 w 24"/>
                    <a:gd name="T17" fmla="*/ 0 h 74"/>
                    <a:gd name="T18" fmla="*/ 0 w 24"/>
                    <a:gd name="T19" fmla="*/ 0 h 74"/>
                    <a:gd name="T20" fmla="*/ 0 w 24"/>
                    <a:gd name="T21" fmla="*/ 0 h 74"/>
                    <a:gd name="T22" fmla="*/ 0 w 24"/>
                    <a:gd name="T23" fmla="*/ 0 h 74"/>
                    <a:gd name="T24" fmla="*/ 0 w 24"/>
                    <a:gd name="T25" fmla="*/ 0 h 74"/>
                    <a:gd name="T26" fmla="*/ 0 w 24"/>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74"/>
                    <a:gd name="T44" fmla="*/ 24 w 24"/>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74">
                      <a:moveTo>
                        <a:pt x="24" y="0"/>
                      </a:moveTo>
                      <a:lnTo>
                        <a:pt x="16" y="23"/>
                      </a:lnTo>
                      <a:lnTo>
                        <a:pt x="11" y="48"/>
                      </a:lnTo>
                      <a:lnTo>
                        <a:pt x="9" y="74"/>
                      </a:lnTo>
                      <a:lnTo>
                        <a:pt x="8" y="48"/>
                      </a:lnTo>
                      <a:lnTo>
                        <a:pt x="7" y="23"/>
                      </a:lnTo>
                      <a:lnTo>
                        <a:pt x="0" y="0"/>
                      </a:lnTo>
                      <a:lnTo>
                        <a:pt x="5" y="0"/>
                      </a:lnTo>
                      <a:lnTo>
                        <a:pt x="18" y="0"/>
                      </a:lnTo>
                      <a:lnTo>
                        <a:pt x="24" y="0"/>
                      </a:lnTo>
                    </a:path>
                  </a:pathLst>
                </a:custGeom>
                <a:noFill/>
                <a:ln w="1588">
                  <a:solidFill>
                    <a:srgbClr val="87C2DC"/>
                  </a:solidFill>
                  <a:round/>
                  <a:headEnd/>
                  <a:tailEnd/>
                </a:ln>
              </p:spPr>
              <p:txBody>
                <a:bodyPr/>
                <a:lstStyle/>
                <a:p>
                  <a:endParaRPr lang="en-US"/>
                </a:p>
              </p:txBody>
            </p:sp>
            <p:sp>
              <p:nvSpPr>
                <p:cNvPr id="19259" name="Freeform 577"/>
                <p:cNvSpPr>
                  <a:spLocks/>
                </p:cNvSpPr>
                <p:nvPr/>
              </p:nvSpPr>
              <p:spPr bwMode="auto">
                <a:xfrm>
                  <a:off x="1238" y="3858"/>
                  <a:ext cx="5" cy="16"/>
                </a:xfrm>
                <a:custGeom>
                  <a:avLst/>
                  <a:gdLst>
                    <a:gd name="T0" fmla="*/ 0 w 20"/>
                    <a:gd name="T1" fmla="*/ 0 h 64"/>
                    <a:gd name="T2" fmla="*/ 0 w 20"/>
                    <a:gd name="T3" fmla="*/ 0 h 64"/>
                    <a:gd name="T4" fmla="*/ 0 w 20"/>
                    <a:gd name="T5" fmla="*/ 0 h 64"/>
                    <a:gd name="T6" fmla="*/ 0 w 20"/>
                    <a:gd name="T7" fmla="*/ 0 h 64"/>
                    <a:gd name="T8" fmla="*/ 0 w 20"/>
                    <a:gd name="T9" fmla="*/ 0 h 64"/>
                    <a:gd name="T10" fmla="*/ 0 w 20"/>
                    <a:gd name="T11" fmla="*/ 0 h 64"/>
                    <a:gd name="T12" fmla="*/ 0 w 20"/>
                    <a:gd name="T13" fmla="*/ 0 h 64"/>
                    <a:gd name="T14" fmla="*/ 0 w 20"/>
                    <a:gd name="T15" fmla="*/ 0 h 64"/>
                    <a:gd name="T16" fmla="*/ 0 w 20"/>
                    <a:gd name="T17" fmla="*/ 0 h 64"/>
                    <a:gd name="T18" fmla="*/ 0 w 20"/>
                    <a:gd name="T19" fmla="*/ 0 h 64"/>
                    <a:gd name="T20" fmla="*/ 0 w 20"/>
                    <a:gd name="T21" fmla="*/ 0 h 64"/>
                    <a:gd name="T22" fmla="*/ 0 w 20"/>
                    <a:gd name="T23" fmla="*/ 0 h 64"/>
                    <a:gd name="T24" fmla="*/ 0 w 20"/>
                    <a:gd name="T25" fmla="*/ 0 h 64"/>
                    <a:gd name="T26" fmla="*/ 0 w 20"/>
                    <a:gd name="T27" fmla="*/ 0 h 64"/>
                    <a:gd name="T28" fmla="*/ 0 w 20"/>
                    <a:gd name="T29" fmla="*/ 0 h 64"/>
                    <a:gd name="T30" fmla="*/ 0 w 20"/>
                    <a:gd name="T31" fmla="*/ 0 h 64"/>
                    <a:gd name="T32" fmla="*/ 0 w 20"/>
                    <a:gd name="T33" fmla="*/ 0 h 64"/>
                    <a:gd name="T34" fmla="*/ 0 w 20"/>
                    <a:gd name="T35" fmla="*/ 0 h 64"/>
                    <a:gd name="T36" fmla="*/ 0 w 20"/>
                    <a:gd name="T37" fmla="*/ 0 h 64"/>
                    <a:gd name="T38" fmla="*/ 0 w 20"/>
                    <a:gd name="T39" fmla="*/ 0 h 64"/>
                    <a:gd name="T40" fmla="*/ 0 w 20"/>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64"/>
                    <a:gd name="T65" fmla="*/ 20 w 2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64">
                      <a:moveTo>
                        <a:pt x="20" y="7"/>
                      </a:moveTo>
                      <a:lnTo>
                        <a:pt x="17" y="10"/>
                      </a:lnTo>
                      <a:lnTo>
                        <a:pt x="15" y="11"/>
                      </a:lnTo>
                      <a:lnTo>
                        <a:pt x="13" y="11"/>
                      </a:lnTo>
                      <a:lnTo>
                        <a:pt x="10" y="29"/>
                      </a:lnTo>
                      <a:lnTo>
                        <a:pt x="8" y="48"/>
                      </a:lnTo>
                      <a:lnTo>
                        <a:pt x="5" y="64"/>
                      </a:lnTo>
                      <a:lnTo>
                        <a:pt x="5" y="54"/>
                      </a:lnTo>
                      <a:lnTo>
                        <a:pt x="3" y="43"/>
                      </a:lnTo>
                      <a:lnTo>
                        <a:pt x="2" y="32"/>
                      </a:lnTo>
                      <a:lnTo>
                        <a:pt x="2" y="22"/>
                      </a:lnTo>
                      <a:lnTo>
                        <a:pt x="1" y="11"/>
                      </a:lnTo>
                      <a:lnTo>
                        <a:pt x="0" y="0"/>
                      </a:lnTo>
                      <a:lnTo>
                        <a:pt x="5" y="1"/>
                      </a:lnTo>
                      <a:lnTo>
                        <a:pt x="14" y="5"/>
                      </a:lnTo>
                      <a:lnTo>
                        <a:pt x="20" y="7"/>
                      </a:lnTo>
                      <a:close/>
                    </a:path>
                  </a:pathLst>
                </a:custGeom>
                <a:solidFill>
                  <a:srgbClr val="47A3CB"/>
                </a:solidFill>
                <a:ln w="9525">
                  <a:noFill/>
                  <a:round/>
                  <a:headEnd/>
                  <a:tailEnd/>
                </a:ln>
              </p:spPr>
              <p:txBody>
                <a:bodyPr/>
                <a:lstStyle/>
                <a:p>
                  <a:endParaRPr lang="en-US"/>
                </a:p>
              </p:txBody>
            </p:sp>
            <p:sp>
              <p:nvSpPr>
                <p:cNvPr id="19260" name="Freeform 578"/>
                <p:cNvSpPr>
                  <a:spLocks/>
                </p:cNvSpPr>
                <p:nvPr/>
              </p:nvSpPr>
              <p:spPr bwMode="auto">
                <a:xfrm>
                  <a:off x="1238" y="3858"/>
                  <a:ext cx="5" cy="16"/>
                </a:xfrm>
                <a:custGeom>
                  <a:avLst/>
                  <a:gdLst>
                    <a:gd name="T0" fmla="*/ 0 w 20"/>
                    <a:gd name="T1" fmla="*/ 0 h 64"/>
                    <a:gd name="T2" fmla="*/ 0 w 20"/>
                    <a:gd name="T3" fmla="*/ 0 h 64"/>
                    <a:gd name="T4" fmla="*/ 0 w 20"/>
                    <a:gd name="T5" fmla="*/ 0 h 64"/>
                    <a:gd name="T6" fmla="*/ 0 w 20"/>
                    <a:gd name="T7" fmla="*/ 0 h 64"/>
                    <a:gd name="T8" fmla="*/ 0 w 20"/>
                    <a:gd name="T9" fmla="*/ 0 h 64"/>
                    <a:gd name="T10" fmla="*/ 0 w 20"/>
                    <a:gd name="T11" fmla="*/ 0 h 64"/>
                    <a:gd name="T12" fmla="*/ 0 w 20"/>
                    <a:gd name="T13" fmla="*/ 0 h 64"/>
                    <a:gd name="T14" fmla="*/ 0 w 20"/>
                    <a:gd name="T15" fmla="*/ 0 h 64"/>
                    <a:gd name="T16" fmla="*/ 0 w 20"/>
                    <a:gd name="T17" fmla="*/ 0 h 64"/>
                    <a:gd name="T18" fmla="*/ 0 w 20"/>
                    <a:gd name="T19" fmla="*/ 0 h 64"/>
                    <a:gd name="T20" fmla="*/ 0 w 20"/>
                    <a:gd name="T21" fmla="*/ 0 h 64"/>
                    <a:gd name="T22" fmla="*/ 0 w 20"/>
                    <a:gd name="T23" fmla="*/ 0 h 64"/>
                    <a:gd name="T24" fmla="*/ 0 w 20"/>
                    <a:gd name="T25" fmla="*/ 0 h 64"/>
                    <a:gd name="T26" fmla="*/ 0 w 20"/>
                    <a:gd name="T27" fmla="*/ 0 h 64"/>
                    <a:gd name="T28" fmla="*/ 0 w 20"/>
                    <a:gd name="T29" fmla="*/ 0 h 64"/>
                    <a:gd name="T30" fmla="*/ 0 w 20"/>
                    <a:gd name="T31" fmla="*/ 0 h 64"/>
                    <a:gd name="T32" fmla="*/ 0 w 20"/>
                    <a:gd name="T33" fmla="*/ 0 h 64"/>
                    <a:gd name="T34" fmla="*/ 0 w 20"/>
                    <a:gd name="T35" fmla="*/ 0 h 64"/>
                    <a:gd name="T36" fmla="*/ 0 w 20"/>
                    <a:gd name="T37" fmla="*/ 0 h 64"/>
                    <a:gd name="T38" fmla="*/ 0 w 20"/>
                    <a:gd name="T39" fmla="*/ 0 h 64"/>
                    <a:gd name="T40" fmla="*/ 0 w 20"/>
                    <a:gd name="T41" fmla="*/ 0 h 64"/>
                    <a:gd name="T42" fmla="*/ 0 w 20"/>
                    <a:gd name="T43" fmla="*/ 0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64"/>
                    <a:gd name="T68" fmla="*/ 20 w 2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64">
                      <a:moveTo>
                        <a:pt x="20" y="7"/>
                      </a:moveTo>
                      <a:lnTo>
                        <a:pt x="17" y="10"/>
                      </a:lnTo>
                      <a:lnTo>
                        <a:pt x="15" y="11"/>
                      </a:lnTo>
                      <a:lnTo>
                        <a:pt x="13" y="11"/>
                      </a:lnTo>
                      <a:lnTo>
                        <a:pt x="10" y="29"/>
                      </a:lnTo>
                      <a:lnTo>
                        <a:pt x="8" y="48"/>
                      </a:lnTo>
                      <a:lnTo>
                        <a:pt x="5" y="64"/>
                      </a:lnTo>
                      <a:lnTo>
                        <a:pt x="5" y="54"/>
                      </a:lnTo>
                      <a:lnTo>
                        <a:pt x="3" y="43"/>
                      </a:lnTo>
                      <a:lnTo>
                        <a:pt x="2" y="32"/>
                      </a:lnTo>
                      <a:lnTo>
                        <a:pt x="2" y="22"/>
                      </a:lnTo>
                      <a:lnTo>
                        <a:pt x="1" y="11"/>
                      </a:lnTo>
                      <a:lnTo>
                        <a:pt x="0" y="0"/>
                      </a:lnTo>
                      <a:lnTo>
                        <a:pt x="5" y="1"/>
                      </a:lnTo>
                      <a:lnTo>
                        <a:pt x="14" y="5"/>
                      </a:lnTo>
                      <a:lnTo>
                        <a:pt x="20" y="7"/>
                      </a:lnTo>
                    </a:path>
                  </a:pathLst>
                </a:custGeom>
                <a:noFill/>
                <a:ln w="1588">
                  <a:solidFill>
                    <a:srgbClr val="87C2DC"/>
                  </a:solidFill>
                  <a:round/>
                  <a:headEnd/>
                  <a:tailEnd/>
                </a:ln>
              </p:spPr>
              <p:txBody>
                <a:bodyPr/>
                <a:lstStyle/>
                <a:p>
                  <a:endParaRPr lang="en-US"/>
                </a:p>
              </p:txBody>
            </p:sp>
            <p:sp>
              <p:nvSpPr>
                <p:cNvPr id="19261" name="Freeform 579"/>
                <p:cNvSpPr>
                  <a:spLocks/>
                </p:cNvSpPr>
                <p:nvPr/>
              </p:nvSpPr>
              <p:spPr bwMode="auto">
                <a:xfrm>
                  <a:off x="1214" y="3846"/>
                  <a:ext cx="9" cy="13"/>
                </a:xfrm>
                <a:custGeom>
                  <a:avLst/>
                  <a:gdLst>
                    <a:gd name="T0" fmla="*/ 0 w 37"/>
                    <a:gd name="T1" fmla="*/ 0 h 53"/>
                    <a:gd name="T2" fmla="*/ 0 w 37"/>
                    <a:gd name="T3" fmla="*/ 0 h 53"/>
                    <a:gd name="T4" fmla="*/ 0 w 37"/>
                    <a:gd name="T5" fmla="*/ 0 h 53"/>
                    <a:gd name="T6" fmla="*/ 0 w 37"/>
                    <a:gd name="T7" fmla="*/ 0 h 53"/>
                    <a:gd name="T8" fmla="*/ 0 w 37"/>
                    <a:gd name="T9" fmla="*/ 0 h 53"/>
                    <a:gd name="T10" fmla="*/ 0 w 37"/>
                    <a:gd name="T11" fmla="*/ 0 h 53"/>
                    <a:gd name="T12" fmla="*/ 0 w 37"/>
                    <a:gd name="T13" fmla="*/ 0 h 53"/>
                    <a:gd name="T14" fmla="*/ 0 w 37"/>
                    <a:gd name="T15" fmla="*/ 0 h 53"/>
                    <a:gd name="T16" fmla="*/ 0 w 37"/>
                    <a:gd name="T17" fmla="*/ 0 h 53"/>
                    <a:gd name="T18" fmla="*/ 0 w 37"/>
                    <a:gd name="T19" fmla="*/ 0 h 53"/>
                    <a:gd name="T20" fmla="*/ 0 w 37"/>
                    <a:gd name="T21" fmla="*/ 0 h 53"/>
                    <a:gd name="T22" fmla="*/ 0 w 37"/>
                    <a:gd name="T23" fmla="*/ 0 h 53"/>
                    <a:gd name="T24" fmla="*/ 0 w 37"/>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53"/>
                    <a:gd name="T41" fmla="*/ 37 w 37"/>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53">
                      <a:moveTo>
                        <a:pt x="24" y="0"/>
                      </a:moveTo>
                      <a:lnTo>
                        <a:pt x="11" y="19"/>
                      </a:lnTo>
                      <a:lnTo>
                        <a:pt x="4" y="38"/>
                      </a:lnTo>
                      <a:lnTo>
                        <a:pt x="0" y="53"/>
                      </a:lnTo>
                      <a:lnTo>
                        <a:pt x="13" y="37"/>
                      </a:lnTo>
                      <a:lnTo>
                        <a:pt x="24" y="28"/>
                      </a:lnTo>
                      <a:lnTo>
                        <a:pt x="37" y="21"/>
                      </a:lnTo>
                      <a:lnTo>
                        <a:pt x="34" y="15"/>
                      </a:lnTo>
                      <a:lnTo>
                        <a:pt x="27" y="5"/>
                      </a:lnTo>
                      <a:lnTo>
                        <a:pt x="24" y="0"/>
                      </a:lnTo>
                      <a:close/>
                    </a:path>
                  </a:pathLst>
                </a:custGeom>
                <a:solidFill>
                  <a:srgbClr val="47A3CB"/>
                </a:solidFill>
                <a:ln w="9525">
                  <a:noFill/>
                  <a:round/>
                  <a:headEnd/>
                  <a:tailEnd/>
                </a:ln>
              </p:spPr>
              <p:txBody>
                <a:bodyPr/>
                <a:lstStyle/>
                <a:p>
                  <a:endParaRPr lang="en-US"/>
                </a:p>
              </p:txBody>
            </p:sp>
            <p:sp>
              <p:nvSpPr>
                <p:cNvPr id="19262" name="Freeform 580"/>
                <p:cNvSpPr>
                  <a:spLocks/>
                </p:cNvSpPr>
                <p:nvPr/>
              </p:nvSpPr>
              <p:spPr bwMode="auto">
                <a:xfrm>
                  <a:off x="1214" y="3846"/>
                  <a:ext cx="9" cy="13"/>
                </a:xfrm>
                <a:custGeom>
                  <a:avLst/>
                  <a:gdLst>
                    <a:gd name="T0" fmla="*/ 0 w 37"/>
                    <a:gd name="T1" fmla="*/ 0 h 53"/>
                    <a:gd name="T2" fmla="*/ 0 w 37"/>
                    <a:gd name="T3" fmla="*/ 0 h 53"/>
                    <a:gd name="T4" fmla="*/ 0 w 37"/>
                    <a:gd name="T5" fmla="*/ 0 h 53"/>
                    <a:gd name="T6" fmla="*/ 0 w 37"/>
                    <a:gd name="T7" fmla="*/ 0 h 53"/>
                    <a:gd name="T8" fmla="*/ 0 w 37"/>
                    <a:gd name="T9" fmla="*/ 0 h 53"/>
                    <a:gd name="T10" fmla="*/ 0 w 37"/>
                    <a:gd name="T11" fmla="*/ 0 h 53"/>
                    <a:gd name="T12" fmla="*/ 0 w 37"/>
                    <a:gd name="T13" fmla="*/ 0 h 53"/>
                    <a:gd name="T14" fmla="*/ 0 w 37"/>
                    <a:gd name="T15" fmla="*/ 0 h 53"/>
                    <a:gd name="T16" fmla="*/ 0 w 37"/>
                    <a:gd name="T17" fmla="*/ 0 h 53"/>
                    <a:gd name="T18" fmla="*/ 0 w 37"/>
                    <a:gd name="T19" fmla="*/ 0 h 53"/>
                    <a:gd name="T20" fmla="*/ 0 w 37"/>
                    <a:gd name="T21" fmla="*/ 0 h 53"/>
                    <a:gd name="T22" fmla="*/ 0 w 37"/>
                    <a:gd name="T23" fmla="*/ 0 h 53"/>
                    <a:gd name="T24" fmla="*/ 0 w 37"/>
                    <a:gd name="T25" fmla="*/ 0 h 53"/>
                    <a:gd name="T26" fmla="*/ 0 w 37"/>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53"/>
                    <a:gd name="T44" fmla="*/ 37 w 37"/>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53">
                      <a:moveTo>
                        <a:pt x="24" y="0"/>
                      </a:moveTo>
                      <a:lnTo>
                        <a:pt x="11" y="19"/>
                      </a:lnTo>
                      <a:lnTo>
                        <a:pt x="4" y="38"/>
                      </a:lnTo>
                      <a:lnTo>
                        <a:pt x="0" y="53"/>
                      </a:lnTo>
                      <a:lnTo>
                        <a:pt x="13" y="37"/>
                      </a:lnTo>
                      <a:lnTo>
                        <a:pt x="24" y="28"/>
                      </a:lnTo>
                      <a:lnTo>
                        <a:pt x="37" y="21"/>
                      </a:lnTo>
                      <a:lnTo>
                        <a:pt x="34" y="15"/>
                      </a:lnTo>
                      <a:lnTo>
                        <a:pt x="27" y="5"/>
                      </a:lnTo>
                      <a:lnTo>
                        <a:pt x="24" y="0"/>
                      </a:lnTo>
                    </a:path>
                  </a:pathLst>
                </a:custGeom>
                <a:noFill/>
                <a:ln w="1588">
                  <a:solidFill>
                    <a:srgbClr val="87C2DC"/>
                  </a:solidFill>
                  <a:round/>
                  <a:headEnd/>
                  <a:tailEnd/>
                </a:ln>
              </p:spPr>
              <p:txBody>
                <a:bodyPr/>
                <a:lstStyle/>
                <a:p>
                  <a:endParaRPr lang="en-US"/>
                </a:p>
              </p:txBody>
            </p:sp>
            <p:sp>
              <p:nvSpPr>
                <p:cNvPr id="19263" name="Freeform 581"/>
                <p:cNvSpPr>
                  <a:spLocks/>
                </p:cNvSpPr>
                <p:nvPr/>
              </p:nvSpPr>
              <p:spPr bwMode="auto">
                <a:xfrm>
                  <a:off x="1236" y="2921"/>
                  <a:ext cx="11" cy="18"/>
                </a:xfrm>
                <a:custGeom>
                  <a:avLst/>
                  <a:gdLst>
                    <a:gd name="T0" fmla="*/ 0 w 45"/>
                    <a:gd name="T1" fmla="*/ 0 h 74"/>
                    <a:gd name="T2" fmla="*/ 0 w 45"/>
                    <a:gd name="T3" fmla="*/ 0 h 74"/>
                    <a:gd name="T4" fmla="*/ 0 w 45"/>
                    <a:gd name="T5" fmla="*/ 0 h 74"/>
                    <a:gd name="T6" fmla="*/ 0 w 45"/>
                    <a:gd name="T7" fmla="*/ 0 h 74"/>
                    <a:gd name="T8" fmla="*/ 0 60000 65536"/>
                    <a:gd name="T9" fmla="*/ 0 60000 65536"/>
                    <a:gd name="T10" fmla="*/ 0 60000 65536"/>
                    <a:gd name="T11" fmla="*/ 0 60000 65536"/>
                    <a:gd name="T12" fmla="*/ 0 w 45"/>
                    <a:gd name="T13" fmla="*/ 0 h 74"/>
                    <a:gd name="T14" fmla="*/ 45 w 45"/>
                    <a:gd name="T15" fmla="*/ 74 h 74"/>
                  </a:gdLst>
                  <a:ahLst/>
                  <a:cxnLst>
                    <a:cxn ang="T8">
                      <a:pos x="T0" y="T1"/>
                    </a:cxn>
                    <a:cxn ang="T9">
                      <a:pos x="T2" y="T3"/>
                    </a:cxn>
                    <a:cxn ang="T10">
                      <a:pos x="T4" y="T5"/>
                    </a:cxn>
                    <a:cxn ang="T11">
                      <a:pos x="T6" y="T7"/>
                    </a:cxn>
                  </a:cxnLst>
                  <a:rect l="T12" t="T13" r="T14" b="T15"/>
                  <a:pathLst>
                    <a:path w="45" h="74">
                      <a:moveTo>
                        <a:pt x="45" y="0"/>
                      </a:moveTo>
                      <a:lnTo>
                        <a:pt x="34" y="27"/>
                      </a:lnTo>
                      <a:lnTo>
                        <a:pt x="18" y="52"/>
                      </a:lnTo>
                      <a:lnTo>
                        <a:pt x="0" y="74"/>
                      </a:lnTo>
                    </a:path>
                  </a:pathLst>
                </a:custGeom>
                <a:noFill/>
                <a:ln w="11113">
                  <a:solidFill>
                    <a:srgbClr val="D1E7F1"/>
                  </a:solidFill>
                  <a:round/>
                  <a:headEnd/>
                  <a:tailEnd/>
                </a:ln>
              </p:spPr>
              <p:txBody>
                <a:bodyPr/>
                <a:lstStyle/>
                <a:p>
                  <a:endParaRPr lang="en-US"/>
                </a:p>
              </p:txBody>
            </p:sp>
            <p:sp>
              <p:nvSpPr>
                <p:cNvPr id="19264" name="Freeform 582"/>
                <p:cNvSpPr>
                  <a:spLocks/>
                </p:cNvSpPr>
                <p:nvPr/>
              </p:nvSpPr>
              <p:spPr bwMode="auto">
                <a:xfrm>
                  <a:off x="1203" y="2939"/>
                  <a:ext cx="33" cy="47"/>
                </a:xfrm>
                <a:custGeom>
                  <a:avLst/>
                  <a:gdLst>
                    <a:gd name="T0" fmla="*/ 0 w 129"/>
                    <a:gd name="T1" fmla="*/ 0 h 189"/>
                    <a:gd name="T2" fmla="*/ 0 w 129"/>
                    <a:gd name="T3" fmla="*/ 0 h 189"/>
                    <a:gd name="T4" fmla="*/ 0 w 129"/>
                    <a:gd name="T5" fmla="*/ 0 h 189"/>
                    <a:gd name="T6" fmla="*/ 0 w 129"/>
                    <a:gd name="T7" fmla="*/ 0 h 189"/>
                    <a:gd name="T8" fmla="*/ 0 w 129"/>
                    <a:gd name="T9" fmla="*/ 0 h 189"/>
                    <a:gd name="T10" fmla="*/ 0 60000 65536"/>
                    <a:gd name="T11" fmla="*/ 0 60000 65536"/>
                    <a:gd name="T12" fmla="*/ 0 60000 65536"/>
                    <a:gd name="T13" fmla="*/ 0 60000 65536"/>
                    <a:gd name="T14" fmla="*/ 0 60000 65536"/>
                    <a:gd name="T15" fmla="*/ 0 w 129"/>
                    <a:gd name="T16" fmla="*/ 0 h 189"/>
                    <a:gd name="T17" fmla="*/ 129 w 129"/>
                    <a:gd name="T18" fmla="*/ 189 h 189"/>
                  </a:gdLst>
                  <a:ahLst/>
                  <a:cxnLst>
                    <a:cxn ang="T10">
                      <a:pos x="T0" y="T1"/>
                    </a:cxn>
                    <a:cxn ang="T11">
                      <a:pos x="T2" y="T3"/>
                    </a:cxn>
                    <a:cxn ang="T12">
                      <a:pos x="T4" y="T5"/>
                    </a:cxn>
                    <a:cxn ang="T13">
                      <a:pos x="T6" y="T7"/>
                    </a:cxn>
                    <a:cxn ang="T14">
                      <a:pos x="T8" y="T9"/>
                    </a:cxn>
                  </a:cxnLst>
                  <a:rect l="T15" t="T16" r="T17" b="T18"/>
                  <a:pathLst>
                    <a:path w="129" h="189">
                      <a:moveTo>
                        <a:pt x="129" y="0"/>
                      </a:moveTo>
                      <a:lnTo>
                        <a:pt x="90" y="45"/>
                      </a:lnTo>
                      <a:lnTo>
                        <a:pt x="52" y="88"/>
                      </a:lnTo>
                      <a:lnTo>
                        <a:pt x="19" y="134"/>
                      </a:lnTo>
                      <a:lnTo>
                        <a:pt x="0" y="189"/>
                      </a:lnTo>
                    </a:path>
                  </a:pathLst>
                </a:custGeom>
                <a:noFill/>
                <a:ln w="11113">
                  <a:solidFill>
                    <a:srgbClr val="D1E7F1"/>
                  </a:solidFill>
                  <a:round/>
                  <a:headEnd/>
                  <a:tailEnd/>
                </a:ln>
              </p:spPr>
              <p:txBody>
                <a:bodyPr/>
                <a:lstStyle/>
                <a:p>
                  <a:endParaRPr lang="en-US"/>
                </a:p>
              </p:txBody>
            </p:sp>
            <p:sp>
              <p:nvSpPr>
                <p:cNvPr id="19265" name="Freeform 583"/>
                <p:cNvSpPr>
                  <a:spLocks/>
                </p:cNvSpPr>
                <p:nvPr/>
              </p:nvSpPr>
              <p:spPr bwMode="auto">
                <a:xfrm>
                  <a:off x="1200" y="2986"/>
                  <a:ext cx="5" cy="75"/>
                </a:xfrm>
                <a:custGeom>
                  <a:avLst/>
                  <a:gdLst>
                    <a:gd name="T0" fmla="*/ 0 w 21"/>
                    <a:gd name="T1" fmla="*/ 0 h 300"/>
                    <a:gd name="T2" fmla="*/ 0 w 21"/>
                    <a:gd name="T3" fmla="*/ 0 h 300"/>
                    <a:gd name="T4" fmla="*/ 0 w 21"/>
                    <a:gd name="T5" fmla="*/ 0 h 300"/>
                    <a:gd name="T6" fmla="*/ 0 w 21"/>
                    <a:gd name="T7" fmla="*/ 0 h 300"/>
                    <a:gd name="T8" fmla="*/ 0 w 21"/>
                    <a:gd name="T9" fmla="*/ 0 h 300"/>
                    <a:gd name="T10" fmla="*/ 0 w 21"/>
                    <a:gd name="T11" fmla="*/ 0 h 300"/>
                    <a:gd name="T12" fmla="*/ 0 w 21"/>
                    <a:gd name="T13" fmla="*/ 0 h 300"/>
                    <a:gd name="T14" fmla="*/ 0 60000 65536"/>
                    <a:gd name="T15" fmla="*/ 0 60000 65536"/>
                    <a:gd name="T16" fmla="*/ 0 60000 65536"/>
                    <a:gd name="T17" fmla="*/ 0 60000 65536"/>
                    <a:gd name="T18" fmla="*/ 0 60000 65536"/>
                    <a:gd name="T19" fmla="*/ 0 60000 65536"/>
                    <a:gd name="T20" fmla="*/ 0 60000 65536"/>
                    <a:gd name="T21" fmla="*/ 0 w 21"/>
                    <a:gd name="T22" fmla="*/ 0 h 300"/>
                    <a:gd name="T23" fmla="*/ 21 w 21"/>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00">
                      <a:moveTo>
                        <a:pt x="15" y="0"/>
                      </a:moveTo>
                      <a:lnTo>
                        <a:pt x="7" y="50"/>
                      </a:lnTo>
                      <a:lnTo>
                        <a:pt x="2" y="98"/>
                      </a:lnTo>
                      <a:lnTo>
                        <a:pt x="0" y="147"/>
                      </a:lnTo>
                      <a:lnTo>
                        <a:pt x="1" y="197"/>
                      </a:lnTo>
                      <a:lnTo>
                        <a:pt x="8" y="248"/>
                      </a:lnTo>
                      <a:lnTo>
                        <a:pt x="21" y="300"/>
                      </a:lnTo>
                    </a:path>
                  </a:pathLst>
                </a:custGeom>
                <a:noFill/>
                <a:ln w="11113">
                  <a:solidFill>
                    <a:srgbClr val="D1E7F1"/>
                  </a:solidFill>
                  <a:round/>
                  <a:headEnd/>
                  <a:tailEnd/>
                </a:ln>
              </p:spPr>
              <p:txBody>
                <a:bodyPr/>
                <a:lstStyle/>
                <a:p>
                  <a:endParaRPr lang="en-US"/>
                </a:p>
              </p:txBody>
            </p:sp>
            <p:sp>
              <p:nvSpPr>
                <p:cNvPr id="19266" name="Freeform 584"/>
                <p:cNvSpPr>
                  <a:spLocks/>
                </p:cNvSpPr>
                <p:nvPr/>
              </p:nvSpPr>
              <p:spPr bwMode="auto">
                <a:xfrm>
                  <a:off x="1205" y="3061"/>
                  <a:ext cx="2" cy="65"/>
                </a:xfrm>
                <a:custGeom>
                  <a:avLst/>
                  <a:gdLst>
                    <a:gd name="T0" fmla="*/ 0 w 9"/>
                    <a:gd name="T1" fmla="*/ 0 h 256"/>
                    <a:gd name="T2" fmla="*/ 0 w 9"/>
                    <a:gd name="T3" fmla="*/ 0 h 256"/>
                    <a:gd name="T4" fmla="*/ 0 w 9"/>
                    <a:gd name="T5" fmla="*/ 0 h 256"/>
                    <a:gd name="T6" fmla="*/ 0 w 9"/>
                    <a:gd name="T7" fmla="*/ 0 h 256"/>
                    <a:gd name="T8" fmla="*/ 0 w 9"/>
                    <a:gd name="T9" fmla="*/ 0 h 256"/>
                    <a:gd name="T10" fmla="*/ 0 w 9"/>
                    <a:gd name="T11" fmla="*/ 0 h 256"/>
                    <a:gd name="T12" fmla="*/ 0 60000 65536"/>
                    <a:gd name="T13" fmla="*/ 0 60000 65536"/>
                    <a:gd name="T14" fmla="*/ 0 60000 65536"/>
                    <a:gd name="T15" fmla="*/ 0 60000 65536"/>
                    <a:gd name="T16" fmla="*/ 0 60000 65536"/>
                    <a:gd name="T17" fmla="*/ 0 60000 65536"/>
                    <a:gd name="T18" fmla="*/ 0 w 9"/>
                    <a:gd name="T19" fmla="*/ 0 h 256"/>
                    <a:gd name="T20" fmla="*/ 9 w 9"/>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9" h="256">
                      <a:moveTo>
                        <a:pt x="1" y="0"/>
                      </a:moveTo>
                      <a:lnTo>
                        <a:pt x="9" y="50"/>
                      </a:lnTo>
                      <a:lnTo>
                        <a:pt x="9" y="101"/>
                      </a:lnTo>
                      <a:lnTo>
                        <a:pt x="4" y="153"/>
                      </a:lnTo>
                      <a:lnTo>
                        <a:pt x="0" y="204"/>
                      </a:lnTo>
                      <a:lnTo>
                        <a:pt x="0" y="256"/>
                      </a:lnTo>
                    </a:path>
                  </a:pathLst>
                </a:custGeom>
                <a:noFill/>
                <a:ln w="11113">
                  <a:solidFill>
                    <a:srgbClr val="D1E7F1"/>
                  </a:solidFill>
                  <a:round/>
                  <a:headEnd/>
                  <a:tailEnd/>
                </a:ln>
              </p:spPr>
              <p:txBody>
                <a:bodyPr/>
                <a:lstStyle/>
                <a:p>
                  <a:endParaRPr lang="en-US"/>
                </a:p>
              </p:txBody>
            </p:sp>
            <p:sp>
              <p:nvSpPr>
                <p:cNvPr id="19267" name="Freeform 585"/>
                <p:cNvSpPr>
                  <a:spLocks/>
                </p:cNvSpPr>
                <p:nvPr/>
              </p:nvSpPr>
              <p:spPr bwMode="auto">
                <a:xfrm>
                  <a:off x="1206" y="3063"/>
                  <a:ext cx="8" cy="34"/>
                </a:xfrm>
                <a:custGeom>
                  <a:avLst/>
                  <a:gdLst>
                    <a:gd name="T0" fmla="*/ 0 w 33"/>
                    <a:gd name="T1" fmla="*/ 0 h 135"/>
                    <a:gd name="T2" fmla="*/ 0 w 33"/>
                    <a:gd name="T3" fmla="*/ 0 h 135"/>
                    <a:gd name="T4" fmla="*/ 0 w 33"/>
                    <a:gd name="T5" fmla="*/ 0 h 135"/>
                    <a:gd name="T6" fmla="*/ 0 w 33"/>
                    <a:gd name="T7" fmla="*/ 0 h 135"/>
                    <a:gd name="T8" fmla="*/ 0 60000 65536"/>
                    <a:gd name="T9" fmla="*/ 0 60000 65536"/>
                    <a:gd name="T10" fmla="*/ 0 60000 65536"/>
                    <a:gd name="T11" fmla="*/ 0 60000 65536"/>
                    <a:gd name="T12" fmla="*/ 0 w 33"/>
                    <a:gd name="T13" fmla="*/ 0 h 135"/>
                    <a:gd name="T14" fmla="*/ 33 w 33"/>
                    <a:gd name="T15" fmla="*/ 135 h 135"/>
                  </a:gdLst>
                  <a:ahLst/>
                  <a:cxnLst>
                    <a:cxn ang="T8">
                      <a:pos x="T0" y="T1"/>
                    </a:cxn>
                    <a:cxn ang="T9">
                      <a:pos x="T2" y="T3"/>
                    </a:cxn>
                    <a:cxn ang="T10">
                      <a:pos x="T4" y="T5"/>
                    </a:cxn>
                    <a:cxn ang="T11">
                      <a:pos x="T6" y="T7"/>
                    </a:cxn>
                  </a:cxnLst>
                  <a:rect l="T12" t="T13" r="T14" b="T15"/>
                  <a:pathLst>
                    <a:path w="33" h="135">
                      <a:moveTo>
                        <a:pt x="0" y="0"/>
                      </a:moveTo>
                      <a:lnTo>
                        <a:pt x="11" y="46"/>
                      </a:lnTo>
                      <a:lnTo>
                        <a:pt x="22" y="90"/>
                      </a:lnTo>
                      <a:lnTo>
                        <a:pt x="33" y="135"/>
                      </a:lnTo>
                    </a:path>
                  </a:pathLst>
                </a:custGeom>
                <a:noFill/>
                <a:ln w="6350">
                  <a:solidFill>
                    <a:srgbClr val="D1E7F1"/>
                  </a:solidFill>
                  <a:round/>
                  <a:headEnd/>
                  <a:tailEnd/>
                </a:ln>
              </p:spPr>
              <p:txBody>
                <a:bodyPr/>
                <a:lstStyle/>
                <a:p>
                  <a:endParaRPr lang="en-US"/>
                </a:p>
              </p:txBody>
            </p:sp>
            <p:sp>
              <p:nvSpPr>
                <p:cNvPr id="19268" name="Freeform 586"/>
                <p:cNvSpPr>
                  <a:spLocks/>
                </p:cNvSpPr>
                <p:nvPr/>
              </p:nvSpPr>
              <p:spPr bwMode="auto">
                <a:xfrm>
                  <a:off x="1203" y="2902"/>
                  <a:ext cx="46" cy="79"/>
                </a:xfrm>
                <a:custGeom>
                  <a:avLst/>
                  <a:gdLst>
                    <a:gd name="T0" fmla="*/ 0 w 182"/>
                    <a:gd name="T1" fmla="*/ 0 h 316"/>
                    <a:gd name="T2" fmla="*/ 0 w 182"/>
                    <a:gd name="T3" fmla="*/ 0 h 316"/>
                    <a:gd name="T4" fmla="*/ 0 w 182"/>
                    <a:gd name="T5" fmla="*/ 0 h 316"/>
                    <a:gd name="T6" fmla="*/ 0 w 182"/>
                    <a:gd name="T7" fmla="*/ 0 h 316"/>
                    <a:gd name="T8" fmla="*/ 0 w 182"/>
                    <a:gd name="T9" fmla="*/ 0 h 316"/>
                    <a:gd name="T10" fmla="*/ 0 w 182"/>
                    <a:gd name="T11" fmla="*/ 0 h 316"/>
                    <a:gd name="T12" fmla="*/ 0 w 182"/>
                    <a:gd name="T13" fmla="*/ 0 h 316"/>
                    <a:gd name="T14" fmla="*/ 0 w 182"/>
                    <a:gd name="T15" fmla="*/ 0 h 316"/>
                    <a:gd name="T16" fmla="*/ 0 w 182"/>
                    <a:gd name="T17" fmla="*/ 0 h 316"/>
                    <a:gd name="T18" fmla="*/ 0 w 182"/>
                    <a:gd name="T19" fmla="*/ 0 h 316"/>
                    <a:gd name="T20" fmla="*/ 0 w 182"/>
                    <a:gd name="T21" fmla="*/ 0 h 316"/>
                    <a:gd name="T22" fmla="*/ 0 w 182"/>
                    <a:gd name="T23" fmla="*/ 0 h 316"/>
                    <a:gd name="T24" fmla="*/ 0 w 182"/>
                    <a:gd name="T25" fmla="*/ 0 h 316"/>
                    <a:gd name="T26" fmla="*/ 0 w 182"/>
                    <a:gd name="T27" fmla="*/ 0 h 316"/>
                    <a:gd name="T28" fmla="*/ 0 w 182"/>
                    <a:gd name="T29" fmla="*/ 0 h 316"/>
                    <a:gd name="T30" fmla="*/ 0 w 182"/>
                    <a:gd name="T31" fmla="*/ 0 h 316"/>
                    <a:gd name="T32" fmla="*/ 0 w 182"/>
                    <a:gd name="T33" fmla="*/ 0 h 316"/>
                    <a:gd name="T34" fmla="*/ 0 w 182"/>
                    <a:gd name="T35" fmla="*/ 0 h 316"/>
                    <a:gd name="T36" fmla="*/ 0 w 182"/>
                    <a:gd name="T37" fmla="*/ 0 h 316"/>
                    <a:gd name="T38" fmla="*/ 0 w 182"/>
                    <a:gd name="T39" fmla="*/ 0 h 316"/>
                    <a:gd name="T40" fmla="*/ 0 w 182"/>
                    <a:gd name="T41" fmla="*/ 0 h 316"/>
                    <a:gd name="T42" fmla="*/ 0 w 182"/>
                    <a:gd name="T43" fmla="*/ 0 h 316"/>
                    <a:gd name="T44" fmla="*/ 0 w 182"/>
                    <a:gd name="T45" fmla="*/ 0 h 3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2"/>
                    <a:gd name="T70" fmla="*/ 0 h 316"/>
                    <a:gd name="T71" fmla="*/ 182 w 182"/>
                    <a:gd name="T72" fmla="*/ 316 h 3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2" h="316">
                      <a:moveTo>
                        <a:pt x="180" y="0"/>
                      </a:moveTo>
                      <a:lnTo>
                        <a:pt x="154" y="50"/>
                      </a:lnTo>
                      <a:lnTo>
                        <a:pt x="131" y="97"/>
                      </a:lnTo>
                      <a:lnTo>
                        <a:pt x="107" y="144"/>
                      </a:lnTo>
                      <a:lnTo>
                        <a:pt x="73" y="190"/>
                      </a:lnTo>
                      <a:lnTo>
                        <a:pt x="47" y="224"/>
                      </a:lnTo>
                      <a:lnTo>
                        <a:pt x="18" y="272"/>
                      </a:lnTo>
                      <a:lnTo>
                        <a:pt x="0" y="316"/>
                      </a:lnTo>
                      <a:lnTo>
                        <a:pt x="7" y="284"/>
                      </a:lnTo>
                      <a:lnTo>
                        <a:pt x="27" y="256"/>
                      </a:lnTo>
                      <a:lnTo>
                        <a:pt x="48" y="233"/>
                      </a:lnTo>
                      <a:lnTo>
                        <a:pt x="84" y="192"/>
                      </a:lnTo>
                      <a:lnTo>
                        <a:pt x="121" y="153"/>
                      </a:lnTo>
                      <a:lnTo>
                        <a:pt x="155" y="112"/>
                      </a:lnTo>
                      <a:lnTo>
                        <a:pt x="182" y="65"/>
                      </a:lnTo>
                      <a:lnTo>
                        <a:pt x="182" y="49"/>
                      </a:lnTo>
                      <a:lnTo>
                        <a:pt x="181" y="17"/>
                      </a:lnTo>
                      <a:lnTo>
                        <a:pt x="180" y="0"/>
                      </a:lnTo>
                      <a:close/>
                    </a:path>
                  </a:pathLst>
                </a:custGeom>
                <a:solidFill>
                  <a:srgbClr val="47A3CB"/>
                </a:solidFill>
                <a:ln w="9525">
                  <a:noFill/>
                  <a:round/>
                  <a:headEnd/>
                  <a:tailEnd/>
                </a:ln>
              </p:spPr>
              <p:txBody>
                <a:bodyPr/>
                <a:lstStyle/>
                <a:p>
                  <a:endParaRPr lang="en-US"/>
                </a:p>
              </p:txBody>
            </p:sp>
            <p:sp>
              <p:nvSpPr>
                <p:cNvPr id="19269" name="Freeform 587"/>
                <p:cNvSpPr>
                  <a:spLocks/>
                </p:cNvSpPr>
                <p:nvPr/>
              </p:nvSpPr>
              <p:spPr bwMode="auto">
                <a:xfrm>
                  <a:off x="1203" y="2902"/>
                  <a:ext cx="46" cy="79"/>
                </a:xfrm>
                <a:custGeom>
                  <a:avLst/>
                  <a:gdLst>
                    <a:gd name="T0" fmla="*/ 0 w 182"/>
                    <a:gd name="T1" fmla="*/ 0 h 316"/>
                    <a:gd name="T2" fmla="*/ 0 w 182"/>
                    <a:gd name="T3" fmla="*/ 0 h 316"/>
                    <a:gd name="T4" fmla="*/ 0 w 182"/>
                    <a:gd name="T5" fmla="*/ 0 h 316"/>
                    <a:gd name="T6" fmla="*/ 0 w 182"/>
                    <a:gd name="T7" fmla="*/ 0 h 316"/>
                    <a:gd name="T8" fmla="*/ 0 w 182"/>
                    <a:gd name="T9" fmla="*/ 0 h 316"/>
                    <a:gd name="T10" fmla="*/ 0 w 182"/>
                    <a:gd name="T11" fmla="*/ 0 h 316"/>
                    <a:gd name="T12" fmla="*/ 0 w 182"/>
                    <a:gd name="T13" fmla="*/ 0 h 316"/>
                    <a:gd name="T14" fmla="*/ 0 w 182"/>
                    <a:gd name="T15" fmla="*/ 0 h 316"/>
                    <a:gd name="T16" fmla="*/ 0 w 182"/>
                    <a:gd name="T17" fmla="*/ 0 h 316"/>
                    <a:gd name="T18" fmla="*/ 0 w 182"/>
                    <a:gd name="T19" fmla="*/ 0 h 316"/>
                    <a:gd name="T20" fmla="*/ 0 w 182"/>
                    <a:gd name="T21" fmla="*/ 0 h 316"/>
                    <a:gd name="T22" fmla="*/ 0 w 182"/>
                    <a:gd name="T23" fmla="*/ 0 h 316"/>
                    <a:gd name="T24" fmla="*/ 0 w 182"/>
                    <a:gd name="T25" fmla="*/ 0 h 316"/>
                    <a:gd name="T26" fmla="*/ 0 w 182"/>
                    <a:gd name="T27" fmla="*/ 0 h 316"/>
                    <a:gd name="T28" fmla="*/ 0 w 182"/>
                    <a:gd name="T29" fmla="*/ 0 h 316"/>
                    <a:gd name="T30" fmla="*/ 0 w 182"/>
                    <a:gd name="T31" fmla="*/ 0 h 316"/>
                    <a:gd name="T32" fmla="*/ 0 w 182"/>
                    <a:gd name="T33" fmla="*/ 0 h 316"/>
                    <a:gd name="T34" fmla="*/ 0 w 182"/>
                    <a:gd name="T35" fmla="*/ 0 h 316"/>
                    <a:gd name="T36" fmla="*/ 0 w 182"/>
                    <a:gd name="T37" fmla="*/ 0 h 316"/>
                    <a:gd name="T38" fmla="*/ 0 w 182"/>
                    <a:gd name="T39" fmla="*/ 0 h 316"/>
                    <a:gd name="T40" fmla="*/ 0 w 182"/>
                    <a:gd name="T41" fmla="*/ 0 h 316"/>
                    <a:gd name="T42" fmla="*/ 0 w 182"/>
                    <a:gd name="T43" fmla="*/ 0 h 316"/>
                    <a:gd name="T44" fmla="*/ 0 w 182"/>
                    <a:gd name="T45" fmla="*/ 0 h 316"/>
                    <a:gd name="T46" fmla="*/ 0 w 182"/>
                    <a:gd name="T47" fmla="*/ 0 h 3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316"/>
                    <a:gd name="T74" fmla="*/ 182 w 182"/>
                    <a:gd name="T75" fmla="*/ 316 h 3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316">
                      <a:moveTo>
                        <a:pt x="180" y="0"/>
                      </a:moveTo>
                      <a:lnTo>
                        <a:pt x="154" y="50"/>
                      </a:lnTo>
                      <a:lnTo>
                        <a:pt x="131" y="97"/>
                      </a:lnTo>
                      <a:lnTo>
                        <a:pt x="107" y="144"/>
                      </a:lnTo>
                      <a:lnTo>
                        <a:pt x="73" y="190"/>
                      </a:lnTo>
                      <a:lnTo>
                        <a:pt x="47" y="224"/>
                      </a:lnTo>
                      <a:lnTo>
                        <a:pt x="18" y="272"/>
                      </a:lnTo>
                      <a:lnTo>
                        <a:pt x="0" y="316"/>
                      </a:lnTo>
                      <a:lnTo>
                        <a:pt x="7" y="284"/>
                      </a:lnTo>
                      <a:lnTo>
                        <a:pt x="27" y="256"/>
                      </a:lnTo>
                      <a:lnTo>
                        <a:pt x="48" y="233"/>
                      </a:lnTo>
                      <a:lnTo>
                        <a:pt x="84" y="192"/>
                      </a:lnTo>
                      <a:lnTo>
                        <a:pt x="121" y="153"/>
                      </a:lnTo>
                      <a:lnTo>
                        <a:pt x="155" y="112"/>
                      </a:lnTo>
                      <a:lnTo>
                        <a:pt x="182" y="65"/>
                      </a:lnTo>
                      <a:lnTo>
                        <a:pt x="182" y="49"/>
                      </a:lnTo>
                      <a:lnTo>
                        <a:pt x="181" y="17"/>
                      </a:lnTo>
                      <a:lnTo>
                        <a:pt x="180" y="0"/>
                      </a:lnTo>
                    </a:path>
                  </a:pathLst>
                </a:custGeom>
                <a:noFill/>
                <a:ln w="1588">
                  <a:solidFill>
                    <a:srgbClr val="87C2DC"/>
                  </a:solidFill>
                  <a:round/>
                  <a:headEnd/>
                  <a:tailEnd/>
                </a:ln>
              </p:spPr>
              <p:txBody>
                <a:bodyPr/>
                <a:lstStyle/>
                <a:p>
                  <a:endParaRPr lang="en-US"/>
                </a:p>
              </p:txBody>
            </p:sp>
            <p:sp>
              <p:nvSpPr>
                <p:cNvPr id="19270" name="Freeform 588"/>
                <p:cNvSpPr>
                  <a:spLocks/>
                </p:cNvSpPr>
                <p:nvPr/>
              </p:nvSpPr>
              <p:spPr bwMode="auto">
                <a:xfrm>
                  <a:off x="1234" y="3096"/>
                  <a:ext cx="33" cy="30"/>
                </a:xfrm>
                <a:custGeom>
                  <a:avLst/>
                  <a:gdLst>
                    <a:gd name="T0" fmla="*/ 0 w 132"/>
                    <a:gd name="T1" fmla="*/ 0 h 117"/>
                    <a:gd name="T2" fmla="*/ 0 w 132"/>
                    <a:gd name="T3" fmla="*/ 0 h 117"/>
                    <a:gd name="T4" fmla="*/ 0 w 132"/>
                    <a:gd name="T5" fmla="*/ 0 h 117"/>
                    <a:gd name="T6" fmla="*/ 0 w 132"/>
                    <a:gd name="T7" fmla="*/ 0 h 117"/>
                    <a:gd name="T8" fmla="*/ 0 w 132"/>
                    <a:gd name="T9" fmla="*/ 0 h 117"/>
                    <a:gd name="T10" fmla="*/ 0 w 132"/>
                    <a:gd name="T11" fmla="*/ 0 h 117"/>
                    <a:gd name="T12" fmla="*/ 0 w 132"/>
                    <a:gd name="T13" fmla="*/ 0 h 117"/>
                    <a:gd name="T14" fmla="*/ 0 w 132"/>
                    <a:gd name="T15" fmla="*/ 0 h 117"/>
                    <a:gd name="T16" fmla="*/ 0 w 132"/>
                    <a:gd name="T17" fmla="*/ 0 h 117"/>
                    <a:gd name="T18" fmla="*/ 0 w 132"/>
                    <a:gd name="T19" fmla="*/ 0 h 117"/>
                    <a:gd name="T20" fmla="*/ 0 w 132"/>
                    <a:gd name="T21" fmla="*/ 0 h 117"/>
                    <a:gd name="T22" fmla="*/ 0 w 132"/>
                    <a:gd name="T23" fmla="*/ 0 h 117"/>
                    <a:gd name="T24" fmla="*/ 0 w 132"/>
                    <a:gd name="T25" fmla="*/ 0 h 117"/>
                    <a:gd name="T26" fmla="*/ 0 w 132"/>
                    <a:gd name="T27" fmla="*/ 0 h 117"/>
                    <a:gd name="T28" fmla="*/ 0 w 132"/>
                    <a:gd name="T29" fmla="*/ 0 h 117"/>
                    <a:gd name="T30" fmla="*/ 0 w 132"/>
                    <a:gd name="T31" fmla="*/ 0 h 117"/>
                    <a:gd name="T32" fmla="*/ 0 w 132"/>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117"/>
                    <a:gd name="T53" fmla="*/ 132 w 132"/>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117">
                      <a:moveTo>
                        <a:pt x="118" y="0"/>
                      </a:moveTo>
                      <a:lnTo>
                        <a:pt x="89" y="43"/>
                      </a:lnTo>
                      <a:lnTo>
                        <a:pt x="46" y="81"/>
                      </a:lnTo>
                      <a:lnTo>
                        <a:pt x="0" y="110"/>
                      </a:lnTo>
                      <a:lnTo>
                        <a:pt x="0" y="111"/>
                      </a:lnTo>
                      <a:lnTo>
                        <a:pt x="0" y="114"/>
                      </a:lnTo>
                      <a:lnTo>
                        <a:pt x="0" y="117"/>
                      </a:lnTo>
                      <a:lnTo>
                        <a:pt x="49" y="99"/>
                      </a:lnTo>
                      <a:lnTo>
                        <a:pt x="97" y="71"/>
                      </a:lnTo>
                      <a:lnTo>
                        <a:pt x="132" y="37"/>
                      </a:lnTo>
                      <a:lnTo>
                        <a:pt x="129" y="27"/>
                      </a:lnTo>
                      <a:lnTo>
                        <a:pt x="121" y="9"/>
                      </a:lnTo>
                      <a:lnTo>
                        <a:pt x="118" y="0"/>
                      </a:lnTo>
                      <a:close/>
                    </a:path>
                  </a:pathLst>
                </a:custGeom>
                <a:solidFill>
                  <a:srgbClr val="47A3CB"/>
                </a:solidFill>
                <a:ln w="9525">
                  <a:noFill/>
                  <a:round/>
                  <a:headEnd/>
                  <a:tailEnd/>
                </a:ln>
              </p:spPr>
              <p:txBody>
                <a:bodyPr/>
                <a:lstStyle/>
                <a:p>
                  <a:endParaRPr lang="en-US"/>
                </a:p>
              </p:txBody>
            </p:sp>
            <p:sp>
              <p:nvSpPr>
                <p:cNvPr id="19271" name="Freeform 589"/>
                <p:cNvSpPr>
                  <a:spLocks/>
                </p:cNvSpPr>
                <p:nvPr/>
              </p:nvSpPr>
              <p:spPr bwMode="auto">
                <a:xfrm>
                  <a:off x="1234" y="3096"/>
                  <a:ext cx="33" cy="30"/>
                </a:xfrm>
                <a:custGeom>
                  <a:avLst/>
                  <a:gdLst>
                    <a:gd name="T0" fmla="*/ 0 w 132"/>
                    <a:gd name="T1" fmla="*/ 0 h 117"/>
                    <a:gd name="T2" fmla="*/ 0 w 132"/>
                    <a:gd name="T3" fmla="*/ 0 h 117"/>
                    <a:gd name="T4" fmla="*/ 0 w 132"/>
                    <a:gd name="T5" fmla="*/ 0 h 117"/>
                    <a:gd name="T6" fmla="*/ 0 w 132"/>
                    <a:gd name="T7" fmla="*/ 0 h 117"/>
                    <a:gd name="T8" fmla="*/ 0 w 132"/>
                    <a:gd name="T9" fmla="*/ 0 h 117"/>
                    <a:gd name="T10" fmla="*/ 0 w 132"/>
                    <a:gd name="T11" fmla="*/ 0 h 117"/>
                    <a:gd name="T12" fmla="*/ 0 w 132"/>
                    <a:gd name="T13" fmla="*/ 0 h 117"/>
                    <a:gd name="T14" fmla="*/ 0 w 132"/>
                    <a:gd name="T15" fmla="*/ 0 h 117"/>
                    <a:gd name="T16" fmla="*/ 0 w 132"/>
                    <a:gd name="T17" fmla="*/ 0 h 117"/>
                    <a:gd name="T18" fmla="*/ 0 w 132"/>
                    <a:gd name="T19" fmla="*/ 0 h 117"/>
                    <a:gd name="T20" fmla="*/ 0 w 132"/>
                    <a:gd name="T21" fmla="*/ 0 h 117"/>
                    <a:gd name="T22" fmla="*/ 0 w 132"/>
                    <a:gd name="T23" fmla="*/ 0 h 117"/>
                    <a:gd name="T24" fmla="*/ 0 w 132"/>
                    <a:gd name="T25" fmla="*/ 0 h 117"/>
                    <a:gd name="T26" fmla="*/ 0 w 132"/>
                    <a:gd name="T27" fmla="*/ 0 h 117"/>
                    <a:gd name="T28" fmla="*/ 0 w 132"/>
                    <a:gd name="T29" fmla="*/ 0 h 117"/>
                    <a:gd name="T30" fmla="*/ 0 w 132"/>
                    <a:gd name="T31" fmla="*/ 0 h 117"/>
                    <a:gd name="T32" fmla="*/ 0 w 132"/>
                    <a:gd name="T33" fmla="*/ 0 h 117"/>
                    <a:gd name="T34" fmla="*/ 0 w 132"/>
                    <a:gd name="T35" fmla="*/ 0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17"/>
                    <a:gd name="T56" fmla="*/ 132 w 132"/>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17">
                      <a:moveTo>
                        <a:pt x="118" y="0"/>
                      </a:moveTo>
                      <a:lnTo>
                        <a:pt x="89" y="43"/>
                      </a:lnTo>
                      <a:lnTo>
                        <a:pt x="46" y="81"/>
                      </a:lnTo>
                      <a:lnTo>
                        <a:pt x="0" y="110"/>
                      </a:lnTo>
                      <a:lnTo>
                        <a:pt x="0" y="111"/>
                      </a:lnTo>
                      <a:lnTo>
                        <a:pt x="0" y="114"/>
                      </a:lnTo>
                      <a:lnTo>
                        <a:pt x="0" y="117"/>
                      </a:lnTo>
                      <a:lnTo>
                        <a:pt x="49" y="99"/>
                      </a:lnTo>
                      <a:lnTo>
                        <a:pt x="97" y="71"/>
                      </a:lnTo>
                      <a:lnTo>
                        <a:pt x="132" y="37"/>
                      </a:lnTo>
                      <a:lnTo>
                        <a:pt x="129" y="27"/>
                      </a:lnTo>
                      <a:lnTo>
                        <a:pt x="121" y="9"/>
                      </a:lnTo>
                      <a:lnTo>
                        <a:pt x="118" y="0"/>
                      </a:lnTo>
                    </a:path>
                  </a:pathLst>
                </a:custGeom>
                <a:noFill/>
                <a:ln w="1588">
                  <a:solidFill>
                    <a:srgbClr val="87C2DC"/>
                  </a:solidFill>
                  <a:round/>
                  <a:headEnd/>
                  <a:tailEnd/>
                </a:ln>
              </p:spPr>
              <p:txBody>
                <a:bodyPr/>
                <a:lstStyle/>
                <a:p>
                  <a:endParaRPr lang="en-US"/>
                </a:p>
              </p:txBody>
            </p:sp>
            <p:sp>
              <p:nvSpPr>
                <p:cNvPr id="19272" name="Freeform 590"/>
                <p:cNvSpPr>
                  <a:spLocks/>
                </p:cNvSpPr>
                <p:nvPr/>
              </p:nvSpPr>
              <p:spPr bwMode="auto">
                <a:xfrm>
                  <a:off x="1271" y="3092"/>
                  <a:ext cx="60" cy="34"/>
                </a:xfrm>
                <a:custGeom>
                  <a:avLst/>
                  <a:gdLst>
                    <a:gd name="T0" fmla="*/ 0 w 240"/>
                    <a:gd name="T1" fmla="*/ 0 h 134"/>
                    <a:gd name="T2" fmla="*/ 0 w 240"/>
                    <a:gd name="T3" fmla="*/ 0 h 134"/>
                    <a:gd name="T4" fmla="*/ 0 w 240"/>
                    <a:gd name="T5" fmla="*/ 0 h 134"/>
                    <a:gd name="T6" fmla="*/ 0 w 240"/>
                    <a:gd name="T7" fmla="*/ 0 h 134"/>
                    <a:gd name="T8" fmla="*/ 0 w 240"/>
                    <a:gd name="T9" fmla="*/ 0 h 134"/>
                    <a:gd name="T10" fmla="*/ 0 w 240"/>
                    <a:gd name="T11" fmla="*/ 0 h 134"/>
                    <a:gd name="T12" fmla="*/ 0 w 240"/>
                    <a:gd name="T13" fmla="*/ 0 h 134"/>
                    <a:gd name="T14" fmla="*/ 0 w 240"/>
                    <a:gd name="T15" fmla="*/ 0 h 134"/>
                    <a:gd name="T16" fmla="*/ 0 w 240"/>
                    <a:gd name="T17" fmla="*/ 0 h 134"/>
                    <a:gd name="T18" fmla="*/ 0 w 240"/>
                    <a:gd name="T19" fmla="*/ 0 h 134"/>
                    <a:gd name="T20" fmla="*/ 0 w 240"/>
                    <a:gd name="T21" fmla="*/ 0 h 134"/>
                    <a:gd name="T22" fmla="*/ 0 w 240"/>
                    <a:gd name="T23" fmla="*/ 0 h 134"/>
                    <a:gd name="T24" fmla="*/ 0 w 240"/>
                    <a:gd name="T25" fmla="*/ 0 h 134"/>
                    <a:gd name="T26" fmla="*/ 0 w 240"/>
                    <a:gd name="T27" fmla="*/ 0 h 134"/>
                    <a:gd name="T28" fmla="*/ 0 w 240"/>
                    <a:gd name="T29" fmla="*/ 0 h 134"/>
                    <a:gd name="T30" fmla="*/ 0 w 240"/>
                    <a:gd name="T31" fmla="*/ 0 h 134"/>
                    <a:gd name="T32" fmla="*/ 0 w 240"/>
                    <a:gd name="T33" fmla="*/ 0 h 134"/>
                    <a:gd name="T34" fmla="*/ 0 w 240"/>
                    <a:gd name="T35" fmla="*/ 0 h 134"/>
                    <a:gd name="T36" fmla="*/ 0 w 240"/>
                    <a:gd name="T37" fmla="*/ 0 h 134"/>
                    <a:gd name="T38" fmla="*/ 0 w 240"/>
                    <a:gd name="T39" fmla="*/ 0 h 134"/>
                    <a:gd name="T40" fmla="*/ 0 w 240"/>
                    <a:gd name="T41" fmla="*/ 0 h 134"/>
                    <a:gd name="T42" fmla="*/ 0 w 240"/>
                    <a:gd name="T43" fmla="*/ 0 h 1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0"/>
                    <a:gd name="T67" fmla="*/ 0 h 134"/>
                    <a:gd name="T68" fmla="*/ 240 w 240"/>
                    <a:gd name="T69" fmla="*/ 134 h 1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0" h="134">
                      <a:moveTo>
                        <a:pt x="208" y="95"/>
                      </a:moveTo>
                      <a:lnTo>
                        <a:pt x="157" y="73"/>
                      </a:lnTo>
                      <a:lnTo>
                        <a:pt x="105" y="57"/>
                      </a:lnTo>
                      <a:lnTo>
                        <a:pt x="52" y="37"/>
                      </a:lnTo>
                      <a:lnTo>
                        <a:pt x="0" y="0"/>
                      </a:lnTo>
                      <a:lnTo>
                        <a:pt x="4" y="22"/>
                      </a:lnTo>
                      <a:lnTo>
                        <a:pt x="7" y="48"/>
                      </a:lnTo>
                      <a:lnTo>
                        <a:pt x="10" y="61"/>
                      </a:lnTo>
                      <a:lnTo>
                        <a:pt x="69" y="76"/>
                      </a:lnTo>
                      <a:lnTo>
                        <a:pt x="121" y="80"/>
                      </a:lnTo>
                      <a:lnTo>
                        <a:pt x="175" y="101"/>
                      </a:lnTo>
                      <a:lnTo>
                        <a:pt x="197" y="113"/>
                      </a:lnTo>
                      <a:lnTo>
                        <a:pt x="217" y="121"/>
                      </a:lnTo>
                      <a:lnTo>
                        <a:pt x="240" y="134"/>
                      </a:lnTo>
                      <a:lnTo>
                        <a:pt x="231" y="122"/>
                      </a:lnTo>
                      <a:lnTo>
                        <a:pt x="223" y="109"/>
                      </a:lnTo>
                      <a:lnTo>
                        <a:pt x="208" y="95"/>
                      </a:lnTo>
                      <a:close/>
                    </a:path>
                  </a:pathLst>
                </a:custGeom>
                <a:solidFill>
                  <a:srgbClr val="47A3CB"/>
                </a:solidFill>
                <a:ln w="9525">
                  <a:noFill/>
                  <a:round/>
                  <a:headEnd/>
                  <a:tailEnd/>
                </a:ln>
              </p:spPr>
              <p:txBody>
                <a:bodyPr/>
                <a:lstStyle/>
                <a:p>
                  <a:endParaRPr lang="en-US"/>
                </a:p>
              </p:txBody>
            </p:sp>
            <p:sp>
              <p:nvSpPr>
                <p:cNvPr id="19273" name="Freeform 591"/>
                <p:cNvSpPr>
                  <a:spLocks/>
                </p:cNvSpPr>
                <p:nvPr/>
              </p:nvSpPr>
              <p:spPr bwMode="auto">
                <a:xfrm>
                  <a:off x="1271" y="3092"/>
                  <a:ext cx="60" cy="34"/>
                </a:xfrm>
                <a:custGeom>
                  <a:avLst/>
                  <a:gdLst>
                    <a:gd name="T0" fmla="*/ 0 w 240"/>
                    <a:gd name="T1" fmla="*/ 0 h 134"/>
                    <a:gd name="T2" fmla="*/ 0 w 240"/>
                    <a:gd name="T3" fmla="*/ 0 h 134"/>
                    <a:gd name="T4" fmla="*/ 0 w 240"/>
                    <a:gd name="T5" fmla="*/ 0 h 134"/>
                    <a:gd name="T6" fmla="*/ 0 w 240"/>
                    <a:gd name="T7" fmla="*/ 0 h 134"/>
                    <a:gd name="T8" fmla="*/ 0 w 240"/>
                    <a:gd name="T9" fmla="*/ 0 h 134"/>
                    <a:gd name="T10" fmla="*/ 0 w 240"/>
                    <a:gd name="T11" fmla="*/ 0 h 134"/>
                    <a:gd name="T12" fmla="*/ 0 w 240"/>
                    <a:gd name="T13" fmla="*/ 0 h 134"/>
                    <a:gd name="T14" fmla="*/ 0 w 240"/>
                    <a:gd name="T15" fmla="*/ 0 h 134"/>
                    <a:gd name="T16" fmla="*/ 0 w 240"/>
                    <a:gd name="T17" fmla="*/ 0 h 134"/>
                    <a:gd name="T18" fmla="*/ 0 w 240"/>
                    <a:gd name="T19" fmla="*/ 0 h 134"/>
                    <a:gd name="T20" fmla="*/ 0 w 240"/>
                    <a:gd name="T21" fmla="*/ 0 h 134"/>
                    <a:gd name="T22" fmla="*/ 0 w 240"/>
                    <a:gd name="T23" fmla="*/ 0 h 134"/>
                    <a:gd name="T24" fmla="*/ 0 w 240"/>
                    <a:gd name="T25" fmla="*/ 0 h 134"/>
                    <a:gd name="T26" fmla="*/ 0 w 240"/>
                    <a:gd name="T27" fmla="*/ 0 h 134"/>
                    <a:gd name="T28" fmla="*/ 0 w 240"/>
                    <a:gd name="T29" fmla="*/ 0 h 134"/>
                    <a:gd name="T30" fmla="*/ 0 w 240"/>
                    <a:gd name="T31" fmla="*/ 0 h 134"/>
                    <a:gd name="T32" fmla="*/ 0 w 240"/>
                    <a:gd name="T33" fmla="*/ 0 h 134"/>
                    <a:gd name="T34" fmla="*/ 0 w 240"/>
                    <a:gd name="T35" fmla="*/ 0 h 134"/>
                    <a:gd name="T36" fmla="*/ 0 w 240"/>
                    <a:gd name="T37" fmla="*/ 0 h 134"/>
                    <a:gd name="T38" fmla="*/ 0 w 240"/>
                    <a:gd name="T39" fmla="*/ 0 h 134"/>
                    <a:gd name="T40" fmla="*/ 0 w 240"/>
                    <a:gd name="T41" fmla="*/ 0 h 134"/>
                    <a:gd name="T42" fmla="*/ 0 w 240"/>
                    <a:gd name="T43" fmla="*/ 0 h 134"/>
                    <a:gd name="T44" fmla="*/ 0 w 240"/>
                    <a:gd name="T45" fmla="*/ 0 h 1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0"/>
                    <a:gd name="T70" fmla="*/ 0 h 134"/>
                    <a:gd name="T71" fmla="*/ 240 w 240"/>
                    <a:gd name="T72" fmla="*/ 134 h 1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0" h="134">
                      <a:moveTo>
                        <a:pt x="208" y="95"/>
                      </a:moveTo>
                      <a:lnTo>
                        <a:pt x="157" y="73"/>
                      </a:lnTo>
                      <a:lnTo>
                        <a:pt x="105" y="57"/>
                      </a:lnTo>
                      <a:lnTo>
                        <a:pt x="52" y="37"/>
                      </a:lnTo>
                      <a:lnTo>
                        <a:pt x="0" y="0"/>
                      </a:lnTo>
                      <a:lnTo>
                        <a:pt x="4" y="22"/>
                      </a:lnTo>
                      <a:lnTo>
                        <a:pt x="7" y="48"/>
                      </a:lnTo>
                      <a:lnTo>
                        <a:pt x="10" y="61"/>
                      </a:lnTo>
                      <a:lnTo>
                        <a:pt x="69" y="76"/>
                      </a:lnTo>
                      <a:lnTo>
                        <a:pt x="121" y="80"/>
                      </a:lnTo>
                      <a:lnTo>
                        <a:pt x="175" y="101"/>
                      </a:lnTo>
                      <a:lnTo>
                        <a:pt x="197" y="113"/>
                      </a:lnTo>
                      <a:lnTo>
                        <a:pt x="217" y="121"/>
                      </a:lnTo>
                      <a:lnTo>
                        <a:pt x="240" y="134"/>
                      </a:lnTo>
                      <a:lnTo>
                        <a:pt x="231" y="122"/>
                      </a:lnTo>
                      <a:lnTo>
                        <a:pt x="223" y="109"/>
                      </a:lnTo>
                      <a:lnTo>
                        <a:pt x="208" y="95"/>
                      </a:lnTo>
                    </a:path>
                  </a:pathLst>
                </a:custGeom>
                <a:noFill/>
                <a:ln w="1588">
                  <a:solidFill>
                    <a:srgbClr val="87C2DC"/>
                  </a:solidFill>
                  <a:round/>
                  <a:headEnd/>
                  <a:tailEnd/>
                </a:ln>
              </p:spPr>
              <p:txBody>
                <a:bodyPr/>
                <a:lstStyle/>
                <a:p>
                  <a:endParaRPr lang="en-US"/>
                </a:p>
              </p:txBody>
            </p:sp>
            <p:sp>
              <p:nvSpPr>
                <p:cNvPr id="19274" name="Freeform 592"/>
                <p:cNvSpPr>
                  <a:spLocks/>
                </p:cNvSpPr>
                <p:nvPr/>
              </p:nvSpPr>
              <p:spPr bwMode="auto">
                <a:xfrm>
                  <a:off x="1341" y="3123"/>
                  <a:ext cx="9" cy="14"/>
                </a:xfrm>
                <a:custGeom>
                  <a:avLst/>
                  <a:gdLst>
                    <a:gd name="T0" fmla="*/ 0 w 36"/>
                    <a:gd name="T1" fmla="*/ 0 h 55"/>
                    <a:gd name="T2" fmla="*/ 0 w 36"/>
                    <a:gd name="T3" fmla="*/ 0 h 55"/>
                    <a:gd name="T4" fmla="*/ 0 w 36"/>
                    <a:gd name="T5" fmla="*/ 0 h 55"/>
                    <a:gd name="T6" fmla="*/ 0 w 36"/>
                    <a:gd name="T7" fmla="*/ 0 h 55"/>
                    <a:gd name="T8" fmla="*/ 0 60000 65536"/>
                    <a:gd name="T9" fmla="*/ 0 60000 65536"/>
                    <a:gd name="T10" fmla="*/ 0 60000 65536"/>
                    <a:gd name="T11" fmla="*/ 0 60000 65536"/>
                    <a:gd name="T12" fmla="*/ 0 w 36"/>
                    <a:gd name="T13" fmla="*/ 0 h 55"/>
                    <a:gd name="T14" fmla="*/ 36 w 36"/>
                    <a:gd name="T15" fmla="*/ 55 h 55"/>
                  </a:gdLst>
                  <a:ahLst/>
                  <a:cxnLst>
                    <a:cxn ang="T8">
                      <a:pos x="T0" y="T1"/>
                    </a:cxn>
                    <a:cxn ang="T9">
                      <a:pos x="T2" y="T3"/>
                    </a:cxn>
                    <a:cxn ang="T10">
                      <a:pos x="T4" y="T5"/>
                    </a:cxn>
                    <a:cxn ang="T11">
                      <a:pos x="T6" y="T7"/>
                    </a:cxn>
                  </a:cxnLst>
                  <a:rect l="T12" t="T13" r="T14" b="T15"/>
                  <a:pathLst>
                    <a:path w="36" h="55">
                      <a:moveTo>
                        <a:pt x="0" y="0"/>
                      </a:moveTo>
                      <a:lnTo>
                        <a:pt x="32" y="17"/>
                      </a:lnTo>
                      <a:lnTo>
                        <a:pt x="36" y="40"/>
                      </a:lnTo>
                      <a:lnTo>
                        <a:pt x="14" y="55"/>
                      </a:lnTo>
                    </a:path>
                  </a:pathLst>
                </a:custGeom>
                <a:noFill/>
                <a:ln w="11113">
                  <a:solidFill>
                    <a:srgbClr val="D1E7F1"/>
                  </a:solidFill>
                  <a:round/>
                  <a:headEnd/>
                  <a:tailEnd/>
                </a:ln>
              </p:spPr>
              <p:txBody>
                <a:bodyPr/>
                <a:lstStyle/>
                <a:p>
                  <a:endParaRPr lang="en-US"/>
                </a:p>
              </p:txBody>
            </p:sp>
            <p:sp>
              <p:nvSpPr>
                <p:cNvPr id="19275" name="Freeform 593"/>
                <p:cNvSpPr>
                  <a:spLocks/>
                </p:cNvSpPr>
                <p:nvPr/>
              </p:nvSpPr>
              <p:spPr bwMode="auto">
                <a:xfrm>
                  <a:off x="1309" y="3134"/>
                  <a:ext cx="36" cy="5"/>
                </a:xfrm>
                <a:custGeom>
                  <a:avLst/>
                  <a:gdLst>
                    <a:gd name="T0" fmla="*/ 0 w 144"/>
                    <a:gd name="T1" fmla="*/ 0 h 16"/>
                    <a:gd name="T2" fmla="*/ 0 w 144"/>
                    <a:gd name="T3" fmla="*/ 0 h 16"/>
                    <a:gd name="T4" fmla="*/ 0 w 144"/>
                    <a:gd name="T5" fmla="*/ 0 h 16"/>
                    <a:gd name="T6" fmla="*/ 0 w 144"/>
                    <a:gd name="T7" fmla="*/ 0 h 16"/>
                    <a:gd name="T8" fmla="*/ 0 60000 65536"/>
                    <a:gd name="T9" fmla="*/ 0 60000 65536"/>
                    <a:gd name="T10" fmla="*/ 0 60000 65536"/>
                    <a:gd name="T11" fmla="*/ 0 60000 65536"/>
                    <a:gd name="T12" fmla="*/ 0 w 144"/>
                    <a:gd name="T13" fmla="*/ 0 h 16"/>
                    <a:gd name="T14" fmla="*/ 144 w 144"/>
                    <a:gd name="T15" fmla="*/ 16 h 16"/>
                  </a:gdLst>
                  <a:ahLst/>
                  <a:cxnLst>
                    <a:cxn ang="T8">
                      <a:pos x="T0" y="T1"/>
                    </a:cxn>
                    <a:cxn ang="T9">
                      <a:pos x="T2" y="T3"/>
                    </a:cxn>
                    <a:cxn ang="T10">
                      <a:pos x="T4" y="T5"/>
                    </a:cxn>
                    <a:cxn ang="T11">
                      <a:pos x="T6" y="T7"/>
                    </a:cxn>
                  </a:cxnLst>
                  <a:rect l="T12" t="T13" r="T14" b="T15"/>
                  <a:pathLst>
                    <a:path w="144" h="16">
                      <a:moveTo>
                        <a:pt x="144" y="10"/>
                      </a:moveTo>
                      <a:lnTo>
                        <a:pt x="97" y="16"/>
                      </a:lnTo>
                      <a:lnTo>
                        <a:pt x="47" y="13"/>
                      </a:lnTo>
                      <a:lnTo>
                        <a:pt x="0" y="0"/>
                      </a:lnTo>
                    </a:path>
                  </a:pathLst>
                </a:custGeom>
                <a:noFill/>
                <a:ln w="11113">
                  <a:solidFill>
                    <a:srgbClr val="D1E7F1"/>
                  </a:solidFill>
                  <a:round/>
                  <a:headEnd/>
                  <a:tailEnd/>
                </a:ln>
              </p:spPr>
              <p:txBody>
                <a:bodyPr/>
                <a:lstStyle/>
                <a:p>
                  <a:endParaRPr lang="en-US"/>
                </a:p>
              </p:txBody>
            </p:sp>
            <p:sp>
              <p:nvSpPr>
                <p:cNvPr id="19276" name="Freeform 594"/>
                <p:cNvSpPr>
                  <a:spLocks/>
                </p:cNvSpPr>
                <p:nvPr/>
              </p:nvSpPr>
              <p:spPr bwMode="auto">
                <a:xfrm>
                  <a:off x="1230" y="3132"/>
                  <a:ext cx="79" cy="15"/>
                </a:xfrm>
                <a:custGeom>
                  <a:avLst/>
                  <a:gdLst>
                    <a:gd name="T0" fmla="*/ 0 w 316"/>
                    <a:gd name="T1" fmla="*/ 0 h 63"/>
                    <a:gd name="T2" fmla="*/ 0 w 316"/>
                    <a:gd name="T3" fmla="*/ 0 h 63"/>
                    <a:gd name="T4" fmla="*/ 0 w 316"/>
                    <a:gd name="T5" fmla="*/ 0 h 63"/>
                    <a:gd name="T6" fmla="*/ 0 w 316"/>
                    <a:gd name="T7" fmla="*/ 0 h 63"/>
                    <a:gd name="T8" fmla="*/ 0 w 316"/>
                    <a:gd name="T9" fmla="*/ 0 h 63"/>
                    <a:gd name="T10" fmla="*/ 0 w 316"/>
                    <a:gd name="T11" fmla="*/ 0 h 63"/>
                    <a:gd name="T12" fmla="*/ 0 w 316"/>
                    <a:gd name="T13" fmla="*/ 0 h 63"/>
                    <a:gd name="T14" fmla="*/ 0 w 31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16"/>
                    <a:gd name="T25" fmla="*/ 0 h 63"/>
                    <a:gd name="T26" fmla="*/ 316 w 31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6" h="63">
                      <a:moveTo>
                        <a:pt x="316" y="11"/>
                      </a:moveTo>
                      <a:lnTo>
                        <a:pt x="296" y="6"/>
                      </a:lnTo>
                      <a:lnTo>
                        <a:pt x="262" y="1"/>
                      </a:lnTo>
                      <a:lnTo>
                        <a:pt x="216" y="0"/>
                      </a:lnTo>
                      <a:lnTo>
                        <a:pt x="162" y="4"/>
                      </a:lnTo>
                      <a:lnTo>
                        <a:pt x="106" y="14"/>
                      </a:lnTo>
                      <a:lnTo>
                        <a:pt x="50" y="33"/>
                      </a:lnTo>
                      <a:lnTo>
                        <a:pt x="0" y="63"/>
                      </a:lnTo>
                    </a:path>
                  </a:pathLst>
                </a:custGeom>
                <a:noFill/>
                <a:ln w="11113">
                  <a:solidFill>
                    <a:srgbClr val="D1E7F1"/>
                  </a:solidFill>
                  <a:round/>
                  <a:headEnd/>
                  <a:tailEnd/>
                </a:ln>
              </p:spPr>
              <p:txBody>
                <a:bodyPr/>
                <a:lstStyle/>
                <a:p>
                  <a:endParaRPr lang="en-US"/>
                </a:p>
              </p:txBody>
            </p:sp>
            <p:sp>
              <p:nvSpPr>
                <p:cNvPr id="19277" name="Freeform 595"/>
                <p:cNvSpPr>
                  <a:spLocks/>
                </p:cNvSpPr>
                <p:nvPr/>
              </p:nvSpPr>
              <p:spPr bwMode="auto">
                <a:xfrm>
                  <a:off x="1216" y="3146"/>
                  <a:ext cx="14" cy="3"/>
                </a:xfrm>
                <a:custGeom>
                  <a:avLst/>
                  <a:gdLst>
                    <a:gd name="T0" fmla="*/ 0 w 54"/>
                    <a:gd name="T1" fmla="*/ 0 h 13"/>
                    <a:gd name="T2" fmla="*/ 0 w 54"/>
                    <a:gd name="T3" fmla="*/ 0 h 13"/>
                    <a:gd name="T4" fmla="*/ 0 w 54"/>
                    <a:gd name="T5" fmla="*/ 0 h 13"/>
                    <a:gd name="T6" fmla="*/ 0 w 54"/>
                    <a:gd name="T7" fmla="*/ 0 h 13"/>
                    <a:gd name="T8" fmla="*/ 0 60000 65536"/>
                    <a:gd name="T9" fmla="*/ 0 60000 65536"/>
                    <a:gd name="T10" fmla="*/ 0 60000 65536"/>
                    <a:gd name="T11" fmla="*/ 0 60000 65536"/>
                    <a:gd name="T12" fmla="*/ 0 w 54"/>
                    <a:gd name="T13" fmla="*/ 0 h 13"/>
                    <a:gd name="T14" fmla="*/ 54 w 54"/>
                    <a:gd name="T15" fmla="*/ 13 h 13"/>
                  </a:gdLst>
                  <a:ahLst/>
                  <a:cxnLst>
                    <a:cxn ang="T8">
                      <a:pos x="T0" y="T1"/>
                    </a:cxn>
                    <a:cxn ang="T9">
                      <a:pos x="T2" y="T3"/>
                    </a:cxn>
                    <a:cxn ang="T10">
                      <a:pos x="T4" y="T5"/>
                    </a:cxn>
                    <a:cxn ang="T11">
                      <a:pos x="T6" y="T7"/>
                    </a:cxn>
                  </a:cxnLst>
                  <a:rect l="T12" t="T13" r="T14" b="T15"/>
                  <a:pathLst>
                    <a:path w="54" h="13">
                      <a:moveTo>
                        <a:pt x="54" y="6"/>
                      </a:moveTo>
                      <a:lnTo>
                        <a:pt x="36" y="13"/>
                      </a:lnTo>
                      <a:lnTo>
                        <a:pt x="17" y="11"/>
                      </a:lnTo>
                      <a:lnTo>
                        <a:pt x="0" y="0"/>
                      </a:lnTo>
                    </a:path>
                  </a:pathLst>
                </a:custGeom>
                <a:noFill/>
                <a:ln w="11113">
                  <a:solidFill>
                    <a:srgbClr val="D1E7F1"/>
                  </a:solidFill>
                  <a:round/>
                  <a:headEnd/>
                  <a:tailEnd/>
                </a:ln>
              </p:spPr>
              <p:txBody>
                <a:bodyPr/>
                <a:lstStyle/>
                <a:p>
                  <a:endParaRPr lang="en-US"/>
                </a:p>
              </p:txBody>
            </p:sp>
            <p:sp>
              <p:nvSpPr>
                <p:cNvPr id="19278" name="Freeform 596"/>
                <p:cNvSpPr>
                  <a:spLocks/>
                </p:cNvSpPr>
                <p:nvPr/>
              </p:nvSpPr>
              <p:spPr bwMode="auto">
                <a:xfrm>
                  <a:off x="1213" y="3127"/>
                  <a:ext cx="11" cy="19"/>
                </a:xfrm>
                <a:custGeom>
                  <a:avLst/>
                  <a:gdLst>
                    <a:gd name="T0" fmla="*/ 0 w 47"/>
                    <a:gd name="T1" fmla="*/ 0 h 77"/>
                    <a:gd name="T2" fmla="*/ 0 w 47"/>
                    <a:gd name="T3" fmla="*/ 0 h 77"/>
                    <a:gd name="T4" fmla="*/ 0 w 47"/>
                    <a:gd name="T5" fmla="*/ 0 h 77"/>
                    <a:gd name="T6" fmla="*/ 0 w 47"/>
                    <a:gd name="T7" fmla="*/ 0 h 77"/>
                    <a:gd name="T8" fmla="*/ 0 60000 65536"/>
                    <a:gd name="T9" fmla="*/ 0 60000 65536"/>
                    <a:gd name="T10" fmla="*/ 0 60000 65536"/>
                    <a:gd name="T11" fmla="*/ 0 60000 65536"/>
                    <a:gd name="T12" fmla="*/ 0 w 47"/>
                    <a:gd name="T13" fmla="*/ 0 h 77"/>
                    <a:gd name="T14" fmla="*/ 47 w 47"/>
                    <a:gd name="T15" fmla="*/ 77 h 77"/>
                  </a:gdLst>
                  <a:ahLst/>
                  <a:cxnLst>
                    <a:cxn ang="T8">
                      <a:pos x="T0" y="T1"/>
                    </a:cxn>
                    <a:cxn ang="T9">
                      <a:pos x="T2" y="T3"/>
                    </a:cxn>
                    <a:cxn ang="T10">
                      <a:pos x="T4" y="T5"/>
                    </a:cxn>
                    <a:cxn ang="T11">
                      <a:pos x="T6" y="T7"/>
                    </a:cxn>
                  </a:cxnLst>
                  <a:rect l="T12" t="T13" r="T14" b="T15"/>
                  <a:pathLst>
                    <a:path w="47" h="77">
                      <a:moveTo>
                        <a:pt x="16" y="77"/>
                      </a:moveTo>
                      <a:lnTo>
                        <a:pt x="0" y="43"/>
                      </a:lnTo>
                      <a:lnTo>
                        <a:pt x="13" y="14"/>
                      </a:lnTo>
                      <a:lnTo>
                        <a:pt x="47" y="0"/>
                      </a:lnTo>
                    </a:path>
                  </a:pathLst>
                </a:custGeom>
                <a:noFill/>
                <a:ln w="11113">
                  <a:solidFill>
                    <a:srgbClr val="D1E7F1"/>
                  </a:solidFill>
                  <a:round/>
                  <a:headEnd/>
                  <a:tailEnd/>
                </a:ln>
              </p:spPr>
              <p:txBody>
                <a:bodyPr/>
                <a:lstStyle/>
                <a:p>
                  <a:endParaRPr lang="en-US"/>
                </a:p>
              </p:txBody>
            </p:sp>
            <p:sp>
              <p:nvSpPr>
                <p:cNvPr id="19279" name="Freeform 597"/>
                <p:cNvSpPr>
                  <a:spLocks/>
                </p:cNvSpPr>
                <p:nvPr/>
              </p:nvSpPr>
              <p:spPr bwMode="auto">
                <a:xfrm>
                  <a:off x="1320" y="3086"/>
                  <a:ext cx="38" cy="51"/>
                </a:xfrm>
                <a:custGeom>
                  <a:avLst/>
                  <a:gdLst>
                    <a:gd name="T0" fmla="*/ 0 w 154"/>
                    <a:gd name="T1" fmla="*/ 0 h 205"/>
                    <a:gd name="T2" fmla="*/ 0 w 154"/>
                    <a:gd name="T3" fmla="*/ 0 h 205"/>
                    <a:gd name="T4" fmla="*/ 0 w 154"/>
                    <a:gd name="T5" fmla="*/ 0 h 205"/>
                    <a:gd name="T6" fmla="*/ 0 w 154"/>
                    <a:gd name="T7" fmla="*/ 0 h 205"/>
                    <a:gd name="T8" fmla="*/ 0 w 154"/>
                    <a:gd name="T9" fmla="*/ 0 h 205"/>
                    <a:gd name="T10" fmla="*/ 0 w 154"/>
                    <a:gd name="T11" fmla="*/ 0 h 205"/>
                    <a:gd name="T12" fmla="*/ 0 60000 65536"/>
                    <a:gd name="T13" fmla="*/ 0 60000 65536"/>
                    <a:gd name="T14" fmla="*/ 0 60000 65536"/>
                    <a:gd name="T15" fmla="*/ 0 60000 65536"/>
                    <a:gd name="T16" fmla="*/ 0 60000 65536"/>
                    <a:gd name="T17" fmla="*/ 0 60000 65536"/>
                    <a:gd name="T18" fmla="*/ 0 w 154"/>
                    <a:gd name="T19" fmla="*/ 0 h 205"/>
                    <a:gd name="T20" fmla="*/ 154 w 15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54" h="205">
                      <a:moveTo>
                        <a:pt x="0" y="205"/>
                      </a:moveTo>
                      <a:lnTo>
                        <a:pt x="14" y="158"/>
                      </a:lnTo>
                      <a:lnTo>
                        <a:pt x="47" y="118"/>
                      </a:lnTo>
                      <a:lnTo>
                        <a:pt x="89" y="81"/>
                      </a:lnTo>
                      <a:lnTo>
                        <a:pt x="128" y="43"/>
                      </a:lnTo>
                      <a:lnTo>
                        <a:pt x="154" y="0"/>
                      </a:lnTo>
                    </a:path>
                  </a:pathLst>
                </a:custGeom>
                <a:noFill/>
                <a:ln w="11113">
                  <a:solidFill>
                    <a:srgbClr val="D1E7F1"/>
                  </a:solidFill>
                  <a:round/>
                  <a:headEnd/>
                  <a:tailEnd/>
                </a:ln>
              </p:spPr>
              <p:txBody>
                <a:bodyPr/>
                <a:lstStyle/>
                <a:p>
                  <a:endParaRPr lang="en-US"/>
                </a:p>
              </p:txBody>
            </p:sp>
            <p:sp>
              <p:nvSpPr>
                <p:cNvPr id="19280" name="Freeform 598"/>
                <p:cNvSpPr>
                  <a:spLocks/>
                </p:cNvSpPr>
                <p:nvPr/>
              </p:nvSpPr>
              <p:spPr bwMode="auto">
                <a:xfrm>
                  <a:off x="1358" y="3025"/>
                  <a:ext cx="14" cy="61"/>
                </a:xfrm>
                <a:custGeom>
                  <a:avLst/>
                  <a:gdLst>
                    <a:gd name="T0" fmla="*/ 0 w 55"/>
                    <a:gd name="T1" fmla="*/ 0 h 244"/>
                    <a:gd name="T2" fmla="*/ 0 w 55"/>
                    <a:gd name="T3" fmla="*/ 0 h 244"/>
                    <a:gd name="T4" fmla="*/ 0 w 55"/>
                    <a:gd name="T5" fmla="*/ 0 h 244"/>
                    <a:gd name="T6" fmla="*/ 0 w 55"/>
                    <a:gd name="T7" fmla="*/ 0 h 244"/>
                    <a:gd name="T8" fmla="*/ 0 w 55"/>
                    <a:gd name="T9" fmla="*/ 0 h 244"/>
                    <a:gd name="T10" fmla="*/ 0 60000 65536"/>
                    <a:gd name="T11" fmla="*/ 0 60000 65536"/>
                    <a:gd name="T12" fmla="*/ 0 60000 65536"/>
                    <a:gd name="T13" fmla="*/ 0 60000 65536"/>
                    <a:gd name="T14" fmla="*/ 0 60000 65536"/>
                    <a:gd name="T15" fmla="*/ 0 w 55"/>
                    <a:gd name="T16" fmla="*/ 0 h 244"/>
                    <a:gd name="T17" fmla="*/ 55 w 55"/>
                    <a:gd name="T18" fmla="*/ 244 h 244"/>
                  </a:gdLst>
                  <a:ahLst/>
                  <a:cxnLst>
                    <a:cxn ang="T10">
                      <a:pos x="T0" y="T1"/>
                    </a:cxn>
                    <a:cxn ang="T11">
                      <a:pos x="T2" y="T3"/>
                    </a:cxn>
                    <a:cxn ang="T12">
                      <a:pos x="T4" y="T5"/>
                    </a:cxn>
                    <a:cxn ang="T13">
                      <a:pos x="T6" y="T7"/>
                    </a:cxn>
                    <a:cxn ang="T14">
                      <a:pos x="T8" y="T9"/>
                    </a:cxn>
                  </a:cxnLst>
                  <a:rect l="T15" t="T16" r="T17" b="T18"/>
                  <a:pathLst>
                    <a:path w="55" h="244">
                      <a:moveTo>
                        <a:pt x="0" y="244"/>
                      </a:moveTo>
                      <a:lnTo>
                        <a:pt x="19" y="185"/>
                      </a:lnTo>
                      <a:lnTo>
                        <a:pt x="34" y="124"/>
                      </a:lnTo>
                      <a:lnTo>
                        <a:pt x="46" y="62"/>
                      </a:lnTo>
                      <a:lnTo>
                        <a:pt x="55" y="0"/>
                      </a:lnTo>
                    </a:path>
                  </a:pathLst>
                </a:custGeom>
                <a:noFill/>
                <a:ln w="11113">
                  <a:solidFill>
                    <a:srgbClr val="D1E7F1"/>
                  </a:solidFill>
                  <a:round/>
                  <a:headEnd/>
                  <a:tailEnd/>
                </a:ln>
              </p:spPr>
              <p:txBody>
                <a:bodyPr/>
                <a:lstStyle/>
                <a:p>
                  <a:endParaRPr lang="en-US"/>
                </a:p>
              </p:txBody>
            </p:sp>
            <p:sp>
              <p:nvSpPr>
                <p:cNvPr id="19281" name="Freeform 599"/>
                <p:cNvSpPr>
                  <a:spLocks/>
                </p:cNvSpPr>
                <p:nvPr/>
              </p:nvSpPr>
              <p:spPr bwMode="auto">
                <a:xfrm>
                  <a:off x="1374" y="3005"/>
                  <a:ext cx="1" cy="11"/>
                </a:xfrm>
                <a:custGeom>
                  <a:avLst/>
                  <a:gdLst>
                    <a:gd name="T0" fmla="*/ 0 w 5"/>
                    <a:gd name="T1" fmla="*/ 0 h 45"/>
                    <a:gd name="T2" fmla="*/ 0 w 5"/>
                    <a:gd name="T3" fmla="*/ 0 h 45"/>
                    <a:gd name="T4" fmla="*/ 0 w 5"/>
                    <a:gd name="T5" fmla="*/ 0 h 45"/>
                    <a:gd name="T6" fmla="*/ 0 w 5"/>
                    <a:gd name="T7" fmla="*/ 0 h 45"/>
                    <a:gd name="T8" fmla="*/ 0 60000 65536"/>
                    <a:gd name="T9" fmla="*/ 0 60000 65536"/>
                    <a:gd name="T10" fmla="*/ 0 60000 65536"/>
                    <a:gd name="T11" fmla="*/ 0 60000 65536"/>
                    <a:gd name="T12" fmla="*/ 0 w 5"/>
                    <a:gd name="T13" fmla="*/ 0 h 45"/>
                    <a:gd name="T14" fmla="*/ 5 w 5"/>
                    <a:gd name="T15" fmla="*/ 45 h 45"/>
                  </a:gdLst>
                  <a:ahLst/>
                  <a:cxnLst>
                    <a:cxn ang="T8">
                      <a:pos x="T0" y="T1"/>
                    </a:cxn>
                    <a:cxn ang="T9">
                      <a:pos x="T2" y="T3"/>
                    </a:cxn>
                    <a:cxn ang="T10">
                      <a:pos x="T4" y="T5"/>
                    </a:cxn>
                    <a:cxn ang="T11">
                      <a:pos x="T6" y="T7"/>
                    </a:cxn>
                  </a:cxnLst>
                  <a:rect l="T12" t="T13" r="T14" b="T15"/>
                  <a:pathLst>
                    <a:path w="5" h="45">
                      <a:moveTo>
                        <a:pt x="0" y="45"/>
                      </a:moveTo>
                      <a:lnTo>
                        <a:pt x="2" y="30"/>
                      </a:lnTo>
                      <a:lnTo>
                        <a:pt x="4" y="15"/>
                      </a:lnTo>
                      <a:lnTo>
                        <a:pt x="5" y="0"/>
                      </a:lnTo>
                    </a:path>
                  </a:pathLst>
                </a:custGeom>
                <a:noFill/>
                <a:ln w="11113">
                  <a:solidFill>
                    <a:srgbClr val="D1E7F1"/>
                  </a:solidFill>
                  <a:round/>
                  <a:headEnd/>
                  <a:tailEnd/>
                </a:ln>
              </p:spPr>
              <p:txBody>
                <a:bodyPr/>
                <a:lstStyle/>
                <a:p>
                  <a:endParaRPr lang="en-US"/>
                </a:p>
              </p:txBody>
            </p:sp>
            <p:sp>
              <p:nvSpPr>
                <p:cNvPr id="19282" name="Freeform 600"/>
                <p:cNvSpPr>
                  <a:spLocks/>
                </p:cNvSpPr>
                <p:nvPr/>
              </p:nvSpPr>
              <p:spPr bwMode="auto">
                <a:xfrm>
                  <a:off x="1316" y="3133"/>
                  <a:ext cx="9" cy="5"/>
                </a:xfrm>
                <a:custGeom>
                  <a:avLst/>
                  <a:gdLst>
                    <a:gd name="T0" fmla="*/ 0 w 35"/>
                    <a:gd name="T1" fmla="*/ 0 h 19"/>
                    <a:gd name="T2" fmla="*/ 0 w 35"/>
                    <a:gd name="T3" fmla="*/ 0 h 19"/>
                    <a:gd name="T4" fmla="*/ 0 w 35"/>
                    <a:gd name="T5" fmla="*/ 0 h 19"/>
                    <a:gd name="T6" fmla="*/ 0 w 35"/>
                    <a:gd name="T7" fmla="*/ 0 h 19"/>
                    <a:gd name="T8" fmla="*/ 0 w 35"/>
                    <a:gd name="T9" fmla="*/ 0 h 19"/>
                    <a:gd name="T10" fmla="*/ 0 w 35"/>
                    <a:gd name="T11" fmla="*/ 0 h 19"/>
                    <a:gd name="T12" fmla="*/ 0 w 35"/>
                    <a:gd name="T13" fmla="*/ 0 h 19"/>
                    <a:gd name="T14" fmla="*/ 0 w 35"/>
                    <a:gd name="T15" fmla="*/ 0 h 19"/>
                    <a:gd name="T16" fmla="*/ 0 w 35"/>
                    <a:gd name="T17" fmla="*/ 0 h 19"/>
                    <a:gd name="T18" fmla="*/ 0 w 35"/>
                    <a:gd name="T19" fmla="*/ 0 h 19"/>
                    <a:gd name="T20" fmla="*/ 0 w 35"/>
                    <a:gd name="T21" fmla="*/ 0 h 19"/>
                    <a:gd name="T22" fmla="*/ 0 w 35"/>
                    <a:gd name="T23" fmla="*/ 0 h 19"/>
                    <a:gd name="T24" fmla="*/ 0 w 3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9"/>
                    <a:gd name="T41" fmla="*/ 35 w 35"/>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9">
                      <a:moveTo>
                        <a:pt x="17" y="0"/>
                      </a:moveTo>
                      <a:lnTo>
                        <a:pt x="19" y="11"/>
                      </a:lnTo>
                      <a:lnTo>
                        <a:pt x="26" y="17"/>
                      </a:lnTo>
                      <a:lnTo>
                        <a:pt x="35" y="19"/>
                      </a:lnTo>
                      <a:lnTo>
                        <a:pt x="24" y="18"/>
                      </a:lnTo>
                      <a:lnTo>
                        <a:pt x="12" y="15"/>
                      </a:lnTo>
                      <a:lnTo>
                        <a:pt x="0" y="13"/>
                      </a:lnTo>
                      <a:lnTo>
                        <a:pt x="7" y="12"/>
                      </a:lnTo>
                      <a:lnTo>
                        <a:pt x="14" y="8"/>
                      </a:lnTo>
                      <a:lnTo>
                        <a:pt x="17" y="0"/>
                      </a:lnTo>
                      <a:close/>
                    </a:path>
                  </a:pathLst>
                </a:custGeom>
                <a:noFill/>
                <a:ln w="9525">
                  <a:noFill/>
                  <a:round/>
                  <a:headEnd/>
                  <a:tailEnd/>
                </a:ln>
              </p:spPr>
              <p:txBody>
                <a:bodyPr/>
                <a:lstStyle/>
                <a:p>
                  <a:endParaRPr lang="en-US"/>
                </a:p>
              </p:txBody>
            </p:sp>
            <p:sp>
              <p:nvSpPr>
                <p:cNvPr id="19283" name="Freeform 601"/>
                <p:cNvSpPr>
                  <a:spLocks/>
                </p:cNvSpPr>
                <p:nvPr/>
              </p:nvSpPr>
              <p:spPr bwMode="auto">
                <a:xfrm>
                  <a:off x="1316" y="3133"/>
                  <a:ext cx="9" cy="5"/>
                </a:xfrm>
                <a:custGeom>
                  <a:avLst/>
                  <a:gdLst>
                    <a:gd name="T0" fmla="*/ 0 w 35"/>
                    <a:gd name="T1" fmla="*/ 0 h 19"/>
                    <a:gd name="T2" fmla="*/ 0 w 35"/>
                    <a:gd name="T3" fmla="*/ 0 h 19"/>
                    <a:gd name="T4" fmla="*/ 0 w 35"/>
                    <a:gd name="T5" fmla="*/ 0 h 19"/>
                    <a:gd name="T6" fmla="*/ 0 w 35"/>
                    <a:gd name="T7" fmla="*/ 0 h 19"/>
                    <a:gd name="T8" fmla="*/ 0 w 35"/>
                    <a:gd name="T9" fmla="*/ 0 h 19"/>
                    <a:gd name="T10" fmla="*/ 0 w 35"/>
                    <a:gd name="T11" fmla="*/ 0 h 19"/>
                    <a:gd name="T12" fmla="*/ 0 w 35"/>
                    <a:gd name="T13" fmla="*/ 0 h 19"/>
                    <a:gd name="T14" fmla="*/ 0 w 35"/>
                    <a:gd name="T15" fmla="*/ 0 h 19"/>
                    <a:gd name="T16" fmla="*/ 0 w 35"/>
                    <a:gd name="T17" fmla="*/ 0 h 19"/>
                    <a:gd name="T18" fmla="*/ 0 w 35"/>
                    <a:gd name="T19" fmla="*/ 0 h 19"/>
                    <a:gd name="T20" fmla="*/ 0 w 35"/>
                    <a:gd name="T21" fmla="*/ 0 h 19"/>
                    <a:gd name="T22" fmla="*/ 0 w 35"/>
                    <a:gd name="T23" fmla="*/ 0 h 19"/>
                    <a:gd name="T24" fmla="*/ 0 w 35"/>
                    <a:gd name="T25" fmla="*/ 0 h 19"/>
                    <a:gd name="T26" fmla="*/ 0 w 35"/>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19"/>
                    <a:gd name="T44" fmla="*/ 35 w 3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19">
                      <a:moveTo>
                        <a:pt x="17" y="0"/>
                      </a:moveTo>
                      <a:lnTo>
                        <a:pt x="19" y="11"/>
                      </a:lnTo>
                      <a:lnTo>
                        <a:pt x="26" y="17"/>
                      </a:lnTo>
                      <a:lnTo>
                        <a:pt x="35" y="19"/>
                      </a:lnTo>
                      <a:lnTo>
                        <a:pt x="24" y="18"/>
                      </a:lnTo>
                      <a:lnTo>
                        <a:pt x="12" y="15"/>
                      </a:lnTo>
                      <a:lnTo>
                        <a:pt x="0" y="13"/>
                      </a:lnTo>
                      <a:lnTo>
                        <a:pt x="7" y="12"/>
                      </a:lnTo>
                      <a:lnTo>
                        <a:pt x="14" y="8"/>
                      </a:lnTo>
                      <a:lnTo>
                        <a:pt x="17" y="0"/>
                      </a:lnTo>
                    </a:path>
                  </a:pathLst>
                </a:custGeom>
                <a:noFill/>
                <a:ln w="11113">
                  <a:solidFill>
                    <a:srgbClr val="D1E7F1"/>
                  </a:solidFill>
                  <a:round/>
                  <a:headEnd/>
                  <a:tailEnd/>
                </a:ln>
              </p:spPr>
              <p:txBody>
                <a:bodyPr/>
                <a:lstStyle/>
                <a:p>
                  <a:endParaRPr lang="en-US"/>
                </a:p>
              </p:txBody>
            </p:sp>
            <p:sp>
              <p:nvSpPr>
                <p:cNvPr id="19284" name="Freeform 602"/>
                <p:cNvSpPr>
                  <a:spLocks/>
                </p:cNvSpPr>
                <p:nvPr/>
              </p:nvSpPr>
              <p:spPr bwMode="auto">
                <a:xfrm>
                  <a:off x="1245" y="3130"/>
                  <a:ext cx="8" cy="9"/>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35"/>
                    <a:gd name="T41" fmla="*/ 34 w 34"/>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35">
                      <a:moveTo>
                        <a:pt x="34" y="25"/>
                      </a:moveTo>
                      <a:lnTo>
                        <a:pt x="21" y="20"/>
                      </a:lnTo>
                      <a:lnTo>
                        <a:pt x="9" y="12"/>
                      </a:lnTo>
                      <a:lnTo>
                        <a:pt x="1" y="0"/>
                      </a:lnTo>
                      <a:lnTo>
                        <a:pt x="3" y="12"/>
                      </a:lnTo>
                      <a:lnTo>
                        <a:pt x="3" y="25"/>
                      </a:lnTo>
                      <a:lnTo>
                        <a:pt x="0" y="35"/>
                      </a:lnTo>
                      <a:lnTo>
                        <a:pt x="11" y="33"/>
                      </a:lnTo>
                      <a:lnTo>
                        <a:pt x="22" y="28"/>
                      </a:lnTo>
                      <a:lnTo>
                        <a:pt x="34" y="25"/>
                      </a:lnTo>
                      <a:close/>
                    </a:path>
                  </a:pathLst>
                </a:custGeom>
                <a:noFill/>
                <a:ln w="9525">
                  <a:noFill/>
                  <a:round/>
                  <a:headEnd/>
                  <a:tailEnd/>
                </a:ln>
              </p:spPr>
              <p:txBody>
                <a:bodyPr/>
                <a:lstStyle/>
                <a:p>
                  <a:endParaRPr lang="en-US"/>
                </a:p>
              </p:txBody>
            </p:sp>
            <p:sp>
              <p:nvSpPr>
                <p:cNvPr id="19285" name="Freeform 603"/>
                <p:cNvSpPr>
                  <a:spLocks/>
                </p:cNvSpPr>
                <p:nvPr/>
              </p:nvSpPr>
              <p:spPr bwMode="auto">
                <a:xfrm>
                  <a:off x="1245" y="3130"/>
                  <a:ext cx="8" cy="9"/>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35"/>
                    <a:gd name="T44" fmla="*/ 34 w 34"/>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35">
                      <a:moveTo>
                        <a:pt x="34" y="25"/>
                      </a:moveTo>
                      <a:lnTo>
                        <a:pt x="21" y="20"/>
                      </a:lnTo>
                      <a:lnTo>
                        <a:pt x="9" y="12"/>
                      </a:lnTo>
                      <a:lnTo>
                        <a:pt x="1" y="0"/>
                      </a:lnTo>
                      <a:lnTo>
                        <a:pt x="3" y="12"/>
                      </a:lnTo>
                      <a:lnTo>
                        <a:pt x="3" y="25"/>
                      </a:lnTo>
                      <a:lnTo>
                        <a:pt x="0" y="35"/>
                      </a:lnTo>
                      <a:lnTo>
                        <a:pt x="11" y="33"/>
                      </a:lnTo>
                      <a:lnTo>
                        <a:pt x="22" y="28"/>
                      </a:lnTo>
                      <a:lnTo>
                        <a:pt x="34" y="25"/>
                      </a:lnTo>
                    </a:path>
                  </a:pathLst>
                </a:custGeom>
                <a:noFill/>
                <a:ln w="11113">
                  <a:solidFill>
                    <a:srgbClr val="D1E7F1"/>
                  </a:solidFill>
                  <a:round/>
                  <a:headEnd/>
                  <a:tailEnd/>
                </a:ln>
              </p:spPr>
              <p:txBody>
                <a:bodyPr/>
                <a:lstStyle/>
                <a:p>
                  <a:endParaRPr lang="en-US"/>
                </a:p>
              </p:txBody>
            </p:sp>
            <p:sp>
              <p:nvSpPr>
                <p:cNvPr id="19286" name="Freeform 604"/>
                <p:cNvSpPr>
                  <a:spLocks/>
                </p:cNvSpPr>
                <p:nvPr/>
              </p:nvSpPr>
              <p:spPr bwMode="auto">
                <a:xfrm>
                  <a:off x="1293" y="3280"/>
                  <a:ext cx="15" cy="69"/>
                </a:xfrm>
                <a:custGeom>
                  <a:avLst/>
                  <a:gdLst>
                    <a:gd name="T0" fmla="*/ 0 w 59"/>
                    <a:gd name="T1" fmla="*/ 0 h 274"/>
                    <a:gd name="T2" fmla="*/ 0 w 59"/>
                    <a:gd name="T3" fmla="*/ 0 h 274"/>
                    <a:gd name="T4" fmla="*/ 0 w 59"/>
                    <a:gd name="T5" fmla="*/ 0 h 274"/>
                    <a:gd name="T6" fmla="*/ 0 w 59"/>
                    <a:gd name="T7" fmla="*/ 0 h 274"/>
                    <a:gd name="T8" fmla="*/ 0 w 59"/>
                    <a:gd name="T9" fmla="*/ 0 h 274"/>
                    <a:gd name="T10" fmla="*/ 0 w 59"/>
                    <a:gd name="T11" fmla="*/ 0 h 274"/>
                    <a:gd name="T12" fmla="*/ 0 w 59"/>
                    <a:gd name="T13" fmla="*/ 0 h 274"/>
                    <a:gd name="T14" fmla="*/ 0 60000 65536"/>
                    <a:gd name="T15" fmla="*/ 0 60000 65536"/>
                    <a:gd name="T16" fmla="*/ 0 60000 65536"/>
                    <a:gd name="T17" fmla="*/ 0 60000 65536"/>
                    <a:gd name="T18" fmla="*/ 0 60000 65536"/>
                    <a:gd name="T19" fmla="*/ 0 60000 65536"/>
                    <a:gd name="T20" fmla="*/ 0 60000 65536"/>
                    <a:gd name="T21" fmla="*/ 0 w 59"/>
                    <a:gd name="T22" fmla="*/ 0 h 274"/>
                    <a:gd name="T23" fmla="*/ 59 w 59"/>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274">
                      <a:moveTo>
                        <a:pt x="33" y="274"/>
                      </a:moveTo>
                      <a:lnTo>
                        <a:pt x="47" y="227"/>
                      </a:lnTo>
                      <a:lnTo>
                        <a:pt x="56" y="177"/>
                      </a:lnTo>
                      <a:lnTo>
                        <a:pt x="59" y="127"/>
                      </a:lnTo>
                      <a:lnTo>
                        <a:pt x="50" y="81"/>
                      </a:lnTo>
                      <a:lnTo>
                        <a:pt x="32" y="37"/>
                      </a:lnTo>
                      <a:lnTo>
                        <a:pt x="0" y="0"/>
                      </a:lnTo>
                    </a:path>
                  </a:pathLst>
                </a:custGeom>
                <a:noFill/>
                <a:ln w="11113">
                  <a:solidFill>
                    <a:srgbClr val="D1E7F1"/>
                  </a:solidFill>
                  <a:round/>
                  <a:headEnd/>
                  <a:tailEnd/>
                </a:ln>
              </p:spPr>
              <p:txBody>
                <a:bodyPr/>
                <a:lstStyle/>
                <a:p>
                  <a:endParaRPr lang="en-US"/>
                </a:p>
              </p:txBody>
            </p:sp>
            <p:sp>
              <p:nvSpPr>
                <p:cNvPr id="19287" name="Freeform 605"/>
                <p:cNvSpPr>
                  <a:spLocks/>
                </p:cNvSpPr>
                <p:nvPr/>
              </p:nvSpPr>
              <p:spPr bwMode="auto">
                <a:xfrm>
                  <a:off x="1237" y="3274"/>
                  <a:ext cx="56" cy="17"/>
                </a:xfrm>
                <a:custGeom>
                  <a:avLst/>
                  <a:gdLst>
                    <a:gd name="T0" fmla="*/ 0 w 226"/>
                    <a:gd name="T1" fmla="*/ 0 h 67"/>
                    <a:gd name="T2" fmla="*/ 0 w 226"/>
                    <a:gd name="T3" fmla="*/ 0 h 67"/>
                    <a:gd name="T4" fmla="*/ 0 w 226"/>
                    <a:gd name="T5" fmla="*/ 0 h 67"/>
                    <a:gd name="T6" fmla="*/ 0 w 226"/>
                    <a:gd name="T7" fmla="*/ 0 h 67"/>
                    <a:gd name="T8" fmla="*/ 0 w 226"/>
                    <a:gd name="T9" fmla="*/ 0 h 67"/>
                    <a:gd name="T10" fmla="*/ 0 w 226"/>
                    <a:gd name="T11" fmla="*/ 0 h 67"/>
                    <a:gd name="T12" fmla="*/ 0 60000 65536"/>
                    <a:gd name="T13" fmla="*/ 0 60000 65536"/>
                    <a:gd name="T14" fmla="*/ 0 60000 65536"/>
                    <a:gd name="T15" fmla="*/ 0 60000 65536"/>
                    <a:gd name="T16" fmla="*/ 0 60000 65536"/>
                    <a:gd name="T17" fmla="*/ 0 60000 65536"/>
                    <a:gd name="T18" fmla="*/ 0 w 226"/>
                    <a:gd name="T19" fmla="*/ 0 h 67"/>
                    <a:gd name="T20" fmla="*/ 226 w 22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226" h="67">
                      <a:moveTo>
                        <a:pt x="226" y="24"/>
                      </a:moveTo>
                      <a:lnTo>
                        <a:pt x="181" y="2"/>
                      </a:lnTo>
                      <a:lnTo>
                        <a:pt x="135" y="0"/>
                      </a:lnTo>
                      <a:lnTo>
                        <a:pt x="89" y="16"/>
                      </a:lnTo>
                      <a:lnTo>
                        <a:pt x="43" y="41"/>
                      </a:lnTo>
                      <a:lnTo>
                        <a:pt x="0" y="67"/>
                      </a:lnTo>
                    </a:path>
                  </a:pathLst>
                </a:custGeom>
                <a:noFill/>
                <a:ln w="11113">
                  <a:solidFill>
                    <a:srgbClr val="D1E7F1"/>
                  </a:solidFill>
                  <a:round/>
                  <a:headEnd/>
                  <a:tailEnd/>
                </a:ln>
              </p:spPr>
              <p:txBody>
                <a:bodyPr/>
                <a:lstStyle/>
                <a:p>
                  <a:endParaRPr lang="en-US"/>
                </a:p>
              </p:txBody>
            </p:sp>
          </p:grpSp>
          <p:grpSp>
            <p:nvGrpSpPr>
              <p:cNvPr id="7" name="Group 606"/>
              <p:cNvGrpSpPr>
                <a:grpSpLocks/>
              </p:cNvGrpSpPr>
              <p:nvPr/>
            </p:nvGrpSpPr>
            <p:grpSpPr bwMode="auto">
              <a:xfrm>
                <a:off x="536" y="1626"/>
                <a:ext cx="976" cy="1683"/>
                <a:chOff x="536" y="1626"/>
                <a:chExt cx="976" cy="1683"/>
              </a:xfrm>
            </p:grpSpPr>
            <p:sp>
              <p:nvSpPr>
                <p:cNvPr id="18888" name="Freeform 607"/>
                <p:cNvSpPr>
                  <a:spLocks/>
                </p:cNvSpPr>
                <p:nvPr/>
              </p:nvSpPr>
              <p:spPr bwMode="auto">
                <a:xfrm>
                  <a:off x="1225" y="3290"/>
                  <a:ext cx="12" cy="2"/>
                </a:xfrm>
                <a:custGeom>
                  <a:avLst/>
                  <a:gdLst>
                    <a:gd name="T0" fmla="*/ 0 w 47"/>
                    <a:gd name="T1" fmla="*/ 0 h 9"/>
                    <a:gd name="T2" fmla="*/ 0 w 47"/>
                    <a:gd name="T3" fmla="*/ 0 h 9"/>
                    <a:gd name="T4" fmla="*/ 0 w 47"/>
                    <a:gd name="T5" fmla="*/ 0 h 9"/>
                    <a:gd name="T6" fmla="*/ 0 w 47"/>
                    <a:gd name="T7" fmla="*/ 0 h 9"/>
                    <a:gd name="T8" fmla="*/ 0 60000 65536"/>
                    <a:gd name="T9" fmla="*/ 0 60000 65536"/>
                    <a:gd name="T10" fmla="*/ 0 60000 65536"/>
                    <a:gd name="T11" fmla="*/ 0 60000 65536"/>
                    <a:gd name="T12" fmla="*/ 0 w 47"/>
                    <a:gd name="T13" fmla="*/ 0 h 9"/>
                    <a:gd name="T14" fmla="*/ 47 w 47"/>
                    <a:gd name="T15" fmla="*/ 9 h 9"/>
                  </a:gdLst>
                  <a:ahLst/>
                  <a:cxnLst>
                    <a:cxn ang="T8">
                      <a:pos x="T0" y="T1"/>
                    </a:cxn>
                    <a:cxn ang="T9">
                      <a:pos x="T2" y="T3"/>
                    </a:cxn>
                    <a:cxn ang="T10">
                      <a:pos x="T4" y="T5"/>
                    </a:cxn>
                    <a:cxn ang="T11">
                      <a:pos x="T6" y="T7"/>
                    </a:cxn>
                  </a:cxnLst>
                  <a:rect l="T12" t="T13" r="T14" b="T15"/>
                  <a:pathLst>
                    <a:path w="47" h="9">
                      <a:moveTo>
                        <a:pt x="47" y="4"/>
                      </a:moveTo>
                      <a:lnTo>
                        <a:pt x="33" y="9"/>
                      </a:lnTo>
                      <a:lnTo>
                        <a:pt x="16" y="7"/>
                      </a:lnTo>
                      <a:lnTo>
                        <a:pt x="0" y="0"/>
                      </a:lnTo>
                    </a:path>
                  </a:pathLst>
                </a:custGeom>
                <a:noFill/>
                <a:ln w="11113">
                  <a:solidFill>
                    <a:srgbClr val="D1E7F1"/>
                  </a:solidFill>
                  <a:round/>
                  <a:headEnd/>
                  <a:tailEnd/>
                </a:ln>
              </p:spPr>
              <p:txBody>
                <a:bodyPr/>
                <a:lstStyle/>
                <a:p>
                  <a:endParaRPr lang="en-US"/>
                </a:p>
              </p:txBody>
            </p:sp>
            <p:sp>
              <p:nvSpPr>
                <p:cNvPr id="18889" name="Freeform 608"/>
                <p:cNvSpPr>
                  <a:spLocks/>
                </p:cNvSpPr>
                <p:nvPr/>
              </p:nvSpPr>
              <p:spPr bwMode="auto">
                <a:xfrm>
                  <a:off x="1221" y="3274"/>
                  <a:ext cx="4" cy="16"/>
                </a:xfrm>
                <a:custGeom>
                  <a:avLst/>
                  <a:gdLst>
                    <a:gd name="T0" fmla="*/ 0 w 19"/>
                    <a:gd name="T1" fmla="*/ 0 h 64"/>
                    <a:gd name="T2" fmla="*/ 0 w 19"/>
                    <a:gd name="T3" fmla="*/ 0 h 64"/>
                    <a:gd name="T4" fmla="*/ 0 w 19"/>
                    <a:gd name="T5" fmla="*/ 0 h 64"/>
                    <a:gd name="T6" fmla="*/ 0 w 19"/>
                    <a:gd name="T7" fmla="*/ 0 h 64"/>
                    <a:gd name="T8" fmla="*/ 0 60000 65536"/>
                    <a:gd name="T9" fmla="*/ 0 60000 65536"/>
                    <a:gd name="T10" fmla="*/ 0 60000 65536"/>
                    <a:gd name="T11" fmla="*/ 0 60000 65536"/>
                    <a:gd name="T12" fmla="*/ 0 w 19"/>
                    <a:gd name="T13" fmla="*/ 0 h 64"/>
                    <a:gd name="T14" fmla="*/ 19 w 19"/>
                    <a:gd name="T15" fmla="*/ 64 h 64"/>
                  </a:gdLst>
                  <a:ahLst/>
                  <a:cxnLst>
                    <a:cxn ang="T8">
                      <a:pos x="T0" y="T1"/>
                    </a:cxn>
                    <a:cxn ang="T9">
                      <a:pos x="T2" y="T3"/>
                    </a:cxn>
                    <a:cxn ang="T10">
                      <a:pos x="T4" y="T5"/>
                    </a:cxn>
                    <a:cxn ang="T11">
                      <a:pos x="T6" y="T7"/>
                    </a:cxn>
                  </a:cxnLst>
                  <a:rect l="T12" t="T13" r="T14" b="T15"/>
                  <a:pathLst>
                    <a:path w="19" h="64">
                      <a:moveTo>
                        <a:pt x="19" y="64"/>
                      </a:moveTo>
                      <a:lnTo>
                        <a:pt x="4" y="46"/>
                      </a:lnTo>
                      <a:lnTo>
                        <a:pt x="0" y="24"/>
                      </a:lnTo>
                      <a:lnTo>
                        <a:pt x="11" y="0"/>
                      </a:lnTo>
                    </a:path>
                  </a:pathLst>
                </a:custGeom>
                <a:noFill/>
                <a:ln w="11113">
                  <a:solidFill>
                    <a:srgbClr val="D1E7F1"/>
                  </a:solidFill>
                  <a:round/>
                  <a:headEnd/>
                  <a:tailEnd/>
                </a:ln>
              </p:spPr>
              <p:txBody>
                <a:bodyPr/>
                <a:lstStyle/>
                <a:p>
                  <a:endParaRPr lang="en-US"/>
                </a:p>
              </p:txBody>
            </p:sp>
            <p:sp>
              <p:nvSpPr>
                <p:cNvPr id="18890" name="Freeform 609"/>
                <p:cNvSpPr>
                  <a:spLocks/>
                </p:cNvSpPr>
                <p:nvPr/>
              </p:nvSpPr>
              <p:spPr bwMode="auto">
                <a:xfrm>
                  <a:off x="1308" y="3283"/>
                  <a:ext cx="15" cy="26"/>
                </a:xfrm>
                <a:custGeom>
                  <a:avLst/>
                  <a:gdLst>
                    <a:gd name="T0" fmla="*/ 0 w 61"/>
                    <a:gd name="T1" fmla="*/ 0 h 102"/>
                    <a:gd name="T2" fmla="*/ 0 w 61"/>
                    <a:gd name="T3" fmla="*/ 0 h 102"/>
                    <a:gd name="T4" fmla="*/ 0 w 61"/>
                    <a:gd name="T5" fmla="*/ 0 h 102"/>
                    <a:gd name="T6" fmla="*/ 0 w 61"/>
                    <a:gd name="T7" fmla="*/ 0 h 102"/>
                    <a:gd name="T8" fmla="*/ 0 60000 65536"/>
                    <a:gd name="T9" fmla="*/ 0 60000 65536"/>
                    <a:gd name="T10" fmla="*/ 0 60000 65536"/>
                    <a:gd name="T11" fmla="*/ 0 60000 65536"/>
                    <a:gd name="T12" fmla="*/ 0 w 61"/>
                    <a:gd name="T13" fmla="*/ 0 h 102"/>
                    <a:gd name="T14" fmla="*/ 61 w 61"/>
                    <a:gd name="T15" fmla="*/ 102 h 102"/>
                  </a:gdLst>
                  <a:ahLst/>
                  <a:cxnLst>
                    <a:cxn ang="T8">
                      <a:pos x="T0" y="T1"/>
                    </a:cxn>
                    <a:cxn ang="T9">
                      <a:pos x="T2" y="T3"/>
                    </a:cxn>
                    <a:cxn ang="T10">
                      <a:pos x="T4" y="T5"/>
                    </a:cxn>
                    <a:cxn ang="T11">
                      <a:pos x="T6" y="T7"/>
                    </a:cxn>
                  </a:cxnLst>
                  <a:rect l="T12" t="T13" r="T14" b="T15"/>
                  <a:pathLst>
                    <a:path w="61" h="102">
                      <a:moveTo>
                        <a:pt x="0" y="102"/>
                      </a:moveTo>
                      <a:lnTo>
                        <a:pt x="1" y="60"/>
                      </a:lnTo>
                      <a:lnTo>
                        <a:pt x="23" y="26"/>
                      </a:lnTo>
                      <a:lnTo>
                        <a:pt x="61" y="0"/>
                      </a:lnTo>
                    </a:path>
                  </a:pathLst>
                </a:custGeom>
                <a:noFill/>
                <a:ln w="11113">
                  <a:solidFill>
                    <a:srgbClr val="D1E7F1"/>
                  </a:solidFill>
                  <a:round/>
                  <a:headEnd/>
                  <a:tailEnd/>
                </a:ln>
              </p:spPr>
              <p:txBody>
                <a:bodyPr/>
                <a:lstStyle/>
                <a:p>
                  <a:endParaRPr lang="en-US"/>
                </a:p>
              </p:txBody>
            </p:sp>
            <p:sp>
              <p:nvSpPr>
                <p:cNvPr id="18891" name="Freeform 610"/>
                <p:cNvSpPr>
                  <a:spLocks/>
                </p:cNvSpPr>
                <p:nvPr/>
              </p:nvSpPr>
              <p:spPr bwMode="auto">
                <a:xfrm>
                  <a:off x="1323" y="3272"/>
                  <a:ext cx="17" cy="11"/>
                </a:xfrm>
                <a:custGeom>
                  <a:avLst/>
                  <a:gdLst>
                    <a:gd name="T0" fmla="*/ 0 w 69"/>
                    <a:gd name="T1" fmla="*/ 0 h 46"/>
                    <a:gd name="T2" fmla="*/ 0 w 69"/>
                    <a:gd name="T3" fmla="*/ 0 h 46"/>
                    <a:gd name="T4" fmla="*/ 0 w 69"/>
                    <a:gd name="T5" fmla="*/ 0 h 46"/>
                    <a:gd name="T6" fmla="*/ 0 w 69"/>
                    <a:gd name="T7" fmla="*/ 0 h 46"/>
                    <a:gd name="T8" fmla="*/ 0 60000 65536"/>
                    <a:gd name="T9" fmla="*/ 0 60000 65536"/>
                    <a:gd name="T10" fmla="*/ 0 60000 65536"/>
                    <a:gd name="T11" fmla="*/ 0 60000 65536"/>
                    <a:gd name="T12" fmla="*/ 0 w 69"/>
                    <a:gd name="T13" fmla="*/ 0 h 46"/>
                    <a:gd name="T14" fmla="*/ 69 w 69"/>
                    <a:gd name="T15" fmla="*/ 46 h 46"/>
                  </a:gdLst>
                  <a:ahLst/>
                  <a:cxnLst>
                    <a:cxn ang="T8">
                      <a:pos x="T0" y="T1"/>
                    </a:cxn>
                    <a:cxn ang="T9">
                      <a:pos x="T2" y="T3"/>
                    </a:cxn>
                    <a:cxn ang="T10">
                      <a:pos x="T4" y="T5"/>
                    </a:cxn>
                    <a:cxn ang="T11">
                      <a:pos x="T6" y="T7"/>
                    </a:cxn>
                  </a:cxnLst>
                  <a:rect l="T12" t="T13" r="T14" b="T15"/>
                  <a:pathLst>
                    <a:path w="69" h="46">
                      <a:moveTo>
                        <a:pt x="0" y="46"/>
                      </a:moveTo>
                      <a:lnTo>
                        <a:pt x="16" y="27"/>
                      </a:lnTo>
                      <a:lnTo>
                        <a:pt x="33" y="20"/>
                      </a:lnTo>
                      <a:lnTo>
                        <a:pt x="69" y="0"/>
                      </a:lnTo>
                    </a:path>
                  </a:pathLst>
                </a:custGeom>
                <a:noFill/>
                <a:ln w="11113">
                  <a:solidFill>
                    <a:srgbClr val="D1E7F1"/>
                  </a:solidFill>
                  <a:round/>
                  <a:headEnd/>
                  <a:tailEnd/>
                </a:ln>
              </p:spPr>
              <p:txBody>
                <a:bodyPr/>
                <a:lstStyle/>
                <a:p>
                  <a:endParaRPr lang="en-US"/>
                </a:p>
              </p:txBody>
            </p:sp>
            <p:sp>
              <p:nvSpPr>
                <p:cNvPr id="18892" name="Freeform 611"/>
                <p:cNvSpPr>
                  <a:spLocks/>
                </p:cNvSpPr>
                <p:nvPr/>
              </p:nvSpPr>
              <p:spPr bwMode="auto">
                <a:xfrm>
                  <a:off x="1340" y="3258"/>
                  <a:ext cx="6" cy="14"/>
                </a:xfrm>
                <a:custGeom>
                  <a:avLst/>
                  <a:gdLst>
                    <a:gd name="T0" fmla="*/ 0 w 23"/>
                    <a:gd name="T1" fmla="*/ 0 h 54"/>
                    <a:gd name="T2" fmla="*/ 0 w 23"/>
                    <a:gd name="T3" fmla="*/ 0 h 54"/>
                    <a:gd name="T4" fmla="*/ 0 w 23"/>
                    <a:gd name="T5" fmla="*/ 0 h 54"/>
                    <a:gd name="T6" fmla="*/ 0 w 23"/>
                    <a:gd name="T7" fmla="*/ 0 h 54"/>
                    <a:gd name="T8" fmla="*/ 0 60000 65536"/>
                    <a:gd name="T9" fmla="*/ 0 60000 65536"/>
                    <a:gd name="T10" fmla="*/ 0 60000 65536"/>
                    <a:gd name="T11" fmla="*/ 0 60000 65536"/>
                    <a:gd name="T12" fmla="*/ 0 w 23"/>
                    <a:gd name="T13" fmla="*/ 0 h 54"/>
                    <a:gd name="T14" fmla="*/ 23 w 23"/>
                    <a:gd name="T15" fmla="*/ 54 h 54"/>
                  </a:gdLst>
                  <a:ahLst/>
                  <a:cxnLst>
                    <a:cxn ang="T8">
                      <a:pos x="T0" y="T1"/>
                    </a:cxn>
                    <a:cxn ang="T9">
                      <a:pos x="T2" y="T3"/>
                    </a:cxn>
                    <a:cxn ang="T10">
                      <a:pos x="T4" y="T5"/>
                    </a:cxn>
                    <a:cxn ang="T11">
                      <a:pos x="T6" y="T7"/>
                    </a:cxn>
                  </a:cxnLst>
                  <a:rect l="T12" t="T13" r="T14" b="T15"/>
                  <a:pathLst>
                    <a:path w="23" h="54">
                      <a:moveTo>
                        <a:pt x="0" y="54"/>
                      </a:moveTo>
                      <a:lnTo>
                        <a:pt x="20" y="32"/>
                      </a:lnTo>
                      <a:lnTo>
                        <a:pt x="23" y="13"/>
                      </a:lnTo>
                      <a:lnTo>
                        <a:pt x="13" y="0"/>
                      </a:lnTo>
                    </a:path>
                  </a:pathLst>
                </a:custGeom>
                <a:noFill/>
                <a:ln w="11113">
                  <a:solidFill>
                    <a:srgbClr val="D1E7F1"/>
                  </a:solidFill>
                  <a:round/>
                  <a:headEnd/>
                  <a:tailEnd/>
                </a:ln>
              </p:spPr>
              <p:txBody>
                <a:bodyPr/>
                <a:lstStyle/>
                <a:p>
                  <a:endParaRPr lang="en-US"/>
                </a:p>
              </p:txBody>
            </p:sp>
            <p:sp>
              <p:nvSpPr>
                <p:cNvPr id="18893" name="Freeform 612"/>
                <p:cNvSpPr>
                  <a:spLocks/>
                </p:cNvSpPr>
                <p:nvPr/>
              </p:nvSpPr>
              <p:spPr bwMode="auto">
                <a:xfrm>
                  <a:off x="1285" y="3238"/>
                  <a:ext cx="54" cy="21"/>
                </a:xfrm>
                <a:custGeom>
                  <a:avLst/>
                  <a:gdLst>
                    <a:gd name="T0" fmla="*/ 0 w 214"/>
                    <a:gd name="T1" fmla="*/ 0 h 81"/>
                    <a:gd name="T2" fmla="*/ 0 w 214"/>
                    <a:gd name="T3" fmla="*/ 0 h 81"/>
                    <a:gd name="T4" fmla="*/ 0 w 214"/>
                    <a:gd name="T5" fmla="*/ 0 h 81"/>
                    <a:gd name="T6" fmla="*/ 0 w 214"/>
                    <a:gd name="T7" fmla="*/ 0 h 81"/>
                    <a:gd name="T8" fmla="*/ 0 w 214"/>
                    <a:gd name="T9" fmla="*/ 0 h 81"/>
                    <a:gd name="T10" fmla="*/ 0 w 214"/>
                    <a:gd name="T11" fmla="*/ 0 h 81"/>
                    <a:gd name="T12" fmla="*/ 0 w 214"/>
                    <a:gd name="T13" fmla="*/ 0 h 81"/>
                    <a:gd name="T14" fmla="*/ 0 w 214"/>
                    <a:gd name="T15" fmla="*/ 0 h 81"/>
                    <a:gd name="T16" fmla="*/ 0 w 214"/>
                    <a:gd name="T17" fmla="*/ 0 h 81"/>
                    <a:gd name="T18" fmla="*/ 0 w 214"/>
                    <a:gd name="T19" fmla="*/ 0 h 81"/>
                    <a:gd name="T20" fmla="*/ 0 w 214"/>
                    <a:gd name="T21" fmla="*/ 0 h 81"/>
                    <a:gd name="T22" fmla="*/ 0 w 214"/>
                    <a:gd name="T23" fmla="*/ 0 h 81"/>
                    <a:gd name="T24" fmla="*/ 0 w 214"/>
                    <a:gd name="T25" fmla="*/ 0 h 81"/>
                    <a:gd name="T26" fmla="*/ 0 w 214"/>
                    <a:gd name="T27" fmla="*/ 0 h 81"/>
                    <a:gd name="T28" fmla="*/ 0 w 214"/>
                    <a:gd name="T29" fmla="*/ 0 h 81"/>
                    <a:gd name="T30" fmla="*/ 0 w 214"/>
                    <a:gd name="T31" fmla="*/ 0 h 81"/>
                    <a:gd name="T32" fmla="*/ 0 w 214"/>
                    <a:gd name="T33" fmla="*/ 0 h 81"/>
                    <a:gd name="T34" fmla="*/ 0 w 214"/>
                    <a:gd name="T35" fmla="*/ 0 h 81"/>
                    <a:gd name="T36" fmla="*/ 0 w 214"/>
                    <a:gd name="T37" fmla="*/ 0 h 81"/>
                    <a:gd name="T38" fmla="*/ 0 w 214"/>
                    <a:gd name="T39" fmla="*/ 0 h 81"/>
                    <a:gd name="T40" fmla="*/ 0 w 214"/>
                    <a:gd name="T41" fmla="*/ 0 h 81"/>
                    <a:gd name="T42" fmla="*/ 0 w 214"/>
                    <a:gd name="T43" fmla="*/ 0 h 81"/>
                    <a:gd name="T44" fmla="*/ 0 w 214"/>
                    <a:gd name="T45" fmla="*/ 0 h 81"/>
                    <a:gd name="T46" fmla="*/ 0 w 214"/>
                    <a:gd name="T47" fmla="*/ 0 h 81"/>
                    <a:gd name="T48" fmla="*/ 0 w 214"/>
                    <a:gd name="T49" fmla="*/ 0 h 81"/>
                    <a:gd name="T50" fmla="*/ 0 w 214"/>
                    <a:gd name="T51" fmla="*/ 0 h 81"/>
                    <a:gd name="T52" fmla="*/ 0 w 214"/>
                    <a:gd name="T53" fmla="*/ 0 h 81"/>
                    <a:gd name="T54" fmla="*/ 0 w 214"/>
                    <a:gd name="T55" fmla="*/ 0 h 81"/>
                    <a:gd name="T56" fmla="*/ 0 w 214"/>
                    <a:gd name="T57" fmla="*/ 0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4"/>
                    <a:gd name="T88" fmla="*/ 0 h 81"/>
                    <a:gd name="T89" fmla="*/ 214 w 214"/>
                    <a:gd name="T90" fmla="*/ 81 h 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4" h="81">
                      <a:moveTo>
                        <a:pt x="209" y="72"/>
                      </a:moveTo>
                      <a:lnTo>
                        <a:pt x="199" y="65"/>
                      </a:lnTo>
                      <a:lnTo>
                        <a:pt x="187" y="59"/>
                      </a:lnTo>
                      <a:lnTo>
                        <a:pt x="175" y="56"/>
                      </a:lnTo>
                      <a:lnTo>
                        <a:pt x="116" y="41"/>
                      </a:lnTo>
                      <a:lnTo>
                        <a:pt x="62" y="22"/>
                      </a:lnTo>
                      <a:lnTo>
                        <a:pt x="8" y="0"/>
                      </a:lnTo>
                      <a:lnTo>
                        <a:pt x="5" y="13"/>
                      </a:lnTo>
                      <a:lnTo>
                        <a:pt x="3" y="24"/>
                      </a:lnTo>
                      <a:lnTo>
                        <a:pt x="0" y="37"/>
                      </a:lnTo>
                      <a:lnTo>
                        <a:pt x="10" y="37"/>
                      </a:lnTo>
                      <a:lnTo>
                        <a:pt x="20" y="39"/>
                      </a:lnTo>
                      <a:lnTo>
                        <a:pt x="30" y="41"/>
                      </a:lnTo>
                      <a:lnTo>
                        <a:pt x="36" y="43"/>
                      </a:lnTo>
                      <a:lnTo>
                        <a:pt x="46" y="46"/>
                      </a:lnTo>
                      <a:lnTo>
                        <a:pt x="52" y="47"/>
                      </a:lnTo>
                      <a:lnTo>
                        <a:pt x="106" y="54"/>
                      </a:lnTo>
                      <a:lnTo>
                        <a:pt x="160" y="63"/>
                      </a:lnTo>
                      <a:lnTo>
                        <a:pt x="214" y="81"/>
                      </a:lnTo>
                      <a:lnTo>
                        <a:pt x="213" y="79"/>
                      </a:lnTo>
                      <a:lnTo>
                        <a:pt x="210" y="75"/>
                      </a:lnTo>
                      <a:lnTo>
                        <a:pt x="209" y="72"/>
                      </a:lnTo>
                      <a:close/>
                    </a:path>
                  </a:pathLst>
                </a:custGeom>
                <a:solidFill>
                  <a:srgbClr val="47A3CB"/>
                </a:solidFill>
                <a:ln w="9525">
                  <a:noFill/>
                  <a:round/>
                  <a:headEnd/>
                  <a:tailEnd/>
                </a:ln>
              </p:spPr>
              <p:txBody>
                <a:bodyPr/>
                <a:lstStyle/>
                <a:p>
                  <a:endParaRPr lang="en-US"/>
                </a:p>
              </p:txBody>
            </p:sp>
            <p:sp>
              <p:nvSpPr>
                <p:cNvPr id="18894" name="Freeform 613"/>
                <p:cNvSpPr>
                  <a:spLocks/>
                </p:cNvSpPr>
                <p:nvPr/>
              </p:nvSpPr>
              <p:spPr bwMode="auto">
                <a:xfrm>
                  <a:off x="1285" y="3238"/>
                  <a:ext cx="54" cy="21"/>
                </a:xfrm>
                <a:custGeom>
                  <a:avLst/>
                  <a:gdLst>
                    <a:gd name="T0" fmla="*/ 0 w 214"/>
                    <a:gd name="T1" fmla="*/ 0 h 81"/>
                    <a:gd name="T2" fmla="*/ 0 w 214"/>
                    <a:gd name="T3" fmla="*/ 0 h 81"/>
                    <a:gd name="T4" fmla="*/ 0 w 214"/>
                    <a:gd name="T5" fmla="*/ 0 h 81"/>
                    <a:gd name="T6" fmla="*/ 0 w 214"/>
                    <a:gd name="T7" fmla="*/ 0 h 81"/>
                    <a:gd name="T8" fmla="*/ 0 w 214"/>
                    <a:gd name="T9" fmla="*/ 0 h 81"/>
                    <a:gd name="T10" fmla="*/ 0 w 214"/>
                    <a:gd name="T11" fmla="*/ 0 h 81"/>
                    <a:gd name="T12" fmla="*/ 0 w 214"/>
                    <a:gd name="T13" fmla="*/ 0 h 81"/>
                    <a:gd name="T14" fmla="*/ 0 w 214"/>
                    <a:gd name="T15" fmla="*/ 0 h 81"/>
                    <a:gd name="T16" fmla="*/ 0 w 214"/>
                    <a:gd name="T17" fmla="*/ 0 h 81"/>
                    <a:gd name="T18" fmla="*/ 0 w 214"/>
                    <a:gd name="T19" fmla="*/ 0 h 81"/>
                    <a:gd name="T20" fmla="*/ 0 w 214"/>
                    <a:gd name="T21" fmla="*/ 0 h 81"/>
                    <a:gd name="T22" fmla="*/ 0 w 214"/>
                    <a:gd name="T23" fmla="*/ 0 h 81"/>
                    <a:gd name="T24" fmla="*/ 0 w 214"/>
                    <a:gd name="T25" fmla="*/ 0 h 81"/>
                    <a:gd name="T26" fmla="*/ 0 w 214"/>
                    <a:gd name="T27" fmla="*/ 0 h 81"/>
                    <a:gd name="T28" fmla="*/ 0 w 214"/>
                    <a:gd name="T29" fmla="*/ 0 h 81"/>
                    <a:gd name="T30" fmla="*/ 0 w 214"/>
                    <a:gd name="T31" fmla="*/ 0 h 81"/>
                    <a:gd name="T32" fmla="*/ 0 w 214"/>
                    <a:gd name="T33" fmla="*/ 0 h 81"/>
                    <a:gd name="T34" fmla="*/ 0 w 214"/>
                    <a:gd name="T35" fmla="*/ 0 h 81"/>
                    <a:gd name="T36" fmla="*/ 0 w 214"/>
                    <a:gd name="T37" fmla="*/ 0 h 81"/>
                    <a:gd name="T38" fmla="*/ 0 w 214"/>
                    <a:gd name="T39" fmla="*/ 0 h 81"/>
                    <a:gd name="T40" fmla="*/ 0 w 214"/>
                    <a:gd name="T41" fmla="*/ 0 h 81"/>
                    <a:gd name="T42" fmla="*/ 0 w 214"/>
                    <a:gd name="T43" fmla="*/ 0 h 81"/>
                    <a:gd name="T44" fmla="*/ 0 w 214"/>
                    <a:gd name="T45" fmla="*/ 0 h 81"/>
                    <a:gd name="T46" fmla="*/ 0 w 214"/>
                    <a:gd name="T47" fmla="*/ 0 h 81"/>
                    <a:gd name="T48" fmla="*/ 0 w 214"/>
                    <a:gd name="T49" fmla="*/ 0 h 81"/>
                    <a:gd name="T50" fmla="*/ 0 w 214"/>
                    <a:gd name="T51" fmla="*/ 0 h 81"/>
                    <a:gd name="T52" fmla="*/ 0 w 214"/>
                    <a:gd name="T53" fmla="*/ 0 h 81"/>
                    <a:gd name="T54" fmla="*/ 0 w 214"/>
                    <a:gd name="T55" fmla="*/ 0 h 81"/>
                    <a:gd name="T56" fmla="*/ 0 w 214"/>
                    <a:gd name="T57" fmla="*/ 0 h 81"/>
                    <a:gd name="T58" fmla="*/ 0 w 214"/>
                    <a:gd name="T59" fmla="*/ 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81"/>
                    <a:gd name="T92" fmla="*/ 214 w 214"/>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81">
                      <a:moveTo>
                        <a:pt x="209" y="72"/>
                      </a:moveTo>
                      <a:lnTo>
                        <a:pt x="199" y="65"/>
                      </a:lnTo>
                      <a:lnTo>
                        <a:pt x="187" y="59"/>
                      </a:lnTo>
                      <a:lnTo>
                        <a:pt x="175" y="56"/>
                      </a:lnTo>
                      <a:lnTo>
                        <a:pt x="116" y="41"/>
                      </a:lnTo>
                      <a:lnTo>
                        <a:pt x="62" y="22"/>
                      </a:lnTo>
                      <a:lnTo>
                        <a:pt x="8" y="0"/>
                      </a:lnTo>
                      <a:lnTo>
                        <a:pt x="5" y="13"/>
                      </a:lnTo>
                      <a:lnTo>
                        <a:pt x="3" y="24"/>
                      </a:lnTo>
                      <a:lnTo>
                        <a:pt x="0" y="37"/>
                      </a:lnTo>
                      <a:lnTo>
                        <a:pt x="10" y="37"/>
                      </a:lnTo>
                      <a:lnTo>
                        <a:pt x="20" y="39"/>
                      </a:lnTo>
                      <a:lnTo>
                        <a:pt x="30" y="41"/>
                      </a:lnTo>
                      <a:lnTo>
                        <a:pt x="36" y="43"/>
                      </a:lnTo>
                      <a:lnTo>
                        <a:pt x="46" y="46"/>
                      </a:lnTo>
                      <a:lnTo>
                        <a:pt x="52" y="47"/>
                      </a:lnTo>
                      <a:lnTo>
                        <a:pt x="106" y="54"/>
                      </a:lnTo>
                      <a:lnTo>
                        <a:pt x="160" y="63"/>
                      </a:lnTo>
                      <a:lnTo>
                        <a:pt x="214" y="81"/>
                      </a:lnTo>
                      <a:lnTo>
                        <a:pt x="213" y="79"/>
                      </a:lnTo>
                      <a:lnTo>
                        <a:pt x="210" y="75"/>
                      </a:lnTo>
                      <a:lnTo>
                        <a:pt x="209" y="72"/>
                      </a:lnTo>
                    </a:path>
                  </a:pathLst>
                </a:custGeom>
                <a:noFill/>
                <a:ln w="1588">
                  <a:solidFill>
                    <a:srgbClr val="87C2DC"/>
                  </a:solidFill>
                  <a:round/>
                  <a:headEnd/>
                  <a:tailEnd/>
                </a:ln>
              </p:spPr>
              <p:txBody>
                <a:bodyPr/>
                <a:lstStyle/>
                <a:p>
                  <a:endParaRPr lang="en-US"/>
                </a:p>
              </p:txBody>
            </p:sp>
            <p:sp>
              <p:nvSpPr>
                <p:cNvPr id="18895" name="Freeform 614"/>
                <p:cNvSpPr>
                  <a:spLocks/>
                </p:cNvSpPr>
                <p:nvPr/>
              </p:nvSpPr>
              <p:spPr bwMode="auto">
                <a:xfrm>
                  <a:off x="1231" y="3239"/>
                  <a:ext cx="43" cy="27"/>
                </a:xfrm>
                <a:custGeom>
                  <a:avLst/>
                  <a:gdLst>
                    <a:gd name="T0" fmla="*/ 0 w 174"/>
                    <a:gd name="T1" fmla="*/ 0 h 107"/>
                    <a:gd name="T2" fmla="*/ 0 w 174"/>
                    <a:gd name="T3" fmla="*/ 0 h 107"/>
                    <a:gd name="T4" fmla="*/ 0 w 174"/>
                    <a:gd name="T5" fmla="*/ 0 h 107"/>
                    <a:gd name="T6" fmla="*/ 0 w 174"/>
                    <a:gd name="T7" fmla="*/ 0 h 107"/>
                    <a:gd name="T8" fmla="*/ 0 w 174"/>
                    <a:gd name="T9" fmla="*/ 0 h 107"/>
                    <a:gd name="T10" fmla="*/ 0 w 174"/>
                    <a:gd name="T11" fmla="*/ 0 h 107"/>
                    <a:gd name="T12" fmla="*/ 0 w 174"/>
                    <a:gd name="T13" fmla="*/ 0 h 107"/>
                    <a:gd name="T14" fmla="*/ 0 w 174"/>
                    <a:gd name="T15" fmla="*/ 0 h 107"/>
                    <a:gd name="T16" fmla="*/ 0 w 174"/>
                    <a:gd name="T17" fmla="*/ 0 h 107"/>
                    <a:gd name="T18" fmla="*/ 0 w 174"/>
                    <a:gd name="T19" fmla="*/ 0 h 107"/>
                    <a:gd name="T20" fmla="*/ 0 w 174"/>
                    <a:gd name="T21" fmla="*/ 0 h 107"/>
                    <a:gd name="T22" fmla="*/ 0 w 174"/>
                    <a:gd name="T23" fmla="*/ 0 h 107"/>
                    <a:gd name="T24" fmla="*/ 0 w 174"/>
                    <a:gd name="T25" fmla="*/ 0 h 107"/>
                    <a:gd name="T26" fmla="*/ 0 w 174"/>
                    <a:gd name="T27" fmla="*/ 0 h 107"/>
                    <a:gd name="T28" fmla="*/ 0 w 174"/>
                    <a:gd name="T29" fmla="*/ 0 h 107"/>
                    <a:gd name="T30" fmla="*/ 0 w 174"/>
                    <a:gd name="T31" fmla="*/ 0 h 107"/>
                    <a:gd name="T32" fmla="*/ 0 w 174"/>
                    <a:gd name="T33" fmla="*/ 0 h 107"/>
                    <a:gd name="T34" fmla="*/ 0 w 174"/>
                    <a:gd name="T35" fmla="*/ 0 h 107"/>
                    <a:gd name="T36" fmla="*/ 0 w 174"/>
                    <a:gd name="T37" fmla="*/ 0 h 107"/>
                    <a:gd name="T38" fmla="*/ 0 w 174"/>
                    <a:gd name="T39" fmla="*/ 0 h 107"/>
                    <a:gd name="T40" fmla="*/ 0 w 174"/>
                    <a:gd name="T41" fmla="*/ 0 h 107"/>
                    <a:gd name="T42" fmla="*/ 0 w 174"/>
                    <a:gd name="T43" fmla="*/ 0 h 107"/>
                    <a:gd name="T44" fmla="*/ 0 w 174"/>
                    <a:gd name="T45" fmla="*/ 0 h 107"/>
                    <a:gd name="T46" fmla="*/ 0 w 174"/>
                    <a:gd name="T47" fmla="*/ 0 h 107"/>
                    <a:gd name="T48" fmla="*/ 0 w 174"/>
                    <a:gd name="T49" fmla="*/ 0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07"/>
                    <a:gd name="T77" fmla="*/ 174 w 174"/>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07">
                      <a:moveTo>
                        <a:pt x="168" y="0"/>
                      </a:moveTo>
                      <a:lnTo>
                        <a:pt x="119" y="36"/>
                      </a:lnTo>
                      <a:lnTo>
                        <a:pt x="62" y="60"/>
                      </a:lnTo>
                      <a:lnTo>
                        <a:pt x="7" y="87"/>
                      </a:lnTo>
                      <a:lnTo>
                        <a:pt x="4" y="88"/>
                      </a:lnTo>
                      <a:lnTo>
                        <a:pt x="2" y="88"/>
                      </a:lnTo>
                      <a:lnTo>
                        <a:pt x="0" y="93"/>
                      </a:lnTo>
                      <a:lnTo>
                        <a:pt x="1" y="95"/>
                      </a:lnTo>
                      <a:lnTo>
                        <a:pt x="2" y="101"/>
                      </a:lnTo>
                      <a:lnTo>
                        <a:pt x="4" y="107"/>
                      </a:lnTo>
                      <a:lnTo>
                        <a:pt x="6" y="105"/>
                      </a:lnTo>
                      <a:lnTo>
                        <a:pt x="6" y="104"/>
                      </a:lnTo>
                      <a:lnTo>
                        <a:pt x="8" y="101"/>
                      </a:lnTo>
                      <a:lnTo>
                        <a:pt x="65" y="75"/>
                      </a:lnTo>
                      <a:lnTo>
                        <a:pt x="121" y="59"/>
                      </a:lnTo>
                      <a:lnTo>
                        <a:pt x="174" y="31"/>
                      </a:lnTo>
                      <a:lnTo>
                        <a:pt x="173" y="23"/>
                      </a:lnTo>
                      <a:lnTo>
                        <a:pt x="169" y="9"/>
                      </a:lnTo>
                      <a:lnTo>
                        <a:pt x="168" y="0"/>
                      </a:lnTo>
                      <a:close/>
                    </a:path>
                  </a:pathLst>
                </a:custGeom>
                <a:solidFill>
                  <a:srgbClr val="47A3CB"/>
                </a:solidFill>
                <a:ln w="9525">
                  <a:noFill/>
                  <a:round/>
                  <a:headEnd/>
                  <a:tailEnd/>
                </a:ln>
              </p:spPr>
              <p:txBody>
                <a:bodyPr/>
                <a:lstStyle/>
                <a:p>
                  <a:endParaRPr lang="en-US"/>
                </a:p>
              </p:txBody>
            </p:sp>
            <p:sp>
              <p:nvSpPr>
                <p:cNvPr id="18896" name="Freeform 615"/>
                <p:cNvSpPr>
                  <a:spLocks/>
                </p:cNvSpPr>
                <p:nvPr/>
              </p:nvSpPr>
              <p:spPr bwMode="auto">
                <a:xfrm>
                  <a:off x="1231" y="3239"/>
                  <a:ext cx="43" cy="27"/>
                </a:xfrm>
                <a:custGeom>
                  <a:avLst/>
                  <a:gdLst>
                    <a:gd name="T0" fmla="*/ 0 w 174"/>
                    <a:gd name="T1" fmla="*/ 0 h 107"/>
                    <a:gd name="T2" fmla="*/ 0 w 174"/>
                    <a:gd name="T3" fmla="*/ 0 h 107"/>
                    <a:gd name="T4" fmla="*/ 0 w 174"/>
                    <a:gd name="T5" fmla="*/ 0 h 107"/>
                    <a:gd name="T6" fmla="*/ 0 w 174"/>
                    <a:gd name="T7" fmla="*/ 0 h 107"/>
                    <a:gd name="T8" fmla="*/ 0 w 174"/>
                    <a:gd name="T9" fmla="*/ 0 h 107"/>
                    <a:gd name="T10" fmla="*/ 0 w 174"/>
                    <a:gd name="T11" fmla="*/ 0 h 107"/>
                    <a:gd name="T12" fmla="*/ 0 w 174"/>
                    <a:gd name="T13" fmla="*/ 0 h 107"/>
                    <a:gd name="T14" fmla="*/ 0 w 174"/>
                    <a:gd name="T15" fmla="*/ 0 h 107"/>
                    <a:gd name="T16" fmla="*/ 0 w 174"/>
                    <a:gd name="T17" fmla="*/ 0 h 107"/>
                    <a:gd name="T18" fmla="*/ 0 w 174"/>
                    <a:gd name="T19" fmla="*/ 0 h 107"/>
                    <a:gd name="T20" fmla="*/ 0 w 174"/>
                    <a:gd name="T21" fmla="*/ 0 h 107"/>
                    <a:gd name="T22" fmla="*/ 0 w 174"/>
                    <a:gd name="T23" fmla="*/ 0 h 107"/>
                    <a:gd name="T24" fmla="*/ 0 w 174"/>
                    <a:gd name="T25" fmla="*/ 0 h 107"/>
                    <a:gd name="T26" fmla="*/ 0 w 174"/>
                    <a:gd name="T27" fmla="*/ 0 h 107"/>
                    <a:gd name="T28" fmla="*/ 0 w 174"/>
                    <a:gd name="T29" fmla="*/ 0 h 107"/>
                    <a:gd name="T30" fmla="*/ 0 w 174"/>
                    <a:gd name="T31" fmla="*/ 0 h 107"/>
                    <a:gd name="T32" fmla="*/ 0 w 174"/>
                    <a:gd name="T33" fmla="*/ 0 h 107"/>
                    <a:gd name="T34" fmla="*/ 0 w 174"/>
                    <a:gd name="T35" fmla="*/ 0 h 107"/>
                    <a:gd name="T36" fmla="*/ 0 w 174"/>
                    <a:gd name="T37" fmla="*/ 0 h 107"/>
                    <a:gd name="T38" fmla="*/ 0 w 174"/>
                    <a:gd name="T39" fmla="*/ 0 h 107"/>
                    <a:gd name="T40" fmla="*/ 0 w 174"/>
                    <a:gd name="T41" fmla="*/ 0 h 107"/>
                    <a:gd name="T42" fmla="*/ 0 w 174"/>
                    <a:gd name="T43" fmla="*/ 0 h 107"/>
                    <a:gd name="T44" fmla="*/ 0 w 174"/>
                    <a:gd name="T45" fmla="*/ 0 h 107"/>
                    <a:gd name="T46" fmla="*/ 0 w 174"/>
                    <a:gd name="T47" fmla="*/ 0 h 107"/>
                    <a:gd name="T48" fmla="*/ 0 w 174"/>
                    <a:gd name="T49" fmla="*/ 0 h 107"/>
                    <a:gd name="T50" fmla="*/ 0 w 174"/>
                    <a:gd name="T51" fmla="*/ 0 h 10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107"/>
                    <a:gd name="T80" fmla="*/ 174 w 174"/>
                    <a:gd name="T81" fmla="*/ 107 h 10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107">
                      <a:moveTo>
                        <a:pt x="168" y="0"/>
                      </a:moveTo>
                      <a:lnTo>
                        <a:pt x="119" y="36"/>
                      </a:lnTo>
                      <a:lnTo>
                        <a:pt x="62" y="60"/>
                      </a:lnTo>
                      <a:lnTo>
                        <a:pt x="7" y="87"/>
                      </a:lnTo>
                      <a:lnTo>
                        <a:pt x="4" y="88"/>
                      </a:lnTo>
                      <a:lnTo>
                        <a:pt x="2" y="88"/>
                      </a:lnTo>
                      <a:lnTo>
                        <a:pt x="0" y="93"/>
                      </a:lnTo>
                      <a:lnTo>
                        <a:pt x="1" y="95"/>
                      </a:lnTo>
                      <a:lnTo>
                        <a:pt x="2" y="101"/>
                      </a:lnTo>
                      <a:lnTo>
                        <a:pt x="4" y="107"/>
                      </a:lnTo>
                      <a:lnTo>
                        <a:pt x="6" y="105"/>
                      </a:lnTo>
                      <a:lnTo>
                        <a:pt x="6" y="104"/>
                      </a:lnTo>
                      <a:lnTo>
                        <a:pt x="8" y="101"/>
                      </a:lnTo>
                      <a:lnTo>
                        <a:pt x="65" y="75"/>
                      </a:lnTo>
                      <a:lnTo>
                        <a:pt x="121" y="59"/>
                      </a:lnTo>
                      <a:lnTo>
                        <a:pt x="174" y="31"/>
                      </a:lnTo>
                      <a:lnTo>
                        <a:pt x="173" y="23"/>
                      </a:lnTo>
                      <a:lnTo>
                        <a:pt x="169" y="9"/>
                      </a:lnTo>
                      <a:lnTo>
                        <a:pt x="168" y="0"/>
                      </a:lnTo>
                    </a:path>
                  </a:pathLst>
                </a:custGeom>
                <a:noFill/>
                <a:ln w="1588">
                  <a:solidFill>
                    <a:srgbClr val="87C2DC"/>
                  </a:solidFill>
                  <a:round/>
                  <a:headEnd/>
                  <a:tailEnd/>
                </a:ln>
              </p:spPr>
              <p:txBody>
                <a:bodyPr/>
                <a:lstStyle/>
                <a:p>
                  <a:endParaRPr lang="en-US"/>
                </a:p>
              </p:txBody>
            </p:sp>
            <p:sp>
              <p:nvSpPr>
                <p:cNvPr id="18897" name="Freeform 616"/>
                <p:cNvSpPr>
                  <a:spLocks/>
                </p:cNvSpPr>
                <p:nvPr/>
              </p:nvSpPr>
              <p:spPr bwMode="auto">
                <a:xfrm>
                  <a:off x="1222" y="2948"/>
                  <a:ext cx="7" cy="33"/>
                </a:xfrm>
                <a:custGeom>
                  <a:avLst/>
                  <a:gdLst>
                    <a:gd name="T0" fmla="*/ 0 w 27"/>
                    <a:gd name="T1" fmla="*/ 0 h 132"/>
                    <a:gd name="T2" fmla="*/ 0 w 27"/>
                    <a:gd name="T3" fmla="*/ 0 h 132"/>
                    <a:gd name="T4" fmla="*/ 0 w 27"/>
                    <a:gd name="T5" fmla="*/ 0 h 132"/>
                    <a:gd name="T6" fmla="*/ 0 w 27"/>
                    <a:gd name="T7" fmla="*/ 0 h 132"/>
                    <a:gd name="T8" fmla="*/ 0 60000 65536"/>
                    <a:gd name="T9" fmla="*/ 0 60000 65536"/>
                    <a:gd name="T10" fmla="*/ 0 60000 65536"/>
                    <a:gd name="T11" fmla="*/ 0 60000 65536"/>
                    <a:gd name="T12" fmla="*/ 0 w 27"/>
                    <a:gd name="T13" fmla="*/ 0 h 132"/>
                    <a:gd name="T14" fmla="*/ 27 w 27"/>
                    <a:gd name="T15" fmla="*/ 132 h 132"/>
                  </a:gdLst>
                  <a:ahLst/>
                  <a:cxnLst>
                    <a:cxn ang="T8">
                      <a:pos x="T0" y="T1"/>
                    </a:cxn>
                    <a:cxn ang="T9">
                      <a:pos x="T2" y="T3"/>
                    </a:cxn>
                    <a:cxn ang="T10">
                      <a:pos x="T4" y="T5"/>
                    </a:cxn>
                    <a:cxn ang="T11">
                      <a:pos x="T6" y="T7"/>
                    </a:cxn>
                  </a:cxnLst>
                  <a:rect l="T12" t="T13" r="T14" b="T15"/>
                  <a:pathLst>
                    <a:path w="27" h="132">
                      <a:moveTo>
                        <a:pt x="27" y="0"/>
                      </a:moveTo>
                      <a:lnTo>
                        <a:pt x="11" y="43"/>
                      </a:lnTo>
                      <a:lnTo>
                        <a:pt x="2" y="87"/>
                      </a:lnTo>
                      <a:lnTo>
                        <a:pt x="0" y="132"/>
                      </a:lnTo>
                    </a:path>
                  </a:pathLst>
                </a:custGeom>
                <a:noFill/>
                <a:ln w="11113">
                  <a:solidFill>
                    <a:srgbClr val="D1E7F1"/>
                  </a:solidFill>
                  <a:round/>
                  <a:headEnd/>
                  <a:tailEnd/>
                </a:ln>
              </p:spPr>
              <p:txBody>
                <a:bodyPr/>
                <a:lstStyle/>
                <a:p>
                  <a:endParaRPr lang="en-US"/>
                </a:p>
              </p:txBody>
            </p:sp>
            <p:sp>
              <p:nvSpPr>
                <p:cNvPr id="18898" name="Freeform 617"/>
                <p:cNvSpPr>
                  <a:spLocks/>
                </p:cNvSpPr>
                <p:nvPr/>
              </p:nvSpPr>
              <p:spPr bwMode="auto">
                <a:xfrm>
                  <a:off x="1222" y="2981"/>
                  <a:ext cx="2" cy="70"/>
                </a:xfrm>
                <a:custGeom>
                  <a:avLst/>
                  <a:gdLst>
                    <a:gd name="T0" fmla="*/ 0 w 9"/>
                    <a:gd name="T1" fmla="*/ 0 h 278"/>
                    <a:gd name="T2" fmla="*/ 0 w 9"/>
                    <a:gd name="T3" fmla="*/ 0 h 278"/>
                    <a:gd name="T4" fmla="*/ 0 w 9"/>
                    <a:gd name="T5" fmla="*/ 0 h 278"/>
                    <a:gd name="T6" fmla="*/ 0 w 9"/>
                    <a:gd name="T7" fmla="*/ 0 h 278"/>
                    <a:gd name="T8" fmla="*/ 0 w 9"/>
                    <a:gd name="T9" fmla="*/ 0 h 278"/>
                    <a:gd name="T10" fmla="*/ 0 w 9"/>
                    <a:gd name="T11" fmla="*/ 0 h 278"/>
                    <a:gd name="T12" fmla="*/ 0 60000 65536"/>
                    <a:gd name="T13" fmla="*/ 0 60000 65536"/>
                    <a:gd name="T14" fmla="*/ 0 60000 65536"/>
                    <a:gd name="T15" fmla="*/ 0 60000 65536"/>
                    <a:gd name="T16" fmla="*/ 0 60000 65536"/>
                    <a:gd name="T17" fmla="*/ 0 60000 65536"/>
                    <a:gd name="T18" fmla="*/ 0 w 9"/>
                    <a:gd name="T19" fmla="*/ 0 h 278"/>
                    <a:gd name="T20" fmla="*/ 9 w 9"/>
                    <a:gd name="T21" fmla="*/ 278 h 278"/>
                  </a:gdLst>
                  <a:ahLst/>
                  <a:cxnLst>
                    <a:cxn ang="T12">
                      <a:pos x="T0" y="T1"/>
                    </a:cxn>
                    <a:cxn ang="T13">
                      <a:pos x="T2" y="T3"/>
                    </a:cxn>
                    <a:cxn ang="T14">
                      <a:pos x="T4" y="T5"/>
                    </a:cxn>
                    <a:cxn ang="T15">
                      <a:pos x="T6" y="T7"/>
                    </a:cxn>
                    <a:cxn ang="T16">
                      <a:pos x="T8" y="T9"/>
                    </a:cxn>
                    <a:cxn ang="T17">
                      <a:pos x="T10" y="T11"/>
                    </a:cxn>
                  </a:cxnLst>
                  <a:rect l="T18" t="T19" r="T20" b="T21"/>
                  <a:pathLst>
                    <a:path w="9" h="278">
                      <a:moveTo>
                        <a:pt x="0" y="0"/>
                      </a:moveTo>
                      <a:lnTo>
                        <a:pt x="2" y="55"/>
                      </a:lnTo>
                      <a:lnTo>
                        <a:pt x="3" y="110"/>
                      </a:lnTo>
                      <a:lnTo>
                        <a:pt x="3" y="166"/>
                      </a:lnTo>
                      <a:lnTo>
                        <a:pt x="6" y="221"/>
                      </a:lnTo>
                      <a:lnTo>
                        <a:pt x="9" y="278"/>
                      </a:lnTo>
                    </a:path>
                  </a:pathLst>
                </a:custGeom>
                <a:noFill/>
                <a:ln w="11113">
                  <a:solidFill>
                    <a:srgbClr val="D1E7F1"/>
                  </a:solidFill>
                  <a:round/>
                  <a:headEnd/>
                  <a:tailEnd/>
                </a:ln>
              </p:spPr>
              <p:txBody>
                <a:bodyPr/>
                <a:lstStyle/>
                <a:p>
                  <a:endParaRPr lang="en-US"/>
                </a:p>
              </p:txBody>
            </p:sp>
            <p:sp>
              <p:nvSpPr>
                <p:cNvPr id="18899" name="Freeform 618"/>
                <p:cNvSpPr>
                  <a:spLocks/>
                </p:cNvSpPr>
                <p:nvPr/>
              </p:nvSpPr>
              <p:spPr bwMode="auto">
                <a:xfrm>
                  <a:off x="1224" y="3051"/>
                  <a:ext cx="24" cy="86"/>
                </a:xfrm>
                <a:custGeom>
                  <a:avLst/>
                  <a:gdLst>
                    <a:gd name="T0" fmla="*/ 0 w 94"/>
                    <a:gd name="T1" fmla="*/ 0 h 344"/>
                    <a:gd name="T2" fmla="*/ 0 w 94"/>
                    <a:gd name="T3" fmla="*/ 0 h 344"/>
                    <a:gd name="T4" fmla="*/ 0 w 94"/>
                    <a:gd name="T5" fmla="*/ 0 h 344"/>
                    <a:gd name="T6" fmla="*/ 0 w 94"/>
                    <a:gd name="T7" fmla="*/ 0 h 344"/>
                    <a:gd name="T8" fmla="*/ 0 w 94"/>
                    <a:gd name="T9" fmla="*/ 0 h 344"/>
                    <a:gd name="T10" fmla="*/ 0 w 94"/>
                    <a:gd name="T11" fmla="*/ 0 h 344"/>
                    <a:gd name="T12" fmla="*/ 0 w 94"/>
                    <a:gd name="T13" fmla="*/ 0 h 344"/>
                    <a:gd name="T14" fmla="*/ 0 w 94"/>
                    <a:gd name="T15" fmla="*/ 0 h 344"/>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344"/>
                    <a:gd name="T26" fmla="*/ 94 w 94"/>
                    <a:gd name="T27" fmla="*/ 344 h 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344">
                      <a:moveTo>
                        <a:pt x="0" y="0"/>
                      </a:moveTo>
                      <a:lnTo>
                        <a:pt x="6" y="51"/>
                      </a:lnTo>
                      <a:lnTo>
                        <a:pt x="17" y="101"/>
                      </a:lnTo>
                      <a:lnTo>
                        <a:pt x="29" y="152"/>
                      </a:lnTo>
                      <a:lnTo>
                        <a:pt x="43" y="201"/>
                      </a:lnTo>
                      <a:lnTo>
                        <a:pt x="59" y="249"/>
                      </a:lnTo>
                      <a:lnTo>
                        <a:pt x="77" y="298"/>
                      </a:lnTo>
                      <a:lnTo>
                        <a:pt x="94" y="344"/>
                      </a:lnTo>
                    </a:path>
                  </a:pathLst>
                </a:custGeom>
                <a:noFill/>
                <a:ln w="11113">
                  <a:solidFill>
                    <a:srgbClr val="D1E7F1"/>
                  </a:solidFill>
                  <a:round/>
                  <a:headEnd/>
                  <a:tailEnd/>
                </a:ln>
              </p:spPr>
              <p:txBody>
                <a:bodyPr/>
                <a:lstStyle/>
                <a:p>
                  <a:endParaRPr lang="en-US"/>
                </a:p>
              </p:txBody>
            </p:sp>
            <p:sp>
              <p:nvSpPr>
                <p:cNvPr id="18900" name="Freeform 619"/>
                <p:cNvSpPr>
                  <a:spLocks/>
                </p:cNvSpPr>
                <p:nvPr/>
              </p:nvSpPr>
              <p:spPr bwMode="auto">
                <a:xfrm>
                  <a:off x="1242" y="3137"/>
                  <a:ext cx="9" cy="105"/>
                </a:xfrm>
                <a:custGeom>
                  <a:avLst/>
                  <a:gdLst>
                    <a:gd name="T0" fmla="*/ 0 w 37"/>
                    <a:gd name="T1" fmla="*/ 0 h 420"/>
                    <a:gd name="T2" fmla="*/ 0 w 37"/>
                    <a:gd name="T3" fmla="*/ 0 h 420"/>
                    <a:gd name="T4" fmla="*/ 0 w 37"/>
                    <a:gd name="T5" fmla="*/ 0 h 420"/>
                    <a:gd name="T6" fmla="*/ 0 w 37"/>
                    <a:gd name="T7" fmla="*/ 0 h 420"/>
                    <a:gd name="T8" fmla="*/ 0 w 37"/>
                    <a:gd name="T9" fmla="*/ 0 h 420"/>
                    <a:gd name="T10" fmla="*/ 0 w 37"/>
                    <a:gd name="T11" fmla="*/ 0 h 420"/>
                    <a:gd name="T12" fmla="*/ 0 w 37"/>
                    <a:gd name="T13" fmla="*/ 0 h 420"/>
                    <a:gd name="T14" fmla="*/ 0 w 37"/>
                    <a:gd name="T15" fmla="*/ 0 h 420"/>
                    <a:gd name="T16" fmla="*/ 0 w 37"/>
                    <a:gd name="T17" fmla="*/ 0 h 420"/>
                    <a:gd name="T18" fmla="*/ 0 w 37"/>
                    <a:gd name="T19" fmla="*/ 0 h 420"/>
                    <a:gd name="T20" fmla="*/ 0 w 37"/>
                    <a:gd name="T21" fmla="*/ 0 h 4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420"/>
                    <a:gd name="T35" fmla="*/ 37 w 37"/>
                    <a:gd name="T36" fmla="*/ 420 h 4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420">
                      <a:moveTo>
                        <a:pt x="22" y="0"/>
                      </a:moveTo>
                      <a:lnTo>
                        <a:pt x="33" y="43"/>
                      </a:lnTo>
                      <a:lnTo>
                        <a:pt x="37" y="83"/>
                      </a:lnTo>
                      <a:lnTo>
                        <a:pt x="33" y="123"/>
                      </a:lnTo>
                      <a:lnTo>
                        <a:pt x="25" y="163"/>
                      </a:lnTo>
                      <a:lnTo>
                        <a:pt x="15" y="202"/>
                      </a:lnTo>
                      <a:lnTo>
                        <a:pt x="7" y="242"/>
                      </a:lnTo>
                      <a:lnTo>
                        <a:pt x="1" y="284"/>
                      </a:lnTo>
                      <a:lnTo>
                        <a:pt x="0" y="326"/>
                      </a:lnTo>
                      <a:lnTo>
                        <a:pt x="7" y="372"/>
                      </a:lnTo>
                      <a:lnTo>
                        <a:pt x="25" y="420"/>
                      </a:lnTo>
                    </a:path>
                  </a:pathLst>
                </a:custGeom>
                <a:noFill/>
                <a:ln w="11113">
                  <a:solidFill>
                    <a:srgbClr val="D1E7F1"/>
                  </a:solidFill>
                  <a:round/>
                  <a:headEnd/>
                  <a:tailEnd/>
                </a:ln>
              </p:spPr>
              <p:txBody>
                <a:bodyPr/>
                <a:lstStyle/>
                <a:p>
                  <a:endParaRPr lang="en-US"/>
                </a:p>
              </p:txBody>
            </p:sp>
            <p:sp>
              <p:nvSpPr>
                <p:cNvPr id="18901" name="Freeform 620"/>
                <p:cNvSpPr>
                  <a:spLocks/>
                </p:cNvSpPr>
                <p:nvPr/>
              </p:nvSpPr>
              <p:spPr bwMode="auto">
                <a:xfrm>
                  <a:off x="1248" y="3242"/>
                  <a:ext cx="8" cy="38"/>
                </a:xfrm>
                <a:custGeom>
                  <a:avLst/>
                  <a:gdLst>
                    <a:gd name="T0" fmla="*/ 0 w 28"/>
                    <a:gd name="T1" fmla="*/ 0 h 154"/>
                    <a:gd name="T2" fmla="*/ 0 w 28"/>
                    <a:gd name="T3" fmla="*/ 0 h 154"/>
                    <a:gd name="T4" fmla="*/ 0 w 28"/>
                    <a:gd name="T5" fmla="*/ 0 h 154"/>
                    <a:gd name="T6" fmla="*/ 0 w 28"/>
                    <a:gd name="T7" fmla="*/ 0 h 154"/>
                    <a:gd name="T8" fmla="*/ 0 60000 65536"/>
                    <a:gd name="T9" fmla="*/ 0 60000 65536"/>
                    <a:gd name="T10" fmla="*/ 0 60000 65536"/>
                    <a:gd name="T11" fmla="*/ 0 60000 65536"/>
                    <a:gd name="T12" fmla="*/ 0 w 28"/>
                    <a:gd name="T13" fmla="*/ 0 h 154"/>
                    <a:gd name="T14" fmla="*/ 28 w 28"/>
                    <a:gd name="T15" fmla="*/ 154 h 154"/>
                  </a:gdLst>
                  <a:ahLst/>
                  <a:cxnLst>
                    <a:cxn ang="T8">
                      <a:pos x="T0" y="T1"/>
                    </a:cxn>
                    <a:cxn ang="T9">
                      <a:pos x="T2" y="T3"/>
                    </a:cxn>
                    <a:cxn ang="T10">
                      <a:pos x="T4" y="T5"/>
                    </a:cxn>
                    <a:cxn ang="T11">
                      <a:pos x="T6" y="T7"/>
                    </a:cxn>
                  </a:cxnLst>
                  <a:rect l="T12" t="T13" r="T14" b="T15"/>
                  <a:pathLst>
                    <a:path w="28" h="154">
                      <a:moveTo>
                        <a:pt x="0" y="0"/>
                      </a:moveTo>
                      <a:lnTo>
                        <a:pt x="9" y="49"/>
                      </a:lnTo>
                      <a:lnTo>
                        <a:pt x="10" y="100"/>
                      </a:lnTo>
                      <a:lnTo>
                        <a:pt x="28" y="154"/>
                      </a:lnTo>
                    </a:path>
                  </a:pathLst>
                </a:custGeom>
                <a:noFill/>
                <a:ln w="11113">
                  <a:solidFill>
                    <a:srgbClr val="D1E7F1"/>
                  </a:solidFill>
                  <a:round/>
                  <a:headEnd/>
                  <a:tailEnd/>
                </a:ln>
              </p:spPr>
              <p:txBody>
                <a:bodyPr/>
                <a:lstStyle/>
                <a:p>
                  <a:endParaRPr lang="en-US"/>
                </a:p>
              </p:txBody>
            </p:sp>
            <p:sp>
              <p:nvSpPr>
                <p:cNvPr id="18902" name="Freeform 621"/>
                <p:cNvSpPr>
                  <a:spLocks/>
                </p:cNvSpPr>
                <p:nvPr/>
              </p:nvSpPr>
              <p:spPr bwMode="auto">
                <a:xfrm>
                  <a:off x="1248" y="3240"/>
                  <a:ext cx="30" cy="14"/>
                </a:xfrm>
                <a:custGeom>
                  <a:avLst/>
                  <a:gdLst>
                    <a:gd name="T0" fmla="*/ 0 w 119"/>
                    <a:gd name="T1" fmla="*/ 0 h 53"/>
                    <a:gd name="T2" fmla="*/ 0 w 119"/>
                    <a:gd name="T3" fmla="*/ 0 h 53"/>
                    <a:gd name="T4" fmla="*/ 0 w 119"/>
                    <a:gd name="T5" fmla="*/ 0 h 53"/>
                    <a:gd name="T6" fmla="*/ 0 w 119"/>
                    <a:gd name="T7" fmla="*/ 0 h 53"/>
                    <a:gd name="T8" fmla="*/ 0 60000 65536"/>
                    <a:gd name="T9" fmla="*/ 0 60000 65536"/>
                    <a:gd name="T10" fmla="*/ 0 60000 65536"/>
                    <a:gd name="T11" fmla="*/ 0 60000 65536"/>
                    <a:gd name="T12" fmla="*/ 0 w 119"/>
                    <a:gd name="T13" fmla="*/ 0 h 53"/>
                    <a:gd name="T14" fmla="*/ 119 w 119"/>
                    <a:gd name="T15" fmla="*/ 53 h 53"/>
                  </a:gdLst>
                  <a:ahLst/>
                  <a:cxnLst>
                    <a:cxn ang="T8">
                      <a:pos x="T0" y="T1"/>
                    </a:cxn>
                    <a:cxn ang="T9">
                      <a:pos x="T2" y="T3"/>
                    </a:cxn>
                    <a:cxn ang="T10">
                      <a:pos x="T4" y="T5"/>
                    </a:cxn>
                    <a:cxn ang="T11">
                      <a:pos x="T6" y="T7"/>
                    </a:cxn>
                  </a:cxnLst>
                  <a:rect l="T12" t="T13" r="T14" b="T15"/>
                  <a:pathLst>
                    <a:path w="119" h="53">
                      <a:moveTo>
                        <a:pt x="0" y="0"/>
                      </a:moveTo>
                      <a:lnTo>
                        <a:pt x="39" y="20"/>
                      </a:lnTo>
                      <a:lnTo>
                        <a:pt x="77" y="40"/>
                      </a:lnTo>
                      <a:lnTo>
                        <a:pt x="119" y="53"/>
                      </a:lnTo>
                    </a:path>
                  </a:pathLst>
                </a:custGeom>
                <a:noFill/>
                <a:ln w="11113">
                  <a:solidFill>
                    <a:srgbClr val="D1E7F1"/>
                  </a:solidFill>
                  <a:round/>
                  <a:headEnd/>
                  <a:tailEnd/>
                </a:ln>
              </p:spPr>
              <p:txBody>
                <a:bodyPr/>
                <a:lstStyle/>
                <a:p>
                  <a:endParaRPr lang="en-US"/>
                </a:p>
              </p:txBody>
            </p:sp>
            <p:sp>
              <p:nvSpPr>
                <p:cNvPr id="18903" name="Freeform 622"/>
                <p:cNvSpPr>
                  <a:spLocks/>
                </p:cNvSpPr>
                <p:nvPr/>
              </p:nvSpPr>
              <p:spPr bwMode="auto">
                <a:xfrm>
                  <a:off x="1278" y="3254"/>
                  <a:ext cx="52" cy="3"/>
                </a:xfrm>
                <a:custGeom>
                  <a:avLst/>
                  <a:gdLst>
                    <a:gd name="T0" fmla="*/ 0 w 207"/>
                    <a:gd name="T1" fmla="*/ 0 h 16"/>
                    <a:gd name="T2" fmla="*/ 0 w 207"/>
                    <a:gd name="T3" fmla="*/ 0 h 16"/>
                    <a:gd name="T4" fmla="*/ 0 w 207"/>
                    <a:gd name="T5" fmla="*/ 0 h 16"/>
                    <a:gd name="T6" fmla="*/ 0 w 207"/>
                    <a:gd name="T7" fmla="*/ 0 h 16"/>
                    <a:gd name="T8" fmla="*/ 0 60000 65536"/>
                    <a:gd name="T9" fmla="*/ 0 60000 65536"/>
                    <a:gd name="T10" fmla="*/ 0 60000 65536"/>
                    <a:gd name="T11" fmla="*/ 0 60000 65536"/>
                    <a:gd name="T12" fmla="*/ 0 w 207"/>
                    <a:gd name="T13" fmla="*/ 0 h 16"/>
                    <a:gd name="T14" fmla="*/ 207 w 207"/>
                    <a:gd name="T15" fmla="*/ 16 h 16"/>
                  </a:gdLst>
                  <a:ahLst/>
                  <a:cxnLst>
                    <a:cxn ang="T8">
                      <a:pos x="T0" y="T1"/>
                    </a:cxn>
                    <a:cxn ang="T9">
                      <a:pos x="T2" y="T3"/>
                    </a:cxn>
                    <a:cxn ang="T10">
                      <a:pos x="T4" y="T5"/>
                    </a:cxn>
                    <a:cxn ang="T11">
                      <a:pos x="T6" y="T7"/>
                    </a:cxn>
                  </a:cxnLst>
                  <a:rect l="T12" t="T13" r="T14" b="T15"/>
                  <a:pathLst>
                    <a:path w="207" h="16">
                      <a:moveTo>
                        <a:pt x="0" y="0"/>
                      </a:moveTo>
                      <a:lnTo>
                        <a:pt x="71" y="10"/>
                      </a:lnTo>
                      <a:lnTo>
                        <a:pt x="134" y="16"/>
                      </a:lnTo>
                      <a:lnTo>
                        <a:pt x="207" y="15"/>
                      </a:lnTo>
                    </a:path>
                  </a:pathLst>
                </a:custGeom>
                <a:noFill/>
                <a:ln w="11113">
                  <a:solidFill>
                    <a:srgbClr val="D1E7F1"/>
                  </a:solidFill>
                  <a:round/>
                  <a:headEnd/>
                  <a:tailEnd/>
                </a:ln>
              </p:spPr>
              <p:txBody>
                <a:bodyPr/>
                <a:lstStyle/>
                <a:p>
                  <a:endParaRPr lang="en-US"/>
                </a:p>
              </p:txBody>
            </p:sp>
            <p:sp>
              <p:nvSpPr>
                <p:cNvPr id="18904" name="Freeform 623"/>
                <p:cNvSpPr>
                  <a:spLocks/>
                </p:cNvSpPr>
                <p:nvPr/>
              </p:nvSpPr>
              <p:spPr bwMode="auto">
                <a:xfrm>
                  <a:off x="1330" y="3257"/>
                  <a:ext cx="12" cy="12"/>
                </a:xfrm>
                <a:custGeom>
                  <a:avLst/>
                  <a:gdLst>
                    <a:gd name="T0" fmla="*/ 0 w 48"/>
                    <a:gd name="T1" fmla="*/ 0 h 46"/>
                    <a:gd name="T2" fmla="*/ 0 w 48"/>
                    <a:gd name="T3" fmla="*/ 0 h 46"/>
                    <a:gd name="T4" fmla="*/ 0 w 48"/>
                    <a:gd name="T5" fmla="*/ 0 h 46"/>
                    <a:gd name="T6" fmla="*/ 0 w 48"/>
                    <a:gd name="T7" fmla="*/ 0 h 46"/>
                    <a:gd name="T8" fmla="*/ 0 60000 65536"/>
                    <a:gd name="T9" fmla="*/ 0 60000 65536"/>
                    <a:gd name="T10" fmla="*/ 0 60000 65536"/>
                    <a:gd name="T11" fmla="*/ 0 60000 65536"/>
                    <a:gd name="T12" fmla="*/ 0 w 48"/>
                    <a:gd name="T13" fmla="*/ 0 h 46"/>
                    <a:gd name="T14" fmla="*/ 48 w 48"/>
                    <a:gd name="T15" fmla="*/ 46 h 46"/>
                  </a:gdLst>
                  <a:ahLst/>
                  <a:cxnLst>
                    <a:cxn ang="T8">
                      <a:pos x="T0" y="T1"/>
                    </a:cxn>
                    <a:cxn ang="T9">
                      <a:pos x="T2" y="T3"/>
                    </a:cxn>
                    <a:cxn ang="T10">
                      <a:pos x="T4" y="T5"/>
                    </a:cxn>
                    <a:cxn ang="T11">
                      <a:pos x="T6" y="T7"/>
                    </a:cxn>
                  </a:cxnLst>
                  <a:rect l="T12" t="T13" r="T14" b="T15"/>
                  <a:pathLst>
                    <a:path w="48" h="46">
                      <a:moveTo>
                        <a:pt x="0" y="0"/>
                      </a:moveTo>
                      <a:lnTo>
                        <a:pt x="13" y="9"/>
                      </a:lnTo>
                      <a:lnTo>
                        <a:pt x="35" y="29"/>
                      </a:lnTo>
                      <a:lnTo>
                        <a:pt x="48" y="46"/>
                      </a:lnTo>
                    </a:path>
                  </a:pathLst>
                </a:custGeom>
                <a:noFill/>
                <a:ln w="11113">
                  <a:solidFill>
                    <a:srgbClr val="D1E7F1"/>
                  </a:solidFill>
                  <a:round/>
                  <a:headEnd/>
                  <a:tailEnd/>
                </a:ln>
              </p:spPr>
              <p:txBody>
                <a:bodyPr/>
                <a:lstStyle/>
                <a:p>
                  <a:endParaRPr lang="en-US"/>
                </a:p>
              </p:txBody>
            </p:sp>
            <p:sp>
              <p:nvSpPr>
                <p:cNvPr id="18905" name="Freeform 624"/>
                <p:cNvSpPr>
                  <a:spLocks/>
                </p:cNvSpPr>
                <p:nvPr/>
              </p:nvSpPr>
              <p:spPr bwMode="auto">
                <a:xfrm>
                  <a:off x="1330" y="3140"/>
                  <a:ext cx="8" cy="69"/>
                </a:xfrm>
                <a:custGeom>
                  <a:avLst/>
                  <a:gdLst>
                    <a:gd name="T0" fmla="*/ 0 w 34"/>
                    <a:gd name="T1" fmla="*/ 0 h 275"/>
                    <a:gd name="T2" fmla="*/ 0 w 34"/>
                    <a:gd name="T3" fmla="*/ 0 h 275"/>
                    <a:gd name="T4" fmla="*/ 0 w 34"/>
                    <a:gd name="T5" fmla="*/ 0 h 275"/>
                    <a:gd name="T6" fmla="*/ 0 w 34"/>
                    <a:gd name="T7" fmla="*/ 0 h 275"/>
                    <a:gd name="T8" fmla="*/ 0 w 34"/>
                    <a:gd name="T9" fmla="*/ 0 h 275"/>
                    <a:gd name="T10" fmla="*/ 0 w 34"/>
                    <a:gd name="T11" fmla="*/ 0 h 275"/>
                    <a:gd name="T12" fmla="*/ 0 60000 65536"/>
                    <a:gd name="T13" fmla="*/ 0 60000 65536"/>
                    <a:gd name="T14" fmla="*/ 0 60000 65536"/>
                    <a:gd name="T15" fmla="*/ 0 60000 65536"/>
                    <a:gd name="T16" fmla="*/ 0 60000 65536"/>
                    <a:gd name="T17" fmla="*/ 0 60000 65536"/>
                    <a:gd name="T18" fmla="*/ 0 w 34"/>
                    <a:gd name="T19" fmla="*/ 0 h 275"/>
                    <a:gd name="T20" fmla="*/ 34 w 34"/>
                    <a:gd name="T21" fmla="*/ 275 h 275"/>
                  </a:gdLst>
                  <a:ahLst/>
                  <a:cxnLst>
                    <a:cxn ang="T12">
                      <a:pos x="T0" y="T1"/>
                    </a:cxn>
                    <a:cxn ang="T13">
                      <a:pos x="T2" y="T3"/>
                    </a:cxn>
                    <a:cxn ang="T14">
                      <a:pos x="T4" y="T5"/>
                    </a:cxn>
                    <a:cxn ang="T15">
                      <a:pos x="T6" y="T7"/>
                    </a:cxn>
                    <a:cxn ang="T16">
                      <a:pos x="T8" y="T9"/>
                    </a:cxn>
                    <a:cxn ang="T17">
                      <a:pos x="T10" y="T11"/>
                    </a:cxn>
                  </a:cxnLst>
                  <a:rect l="T18" t="T19" r="T20" b="T21"/>
                  <a:pathLst>
                    <a:path w="34" h="275">
                      <a:moveTo>
                        <a:pt x="16" y="0"/>
                      </a:moveTo>
                      <a:lnTo>
                        <a:pt x="31" y="53"/>
                      </a:lnTo>
                      <a:lnTo>
                        <a:pt x="34" y="108"/>
                      </a:lnTo>
                      <a:lnTo>
                        <a:pt x="26" y="164"/>
                      </a:lnTo>
                      <a:lnTo>
                        <a:pt x="14" y="219"/>
                      </a:lnTo>
                      <a:lnTo>
                        <a:pt x="0" y="275"/>
                      </a:lnTo>
                    </a:path>
                  </a:pathLst>
                </a:custGeom>
                <a:noFill/>
                <a:ln w="11113">
                  <a:solidFill>
                    <a:srgbClr val="D1E7F1"/>
                  </a:solidFill>
                  <a:round/>
                  <a:headEnd/>
                  <a:tailEnd/>
                </a:ln>
              </p:spPr>
              <p:txBody>
                <a:bodyPr/>
                <a:lstStyle/>
                <a:p>
                  <a:endParaRPr lang="en-US"/>
                </a:p>
              </p:txBody>
            </p:sp>
            <p:sp>
              <p:nvSpPr>
                <p:cNvPr id="18906" name="Freeform 625"/>
                <p:cNvSpPr>
                  <a:spLocks/>
                </p:cNvSpPr>
                <p:nvPr/>
              </p:nvSpPr>
              <p:spPr bwMode="auto">
                <a:xfrm>
                  <a:off x="1325" y="3209"/>
                  <a:ext cx="5" cy="48"/>
                </a:xfrm>
                <a:custGeom>
                  <a:avLst/>
                  <a:gdLst>
                    <a:gd name="T0" fmla="*/ 0 w 18"/>
                    <a:gd name="T1" fmla="*/ 0 h 193"/>
                    <a:gd name="T2" fmla="*/ 0 w 18"/>
                    <a:gd name="T3" fmla="*/ 0 h 193"/>
                    <a:gd name="T4" fmla="*/ 0 w 18"/>
                    <a:gd name="T5" fmla="*/ 0 h 193"/>
                    <a:gd name="T6" fmla="*/ 0 w 18"/>
                    <a:gd name="T7" fmla="*/ 0 h 193"/>
                    <a:gd name="T8" fmla="*/ 0 60000 65536"/>
                    <a:gd name="T9" fmla="*/ 0 60000 65536"/>
                    <a:gd name="T10" fmla="*/ 0 60000 65536"/>
                    <a:gd name="T11" fmla="*/ 0 60000 65536"/>
                    <a:gd name="T12" fmla="*/ 0 w 18"/>
                    <a:gd name="T13" fmla="*/ 0 h 193"/>
                    <a:gd name="T14" fmla="*/ 18 w 18"/>
                    <a:gd name="T15" fmla="*/ 193 h 193"/>
                  </a:gdLst>
                  <a:ahLst/>
                  <a:cxnLst>
                    <a:cxn ang="T8">
                      <a:pos x="T0" y="T1"/>
                    </a:cxn>
                    <a:cxn ang="T9">
                      <a:pos x="T2" y="T3"/>
                    </a:cxn>
                    <a:cxn ang="T10">
                      <a:pos x="T4" y="T5"/>
                    </a:cxn>
                    <a:cxn ang="T11">
                      <a:pos x="T6" y="T7"/>
                    </a:cxn>
                  </a:cxnLst>
                  <a:rect l="T12" t="T13" r="T14" b="T15"/>
                  <a:pathLst>
                    <a:path w="18" h="193">
                      <a:moveTo>
                        <a:pt x="18" y="0"/>
                      </a:moveTo>
                      <a:lnTo>
                        <a:pt x="4" y="68"/>
                      </a:lnTo>
                      <a:lnTo>
                        <a:pt x="0" y="128"/>
                      </a:lnTo>
                      <a:lnTo>
                        <a:pt x="11" y="193"/>
                      </a:lnTo>
                    </a:path>
                  </a:pathLst>
                </a:custGeom>
                <a:noFill/>
                <a:ln w="11113">
                  <a:solidFill>
                    <a:srgbClr val="D1E7F1"/>
                  </a:solidFill>
                  <a:round/>
                  <a:headEnd/>
                  <a:tailEnd/>
                </a:ln>
              </p:spPr>
              <p:txBody>
                <a:bodyPr/>
                <a:lstStyle/>
                <a:p>
                  <a:endParaRPr lang="en-US"/>
                </a:p>
              </p:txBody>
            </p:sp>
            <p:sp>
              <p:nvSpPr>
                <p:cNvPr id="18907" name="Freeform 626"/>
                <p:cNvSpPr>
                  <a:spLocks/>
                </p:cNvSpPr>
                <p:nvPr/>
              </p:nvSpPr>
              <p:spPr bwMode="auto">
                <a:xfrm>
                  <a:off x="1049" y="1637"/>
                  <a:ext cx="7" cy="68"/>
                </a:xfrm>
                <a:custGeom>
                  <a:avLst/>
                  <a:gdLst>
                    <a:gd name="T0" fmla="*/ 0 w 28"/>
                    <a:gd name="T1" fmla="*/ 0 h 273"/>
                    <a:gd name="T2" fmla="*/ 0 w 28"/>
                    <a:gd name="T3" fmla="*/ 0 h 273"/>
                    <a:gd name="T4" fmla="*/ 0 w 28"/>
                    <a:gd name="T5" fmla="*/ 0 h 273"/>
                    <a:gd name="T6" fmla="*/ 0 w 28"/>
                    <a:gd name="T7" fmla="*/ 0 h 273"/>
                    <a:gd name="T8" fmla="*/ 0 w 28"/>
                    <a:gd name="T9" fmla="*/ 0 h 273"/>
                    <a:gd name="T10" fmla="*/ 0 w 28"/>
                    <a:gd name="T11" fmla="*/ 0 h 273"/>
                    <a:gd name="T12" fmla="*/ 0 w 28"/>
                    <a:gd name="T13" fmla="*/ 0 h 273"/>
                    <a:gd name="T14" fmla="*/ 0 w 28"/>
                    <a:gd name="T15" fmla="*/ 0 h 273"/>
                    <a:gd name="T16" fmla="*/ 0 w 28"/>
                    <a:gd name="T17" fmla="*/ 0 h 273"/>
                    <a:gd name="T18" fmla="*/ 0 w 28"/>
                    <a:gd name="T19" fmla="*/ 0 h 273"/>
                    <a:gd name="T20" fmla="*/ 0 w 28"/>
                    <a:gd name="T21" fmla="*/ 0 h 273"/>
                    <a:gd name="T22" fmla="*/ 0 w 28"/>
                    <a:gd name="T23" fmla="*/ 0 h 273"/>
                    <a:gd name="T24" fmla="*/ 0 w 28"/>
                    <a:gd name="T25" fmla="*/ 0 h 273"/>
                    <a:gd name="T26" fmla="*/ 0 w 28"/>
                    <a:gd name="T27" fmla="*/ 0 h 273"/>
                    <a:gd name="T28" fmla="*/ 0 w 28"/>
                    <a:gd name="T29" fmla="*/ 0 h 273"/>
                    <a:gd name="T30" fmla="*/ 0 w 28"/>
                    <a:gd name="T31" fmla="*/ 0 h 273"/>
                    <a:gd name="T32" fmla="*/ 0 w 28"/>
                    <a:gd name="T33" fmla="*/ 0 h 273"/>
                    <a:gd name="T34" fmla="*/ 0 w 28"/>
                    <a:gd name="T35" fmla="*/ 0 h 273"/>
                    <a:gd name="T36" fmla="*/ 0 w 28"/>
                    <a:gd name="T37" fmla="*/ 0 h 273"/>
                    <a:gd name="T38" fmla="*/ 0 w 28"/>
                    <a:gd name="T39" fmla="*/ 0 h 273"/>
                    <a:gd name="T40" fmla="*/ 0 w 28"/>
                    <a:gd name="T41" fmla="*/ 0 h 273"/>
                    <a:gd name="T42" fmla="*/ 0 w 28"/>
                    <a:gd name="T43" fmla="*/ 0 h 273"/>
                    <a:gd name="T44" fmla="*/ 0 w 28"/>
                    <a:gd name="T45" fmla="*/ 0 h 273"/>
                    <a:gd name="T46" fmla="*/ 0 w 28"/>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273"/>
                    <a:gd name="T74" fmla="*/ 28 w 28"/>
                    <a:gd name="T75" fmla="*/ 273 h 2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273">
                      <a:moveTo>
                        <a:pt x="14" y="0"/>
                      </a:moveTo>
                      <a:lnTo>
                        <a:pt x="13" y="15"/>
                      </a:lnTo>
                      <a:lnTo>
                        <a:pt x="10" y="32"/>
                      </a:lnTo>
                      <a:lnTo>
                        <a:pt x="6" y="47"/>
                      </a:lnTo>
                      <a:lnTo>
                        <a:pt x="4" y="103"/>
                      </a:lnTo>
                      <a:lnTo>
                        <a:pt x="6" y="160"/>
                      </a:lnTo>
                      <a:lnTo>
                        <a:pt x="7" y="217"/>
                      </a:lnTo>
                      <a:lnTo>
                        <a:pt x="0" y="273"/>
                      </a:lnTo>
                      <a:lnTo>
                        <a:pt x="4" y="273"/>
                      </a:lnTo>
                      <a:lnTo>
                        <a:pt x="6" y="273"/>
                      </a:lnTo>
                      <a:lnTo>
                        <a:pt x="8" y="273"/>
                      </a:lnTo>
                      <a:lnTo>
                        <a:pt x="15" y="219"/>
                      </a:lnTo>
                      <a:lnTo>
                        <a:pt x="15" y="166"/>
                      </a:lnTo>
                      <a:lnTo>
                        <a:pt x="15" y="114"/>
                      </a:lnTo>
                      <a:lnTo>
                        <a:pt x="18" y="62"/>
                      </a:lnTo>
                      <a:lnTo>
                        <a:pt x="28" y="11"/>
                      </a:lnTo>
                      <a:lnTo>
                        <a:pt x="25" y="8"/>
                      </a:lnTo>
                      <a:lnTo>
                        <a:pt x="18" y="2"/>
                      </a:lnTo>
                      <a:lnTo>
                        <a:pt x="14" y="0"/>
                      </a:lnTo>
                      <a:close/>
                    </a:path>
                  </a:pathLst>
                </a:custGeom>
                <a:solidFill>
                  <a:srgbClr val="47A3CB"/>
                </a:solidFill>
                <a:ln w="9525">
                  <a:noFill/>
                  <a:round/>
                  <a:headEnd/>
                  <a:tailEnd/>
                </a:ln>
              </p:spPr>
              <p:txBody>
                <a:bodyPr/>
                <a:lstStyle/>
                <a:p>
                  <a:endParaRPr lang="en-US"/>
                </a:p>
              </p:txBody>
            </p:sp>
            <p:sp>
              <p:nvSpPr>
                <p:cNvPr id="18908" name="Freeform 627"/>
                <p:cNvSpPr>
                  <a:spLocks/>
                </p:cNvSpPr>
                <p:nvPr/>
              </p:nvSpPr>
              <p:spPr bwMode="auto">
                <a:xfrm>
                  <a:off x="1049" y="1637"/>
                  <a:ext cx="7" cy="68"/>
                </a:xfrm>
                <a:custGeom>
                  <a:avLst/>
                  <a:gdLst>
                    <a:gd name="T0" fmla="*/ 0 w 28"/>
                    <a:gd name="T1" fmla="*/ 0 h 273"/>
                    <a:gd name="T2" fmla="*/ 0 w 28"/>
                    <a:gd name="T3" fmla="*/ 0 h 273"/>
                    <a:gd name="T4" fmla="*/ 0 w 28"/>
                    <a:gd name="T5" fmla="*/ 0 h 273"/>
                    <a:gd name="T6" fmla="*/ 0 w 28"/>
                    <a:gd name="T7" fmla="*/ 0 h 273"/>
                    <a:gd name="T8" fmla="*/ 0 w 28"/>
                    <a:gd name="T9" fmla="*/ 0 h 273"/>
                    <a:gd name="T10" fmla="*/ 0 w 28"/>
                    <a:gd name="T11" fmla="*/ 0 h 273"/>
                    <a:gd name="T12" fmla="*/ 0 w 28"/>
                    <a:gd name="T13" fmla="*/ 0 h 273"/>
                    <a:gd name="T14" fmla="*/ 0 w 28"/>
                    <a:gd name="T15" fmla="*/ 0 h 273"/>
                    <a:gd name="T16" fmla="*/ 0 w 28"/>
                    <a:gd name="T17" fmla="*/ 0 h 273"/>
                    <a:gd name="T18" fmla="*/ 0 w 28"/>
                    <a:gd name="T19" fmla="*/ 0 h 273"/>
                    <a:gd name="T20" fmla="*/ 0 w 28"/>
                    <a:gd name="T21" fmla="*/ 0 h 273"/>
                    <a:gd name="T22" fmla="*/ 0 w 28"/>
                    <a:gd name="T23" fmla="*/ 0 h 273"/>
                    <a:gd name="T24" fmla="*/ 0 w 28"/>
                    <a:gd name="T25" fmla="*/ 0 h 273"/>
                    <a:gd name="T26" fmla="*/ 0 w 28"/>
                    <a:gd name="T27" fmla="*/ 0 h 273"/>
                    <a:gd name="T28" fmla="*/ 0 w 28"/>
                    <a:gd name="T29" fmla="*/ 0 h 273"/>
                    <a:gd name="T30" fmla="*/ 0 w 28"/>
                    <a:gd name="T31" fmla="*/ 0 h 273"/>
                    <a:gd name="T32" fmla="*/ 0 w 28"/>
                    <a:gd name="T33" fmla="*/ 0 h 273"/>
                    <a:gd name="T34" fmla="*/ 0 w 28"/>
                    <a:gd name="T35" fmla="*/ 0 h 273"/>
                    <a:gd name="T36" fmla="*/ 0 w 28"/>
                    <a:gd name="T37" fmla="*/ 0 h 273"/>
                    <a:gd name="T38" fmla="*/ 0 w 28"/>
                    <a:gd name="T39" fmla="*/ 0 h 273"/>
                    <a:gd name="T40" fmla="*/ 0 w 28"/>
                    <a:gd name="T41" fmla="*/ 0 h 273"/>
                    <a:gd name="T42" fmla="*/ 0 w 28"/>
                    <a:gd name="T43" fmla="*/ 0 h 273"/>
                    <a:gd name="T44" fmla="*/ 0 w 28"/>
                    <a:gd name="T45" fmla="*/ 0 h 273"/>
                    <a:gd name="T46" fmla="*/ 0 w 28"/>
                    <a:gd name="T47" fmla="*/ 0 h 273"/>
                    <a:gd name="T48" fmla="*/ 0 w 28"/>
                    <a:gd name="T49" fmla="*/ 0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273"/>
                    <a:gd name="T77" fmla="*/ 28 w 28"/>
                    <a:gd name="T78" fmla="*/ 273 h 2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273">
                      <a:moveTo>
                        <a:pt x="14" y="0"/>
                      </a:moveTo>
                      <a:lnTo>
                        <a:pt x="13" y="15"/>
                      </a:lnTo>
                      <a:lnTo>
                        <a:pt x="10" y="32"/>
                      </a:lnTo>
                      <a:lnTo>
                        <a:pt x="6" y="47"/>
                      </a:lnTo>
                      <a:lnTo>
                        <a:pt x="4" y="103"/>
                      </a:lnTo>
                      <a:lnTo>
                        <a:pt x="6" y="160"/>
                      </a:lnTo>
                      <a:lnTo>
                        <a:pt x="7" y="217"/>
                      </a:lnTo>
                      <a:lnTo>
                        <a:pt x="0" y="273"/>
                      </a:lnTo>
                      <a:lnTo>
                        <a:pt x="4" y="273"/>
                      </a:lnTo>
                      <a:lnTo>
                        <a:pt x="6" y="273"/>
                      </a:lnTo>
                      <a:lnTo>
                        <a:pt x="8" y="273"/>
                      </a:lnTo>
                      <a:lnTo>
                        <a:pt x="15" y="219"/>
                      </a:lnTo>
                      <a:lnTo>
                        <a:pt x="15" y="166"/>
                      </a:lnTo>
                      <a:lnTo>
                        <a:pt x="15" y="114"/>
                      </a:lnTo>
                      <a:lnTo>
                        <a:pt x="18" y="62"/>
                      </a:lnTo>
                      <a:lnTo>
                        <a:pt x="28" y="11"/>
                      </a:lnTo>
                      <a:lnTo>
                        <a:pt x="25" y="8"/>
                      </a:lnTo>
                      <a:lnTo>
                        <a:pt x="18" y="2"/>
                      </a:lnTo>
                      <a:lnTo>
                        <a:pt x="14" y="0"/>
                      </a:lnTo>
                    </a:path>
                  </a:pathLst>
                </a:custGeom>
                <a:noFill/>
                <a:ln w="1588">
                  <a:solidFill>
                    <a:srgbClr val="87C2DC"/>
                  </a:solidFill>
                  <a:round/>
                  <a:headEnd/>
                  <a:tailEnd/>
                </a:ln>
              </p:spPr>
              <p:txBody>
                <a:bodyPr/>
                <a:lstStyle/>
                <a:p>
                  <a:endParaRPr lang="en-US"/>
                </a:p>
              </p:txBody>
            </p:sp>
            <p:sp>
              <p:nvSpPr>
                <p:cNvPr id="18909" name="Freeform 628"/>
                <p:cNvSpPr>
                  <a:spLocks/>
                </p:cNvSpPr>
                <p:nvPr/>
              </p:nvSpPr>
              <p:spPr bwMode="auto">
                <a:xfrm>
                  <a:off x="1011" y="1649"/>
                  <a:ext cx="25" cy="83"/>
                </a:xfrm>
                <a:custGeom>
                  <a:avLst/>
                  <a:gdLst>
                    <a:gd name="T0" fmla="*/ 0 w 96"/>
                    <a:gd name="T1" fmla="*/ 0 h 333"/>
                    <a:gd name="T2" fmla="*/ 0 w 96"/>
                    <a:gd name="T3" fmla="*/ 0 h 333"/>
                    <a:gd name="T4" fmla="*/ 0 w 96"/>
                    <a:gd name="T5" fmla="*/ 0 h 333"/>
                    <a:gd name="T6" fmla="*/ 0 w 96"/>
                    <a:gd name="T7" fmla="*/ 0 h 333"/>
                    <a:gd name="T8" fmla="*/ 0 w 96"/>
                    <a:gd name="T9" fmla="*/ 0 h 333"/>
                    <a:gd name="T10" fmla="*/ 0 w 96"/>
                    <a:gd name="T11" fmla="*/ 0 h 333"/>
                    <a:gd name="T12" fmla="*/ 0 w 96"/>
                    <a:gd name="T13" fmla="*/ 0 h 333"/>
                    <a:gd name="T14" fmla="*/ 0 w 96"/>
                    <a:gd name="T15" fmla="*/ 0 h 333"/>
                    <a:gd name="T16" fmla="*/ 0 w 96"/>
                    <a:gd name="T17" fmla="*/ 0 h 3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
                    <a:gd name="T28" fmla="*/ 0 h 333"/>
                    <a:gd name="T29" fmla="*/ 96 w 96"/>
                    <a:gd name="T30" fmla="*/ 333 h 3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 h="333">
                      <a:moveTo>
                        <a:pt x="96" y="333"/>
                      </a:moveTo>
                      <a:lnTo>
                        <a:pt x="60" y="301"/>
                      </a:lnTo>
                      <a:lnTo>
                        <a:pt x="35" y="264"/>
                      </a:lnTo>
                      <a:lnTo>
                        <a:pt x="20" y="225"/>
                      </a:lnTo>
                      <a:lnTo>
                        <a:pt x="13" y="182"/>
                      </a:lnTo>
                      <a:lnTo>
                        <a:pt x="9" y="137"/>
                      </a:lnTo>
                      <a:lnTo>
                        <a:pt x="8" y="92"/>
                      </a:lnTo>
                      <a:lnTo>
                        <a:pt x="6" y="46"/>
                      </a:lnTo>
                      <a:lnTo>
                        <a:pt x="0" y="0"/>
                      </a:lnTo>
                    </a:path>
                  </a:pathLst>
                </a:custGeom>
                <a:noFill/>
                <a:ln w="11113">
                  <a:solidFill>
                    <a:srgbClr val="D1E7F1"/>
                  </a:solidFill>
                  <a:round/>
                  <a:headEnd/>
                  <a:tailEnd/>
                </a:ln>
              </p:spPr>
              <p:txBody>
                <a:bodyPr/>
                <a:lstStyle/>
                <a:p>
                  <a:endParaRPr lang="en-US"/>
                </a:p>
              </p:txBody>
            </p:sp>
            <p:sp>
              <p:nvSpPr>
                <p:cNvPr id="18910" name="Freeform 629"/>
                <p:cNvSpPr>
                  <a:spLocks/>
                </p:cNvSpPr>
                <p:nvPr/>
              </p:nvSpPr>
              <p:spPr bwMode="auto">
                <a:xfrm>
                  <a:off x="1011" y="1649"/>
                  <a:ext cx="4" cy="1"/>
                </a:xfrm>
                <a:custGeom>
                  <a:avLst/>
                  <a:gdLst>
                    <a:gd name="T0" fmla="*/ 0 w 14"/>
                    <a:gd name="T1" fmla="*/ 0 h 2"/>
                    <a:gd name="T2" fmla="*/ 0 w 14"/>
                    <a:gd name="T3" fmla="*/ 1 h 2"/>
                    <a:gd name="T4" fmla="*/ 0 w 14"/>
                    <a:gd name="T5" fmla="*/ 1 h 2"/>
                    <a:gd name="T6" fmla="*/ 0 w 14"/>
                    <a:gd name="T7" fmla="*/ 1 h 2"/>
                    <a:gd name="T8" fmla="*/ 0 60000 65536"/>
                    <a:gd name="T9" fmla="*/ 0 60000 65536"/>
                    <a:gd name="T10" fmla="*/ 0 60000 65536"/>
                    <a:gd name="T11" fmla="*/ 0 60000 65536"/>
                    <a:gd name="T12" fmla="*/ 0 w 14"/>
                    <a:gd name="T13" fmla="*/ 0 h 2"/>
                    <a:gd name="T14" fmla="*/ 14 w 14"/>
                    <a:gd name="T15" fmla="*/ 2 h 2"/>
                  </a:gdLst>
                  <a:ahLst/>
                  <a:cxnLst>
                    <a:cxn ang="T8">
                      <a:pos x="T0" y="T1"/>
                    </a:cxn>
                    <a:cxn ang="T9">
                      <a:pos x="T2" y="T3"/>
                    </a:cxn>
                    <a:cxn ang="T10">
                      <a:pos x="T4" y="T5"/>
                    </a:cxn>
                    <a:cxn ang="T11">
                      <a:pos x="T6" y="T7"/>
                    </a:cxn>
                  </a:cxnLst>
                  <a:rect l="T12" t="T13" r="T14" b="T15"/>
                  <a:pathLst>
                    <a:path w="14" h="2">
                      <a:moveTo>
                        <a:pt x="0" y="0"/>
                      </a:moveTo>
                      <a:lnTo>
                        <a:pt x="2" y="2"/>
                      </a:lnTo>
                      <a:lnTo>
                        <a:pt x="8" y="1"/>
                      </a:lnTo>
                      <a:lnTo>
                        <a:pt x="14" y="1"/>
                      </a:lnTo>
                    </a:path>
                  </a:pathLst>
                </a:custGeom>
                <a:noFill/>
                <a:ln w="11113">
                  <a:solidFill>
                    <a:srgbClr val="D1E7F1"/>
                  </a:solidFill>
                  <a:round/>
                  <a:headEnd/>
                  <a:tailEnd/>
                </a:ln>
              </p:spPr>
              <p:txBody>
                <a:bodyPr/>
                <a:lstStyle/>
                <a:p>
                  <a:endParaRPr lang="en-US"/>
                </a:p>
              </p:txBody>
            </p:sp>
            <p:sp>
              <p:nvSpPr>
                <p:cNvPr id="18911" name="Freeform 630"/>
                <p:cNvSpPr>
                  <a:spLocks/>
                </p:cNvSpPr>
                <p:nvPr/>
              </p:nvSpPr>
              <p:spPr bwMode="auto">
                <a:xfrm>
                  <a:off x="1013" y="1649"/>
                  <a:ext cx="2" cy="15"/>
                </a:xfrm>
                <a:custGeom>
                  <a:avLst/>
                  <a:gdLst>
                    <a:gd name="T0" fmla="*/ 0 w 8"/>
                    <a:gd name="T1" fmla="*/ 0 h 60"/>
                    <a:gd name="T2" fmla="*/ 0 w 8"/>
                    <a:gd name="T3" fmla="*/ 0 h 60"/>
                    <a:gd name="T4" fmla="*/ 0 w 8"/>
                    <a:gd name="T5" fmla="*/ 0 h 60"/>
                    <a:gd name="T6" fmla="*/ 0 w 8"/>
                    <a:gd name="T7" fmla="*/ 0 h 60"/>
                    <a:gd name="T8" fmla="*/ 0 60000 65536"/>
                    <a:gd name="T9" fmla="*/ 0 60000 65536"/>
                    <a:gd name="T10" fmla="*/ 0 60000 65536"/>
                    <a:gd name="T11" fmla="*/ 0 60000 65536"/>
                    <a:gd name="T12" fmla="*/ 0 w 8"/>
                    <a:gd name="T13" fmla="*/ 0 h 60"/>
                    <a:gd name="T14" fmla="*/ 8 w 8"/>
                    <a:gd name="T15" fmla="*/ 60 h 60"/>
                  </a:gdLst>
                  <a:ahLst/>
                  <a:cxnLst>
                    <a:cxn ang="T8">
                      <a:pos x="T0" y="T1"/>
                    </a:cxn>
                    <a:cxn ang="T9">
                      <a:pos x="T2" y="T3"/>
                    </a:cxn>
                    <a:cxn ang="T10">
                      <a:pos x="T4" y="T5"/>
                    </a:cxn>
                    <a:cxn ang="T11">
                      <a:pos x="T6" y="T7"/>
                    </a:cxn>
                  </a:cxnLst>
                  <a:rect l="T12" t="T13" r="T14" b="T15"/>
                  <a:pathLst>
                    <a:path w="8" h="60">
                      <a:moveTo>
                        <a:pt x="8" y="0"/>
                      </a:moveTo>
                      <a:lnTo>
                        <a:pt x="1" y="15"/>
                      </a:lnTo>
                      <a:lnTo>
                        <a:pt x="0" y="37"/>
                      </a:lnTo>
                      <a:lnTo>
                        <a:pt x="2" y="60"/>
                      </a:lnTo>
                    </a:path>
                  </a:pathLst>
                </a:custGeom>
                <a:noFill/>
                <a:ln w="11113">
                  <a:solidFill>
                    <a:srgbClr val="D1E7F1"/>
                  </a:solidFill>
                  <a:round/>
                  <a:headEnd/>
                  <a:tailEnd/>
                </a:ln>
              </p:spPr>
              <p:txBody>
                <a:bodyPr/>
                <a:lstStyle/>
                <a:p>
                  <a:endParaRPr lang="en-US"/>
                </a:p>
              </p:txBody>
            </p:sp>
            <p:sp>
              <p:nvSpPr>
                <p:cNvPr id="18912" name="Freeform 631"/>
                <p:cNvSpPr>
                  <a:spLocks/>
                </p:cNvSpPr>
                <p:nvPr/>
              </p:nvSpPr>
              <p:spPr bwMode="auto">
                <a:xfrm>
                  <a:off x="1014" y="1679"/>
                  <a:ext cx="14" cy="16"/>
                </a:xfrm>
                <a:custGeom>
                  <a:avLst/>
                  <a:gdLst>
                    <a:gd name="T0" fmla="*/ 0 w 58"/>
                    <a:gd name="T1" fmla="*/ 0 h 60"/>
                    <a:gd name="T2" fmla="*/ 0 w 58"/>
                    <a:gd name="T3" fmla="*/ 0 h 60"/>
                    <a:gd name="T4" fmla="*/ 0 w 58"/>
                    <a:gd name="T5" fmla="*/ 0 h 60"/>
                    <a:gd name="T6" fmla="*/ 0 w 58"/>
                    <a:gd name="T7" fmla="*/ 0 h 60"/>
                    <a:gd name="T8" fmla="*/ 0 60000 65536"/>
                    <a:gd name="T9" fmla="*/ 0 60000 65536"/>
                    <a:gd name="T10" fmla="*/ 0 60000 65536"/>
                    <a:gd name="T11" fmla="*/ 0 60000 65536"/>
                    <a:gd name="T12" fmla="*/ 0 w 58"/>
                    <a:gd name="T13" fmla="*/ 0 h 60"/>
                    <a:gd name="T14" fmla="*/ 58 w 58"/>
                    <a:gd name="T15" fmla="*/ 60 h 60"/>
                  </a:gdLst>
                  <a:ahLst/>
                  <a:cxnLst>
                    <a:cxn ang="T8">
                      <a:pos x="T0" y="T1"/>
                    </a:cxn>
                    <a:cxn ang="T9">
                      <a:pos x="T2" y="T3"/>
                    </a:cxn>
                    <a:cxn ang="T10">
                      <a:pos x="T4" y="T5"/>
                    </a:cxn>
                    <a:cxn ang="T11">
                      <a:pos x="T6" y="T7"/>
                    </a:cxn>
                  </a:cxnLst>
                  <a:rect l="T12" t="T13" r="T14" b="T15"/>
                  <a:pathLst>
                    <a:path w="58" h="60">
                      <a:moveTo>
                        <a:pt x="0" y="0"/>
                      </a:moveTo>
                      <a:lnTo>
                        <a:pt x="17" y="22"/>
                      </a:lnTo>
                      <a:lnTo>
                        <a:pt x="37" y="46"/>
                      </a:lnTo>
                      <a:lnTo>
                        <a:pt x="58" y="60"/>
                      </a:lnTo>
                    </a:path>
                  </a:pathLst>
                </a:custGeom>
                <a:noFill/>
                <a:ln w="6350">
                  <a:solidFill>
                    <a:srgbClr val="D1E7F1"/>
                  </a:solidFill>
                  <a:round/>
                  <a:headEnd/>
                  <a:tailEnd/>
                </a:ln>
              </p:spPr>
              <p:txBody>
                <a:bodyPr/>
                <a:lstStyle/>
                <a:p>
                  <a:endParaRPr lang="en-US"/>
                </a:p>
              </p:txBody>
            </p:sp>
            <p:sp>
              <p:nvSpPr>
                <p:cNvPr id="18913" name="Freeform 632"/>
                <p:cNvSpPr>
                  <a:spLocks/>
                </p:cNvSpPr>
                <p:nvPr/>
              </p:nvSpPr>
              <p:spPr bwMode="auto">
                <a:xfrm>
                  <a:off x="1028" y="1695"/>
                  <a:ext cx="13" cy="8"/>
                </a:xfrm>
                <a:custGeom>
                  <a:avLst/>
                  <a:gdLst>
                    <a:gd name="T0" fmla="*/ 0 w 52"/>
                    <a:gd name="T1" fmla="*/ 0 h 36"/>
                    <a:gd name="T2" fmla="*/ 0 w 52"/>
                    <a:gd name="T3" fmla="*/ 0 h 36"/>
                    <a:gd name="T4" fmla="*/ 0 w 52"/>
                    <a:gd name="T5" fmla="*/ 0 h 36"/>
                    <a:gd name="T6" fmla="*/ 0 w 52"/>
                    <a:gd name="T7" fmla="*/ 0 h 36"/>
                    <a:gd name="T8" fmla="*/ 0 60000 65536"/>
                    <a:gd name="T9" fmla="*/ 0 60000 65536"/>
                    <a:gd name="T10" fmla="*/ 0 60000 65536"/>
                    <a:gd name="T11" fmla="*/ 0 60000 65536"/>
                    <a:gd name="T12" fmla="*/ 0 w 52"/>
                    <a:gd name="T13" fmla="*/ 0 h 36"/>
                    <a:gd name="T14" fmla="*/ 52 w 52"/>
                    <a:gd name="T15" fmla="*/ 36 h 36"/>
                  </a:gdLst>
                  <a:ahLst/>
                  <a:cxnLst>
                    <a:cxn ang="T8">
                      <a:pos x="T0" y="T1"/>
                    </a:cxn>
                    <a:cxn ang="T9">
                      <a:pos x="T2" y="T3"/>
                    </a:cxn>
                    <a:cxn ang="T10">
                      <a:pos x="T4" y="T5"/>
                    </a:cxn>
                    <a:cxn ang="T11">
                      <a:pos x="T6" y="T7"/>
                    </a:cxn>
                  </a:cxnLst>
                  <a:rect l="T12" t="T13" r="T14" b="T15"/>
                  <a:pathLst>
                    <a:path w="52" h="36">
                      <a:moveTo>
                        <a:pt x="0" y="0"/>
                      </a:moveTo>
                      <a:lnTo>
                        <a:pt x="22" y="8"/>
                      </a:lnTo>
                      <a:lnTo>
                        <a:pt x="38" y="17"/>
                      </a:lnTo>
                      <a:lnTo>
                        <a:pt x="52" y="36"/>
                      </a:lnTo>
                    </a:path>
                  </a:pathLst>
                </a:custGeom>
                <a:noFill/>
                <a:ln w="6350">
                  <a:solidFill>
                    <a:srgbClr val="D1E7F1"/>
                  </a:solidFill>
                  <a:round/>
                  <a:headEnd/>
                  <a:tailEnd/>
                </a:ln>
              </p:spPr>
              <p:txBody>
                <a:bodyPr/>
                <a:lstStyle/>
                <a:p>
                  <a:endParaRPr lang="en-US"/>
                </a:p>
              </p:txBody>
            </p:sp>
            <p:sp>
              <p:nvSpPr>
                <p:cNvPr id="18914" name="Freeform 633"/>
                <p:cNvSpPr>
                  <a:spLocks/>
                </p:cNvSpPr>
                <p:nvPr/>
              </p:nvSpPr>
              <p:spPr bwMode="auto">
                <a:xfrm>
                  <a:off x="766" y="1626"/>
                  <a:ext cx="310" cy="562"/>
                </a:xfrm>
                <a:custGeom>
                  <a:avLst/>
                  <a:gdLst>
                    <a:gd name="T0" fmla="*/ 0 w 1241"/>
                    <a:gd name="T1" fmla="*/ 0 h 2251"/>
                    <a:gd name="T2" fmla="*/ 0 w 1241"/>
                    <a:gd name="T3" fmla="*/ 0 h 2251"/>
                    <a:gd name="T4" fmla="*/ 0 w 1241"/>
                    <a:gd name="T5" fmla="*/ 0 h 2251"/>
                    <a:gd name="T6" fmla="*/ 0 w 1241"/>
                    <a:gd name="T7" fmla="*/ 0 h 2251"/>
                    <a:gd name="T8" fmla="*/ 0 w 1241"/>
                    <a:gd name="T9" fmla="*/ 0 h 2251"/>
                    <a:gd name="T10" fmla="*/ 0 w 1241"/>
                    <a:gd name="T11" fmla="*/ 0 h 2251"/>
                    <a:gd name="T12" fmla="*/ 0 w 1241"/>
                    <a:gd name="T13" fmla="*/ 0 h 2251"/>
                    <a:gd name="T14" fmla="*/ 0 w 1241"/>
                    <a:gd name="T15" fmla="*/ 0 h 2251"/>
                    <a:gd name="T16" fmla="*/ 0 w 1241"/>
                    <a:gd name="T17" fmla="*/ 0 h 2251"/>
                    <a:gd name="T18" fmla="*/ 0 w 1241"/>
                    <a:gd name="T19" fmla="*/ 0 h 2251"/>
                    <a:gd name="T20" fmla="*/ 0 w 1241"/>
                    <a:gd name="T21" fmla="*/ 0 h 2251"/>
                    <a:gd name="T22" fmla="*/ 0 w 1241"/>
                    <a:gd name="T23" fmla="*/ 0 h 2251"/>
                    <a:gd name="T24" fmla="*/ 0 w 1241"/>
                    <a:gd name="T25" fmla="*/ 0 h 2251"/>
                    <a:gd name="T26" fmla="*/ 0 w 1241"/>
                    <a:gd name="T27" fmla="*/ 0 h 2251"/>
                    <a:gd name="T28" fmla="*/ 0 w 1241"/>
                    <a:gd name="T29" fmla="*/ 0 h 2251"/>
                    <a:gd name="T30" fmla="*/ 0 w 1241"/>
                    <a:gd name="T31" fmla="*/ 0 h 2251"/>
                    <a:gd name="T32" fmla="*/ 0 w 1241"/>
                    <a:gd name="T33" fmla="*/ 0 h 2251"/>
                    <a:gd name="T34" fmla="*/ 0 w 1241"/>
                    <a:gd name="T35" fmla="*/ 0 h 2251"/>
                    <a:gd name="T36" fmla="*/ 0 w 1241"/>
                    <a:gd name="T37" fmla="*/ 0 h 2251"/>
                    <a:gd name="T38" fmla="*/ 0 w 1241"/>
                    <a:gd name="T39" fmla="*/ 0 h 2251"/>
                    <a:gd name="T40" fmla="*/ 0 w 1241"/>
                    <a:gd name="T41" fmla="*/ 0 h 2251"/>
                    <a:gd name="T42" fmla="*/ 0 w 1241"/>
                    <a:gd name="T43" fmla="*/ 0 h 2251"/>
                    <a:gd name="T44" fmla="*/ 0 w 1241"/>
                    <a:gd name="T45" fmla="*/ 0 h 2251"/>
                    <a:gd name="T46" fmla="*/ 0 w 1241"/>
                    <a:gd name="T47" fmla="*/ 0 h 2251"/>
                    <a:gd name="T48" fmla="*/ 0 w 1241"/>
                    <a:gd name="T49" fmla="*/ 0 h 2251"/>
                    <a:gd name="T50" fmla="*/ 0 w 1241"/>
                    <a:gd name="T51" fmla="*/ 0 h 2251"/>
                    <a:gd name="T52" fmla="*/ 0 w 1241"/>
                    <a:gd name="T53" fmla="*/ 0 h 2251"/>
                    <a:gd name="T54" fmla="*/ 0 w 1241"/>
                    <a:gd name="T55" fmla="*/ 0 h 2251"/>
                    <a:gd name="T56" fmla="*/ 0 w 1241"/>
                    <a:gd name="T57" fmla="*/ 0 h 2251"/>
                    <a:gd name="T58" fmla="*/ 0 w 1241"/>
                    <a:gd name="T59" fmla="*/ 0 h 2251"/>
                    <a:gd name="T60" fmla="*/ 0 w 1241"/>
                    <a:gd name="T61" fmla="*/ 0 h 2251"/>
                    <a:gd name="T62" fmla="*/ 0 w 1241"/>
                    <a:gd name="T63" fmla="*/ 0 h 2251"/>
                    <a:gd name="T64" fmla="*/ 0 w 1241"/>
                    <a:gd name="T65" fmla="*/ 0 h 2251"/>
                    <a:gd name="T66" fmla="*/ 0 w 1241"/>
                    <a:gd name="T67" fmla="*/ 0 h 2251"/>
                    <a:gd name="T68" fmla="*/ 0 w 1241"/>
                    <a:gd name="T69" fmla="*/ 0 h 2251"/>
                    <a:gd name="T70" fmla="*/ 0 w 1241"/>
                    <a:gd name="T71" fmla="*/ 0 h 2251"/>
                    <a:gd name="T72" fmla="*/ 0 w 1241"/>
                    <a:gd name="T73" fmla="*/ 0 h 2251"/>
                    <a:gd name="T74" fmla="*/ 0 w 1241"/>
                    <a:gd name="T75" fmla="*/ 0 h 2251"/>
                    <a:gd name="T76" fmla="*/ 0 w 1241"/>
                    <a:gd name="T77" fmla="*/ 0 h 2251"/>
                    <a:gd name="T78" fmla="*/ 0 w 1241"/>
                    <a:gd name="T79" fmla="*/ 0 h 2251"/>
                    <a:gd name="T80" fmla="*/ 0 w 1241"/>
                    <a:gd name="T81" fmla="*/ 0 h 2251"/>
                    <a:gd name="T82" fmla="*/ 0 w 1241"/>
                    <a:gd name="T83" fmla="*/ 0 h 2251"/>
                    <a:gd name="T84" fmla="*/ 0 w 1241"/>
                    <a:gd name="T85" fmla="*/ 0 h 2251"/>
                    <a:gd name="T86" fmla="*/ 0 w 1241"/>
                    <a:gd name="T87" fmla="*/ 0 h 2251"/>
                    <a:gd name="T88" fmla="*/ 0 w 1241"/>
                    <a:gd name="T89" fmla="*/ 0 h 2251"/>
                    <a:gd name="T90" fmla="*/ 0 w 1241"/>
                    <a:gd name="T91" fmla="*/ 0 h 2251"/>
                    <a:gd name="T92" fmla="*/ 0 w 1241"/>
                    <a:gd name="T93" fmla="*/ 0 h 2251"/>
                    <a:gd name="T94" fmla="*/ 0 w 1241"/>
                    <a:gd name="T95" fmla="*/ 0 h 2251"/>
                    <a:gd name="T96" fmla="*/ 0 w 1241"/>
                    <a:gd name="T97" fmla="*/ 0 h 2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1"/>
                    <a:gd name="T148" fmla="*/ 0 h 2251"/>
                    <a:gd name="T149" fmla="*/ 1241 w 1241"/>
                    <a:gd name="T150" fmla="*/ 2251 h 22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1" h="2251">
                      <a:moveTo>
                        <a:pt x="1211" y="123"/>
                      </a:moveTo>
                      <a:lnTo>
                        <a:pt x="1191" y="107"/>
                      </a:lnTo>
                      <a:lnTo>
                        <a:pt x="1180" y="98"/>
                      </a:lnTo>
                      <a:lnTo>
                        <a:pt x="1164" y="90"/>
                      </a:lnTo>
                      <a:lnTo>
                        <a:pt x="1106" y="77"/>
                      </a:lnTo>
                      <a:lnTo>
                        <a:pt x="1041" y="81"/>
                      </a:lnTo>
                      <a:lnTo>
                        <a:pt x="976" y="98"/>
                      </a:lnTo>
                      <a:lnTo>
                        <a:pt x="931" y="117"/>
                      </a:lnTo>
                      <a:lnTo>
                        <a:pt x="887" y="139"/>
                      </a:lnTo>
                      <a:lnTo>
                        <a:pt x="845" y="163"/>
                      </a:lnTo>
                      <a:lnTo>
                        <a:pt x="805" y="187"/>
                      </a:lnTo>
                      <a:lnTo>
                        <a:pt x="766" y="215"/>
                      </a:lnTo>
                      <a:lnTo>
                        <a:pt x="728" y="244"/>
                      </a:lnTo>
                      <a:lnTo>
                        <a:pt x="692" y="276"/>
                      </a:lnTo>
                      <a:lnTo>
                        <a:pt x="657" y="310"/>
                      </a:lnTo>
                      <a:lnTo>
                        <a:pt x="623" y="345"/>
                      </a:lnTo>
                      <a:lnTo>
                        <a:pt x="590" y="382"/>
                      </a:lnTo>
                      <a:lnTo>
                        <a:pt x="591" y="381"/>
                      </a:lnTo>
                      <a:lnTo>
                        <a:pt x="593" y="380"/>
                      </a:lnTo>
                      <a:lnTo>
                        <a:pt x="594" y="378"/>
                      </a:lnTo>
                      <a:lnTo>
                        <a:pt x="561" y="415"/>
                      </a:lnTo>
                      <a:lnTo>
                        <a:pt x="531" y="454"/>
                      </a:lnTo>
                      <a:lnTo>
                        <a:pt x="503" y="497"/>
                      </a:lnTo>
                      <a:lnTo>
                        <a:pt x="477" y="542"/>
                      </a:lnTo>
                      <a:lnTo>
                        <a:pt x="453" y="587"/>
                      </a:lnTo>
                      <a:lnTo>
                        <a:pt x="431" y="634"/>
                      </a:lnTo>
                      <a:lnTo>
                        <a:pt x="411" y="683"/>
                      </a:lnTo>
                      <a:lnTo>
                        <a:pt x="393" y="732"/>
                      </a:lnTo>
                      <a:lnTo>
                        <a:pt x="378" y="779"/>
                      </a:lnTo>
                      <a:lnTo>
                        <a:pt x="364" y="827"/>
                      </a:lnTo>
                      <a:lnTo>
                        <a:pt x="358" y="862"/>
                      </a:lnTo>
                      <a:lnTo>
                        <a:pt x="357" y="912"/>
                      </a:lnTo>
                      <a:lnTo>
                        <a:pt x="357" y="971"/>
                      </a:lnTo>
                      <a:lnTo>
                        <a:pt x="357" y="1035"/>
                      </a:lnTo>
                      <a:lnTo>
                        <a:pt x="357" y="1099"/>
                      </a:lnTo>
                      <a:lnTo>
                        <a:pt x="353" y="1159"/>
                      </a:lnTo>
                      <a:lnTo>
                        <a:pt x="351" y="1186"/>
                      </a:lnTo>
                      <a:lnTo>
                        <a:pt x="347" y="1233"/>
                      </a:lnTo>
                      <a:lnTo>
                        <a:pt x="346" y="1262"/>
                      </a:lnTo>
                      <a:lnTo>
                        <a:pt x="345" y="1326"/>
                      </a:lnTo>
                      <a:lnTo>
                        <a:pt x="343" y="1377"/>
                      </a:lnTo>
                      <a:lnTo>
                        <a:pt x="338" y="1428"/>
                      </a:lnTo>
                      <a:lnTo>
                        <a:pt x="329" y="1491"/>
                      </a:lnTo>
                      <a:lnTo>
                        <a:pt x="318" y="1555"/>
                      </a:lnTo>
                      <a:lnTo>
                        <a:pt x="309" y="1612"/>
                      </a:lnTo>
                      <a:lnTo>
                        <a:pt x="300" y="1661"/>
                      </a:lnTo>
                      <a:lnTo>
                        <a:pt x="291" y="1706"/>
                      </a:lnTo>
                      <a:lnTo>
                        <a:pt x="282" y="1748"/>
                      </a:lnTo>
                      <a:lnTo>
                        <a:pt x="272" y="1786"/>
                      </a:lnTo>
                      <a:lnTo>
                        <a:pt x="262" y="1823"/>
                      </a:lnTo>
                      <a:lnTo>
                        <a:pt x="249" y="1858"/>
                      </a:lnTo>
                      <a:lnTo>
                        <a:pt x="236" y="1896"/>
                      </a:lnTo>
                      <a:lnTo>
                        <a:pt x="219" y="1935"/>
                      </a:lnTo>
                      <a:lnTo>
                        <a:pt x="202" y="1977"/>
                      </a:lnTo>
                      <a:lnTo>
                        <a:pt x="180" y="2024"/>
                      </a:lnTo>
                      <a:lnTo>
                        <a:pt x="157" y="2078"/>
                      </a:lnTo>
                      <a:lnTo>
                        <a:pt x="129" y="2137"/>
                      </a:lnTo>
                      <a:lnTo>
                        <a:pt x="109" y="2177"/>
                      </a:lnTo>
                      <a:lnTo>
                        <a:pt x="102" y="2202"/>
                      </a:lnTo>
                      <a:lnTo>
                        <a:pt x="98" y="2251"/>
                      </a:lnTo>
                      <a:lnTo>
                        <a:pt x="72" y="2248"/>
                      </a:lnTo>
                      <a:lnTo>
                        <a:pt x="25" y="2245"/>
                      </a:lnTo>
                      <a:lnTo>
                        <a:pt x="0" y="2242"/>
                      </a:lnTo>
                      <a:lnTo>
                        <a:pt x="33" y="2200"/>
                      </a:lnTo>
                      <a:lnTo>
                        <a:pt x="50" y="2174"/>
                      </a:lnTo>
                      <a:lnTo>
                        <a:pt x="64" y="2148"/>
                      </a:lnTo>
                      <a:lnTo>
                        <a:pt x="92" y="2099"/>
                      </a:lnTo>
                      <a:lnTo>
                        <a:pt x="116" y="2059"/>
                      </a:lnTo>
                      <a:lnTo>
                        <a:pt x="137" y="2018"/>
                      </a:lnTo>
                      <a:lnTo>
                        <a:pt x="157" y="1977"/>
                      </a:lnTo>
                      <a:lnTo>
                        <a:pt x="174" y="1933"/>
                      </a:lnTo>
                      <a:lnTo>
                        <a:pt x="191" y="1890"/>
                      </a:lnTo>
                      <a:lnTo>
                        <a:pt x="205" y="1845"/>
                      </a:lnTo>
                      <a:lnTo>
                        <a:pt x="219" y="1800"/>
                      </a:lnTo>
                      <a:lnTo>
                        <a:pt x="231" y="1754"/>
                      </a:lnTo>
                      <a:lnTo>
                        <a:pt x="242" y="1708"/>
                      </a:lnTo>
                      <a:lnTo>
                        <a:pt x="251" y="1661"/>
                      </a:lnTo>
                      <a:lnTo>
                        <a:pt x="259" y="1614"/>
                      </a:lnTo>
                      <a:lnTo>
                        <a:pt x="267" y="1567"/>
                      </a:lnTo>
                      <a:lnTo>
                        <a:pt x="273" y="1518"/>
                      </a:lnTo>
                      <a:lnTo>
                        <a:pt x="279" y="1469"/>
                      </a:lnTo>
                      <a:lnTo>
                        <a:pt x="285" y="1422"/>
                      </a:lnTo>
                      <a:lnTo>
                        <a:pt x="289" y="1373"/>
                      </a:lnTo>
                      <a:lnTo>
                        <a:pt x="293" y="1325"/>
                      </a:lnTo>
                      <a:lnTo>
                        <a:pt x="296" y="1276"/>
                      </a:lnTo>
                      <a:lnTo>
                        <a:pt x="300" y="1224"/>
                      </a:lnTo>
                      <a:lnTo>
                        <a:pt x="305" y="1170"/>
                      </a:lnTo>
                      <a:lnTo>
                        <a:pt x="305" y="1118"/>
                      </a:lnTo>
                      <a:lnTo>
                        <a:pt x="302" y="1061"/>
                      </a:lnTo>
                      <a:lnTo>
                        <a:pt x="300" y="1000"/>
                      </a:lnTo>
                      <a:lnTo>
                        <a:pt x="300" y="938"/>
                      </a:lnTo>
                      <a:lnTo>
                        <a:pt x="303" y="881"/>
                      </a:lnTo>
                      <a:lnTo>
                        <a:pt x="306" y="833"/>
                      </a:lnTo>
                      <a:lnTo>
                        <a:pt x="311" y="799"/>
                      </a:lnTo>
                      <a:lnTo>
                        <a:pt x="323" y="741"/>
                      </a:lnTo>
                      <a:lnTo>
                        <a:pt x="330" y="710"/>
                      </a:lnTo>
                      <a:lnTo>
                        <a:pt x="343" y="663"/>
                      </a:lnTo>
                      <a:lnTo>
                        <a:pt x="351" y="638"/>
                      </a:lnTo>
                      <a:lnTo>
                        <a:pt x="364" y="606"/>
                      </a:lnTo>
                      <a:lnTo>
                        <a:pt x="370" y="588"/>
                      </a:lnTo>
                      <a:lnTo>
                        <a:pt x="386" y="546"/>
                      </a:lnTo>
                      <a:lnTo>
                        <a:pt x="404" y="505"/>
                      </a:lnTo>
                      <a:lnTo>
                        <a:pt x="425" y="466"/>
                      </a:lnTo>
                      <a:lnTo>
                        <a:pt x="447" y="428"/>
                      </a:lnTo>
                      <a:lnTo>
                        <a:pt x="472" y="391"/>
                      </a:lnTo>
                      <a:lnTo>
                        <a:pt x="498" y="356"/>
                      </a:lnTo>
                      <a:lnTo>
                        <a:pt x="526" y="323"/>
                      </a:lnTo>
                      <a:lnTo>
                        <a:pt x="557" y="289"/>
                      </a:lnTo>
                      <a:lnTo>
                        <a:pt x="587" y="259"/>
                      </a:lnTo>
                      <a:lnTo>
                        <a:pt x="620" y="229"/>
                      </a:lnTo>
                      <a:lnTo>
                        <a:pt x="654" y="200"/>
                      </a:lnTo>
                      <a:lnTo>
                        <a:pt x="690" y="174"/>
                      </a:lnTo>
                      <a:lnTo>
                        <a:pt x="726" y="148"/>
                      </a:lnTo>
                      <a:lnTo>
                        <a:pt x="764" y="125"/>
                      </a:lnTo>
                      <a:lnTo>
                        <a:pt x="801" y="102"/>
                      </a:lnTo>
                      <a:lnTo>
                        <a:pt x="840" y="81"/>
                      </a:lnTo>
                      <a:lnTo>
                        <a:pt x="879" y="61"/>
                      </a:lnTo>
                      <a:lnTo>
                        <a:pt x="919" y="43"/>
                      </a:lnTo>
                      <a:lnTo>
                        <a:pt x="959" y="25"/>
                      </a:lnTo>
                      <a:lnTo>
                        <a:pt x="1006" y="10"/>
                      </a:lnTo>
                      <a:lnTo>
                        <a:pt x="1053" y="1"/>
                      </a:lnTo>
                      <a:lnTo>
                        <a:pt x="1101" y="0"/>
                      </a:lnTo>
                      <a:lnTo>
                        <a:pt x="1150" y="7"/>
                      </a:lnTo>
                      <a:lnTo>
                        <a:pt x="1197" y="26"/>
                      </a:lnTo>
                      <a:lnTo>
                        <a:pt x="1241" y="56"/>
                      </a:lnTo>
                      <a:lnTo>
                        <a:pt x="1233" y="74"/>
                      </a:lnTo>
                      <a:lnTo>
                        <a:pt x="1218" y="107"/>
                      </a:lnTo>
                      <a:lnTo>
                        <a:pt x="1211" y="123"/>
                      </a:lnTo>
                      <a:close/>
                    </a:path>
                  </a:pathLst>
                </a:custGeom>
                <a:solidFill>
                  <a:srgbClr val="47A3CB"/>
                </a:solidFill>
                <a:ln w="9525">
                  <a:noFill/>
                  <a:round/>
                  <a:headEnd/>
                  <a:tailEnd/>
                </a:ln>
              </p:spPr>
              <p:txBody>
                <a:bodyPr/>
                <a:lstStyle/>
                <a:p>
                  <a:endParaRPr lang="en-US"/>
                </a:p>
              </p:txBody>
            </p:sp>
            <p:sp>
              <p:nvSpPr>
                <p:cNvPr id="18915" name="Freeform 634"/>
                <p:cNvSpPr>
                  <a:spLocks/>
                </p:cNvSpPr>
                <p:nvPr/>
              </p:nvSpPr>
              <p:spPr bwMode="auto">
                <a:xfrm>
                  <a:off x="766" y="1626"/>
                  <a:ext cx="310" cy="562"/>
                </a:xfrm>
                <a:custGeom>
                  <a:avLst/>
                  <a:gdLst>
                    <a:gd name="T0" fmla="*/ 0 w 1241"/>
                    <a:gd name="T1" fmla="*/ 0 h 2251"/>
                    <a:gd name="T2" fmla="*/ 0 w 1241"/>
                    <a:gd name="T3" fmla="*/ 0 h 2251"/>
                    <a:gd name="T4" fmla="*/ 0 w 1241"/>
                    <a:gd name="T5" fmla="*/ 0 h 2251"/>
                    <a:gd name="T6" fmla="*/ 0 w 1241"/>
                    <a:gd name="T7" fmla="*/ 0 h 2251"/>
                    <a:gd name="T8" fmla="*/ 0 w 1241"/>
                    <a:gd name="T9" fmla="*/ 0 h 2251"/>
                    <a:gd name="T10" fmla="*/ 0 w 1241"/>
                    <a:gd name="T11" fmla="*/ 0 h 2251"/>
                    <a:gd name="T12" fmla="*/ 0 w 1241"/>
                    <a:gd name="T13" fmla="*/ 0 h 2251"/>
                    <a:gd name="T14" fmla="*/ 0 w 1241"/>
                    <a:gd name="T15" fmla="*/ 0 h 2251"/>
                    <a:gd name="T16" fmla="*/ 0 w 1241"/>
                    <a:gd name="T17" fmla="*/ 0 h 2251"/>
                    <a:gd name="T18" fmla="*/ 0 w 1241"/>
                    <a:gd name="T19" fmla="*/ 0 h 2251"/>
                    <a:gd name="T20" fmla="*/ 0 w 1241"/>
                    <a:gd name="T21" fmla="*/ 0 h 2251"/>
                    <a:gd name="T22" fmla="*/ 0 w 1241"/>
                    <a:gd name="T23" fmla="*/ 0 h 2251"/>
                    <a:gd name="T24" fmla="*/ 0 w 1241"/>
                    <a:gd name="T25" fmla="*/ 0 h 2251"/>
                    <a:gd name="T26" fmla="*/ 0 w 1241"/>
                    <a:gd name="T27" fmla="*/ 0 h 2251"/>
                    <a:gd name="T28" fmla="*/ 0 w 1241"/>
                    <a:gd name="T29" fmla="*/ 0 h 2251"/>
                    <a:gd name="T30" fmla="*/ 0 w 1241"/>
                    <a:gd name="T31" fmla="*/ 0 h 2251"/>
                    <a:gd name="T32" fmla="*/ 0 w 1241"/>
                    <a:gd name="T33" fmla="*/ 0 h 2251"/>
                    <a:gd name="T34" fmla="*/ 0 w 1241"/>
                    <a:gd name="T35" fmla="*/ 0 h 2251"/>
                    <a:gd name="T36" fmla="*/ 0 w 1241"/>
                    <a:gd name="T37" fmla="*/ 0 h 2251"/>
                    <a:gd name="T38" fmla="*/ 0 w 1241"/>
                    <a:gd name="T39" fmla="*/ 0 h 2251"/>
                    <a:gd name="T40" fmla="*/ 0 w 1241"/>
                    <a:gd name="T41" fmla="*/ 0 h 2251"/>
                    <a:gd name="T42" fmla="*/ 0 w 1241"/>
                    <a:gd name="T43" fmla="*/ 0 h 2251"/>
                    <a:gd name="T44" fmla="*/ 0 w 1241"/>
                    <a:gd name="T45" fmla="*/ 0 h 2251"/>
                    <a:gd name="T46" fmla="*/ 0 w 1241"/>
                    <a:gd name="T47" fmla="*/ 0 h 2251"/>
                    <a:gd name="T48" fmla="*/ 0 w 1241"/>
                    <a:gd name="T49" fmla="*/ 0 h 2251"/>
                    <a:gd name="T50" fmla="*/ 0 w 1241"/>
                    <a:gd name="T51" fmla="*/ 0 h 2251"/>
                    <a:gd name="T52" fmla="*/ 0 w 1241"/>
                    <a:gd name="T53" fmla="*/ 0 h 2251"/>
                    <a:gd name="T54" fmla="*/ 0 w 1241"/>
                    <a:gd name="T55" fmla="*/ 0 h 2251"/>
                    <a:gd name="T56" fmla="*/ 0 w 1241"/>
                    <a:gd name="T57" fmla="*/ 0 h 2251"/>
                    <a:gd name="T58" fmla="*/ 0 w 1241"/>
                    <a:gd name="T59" fmla="*/ 0 h 2251"/>
                    <a:gd name="T60" fmla="*/ 0 w 1241"/>
                    <a:gd name="T61" fmla="*/ 0 h 2251"/>
                    <a:gd name="T62" fmla="*/ 0 w 1241"/>
                    <a:gd name="T63" fmla="*/ 0 h 2251"/>
                    <a:gd name="T64" fmla="*/ 0 w 1241"/>
                    <a:gd name="T65" fmla="*/ 0 h 2251"/>
                    <a:gd name="T66" fmla="*/ 0 w 1241"/>
                    <a:gd name="T67" fmla="*/ 0 h 2251"/>
                    <a:gd name="T68" fmla="*/ 0 w 1241"/>
                    <a:gd name="T69" fmla="*/ 0 h 2251"/>
                    <a:gd name="T70" fmla="*/ 0 w 1241"/>
                    <a:gd name="T71" fmla="*/ 0 h 2251"/>
                    <a:gd name="T72" fmla="*/ 0 w 1241"/>
                    <a:gd name="T73" fmla="*/ 0 h 2251"/>
                    <a:gd name="T74" fmla="*/ 0 w 1241"/>
                    <a:gd name="T75" fmla="*/ 0 h 2251"/>
                    <a:gd name="T76" fmla="*/ 0 w 1241"/>
                    <a:gd name="T77" fmla="*/ 0 h 2251"/>
                    <a:gd name="T78" fmla="*/ 0 w 1241"/>
                    <a:gd name="T79" fmla="*/ 0 h 2251"/>
                    <a:gd name="T80" fmla="*/ 0 w 1241"/>
                    <a:gd name="T81" fmla="*/ 0 h 2251"/>
                    <a:gd name="T82" fmla="*/ 0 w 1241"/>
                    <a:gd name="T83" fmla="*/ 0 h 2251"/>
                    <a:gd name="T84" fmla="*/ 0 w 1241"/>
                    <a:gd name="T85" fmla="*/ 0 h 2251"/>
                    <a:gd name="T86" fmla="*/ 0 w 1241"/>
                    <a:gd name="T87" fmla="*/ 0 h 2251"/>
                    <a:gd name="T88" fmla="*/ 0 w 1241"/>
                    <a:gd name="T89" fmla="*/ 0 h 2251"/>
                    <a:gd name="T90" fmla="*/ 0 w 1241"/>
                    <a:gd name="T91" fmla="*/ 0 h 2251"/>
                    <a:gd name="T92" fmla="*/ 0 w 1241"/>
                    <a:gd name="T93" fmla="*/ 0 h 2251"/>
                    <a:gd name="T94" fmla="*/ 0 w 1241"/>
                    <a:gd name="T95" fmla="*/ 0 h 2251"/>
                    <a:gd name="T96" fmla="*/ 0 w 1241"/>
                    <a:gd name="T97" fmla="*/ 0 h 225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1"/>
                    <a:gd name="T148" fmla="*/ 0 h 2251"/>
                    <a:gd name="T149" fmla="*/ 1241 w 1241"/>
                    <a:gd name="T150" fmla="*/ 2251 h 225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1" h="2251">
                      <a:moveTo>
                        <a:pt x="1211" y="123"/>
                      </a:moveTo>
                      <a:lnTo>
                        <a:pt x="1191" y="107"/>
                      </a:lnTo>
                      <a:lnTo>
                        <a:pt x="1180" y="98"/>
                      </a:lnTo>
                      <a:lnTo>
                        <a:pt x="1164" y="90"/>
                      </a:lnTo>
                      <a:lnTo>
                        <a:pt x="1106" y="77"/>
                      </a:lnTo>
                      <a:lnTo>
                        <a:pt x="1041" y="81"/>
                      </a:lnTo>
                      <a:lnTo>
                        <a:pt x="976" y="98"/>
                      </a:lnTo>
                      <a:lnTo>
                        <a:pt x="931" y="117"/>
                      </a:lnTo>
                      <a:lnTo>
                        <a:pt x="887" y="139"/>
                      </a:lnTo>
                      <a:lnTo>
                        <a:pt x="845" y="163"/>
                      </a:lnTo>
                      <a:lnTo>
                        <a:pt x="805" y="187"/>
                      </a:lnTo>
                      <a:lnTo>
                        <a:pt x="766" y="215"/>
                      </a:lnTo>
                      <a:lnTo>
                        <a:pt x="728" y="244"/>
                      </a:lnTo>
                      <a:lnTo>
                        <a:pt x="692" y="276"/>
                      </a:lnTo>
                      <a:lnTo>
                        <a:pt x="657" y="310"/>
                      </a:lnTo>
                      <a:lnTo>
                        <a:pt x="623" y="345"/>
                      </a:lnTo>
                      <a:lnTo>
                        <a:pt x="590" y="382"/>
                      </a:lnTo>
                      <a:lnTo>
                        <a:pt x="591" y="381"/>
                      </a:lnTo>
                      <a:lnTo>
                        <a:pt x="593" y="380"/>
                      </a:lnTo>
                      <a:lnTo>
                        <a:pt x="594" y="378"/>
                      </a:lnTo>
                      <a:lnTo>
                        <a:pt x="561" y="415"/>
                      </a:lnTo>
                      <a:lnTo>
                        <a:pt x="531" y="454"/>
                      </a:lnTo>
                      <a:lnTo>
                        <a:pt x="503" y="497"/>
                      </a:lnTo>
                      <a:lnTo>
                        <a:pt x="477" y="542"/>
                      </a:lnTo>
                      <a:lnTo>
                        <a:pt x="453" y="587"/>
                      </a:lnTo>
                      <a:lnTo>
                        <a:pt x="431" y="634"/>
                      </a:lnTo>
                      <a:lnTo>
                        <a:pt x="411" y="683"/>
                      </a:lnTo>
                      <a:lnTo>
                        <a:pt x="393" y="732"/>
                      </a:lnTo>
                      <a:lnTo>
                        <a:pt x="378" y="779"/>
                      </a:lnTo>
                      <a:lnTo>
                        <a:pt x="364" y="827"/>
                      </a:lnTo>
                      <a:lnTo>
                        <a:pt x="358" y="862"/>
                      </a:lnTo>
                      <a:lnTo>
                        <a:pt x="357" y="912"/>
                      </a:lnTo>
                      <a:lnTo>
                        <a:pt x="357" y="971"/>
                      </a:lnTo>
                      <a:lnTo>
                        <a:pt x="357" y="1035"/>
                      </a:lnTo>
                      <a:lnTo>
                        <a:pt x="357" y="1099"/>
                      </a:lnTo>
                      <a:lnTo>
                        <a:pt x="353" y="1159"/>
                      </a:lnTo>
                      <a:lnTo>
                        <a:pt x="351" y="1186"/>
                      </a:lnTo>
                      <a:lnTo>
                        <a:pt x="347" y="1233"/>
                      </a:lnTo>
                      <a:lnTo>
                        <a:pt x="346" y="1262"/>
                      </a:lnTo>
                      <a:lnTo>
                        <a:pt x="345" y="1326"/>
                      </a:lnTo>
                      <a:lnTo>
                        <a:pt x="343" y="1377"/>
                      </a:lnTo>
                      <a:lnTo>
                        <a:pt x="338" y="1428"/>
                      </a:lnTo>
                      <a:lnTo>
                        <a:pt x="329" y="1491"/>
                      </a:lnTo>
                      <a:lnTo>
                        <a:pt x="318" y="1555"/>
                      </a:lnTo>
                      <a:lnTo>
                        <a:pt x="309" y="1612"/>
                      </a:lnTo>
                      <a:lnTo>
                        <a:pt x="300" y="1661"/>
                      </a:lnTo>
                      <a:lnTo>
                        <a:pt x="291" y="1706"/>
                      </a:lnTo>
                      <a:lnTo>
                        <a:pt x="282" y="1748"/>
                      </a:lnTo>
                      <a:lnTo>
                        <a:pt x="272" y="1786"/>
                      </a:lnTo>
                      <a:lnTo>
                        <a:pt x="262" y="1823"/>
                      </a:lnTo>
                      <a:lnTo>
                        <a:pt x="249" y="1858"/>
                      </a:lnTo>
                      <a:lnTo>
                        <a:pt x="236" y="1896"/>
                      </a:lnTo>
                      <a:lnTo>
                        <a:pt x="219" y="1935"/>
                      </a:lnTo>
                      <a:lnTo>
                        <a:pt x="202" y="1977"/>
                      </a:lnTo>
                      <a:lnTo>
                        <a:pt x="180" y="2024"/>
                      </a:lnTo>
                      <a:lnTo>
                        <a:pt x="157" y="2078"/>
                      </a:lnTo>
                      <a:lnTo>
                        <a:pt x="129" y="2137"/>
                      </a:lnTo>
                      <a:lnTo>
                        <a:pt x="109" y="2177"/>
                      </a:lnTo>
                      <a:lnTo>
                        <a:pt x="102" y="2202"/>
                      </a:lnTo>
                      <a:lnTo>
                        <a:pt x="98" y="2251"/>
                      </a:lnTo>
                      <a:lnTo>
                        <a:pt x="72" y="2248"/>
                      </a:lnTo>
                      <a:lnTo>
                        <a:pt x="25" y="2245"/>
                      </a:lnTo>
                      <a:lnTo>
                        <a:pt x="0" y="2242"/>
                      </a:lnTo>
                      <a:lnTo>
                        <a:pt x="33" y="2200"/>
                      </a:lnTo>
                      <a:lnTo>
                        <a:pt x="50" y="2174"/>
                      </a:lnTo>
                      <a:lnTo>
                        <a:pt x="64" y="2148"/>
                      </a:lnTo>
                      <a:lnTo>
                        <a:pt x="92" y="2099"/>
                      </a:lnTo>
                      <a:lnTo>
                        <a:pt x="116" y="2059"/>
                      </a:lnTo>
                      <a:lnTo>
                        <a:pt x="137" y="2018"/>
                      </a:lnTo>
                      <a:lnTo>
                        <a:pt x="157" y="1977"/>
                      </a:lnTo>
                      <a:lnTo>
                        <a:pt x="174" y="1933"/>
                      </a:lnTo>
                      <a:lnTo>
                        <a:pt x="191" y="1890"/>
                      </a:lnTo>
                      <a:lnTo>
                        <a:pt x="205" y="1845"/>
                      </a:lnTo>
                      <a:lnTo>
                        <a:pt x="219" y="1800"/>
                      </a:lnTo>
                      <a:lnTo>
                        <a:pt x="231" y="1754"/>
                      </a:lnTo>
                      <a:lnTo>
                        <a:pt x="242" y="1708"/>
                      </a:lnTo>
                      <a:lnTo>
                        <a:pt x="251" y="1661"/>
                      </a:lnTo>
                      <a:lnTo>
                        <a:pt x="259" y="1614"/>
                      </a:lnTo>
                      <a:lnTo>
                        <a:pt x="267" y="1567"/>
                      </a:lnTo>
                      <a:lnTo>
                        <a:pt x="273" y="1518"/>
                      </a:lnTo>
                      <a:lnTo>
                        <a:pt x="279" y="1469"/>
                      </a:lnTo>
                      <a:lnTo>
                        <a:pt x="285" y="1422"/>
                      </a:lnTo>
                      <a:lnTo>
                        <a:pt x="289" y="1373"/>
                      </a:lnTo>
                      <a:lnTo>
                        <a:pt x="293" y="1325"/>
                      </a:lnTo>
                      <a:lnTo>
                        <a:pt x="296" y="1276"/>
                      </a:lnTo>
                      <a:lnTo>
                        <a:pt x="300" y="1224"/>
                      </a:lnTo>
                      <a:lnTo>
                        <a:pt x="305" y="1170"/>
                      </a:lnTo>
                      <a:lnTo>
                        <a:pt x="305" y="1118"/>
                      </a:lnTo>
                      <a:lnTo>
                        <a:pt x="302" y="1061"/>
                      </a:lnTo>
                      <a:lnTo>
                        <a:pt x="300" y="1000"/>
                      </a:lnTo>
                      <a:lnTo>
                        <a:pt x="300" y="938"/>
                      </a:lnTo>
                      <a:lnTo>
                        <a:pt x="303" y="881"/>
                      </a:lnTo>
                      <a:lnTo>
                        <a:pt x="306" y="833"/>
                      </a:lnTo>
                      <a:lnTo>
                        <a:pt x="311" y="799"/>
                      </a:lnTo>
                      <a:lnTo>
                        <a:pt x="323" y="741"/>
                      </a:lnTo>
                      <a:lnTo>
                        <a:pt x="330" y="710"/>
                      </a:lnTo>
                      <a:lnTo>
                        <a:pt x="343" y="663"/>
                      </a:lnTo>
                      <a:lnTo>
                        <a:pt x="351" y="638"/>
                      </a:lnTo>
                      <a:lnTo>
                        <a:pt x="364" y="606"/>
                      </a:lnTo>
                      <a:lnTo>
                        <a:pt x="370" y="588"/>
                      </a:lnTo>
                      <a:lnTo>
                        <a:pt x="386" y="546"/>
                      </a:lnTo>
                      <a:lnTo>
                        <a:pt x="404" y="505"/>
                      </a:lnTo>
                      <a:lnTo>
                        <a:pt x="425" y="466"/>
                      </a:lnTo>
                      <a:lnTo>
                        <a:pt x="447" y="428"/>
                      </a:lnTo>
                      <a:lnTo>
                        <a:pt x="472" y="391"/>
                      </a:lnTo>
                      <a:lnTo>
                        <a:pt x="498" y="356"/>
                      </a:lnTo>
                      <a:lnTo>
                        <a:pt x="526" y="323"/>
                      </a:lnTo>
                      <a:lnTo>
                        <a:pt x="557" y="289"/>
                      </a:lnTo>
                      <a:lnTo>
                        <a:pt x="587" y="259"/>
                      </a:lnTo>
                      <a:lnTo>
                        <a:pt x="620" y="229"/>
                      </a:lnTo>
                      <a:lnTo>
                        <a:pt x="654" y="200"/>
                      </a:lnTo>
                      <a:lnTo>
                        <a:pt x="690" y="174"/>
                      </a:lnTo>
                      <a:lnTo>
                        <a:pt x="726" y="148"/>
                      </a:lnTo>
                      <a:lnTo>
                        <a:pt x="764" y="125"/>
                      </a:lnTo>
                      <a:lnTo>
                        <a:pt x="801" y="102"/>
                      </a:lnTo>
                      <a:lnTo>
                        <a:pt x="840" y="81"/>
                      </a:lnTo>
                      <a:lnTo>
                        <a:pt x="879" y="61"/>
                      </a:lnTo>
                      <a:lnTo>
                        <a:pt x="919" y="43"/>
                      </a:lnTo>
                      <a:lnTo>
                        <a:pt x="959" y="25"/>
                      </a:lnTo>
                      <a:lnTo>
                        <a:pt x="1006" y="10"/>
                      </a:lnTo>
                      <a:lnTo>
                        <a:pt x="1053" y="1"/>
                      </a:lnTo>
                      <a:lnTo>
                        <a:pt x="1101" y="0"/>
                      </a:lnTo>
                      <a:lnTo>
                        <a:pt x="1150" y="7"/>
                      </a:lnTo>
                      <a:lnTo>
                        <a:pt x="1197" y="26"/>
                      </a:lnTo>
                      <a:lnTo>
                        <a:pt x="1241" y="56"/>
                      </a:lnTo>
                      <a:lnTo>
                        <a:pt x="1233" y="74"/>
                      </a:lnTo>
                      <a:lnTo>
                        <a:pt x="1218" y="107"/>
                      </a:lnTo>
                      <a:lnTo>
                        <a:pt x="1211" y="123"/>
                      </a:lnTo>
                    </a:path>
                  </a:pathLst>
                </a:custGeom>
                <a:noFill/>
                <a:ln w="1588">
                  <a:solidFill>
                    <a:srgbClr val="87C2DC"/>
                  </a:solidFill>
                  <a:round/>
                  <a:headEnd/>
                  <a:tailEnd/>
                </a:ln>
              </p:spPr>
              <p:txBody>
                <a:bodyPr/>
                <a:lstStyle/>
                <a:p>
                  <a:endParaRPr lang="en-US"/>
                </a:p>
              </p:txBody>
            </p:sp>
            <p:sp>
              <p:nvSpPr>
                <p:cNvPr id="18916" name="Freeform 635"/>
                <p:cNvSpPr>
                  <a:spLocks/>
                </p:cNvSpPr>
                <p:nvPr/>
              </p:nvSpPr>
              <p:spPr bwMode="auto">
                <a:xfrm>
                  <a:off x="797" y="1738"/>
                  <a:ext cx="77" cy="40"/>
                </a:xfrm>
                <a:custGeom>
                  <a:avLst/>
                  <a:gdLst>
                    <a:gd name="T0" fmla="*/ 0 w 310"/>
                    <a:gd name="T1" fmla="*/ 0 h 163"/>
                    <a:gd name="T2" fmla="*/ 0 w 310"/>
                    <a:gd name="T3" fmla="*/ 0 h 163"/>
                    <a:gd name="T4" fmla="*/ 0 w 310"/>
                    <a:gd name="T5" fmla="*/ 0 h 163"/>
                    <a:gd name="T6" fmla="*/ 0 w 310"/>
                    <a:gd name="T7" fmla="*/ 0 h 163"/>
                    <a:gd name="T8" fmla="*/ 0 w 310"/>
                    <a:gd name="T9" fmla="*/ 0 h 163"/>
                    <a:gd name="T10" fmla="*/ 0 w 310"/>
                    <a:gd name="T11" fmla="*/ 0 h 163"/>
                    <a:gd name="T12" fmla="*/ 0 w 310"/>
                    <a:gd name="T13" fmla="*/ 0 h 163"/>
                    <a:gd name="T14" fmla="*/ 0 w 310"/>
                    <a:gd name="T15" fmla="*/ 0 h 163"/>
                    <a:gd name="T16" fmla="*/ 0 w 310"/>
                    <a:gd name="T17" fmla="*/ 0 h 163"/>
                    <a:gd name="T18" fmla="*/ 0 w 310"/>
                    <a:gd name="T19" fmla="*/ 0 h 163"/>
                    <a:gd name="T20" fmla="*/ 0 w 310"/>
                    <a:gd name="T21" fmla="*/ 0 h 163"/>
                    <a:gd name="T22" fmla="*/ 0 w 310"/>
                    <a:gd name="T23" fmla="*/ 0 h 163"/>
                    <a:gd name="T24" fmla="*/ 0 w 310"/>
                    <a:gd name="T25" fmla="*/ 0 h 163"/>
                    <a:gd name="T26" fmla="*/ 0 w 310"/>
                    <a:gd name="T27" fmla="*/ 0 h 163"/>
                    <a:gd name="T28" fmla="*/ 0 w 310"/>
                    <a:gd name="T29" fmla="*/ 0 h 163"/>
                    <a:gd name="T30" fmla="*/ 0 w 310"/>
                    <a:gd name="T31" fmla="*/ 0 h 163"/>
                    <a:gd name="T32" fmla="*/ 0 w 310"/>
                    <a:gd name="T33" fmla="*/ 0 h 163"/>
                    <a:gd name="T34" fmla="*/ 0 w 310"/>
                    <a:gd name="T35" fmla="*/ 0 h 163"/>
                    <a:gd name="T36" fmla="*/ 0 w 310"/>
                    <a:gd name="T37" fmla="*/ 0 h 163"/>
                    <a:gd name="T38" fmla="*/ 0 w 310"/>
                    <a:gd name="T39" fmla="*/ 0 h 163"/>
                    <a:gd name="T40" fmla="*/ 0 w 310"/>
                    <a:gd name="T41" fmla="*/ 0 h 163"/>
                    <a:gd name="T42" fmla="*/ 0 w 310"/>
                    <a:gd name="T43" fmla="*/ 0 h 163"/>
                    <a:gd name="T44" fmla="*/ 0 w 310"/>
                    <a:gd name="T45" fmla="*/ 0 h 163"/>
                    <a:gd name="T46" fmla="*/ 0 w 310"/>
                    <a:gd name="T47" fmla="*/ 0 h 163"/>
                    <a:gd name="T48" fmla="*/ 0 w 310"/>
                    <a:gd name="T49" fmla="*/ 0 h 163"/>
                    <a:gd name="T50" fmla="*/ 0 w 310"/>
                    <a:gd name="T51" fmla="*/ 0 h 163"/>
                    <a:gd name="T52" fmla="*/ 0 w 310"/>
                    <a:gd name="T53" fmla="*/ 0 h 163"/>
                    <a:gd name="T54" fmla="*/ 0 w 310"/>
                    <a:gd name="T55" fmla="*/ 0 h 163"/>
                    <a:gd name="T56" fmla="*/ 0 w 310"/>
                    <a:gd name="T57" fmla="*/ 0 h 163"/>
                    <a:gd name="T58" fmla="*/ 0 w 310"/>
                    <a:gd name="T59" fmla="*/ 0 h 163"/>
                    <a:gd name="T60" fmla="*/ 0 w 310"/>
                    <a:gd name="T61" fmla="*/ 0 h 163"/>
                    <a:gd name="T62" fmla="*/ 0 w 310"/>
                    <a:gd name="T63" fmla="*/ 0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163"/>
                    <a:gd name="T98" fmla="*/ 310 w 310"/>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163">
                      <a:moveTo>
                        <a:pt x="204" y="0"/>
                      </a:moveTo>
                      <a:lnTo>
                        <a:pt x="215" y="1"/>
                      </a:lnTo>
                      <a:lnTo>
                        <a:pt x="224" y="4"/>
                      </a:lnTo>
                      <a:lnTo>
                        <a:pt x="232" y="7"/>
                      </a:lnTo>
                      <a:lnTo>
                        <a:pt x="257" y="19"/>
                      </a:lnTo>
                      <a:lnTo>
                        <a:pt x="283" y="29"/>
                      </a:lnTo>
                      <a:lnTo>
                        <a:pt x="310" y="28"/>
                      </a:lnTo>
                      <a:lnTo>
                        <a:pt x="304" y="48"/>
                      </a:lnTo>
                      <a:lnTo>
                        <a:pt x="295" y="67"/>
                      </a:lnTo>
                      <a:lnTo>
                        <a:pt x="287" y="86"/>
                      </a:lnTo>
                      <a:lnTo>
                        <a:pt x="273" y="80"/>
                      </a:lnTo>
                      <a:lnTo>
                        <a:pt x="259" y="77"/>
                      </a:lnTo>
                      <a:lnTo>
                        <a:pt x="247" y="82"/>
                      </a:lnTo>
                      <a:lnTo>
                        <a:pt x="208" y="118"/>
                      </a:lnTo>
                      <a:lnTo>
                        <a:pt x="167" y="146"/>
                      </a:lnTo>
                      <a:lnTo>
                        <a:pt x="121" y="163"/>
                      </a:lnTo>
                      <a:lnTo>
                        <a:pt x="70" y="162"/>
                      </a:lnTo>
                      <a:lnTo>
                        <a:pt x="50" y="156"/>
                      </a:lnTo>
                      <a:lnTo>
                        <a:pt x="28" y="146"/>
                      </a:lnTo>
                      <a:lnTo>
                        <a:pt x="14" y="132"/>
                      </a:lnTo>
                      <a:lnTo>
                        <a:pt x="1" y="94"/>
                      </a:lnTo>
                      <a:lnTo>
                        <a:pt x="0" y="54"/>
                      </a:lnTo>
                      <a:lnTo>
                        <a:pt x="16" y="18"/>
                      </a:lnTo>
                      <a:lnTo>
                        <a:pt x="13" y="23"/>
                      </a:lnTo>
                      <a:lnTo>
                        <a:pt x="11" y="28"/>
                      </a:lnTo>
                      <a:lnTo>
                        <a:pt x="10" y="31"/>
                      </a:lnTo>
                      <a:lnTo>
                        <a:pt x="3" y="52"/>
                      </a:lnTo>
                      <a:lnTo>
                        <a:pt x="3" y="75"/>
                      </a:lnTo>
                      <a:lnTo>
                        <a:pt x="6" y="96"/>
                      </a:lnTo>
                      <a:lnTo>
                        <a:pt x="10" y="81"/>
                      </a:lnTo>
                      <a:lnTo>
                        <a:pt x="16" y="64"/>
                      </a:lnTo>
                      <a:lnTo>
                        <a:pt x="24" y="50"/>
                      </a:lnTo>
                      <a:lnTo>
                        <a:pt x="16" y="80"/>
                      </a:lnTo>
                      <a:lnTo>
                        <a:pt x="12" y="111"/>
                      </a:lnTo>
                      <a:lnTo>
                        <a:pt x="27" y="133"/>
                      </a:lnTo>
                      <a:lnTo>
                        <a:pt x="73" y="151"/>
                      </a:lnTo>
                      <a:lnTo>
                        <a:pt x="117" y="149"/>
                      </a:lnTo>
                      <a:lnTo>
                        <a:pt x="158" y="132"/>
                      </a:lnTo>
                      <a:lnTo>
                        <a:pt x="195" y="103"/>
                      </a:lnTo>
                      <a:lnTo>
                        <a:pt x="230" y="70"/>
                      </a:lnTo>
                      <a:lnTo>
                        <a:pt x="235" y="66"/>
                      </a:lnTo>
                      <a:lnTo>
                        <a:pt x="245" y="61"/>
                      </a:lnTo>
                      <a:lnTo>
                        <a:pt x="253" y="60"/>
                      </a:lnTo>
                      <a:lnTo>
                        <a:pt x="243" y="39"/>
                      </a:lnTo>
                      <a:lnTo>
                        <a:pt x="223" y="23"/>
                      </a:lnTo>
                      <a:lnTo>
                        <a:pt x="198" y="11"/>
                      </a:lnTo>
                      <a:lnTo>
                        <a:pt x="199" y="9"/>
                      </a:lnTo>
                      <a:lnTo>
                        <a:pt x="201" y="3"/>
                      </a:lnTo>
                      <a:lnTo>
                        <a:pt x="204" y="0"/>
                      </a:lnTo>
                      <a:close/>
                    </a:path>
                  </a:pathLst>
                </a:custGeom>
                <a:solidFill>
                  <a:srgbClr val="47A3CB"/>
                </a:solidFill>
                <a:ln w="9525">
                  <a:noFill/>
                  <a:round/>
                  <a:headEnd/>
                  <a:tailEnd/>
                </a:ln>
              </p:spPr>
              <p:txBody>
                <a:bodyPr/>
                <a:lstStyle/>
                <a:p>
                  <a:endParaRPr lang="en-US"/>
                </a:p>
              </p:txBody>
            </p:sp>
            <p:sp>
              <p:nvSpPr>
                <p:cNvPr id="18917" name="Freeform 636"/>
                <p:cNvSpPr>
                  <a:spLocks/>
                </p:cNvSpPr>
                <p:nvPr/>
              </p:nvSpPr>
              <p:spPr bwMode="auto">
                <a:xfrm>
                  <a:off x="797" y="1738"/>
                  <a:ext cx="77" cy="40"/>
                </a:xfrm>
                <a:custGeom>
                  <a:avLst/>
                  <a:gdLst>
                    <a:gd name="T0" fmla="*/ 0 w 310"/>
                    <a:gd name="T1" fmla="*/ 0 h 163"/>
                    <a:gd name="T2" fmla="*/ 0 w 310"/>
                    <a:gd name="T3" fmla="*/ 0 h 163"/>
                    <a:gd name="T4" fmla="*/ 0 w 310"/>
                    <a:gd name="T5" fmla="*/ 0 h 163"/>
                    <a:gd name="T6" fmla="*/ 0 w 310"/>
                    <a:gd name="T7" fmla="*/ 0 h 163"/>
                    <a:gd name="T8" fmla="*/ 0 w 310"/>
                    <a:gd name="T9" fmla="*/ 0 h 163"/>
                    <a:gd name="T10" fmla="*/ 0 w 310"/>
                    <a:gd name="T11" fmla="*/ 0 h 163"/>
                    <a:gd name="T12" fmla="*/ 0 w 310"/>
                    <a:gd name="T13" fmla="*/ 0 h 163"/>
                    <a:gd name="T14" fmla="*/ 0 w 310"/>
                    <a:gd name="T15" fmla="*/ 0 h 163"/>
                    <a:gd name="T16" fmla="*/ 0 w 310"/>
                    <a:gd name="T17" fmla="*/ 0 h 163"/>
                    <a:gd name="T18" fmla="*/ 0 w 310"/>
                    <a:gd name="T19" fmla="*/ 0 h 163"/>
                    <a:gd name="T20" fmla="*/ 0 w 310"/>
                    <a:gd name="T21" fmla="*/ 0 h 163"/>
                    <a:gd name="T22" fmla="*/ 0 w 310"/>
                    <a:gd name="T23" fmla="*/ 0 h 163"/>
                    <a:gd name="T24" fmla="*/ 0 w 310"/>
                    <a:gd name="T25" fmla="*/ 0 h 163"/>
                    <a:gd name="T26" fmla="*/ 0 w 310"/>
                    <a:gd name="T27" fmla="*/ 0 h 163"/>
                    <a:gd name="T28" fmla="*/ 0 w 310"/>
                    <a:gd name="T29" fmla="*/ 0 h 163"/>
                    <a:gd name="T30" fmla="*/ 0 w 310"/>
                    <a:gd name="T31" fmla="*/ 0 h 163"/>
                    <a:gd name="T32" fmla="*/ 0 w 310"/>
                    <a:gd name="T33" fmla="*/ 0 h 163"/>
                    <a:gd name="T34" fmla="*/ 0 w 310"/>
                    <a:gd name="T35" fmla="*/ 0 h 163"/>
                    <a:gd name="T36" fmla="*/ 0 w 310"/>
                    <a:gd name="T37" fmla="*/ 0 h 163"/>
                    <a:gd name="T38" fmla="*/ 0 w 310"/>
                    <a:gd name="T39" fmla="*/ 0 h 163"/>
                    <a:gd name="T40" fmla="*/ 0 w 310"/>
                    <a:gd name="T41" fmla="*/ 0 h 163"/>
                    <a:gd name="T42" fmla="*/ 0 w 310"/>
                    <a:gd name="T43" fmla="*/ 0 h 163"/>
                    <a:gd name="T44" fmla="*/ 0 w 310"/>
                    <a:gd name="T45" fmla="*/ 0 h 163"/>
                    <a:gd name="T46" fmla="*/ 0 w 310"/>
                    <a:gd name="T47" fmla="*/ 0 h 163"/>
                    <a:gd name="T48" fmla="*/ 0 w 310"/>
                    <a:gd name="T49" fmla="*/ 0 h 163"/>
                    <a:gd name="T50" fmla="*/ 0 w 310"/>
                    <a:gd name="T51" fmla="*/ 0 h 163"/>
                    <a:gd name="T52" fmla="*/ 0 w 310"/>
                    <a:gd name="T53" fmla="*/ 0 h 163"/>
                    <a:gd name="T54" fmla="*/ 0 w 310"/>
                    <a:gd name="T55" fmla="*/ 0 h 163"/>
                    <a:gd name="T56" fmla="*/ 0 w 310"/>
                    <a:gd name="T57" fmla="*/ 0 h 163"/>
                    <a:gd name="T58" fmla="*/ 0 w 310"/>
                    <a:gd name="T59" fmla="*/ 0 h 163"/>
                    <a:gd name="T60" fmla="*/ 0 w 310"/>
                    <a:gd name="T61" fmla="*/ 0 h 163"/>
                    <a:gd name="T62" fmla="*/ 0 w 310"/>
                    <a:gd name="T63" fmla="*/ 0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163"/>
                    <a:gd name="T98" fmla="*/ 310 w 310"/>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163">
                      <a:moveTo>
                        <a:pt x="204" y="0"/>
                      </a:moveTo>
                      <a:lnTo>
                        <a:pt x="215" y="1"/>
                      </a:lnTo>
                      <a:lnTo>
                        <a:pt x="224" y="4"/>
                      </a:lnTo>
                      <a:lnTo>
                        <a:pt x="232" y="7"/>
                      </a:lnTo>
                      <a:lnTo>
                        <a:pt x="257" y="19"/>
                      </a:lnTo>
                      <a:lnTo>
                        <a:pt x="283" y="29"/>
                      </a:lnTo>
                      <a:lnTo>
                        <a:pt x="310" y="28"/>
                      </a:lnTo>
                      <a:lnTo>
                        <a:pt x="304" y="48"/>
                      </a:lnTo>
                      <a:lnTo>
                        <a:pt x="295" y="67"/>
                      </a:lnTo>
                      <a:lnTo>
                        <a:pt x="287" y="86"/>
                      </a:lnTo>
                      <a:lnTo>
                        <a:pt x="273" y="80"/>
                      </a:lnTo>
                      <a:lnTo>
                        <a:pt x="259" y="77"/>
                      </a:lnTo>
                      <a:lnTo>
                        <a:pt x="247" y="82"/>
                      </a:lnTo>
                      <a:lnTo>
                        <a:pt x="208" y="118"/>
                      </a:lnTo>
                      <a:lnTo>
                        <a:pt x="167" y="146"/>
                      </a:lnTo>
                      <a:lnTo>
                        <a:pt x="121" y="163"/>
                      </a:lnTo>
                      <a:lnTo>
                        <a:pt x="70" y="162"/>
                      </a:lnTo>
                      <a:lnTo>
                        <a:pt x="50" y="156"/>
                      </a:lnTo>
                      <a:lnTo>
                        <a:pt x="28" y="146"/>
                      </a:lnTo>
                      <a:lnTo>
                        <a:pt x="14" y="132"/>
                      </a:lnTo>
                      <a:lnTo>
                        <a:pt x="1" y="94"/>
                      </a:lnTo>
                      <a:lnTo>
                        <a:pt x="0" y="54"/>
                      </a:lnTo>
                      <a:lnTo>
                        <a:pt x="16" y="18"/>
                      </a:lnTo>
                      <a:lnTo>
                        <a:pt x="13" y="23"/>
                      </a:lnTo>
                      <a:lnTo>
                        <a:pt x="11" y="28"/>
                      </a:lnTo>
                      <a:lnTo>
                        <a:pt x="10" y="31"/>
                      </a:lnTo>
                      <a:lnTo>
                        <a:pt x="3" y="52"/>
                      </a:lnTo>
                      <a:lnTo>
                        <a:pt x="3" y="75"/>
                      </a:lnTo>
                      <a:lnTo>
                        <a:pt x="6" y="96"/>
                      </a:lnTo>
                      <a:lnTo>
                        <a:pt x="10" y="81"/>
                      </a:lnTo>
                      <a:lnTo>
                        <a:pt x="16" y="64"/>
                      </a:lnTo>
                      <a:lnTo>
                        <a:pt x="24" y="50"/>
                      </a:lnTo>
                      <a:lnTo>
                        <a:pt x="16" y="80"/>
                      </a:lnTo>
                      <a:lnTo>
                        <a:pt x="12" y="111"/>
                      </a:lnTo>
                      <a:lnTo>
                        <a:pt x="27" y="133"/>
                      </a:lnTo>
                      <a:lnTo>
                        <a:pt x="73" y="151"/>
                      </a:lnTo>
                      <a:lnTo>
                        <a:pt x="117" y="149"/>
                      </a:lnTo>
                      <a:lnTo>
                        <a:pt x="158" y="132"/>
                      </a:lnTo>
                      <a:lnTo>
                        <a:pt x="195" y="103"/>
                      </a:lnTo>
                      <a:lnTo>
                        <a:pt x="230" y="70"/>
                      </a:lnTo>
                      <a:lnTo>
                        <a:pt x="235" y="66"/>
                      </a:lnTo>
                      <a:lnTo>
                        <a:pt x="245" y="61"/>
                      </a:lnTo>
                      <a:lnTo>
                        <a:pt x="253" y="60"/>
                      </a:lnTo>
                      <a:lnTo>
                        <a:pt x="243" y="39"/>
                      </a:lnTo>
                      <a:lnTo>
                        <a:pt x="223" y="23"/>
                      </a:lnTo>
                      <a:lnTo>
                        <a:pt x="198" y="11"/>
                      </a:lnTo>
                      <a:lnTo>
                        <a:pt x="199" y="9"/>
                      </a:lnTo>
                      <a:lnTo>
                        <a:pt x="201" y="3"/>
                      </a:lnTo>
                      <a:lnTo>
                        <a:pt x="204" y="0"/>
                      </a:lnTo>
                    </a:path>
                  </a:pathLst>
                </a:custGeom>
                <a:noFill/>
                <a:ln w="1588">
                  <a:solidFill>
                    <a:srgbClr val="87C2DC"/>
                  </a:solidFill>
                  <a:round/>
                  <a:headEnd/>
                  <a:tailEnd/>
                </a:ln>
              </p:spPr>
              <p:txBody>
                <a:bodyPr/>
                <a:lstStyle/>
                <a:p>
                  <a:endParaRPr lang="en-US"/>
                </a:p>
              </p:txBody>
            </p:sp>
            <p:sp>
              <p:nvSpPr>
                <p:cNvPr id="18918" name="Freeform 637"/>
                <p:cNvSpPr>
                  <a:spLocks/>
                </p:cNvSpPr>
                <p:nvPr/>
              </p:nvSpPr>
              <p:spPr bwMode="auto">
                <a:xfrm>
                  <a:off x="809" y="1735"/>
                  <a:ext cx="39" cy="6"/>
                </a:xfrm>
                <a:custGeom>
                  <a:avLst/>
                  <a:gdLst>
                    <a:gd name="T0" fmla="*/ 0 w 153"/>
                    <a:gd name="T1" fmla="*/ 0 h 25"/>
                    <a:gd name="T2" fmla="*/ 0 w 153"/>
                    <a:gd name="T3" fmla="*/ 0 h 25"/>
                    <a:gd name="T4" fmla="*/ 0 w 153"/>
                    <a:gd name="T5" fmla="*/ 0 h 25"/>
                    <a:gd name="T6" fmla="*/ 0 w 153"/>
                    <a:gd name="T7" fmla="*/ 0 h 25"/>
                    <a:gd name="T8" fmla="*/ 0 w 153"/>
                    <a:gd name="T9" fmla="*/ 0 h 25"/>
                    <a:gd name="T10" fmla="*/ 0 w 153"/>
                    <a:gd name="T11" fmla="*/ 0 h 25"/>
                    <a:gd name="T12" fmla="*/ 0 w 153"/>
                    <a:gd name="T13" fmla="*/ 0 h 25"/>
                    <a:gd name="T14" fmla="*/ 0 w 153"/>
                    <a:gd name="T15" fmla="*/ 0 h 25"/>
                    <a:gd name="T16" fmla="*/ 0 w 153"/>
                    <a:gd name="T17" fmla="*/ 0 h 25"/>
                    <a:gd name="T18" fmla="*/ 0 w 153"/>
                    <a:gd name="T19" fmla="*/ 0 h 25"/>
                    <a:gd name="T20" fmla="*/ 0 w 153"/>
                    <a:gd name="T21" fmla="*/ 0 h 25"/>
                    <a:gd name="T22" fmla="*/ 0 w 153"/>
                    <a:gd name="T23" fmla="*/ 0 h 25"/>
                    <a:gd name="T24" fmla="*/ 0 w 153"/>
                    <a:gd name="T25" fmla="*/ 0 h 25"/>
                    <a:gd name="T26" fmla="*/ 0 w 153"/>
                    <a:gd name="T27" fmla="*/ 0 h 25"/>
                    <a:gd name="T28" fmla="*/ 0 w 153"/>
                    <a:gd name="T29" fmla="*/ 0 h 25"/>
                    <a:gd name="T30" fmla="*/ 0 w 153"/>
                    <a:gd name="T31" fmla="*/ 0 h 25"/>
                    <a:gd name="T32" fmla="*/ 0 w 153"/>
                    <a:gd name="T33" fmla="*/ 0 h 25"/>
                    <a:gd name="T34" fmla="*/ 0 w 153"/>
                    <a:gd name="T35" fmla="*/ 0 h 25"/>
                    <a:gd name="T36" fmla="*/ 0 w 153"/>
                    <a:gd name="T37" fmla="*/ 0 h 25"/>
                    <a:gd name="T38" fmla="*/ 0 w 153"/>
                    <a:gd name="T39" fmla="*/ 0 h 25"/>
                    <a:gd name="T40" fmla="*/ 0 w 153"/>
                    <a:gd name="T41" fmla="*/ 0 h 25"/>
                    <a:gd name="T42" fmla="*/ 0 w 153"/>
                    <a:gd name="T43" fmla="*/ 0 h 25"/>
                    <a:gd name="T44" fmla="*/ 0 w 153"/>
                    <a:gd name="T45" fmla="*/ 0 h 25"/>
                    <a:gd name="T46" fmla="*/ 0 w 153"/>
                    <a:gd name="T47" fmla="*/ 0 h 25"/>
                    <a:gd name="T48" fmla="*/ 0 w 153"/>
                    <a:gd name="T49" fmla="*/ 0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3"/>
                    <a:gd name="T76" fmla="*/ 0 h 25"/>
                    <a:gd name="T77" fmla="*/ 153 w 153"/>
                    <a:gd name="T78" fmla="*/ 25 h 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3" h="25">
                      <a:moveTo>
                        <a:pt x="153" y="10"/>
                      </a:moveTo>
                      <a:lnTo>
                        <a:pt x="107" y="0"/>
                      </a:lnTo>
                      <a:lnTo>
                        <a:pt x="63" y="3"/>
                      </a:lnTo>
                      <a:lnTo>
                        <a:pt x="16" y="10"/>
                      </a:lnTo>
                      <a:lnTo>
                        <a:pt x="9" y="12"/>
                      </a:lnTo>
                      <a:lnTo>
                        <a:pt x="3" y="18"/>
                      </a:lnTo>
                      <a:lnTo>
                        <a:pt x="0" y="25"/>
                      </a:lnTo>
                      <a:lnTo>
                        <a:pt x="15" y="15"/>
                      </a:lnTo>
                      <a:lnTo>
                        <a:pt x="34" y="9"/>
                      </a:lnTo>
                      <a:lnTo>
                        <a:pt x="54" y="6"/>
                      </a:lnTo>
                      <a:lnTo>
                        <a:pt x="51" y="10"/>
                      </a:lnTo>
                      <a:lnTo>
                        <a:pt x="48" y="12"/>
                      </a:lnTo>
                      <a:lnTo>
                        <a:pt x="44" y="15"/>
                      </a:lnTo>
                      <a:lnTo>
                        <a:pt x="80" y="6"/>
                      </a:lnTo>
                      <a:lnTo>
                        <a:pt x="113" y="10"/>
                      </a:lnTo>
                      <a:lnTo>
                        <a:pt x="147" y="24"/>
                      </a:lnTo>
                      <a:lnTo>
                        <a:pt x="149" y="21"/>
                      </a:lnTo>
                      <a:lnTo>
                        <a:pt x="151" y="13"/>
                      </a:lnTo>
                      <a:lnTo>
                        <a:pt x="153" y="10"/>
                      </a:lnTo>
                      <a:close/>
                    </a:path>
                  </a:pathLst>
                </a:custGeom>
                <a:solidFill>
                  <a:srgbClr val="47A3CB"/>
                </a:solidFill>
                <a:ln w="9525">
                  <a:noFill/>
                  <a:round/>
                  <a:headEnd/>
                  <a:tailEnd/>
                </a:ln>
              </p:spPr>
              <p:txBody>
                <a:bodyPr/>
                <a:lstStyle/>
                <a:p>
                  <a:endParaRPr lang="en-US"/>
                </a:p>
              </p:txBody>
            </p:sp>
            <p:sp>
              <p:nvSpPr>
                <p:cNvPr id="18919" name="Freeform 638"/>
                <p:cNvSpPr>
                  <a:spLocks/>
                </p:cNvSpPr>
                <p:nvPr/>
              </p:nvSpPr>
              <p:spPr bwMode="auto">
                <a:xfrm>
                  <a:off x="809" y="1735"/>
                  <a:ext cx="39" cy="6"/>
                </a:xfrm>
                <a:custGeom>
                  <a:avLst/>
                  <a:gdLst>
                    <a:gd name="T0" fmla="*/ 0 w 153"/>
                    <a:gd name="T1" fmla="*/ 0 h 25"/>
                    <a:gd name="T2" fmla="*/ 0 w 153"/>
                    <a:gd name="T3" fmla="*/ 0 h 25"/>
                    <a:gd name="T4" fmla="*/ 0 w 153"/>
                    <a:gd name="T5" fmla="*/ 0 h 25"/>
                    <a:gd name="T6" fmla="*/ 0 w 153"/>
                    <a:gd name="T7" fmla="*/ 0 h 25"/>
                    <a:gd name="T8" fmla="*/ 0 w 153"/>
                    <a:gd name="T9" fmla="*/ 0 h 25"/>
                    <a:gd name="T10" fmla="*/ 0 w 153"/>
                    <a:gd name="T11" fmla="*/ 0 h 25"/>
                    <a:gd name="T12" fmla="*/ 0 w 153"/>
                    <a:gd name="T13" fmla="*/ 0 h 25"/>
                    <a:gd name="T14" fmla="*/ 0 w 153"/>
                    <a:gd name="T15" fmla="*/ 0 h 25"/>
                    <a:gd name="T16" fmla="*/ 0 w 153"/>
                    <a:gd name="T17" fmla="*/ 0 h 25"/>
                    <a:gd name="T18" fmla="*/ 0 w 153"/>
                    <a:gd name="T19" fmla="*/ 0 h 25"/>
                    <a:gd name="T20" fmla="*/ 0 w 153"/>
                    <a:gd name="T21" fmla="*/ 0 h 25"/>
                    <a:gd name="T22" fmla="*/ 0 w 153"/>
                    <a:gd name="T23" fmla="*/ 0 h 25"/>
                    <a:gd name="T24" fmla="*/ 0 w 153"/>
                    <a:gd name="T25" fmla="*/ 0 h 25"/>
                    <a:gd name="T26" fmla="*/ 0 w 153"/>
                    <a:gd name="T27" fmla="*/ 0 h 25"/>
                    <a:gd name="T28" fmla="*/ 0 w 153"/>
                    <a:gd name="T29" fmla="*/ 0 h 25"/>
                    <a:gd name="T30" fmla="*/ 0 w 153"/>
                    <a:gd name="T31" fmla="*/ 0 h 25"/>
                    <a:gd name="T32" fmla="*/ 0 w 153"/>
                    <a:gd name="T33" fmla="*/ 0 h 25"/>
                    <a:gd name="T34" fmla="*/ 0 w 153"/>
                    <a:gd name="T35" fmla="*/ 0 h 25"/>
                    <a:gd name="T36" fmla="*/ 0 w 153"/>
                    <a:gd name="T37" fmla="*/ 0 h 25"/>
                    <a:gd name="T38" fmla="*/ 0 w 153"/>
                    <a:gd name="T39" fmla="*/ 0 h 25"/>
                    <a:gd name="T40" fmla="*/ 0 w 153"/>
                    <a:gd name="T41" fmla="*/ 0 h 25"/>
                    <a:gd name="T42" fmla="*/ 0 w 153"/>
                    <a:gd name="T43" fmla="*/ 0 h 25"/>
                    <a:gd name="T44" fmla="*/ 0 w 153"/>
                    <a:gd name="T45" fmla="*/ 0 h 25"/>
                    <a:gd name="T46" fmla="*/ 0 w 153"/>
                    <a:gd name="T47" fmla="*/ 0 h 25"/>
                    <a:gd name="T48" fmla="*/ 0 w 153"/>
                    <a:gd name="T49" fmla="*/ 0 h 25"/>
                    <a:gd name="T50" fmla="*/ 0 w 153"/>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25"/>
                    <a:gd name="T80" fmla="*/ 153 w 153"/>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25">
                      <a:moveTo>
                        <a:pt x="153" y="10"/>
                      </a:moveTo>
                      <a:lnTo>
                        <a:pt x="107" y="0"/>
                      </a:lnTo>
                      <a:lnTo>
                        <a:pt x="63" y="3"/>
                      </a:lnTo>
                      <a:lnTo>
                        <a:pt x="16" y="10"/>
                      </a:lnTo>
                      <a:lnTo>
                        <a:pt x="9" y="12"/>
                      </a:lnTo>
                      <a:lnTo>
                        <a:pt x="3" y="18"/>
                      </a:lnTo>
                      <a:lnTo>
                        <a:pt x="0" y="25"/>
                      </a:lnTo>
                      <a:lnTo>
                        <a:pt x="15" y="15"/>
                      </a:lnTo>
                      <a:lnTo>
                        <a:pt x="34" y="9"/>
                      </a:lnTo>
                      <a:lnTo>
                        <a:pt x="54" y="6"/>
                      </a:lnTo>
                      <a:lnTo>
                        <a:pt x="51" y="10"/>
                      </a:lnTo>
                      <a:lnTo>
                        <a:pt x="48" y="12"/>
                      </a:lnTo>
                      <a:lnTo>
                        <a:pt x="44" y="15"/>
                      </a:lnTo>
                      <a:lnTo>
                        <a:pt x="80" y="6"/>
                      </a:lnTo>
                      <a:lnTo>
                        <a:pt x="113" y="10"/>
                      </a:lnTo>
                      <a:lnTo>
                        <a:pt x="147" y="24"/>
                      </a:lnTo>
                      <a:lnTo>
                        <a:pt x="149" y="21"/>
                      </a:lnTo>
                      <a:lnTo>
                        <a:pt x="151" y="13"/>
                      </a:lnTo>
                      <a:lnTo>
                        <a:pt x="153" y="10"/>
                      </a:lnTo>
                    </a:path>
                  </a:pathLst>
                </a:custGeom>
                <a:noFill/>
                <a:ln w="1588">
                  <a:solidFill>
                    <a:srgbClr val="87C2DC"/>
                  </a:solidFill>
                  <a:round/>
                  <a:headEnd/>
                  <a:tailEnd/>
                </a:ln>
              </p:spPr>
              <p:txBody>
                <a:bodyPr/>
                <a:lstStyle/>
                <a:p>
                  <a:endParaRPr lang="en-US"/>
                </a:p>
              </p:txBody>
            </p:sp>
            <p:sp>
              <p:nvSpPr>
                <p:cNvPr id="18920" name="Freeform 639"/>
                <p:cNvSpPr>
                  <a:spLocks/>
                </p:cNvSpPr>
                <p:nvPr/>
              </p:nvSpPr>
              <p:spPr bwMode="auto">
                <a:xfrm>
                  <a:off x="850" y="1824"/>
                  <a:ext cx="17" cy="42"/>
                </a:xfrm>
                <a:custGeom>
                  <a:avLst/>
                  <a:gdLst>
                    <a:gd name="T0" fmla="*/ 0 w 67"/>
                    <a:gd name="T1" fmla="*/ 0 h 172"/>
                    <a:gd name="T2" fmla="*/ 0 w 67"/>
                    <a:gd name="T3" fmla="*/ 0 h 172"/>
                    <a:gd name="T4" fmla="*/ 0 w 67"/>
                    <a:gd name="T5" fmla="*/ 0 h 172"/>
                    <a:gd name="T6" fmla="*/ 0 w 67"/>
                    <a:gd name="T7" fmla="*/ 0 h 172"/>
                    <a:gd name="T8" fmla="*/ 0 w 67"/>
                    <a:gd name="T9" fmla="*/ 0 h 172"/>
                    <a:gd name="T10" fmla="*/ 0 w 67"/>
                    <a:gd name="T11" fmla="*/ 0 h 172"/>
                    <a:gd name="T12" fmla="*/ 0 w 67"/>
                    <a:gd name="T13" fmla="*/ 0 h 172"/>
                    <a:gd name="T14" fmla="*/ 0 w 67"/>
                    <a:gd name="T15" fmla="*/ 0 h 172"/>
                    <a:gd name="T16" fmla="*/ 0 w 67"/>
                    <a:gd name="T17" fmla="*/ 0 h 172"/>
                    <a:gd name="T18" fmla="*/ 0 w 67"/>
                    <a:gd name="T19" fmla="*/ 0 h 172"/>
                    <a:gd name="T20" fmla="*/ 0 w 67"/>
                    <a:gd name="T21" fmla="*/ 0 h 172"/>
                    <a:gd name="T22" fmla="*/ 0 w 67"/>
                    <a:gd name="T23" fmla="*/ 0 h 172"/>
                    <a:gd name="T24" fmla="*/ 0 w 67"/>
                    <a:gd name="T25" fmla="*/ 0 h 172"/>
                    <a:gd name="T26" fmla="*/ 0 w 67"/>
                    <a:gd name="T27" fmla="*/ 0 h 172"/>
                    <a:gd name="T28" fmla="*/ 0 w 67"/>
                    <a:gd name="T29" fmla="*/ 0 h 172"/>
                    <a:gd name="T30" fmla="*/ 0 w 67"/>
                    <a:gd name="T31" fmla="*/ 0 h 172"/>
                    <a:gd name="T32" fmla="*/ 0 w 67"/>
                    <a:gd name="T33" fmla="*/ 0 h 172"/>
                    <a:gd name="T34" fmla="*/ 0 w 67"/>
                    <a:gd name="T35" fmla="*/ 0 h 172"/>
                    <a:gd name="T36" fmla="*/ 0 w 67"/>
                    <a:gd name="T37" fmla="*/ 0 h 172"/>
                    <a:gd name="T38" fmla="*/ 0 w 67"/>
                    <a:gd name="T39" fmla="*/ 0 h 172"/>
                    <a:gd name="T40" fmla="*/ 0 w 67"/>
                    <a:gd name="T41" fmla="*/ 0 h 172"/>
                    <a:gd name="T42" fmla="*/ 0 w 67"/>
                    <a:gd name="T43" fmla="*/ 0 h 172"/>
                    <a:gd name="T44" fmla="*/ 0 w 67"/>
                    <a:gd name="T45" fmla="*/ 0 h 172"/>
                    <a:gd name="T46" fmla="*/ 0 w 67"/>
                    <a:gd name="T47" fmla="*/ 0 h 172"/>
                    <a:gd name="T48" fmla="*/ 0 w 67"/>
                    <a:gd name="T49" fmla="*/ 0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72"/>
                    <a:gd name="T77" fmla="*/ 67 w 67"/>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72">
                      <a:moveTo>
                        <a:pt x="12" y="0"/>
                      </a:moveTo>
                      <a:lnTo>
                        <a:pt x="48" y="26"/>
                      </a:lnTo>
                      <a:lnTo>
                        <a:pt x="67" y="65"/>
                      </a:lnTo>
                      <a:lnTo>
                        <a:pt x="62" y="108"/>
                      </a:lnTo>
                      <a:lnTo>
                        <a:pt x="48" y="130"/>
                      </a:lnTo>
                      <a:lnTo>
                        <a:pt x="27" y="160"/>
                      </a:lnTo>
                      <a:lnTo>
                        <a:pt x="16" y="172"/>
                      </a:lnTo>
                      <a:lnTo>
                        <a:pt x="16" y="158"/>
                      </a:lnTo>
                      <a:lnTo>
                        <a:pt x="16" y="142"/>
                      </a:lnTo>
                      <a:lnTo>
                        <a:pt x="16" y="134"/>
                      </a:lnTo>
                      <a:lnTo>
                        <a:pt x="38" y="106"/>
                      </a:lnTo>
                      <a:lnTo>
                        <a:pt x="45" y="77"/>
                      </a:lnTo>
                      <a:lnTo>
                        <a:pt x="39" y="55"/>
                      </a:lnTo>
                      <a:lnTo>
                        <a:pt x="29" y="47"/>
                      </a:lnTo>
                      <a:lnTo>
                        <a:pt x="15" y="43"/>
                      </a:lnTo>
                      <a:lnTo>
                        <a:pt x="0" y="39"/>
                      </a:lnTo>
                      <a:lnTo>
                        <a:pt x="5" y="24"/>
                      </a:lnTo>
                      <a:lnTo>
                        <a:pt x="3" y="5"/>
                      </a:lnTo>
                      <a:lnTo>
                        <a:pt x="12" y="0"/>
                      </a:lnTo>
                      <a:close/>
                    </a:path>
                  </a:pathLst>
                </a:custGeom>
                <a:solidFill>
                  <a:srgbClr val="47A3CB"/>
                </a:solidFill>
                <a:ln w="9525">
                  <a:noFill/>
                  <a:round/>
                  <a:headEnd/>
                  <a:tailEnd/>
                </a:ln>
              </p:spPr>
              <p:txBody>
                <a:bodyPr/>
                <a:lstStyle/>
                <a:p>
                  <a:endParaRPr lang="en-US"/>
                </a:p>
              </p:txBody>
            </p:sp>
            <p:sp>
              <p:nvSpPr>
                <p:cNvPr id="18921" name="Freeform 640"/>
                <p:cNvSpPr>
                  <a:spLocks/>
                </p:cNvSpPr>
                <p:nvPr/>
              </p:nvSpPr>
              <p:spPr bwMode="auto">
                <a:xfrm>
                  <a:off x="850" y="1824"/>
                  <a:ext cx="17" cy="42"/>
                </a:xfrm>
                <a:custGeom>
                  <a:avLst/>
                  <a:gdLst>
                    <a:gd name="T0" fmla="*/ 0 w 67"/>
                    <a:gd name="T1" fmla="*/ 0 h 172"/>
                    <a:gd name="T2" fmla="*/ 0 w 67"/>
                    <a:gd name="T3" fmla="*/ 0 h 172"/>
                    <a:gd name="T4" fmla="*/ 0 w 67"/>
                    <a:gd name="T5" fmla="*/ 0 h 172"/>
                    <a:gd name="T6" fmla="*/ 0 w 67"/>
                    <a:gd name="T7" fmla="*/ 0 h 172"/>
                    <a:gd name="T8" fmla="*/ 0 w 67"/>
                    <a:gd name="T9" fmla="*/ 0 h 172"/>
                    <a:gd name="T10" fmla="*/ 0 w 67"/>
                    <a:gd name="T11" fmla="*/ 0 h 172"/>
                    <a:gd name="T12" fmla="*/ 0 w 67"/>
                    <a:gd name="T13" fmla="*/ 0 h 172"/>
                    <a:gd name="T14" fmla="*/ 0 w 67"/>
                    <a:gd name="T15" fmla="*/ 0 h 172"/>
                    <a:gd name="T16" fmla="*/ 0 w 67"/>
                    <a:gd name="T17" fmla="*/ 0 h 172"/>
                    <a:gd name="T18" fmla="*/ 0 w 67"/>
                    <a:gd name="T19" fmla="*/ 0 h 172"/>
                    <a:gd name="T20" fmla="*/ 0 w 67"/>
                    <a:gd name="T21" fmla="*/ 0 h 172"/>
                    <a:gd name="T22" fmla="*/ 0 w 67"/>
                    <a:gd name="T23" fmla="*/ 0 h 172"/>
                    <a:gd name="T24" fmla="*/ 0 w 67"/>
                    <a:gd name="T25" fmla="*/ 0 h 172"/>
                    <a:gd name="T26" fmla="*/ 0 w 67"/>
                    <a:gd name="T27" fmla="*/ 0 h 172"/>
                    <a:gd name="T28" fmla="*/ 0 w 67"/>
                    <a:gd name="T29" fmla="*/ 0 h 172"/>
                    <a:gd name="T30" fmla="*/ 0 w 67"/>
                    <a:gd name="T31" fmla="*/ 0 h 172"/>
                    <a:gd name="T32" fmla="*/ 0 w 67"/>
                    <a:gd name="T33" fmla="*/ 0 h 172"/>
                    <a:gd name="T34" fmla="*/ 0 w 67"/>
                    <a:gd name="T35" fmla="*/ 0 h 172"/>
                    <a:gd name="T36" fmla="*/ 0 w 67"/>
                    <a:gd name="T37" fmla="*/ 0 h 172"/>
                    <a:gd name="T38" fmla="*/ 0 w 67"/>
                    <a:gd name="T39" fmla="*/ 0 h 172"/>
                    <a:gd name="T40" fmla="*/ 0 w 67"/>
                    <a:gd name="T41" fmla="*/ 0 h 172"/>
                    <a:gd name="T42" fmla="*/ 0 w 67"/>
                    <a:gd name="T43" fmla="*/ 0 h 172"/>
                    <a:gd name="T44" fmla="*/ 0 w 67"/>
                    <a:gd name="T45" fmla="*/ 0 h 172"/>
                    <a:gd name="T46" fmla="*/ 0 w 67"/>
                    <a:gd name="T47" fmla="*/ 0 h 172"/>
                    <a:gd name="T48" fmla="*/ 0 w 67"/>
                    <a:gd name="T49" fmla="*/ 0 h 172"/>
                    <a:gd name="T50" fmla="*/ 0 w 67"/>
                    <a:gd name="T51" fmla="*/ 0 h 1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172"/>
                    <a:gd name="T80" fmla="*/ 67 w 67"/>
                    <a:gd name="T81" fmla="*/ 172 h 1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172">
                      <a:moveTo>
                        <a:pt x="12" y="0"/>
                      </a:moveTo>
                      <a:lnTo>
                        <a:pt x="48" y="26"/>
                      </a:lnTo>
                      <a:lnTo>
                        <a:pt x="67" y="65"/>
                      </a:lnTo>
                      <a:lnTo>
                        <a:pt x="62" y="108"/>
                      </a:lnTo>
                      <a:lnTo>
                        <a:pt x="48" y="130"/>
                      </a:lnTo>
                      <a:lnTo>
                        <a:pt x="27" y="160"/>
                      </a:lnTo>
                      <a:lnTo>
                        <a:pt x="16" y="172"/>
                      </a:lnTo>
                      <a:lnTo>
                        <a:pt x="16" y="158"/>
                      </a:lnTo>
                      <a:lnTo>
                        <a:pt x="16" y="142"/>
                      </a:lnTo>
                      <a:lnTo>
                        <a:pt x="16" y="134"/>
                      </a:lnTo>
                      <a:lnTo>
                        <a:pt x="38" y="106"/>
                      </a:lnTo>
                      <a:lnTo>
                        <a:pt x="45" y="77"/>
                      </a:lnTo>
                      <a:lnTo>
                        <a:pt x="39" y="55"/>
                      </a:lnTo>
                      <a:lnTo>
                        <a:pt x="29" y="47"/>
                      </a:lnTo>
                      <a:lnTo>
                        <a:pt x="15" y="43"/>
                      </a:lnTo>
                      <a:lnTo>
                        <a:pt x="0" y="39"/>
                      </a:lnTo>
                      <a:lnTo>
                        <a:pt x="5" y="24"/>
                      </a:lnTo>
                      <a:lnTo>
                        <a:pt x="3" y="5"/>
                      </a:lnTo>
                      <a:lnTo>
                        <a:pt x="12" y="0"/>
                      </a:lnTo>
                    </a:path>
                  </a:pathLst>
                </a:custGeom>
                <a:noFill/>
                <a:ln w="1588">
                  <a:solidFill>
                    <a:srgbClr val="87C2DC"/>
                  </a:solidFill>
                  <a:round/>
                  <a:headEnd/>
                  <a:tailEnd/>
                </a:ln>
              </p:spPr>
              <p:txBody>
                <a:bodyPr/>
                <a:lstStyle/>
                <a:p>
                  <a:endParaRPr lang="en-US"/>
                </a:p>
              </p:txBody>
            </p:sp>
            <p:sp>
              <p:nvSpPr>
                <p:cNvPr id="18922" name="Freeform 641"/>
                <p:cNvSpPr>
                  <a:spLocks/>
                </p:cNvSpPr>
                <p:nvPr/>
              </p:nvSpPr>
              <p:spPr bwMode="auto">
                <a:xfrm>
                  <a:off x="752" y="1899"/>
                  <a:ext cx="45" cy="153"/>
                </a:xfrm>
                <a:custGeom>
                  <a:avLst/>
                  <a:gdLst>
                    <a:gd name="T0" fmla="*/ 0 w 180"/>
                    <a:gd name="T1" fmla="*/ 0 h 615"/>
                    <a:gd name="T2" fmla="*/ 0 w 180"/>
                    <a:gd name="T3" fmla="*/ 0 h 615"/>
                    <a:gd name="T4" fmla="*/ 0 w 180"/>
                    <a:gd name="T5" fmla="*/ 0 h 615"/>
                    <a:gd name="T6" fmla="*/ 0 w 180"/>
                    <a:gd name="T7" fmla="*/ 0 h 615"/>
                    <a:gd name="T8" fmla="*/ 0 w 180"/>
                    <a:gd name="T9" fmla="*/ 0 h 615"/>
                    <a:gd name="T10" fmla="*/ 0 w 180"/>
                    <a:gd name="T11" fmla="*/ 0 h 615"/>
                    <a:gd name="T12" fmla="*/ 0 w 180"/>
                    <a:gd name="T13" fmla="*/ 0 h 615"/>
                    <a:gd name="T14" fmla="*/ 0 w 180"/>
                    <a:gd name="T15" fmla="*/ 0 h 615"/>
                    <a:gd name="T16" fmla="*/ 0 w 180"/>
                    <a:gd name="T17" fmla="*/ 0 h 615"/>
                    <a:gd name="T18" fmla="*/ 0 w 180"/>
                    <a:gd name="T19" fmla="*/ 0 h 615"/>
                    <a:gd name="T20" fmla="*/ 0 w 180"/>
                    <a:gd name="T21" fmla="*/ 0 h 615"/>
                    <a:gd name="T22" fmla="*/ 0 w 180"/>
                    <a:gd name="T23" fmla="*/ 0 h 615"/>
                    <a:gd name="T24" fmla="*/ 0 w 180"/>
                    <a:gd name="T25" fmla="*/ 0 h 615"/>
                    <a:gd name="T26" fmla="*/ 0 w 180"/>
                    <a:gd name="T27" fmla="*/ 0 h 615"/>
                    <a:gd name="T28" fmla="*/ 0 w 180"/>
                    <a:gd name="T29" fmla="*/ 0 h 615"/>
                    <a:gd name="T30" fmla="*/ 0 w 180"/>
                    <a:gd name="T31" fmla="*/ 0 h 615"/>
                    <a:gd name="T32" fmla="*/ 0 w 180"/>
                    <a:gd name="T33" fmla="*/ 0 h 615"/>
                    <a:gd name="T34" fmla="*/ 0 w 180"/>
                    <a:gd name="T35" fmla="*/ 0 h 615"/>
                    <a:gd name="T36" fmla="*/ 0 w 180"/>
                    <a:gd name="T37" fmla="*/ 0 h 615"/>
                    <a:gd name="T38" fmla="*/ 0 w 180"/>
                    <a:gd name="T39" fmla="*/ 0 h 615"/>
                    <a:gd name="T40" fmla="*/ 0 w 180"/>
                    <a:gd name="T41" fmla="*/ 0 h 615"/>
                    <a:gd name="T42" fmla="*/ 0 w 180"/>
                    <a:gd name="T43" fmla="*/ 0 h 615"/>
                    <a:gd name="T44" fmla="*/ 0 w 180"/>
                    <a:gd name="T45" fmla="*/ 0 h 615"/>
                    <a:gd name="T46" fmla="*/ 0 w 180"/>
                    <a:gd name="T47" fmla="*/ 0 h 615"/>
                    <a:gd name="T48" fmla="*/ 0 w 180"/>
                    <a:gd name="T49" fmla="*/ 0 h 615"/>
                    <a:gd name="T50" fmla="*/ 0 w 180"/>
                    <a:gd name="T51" fmla="*/ 0 h 615"/>
                    <a:gd name="T52" fmla="*/ 0 w 180"/>
                    <a:gd name="T53" fmla="*/ 0 h 615"/>
                    <a:gd name="T54" fmla="*/ 0 w 180"/>
                    <a:gd name="T55" fmla="*/ 0 h 615"/>
                    <a:gd name="T56" fmla="*/ 0 w 180"/>
                    <a:gd name="T57" fmla="*/ 0 h 615"/>
                    <a:gd name="T58" fmla="*/ 0 w 180"/>
                    <a:gd name="T59" fmla="*/ 0 h 615"/>
                    <a:gd name="T60" fmla="*/ 0 w 180"/>
                    <a:gd name="T61" fmla="*/ 0 h 615"/>
                    <a:gd name="T62" fmla="*/ 0 w 180"/>
                    <a:gd name="T63" fmla="*/ 0 h 615"/>
                    <a:gd name="T64" fmla="*/ 0 w 180"/>
                    <a:gd name="T65" fmla="*/ 0 h 615"/>
                    <a:gd name="T66" fmla="*/ 0 w 180"/>
                    <a:gd name="T67" fmla="*/ 0 h 615"/>
                    <a:gd name="T68" fmla="*/ 0 w 180"/>
                    <a:gd name="T69" fmla="*/ 0 h 615"/>
                    <a:gd name="T70" fmla="*/ 0 w 180"/>
                    <a:gd name="T71" fmla="*/ 0 h 615"/>
                    <a:gd name="T72" fmla="*/ 0 w 180"/>
                    <a:gd name="T73" fmla="*/ 0 h 615"/>
                    <a:gd name="T74" fmla="*/ 0 w 180"/>
                    <a:gd name="T75" fmla="*/ 0 h 615"/>
                    <a:gd name="T76" fmla="*/ 0 w 180"/>
                    <a:gd name="T77" fmla="*/ 0 h 615"/>
                    <a:gd name="T78" fmla="*/ 0 w 180"/>
                    <a:gd name="T79" fmla="*/ 0 h 615"/>
                    <a:gd name="T80" fmla="*/ 0 w 180"/>
                    <a:gd name="T81" fmla="*/ 0 h 615"/>
                    <a:gd name="T82" fmla="*/ 0 w 180"/>
                    <a:gd name="T83" fmla="*/ 0 h 615"/>
                    <a:gd name="T84" fmla="*/ 0 w 180"/>
                    <a:gd name="T85" fmla="*/ 0 h 615"/>
                    <a:gd name="T86" fmla="*/ 0 w 180"/>
                    <a:gd name="T87" fmla="*/ 0 h 615"/>
                    <a:gd name="T88" fmla="*/ 0 w 180"/>
                    <a:gd name="T89" fmla="*/ 0 h 615"/>
                    <a:gd name="T90" fmla="*/ 0 w 180"/>
                    <a:gd name="T91" fmla="*/ 0 h 615"/>
                    <a:gd name="T92" fmla="*/ 0 w 180"/>
                    <a:gd name="T93" fmla="*/ 0 h 615"/>
                    <a:gd name="T94" fmla="*/ 0 w 180"/>
                    <a:gd name="T95" fmla="*/ 0 h 6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0"/>
                    <a:gd name="T145" fmla="*/ 0 h 615"/>
                    <a:gd name="T146" fmla="*/ 180 w 180"/>
                    <a:gd name="T147" fmla="*/ 615 h 6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0" h="615">
                      <a:moveTo>
                        <a:pt x="180" y="0"/>
                      </a:moveTo>
                      <a:lnTo>
                        <a:pt x="153" y="45"/>
                      </a:lnTo>
                      <a:lnTo>
                        <a:pt x="132" y="93"/>
                      </a:lnTo>
                      <a:lnTo>
                        <a:pt x="113" y="139"/>
                      </a:lnTo>
                      <a:lnTo>
                        <a:pt x="98" y="185"/>
                      </a:lnTo>
                      <a:lnTo>
                        <a:pt x="85" y="232"/>
                      </a:lnTo>
                      <a:lnTo>
                        <a:pt x="75" y="280"/>
                      </a:lnTo>
                      <a:lnTo>
                        <a:pt x="65" y="327"/>
                      </a:lnTo>
                      <a:lnTo>
                        <a:pt x="57" y="375"/>
                      </a:lnTo>
                      <a:lnTo>
                        <a:pt x="49" y="423"/>
                      </a:lnTo>
                      <a:lnTo>
                        <a:pt x="40" y="472"/>
                      </a:lnTo>
                      <a:lnTo>
                        <a:pt x="31" y="521"/>
                      </a:lnTo>
                      <a:lnTo>
                        <a:pt x="24" y="553"/>
                      </a:lnTo>
                      <a:lnTo>
                        <a:pt x="12" y="585"/>
                      </a:lnTo>
                      <a:lnTo>
                        <a:pt x="0" y="615"/>
                      </a:lnTo>
                      <a:lnTo>
                        <a:pt x="18" y="569"/>
                      </a:lnTo>
                      <a:lnTo>
                        <a:pt x="38" y="524"/>
                      </a:lnTo>
                      <a:lnTo>
                        <a:pt x="45" y="477"/>
                      </a:lnTo>
                      <a:lnTo>
                        <a:pt x="49" y="506"/>
                      </a:lnTo>
                      <a:lnTo>
                        <a:pt x="57" y="535"/>
                      </a:lnTo>
                      <a:lnTo>
                        <a:pt x="72" y="560"/>
                      </a:lnTo>
                      <a:lnTo>
                        <a:pt x="78" y="575"/>
                      </a:lnTo>
                      <a:lnTo>
                        <a:pt x="79" y="593"/>
                      </a:lnTo>
                      <a:lnTo>
                        <a:pt x="78" y="611"/>
                      </a:lnTo>
                      <a:lnTo>
                        <a:pt x="75" y="576"/>
                      </a:lnTo>
                      <a:lnTo>
                        <a:pt x="62" y="544"/>
                      </a:lnTo>
                      <a:lnTo>
                        <a:pt x="53" y="517"/>
                      </a:lnTo>
                      <a:lnTo>
                        <a:pt x="51" y="467"/>
                      </a:lnTo>
                      <a:lnTo>
                        <a:pt x="53" y="420"/>
                      </a:lnTo>
                      <a:lnTo>
                        <a:pt x="60" y="371"/>
                      </a:lnTo>
                      <a:lnTo>
                        <a:pt x="70" y="323"/>
                      </a:lnTo>
                      <a:lnTo>
                        <a:pt x="83" y="274"/>
                      </a:lnTo>
                      <a:lnTo>
                        <a:pt x="99" y="225"/>
                      </a:lnTo>
                      <a:lnTo>
                        <a:pt x="117" y="177"/>
                      </a:lnTo>
                      <a:lnTo>
                        <a:pt x="137" y="129"/>
                      </a:lnTo>
                      <a:lnTo>
                        <a:pt x="158" y="81"/>
                      </a:lnTo>
                      <a:lnTo>
                        <a:pt x="180" y="32"/>
                      </a:lnTo>
                      <a:lnTo>
                        <a:pt x="180" y="24"/>
                      </a:lnTo>
                      <a:lnTo>
                        <a:pt x="180" y="8"/>
                      </a:lnTo>
                      <a:lnTo>
                        <a:pt x="180" y="0"/>
                      </a:lnTo>
                      <a:close/>
                    </a:path>
                  </a:pathLst>
                </a:custGeom>
                <a:solidFill>
                  <a:srgbClr val="47A3CB"/>
                </a:solidFill>
                <a:ln w="9525">
                  <a:noFill/>
                  <a:round/>
                  <a:headEnd/>
                  <a:tailEnd/>
                </a:ln>
              </p:spPr>
              <p:txBody>
                <a:bodyPr/>
                <a:lstStyle/>
                <a:p>
                  <a:endParaRPr lang="en-US"/>
                </a:p>
              </p:txBody>
            </p:sp>
            <p:sp>
              <p:nvSpPr>
                <p:cNvPr id="18923" name="Freeform 642"/>
                <p:cNvSpPr>
                  <a:spLocks/>
                </p:cNvSpPr>
                <p:nvPr/>
              </p:nvSpPr>
              <p:spPr bwMode="auto">
                <a:xfrm>
                  <a:off x="752" y="1899"/>
                  <a:ext cx="45" cy="153"/>
                </a:xfrm>
                <a:custGeom>
                  <a:avLst/>
                  <a:gdLst>
                    <a:gd name="T0" fmla="*/ 0 w 180"/>
                    <a:gd name="T1" fmla="*/ 0 h 615"/>
                    <a:gd name="T2" fmla="*/ 0 w 180"/>
                    <a:gd name="T3" fmla="*/ 0 h 615"/>
                    <a:gd name="T4" fmla="*/ 0 w 180"/>
                    <a:gd name="T5" fmla="*/ 0 h 615"/>
                    <a:gd name="T6" fmla="*/ 0 w 180"/>
                    <a:gd name="T7" fmla="*/ 0 h 615"/>
                    <a:gd name="T8" fmla="*/ 0 w 180"/>
                    <a:gd name="T9" fmla="*/ 0 h 615"/>
                    <a:gd name="T10" fmla="*/ 0 w 180"/>
                    <a:gd name="T11" fmla="*/ 0 h 615"/>
                    <a:gd name="T12" fmla="*/ 0 w 180"/>
                    <a:gd name="T13" fmla="*/ 0 h 615"/>
                    <a:gd name="T14" fmla="*/ 0 w 180"/>
                    <a:gd name="T15" fmla="*/ 0 h 615"/>
                    <a:gd name="T16" fmla="*/ 0 w 180"/>
                    <a:gd name="T17" fmla="*/ 0 h 615"/>
                    <a:gd name="T18" fmla="*/ 0 w 180"/>
                    <a:gd name="T19" fmla="*/ 0 h 615"/>
                    <a:gd name="T20" fmla="*/ 0 w 180"/>
                    <a:gd name="T21" fmla="*/ 0 h 615"/>
                    <a:gd name="T22" fmla="*/ 0 w 180"/>
                    <a:gd name="T23" fmla="*/ 0 h 615"/>
                    <a:gd name="T24" fmla="*/ 0 w 180"/>
                    <a:gd name="T25" fmla="*/ 0 h 615"/>
                    <a:gd name="T26" fmla="*/ 0 w 180"/>
                    <a:gd name="T27" fmla="*/ 0 h 615"/>
                    <a:gd name="T28" fmla="*/ 0 w 180"/>
                    <a:gd name="T29" fmla="*/ 0 h 615"/>
                    <a:gd name="T30" fmla="*/ 0 w 180"/>
                    <a:gd name="T31" fmla="*/ 0 h 615"/>
                    <a:gd name="T32" fmla="*/ 0 w 180"/>
                    <a:gd name="T33" fmla="*/ 0 h 615"/>
                    <a:gd name="T34" fmla="*/ 0 w 180"/>
                    <a:gd name="T35" fmla="*/ 0 h 615"/>
                    <a:gd name="T36" fmla="*/ 0 w 180"/>
                    <a:gd name="T37" fmla="*/ 0 h 615"/>
                    <a:gd name="T38" fmla="*/ 0 w 180"/>
                    <a:gd name="T39" fmla="*/ 0 h 615"/>
                    <a:gd name="T40" fmla="*/ 0 w 180"/>
                    <a:gd name="T41" fmla="*/ 0 h 615"/>
                    <a:gd name="T42" fmla="*/ 0 w 180"/>
                    <a:gd name="T43" fmla="*/ 0 h 615"/>
                    <a:gd name="T44" fmla="*/ 0 w 180"/>
                    <a:gd name="T45" fmla="*/ 0 h 615"/>
                    <a:gd name="T46" fmla="*/ 0 w 180"/>
                    <a:gd name="T47" fmla="*/ 0 h 615"/>
                    <a:gd name="T48" fmla="*/ 0 w 180"/>
                    <a:gd name="T49" fmla="*/ 0 h 615"/>
                    <a:gd name="T50" fmla="*/ 0 w 180"/>
                    <a:gd name="T51" fmla="*/ 0 h 615"/>
                    <a:gd name="T52" fmla="*/ 0 w 180"/>
                    <a:gd name="T53" fmla="*/ 0 h 615"/>
                    <a:gd name="T54" fmla="*/ 0 w 180"/>
                    <a:gd name="T55" fmla="*/ 0 h 615"/>
                    <a:gd name="T56" fmla="*/ 0 w 180"/>
                    <a:gd name="T57" fmla="*/ 0 h 615"/>
                    <a:gd name="T58" fmla="*/ 0 w 180"/>
                    <a:gd name="T59" fmla="*/ 0 h 615"/>
                    <a:gd name="T60" fmla="*/ 0 w 180"/>
                    <a:gd name="T61" fmla="*/ 0 h 615"/>
                    <a:gd name="T62" fmla="*/ 0 w 180"/>
                    <a:gd name="T63" fmla="*/ 0 h 615"/>
                    <a:gd name="T64" fmla="*/ 0 w 180"/>
                    <a:gd name="T65" fmla="*/ 0 h 615"/>
                    <a:gd name="T66" fmla="*/ 0 w 180"/>
                    <a:gd name="T67" fmla="*/ 0 h 615"/>
                    <a:gd name="T68" fmla="*/ 0 w 180"/>
                    <a:gd name="T69" fmla="*/ 0 h 615"/>
                    <a:gd name="T70" fmla="*/ 0 w 180"/>
                    <a:gd name="T71" fmla="*/ 0 h 615"/>
                    <a:gd name="T72" fmla="*/ 0 w 180"/>
                    <a:gd name="T73" fmla="*/ 0 h 615"/>
                    <a:gd name="T74" fmla="*/ 0 w 180"/>
                    <a:gd name="T75" fmla="*/ 0 h 615"/>
                    <a:gd name="T76" fmla="*/ 0 w 180"/>
                    <a:gd name="T77" fmla="*/ 0 h 615"/>
                    <a:gd name="T78" fmla="*/ 0 w 180"/>
                    <a:gd name="T79" fmla="*/ 0 h 615"/>
                    <a:gd name="T80" fmla="*/ 0 w 180"/>
                    <a:gd name="T81" fmla="*/ 0 h 615"/>
                    <a:gd name="T82" fmla="*/ 0 w 180"/>
                    <a:gd name="T83" fmla="*/ 0 h 615"/>
                    <a:gd name="T84" fmla="*/ 0 w 180"/>
                    <a:gd name="T85" fmla="*/ 0 h 615"/>
                    <a:gd name="T86" fmla="*/ 0 w 180"/>
                    <a:gd name="T87" fmla="*/ 0 h 615"/>
                    <a:gd name="T88" fmla="*/ 0 w 180"/>
                    <a:gd name="T89" fmla="*/ 0 h 615"/>
                    <a:gd name="T90" fmla="*/ 0 w 180"/>
                    <a:gd name="T91" fmla="*/ 0 h 615"/>
                    <a:gd name="T92" fmla="*/ 0 w 180"/>
                    <a:gd name="T93" fmla="*/ 0 h 615"/>
                    <a:gd name="T94" fmla="*/ 0 w 180"/>
                    <a:gd name="T95" fmla="*/ 0 h 615"/>
                    <a:gd name="T96" fmla="*/ 0 w 180"/>
                    <a:gd name="T97" fmla="*/ 0 h 6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0"/>
                    <a:gd name="T148" fmla="*/ 0 h 615"/>
                    <a:gd name="T149" fmla="*/ 180 w 180"/>
                    <a:gd name="T150" fmla="*/ 615 h 6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0" h="615">
                      <a:moveTo>
                        <a:pt x="180" y="0"/>
                      </a:moveTo>
                      <a:lnTo>
                        <a:pt x="153" y="45"/>
                      </a:lnTo>
                      <a:lnTo>
                        <a:pt x="132" y="93"/>
                      </a:lnTo>
                      <a:lnTo>
                        <a:pt x="113" y="139"/>
                      </a:lnTo>
                      <a:lnTo>
                        <a:pt x="98" y="185"/>
                      </a:lnTo>
                      <a:lnTo>
                        <a:pt x="85" y="232"/>
                      </a:lnTo>
                      <a:lnTo>
                        <a:pt x="75" y="280"/>
                      </a:lnTo>
                      <a:lnTo>
                        <a:pt x="65" y="327"/>
                      </a:lnTo>
                      <a:lnTo>
                        <a:pt x="57" y="375"/>
                      </a:lnTo>
                      <a:lnTo>
                        <a:pt x="49" y="423"/>
                      </a:lnTo>
                      <a:lnTo>
                        <a:pt x="40" y="472"/>
                      </a:lnTo>
                      <a:lnTo>
                        <a:pt x="31" y="521"/>
                      </a:lnTo>
                      <a:lnTo>
                        <a:pt x="24" y="553"/>
                      </a:lnTo>
                      <a:lnTo>
                        <a:pt x="12" y="585"/>
                      </a:lnTo>
                      <a:lnTo>
                        <a:pt x="0" y="615"/>
                      </a:lnTo>
                      <a:lnTo>
                        <a:pt x="18" y="569"/>
                      </a:lnTo>
                      <a:lnTo>
                        <a:pt x="38" y="524"/>
                      </a:lnTo>
                      <a:lnTo>
                        <a:pt x="45" y="477"/>
                      </a:lnTo>
                      <a:lnTo>
                        <a:pt x="49" y="506"/>
                      </a:lnTo>
                      <a:lnTo>
                        <a:pt x="57" y="535"/>
                      </a:lnTo>
                      <a:lnTo>
                        <a:pt x="72" y="560"/>
                      </a:lnTo>
                      <a:lnTo>
                        <a:pt x="78" y="575"/>
                      </a:lnTo>
                      <a:lnTo>
                        <a:pt x="79" y="593"/>
                      </a:lnTo>
                      <a:lnTo>
                        <a:pt x="78" y="611"/>
                      </a:lnTo>
                      <a:lnTo>
                        <a:pt x="75" y="576"/>
                      </a:lnTo>
                      <a:lnTo>
                        <a:pt x="62" y="544"/>
                      </a:lnTo>
                      <a:lnTo>
                        <a:pt x="53" y="517"/>
                      </a:lnTo>
                      <a:lnTo>
                        <a:pt x="51" y="467"/>
                      </a:lnTo>
                      <a:lnTo>
                        <a:pt x="53" y="420"/>
                      </a:lnTo>
                      <a:lnTo>
                        <a:pt x="60" y="371"/>
                      </a:lnTo>
                      <a:lnTo>
                        <a:pt x="70" y="323"/>
                      </a:lnTo>
                      <a:lnTo>
                        <a:pt x="83" y="274"/>
                      </a:lnTo>
                      <a:lnTo>
                        <a:pt x="99" y="225"/>
                      </a:lnTo>
                      <a:lnTo>
                        <a:pt x="117" y="177"/>
                      </a:lnTo>
                      <a:lnTo>
                        <a:pt x="137" y="129"/>
                      </a:lnTo>
                      <a:lnTo>
                        <a:pt x="158" y="81"/>
                      </a:lnTo>
                      <a:lnTo>
                        <a:pt x="180" y="32"/>
                      </a:lnTo>
                      <a:lnTo>
                        <a:pt x="180" y="24"/>
                      </a:lnTo>
                      <a:lnTo>
                        <a:pt x="180" y="8"/>
                      </a:lnTo>
                      <a:lnTo>
                        <a:pt x="180" y="0"/>
                      </a:lnTo>
                    </a:path>
                  </a:pathLst>
                </a:custGeom>
                <a:noFill/>
                <a:ln w="1588">
                  <a:solidFill>
                    <a:srgbClr val="87C2DC"/>
                  </a:solidFill>
                  <a:round/>
                  <a:headEnd/>
                  <a:tailEnd/>
                </a:ln>
              </p:spPr>
              <p:txBody>
                <a:bodyPr/>
                <a:lstStyle/>
                <a:p>
                  <a:endParaRPr lang="en-US"/>
                </a:p>
              </p:txBody>
            </p:sp>
            <p:sp>
              <p:nvSpPr>
                <p:cNvPr id="18924" name="Freeform 643"/>
                <p:cNvSpPr>
                  <a:spLocks/>
                </p:cNvSpPr>
                <p:nvPr/>
              </p:nvSpPr>
              <p:spPr bwMode="auto">
                <a:xfrm>
                  <a:off x="832" y="1865"/>
                  <a:ext cx="8" cy="15"/>
                </a:xfrm>
                <a:custGeom>
                  <a:avLst/>
                  <a:gdLst>
                    <a:gd name="T0" fmla="*/ 0 w 33"/>
                    <a:gd name="T1" fmla="*/ 0 h 61"/>
                    <a:gd name="T2" fmla="*/ 0 w 33"/>
                    <a:gd name="T3" fmla="*/ 0 h 61"/>
                    <a:gd name="T4" fmla="*/ 0 w 33"/>
                    <a:gd name="T5" fmla="*/ 0 h 61"/>
                    <a:gd name="T6" fmla="*/ 0 w 33"/>
                    <a:gd name="T7" fmla="*/ 0 h 61"/>
                    <a:gd name="T8" fmla="*/ 0 w 33"/>
                    <a:gd name="T9" fmla="*/ 0 h 61"/>
                    <a:gd name="T10" fmla="*/ 0 w 33"/>
                    <a:gd name="T11" fmla="*/ 0 h 61"/>
                    <a:gd name="T12" fmla="*/ 0 w 33"/>
                    <a:gd name="T13" fmla="*/ 0 h 61"/>
                    <a:gd name="T14" fmla="*/ 0 w 33"/>
                    <a:gd name="T15" fmla="*/ 0 h 61"/>
                    <a:gd name="T16" fmla="*/ 0 w 33"/>
                    <a:gd name="T17" fmla="*/ 0 h 61"/>
                    <a:gd name="T18" fmla="*/ 0 w 33"/>
                    <a:gd name="T19" fmla="*/ 0 h 61"/>
                    <a:gd name="T20" fmla="*/ 0 w 33"/>
                    <a:gd name="T21" fmla="*/ 0 h 61"/>
                    <a:gd name="T22" fmla="*/ 0 w 33"/>
                    <a:gd name="T23" fmla="*/ 0 h 61"/>
                    <a:gd name="T24" fmla="*/ 0 w 33"/>
                    <a:gd name="T25" fmla="*/ 0 h 61"/>
                    <a:gd name="T26" fmla="*/ 0 w 33"/>
                    <a:gd name="T27" fmla="*/ 0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61"/>
                    <a:gd name="T44" fmla="*/ 33 w 33"/>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61">
                      <a:moveTo>
                        <a:pt x="32" y="39"/>
                      </a:moveTo>
                      <a:lnTo>
                        <a:pt x="32" y="29"/>
                      </a:lnTo>
                      <a:lnTo>
                        <a:pt x="33" y="10"/>
                      </a:lnTo>
                      <a:lnTo>
                        <a:pt x="33" y="0"/>
                      </a:lnTo>
                      <a:lnTo>
                        <a:pt x="27" y="4"/>
                      </a:lnTo>
                      <a:lnTo>
                        <a:pt x="18" y="11"/>
                      </a:lnTo>
                      <a:lnTo>
                        <a:pt x="1" y="23"/>
                      </a:lnTo>
                      <a:lnTo>
                        <a:pt x="1" y="32"/>
                      </a:lnTo>
                      <a:lnTo>
                        <a:pt x="0" y="51"/>
                      </a:lnTo>
                      <a:lnTo>
                        <a:pt x="0" y="61"/>
                      </a:lnTo>
                      <a:lnTo>
                        <a:pt x="32" y="39"/>
                      </a:lnTo>
                      <a:close/>
                    </a:path>
                  </a:pathLst>
                </a:custGeom>
                <a:solidFill>
                  <a:srgbClr val="47A3CB"/>
                </a:solidFill>
                <a:ln w="9525">
                  <a:noFill/>
                  <a:round/>
                  <a:headEnd/>
                  <a:tailEnd/>
                </a:ln>
              </p:spPr>
              <p:txBody>
                <a:bodyPr/>
                <a:lstStyle/>
                <a:p>
                  <a:endParaRPr lang="en-US"/>
                </a:p>
              </p:txBody>
            </p:sp>
            <p:sp>
              <p:nvSpPr>
                <p:cNvPr id="18925" name="Freeform 644"/>
                <p:cNvSpPr>
                  <a:spLocks/>
                </p:cNvSpPr>
                <p:nvPr/>
              </p:nvSpPr>
              <p:spPr bwMode="auto">
                <a:xfrm>
                  <a:off x="832" y="1865"/>
                  <a:ext cx="8" cy="15"/>
                </a:xfrm>
                <a:custGeom>
                  <a:avLst/>
                  <a:gdLst>
                    <a:gd name="T0" fmla="*/ 0 w 33"/>
                    <a:gd name="T1" fmla="*/ 0 h 61"/>
                    <a:gd name="T2" fmla="*/ 0 w 33"/>
                    <a:gd name="T3" fmla="*/ 0 h 61"/>
                    <a:gd name="T4" fmla="*/ 0 w 33"/>
                    <a:gd name="T5" fmla="*/ 0 h 61"/>
                    <a:gd name="T6" fmla="*/ 0 w 33"/>
                    <a:gd name="T7" fmla="*/ 0 h 61"/>
                    <a:gd name="T8" fmla="*/ 0 w 33"/>
                    <a:gd name="T9" fmla="*/ 0 h 61"/>
                    <a:gd name="T10" fmla="*/ 0 w 33"/>
                    <a:gd name="T11" fmla="*/ 0 h 61"/>
                    <a:gd name="T12" fmla="*/ 0 w 33"/>
                    <a:gd name="T13" fmla="*/ 0 h 61"/>
                    <a:gd name="T14" fmla="*/ 0 w 33"/>
                    <a:gd name="T15" fmla="*/ 0 h 61"/>
                    <a:gd name="T16" fmla="*/ 0 w 33"/>
                    <a:gd name="T17" fmla="*/ 0 h 61"/>
                    <a:gd name="T18" fmla="*/ 0 w 33"/>
                    <a:gd name="T19" fmla="*/ 0 h 61"/>
                    <a:gd name="T20" fmla="*/ 0 w 33"/>
                    <a:gd name="T21" fmla="*/ 0 h 61"/>
                    <a:gd name="T22" fmla="*/ 0 w 33"/>
                    <a:gd name="T23" fmla="*/ 0 h 61"/>
                    <a:gd name="T24" fmla="*/ 0 w 33"/>
                    <a:gd name="T25" fmla="*/ 0 h 61"/>
                    <a:gd name="T26" fmla="*/ 0 w 33"/>
                    <a:gd name="T27" fmla="*/ 0 h 61"/>
                    <a:gd name="T28" fmla="*/ 0 w 33"/>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61"/>
                    <a:gd name="T47" fmla="*/ 33 w 33"/>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61">
                      <a:moveTo>
                        <a:pt x="32" y="39"/>
                      </a:moveTo>
                      <a:lnTo>
                        <a:pt x="32" y="29"/>
                      </a:lnTo>
                      <a:lnTo>
                        <a:pt x="33" y="10"/>
                      </a:lnTo>
                      <a:lnTo>
                        <a:pt x="33" y="0"/>
                      </a:lnTo>
                      <a:lnTo>
                        <a:pt x="27" y="4"/>
                      </a:lnTo>
                      <a:lnTo>
                        <a:pt x="18" y="11"/>
                      </a:lnTo>
                      <a:lnTo>
                        <a:pt x="1" y="23"/>
                      </a:lnTo>
                      <a:lnTo>
                        <a:pt x="1" y="32"/>
                      </a:lnTo>
                      <a:lnTo>
                        <a:pt x="0" y="51"/>
                      </a:lnTo>
                      <a:lnTo>
                        <a:pt x="0" y="61"/>
                      </a:lnTo>
                      <a:lnTo>
                        <a:pt x="32" y="39"/>
                      </a:lnTo>
                    </a:path>
                  </a:pathLst>
                </a:custGeom>
                <a:noFill/>
                <a:ln w="1588">
                  <a:solidFill>
                    <a:srgbClr val="87C2DC"/>
                  </a:solidFill>
                  <a:round/>
                  <a:headEnd/>
                  <a:tailEnd/>
                </a:ln>
              </p:spPr>
              <p:txBody>
                <a:bodyPr/>
                <a:lstStyle/>
                <a:p>
                  <a:endParaRPr lang="en-US"/>
                </a:p>
              </p:txBody>
            </p:sp>
            <p:sp>
              <p:nvSpPr>
                <p:cNvPr id="18926" name="Freeform 645"/>
                <p:cNvSpPr>
                  <a:spLocks/>
                </p:cNvSpPr>
                <p:nvPr/>
              </p:nvSpPr>
              <p:spPr bwMode="auto">
                <a:xfrm>
                  <a:off x="797" y="1871"/>
                  <a:ext cx="35" cy="36"/>
                </a:xfrm>
                <a:custGeom>
                  <a:avLst/>
                  <a:gdLst>
                    <a:gd name="T0" fmla="*/ 0 w 140"/>
                    <a:gd name="T1" fmla="*/ 0 h 142"/>
                    <a:gd name="T2" fmla="*/ 0 w 140"/>
                    <a:gd name="T3" fmla="*/ 0 h 142"/>
                    <a:gd name="T4" fmla="*/ 0 w 140"/>
                    <a:gd name="T5" fmla="*/ 0 h 142"/>
                    <a:gd name="T6" fmla="*/ 0 w 140"/>
                    <a:gd name="T7" fmla="*/ 0 h 142"/>
                    <a:gd name="T8" fmla="*/ 0 w 140"/>
                    <a:gd name="T9" fmla="*/ 0 h 142"/>
                    <a:gd name="T10" fmla="*/ 0 w 140"/>
                    <a:gd name="T11" fmla="*/ 0 h 142"/>
                    <a:gd name="T12" fmla="*/ 0 w 140"/>
                    <a:gd name="T13" fmla="*/ 0 h 142"/>
                    <a:gd name="T14" fmla="*/ 0 w 140"/>
                    <a:gd name="T15" fmla="*/ 0 h 142"/>
                    <a:gd name="T16" fmla="*/ 0 w 140"/>
                    <a:gd name="T17" fmla="*/ 0 h 142"/>
                    <a:gd name="T18" fmla="*/ 0 w 140"/>
                    <a:gd name="T19" fmla="*/ 0 h 142"/>
                    <a:gd name="T20" fmla="*/ 0 w 140"/>
                    <a:gd name="T21" fmla="*/ 0 h 142"/>
                    <a:gd name="T22" fmla="*/ 0 w 140"/>
                    <a:gd name="T23" fmla="*/ 0 h 142"/>
                    <a:gd name="T24" fmla="*/ 0 w 140"/>
                    <a:gd name="T25" fmla="*/ 0 h 142"/>
                    <a:gd name="T26" fmla="*/ 0 w 140"/>
                    <a:gd name="T27" fmla="*/ 0 h 142"/>
                    <a:gd name="T28" fmla="*/ 0 w 140"/>
                    <a:gd name="T29" fmla="*/ 0 h 142"/>
                    <a:gd name="T30" fmla="*/ 0 w 140"/>
                    <a:gd name="T31" fmla="*/ 0 h 142"/>
                    <a:gd name="T32" fmla="*/ 0 w 140"/>
                    <a:gd name="T33" fmla="*/ 0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142"/>
                    <a:gd name="T53" fmla="*/ 140 w 140"/>
                    <a:gd name="T54" fmla="*/ 142 h 1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142">
                      <a:moveTo>
                        <a:pt x="140" y="0"/>
                      </a:moveTo>
                      <a:lnTo>
                        <a:pt x="87" y="37"/>
                      </a:lnTo>
                      <a:lnTo>
                        <a:pt x="45" y="65"/>
                      </a:lnTo>
                      <a:lnTo>
                        <a:pt x="1" y="105"/>
                      </a:lnTo>
                      <a:lnTo>
                        <a:pt x="1" y="115"/>
                      </a:lnTo>
                      <a:lnTo>
                        <a:pt x="0" y="133"/>
                      </a:lnTo>
                      <a:lnTo>
                        <a:pt x="0" y="142"/>
                      </a:lnTo>
                      <a:lnTo>
                        <a:pt x="38" y="96"/>
                      </a:lnTo>
                      <a:lnTo>
                        <a:pt x="83" y="68"/>
                      </a:lnTo>
                      <a:lnTo>
                        <a:pt x="138" y="37"/>
                      </a:lnTo>
                      <a:lnTo>
                        <a:pt x="139" y="27"/>
                      </a:lnTo>
                      <a:lnTo>
                        <a:pt x="140" y="9"/>
                      </a:lnTo>
                      <a:lnTo>
                        <a:pt x="140" y="0"/>
                      </a:lnTo>
                      <a:close/>
                    </a:path>
                  </a:pathLst>
                </a:custGeom>
                <a:solidFill>
                  <a:srgbClr val="47A3CB"/>
                </a:solidFill>
                <a:ln w="9525">
                  <a:noFill/>
                  <a:round/>
                  <a:headEnd/>
                  <a:tailEnd/>
                </a:ln>
              </p:spPr>
              <p:txBody>
                <a:bodyPr/>
                <a:lstStyle/>
                <a:p>
                  <a:endParaRPr lang="en-US"/>
                </a:p>
              </p:txBody>
            </p:sp>
            <p:sp>
              <p:nvSpPr>
                <p:cNvPr id="18927" name="Freeform 646"/>
                <p:cNvSpPr>
                  <a:spLocks/>
                </p:cNvSpPr>
                <p:nvPr/>
              </p:nvSpPr>
              <p:spPr bwMode="auto">
                <a:xfrm>
                  <a:off x="797" y="1871"/>
                  <a:ext cx="35" cy="36"/>
                </a:xfrm>
                <a:custGeom>
                  <a:avLst/>
                  <a:gdLst>
                    <a:gd name="T0" fmla="*/ 0 w 140"/>
                    <a:gd name="T1" fmla="*/ 0 h 142"/>
                    <a:gd name="T2" fmla="*/ 0 w 140"/>
                    <a:gd name="T3" fmla="*/ 0 h 142"/>
                    <a:gd name="T4" fmla="*/ 0 w 140"/>
                    <a:gd name="T5" fmla="*/ 0 h 142"/>
                    <a:gd name="T6" fmla="*/ 0 w 140"/>
                    <a:gd name="T7" fmla="*/ 0 h 142"/>
                    <a:gd name="T8" fmla="*/ 0 w 140"/>
                    <a:gd name="T9" fmla="*/ 0 h 142"/>
                    <a:gd name="T10" fmla="*/ 0 w 140"/>
                    <a:gd name="T11" fmla="*/ 0 h 142"/>
                    <a:gd name="T12" fmla="*/ 0 w 140"/>
                    <a:gd name="T13" fmla="*/ 0 h 142"/>
                    <a:gd name="T14" fmla="*/ 0 w 140"/>
                    <a:gd name="T15" fmla="*/ 0 h 142"/>
                    <a:gd name="T16" fmla="*/ 0 w 140"/>
                    <a:gd name="T17" fmla="*/ 0 h 142"/>
                    <a:gd name="T18" fmla="*/ 0 w 140"/>
                    <a:gd name="T19" fmla="*/ 0 h 142"/>
                    <a:gd name="T20" fmla="*/ 0 w 140"/>
                    <a:gd name="T21" fmla="*/ 0 h 142"/>
                    <a:gd name="T22" fmla="*/ 0 w 140"/>
                    <a:gd name="T23" fmla="*/ 0 h 142"/>
                    <a:gd name="T24" fmla="*/ 0 w 140"/>
                    <a:gd name="T25" fmla="*/ 0 h 142"/>
                    <a:gd name="T26" fmla="*/ 0 w 140"/>
                    <a:gd name="T27" fmla="*/ 0 h 142"/>
                    <a:gd name="T28" fmla="*/ 0 w 140"/>
                    <a:gd name="T29" fmla="*/ 0 h 142"/>
                    <a:gd name="T30" fmla="*/ 0 w 140"/>
                    <a:gd name="T31" fmla="*/ 0 h 142"/>
                    <a:gd name="T32" fmla="*/ 0 w 140"/>
                    <a:gd name="T33" fmla="*/ 0 h 142"/>
                    <a:gd name="T34" fmla="*/ 0 w 140"/>
                    <a:gd name="T35" fmla="*/ 0 h 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142"/>
                    <a:gd name="T56" fmla="*/ 140 w 140"/>
                    <a:gd name="T57" fmla="*/ 142 h 1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142">
                      <a:moveTo>
                        <a:pt x="140" y="0"/>
                      </a:moveTo>
                      <a:lnTo>
                        <a:pt x="87" y="37"/>
                      </a:lnTo>
                      <a:lnTo>
                        <a:pt x="45" y="65"/>
                      </a:lnTo>
                      <a:lnTo>
                        <a:pt x="1" y="105"/>
                      </a:lnTo>
                      <a:lnTo>
                        <a:pt x="1" y="115"/>
                      </a:lnTo>
                      <a:lnTo>
                        <a:pt x="0" y="133"/>
                      </a:lnTo>
                      <a:lnTo>
                        <a:pt x="0" y="142"/>
                      </a:lnTo>
                      <a:lnTo>
                        <a:pt x="38" y="96"/>
                      </a:lnTo>
                      <a:lnTo>
                        <a:pt x="83" y="68"/>
                      </a:lnTo>
                      <a:lnTo>
                        <a:pt x="138" y="37"/>
                      </a:lnTo>
                      <a:lnTo>
                        <a:pt x="139" y="27"/>
                      </a:lnTo>
                      <a:lnTo>
                        <a:pt x="140" y="9"/>
                      </a:lnTo>
                      <a:lnTo>
                        <a:pt x="140" y="0"/>
                      </a:lnTo>
                    </a:path>
                  </a:pathLst>
                </a:custGeom>
                <a:noFill/>
                <a:ln w="1588">
                  <a:solidFill>
                    <a:srgbClr val="87C2DC"/>
                  </a:solidFill>
                  <a:round/>
                  <a:headEnd/>
                  <a:tailEnd/>
                </a:ln>
              </p:spPr>
              <p:txBody>
                <a:bodyPr/>
                <a:lstStyle/>
                <a:p>
                  <a:endParaRPr lang="en-US"/>
                </a:p>
              </p:txBody>
            </p:sp>
            <p:sp>
              <p:nvSpPr>
                <p:cNvPr id="18928" name="Freeform 647"/>
                <p:cNvSpPr>
                  <a:spLocks/>
                </p:cNvSpPr>
                <p:nvPr/>
              </p:nvSpPr>
              <p:spPr bwMode="auto">
                <a:xfrm>
                  <a:off x="920" y="1679"/>
                  <a:ext cx="31" cy="30"/>
                </a:xfrm>
                <a:custGeom>
                  <a:avLst/>
                  <a:gdLst>
                    <a:gd name="T0" fmla="*/ 0 w 123"/>
                    <a:gd name="T1" fmla="*/ 0 h 121"/>
                    <a:gd name="T2" fmla="*/ 0 w 123"/>
                    <a:gd name="T3" fmla="*/ 0 h 121"/>
                    <a:gd name="T4" fmla="*/ 0 w 123"/>
                    <a:gd name="T5" fmla="*/ 0 h 121"/>
                    <a:gd name="T6" fmla="*/ 0 w 123"/>
                    <a:gd name="T7" fmla="*/ 0 h 121"/>
                    <a:gd name="T8" fmla="*/ 0 w 123"/>
                    <a:gd name="T9" fmla="*/ 0 h 121"/>
                    <a:gd name="T10" fmla="*/ 0 w 123"/>
                    <a:gd name="T11" fmla="*/ 0 h 121"/>
                    <a:gd name="T12" fmla="*/ 0 w 123"/>
                    <a:gd name="T13" fmla="*/ 0 h 121"/>
                    <a:gd name="T14" fmla="*/ 0 w 123"/>
                    <a:gd name="T15" fmla="*/ 0 h 121"/>
                    <a:gd name="T16" fmla="*/ 0 w 123"/>
                    <a:gd name="T17" fmla="*/ 0 h 121"/>
                    <a:gd name="T18" fmla="*/ 0 w 123"/>
                    <a:gd name="T19" fmla="*/ 0 h 121"/>
                    <a:gd name="T20" fmla="*/ 0 w 123"/>
                    <a:gd name="T21" fmla="*/ 0 h 121"/>
                    <a:gd name="T22" fmla="*/ 0 w 123"/>
                    <a:gd name="T23" fmla="*/ 0 h 121"/>
                    <a:gd name="T24" fmla="*/ 0 w 123"/>
                    <a:gd name="T25" fmla="*/ 0 h 121"/>
                    <a:gd name="T26" fmla="*/ 0 w 123"/>
                    <a:gd name="T27" fmla="*/ 0 h 121"/>
                    <a:gd name="T28" fmla="*/ 0 w 123"/>
                    <a:gd name="T29" fmla="*/ 0 h 121"/>
                    <a:gd name="T30" fmla="*/ 0 w 123"/>
                    <a:gd name="T31" fmla="*/ 0 h 121"/>
                    <a:gd name="T32" fmla="*/ 0 w 123"/>
                    <a:gd name="T33" fmla="*/ 0 h 121"/>
                    <a:gd name="T34" fmla="*/ 0 w 123"/>
                    <a:gd name="T35" fmla="*/ 0 h 121"/>
                    <a:gd name="T36" fmla="*/ 0 w 123"/>
                    <a:gd name="T37" fmla="*/ 0 h 121"/>
                    <a:gd name="T38" fmla="*/ 0 w 123"/>
                    <a:gd name="T39" fmla="*/ 0 h 121"/>
                    <a:gd name="T40" fmla="*/ 0 w 123"/>
                    <a:gd name="T41" fmla="*/ 0 h 121"/>
                    <a:gd name="T42" fmla="*/ 0 w 123"/>
                    <a:gd name="T43" fmla="*/ 0 h 121"/>
                    <a:gd name="T44" fmla="*/ 0 w 123"/>
                    <a:gd name="T45" fmla="*/ 0 h 121"/>
                    <a:gd name="T46" fmla="*/ 0 w 123"/>
                    <a:gd name="T47" fmla="*/ 0 h 121"/>
                    <a:gd name="T48" fmla="*/ 0 w 123"/>
                    <a:gd name="T49" fmla="*/ 0 h 121"/>
                    <a:gd name="T50" fmla="*/ 0 w 123"/>
                    <a:gd name="T51" fmla="*/ 0 h 121"/>
                    <a:gd name="T52" fmla="*/ 0 w 123"/>
                    <a:gd name="T53" fmla="*/ 0 h 121"/>
                    <a:gd name="T54" fmla="*/ 0 w 123"/>
                    <a:gd name="T55" fmla="*/ 0 h 121"/>
                    <a:gd name="T56" fmla="*/ 0 w 123"/>
                    <a:gd name="T57" fmla="*/ 0 h 121"/>
                    <a:gd name="T58" fmla="*/ 0 w 123"/>
                    <a:gd name="T59" fmla="*/ 0 h 121"/>
                    <a:gd name="T60" fmla="*/ 0 w 123"/>
                    <a:gd name="T61" fmla="*/ 0 h 121"/>
                    <a:gd name="T62" fmla="*/ 0 w 123"/>
                    <a:gd name="T63" fmla="*/ 0 h 121"/>
                    <a:gd name="T64" fmla="*/ 0 w 123"/>
                    <a:gd name="T65" fmla="*/ 0 h 121"/>
                    <a:gd name="T66" fmla="*/ 0 w 123"/>
                    <a:gd name="T67" fmla="*/ 0 h 121"/>
                    <a:gd name="T68" fmla="*/ 0 w 123"/>
                    <a:gd name="T69" fmla="*/ 0 h 121"/>
                    <a:gd name="T70" fmla="*/ 0 w 123"/>
                    <a:gd name="T71" fmla="*/ 0 h 121"/>
                    <a:gd name="T72" fmla="*/ 0 w 123"/>
                    <a:gd name="T73" fmla="*/ 0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121"/>
                    <a:gd name="T113" fmla="*/ 123 w 123"/>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121">
                      <a:moveTo>
                        <a:pt x="70" y="0"/>
                      </a:moveTo>
                      <a:lnTo>
                        <a:pt x="45" y="23"/>
                      </a:lnTo>
                      <a:lnTo>
                        <a:pt x="19" y="23"/>
                      </a:lnTo>
                      <a:lnTo>
                        <a:pt x="0" y="28"/>
                      </a:lnTo>
                      <a:lnTo>
                        <a:pt x="2" y="39"/>
                      </a:lnTo>
                      <a:lnTo>
                        <a:pt x="23" y="41"/>
                      </a:lnTo>
                      <a:lnTo>
                        <a:pt x="43" y="44"/>
                      </a:lnTo>
                      <a:lnTo>
                        <a:pt x="45" y="57"/>
                      </a:lnTo>
                      <a:lnTo>
                        <a:pt x="36" y="73"/>
                      </a:lnTo>
                      <a:lnTo>
                        <a:pt x="40" y="86"/>
                      </a:lnTo>
                      <a:lnTo>
                        <a:pt x="52" y="85"/>
                      </a:lnTo>
                      <a:lnTo>
                        <a:pt x="61" y="71"/>
                      </a:lnTo>
                      <a:lnTo>
                        <a:pt x="68" y="56"/>
                      </a:lnTo>
                      <a:lnTo>
                        <a:pt x="75" y="71"/>
                      </a:lnTo>
                      <a:lnTo>
                        <a:pt x="78" y="87"/>
                      </a:lnTo>
                      <a:lnTo>
                        <a:pt x="83" y="102"/>
                      </a:lnTo>
                      <a:lnTo>
                        <a:pt x="95" y="114"/>
                      </a:lnTo>
                      <a:lnTo>
                        <a:pt x="109" y="121"/>
                      </a:lnTo>
                      <a:lnTo>
                        <a:pt x="123" y="119"/>
                      </a:lnTo>
                      <a:lnTo>
                        <a:pt x="94" y="103"/>
                      </a:lnTo>
                      <a:lnTo>
                        <a:pt x="82" y="68"/>
                      </a:lnTo>
                      <a:lnTo>
                        <a:pt x="90" y="25"/>
                      </a:lnTo>
                      <a:lnTo>
                        <a:pt x="83" y="17"/>
                      </a:lnTo>
                      <a:lnTo>
                        <a:pt x="75" y="5"/>
                      </a:lnTo>
                      <a:lnTo>
                        <a:pt x="68" y="3"/>
                      </a:lnTo>
                      <a:lnTo>
                        <a:pt x="68" y="2"/>
                      </a:lnTo>
                      <a:lnTo>
                        <a:pt x="69" y="2"/>
                      </a:lnTo>
                      <a:lnTo>
                        <a:pt x="70" y="0"/>
                      </a:lnTo>
                      <a:close/>
                    </a:path>
                  </a:pathLst>
                </a:custGeom>
                <a:solidFill>
                  <a:srgbClr val="47A3CB"/>
                </a:solidFill>
                <a:ln w="9525">
                  <a:noFill/>
                  <a:round/>
                  <a:headEnd/>
                  <a:tailEnd/>
                </a:ln>
              </p:spPr>
              <p:txBody>
                <a:bodyPr/>
                <a:lstStyle/>
                <a:p>
                  <a:endParaRPr lang="en-US"/>
                </a:p>
              </p:txBody>
            </p:sp>
            <p:sp>
              <p:nvSpPr>
                <p:cNvPr id="18929" name="Freeform 648"/>
                <p:cNvSpPr>
                  <a:spLocks/>
                </p:cNvSpPr>
                <p:nvPr/>
              </p:nvSpPr>
              <p:spPr bwMode="auto">
                <a:xfrm>
                  <a:off x="920" y="1679"/>
                  <a:ext cx="31" cy="30"/>
                </a:xfrm>
                <a:custGeom>
                  <a:avLst/>
                  <a:gdLst>
                    <a:gd name="T0" fmla="*/ 0 w 123"/>
                    <a:gd name="T1" fmla="*/ 0 h 121"/>
                    <a:gd name="T2" fmla="*/ 0 w 123"/>
                    <a:gd name="T3" fmla="*/ 0 h 121"/>
                    <a:gd name="T4" fmla="*/ 0 w 123"/>
                    <a:gd name="T5" fmla="*/ 0 h 121"/>
                    <a:gd name="T6" fmla="*/ 0 w 123"/>
                    <a:gd name="T7" fmla="*/ 0 h 121"/>
                    <a:gd name="T8" fmla="*/ 0 w 123"/>
                    <a:gd name="T9" fmla="*/ 0 h 121"/>
                    <a:gd name="T10" fmla="*/ 0 w 123"/>
                    <a:gd name="T11" fmla="*/ 0 h 121"/>
                    <a:gd name="T12" fmla="*/ 0 w 123"/>
                    <a:gd name="T13" fmla="*/ 0 h 121"/>
                    <a:gd name="T14" fmla="*/ 0 w 123"/>
                    <a:gd name="T15" fmla="*/ 0 h 121"/>
                    <a:gd name="T16" fmla="*/ 0 w 123"/>
                    <a:gd name="T17" fmla="*/ 0 h 121"/>
                    <a:gd name="T18" fmla="*/ 0 w 123"/>
                    <a:gd name="T19" fmla="*/ 0 h 121"/>
                    <a:gd name="T20" fmla="*/ 0 w 123"/>
                    <a:gd name="T21" fmla="*/ 0 h 121"/>
                    <a:gd name="T22" fmla="*/ 0 w 123"/>
                    <a:gd name="T23" fmla="*/ 0 h 121"/>
                    <a:gd name="T24" fmla="*/ 0 w 123"/>
                    <a:gd name="T25" fmla="*/ 0 h 121"/>
                    <a:gd name="T26" fmla="*/ 0 w 123"/>
                    <a:gd name="T27" fmla="*/ 0 h 121"/>
                    <a:gd name="T28" fmla="*/ 0 w 123"/>
                    <a:gd name="T29" fmla="*/ 0 h 121"/>
                    <a:gd name="T30" fmla="*/ 0 w 123"/>
                    <a:gd name="T31" fmla="*/ 0 h 121"/>
                    <a:gd name="T32" fmla="*/ 0 w 123"/>
                    <a:gd name="T33" fmla="*/ 0 h 121"/>
                    <a:gd name="T34" fmla="*/ 0 w 123"/>
                    <a:gd name="T35" fmla="*/ 0 h 121"/>
                    <a:gd name="T36" fmla="*/ 0 w 123"/>
                    <a:gd name="T37" fmla="*/ 0 h 121"/>
                    <a:gd name="T38" fmla="*/ 0 w 123"/>
                    <a:gd name="T39" fmla="*/ 0 h 121"/>
                    <a:gd name="T40" fmla="*/ 0 w 123"/>
                    <a:gd name="T41" fmla="*/ 0 h 121"/>
                    <a:gd name="T42" fmla="*/ 0 w 123"/>
                    <a:gd name="T43" fmla="*/ 0 h 121"/>
                    <a:gd name="T44" fmla="*/ 0 w 123"/>
                    <a:gd name="T45" fmla="*/ 0 h 121"/>
                    <a:gd name="T46" fmla="*/ 0 w 123"/>
                    <a:gd name="T47" fmla="*/ 0 h 121"/>
                    <a:gd name="T48" fmla="*/ 0 w 123"/>
                    <a:gd name="T49" fmla="*/ 0 h 121"/>
                    <a:gd name="T50" fmla="*/ 0 w 123"/>
                    <a:gd name="T51" fmla="*/ 0 h 121"/>
                    <a:gd name="T52" fmla="*/ 0 w 123"/>
                    <a:gd name="T53" fmla="*/ 0 h 121"/>
                    <a:gd name="T54" fmla="*/ 0 w 123"/>
                    <a:gd name="T55" fmla="*/ 0 h 121"/>
                    <a:gd name="T56" fmla="*/ 0 w 123"/>
                    <a:gd name="T57" fmla="*/ 0 h 121"/>
                    <a:gd name="T58" fmla="*/ 0 w 123"/>
                    <a:gd name="T59" fmla="*/ 0 h 121"/>
                    <a:gd name="T60" fmla="*/ 0 w 123"/>
                    <a:gd name="T61" fmla="*/ 0 h 121"/>
                    <a:gd name="T62" fmla="*/ 0 w 123"/>
                    <a:gd name="T63" fmla="*/ 0 h 121"/>
                    <a:gd name="T64" fmla="*/ 0 w 123"/>
                    <a:gd name="T65" fmla="*/ 0 h 121"/>
                    <a:gd name="T66" fmla="*/ 0 w 123"/>
                    <a:gd name="T67" fmla="*/ 0 h 121"/>
                    <a:gd name="T68" fmla="*/ 0 w 123"/>
                    <a:gd name="T69" fmla="*/ 0 h 121"/>
                    <a:gd name="T70" fmla="*/ 0 w 123"/>
                    <a:gd name="T71" fmla="*/ 0 h 121"/>
                    <a:gd name="T72" fmla="*/ 0 w 123"/>
                    <a:gd name="T73" fmla="*/ 0 h 121"/>
                    <a:gd name="T74" fmla="*/ 0 w 123"/>
                    <a:gd name="T75" fmla="*/ 0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
                    <a:gd name="T115" fmla="*/ 0 h 121"/>
                    <a:gd name="T116" fmla="*/ 123 w 123"/>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 h="121">
                      <a:moveTo>
                        <a:pt x="70" y="0"/>
                      </a:moveTo>
                      <a:lnTo>
                        <a:pt x="45" y="23"/>
                      </a:lnTo>
                      <a:lnTo>
                        <a:pt x="19" y="23"/>
                      </a:lnTo>
                      <a:lnTo>
                        <a:pt x="0" y="28"/>
                      </a:lnTo>
                      <a:lnTo>
                        <a:pt x="2" y="39"/>
                      </a:lnTo>
                      <a:lnTo>
                        <a:pt x="23" y="41"/>
                      </a:lnTo>
                      <a:lnTo>
                        <a:pt x="43" y="44"/>
                      </a:lnTo>
                      <a:lnTo>
                        <a:pt x="45" y="57"/>
                      </a:lnTo>
                      <a:lnTo>
                        <a:pt x="36" y="73"/>
                      </a:lnTo>
                      <a:lnTo>
                        <a:pt x="40" y="86"/>
                      </a:lnTo>
                      <a:lnTo>
                        <a:pt x="52" y="85"/>
                      </a:lnTo>
                      <a:lnTo>
                        <a:pt x="61" y="71"/>
                      </a:lnTo>
                      <a:lnTo>
                        <a:pt x="68" y="56"/>
                      </a:lnTo>
                      <a:lnTo>
                        <a:pt x="75" y="71"/>
                      </a:lnTo>
                      <a:lnTo>
                        <a:pt x="78" y="87"/>
                      </a:lnTo>
                      <a:lnTo>
                        <a:pt x="83" y="102"/>
                      </a:lnTo>
                      <a:lnTo>
                        <a:pt x="95" y="114"/>
                      </a:lnTo>
                      <a:lnTo>
                        <a:pt x="109" y="121"/>
                      </a:lnTo>
                      <a:lnTo>
                        <a:pt x="123" y="119"/>
                      </a:lnTo>
                      <a:lnTo>
                        <a:pt x="94" y="103"/>
                      </a:lnTo>
                      <a:lnTo>
                        <a:pt x="82" y="68"/>
                      </a:lnTo>
                      <a:lnTo>
                        <a:pt x="90" y="25"/>
                      </a:lnTo>
                      <a:lnTo>
                        <a:pt x="83" y="17"/>
                      </a:lnTo>
                      <a:lnTo>
                        <a:pt x="75" y="5"/>
                      </a:lnTo>
                      <a:lnTo>
                        <a:pt x="68" y="3"/>
                      </a:lnTo>
                      <a:lnTo>
                        <a:pt x="68" y="2"/>
                      </a:lnTo>
                      <a:lnTo>
                        <a:pt x="69" y="2"/>
                      </a:lnTo>
                      <a:lnTo>
                        <a:pt x="70" y="0"/>
                      </a:lnTo>
                    </a:path>
                  </a:pathLst>
                </a:custGeom>
                <a:noFill/>
                <a:ln w="1588">
                  <a:solidFill>
                    <a:srgbClr val="87C2DC"/>
                  </a:solidFill>
                  <a:round/>
                  <a:headEnd/>
                  <a:tailEnd/>
                </a:ln>
              </p:spPr>
              <p:txBody>
                <a:bodyPr/>
                <a:lstStyle/>
                <a:p>
                  <a:endParaRPr lang="en-US"/>
                </a:p>
              </p:txBody>
            </p:sp>
            <p:sp>
              <p:nvSpPr>
                <p:cNvPr id="18930" name="Freeform 649"/>
                <p:cNvSpPr>
                  <a:spLocks/>
                </p:cNvSpPr>
                <p:nvPr/>
              </p:nvSpPr>
              <p:spPr bwMode="auto">
                <a:xfrm>
                  <a:off x="959" y="1695"/>
                  <a:ext cx="2" cy="3"/>
                </a:xfrm>
                <a:custGeom>
                  <a:avLst/>
                  <a:gdLst>
                    <a:gd name="T0" fmla="*/ 0 w 8"/>
                    <a:gd name="T1" fmla="*/ 0 h 8"/>
                    <a:gd name="T2" fmla="*/ 0 w 8"/>
                    <a:gd name="T3" fmla="*/ 0 h 8"/>
                    <a:gd name="T4" fmla="*/ 0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5" y="7"/>
                      </a:lnTo>
                      <a:lnTo>
                        <a:pt x="2" y="3"/>
                      </a:lnTo>
                      <a:lnTo>
                        <a:pt x="0" y="0"/>
                      </a:lnTo>
                    </a:path>
                  </a:pathLst>
                </a:custGeom>
                <a:noFill/>
                <a:ln w="6350">
                  <a:solidFill>
                    <a:srgbClr val="D1E7F1"/>
                  </a:solidFill>
                  <a:round/>
                  <a:headEnd/>
                  <a:tailEnd/>
                </a:ln>
              </p:spPr>
              <p:txBody>
                <a:bodyPr/>
                <a:lstStyle/>
                <a:p>
                  <a:endParaRPr lang="en-US"/>
                </a:p>
              </p:txBody>
            </p:sp>
            <p:sp>
              <p:nvSpPr>
                <p:cNvPr id="18931" name="Freeform 650"/>
                <p:cNvSpPr>
                  <a:spLocks/>
                </p:cNvSpPr>
                <p:nvPr/>
              </p:nvSpPr>
              <p:spPr bwMode="auto">
                <a:xfrm>
                  <a:off x="942" y="1690"/>
                  <a:ext cx="17" cy="5"/>
                </a:xfrm>
                <a:custGeom>
                  <a:avLst/>
                  <a:gdLst>
                    <a:gd name="T0" fmla="*/ 0 w 67"/>
                    <a:gd name="T1" fmla="*/ 0 h 24"/>
                    <a:gd name="T2" fmla="*/ 0 w 67"/>
                    <a:gd name="T3" fmla="*/ 0 h 24"/>
                    <a:gd name="T4" fmla="*/ 0 w 67"/>
                    <a:gd name="T5" fmla="*/ 0 h 24"/>
                    <a:gd name="T6" fmla="*/ 0 w 67"/>
                    <a:gd name="T7" fmla="*/ 0 h 24"/>
                    <a:gd name="T8" fmla="*/ 0 60000 65536"/>
                    <a:gd name="T9" fmla="*/ 0 60000 65536"/>
                    <a:gd name="T10" fmla="*/ 0 60000 65536"/>
                    <a:gd name="T11" fmla="*/ 0 60000 65536"/>
                    <a:gd name="T12" fmla="*/ 0 w 67"/>
                    <a:gd name="T13" fmla="*/ 0 h 24"/>
                    <a:gd name="T14" fmla="*/ 67 w 67"/>
                    <a:gd name="T15" fmla="*/ 24 h 24"/>
                  </a:gdLst>
                  <a:ahLst/>
                  <a:cxnLst>
                    <a:cxn ang="T8">
                      <a:pos x="T0" y="T1"/>
                    </a:cxn>
                    <a:cxn ang="T9">
                      <a:pos x="T2" y="T3"/>
                    </a:cxn>
                    <a:cxn ang="T10">
                      <a:pos x="T4" y="T5"/>
                    </a:cxn>
                    <a:cxn ang="T11">
                      <a:pos x="T6" y="T7"/>
                    </a:cxn>
                  </a:cxnLst>
                  <a:rect l="T12" t="T13" r="T14" b="T15"/>
                  <a:pathLst>
                    <a:path w="67" h="24">
                      <a:moveTo>
                        <a:pt x="67" y="24"/>
                      </a:moveTo>
                      <a:lnTo>
                        <a:pt x="41" y="20"/>
                      </a:lnTo>
                      <a:lnTo>
                        <a:pt x="15" y="18"/>
                      </a:lnTo>
                      <a:lnTo>
                        <a:pt x="0" y="0"/>
                      </a:lnTo>
                    </a:path>
                  </a:pathLst>
                </a:custGeom>
                <a:noFill/>
                <a:ln w="6350">
                  <a:solidFill>
                    <a:srgbClr val="D1E7F1"/>
                  </a:solidFill>
                  <a:round/>
                  <a:headEnd/>
                  <a:tailEnd/>
                </a:ln>
              </p:spPr>
              <p:txBody>
                <a:bodyPr/>
                <a:lstStyle/>
                <a:p>
                  <a:endParaRPr lang="en-US"/>
                </a:p>
              </p:txBody>
            </p:sp>
            <p:sp>
              <p:nvSpPr>
                <p:cNvPr id="18932" name="Freeform 651"/>
                <p:cNvSpPr>
                  <a:spLocks/>
                </p:cNvSpPr>
                <p:nvPr/>
              </p:nvSpPr>
              <p:spPr bwMode="auto">
                <a:xfrm>
                  <a:off x="941" y="1689"/>
                  <a:ext cx="1" cy="1"/>
                </a:xfrm>
                <a:custGeom>
                  <a:avLst/>
                  <a:gdLst>
                    <a:gd name="T0" fmla="*/ 1 w 1"/>
                    <a:gd name="T1" fmla="*/ 1 h 2"/>
                    <a:gd name="T2" fmla="*/ 0 w 1"/>
                    <a:gd name="T3" fmla="*/ 1 h 2"/>
                    <a:gd name="T4" fmla="*/ 0 w 1"/>
                    <a:gd name="T5" fmla="*/ 1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2"/>
                      </a:lnTo>
                      <a:lnTo>
                        <a:pt x="0" y="1"/>
                      </a:lnTo>
                      <a:lnTo>
                        <a:pt x="0" y="0"/>
                      </a:lnTo>
                    </a:path>
                  </a:pathLst>
                </a:custGeom>
                <a:noFill/>
                <a:ln w="6350">
                  <a:solidFill>
                    <a:srgbClr val="D1E7F1"/>
                  </a:solidFill>
                  <a:round/>
                  <a:headEnd/>
                  <a:tailEnd/>
                </a:ln>
              </p:spPr>
              <p:txBody>
                <a:bodyPr/>
                <a:lstStyle/>
                <a:p>
                  <a:endParaRPr lang="en-US"/>
                </a:p>
              </p:txBody>
            </p:sp>
            <p:sp>
              <p:nvSpPr>
                <p:cNvPr id="18933" name="Freeform 652"/>
                <p:cNvSpPr>
                  <a:spLocks/>
                </p:cNvSpPr>
                <p:nvPr/>
              </p:nvSpPr>
              <p:spPr bwMode="auto">
                <a:xfrm>
                  <a:off x="941" y="1689"/>
                  <a:ext cx="3" cy="5"/>
                </a:xfrm>
                <a:custGeom>
                  <a:avLst/>
                  <a:gdLst>
                    <a:gd name="T0" fmla="*/ 0 w 12"/>
                    <a:gd name="T1" fmla="*/ 0 h 19"/>
                    <a:gd name="T2" fmla="*/ 0 w 12"/>
                    <a:gd name="T3" fmla="*/ 0 h 19"/>
                    <a:gd name="T4" fmla="*/ 0 w 12"/>
                    <a:gd name="T5" fmla="*/ 0 h 19"/>
                    <a:gd name="T6" fmla="*/ 0 w 12"/>
                    <a:gd name="T7" fmla="*/ 0 h 19"/>
                    <a:gd name="T8" fmla="*/ 0 60000 65536"/>
                    <a:gd name="T9" fmla="*/ 0 60000 65536"/>
                    <a:gd name="T10" fmla="*/ 0 60000 65536"/>
                    <a:gd name="T11" fmla="*/ 0 60000 65536"/>
                    <a:gd name="T12" fmla="*/ 0 w 12"/>
                    <a:gd name="T13" fmla="*/ 0 h 19"/>
                    <a:gd name="T14" fmla="*/ 12 w 12"/>
                    <a:gd name="T15" fmla="*/ 19 h 19"/>
                  </a:gdLst>
                  <a:ahLst/>
                  <a:cxnLst>
                    <a:cxn ang="T8">
                      <a:pos x="T0" y="T1"/>
                    </a:cxn>
                    <a:cxn ang="T9">
                      <a:pos x="T2" y="T3"/>
                    </a:cxn>
                    <a:cxn ang="T10">
                      <a:pos x="T4" y="T5"/>
                    </a:cxn>
                    <a:cxn ang="T11">
                      <a:pos x="T6" y="T7"/>
                    </a:cxn>
                  </a:cxnLst>
                  <a:rect l="T12" t="T13" r="T14" b="T15"/>
                  <a:pathLst>
                    <a:path w="12" h="19">
                      <a:moveTo>
                        <a:pt x="0" y="0"/>
                      </a:moveTo>
                      <a:lnTo>
                        <a:pt x="0" y="8"/>
                      </a:lnTo>
                      <a:lnTo>
                        <a:pt x="6" y="13"/>
                      </a:lnTo>
                      <a:lnTo>
                        <a:pt x="12" y="19"/>
                      </a:lnTo>
                    </a:path>
                  </a:pathLst>
                </a:custGeom>
                <a:noFill/>
                <a:ln w="6350">
                  <a:solidFill>
                    <a:srgbClr val="D1E7F1"/>
                  </a:solidFill>
                  <a:round/>
                  <a:headEnd/>
                  <a:tailEnd/>
                </a:ln>
              </p:spPr>
              <p:txBody>
                <a:bodyPr/>
                <a:lstStyle/>
                <a:p>
                  <a:endParaRPr lang="en-US"/>
                </a:p>
              </p:txBody>
            </p:sp>
            <p:sp>
              <p:nvSpPr>
                <p:cNvPr id="18934" name="Freeform 653"/>
                <p:cNvSpPr>
                  <a:spLocks/>
                </p:cNvSpPr>
                <p:nvPr/>
              </p:nvSpPr>
              <p:spPr bwMode="auto">
                <a:xfrm>
                  <a:off x="926" y="1680"/>
                  <a:ext cx="11" cy="4"/>
                </a:xfrm>
                <a:custGeom>
                  <a:avLst/>
                  <a:gdLst>
                    <a:gd name="T0" fmla="*/ 0 w 43"/>
                    <a:gd name="T1" fmla="*/ 0 h 18"/>
                    <a:gd name="T2" fmla="*/ 0 w 43"/>
                    <a:gd name="T3" fmla="*/ 0 h 18"/>
                    <a:gd name="T4" fmla="*/ 0 w 43"/>
                    <a:gd name="T5" fmla="*/ 0 h 18"/>
                    <a:gd name="T6" fmla="*/ 0 w 43"/>
                    <a:gd name="T7" fmla="*/ 0 h 18"/>
                    <a:gd name="T8" fmla="*/ 0 60000 65536"/>
                    <a:gd name="T9" fmla="*/ 0 60000 65536"/>
                    <a:gd name="T10" fmla="*/ 0 60000 65536"/>
                    <a:gd name="T11" fmla="*/ 0 60000 65536"/>
                    <a:gd name="T12" fmla="*/ 0 w 43"/>
                    <a:gd name="T13" fmla="*/ 0 h 18"/>
                    <a:gd name="T14" fmla="*/ 43 w 43"/>
                    <a:gd name="T15" fmla="*/ 18 h 18"/>
                  </a:gdLst>
                  <a:ahLst/>
                  <a:cxnLst>
                    <a:cxn ang="T8">
                      <a:pos x="T0" y="T1"/>
                    </a:cxn>
                    <a:cxn ang="T9">
                      <a:pos x="T2" y="T3"/>
                    </a:cxn>
                    <a:cxn ang="T10">
                      <a:pos x="T4" y="T5"/>
                    </a:cxn>
                    <a:cxn ang="T11">
                      <a:pos x="T6" y="T7"/>
                    </a:cxn>
                  </a:cxnLst>
                  <a:rect l="T12" t="T13" r="T14" b="T15"/>
                  <a:pathLst>
                    <a:path w="43" h="18">
                      <a:moveTo>
                        <a:pt x="43" y="0"/>
                      </a:moveTo>
                      <a:lnTo>
                        <a:pt x="34" y="8"/>
                      </a:lnTo>
                      <a:lnTo>
                        <a:pt x="23" y="17"/>
                      </a:lnTo>
                      <a:lnTo>
                        <a:pt x="0" y="18"/>
                      </a:lnTo>
                    </a:path>
                  </a:pathLst>
                </a:custGeom>
                <a:noFill/>
                <a:ln w="1588">
                  <a:solidFill>
                    <a:srgbClr val="D1E7F1"/>
                  </a:solidFill>
                  <a:round/>
                  <a:headEnd/>
                  <a:tailEnd/>
                </a:ln>
              </p:spPr>
              <p:txBody>
                <a:bodyPr/>
                <a:lstStyle/>
                <a:p>
                  <a:endParaRPr lang="en-US"/>
                </a:p>
              </p:txBody>
            </p:sp>
            <p:sp>
              <p:nvSpPr>
                <p:cNvPr id="18935" name="Freeform 654"/>
                <p:cNvSpPr>
                  <a:spLocks/>
                </p:cNvSpPr>
                <p:nvPr/>
              </p:nvSpPr>
              <p:spPr bwMode="auto">
                <a:xfrm>
                  <a:off x="924" y="1684"/>
                  <a:ext cx="2" cy="1"/>
                </a:xfrm>
                <a:custGeom>
                  <a:avLst/>
                  <a:gdLst>
                    <a:gd name="T0" fmla="*/ 0 w 8"/>
                    <a:gd name="T1" fmla="*/ 0 h 1"/>
                    <a:gd name="T2" fmla="*/ 0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8" y="0"/>
                      </a:moveTo>
                      <a:lnTo>
                        <a:pt x="5" y="0"/>
                      </a:lnTo>
                      <a:lnTo>
                        <a:pt x="2" y="0"/>
                      </a:lnTo>
                      <a:lnTo>
                        <a:pt x="0" y="0"/>
                      </a:lnTo>
                    </a:path>
                  </a:pathLst>
                </a:custGeom>
                <a:noFill/>
                <a:ln w="1588">
                  <a:solidFill>
                    <a:srgbClr val="D1E7F1"/>
                  </a:solidFill>
                  <a:round/>
                  <a:headEnd/>
                  <a:tailEnd/>
                </a:ln>
              </p:spPr>
              <p:txBody>
                <a:bodyPr/>
                <a:lstStyle/>
                <a:p>
                  <a:endParaRPr lang="en-US"/>
                </a:p>
              </p:txBody>
            </p:sp>
            <p:sp>
              <p:nvSpPr>
                <p:cNvPr id="18936" name="Freeform 655"/>
                <p:cNvSpPr>
                  <a:spLocks/>
                </p:cNvSpPr>
                <p:nvPr/>
              </p:nvSpPr>
              <p:spPr bwMode="auto">
                <a:xfrm>
                  <a:off x="919" y="1684"/>
                  <a:ext cx="5" cy="4"/>
                </a:xfrm>
                <a:custGeom>
                  <a:avLst/>
                  <a:gdLst>
                    <a:gd name="T0" fmla="*/ 0 w 20"/>
                    <a:gd name="T1" fmla="*/ 0 h 14"/>
                    <a:gd name="T2" fmla="*/ 0 w 20"/>
                    <a:gd name="T3" fmla="*/ 0 h 14"/>
                    <a:gd name="T4" fmla="*/ 0 w 20"/>
                    <a:gd name="T5" fmla="*/ 0 h 14"/>
                    <a:gd name="T6" fmla="*/ 0 w 20"/>
                    <a:gd name="T7" fmla="*/ 0 h 14"/>
                    <a:gd name="T8" fmla="*/ 0 60000 65536"/>
                    <a:gd name="T9" fmla="*/ 0 60000 65536"/>
                    <a:gd name="T10" fmla="*/ 0 60000 65536"/>
                    <a:gd name="T11" fmla="*/ 0 60000 65536"/>
                    <a:gd name="T12" fmla="*/ 0 w 20"/>
                    <a:gd name="T13" fmla="*/ 0 h 14"/>
                    <a:gd name="T14" fmla="*/ 20 w 20"/>
                    <a:gd name="T15" fmla="*/ 14 h 14"/>
                  </a:gdLst>
                  <a:ahLst/>
                  <a:cxnLst>
                    <a:cxn ang="T8">
                      <a:pos x="T0" y="T1"/>
                    </a:cxn>
                    <a:cxn ang="T9">
                      <a:pos x="T2" y="T3"/>
                    </a:cxn>
                    <a:cxn ang="T10">
                      <a:pos x="T4" y="T5"/>
                    </a:cxn>
                    <a:cxn ang="T11">
                      <a:pos x="T6" y="T7"/>
                    </a:cxn>
                  </a:cxnLst>
                  <a:rect l="T12" t="T13" r="T14" b="T15"/>
                  <a:pathLst>
                    <a:path w="20" h="14">
                      <a:moveTo>
                        <a:pt x="20" y="0"/>
                      </a:moveTo>
                      <a:lnTo>
                        <a:pt x="5" y="0"/>
                      </a:lnTo>
                      <a:lnTo>
                        <a:pt x="2" y="6"/>
                      </a:lnTo>
                      <a:lnTo>
                        <a:pt x="0" y="14"/>
                      </a:lnTo>
                    </a:path>
                  </a:pathLst>
                </a:custGeom>
                <a:noFill/>
                <a:ln w="1588">
                  <a:solidFill>
                    <a:srgbClr val="D1E7F1"/>
                  </a:solidFill>
                  <a:round/>
                  <a:headEnd/>
                  <a:tailEnd/>
                </a:ln>
              </p:spPr>
              <p:txBody>
                <a:bodyPr/>
                <a:lstStyle/>
                <a:p>
                  <a:endParaRPr lang="en-US"/>
                </a:p>
              </p:txBody>
            </p:sp>
            <p:sp>
              <p:nvSpPr>
                <p:cNvPr id="18937" name="Freeform 656"/>
                <p:cNvSpPr>
                  <a:spLocks/>
                </p:cNvSpPr>
                <p:nvPr/>
              </p:nvSpPr>
              <p:spPr bwMode="auto">
                <a:xfrm>
                  <a:off x="919" y="1688"/>
                  <a:ext cx="3" cy="1"/>
                </a:xfrm>
                <a:custGeom>
                  <a:avLst/>
                  <a:gdLst>
                    <a:gd name="T0" fmla="*/ 0 w 11"/>
                    <a:gd name="T1" fmla="*/ 0 h 5"/>
                    <a:gd name="T2" fmla="*/ 0 w 11"/>
                    <a:gd name="T3" fmla="*/ 0 h 5"/>
                    <a:gd name="T4" fmla="*/ 0 w 11"/>
                    <a:gd name="T5" fmla="*/ 0 h 5"/>
                    <a:gd name="T6" fmla="*/ 0 w 11"/>
                    <a:gd name="T7" fmla="*/ 0 h 5"/>
                    <a:gd name="T8" fmla="*/ 0 60000 65536"/>
                    <a:gd name="T9" fmla="*/ 0 60000 65536"/>
                    <a:gd name="T10" fmla="*/ 0 60000 65536"/>
                    <a:gd name="T11" fmla="*/ 0 60000 65536"/>
                    <a:gd name="T12" fmla="*/ 0 w 11"/>
                    <a:gd name="T13" fmla="*/ 0 h 5"/>
                    <a:gd name="T14" fmla="*/ 11 w 11"/>
                    <a:gd name="T15" fmla="*/ 5 h 5"/>
                  </a:gdLst>
                  <a:ahLst/>
                  <a:cxnLst>
                    <a:cxn ang="T8">
                      <a:pos x="T0" y="T1"/>
                    </a:cxn>
                    <a:cxn ang="T9">
                      <a:pos x="T2" y="T3"/>
                    </a:cxn>
                    <a:cxn ang="T10">
                      <a:pos x="T4" y="T5"/>
                    </a:cxn>
                    <a:cxn ang="T11">
                      <a:pos x="T6" y="T7"/>
                    </a:cxn>
                  </a:cxnLst>
                  <a:rect l="T12" t="T13" r="T14" b="T15"/>
                  <a:pathLst>
                    <a:path w="11" h="5">
                      <a:moveTo>
                        <a:pt x="0" y="0"/>
                      </a:moveTo>
                      <a:lnTo>
                        <a:pt x="4" y="4"/>
                      </a:lnTo>
                      <a:lnTo>
                        <a:pt x="8" y="5"/>
                      </a:lnTo>
                      <a:lnTo>
                        <a:pt x="11" y="5"/>
                      </a:lnTo>
                    </a:path>
                  </a:pathLst>
                </a:custGeom>
                <a:noFill/>
                <a:ln w="1588">
                  <a:solidFill>
                    <a:srgbClr val="D1E7F1"/>
                  </a:solidFill>
                  <a:round/>
                  <a:headEnd/>
                  <a:tailEnd/>
                </a:ln>
              </p:spPr>
              <p:txBody>
                <a:bodyPr/>
                <a:lstStyle/>
                <a:p>
                  <a:endParaRPr lang="en-US"/>
                </a:p>
              </p:txBody>
            </p:sp>
            <p:sp>
              <p:nvSpPr>
                <p:cNvPr id="18938" name="Freeform 657"/>
                <p:cNvSpPr>
                  <a:spLocks/>
                </p:cNvSpPr>
                <p:nvPr/>
              </p:nvSpPr>
              <p:spPr bwMode="auto">
                <a:xfrm>
                  <a:off x="922" y="1689"/>
                  <a:ext cx="9" cy="2"/>
                </a:xfrm>
                <a:custGeom>
                  <a:avLst/>
                  <a:gdLst>
                    <a:gd name="T0" fmla="*/ 0 w 33"/>
                    <a:gd name="T1" fmla="*/ 0 h 7"/>
                    <a:gd name="T2" fmla="*/ 0 w 33"/>
                    <a:gd name="T3" fmla="*/ 0 h 7"/>
                    <a:gd name="T4" fmla="*/ 0 w 33"/>
                    <a:gd name="T5" fmla="*/ 0 h 7"/>
                    <a:gd name="T6" fmla="*/ 0 w 33"/>
                    <a:gd name="T7" fmla="*/ 0 h 7"/>
                    <a:gd name="T8" fmla="*/ 0 60000 65536"/>
                    <a:gd name="T9" fmla="*/ 0 60000 65536"/>
                    <a:gd name="T10" fmla="*/ 0 60000 65536"/>
                    <a:gd name="T11" fmla="*/ 0 60000 65536"/>
                    <a:gd name="T12" fmla="*/ 0 w 33"/>
                    <a:gd name="T13" fmla="*/ 0 h 7"/>
                    <a:gd name="T14" fmla="*/ 33 w 33"/>
                    <a:gd name="T15" fmla="*/ 7 h 7"/>
                  </a:gdLst>
                  <a:ahLst/>
                  <a:cxnLst>
                    <a:cxn ang="T8">
                      <a:pos x="T0" y="T1"/>
                    </a:cxn>
                    <a:cxn ang="T9">
                      <a:pos x="T2" y="T3"/>
                    </a:cxn>
                    <a:cxn ang="T10">
                      <a:pos x="T4" y="T5"/>
                    </a:cxn>
                    <a:cxn ang="T11">
                      <a:pos x="T6" y="T7"/>
                    </a:cxn>
                  </a:cxnLst>
                  <a:rect l="T12" t="T13" r="T14" b="T15"/>
                  <a:pathLst>
                    <a:path w="33" h="7">
                      <a:moveTo>
                        <a:pt x="0" y="1"/>
                      </a:moveTo>
                      <a:lnTo>
                        <a:pt x="13" y="0"/>
                      </a:lnTo>
                      <a:lnTo>
                        <a:pt x="25" y="1"/>
                      </a:lnTo>
                      <a:lnTo>
                        <a:pt x="33" y="7"/>
                      </a:lnTo>
                    </a:path>
                  </a:pathLst>
                </a:custGeom>
                <a:noFill/>
                <a:ln w="1588">
                  <a:solidFill>
                    <a:srgbClr val="D1E7F1"/>
                  </a:solidFill>
                  <a:round/>
                  <a:headEnd/>
                  <a:tailEnd/>
                </a:ln>
              </p:spPr>
              <p:txBody>
                <a:bodyPr/>
                <a:lstStyle/>
                <a:p>
                  <a:endParaRPr lang="en-US"/>
                </a:p>
              </p:txBody>
            </p:sp>
            <p:sp>
              <p:nvSpPr>
                <p:cNvPr id="18939" name="Freeform 658"/>
                <p:cNvSpPr>
                  <a:spLocks/>
                </p:cNvSpPr>
                <p:nvPr/>
              </p:nvSpPr>
              <p:spPr bwMode="auto">
                <a:xfrm>
                  <a:off x="929" y="1691"/>
                  <a:ext cx="2" cy="7"/>
                </a:xfrm>
                <a:custGeom>
                  <a:avLst/>
                  <a:gdLst>
                    <a:gd name="T0" fmla="*/ 0 w 7"/>
                    <a:gd name="T1" fmla="*/ 0 h 31"/>
                    <a:gd name="T2" fmla="*/ 0 w 7"/>
                    <a:gd name="T3" fmla="*/ 0 h 31"/>
                    <a:gd name="T4" fmla="*/ 0 w 7"/>
                    <a:gd name="T5" fmla="*/ 0 h 31"/>
                    <a:gd name="T6" fmla="*/ 0 w 7"/>
                    <a:gd name="T7" fmla="*/ 0 h 31"/>
                    <a:gd name="T8" fmla="*/ 0 60000 65536"/>
                    <a:gd name="T9" fmla="*/ 0 60000 65536"/>
                    <a:gd name="T10" fmla="*/ 0 60000 65536"/>
                    <a:gd name="T11" fmla="*/ 0 60000 65536"/>
                    <a:gd name="T12" fmla="*/ 0 w 7"/>
                    <a:gd name="T13" fmla="*/ 0 h 31"/>
                    <a:gd name="T14" fmla="*/ 7 w 7"/>
                    <a:gd name="T15" fmla="*/ 31 h 31"/>
                  </a:gdLst>
                  <a:ahLst/>
                  <a:cxnLst>
                    <a:cxn ang="T8">
                      <a:pos x="T0" y="T1"/>
                    </a:cxn>
                    <a:cxn ang="T9">
                      <a:pos x="T2" y="T3"/>
                    </a:cxn>
                    <a:cxn ang="T10">
                      <a:pos x="T4" y="T5"/>
                    </a:cxn>
                    <a:cxn ang="T11">
                      <a:pos x="T6" y="T7"/>
                    </a:cxn>
                  </a:cxnLst>
                  <a:rect l="T12" t="T13" r="T14" b="T15"/>
                  <a:pathLst>
                    <a:path w="7" h="31">
                      <a:moveTo>
                        <a:pt x="6" y="0"/>
                      </a:moveTo>
                      <a:lnTo>
                        <a:pt x="7" y="8"/>
                      </a:lnTo>
                      <a:lnTo>
                        <a:pt x="3" y="19"/>
                      </a:lnTo>
                      <a:lnTo>
                        <a:pt x="0" y="31"/>
                      </a:lnTo>
                    </a:path>
                  </a:pathLst>
                </a:custGeom>
                <a:noFill/>
                <a:ln w="1588">
                  <a:solidFill>
                    <a:srgbClr val="D1E7F1"/>
                  </a:solidFill>
                  <a:round/>
                  <a:headEnd/>
                  <a:tailEnd/>
                </a:ln>
              </p:spPr>
              <p:txBody>
                <a:bodyPr/>
                <a:lstStyle/>
                <a:p>
                  <a:endParaRPr lang="en-US"/>
                </a:p>
              </p:txBody>
            </p:sp>
            <p:sp>
              <p:nvSpPr>
                <p:cNvPr id="18940" name="Freeform 659"/>
                <p:cNvSpPr>
                  <a:spLocks/>
                </p:cNvSpPr>
                <p:nvPr/>
              </p:nvSpPr>
              <p:spPr bwMode="auto">
                <a:xfrm>
                  <a:off x="929" y="1698"/>
                  <a:ext cx="1" cy="2"/>
                </a:xfrm>
                <a:custGeom>
                  <a:avLst/>
                  <a:gdLst>
                    <a:gd name="T0" fmla="*/ 0 w 1"/>
                    <a:gd name="T1" fmla="*/ 0 h 6"/>
                    <a:gd name="T2" fmla="*/ 0 w 1"/>
                    <a:gd name="T3" fmla="*/ 0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2"/>
                      </a:lnTo>
                      <a:lnTo>
                        <a:pt x="0" y="3"/>
                      </a:lnTo>
                      <a:lnTo>
                        <a:pt x="0" y="6"/>
                      </a:lnTo>
                    </a:path>
                  </a:pathLst>
                </a:custGeom>
                <a:noFill/>
                <a:ln w="1588">
                  <a:solidFill>
                    <a:srgbClr val="D1E7F1"/>
                  </a:solidFill>
                  <a:round/>
                  <a:headEnd/>
                  <a:tailEnd/>
                </a:ln>
              </p:spPr>
              <p:txBody>
                <a:bodyPr/>
                <a:lstStyle/>
                <a:p>
                  <a:endParaRPr lang="en-US"/>
                </a:p>
              </p:txBody>
            </p:sp>
            <p:sp>
              <p:nvSpPr>
                <p:cNvPr id="18941" name="Freeform 660"/>
                <p:cNvSpPr>
                  <a:spLocks/>
                </p:cNvSpPr>
                <p:nvPr/>
              </p:nvSpPr>
              <p:spPr bwMode="auto">
                <a:xfrm>
                  <a:off x="941" y="1681"/>
                  <a:ext cx="2" cy="5"/>
                </a:xfrm>
                <a:custGeom>
                  <a:avLst/>
                  <a:gdLst>
                    <a:gd name="T0" fmla="*/ 0 w 7"/>
                    <a:gd name="T1" fmla="*/ 0 h 20"/>
                    <a:gd name="T2" fmla="*/ 0 w 7"/>
                    <a:gd name="T3" fmla="*/ 0 h 20"/>
                    <a:gd name="T4" fmla="*/ 0 w 7"/>
                    <a:gd name="T5" fmla="*/ 0 h 20"/>
                    <a:gd name="T6" fmla="*/ 0 w 7"/>
                    <a:gd name="T7" fmla="*/ 0 h 20"/>
                    <a:gd name="T8" fmla="*/ 0 60000 65536"/>
                    <a:gd name="T9" fmla="*/ 0 60000 65536"/>
                    <a:gd name="T10" fmla="*/ 0 60000 65536"/>
                    <a:gd name="T11" fmla="*/ 0 60000 65536"/>
                    <a:gd name="T12" fmla="*/ 0 w 7"/>
                    <a:gd name="T13" fmla="*/ 0 h 20"/>
                    <a:gd name="T14" fmla="*/ 7 w 7"/>
                    <a:gd name="T15" fmla="*/ 20 h 20"/>
                  </a:gdLst>
                  <a:ahLst/>
                  <a:cxnLst>
                    <a:cxn ang="T8">
                      <a:pos x="T0" y="T1"/>
                    </a:cxn>
                    <a:cxn ang="T9">
                      <a:pos x="T2" y="T3"/>
                    </a:cxn>
                    <a:cxn ang="T10">
                      <a:pos x="T4" y="T5"/>
                    </a:cxn>
                    <a:cxn ang="T11">
                      <a:pos x="T6" y="T7"/>
                    </a:cxn>
                  </a:cxnLst>
                  <a:rect l="T12" t="T13" r="T14" b="T15"/>
                  <a:pathLst>
                    <a:path w="7" h="20">
                      <a:moveTo>
                        <a:pt x="0" y="0"/>
                      </a:moveTo>
                      <a:lnTo>
                        <a:pt x="4" y="7"/>
                      </a:lnTo>
                      <a:lnTo>
                        <a:pt x="7" y="14"/>
                      </a:lnTo>
                      <a:lnTo>
                        <a:pt x="3" y="20"/>
                      </a:lnTo>
                    </a:path>
                  </a:pathLst>
                </a:custGeom>
                <a:noFill/>
                <a:ln w="1588">
                  <a:solidFill>
                    <a:srgbClr val="D1E7F1"/>
                  </a:solidFill>
                  <a:round/>
                  <a:headEnd/>
                  <a:tailEnd/>
                </a:ln>
              </p:spPr>
              <p:txBody>
                <a:bodyPr/>
                <a:lstStyle/>
                <a:p>
                  <a:endParaRPr lang="en-US"/>
                </a:p>
              </p:txBody>
            </p:sp>
            <p:sp>
              <p:nvSpPr>
                <p:cNvPr id="18942" name="Freeform 661"/>
                <p:cNvSpPr>
                  <a:spLocks/>
                </p:cNvSpPr>
                <p:nvPr/>
              </p:nvSpPr>
              <p:spPr bwMode="auto">
                <a:xfrm>
                  <a:off x="942" y="1686"/>
                  <a:ext cx="1" cy="2"/>
                </a:xfrm>
                <a:custGeom>
                  <a:avLst/>
                  <a:gdLst>
                    <a:gd name="T0" fmla="*/ 1 w 1"/>
                    <a:gd name="T1" fmla="*/ 0 h 7"/>
                    <a:gd name="T2" fmla="*/ 1 w 1"/>
                    <a:gd name="T3" fmla="*/ 0 h 7"/>
                    <a:gd name="T4" fmla="*/ 1 w 1"/>
                    <a:gd name="T5" fmla="*/ 0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1" y="0"/>
                      </a:moveTo>
                      <a:lnTo>
                        <a:pt x="1" y="1"/>
                      </a:lnTo>
                      <a:lnTo>
                        <a:pt x="1" y="5"/>
                      </a:lnTo>
                      <a:lnTo>
                        <a:pt x="0" y="7"/>
                      </a:lnTo>
                    </a:path>
                  </a:pathLst>
                </a:custGeom>
                <a:noFill/>
                <a:ln w="1588">
                  <a:solidFill>
                    <a:srgbClr val="D1E7F1"/>
                  </a:solidFill>
                  <a:round/>
                  <a:headEnd/>
                  <a:tailEnd/>
                </a:ln>
              </p:spPr>
              <p:txBody>
                <a:bodyPr/>
                <a:lstStyle/>
                <a:p>
                  <a:endParaRPr lang="en-US"/>
                </a:p>
              </p:txBody>
            </p:sp>
            <p:sp>
              <p:nvSpPr>
                <p:cNvPr id="18943" name="Freeform 662"/>
                <p:cNvSpPr>
                  <a:spLocks/>
                </p:cNvSpPr>
                <p:nvPr/>
              </p:nvSpPr>
              <p:spPr bwMode="auto">
                <a:xfrm>
                  <a:off x="937" y="1761"/>
                  <a:ext cx="2" cy="12"/>
                </a:xfrm>
                <a:custGeom>
                  <a:avLst/>
                  <a:gdLst>
                    <a:gd name="T0" fmla="*/ 0 w 7"/>
                    <a:gd name="T1" fmla="*/ 0 h 47"/>
                    <a:gd name="T2" fmla="*/ 0 w 7"/>
                    <a:gd name="T3" fmla="*/ 0 h 47"/>
                    <a:gd name="T4" fmla="*/ 0 w 7"/>
                    <a:gd name="T5" fmla="*/ 0 h 47"/>
                    <a:gd name="T6" fmla="*/ 0 w 7"/>
                    <a:gd name="T7" fmla="*/ 0 h 47"/>
                    <a:gd name="T8" fmla="*/ 0 60000 65536"/>
                    <a:gd name="T9" fmla="*/ 0 60000 65536"/>
                    <a:gd name="T10" fmla="*/ 0 60000 65536"/>
                    <a:gd name="T11" fmla="*/ 0 60000 65536"/>
                    <a:gd name="T12" fmla="*/ 0 w 7"/>
                    <a:gd name="T13" fmla="*/ 0 h 47"/>
                    <a:gd name="T14" fmla="*/ 7 w 7"/>
                    <a:gd name="T15" fmla="*/ 47 h 47"/>
                  </a:gdLst>
                  <a:ahLst/>
                  <a:cxnLst>
                    <a:cxn ang="T8">
                      <a:pos x="T0" y="T1"/>
                    </a:cxn>
                    <a:cxn ang="T9">
                      <a:pos x="T2" y="T3"/>
                    </a:cxn>
                    <a:cxn ang="T10">
                      <a:pos x="T4" y="T5"/>
                    </a:cxn>
                    <a:cxn ang="T11">
                      <a:pos x="T6" y="T7"/>
                    </a:cxn>
                  </a:cxnLst>
                  <a:rect l="T12" t="T13" r="T14" b="T15"/>
                  <a:pathLst>
                    <a:path w="7" h="47">
                      <a:moveTo>
                        <a:pt x="7" y="47"/>
                      </a:moveTo>
                      <a:lnTo>
                        <a:pt x="7" y="30"/>
                      </a:lnTo>
                      <a:lnTo>
                        <a:pt x="6" y="15"/>
                      </a:lnTo>
                      <a:lnTo>
                        <a:pt x="0" y="0"/>
                      </a:lnTo>
                    </a:path>
                  </a:pathLst>
                </a:custGeom>
                <a:noFill/>
                <a:ln w="11113">
                  <a:solidFill>
                    <a:srgbClr val="D1E7F1"/>
                  </a:solidFill>
                  <a:round/>
                  <a:headEnd/>
                  <a:tailEnd/>
                </a:ln>
              </p:spPr>
              <p:txBody>
                <a:bodyPr/>
                <a:lstStyle/>
                <a:p>
                  <a:endParaRPr lang="en-US"/>
                </a:p>
              </p:txBody>
            </p:sp>
            <p:sp>
              <p:nvSpPr>
                <p:cNvPr id="18944" name="Freeform 663"/>
                <p:cNvSpPr>
                  <a:spLocks/>
                </p:cNvSpPr>
                <p:nvPr/>
              </p:nvSpPr>
              <p:spPr bwMode="auto">
                <a:xfrm>
                  <a:off x="923" y="1724"/>
                  <a:ext cx="14" cy="37"/>
                </a:xfrm>
                <a:custGeom>
                  <a:avLst/>
                  <a:gdLst>
                    <a:gd name="T0" fmla="*/ 0 w 55"/>
                    <a:gd name="T1" fmla="*/ 0 h 147"/>
                    <a:gd name="T2" fmla="*/ 0 w 55"/>
                    <a:gd name="T3" fmla="*/ 0 h 147"/>
                    <a:gd name="T4" fmla="*/ 0 w 55"/>
                    <a:gd name="T5" fmla="*/ 0 h 147"/>
                    <a:gd name="T6" fmla="*/ 0 w 55"/>
                    <a:gd name="T7" fmla="*/ 0 h 147"/>
                    <a:gd name="T8" fmla="*/ 0 60000 65536"/>
                    <a:gd name="T9" fmla="*/ 0 60000 65536"/>
                    <a:gd name="T10" fmla="*/ 0 60000 65536"/>
                    <a:gd name="T11" fmla="*/ 0 60000 65536"/>
                    <a:gd name="T12" fmla="*/ 0 w 55"/>
                    <a:gd name="T13" fmla="*/ 0 h 147"/>
                    <a:gd name="T14" fmla="*/ 55 w 55"/>
                    <a:gd name="T15" fmla="*/ 147 h 147"/>
                  </a:gdLst>
                  <a:ahLst/>
                  <a:cxnLst>
                    <a:cxn ang="T8">
                      <a:pos x="T0" y="T1"/>
                    </a:cxn>
                    <a:cxn ang="T9">
                      <a:pos x="T2" y="T3"/>
                    </a:cxn>
                    <a:cxn ang="T10">
                      <a:pos x="T4" y="T5"/>
                    </a:cxn>
                    <a:cxn ang="T11">
                      <a:pos x="T6" y="T7"/>
                    </a:cxn>
                  </a:cxnLst>
                  <a:rect l="T12" t="T13" r="T14" b="T15"/>
                  <a:pathLst>
                    <a:path w="55" h="147">
                      <a:moveTo>
                        <a:pt x="55" y="147"/>
                      </a:moveTo>
                      <a:lnTo>
                        <a:pt x="29" y="100"/>
                      </a:lnTo>
                      <a:lnTo>
                        <a:pt x="12" y="51"/>
                      </a:lnTo>
                      <a:lnTo>
                        <a:pt x="0" y="0"/>
                      </a:lnTo>
                    </a:path>
                  </a:pathLst>
                </a:custGeom>
                <a:noFill/>
                <a:ln w="11113">
                  <a:solidFill>
                    <a:srgbClr val="D1E7F1"/>
                  </a:solidFill>
                  <a:round/>
                  <a:headEnd/>
                  <a:tailEnd/>
                </a:ln>
              </p:spPr>
              <p:txBody>
                <a:bodyPr/>
                <a:lstStyle/>
                <a:p>
                  <a:endParaRPr lang="en-US"/>
                </a:p>
              </p:txBody>
            </p:sp>
            <p:sp>
              <p:nvSpPr>
                <p:cNvPr id="18945" name="Freeform 664"/>
                <p:cNvSpPr>
                  <a:spLocks/>
                </p:cNvSpPr>
                <p:nvPr/>
              </p:nvSpPr>
              <p:spPr bwMode="auto">
                <a:xfrm>
                  <a:off x="923" y="1703"/>
                  <a:ext cx="1" cy="21"/>
                </a:xfrm>
                <a:custGeom>
                  <a:avLst/>
                  <a:gdLst>
                    <a:gd name="T0" fmla="*/ 0 w 4"/>
                    <a:gd name="T1" fmla="*/ 0 h 85"/>
                    <a:gd name="T2" fmla="*/ 0 w 4"/>
                    <a:gd name="T3" fmla="*/ 0 h 85"/>
                    <a:gd name="T4" fmla="*/ 0 w 4"/>
                    <a:gd name="T5" fmla="*/ 0 h 85"/>
                    <a:gd name="T6" fmla="*/ 0 w 4"/>
                    <a:gd name="T7" fmla="*/ 0 h 85"/>
                    <a:gd name="T8" fmla="*/ 0 60000 65536"/>
                    <a:gd name="T9" fmla="*/ 0 60000 65536"/>
                    <a:gd name="T10" fmla="*/ 0 60000 65536"/>
                    <a:gd name="T11" fmla="*/ 0 60000 65536"/>
                    <a:gd name="T12" fmla="*/ 0 w 4"/>
                    <a:gd name="T13" fmla="*/ 0 h 85"/>
                    <a:gd name="T14" fmla="*/ 4 w 4"/>
                    <a:gd name="T15" fmla="*/ 85 h 85"/>
                  </a:gdLst>
                  <a:ahLst/>
                  <a:cxnLst>
                    <a:cxn ang="T8">
                      <a:pos x="T0" y="T1"/>
                    </a:cxn>
                    <a:cxn ang="T9">
                      <a:pos x="T2" y="T3"/>
                    </a:cxn>
                    <a:cxn ang="T10">
                      <a:pos x="T4" y="T5"/>
                    </a:cxn>
                    <a:cxn ang="T11">
                      <a:pos x="T6" y="T7"/>
                    </a:cxn>
                  </a:cxnLst>
                  <a:rect l="T12" t="T13" r="T14" b="T15"/>
                  <a:pathLst>
                    <a:path w="4" h="85">
                      <a:moveTo>
                        <a:pt x="1" y="85"/>
                      </a:moveTo>
                      <a:lnTo>
                        <a:pt x="0" y="57"/>
                      </a:lnTo>
                      <a:lnTo>
                        <a:pt x="4" y="29"/>
                      </a:lnTo>
                      <a:lnTo>
                        <a:pt x="4" y="0"/>
                      </a:lnTo>
                    </a:path>
                  </a:pathLst>
                </a:custGeom>
                <a:noFill/>
                <a:ln w="11113">
                  <a:solidFill>
                    <a:srgbClr val="D1E7F1"/>
                  </a:solidFill>
                  <a:round/>
                  <a:headEnd/>
                  <a:tailEnd/>
                </a:ln>
              </p:spPr>
              <p:txBody>
                <a:bodyPr/>
                <a:lstStyle/>
                <a:p>
                  <a:endParaRPr lang="en-US"/>
                </a:p>
              </p:txBody>
            </p:sp>
            <p:sp>
              <p:nvSpPr>
                <p:cNvPr id="18946" name="Freeform 665"/>
                <p:cNvSpPr>
                  <a:spLocks/>
                </p:cNvSpPr>
                <p:nvPr/>
              </p:nvSpPr>
              <p:spPr bwMode="auto">
                <a:xfrm>
                  <a:off x="924" y="1702"/>
                  <a:ext cx="2" cy="1"/>
                </a:xfrm>
                <a:custGeom>
                  <a:avLst/>
                  <a:gdLst>
                    <a:gd name="T0" fmla="*/ 0 w 7"/>
                    <a:gd name="T1" fmla="*/ 0 h 3"/>
                    <a:gd name="T2" fmla="*/ 0 w 7"/>
                    <a:gd name="T3" fmla="*/ 0 h 3"/>
                    <a:gd name="T4" fmla="*/ 0 w 7"/>
                    <a:gd name="T5" fmla="*/ 0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3"/>
                      </a:moveTo>
                      <a:lnTo>
                        <a:pt x="2" y="3"/>
                      </a:lnTo>
                      <a:lnTo>
                        <a:pt x="4" y="1"/>
                      </a:lnTo>
                      <a:lnTo>
                        <a:pt x="7" y="0"/>
                      </a:lnTo>
                    </a:path>
                  </a:pathLst>
                </a:custGeom>
                <a:noFill/>
                <a:ln w="11113">
                  <a:solidFill>
                    <a:srgbClr val="D1E7F1"/>
                  </a:solidFill>
                  <a:round/>
                  <a:headEnd/>
                  <a:tailEnd/>
                </a:ln>
              </p:spPr>
              <p:txBody>
                <a:bodyPr/>
                <a:lstStyle/>
                <a:p>
                  <a:endParaRPr lang="en-US"/>
                </a:p>
              </p:txBody>
            </p:sp>
            <p:sp>
              <p:nvSpPr>
                <p:cNvPr id="18947" name="Freeform 666"/>
                <p:cNvSpPr>
                  <a:spLocks/>
                </p:cNvSpPr>
                <p:nvPr/>
              </p:nvSpPr>
              <p:spPr bwMode="auto">
                <a:xfrm>
                  <a:off x="923" y="1702"/>
                  <a:ext cx="3" cy="24"/>
                </a:xfrm>
                <a:custGeom>
                  <a:avLst/>
                  <a:gdLst>
                    <a:gd name="T0" fmla="*/ 0 w 10"/>
                    <a:gd name="T1" fmla="*/ 0 h 95"/>
                    <a:gd name="T2" fmla="*/ 0 w 10"/>
                    <a:gd name="T3" fmla="*/ 0 h 95"/>
                    <a:gd name="T4" fmla="*/ 0 w 10"/>
                    <a:gd name="T5" fmla="*/ 0 h 95"/>
                    <a:gd name="T6" fmla="*/ 0 w 10"/>
                    <a:gd name="T7" fmla="*/ 0 h 95"/>
                    <a:gd name="T8" fmla="*/ 0 60000 65536"/>
                    <a:gd name="T9" fmla="*/ 0 60000 65536"/>
                    <a:gd name="T10" fmla="*/ 0 60000 65536"/>
                    <a:gd name="T11" fmla="*/ 0 60000 65536"/>
                    <a:gd name="T12" fmla="*/ 0 w 10"/>
                    <a:gd name="T13" fmla="*/ 0 h 95"/>
                    <a:gd name="T14" fmla="*/ 10 w 10"/>
                    <a:gd name="T15" fmla="*/ 95 h 95"/>
                  </a:gdLst>
                  <a:ahLst/>
                  <a:cxnLst>
                    <a:cxn ang="T8">
                      <a:pos x="T0" y="T1"/>
                    </a:cxn>
                    <a:cxn ang="T9">
                      <a:pos x="T2" y="T3"/>
                    </a:cxn>
                    <a:cxn ang="T10">
                      <a:pos x="T4" y="T5"/>
                    </a:cxn>
                    <a:cxn ang="T11">
                      <a:pos x="T6" y="T7"/>
                    </a:cxn>
                  </a:cxnLst>
                  <a:rect l="T12" t="T13" r="T14" b="T15"/>
                  <a:pathLst>
                    <a:path w="10" h="95">
                      <a:moveTo>
                        <a:pt x="10" y="0"/>
                      </a:moveTo>
                      <a:lnTo>
                        <a:pt x="3" y="32"/>
                      </a:lnTo>
                      <a:lnTo>
                        <a:pt x="0" y="63"/>
                      </a:lnTo>
                      <a:lnTo>
                        <a:pt x="1" y="95"/>
                      </a:lnTo>
                    </a:path>
                  </a:pathLst>
                </a:custGeom>
                <a:noFill/>
                <a:ln w="11113">
                  <a:solidFill>
                    <a:srgbClr val="D1E7F1"/>
                  </a:solidFill>
                  <a:round/>
                  <a:headEnd/>
                  <a:tailEnd/>
                </a:ln>
              </p:spPr>
              <p:txBody>
                <a:bodyPr/>
                <a:lstStyle/>
                <a:p>
                  <a:endParaRPr lang="en-US"/>
                </a:p>
              </p:txBody>
            </p:sp>
            <p:sp>
              <p:nvSpPr>
                <p:cNvPr id="18948" name="Freeform 667"/>
                <p:cNvSpPr>
                  <a:spLocks/>
                </p:cNvSpPr>
                <p:nvPr/>
              </p:nvSpPr>
              <p:spPr bwMode="auto">
                <a:xfrm>
                  <a:off x="904" y="1782"/>
                  <a:ext cx="15" cy="76"/>
                </a:xfrm>
                <a:custGeom>
                  <a:avLst/>
                  <a:gdLst>
                    <a:gd name="T0" fmla="*/ 0 w 61"/>
                    <a:gd name="T1" fmla="*/ 0 h 304"/>
                    <a:gd name="T2" fmla="*/ 0 w 61"/>
                    <a:gd name="T3" fmla="*/ 0 h 304"/>
                    <a:gd name="T4" fmla="*/ 0 w 61"/>
                    <a:gd name="T5" fmla="*/ 0 h 304"/>
                    <a:gd name="T6" fmla="*/ 0 w 61"/>
                    <a:gd name="T7" fmla="*/ 0 h 304"/>
                    <a:gd name="T8" fmla="*/ 0 w 61"/>
                    <a:gd name="T9" fmla="*/ 0 h 304"/>
                    <a:gd name="T10" fmla="*/ 0 w 61"/>
                    <a:gd name="T11" fmla="*/ 0 h 304"/>
                    <a:gd name="T12" fmla="*/ 0 w 61"/>
                    <a:gd name="T13" fmla="*/ 0 h 304"/>
                    <a:gd name="T14" fmla="*/ 0 60000 65536"/>
                    <a:gd name="T15" fmla="*/ 0 60000 65536"/>
                    <a:gd name="T16" fmla="*/ 0 60000 65536"/>
                    <a:gd name="T17" fmla="*/ 0 60000 65536"/>
                    <a:gd name="T18" fmla="*/ 0 60000 65536"/>
                    <a:gd name="T19" fmla="*/ 0 60000 65536"/>
                    <a:gd name="T20" fmla="*/ 0 60000 65536"/>
                    <a:gd name="T21" fmla="*/ 0 w 61"/>
                    <a:gd name="T22" fmla="*/ 0 h 304"/>
                    <a:gd name="T23" fmla="*/ 61 w 61"/>
                    <a:gd name="T24" fmla="*/ 304 h 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04">
                      <a:moveTo>
                        <a:pt x="61" y="304"/>
                      </a:moveTo>
                      <a:lnTo>
                        <a:pt x="55" y="251"/>
                      </a:lnTo>
                      <a:lnTo>
                        <a:pt x="46" y="202"/>
                      </a:lnTo>
                      <a:lnTo>
                        <a:pt x="34" y="152"/>
                      </a:lnTo>
                      <a:lnTo>
                        <a:pt x="22" y="102"/>
                      </a:lnTo>
                      <a:lnTo>
                        <a:pt x="11" y="52"/>
                      </a:lnTo>
                      <a:lnTo>
                        <a:pt x="0" y="0"/>
                      </a:lnTo>
                    </a:path>
                  </a:pathLst>
                </a:custGeom>
                <a:noFill/>
                <a:ln w="11113">
                  <a:solidFill>
                    <a:srgbClr val="D1E7F1"/>
                  </a:solidFill>
                  <a:round/>
                  <a:headEnd/>
                  <a:tailEnd/>
                </a:ln>
              </p:spPr>
              <p:txBody>
                <a:bodyPr/>
                <a:lstStyle/>
                <a:p>
                  <a:endParaRPr lang="en-US"/>
                </a:p>
              </p:txBody>
            </p:sp>
            <p:sp>
              <p:nvSpPr>
                <p:cNvPr id="18949" name="Freeform 668"/>
                <p:cNvSpPr>
                  <a:spLocks/>
                </p:cNvSpPr>
                <p:nvPr/>
              </p:nvSpPr>
              <p:spPr bwMode="auto">
                <a:xfrm>
                  <a:off x="899" y="1731"/>
                  <a:ext cx="5" cy="51"/>
                </a:xfrm>
                <a:custGeom>
                  <a:avLst/>
                  <a:gdLst>
                    <a:gd name="T0" fmla="*/ 0 w 16"/>
                    <a:gd name="T1" fmla="*/ 0 h 204"/>
                    <a:gd name="T2" fmla="*/ 0 w 16"/>
                    <a:gd name="T3" fmla="*/ 0 h 204"/>
                    <a:gd name="T4" fmla="*/ 0 w 16"/>
                    <a:gd name="T5" fmla="*/ 0 h 204"/>
                    <a:gd name="T6" fmla="*/ 0 w 16"/>
                    <a:gd name="T7" fmla="*/ 0 h 204"/>
                    <a:gd name="T8" fmla="*/ 0 60000 65536"/>
                    <a:gd name="T9" fmla="*/ 0 60000 65536"/>
                    <a:gd name="T10" fmla="*/ 0 60000 65536"/>
                    <a:gd name="T11" fmla="*/ 0 60000 65536"/>
                    <a:gd name="T12" fmla="*/ 0 w 16"/>
                    <a:gd name="T13" fmla="*/ 0 h 204"/>
                    <a:gd name="T14" fmla="*/ 16 w 16"/>
                    <a:gd name="T15" fmla="*/ 204 h 204"/>
                  </a:gdLst>
                  <a:ahLst/>
                  <a:cxnLst>
                    <a:cxn ang="T8">
                      <a:pos x="T0" y="T1"/>
                    </a:cxn>
                    <a:cxn ang="T9">
                      <a:pos x="T2" y="T3"/>
                    </a:cxn>
                    <a:cxn ang="T10">
                      <a:pos x="T4" y="T5"/>
                    </a:cxn>
                    <a:cxn ang="T11">
                      <a:pos x="T6" y="T7"/>
                    </a:cxn>
                  </a:cxnLst>
                  <a:rect l="T12" t="T13" r="T14" b="T15"/>
                  <a:pathLst>
                    <a:path w="16" h="204">
                      <a:moveTo>
                        <a:pt x="16" y="204"/>
                      </a:moveTo>
                      <a:lnTo>
                        <a:pt x="11" y="136"/>
                      </a:lnTo>
                      <a:lnTo>
                        <a:pt x="10" y="68"/>
                      </a:lnTo>
                      <a:lnTo>
                        <a:pt x="0" y="0"/>
                      </a:lnTo>
                    </a:path>
                  </a:pathLst>
                </a:custGeom>
                <a:noFill/>
                <a:ln w="11113">
                  <a:solidFill>
                    <a:srgbClr val="D1E7F1"/>
                  </a:solidFill>
                  <a:round/>
                  <a:headEnd/>
                  <a:tailEnd/>
                </a:ln>
              </p:spPr>
              <p:txBody>
                <a:bodyPr/>
                <a:lstStyle/>
                <a:p>
                  <a:endParaRPr lang="en-US"/>
                </a:p>
              </p:txBody>
            </p:sp>
            <p:sp>
              <p:nvSpPr>
                <p:cNvPr id="18950" name="Freeform 669"/>
                <p:cNvSpPr>
                  <a:spLocks/>
                </p:cNvSpPr>
                <p:nvPr/>
              </p:nvSpPr>
              <p:spPr bwMode="auto">
                <a:xfrm>
                  <a:off x="899" y="1728"/>
                  <a:ext cx="4" cy="3"/>
                </a:xfrm>
                <a:custGeom>
                  <a:avLst/>
                  <a:gdLst>
                    <a:gd name="T0" fmla="*/ 0 w 15"/>
                    <a:gd name="T1" fmla="*/ 0 h 12"/>
                    <a:gd name="T2" fmla="*/ 0 w 15"/>
                    <a:gd name="T3" fmla="*/ 0 h 12"/>
                    <a:gd name="T4" fmla="*/ 0 w 15"/>
                    <a:gd name="T5" fmla="*/ 0 h 12"/>
                    <a:gd name="T6" fmla="*/ 0 w 15"/>
                    <a:gd name="T7" fmla="*/ 0 h 12"/>
                    <a:gd name="T8" fmla="*/ 0 60000 65536"/>
                    <a:gd name="T9" fmla="*/ 0 60000 65536"/>
                    <a:gd name="T10" fmla="*/ 0 60000 65536"/>
                    <a:gd name="T11" fmla="*/ 0 60000 65536"/>
                    <a:gd name="T12" fmla="*/ 0 w 15"/>
                    <a:gd name="T13" fmla="*/ 0 h 12"/>
                    <a:gd name="T14" fmla="*/ 15 w 15"/>
                    <a:gd name="T15" fmla="*/ 12 h 12"/>
                  </a:gdLst>
                  <a:ahLst/>
                  <a:cxnLst>
                    <a:cxn ang="T8">
                      <a:pos x="T0" y="T1"/>
                    </a:cxn>
                    <a:cxn ang="T9">
                      <a:pos x="T2" y="T3"/>
                    </a:cxn>
                    <a:cxn ang="T10">
                      <a:pos x="T4" y="T5"/>
                    </a:cxn>
                    <a:cxn ang="T11">
                      <a:pos x="T6" y="T7"/>
                    </a:cxn>
                  </a:cxnLst>
                  <a:rect l="T12" t="T13" r="T14" b="T15"/>
                  <a:pathLst>
                    <a:path w="15" h="12">
                      <a:moveTo>
                        <a:pt x="0" y="12"/>
                      </a:moveTo>
                      <a:lnTo>
                        <a:pt x="3" y="11"/>
                      </a:lnTo>
                      <a:lnTo>
                        <a:pt x="9" y="5"/>
                      </a:lnTo>
                      <a:lnTo>
                        <a:pt x="15" y="0"/>
                      </a:lnTo>
                    </a:path>
                  </a:pathLst>
                </a:custGeom>
                <a:noFill/>
                <a:ln w="11113">
                  <a:solidFill>
                    <a:srgbClr val="D1E7F1"/>
                  </a:solidFill>
                  <a:round/>
                  <a:headEnd/>
                  <a:tailEnd/>
                </a:ln>
              </p:spPr>
              <p:txBody>
                <a:bodyPr/>
                <a:lstStyle/>
                <a:p>
                  <a:endParaRPr lang="en-US"/>
                </a:p>
              </p:txBody>
            </p:sp>
            <p:sp>
              <p:nvSpPr>
                <p:cNvPr id="18951" name="Freeform 670"/>
                <p:cNvSpPr>
                  <a:spLocks/>
                </p:cNvSpPr>
                <p:nvPr/>
              </p:nvSpPr>
              <p:spPr bwMode="auto">
                <a:xfrm>
                  <a:off x="902" y="1728"/>
                  <a:ext cx="1" cy="28"/>
                </a:xfrm>
                <a:custGeom>
                  <a:avLst/>
                  <a:gdLst>
                    <a:gd name="T0" fmla="*/ 0 w 4"/>
                    <a:gd name="T1" fmla="*/ 0 h 110"/>
                    <a:gd name="T2" fmla="*/ 0 w 4"/>
                    <a:gd name="T3" fmla="*/ 0 h 110"/>
                    <a:gd name="T4" fmla="*/ 0 w 4"/>
                    <a:gd name="T5" fmla="*/ 0 h 110"/>
                    <a:gd name="T6" fmla="*/ 0 w 4"/>
                    <a:gd name="T7" fmla="*/ 0 h 110"/>
                    <a:gd name="T8" fmla="*/ 0 60000 65536"/>
                    <a:gd name="T9" fmla="*/ 0 60000 65536"/>
                    <a:gd name="T10" fmla="*/ 0 60000 65536"/>
                    <a:gd name="T11" fmla="*/ 0 60000 65536"/>
                    <a:gd name="T12" fmla="*/ 0 w 4"/>
                    <a:gd name="T13" fmla="*/ 0 h 110"/>
                    <a:gd name="T14" fmla="*/ 4 w 4"/>
                    <a:gd name="T15" fmla="*/ 110 h 110"/>
                  </a:gdLst>
                  <a:ahLst/>
                  <a:cxnLst>
                    <a:cxn ang="T8">
                      <a:pos x="T0" y="T1"/>
                    </a:cxn>
                    <a:cxn ang="T9">
                      <a:pos x="T2" y="T3"/>
                    </a:cxn>
                    <a:cxn ang="T10">
                      <a:pos x="T4" y="T5"/>
                    </a:cxn>
                    <a:cxn ang="T11">
                      <a:pos x="T6" y="T7"/>
                    </a:cxn>
                  </a:cxnLst>
                  <a:rect l="T12" t="T13" r="T14" b="T15"/>
                  <a:pathLst>
                    <a:path w="4" h="110">
                      <a:moveTo>
                        <a:pt x="4" y="0"/>
                      </a:moveTo>
                      <a:lnTo>
                        <a:pt x="0" y="29"/>
                      </a:lnTo>
                      <a:lnTo>
                        <a:pt x="0" y="70"/>
                      </a:lnTo>
                      <a:lnTo>
                        <a:pt x="2" y="110"/>
                      </a:lnTo>
                    </a:path>
                  </a:pathLst>
                </a:custGeom>
                <a:noFill/>
                <a:ln w="11113">
                  <a:solidFill>
                    <a:srgbClr val="D1E7F1"/>
                  </a:solidFill>
                  <a:round/>
                  <a:headEnd/>
                  <a:tailEnd/>
                </a:ln>
              </p:spPr>
              <p:txBody>
                <a:bodyPr/>
                <a:lstStyle/>
                <a:p>
                  <a:endParaRPr lang="en-US"/>
                </a:p>
              </p:txBody>
            </p:sp>
            <p:sp>
              <p:nvSpPr>
                <p:cNvPr id="18952" name="Freeform 671"/>
                <p:cNvSpPr>
                  <a:spLocks/>
                </p:cNvSpPr>
                <p:nvPr/>
              </p:nvSpPr>
              <p:spPr bwMode="auto">
                <a:xfrm>
                  <a:off x="911" y="1814"/>
                  <a:ext cx="5" cy="9"/>
                </a:xfrm>
                <a:custGeom>
                  <a:avLst/>
                  <a:gdLst>
                    <a:gd name="T0" fmla="*/ 0 w 23"/>
                    <a:gd name="T1" fmla="*/ 0 h 35"/>
                    <a:gd name="T2" fmla="*/ 0 w 23"/>
                    <a:gd name="T3" fmla="*/ 0 h 35"/>
                    <a:gd name="T4" fmla="*/ 0 w 23"/>
                    <a:gd name="T5" fmla="*/ 0 h 35"/>
                    <a:gd name="T6" fmla="*/ 0 w 23"/>
                    <a:gd name="T7" fmla="*/ 0 h 35"/>
                    <a:gd name="T8" fmla="*/ 0 60000 65536"/>
                    <a:gd name="T9" fmla="*/ 0 60000 65536"/>
                    <a:gd name="T10" fmla="*/ 0 60000 65536"/>
                    <a:gd name="T11" fmla="*/ 0 60000 65536"/>
                    <a:gd name="T12" fmla="*/ 0 w 23"/>
                    <a:gd name="T13" fmla="*/ 0 h 35"/>
                    <a:gd name="T14" fmla="*/ 23 w 23"/>
                    <a:gd name="T15" fmla="*/ 35 h 35"/>
                  </a:gdLst>
                  <a:ahLst/>
                  <a:cxnLst>
                    <a:cxn ang="T8">
                      <a:pos x="T0" y="T1"/>
                    </a:cxn>
                    <a:cxn ang="T9">
                      <a:pos x="T2" y="T3"/>
                    </a:cxn>
                    <a:cxn ang="T10">
                      <a:pos x="T4" y="T5"/>
                    </a:cxn>
                    <a:cxn ang="T11">
                      <a:pos x="T6" y="T7"/>
                    </a:cxn>
                  </a:cxnLst>
                  <a:rect l="T12" t="T13" r="T14" b="T15"/>
                  <a:pathLst>
                    <a:path w="23" h="35">
                      <a:moveTo>
                        <a:pt x="0" y="0"/>
                      </a:moveTo>
                      <a:lnTo>
                        <a:pt x="11" y="11"/>
                      </a:lnTo>
                      <a:lnTo>
                        <a:pt x="16" y="23"/>
                      </a:lnTo>
                      <a:lnTo>
                        <a:pt x="23" y="35"/>
                      </a:lnTo>
                    </a:path>
                  </a:pathLst>
                </a:custGeom>
                <a:noFill/>
                <a:ln w="6350">
                  <a:solidFill>
                    <a:srgbClr val="D1E7F1"/>
                  </a:solidFill>
                  <a:round/>
                  <a:headEnd/>
                  <a:tailEnd/>
                </a:ln>
              </p:spPr>
              <p:txBody>
                <a:bodyPr/>
                <a:lstStyle/>
                <a:p>
                  <a:endParaRPr lang="en-US"/>
                </a:p>
              </p:txBody>
            </p:sp>
            <p:sp>
              <p:nvSpPr>
                <p:cNvPr id="18953" name="Freeform 672"/>
                <p:cNvSpPr>
                  <a:spLocks/>
                </p:cNvSpPr>
                <p:nvPr/>
              </p:nvSpPr>
              <p:spPr bwMode="auto">
                <a:xfrm>
                  <a:off x="639" y="2184"/>
                  <a:ext cx="139" cy="339"/>
                </a:xfrm>
                <a:custGeom>
                  <a:avLst/>
                  <a:gdLst>
                    <a:gd name="T0" fmla="*/ 0 w 556"/>
                    <a:gd name="T1" fmla="*/ 0 h 1357"/>
                    <a:gd name="T2" fmla="*/ 0 w 556"/>
                    <a:gd name="T3" fmla="*/ 0 h 1357"/>
                    <a:gd name="T4" fmla="*/ 0 w 556"/>
                    <a:gd name="T5" fmla="*/ 0 h 1357"/>
                    <a:gd name="T6" fmla="*/ 0 w 556"/>
                    <a:gd name="T7" fmla="*/ 0 h 1357"/>
                    <a:gd name="T8" fmla="*/ 0 w 556"/>
                    <a:gd name="T9" fmla="*/ 0 h 1357"/>
                    <a:gd name="T10" fmla="*/ 0 w 556"/>
                    <a:gd name="T11" fmla="*/ 0 h 1357"/>
                    <a:gd name="T12" fmla="*/ 0 w 556"/>
                    <a:gd name="T13" fmla="*/ 0 h 1357"/>
                    <a:gd name="T14" fmla="*/ 0 w 556"/>
                    <a:gd name="T15" fmla="*/ 0 h 1357"/>
                    <a:gd name="T16" fmla="*/ 0 w 556"/>
                    <a:gd name="T17" fmla="*/ 0 h 1357"/>
                    <a:gd name="T18" fmla="*/ 0 w 556"/>
                    <a:gd name="T19" fmla="*/ 0 h 1357"/>
                    <a:gd name="T20" fmla="*/ 0 w 556"/>
                    <a:gd name="T21" fmla="*/ 0 h 1357"/>
                    <a:gd name="T22" fmla="*/ 0 w 556"/>
                    <a:gd name="T23" fmla="*/ 0 h 1357"/>
                    <a:gd name="T24" fmla="*/ 0 w 556"/>
                    <a:gd name="T25" fmla="*/ 0 h 1357"/>
                    <a:gd name="T26" fmla="*/ 0 w 556"/>
                    <a:gd name="T27" fmla="*/ 0 h 1357"/>
                    <a:gd name="T28" fmla="*/ 0 w 556"/>
                    <a:gd name="T29" fmla="*/ 0 h 1357"/>
                    <a:gd name="T30" fmla="*/ 0 w 556"/>
                    <a:gd name="T31" fmla="*/ 0 h 1357"/>
                    <a:gd name="T32" fmla="*/ 0 w 556"/>
                    <a:gd name="T33" fmla="*/ 0 h 1357"/>
                    <a:gd name="T34" fmla="*/ 0 w 556"/>
                    <a:gd name="T35" fmla="*/ 0 h 1357"/>
                    <a:gd name="T36" fmla="*/ 0 w 556"/>
                    <a:gd name="T37" fmla="*/ 0 h 1357"/>
                    <a:gd name="T38" fmla="*/ 0 w 556"/>
                    <a:gd name="T39" fmla="*/ 0 h 1357"/>
                    <a:gd name="T40" fmla="*/ 0 w 556"/>
                    <a:gd name="T41" fmla="*/ 0 h 1357"/>
                    <a:gd name="T42" fmla="*/ 0 w 556"/>
                    <a:gd name="T43" fmla="*/ 0 h 1357"/>
                    <a:gd name="T44" fmla="*/ 0 w 556"/>
                    <a:gd name="T45" fmla="*/ 0 h 1357"/>
                    <a:gd name="T46" fmla="*/ 0 w 556"/>
                    <a:gd name="T47" fmla="*/ 0 h 1357"/>
                    <a:gd name="T48" fmla="*/ 0 w 556"/>
                    <a:gd name="T49" fmla="*/ 0 h 1357"/>
                    <a:gd name="T50" fmla="*/ 0 w 556"/>
                    <a:gd name="T51" fmla="*/ 0 h 1357"/>
                    <a:gd name="T52" fmla="*/ 0 w 556"/>
                    <a:gd name="T53" fmla="*/ 0 h 1357"/>
                    <a:gd name="T54" fmla="*/ 0 w 556"/>
                    <a:gd name="T55" fmla="*/ 0 h 1357"/>
                    <a:gd name="T56" fmla="*/ 0 w 556"/>
                    <a:gd name="T57" fmla="*/ 0 h 1357"/>
                    <a:gd name="T58" fmla="*/ 0 w 556"/>
                    <a:gd name="T59" fmla="*/ 0 h 1357"/>
                    <a:gd name="T60" fmla="*/ 0 w 556"/>
                    <a:gd name="T61" fmla="*/ 0 h 1357"/>
                    <a:gd name="T62" fmla="*/ 0 w 556"/>
                    <a:gd name="T63" fmla="*/ 0 h 1357"/>
                    <a:gd name="T64" fmla="*/ 0 w 556"/>
                    <a:gd name="T65" fmla="*/ 0 h 1357"/>
                    <a:gd name="T66" fmla="*/ 0 w 556"/>
                    <a:gd name="T67" fmla="*/ 0 h 1357"/>
                    <a:gd name="T68" fmla="*/ 0 w 556"/>
                    <a:gd name="T69" fmla="*/ 0 h 1357"/>
                    <a:gd name="T70" fmla="*/ 0 w 556"/>
                    <a:gd name="T71" fmla="*/ 0 h 1357"/>
                    <a:gd name="T72" fmla="*/ 0 w 556"/>
                    <a:gd name="T73" fmla="*/ 0 h 1357"/>
                    <a:gd name="T74" fmla="*/ 0 w 556"/>
                    <a:gd name="T75" fmla="*/ 0 h 1357"/>
                    <a:gd name="T76" fmla="*/ 0 w 556"/>
                    <a:gd name="T77" fmla="*/ 0 h 1357"/>
                    <a:gd name="T78" fmla="*/ 0 w 556"/>
                    <a:gd name="T79" fmla="*/ 0 h 1357"/>
                    <a:gd name="T80" fmla="*/ 0 w 556"/>
                    <a:gd name="T81" fmla="*/ 0 h 1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6"/>
                    <a:gd name="T124" fmla="*/ 0 h 1357"/>
                    <a:gd name="T125" fmla="*/ 556 w 556"/>
                    <a:gd name="T126" fmla="*/ 1357 h 1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6" h="1357">
                      <a:moveTo>
                        <a:pt x="0" y="1357"/>
                      </a:moveTo>
                      <a:lnTo>
                        <a:pt x="36" y="1317"/>
                      </a:lnTo>
                      <a:lnTo>
                        <a:pt x="60" y="1275"/>
                      </a:lnTo>
                      <a:lnTo>
                        <a:pt x="77" y="1227"/>
                      </a:lnTo>
                      <a:lnTo>
                        <a:pt x="89" y="1177"/>
                      </a:lnTo>
                      <a:lnTo>
                        <a:pt x="96" y="1126"/>
                      </a:lnTo>
                      <a:lnTo>
                        <a:pt x="102" y="1075"/>
                      </a:lnTo>
                      <a:lnTo>
                        <a:pt x="107" y="1024"/>
                      </a:lnTo>
                      <a:lnTo>
                        <a:pt x="116" y="975"/>
                      </a:lnTo>
                      <a:lnTo>
                        <a:pt x="125" y="927"/>
                      </a:lnTo>
                      <a:lnTo>
                        <a:pt x="136" y="880"/>
                      </a:lnTo>
                      <a:lnTo>
                        <a:pt x="146" y="834"/>
                      </a:lnTo>
                      <a:lnTo>
                        <a:pt x="157" y="787"/>
                      </a:lnTo>
                      <a:lnTo>
                        <a:pt x="169" y="741"/>
                      </a:lnTo>
                      <a:lnTo>
                        <a:pt x="180" y="696"/>
                      </a:lnTo>
                      <a:lnTo>
                        <a:pt x="193" y="651"/>
                      </a:lnTo>
                      <a:lnTo>
                        <a:pt x="206" y="606"/>
                      </a:lnTo>
                      <a:lnTo>
                        <a:pt x="220" y="562"/>
                      </a:lnTo>
                      <a:lnTo>
                        <a:pt x="234" y="518"/>
                      </a:lnTo>
                      <a:lnTo>
                        <a:pt x="250" y="475"/>
                      </a:lnTo>
                      <a:lnTo>
                        <a:pt x="266" y="433"/>
                      </a:lnTo>
                      <a:lnTo>
                        <a:pt x="283" y="390"/>
                      </a:lnTo>
                      <a:lnTo>
                        <a:pt x="302" y="349"/>
                      </a:lnTo>
                      <a:lnTo>
                        <a:pt x="320" y="308"/>
                      </a:lnTo>
                      <a:lnTo>
                        <a:pt x="340" y="268"/>
                      </a:lnTo>
                      <a:lnTo>
                        <a:pt x="362" y="228"/>
                      </a:lnTo>
                      <a:lnTo>
                        <a:pt x="384" y="188"/>
                      </a:lnTo>
                      <a:lnTo>
                        <a:pt x="407" y="149"/>
                      </a:lnTo>
                      <a:lnTo>
                        <a:pt x="432" y="111"/>
                      </a:lnTo>
                      <a:lnTo>
                        <a:pt x="458" y="75"/>
                      </a:lnTo>
                      <a:lnTo>
                        <a:pt x="486" y="38"/>
                      </a:lnTo>
                      <a:lnTo>
                        <a:pt x="514" y="1"/>
                      </a:lnTo>
                      <a:lnTo>
                        <a:pt x="518" y="0"/>
                      </a:lnTo>
                      <a:lnTo>
                        <a:pt x="519" y="1"/>
                      </a:lnTo>
                      <a:lnTo>
                        <a:pt x="534" y="5"/>
                      </a:lnTo>
                      <a:lnTo>
                        <a:pt x="541" y="9"/>
                      </a:lnTo>
                      <a:lnTo>
                        <a:pt x="556" y="13"/>
                      </a:lnTo>
                      <a:lnTo>
                        <a:pt x="521" y="56"/>
                      </a:lnTo>
                      <a:lnTo>
                        <a:pt x="492" y="96"/>
                      </a:lnTo>
                      <a:lnTo>
                        <a:pt x="464" y="135"/>
                      </a:lnTo>
                      <a:lnTo>
                        <a:pt x="438" y="174"/>
                      </a:lnTo>
                      <a:lnTo>
                        <a:pt x="416" y="212"/>
                      </a:lnTo>
                      <a:lnTo>
                        <a:pt x="394" y="251"/>
                      </a:lnTo>
                      <a:lnTo>
                        <a:pt x="374" y="289"/>
                      </a:lnTo>
                      <a:lnTo>
                        <a:pt x="356" y="330"/>
                      </a:lnTo>
                      <a:lnTo>
                        <a:pt x="337" y="371"/>
                      </a:lnTo>
                      <a:lnTo>
                        <a:pt x="319" y="414"/>
                      </a:lnTo>
                      <a:lnTo>
                        <a:pt x="302" y="458"/>
                      </a:lnTo>
                      <a:lnTo>
                        <a:pt x="285" y="505"/>
                      </a:lnTo>
                      <a:lnTo>
                        <a:pt x="266" y="556"/>
                      </a:lnTo>
                      <a:lnTo>
                        <a:pt x="247" y="609"/>
                      </a:lnTo>
                      <a:lnTo>
                        <a:pt x="225" y="676"/>
                      </a:lnTo>
                      <a:lnTo>
                        <a:pt x="207" y="730"/>
                      </a:lnTo>
                      <a:lnTo>
                        <a:pt x="193" y="774"/>
                      </a:lnTo>
                      <a:lnTo>
                        <a:pt x="184" y="812"/>
                      </a:lnTo>
                      <a:lnTo>
                        <a:pt x="177" y="845"/>
                      </a:lnTo>
                      <a:lnTo>
                        <a:pt x="171" y="876"/>
                      </a:lnTo>
                      <a:lnTo>
                        <a:pt x="166" y="908"/>
                      </a:lnTo>
                      <a:lnTo>
                        <a:pt x="162" y="943"/>
                      </a:lnTo>
                      <a:lnTo>
                        <a:pt x="156" y="983"/>
                      </a:lnTo>
                      <a:lnTo>
                        <a:pt x="149" y="1030"/>
                      </a:lnTo>
                      <a:lnTo>
                        <a:pt x="139" y="1089"/>
                      </a:lnTo>
                      <a:lnTo>
                        <a:pt x="137" y="1106"/>
                      </a:lnTo>
                      <a:lnTo>
                        <a:pt x="133" y="1129"/>
                      </a:lnTo>
                      <a:lnTo>
                        <a:pt x="130" y="1147"/>
                      </a:lnTo>
                      <a:lnTo>
                        <a:pt x="117" y="1202"/>
                      </a:lnTo>
                      <a:lnTo>
                        <a:pt x="99" y="1251"/>
                      </a:lnTo>
                      <a:lnTo>
                        <a:pt x="76" y="1294"/>
                      </a:lnTo>
                      <a:lnTo>
                        <a:pt x="39" y="1335"/>
                      </a:lnTo>
                      <a:lnTo>
                        <a:pt x="30" y="1341"/>
                      </a:lnTo>
                      <a:lnTo>
                        <a:pt x="11" y="1351"/>
                      </a:lnTo>
                      <a:lnTo>
                        <a:pt x="0" y="1357"/>
                      </a:lnTo>
                      <a:close/>
                    </a:path>
                  </a:pathLst>
                </a:custGeom>
                <a:solidFill>
                  <a:srgbClr val="47A3CB"/>
                </a:solidFill>
                <a:ln w="9525">
                  <a:noFill/>
                  <a:round/>
                  <a:headEnd/>
                  <a:tailEnd/>
                </a:ln>
              </p:spPr>
              <p:txBody>
                <a:bodyPr/>
                <a:lstStyle/>
                <a:p>
                  <a:endParaRPr lang="en-US"/>
                </a:p>
              </p:txBody>
            </p:sp>
            <p:sp>
              <p:nvSpPr>
                <p:cNvPr id="18954" name="Freeform 673"/>
                <p:cNvSpPr>
                  <a:spLocks/>
                </p:cNvSpPr>
                <p:nvPr/>
              </p:nvSpPr>
              <p:spPr bwMode="auto">
                <a:xfrm>
                  <a:off x="639" y="2184"/>
                  <a:ext cx="139" cy="339"/>
                </a:xfrm>
                <a:custGeom>
                  <a:avLst/>
                  <a:gdLst>
                    <a:gd name="T0" fmla="*/ 0 w 556"/>
                    <a:gd name="T1" fmla="*/ 0 h 1357"/>
                    <a:gd name="T2" fmla="*/ 0 w 556"/>
                    <a:gd name="T3" fmla="*/ 0 h 1357"/>
                    <a:gd name="T4" fmla="*/ 0 w 556"/>
                    <a:gd name="T5" fmla="*/ 0 h 1357"/>
                    <a:gd name="T6" fmla="*/ 0 w 556"/>
                    <a:gd name="T7" fmla="*/ 0 h 1357"/>
                    <a:gd name="T8" fmla="*/ 0 w 556"/>
                    <a:gd name="T9" fmla="*/ 0 h 1357"/>
                    <a:gd name="T10" fmla="*/ 0 w 556"/>
                    <a:gd name="T11" fmla="*/ 0 h 1357"/>
                    <a:gd name="T12" fmla="*/ 0 w 556"/>
                    <a:gd name="T13" fmla="*/ 0 h 1357"/>
                    <a:gd name="T14" fmla="*/ 0 w 556"/>
                    <a:gd name="T15" fmla="*/ 0 h 1357"/>
                    <a:gd name="T16" fmla="*/ 0 w 556"/>
                    <a:gd name="T17" fmla="*/ 0 h 1357"/>
                    <a:gd name="T18" fmla="*/ 0 w 556"/>
                    <a:gd name="T19" fmla="*/ 0 h 1357"/>
                    <a:gd name="T20" fmla="*/ 0 w 556"/>
                    <a:gd name="T21" fmla="*/ 0 h 1357"/>
                    <a:gd name="T22" fmla="*/ 0 w 556"/>
                    <a:gd name="T23" fmla="*/ 0 h 1357"/>
                    <a:gd name="T24" fmla="*/ 0 w 556"/>
                    <a:gd name="T25" fmla="*/ 0 h 1357"/>
                    <a:gd name="T26" fmla="*/ 0 w 556"/>
                    <a:gd name="T27" fmla="*/ 0 h 1357"/>
                    <a:gd name="T28" fmla="*/ 0 w 556"/>
                    <a:gd name="T29" fmla="*/ 0 h 1357"/>
                    <a:gd name="T30" fmla="*/ 0 w 556"/>
                    <a:gd name="T31" fmla="*/ 0 h 1357"/>
                    <a:gd name="T32" fmla="*/ 0 w 556"/>
                    <a:gd name="T33" fmla="*/ 0 h 1357"/>
                    <a:gd name="T34" fmla="*/ 0 w 556"/>
                    <a:gd name="T35" fmla="*/ 0 h 1357"/>
                    <a:gd name="T36" fmla="*/ 0 w 556"/>
                    <a:gd name="T37" fmla="*/ 0 h 1357"/>
                    <a:gd name="T38" fmla="*/ 0 w 556"/>
                    <a:gd name="T39" fmla="*/ 0 h 1357"/>
                    <a:gd name="T40" fmla="*/ 0 w 556"/>
                    <a:gd name="T41" fmla="*/ 0 h 1357"/>
                    <a:gd name="T42" fmla="*/ 0 w 556"/>
                    <a:gd name="T43" fmla="*/ 0 h 1357"/>
                    <a:gd name="T44" fmla="*/ 0 w 556"/>
                    <a:gd name="T45" fmla="*/ 0 h 1357"/>
                    <a:gd name="T46" fmla="*/ 0 w 556"/>
                    <a:gd name="T47" fmla="*/ 0 h 1357"/>
                    <a:gd name="T48" fmla="*/ 0 w 556"/>
                    <a:gd name="T49" fmla="*/ 0 h 1357"/>
                    <a:gd name="T50" fmla="*/ 0 w 556"/>
                    <a:gd name="T51" fmla="*/ 0 h 1357"/>
                    <a:gd name="T52" fmla="*/ 0 w 556"/>
                    <a:gd name="T53" fmla="*/ 0 h 1357"/>
                    <a:gd name="T54" fmla="*/ 0 w 556"/>
                    <a:gd name="T55" fmla="*/ 0 h 1357"/>
                    <a:gd name="T56" fmla="*/ 0 w 556"/>
                    <a:gd name="T57" fmla="*/ 0 h 1357"/>
                    <a:gd name="T58" fmla="*/ 0 w 556"/>
                    <a:gd name="T59" fmla="*/ 0 h 1357"/>
                    <a:gd name="T60" fmla="*/ 0 w 556"/>
                    <a:gd name="T61" fmla="*/ 0 h 1357"/>
                    <a:gd name="T62" fmla="*/ 0 w 556"/>
                    <a:gd name="T63" fmla="*/ 0 h 1357"/>
                    <a:gd name="T64" fmla="*/ 0 w 556"/>
                    <a:gd name="T65" fmla="*/ 0 h 1357"/>
                    <a:gd name="T66" fmla="*/ 0 w 556"/>
                    <a:gd name="T67" fmla="*/ 0 h 1357"/>
                    <a:gd name="T68" fmla="*/ 0 w 556"/>
                    <a:gd name="T69" fmla="*/ 0 h 1357"/>
                    <a:gd name="T70" fmla="*/ 0 w 556"/>
                    <a:gd name="T71" fmla="*/ 0 h 1357"/>
                    <a:gd name="T72" fmla="*/ 0 w 556"/>
                    <a:gd name="T73" fmla="*/ 0 h 1357"/>
                    <a:gd name="T74" fmla="*/ 0 w 556"/>
                    <a:gd name="T75" fmla="*/ 0 h 1357"/>
                    <a:gd name="T76" fmla="*/ 0 w 556"/>
                    <a:gd name="T77" fmla="*/ 0 h 1357"/>
                    <a:gd name="T78" fmla="*/ 0 w 556"/>
                    <a:gd name="T79" fmla="*/ 0 h 1357"/>
                    <a:gd name="T80" fmla="*/ 0 w 556"/>
                    <a:gd name="T81" fmla="*/ 0 h 1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6"/>
                    <a:gd name="T124" fmla="*/ 0 h 1357"/>
                    <a:gd name="T125" fmla="*/ 556 w 556"/>
                    <a:gd name="T126" fmla="*/ 1357 h 1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6" h="1357">
                      <a:moveTo>
                        <a:pt x="0" y="1357"/>
                      </a:moveTo>
                      <a:lnTo>
                        <a:pt x="36" y="1317"/>
                      </a:lnTo>
                      <a:lnTo>
                        <a:pt x="60" y="1275"/>
                      </a:lnTo>
                      <a:lnTo>
                        <a:pt x="77" y="1227"/>
                      </a:lnTo>
                      <a:lnTo>
                        <a:pt x="89" y="1177"/>
                      </a:lnTo>
                      <a:lnTo>
                        <a:pt x="96" y="1126"/>
                      </a:lnTo>
                      <a:lnTo>
                        <a:pt x="102" y="1075"/>
                      </a:lnTo>
                      <a:lnTo>
                        <a:pt x="107" y="1024"/>
                      </a:lnTo>
                      <a:lnTo>
                        <a:pt x="116" y="975"/>
                      </a:lnTo>
                      <a:lnTo>
                        <a:pt x="125" y="927"/>
                      </a:lnTo>
                      <a:lnTo>
                        <a:pt x="136" y="880"/>
                      </a:lnTo>
                      <a:lnTo>
                        <a:pt x="146" y="834"/>
                      </a:lnTo>
                      <a:lnTo>
                        <a:pt x="157" y="787"/>
                      </a:lnTo>
                      <a:lnTo>
                        <a:pt x="169" y="741"/>
                      </a:lnTo>
                      <a:lnTo>
                        <a:pt x="180" y="696"/>
                      </a:lnTo>
                      <a:lnTo>
                        <a:pt x="193" y="651"/>
                      </a:lnTo>
                      <a:lnTo>
                        <a:pt x="206" y="606"/>
                      </a:lnTo>
                      <a:lnTo>
                        <a:pt x="220" y="562"/>
                      </a:lnTo>
                      <a:lnTo>
                        <a:pt x="234" y="518"/>
                      </a:lnTo>
                      <a:lnTo>
                        <a:pt x="250" y="475"/>
                      </a:lnTo>
                      <a:lnTo>
                        <a:pt x="266" y="433"/>
                      </a:lnTo>
                      <a:lnTo>
                        <a:pt x="283" y="390"/>
                      </a:lnTo>
                      <a:lnTo>
                        <a:pt x="302" y="349"/>
                      </a:lnTo>
                      <a:lnTo>
                        <a:pt x="320" y="308"/>
                      </a:lnTo>
                      <a:lnTo>
                        <a:pt x="340" y="268"/>
                      </a:lnTo>
                      <a:lnTo>
                        <a:pt x="362" y="228"/>
                      </a:lnTo>
                      <a:lnTo>
                        <a:pt x="384" y="188"/>
                      </a:lnTo>
                      <a:lnTo>
                        <a:pt x="407" y="149"/>
                      </a:lnTo>
                      <a:lnTo>
                        <a:pt x="432" y="111"/>
                      </a:lnTo>
                      <a:lnTo>
                        <a:pt x="458" y="75"/>
                      </a:lnTo>
                      <a:lnTo>
                        <a:pt x="486" y="38"/>
                      </a:lnTo>
                      <a:lnTo>
                        <a:pt x="514" y="1"/>
                      </a:lnTo>
                      <a:lnTo>
                        <a:pt x="518" y="0"/>
                      </a:lnTo>
                      <a:lnTo>
                        <a:pt x="519" y="1"/>
                      </a:lnTo>
                      <a:lnTo>
                        <a:pt x="534" y="5"/>
                      </a:lnTo>
                      <a:lnTo>
                        <a:pt x="541" y="9"/>
                      </a:lnTo>
                      <a:lnTo>
                        <a:pt x="556" y="13"/>
                      </a:lnTo>
                      <a:lnTo>
                        <a:pt x="521" y="56"/>
                      </a:lnTo>
                      <a:lnTo>
                        <a:pt x="492" y="96"/>
                      </a:lnTo>
                      <a:lnTo>
                        <a:pt x="464" y="135"/>
                      </a:lnTo>
                      <a:lnTo>
                        <a:pt x="438" y="174"/>
                      </a:lnTo>
                      <a:lnTo>
                        <a:pt x="416" y="212"/>
                      </a:lnTo>
                      <a:lnTo>
                        <a:pt x="394" y="251"/>
                      </a:lnTo>
                      <a:lnTo>
                        <a:pt x="374" y="289"/>
                      </a:lnTo>
                      <a:lnTo>
                        <a:pt x="356" y="330"/>
                      </a:lnTo>
                      <a:lnTo>
                        <a:pt x="337" y="371"/>
                      </a:lnTo>
                      <a:lnTo>
                        <a:pt x="319" y="414"/>
                      </a:lnTo>
                      <a:lnTo>
                        <a:pt x="302" y="458"/>
                      </a:lnTo>
                      <a:lnTo>
                        <a:pt x="285" y="505"/>
                      </a:lnTo>
                      <a:lnTo>
                        <a:pt x="266" y="556"/>
                      </a:lnTo>
                      <a:lnTo>
                        <a:pt x="247" y="609"/>
                      </a:lnTo>
                      <a:lnTo>
                        <a:pt x="225" y="676"/>
                      </a:lnTo>
                      <a:lnTo>
                        <a:pt x="207" y="730"/>
                      </a:lnTo>
                      <a:lnTo>
                        <a:pt x="193" y="774"/>
                      </a:lnTo>
                      <a:lnTo>
                        <a:pt x="184" y="812"/>
                      </a:lnTo>
                      <a:lnTo>
                        <a:pt x="177" y="845"/>
                      </a:lnTo>
                      <a:lnTo>
                        <a:pt x="171" y="876"/>
                      </a:lnTo>
                      <a:lnTo>
                        <a:pt x="166" y="908"/>
                      </a:lnTo>
                      <a:lnTo>
                        <a:pt x="162" y="943"/>
                      </a:lnTo>
                      <a:lnTo>
                        <a:pt x="156" y="983"/>
                      </a:lnTo>
                      <a:lnTo>
                        <a:pt x="149" y="1030"/>
                      </a:lnTo>
                      <a:lnTo>
                        <a:pt x="139" y="1089"/>
                      </a:lnTo>
                      <a:lnTo>
                        <a:pt x="137" y="1106"/>
                      </a:lnTo>
                      <a:lnTo>
                        <a:pt x="133" y="1129"/>
                      </a:lnTo>
                      <a:lnTo>
                        <a:pt x="130" y="1147"/>
                      </a:lnTo>
                      <a:lnTo>
                        <a:pt x="117" y="1202"/>
                      </a:lnTo>
                      <a:lnTo>
                        <a:pt x="99" y="1251"/>
                      </a:lnTo>
                      <a:lnTo>
                        <a:pt x="76" y="1294"/>
                      </a:lnTo>
                      <a:lnTo>
                        <a:pt x="39" y="1335"/>
                      </a:lnTo>
                      <a:lnTo>
                        <a:pt x="30" y="1341"/>
                      </a:lnTo>
                      <a:lnTo>
                        <a:pt x="11" y="1351"/>
                      </a:lnTo>
                      <a:lnTo>
                        <a:pt x="0" y="1357"/>
                      </a:lnTo>
                    </a:path>
                  </a:pathLst>
                </a:custGeom>
                <a:noFill/>
                <a:ln w="1588">
                  <a:solidFill>
                    <a:srgbClr val="87C2DC"/>
                  </a:solidFill>
                  <a:round/>
                  <a:headEnd/>
                  <a:tailEnd/>
                </a:ln>
              </p:spPr>
              <p:txBody>
                <a:bodyPr/>
                <a:lstStyle/>
                <a:p>
                  <a:endParaRPr lang="en-US"/>
                </a:p>
              </p:txBody>
            </p:sp>
            <p:sp>
              <p:nvSpPr>
                <p:cNvPr id="18955" name="Freeform 674"/>
                <p:cNvSpPr>
                  <a:spLocks/>
                </p:cNvSpPr>
                <p:nvPr/>
              </p:nvSpPr>
              <p:spPr bwMode="auto">
                <a:xfrm>
                  <a:off x="701" y="2181"/>
                  <a:ext cx="90" cy="350"/>
                </a:xfrm>
                <a:custGeom>
                  <a:avLst/>
                  <a:gdLst>
                    <a:gd name="T0" fmla="*/ 0 w 358"/>
                    <a:gd name="T1" fmla="*/ 0 h 1401"/>
                    <a:gd name="T2" fmla="*/ 0 w 358"/>
                    <a:gd name="T3" fmla="*/ 0 h 1401"/>
                    <a:gd name="T4" fmla="*/ 0 w 358"/>
                    <a:gd name="T5" fmla="*/ 0 h 1401"/>
                    <a:gd name="T6" fmla="*/ 0 w 358"/>
                    <a:gd name="T7" fmla="*/ 0 h 1401"/>
                    <a:gd name="T8" fmla="*/ 0 w 358"/>
                    <a:gd name="T9" fmla="*/ 0 h 1401"/>
                    <a:gd name="T10" fmla="*/ 0 w 358"/>
                    <a:gd name="T11" fmla="*/ 0 h 1401"/>
                    <a:gd name="T12" fmla="*/ 0 w 358"/>
                    <a:gd name="T13" fmla="*/ 0 h 1401"/>
                    <a:gd name="T14" fmla="*/ 0 w 358"/>
                    <a:gd name="T15" fmla="*/ 0 h 1401"/>
                    <a:gd name="T16" fmla="*/ 0 w 358"/>
                    <a:gd name="T17" fmla="*/ 0 h 1401"/>
                    <a:gd name="T18" fmla="*/ 0 w 358"/>
                    <a:gd name="T19" fmla="*/ 0 h 1401"/>
                    <a:gd name="T20" fmla="*/ 0 w 358"/>
                    <a:gd name="T21" fmla="*/ 0 h 1401"/>
                    <a:gd name="T22" fmla="*/ 0 w 358"/>
                    <a:gd name="T23" fmla="*/ 0 h 1401"/>
                    <a:gd name="T24" fmla="*/ 0 w 358"/>
                    <a:gd name="T25" fmla="*/ 0 h 1401"/>
                    <a:gd name="T26" fmla="*/ 0 w 358"/>
                    <a:gd name="T27" fmla="*/ 0 h 1401"/>
                    <a:gd name="T28" fmla="*/ 0 w 358"/>
                    <a:gd name="T29" fmla="*/ 0 h 1401"/>
                    <a:gd name="T30" fmla="*/ 0 w 358"/>
                    <a:gd name="T31" fmla="*/ 0 h 1401"/>
                    <a:gd name="T32" fmla="*/ 0 w 358"/>
                    <a:gd name="T33" fmla="*/ 0 h 1401"/>
                    <a:gd name="T34" fmla="*/ 0 w 358"/>
                    <a:gd name="T35" fmla="*/ 0 h 1401"/>
                    <a:gd name="T36" fmla="*/ 0 w 358"/>
                    <a:gd name="T37" fmla="*/ 0 h 1401"/>
                    <a:gd name="T38" fmla="*/ 0 w 358"/>
                    <a:gd name="T39" fmla="*/ 0 h 1401"/>
                    <a:gd name="T40" fmla="*/ 0 w 358"/>
                    <a:gd name="T41" fmla="*/ 0 h 1401"/>
                    <a:gd name="T42" fmla="*/ 0 w 358"/>
                    <a:gd name="T43" fmla="*/ 0 h 1401"/>
                    <a:gd name="T44" fmla="*/ 0 w 358"/>
                    <a:gd name="T45" fmla="*/ 0 h 1401"/>
                    <a:gd name="T46" fmla="*/ 0 w 358"/>
                    <a:gd name="T47" fmla="*/ 0 h 1401"/>
                    <a:gd name="T48" fmla="*/ 0 w 358"/>
                    <a:gd name="T49" fmla="*/ 0 h 1401"/>
                    <a:gd name="T50" fmla="*/ 0 w 358"/>
                    <a:gd name="T51" fmla="*/ 0 h 1401"/>
                    <a:gd name="T52" fmla="*/ 0 w 358"/>
                    <a:gd name="T53" fmla="*/ 0 h 1401"/>
                    <a:gd name="T54" fmla="*/ 0 w 358"/>
                    <a:gd name="T55" fmla="*/ 0 h 1401"/>
                    <a:gd name="T56" fmla="*/ 0 w 358"/>
                    <a:gd name="T57" fmla="*/ 0 h 1401"/>
                    <a:gd name="T58" fmla="*/ 0 w 358"/>
                    <a:gd name="T59" fmla="*/ 0 h 1401"/>
                    <a:gd name="T60" fmla="*/ 0 w 358"/>
                    <a:gd name="T61" fmla="*/ 0 h 1401"/>
                    <a:gd name="T62" fmla="*/ 0 w 358"/>
                    <a:gd name="T63" fmla="*/ 0 h 1401"/>
                    <a:gd name="T64" fmla="*/ 0 w 358"/>
                    <a:gd name="T65" fmla="*/ 0 h 1401"/>
                    <a:gd name="T66" fmla="*/ 0 w 358"/>
                    <a:gd name="T67" fmla="*/ 0 h 1401"/>
                    <a:gd name="T68" fmla="*/ 0 w 358"/>
                    <a:gd name="T69" fmla="*/ 0 h 1401"/>
                    <a:gd name="T70" fmla="*/ 0 w 358"/>
                    <a:gd name="T71" fmla="*/ 0 h 1401"/>
                    <a:gd name="T72" fmla="*/ 0 w 358"/>
                    <a:gd name="T73" fmla="*/ 0 h 1401"/>
                    <a:gd name="T74" fmla="*/ 0 w 358"/>
                    <a:gd name="T75" fmla="*/ 0 h 1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1401"/>
                    <a:gd name="T116" fmla="*/ 358 w 358"/>
                    <a:gd name="T117" fmla="*/ 1401 h 1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1401">
                      <a:moveTo>
                        <a:pt x="0" y="1391"/>
                      </a:moveTo>
                      <a:lnTo>
                        <a:pt x="25" y="1326"/>
                      </a:lnTo>
                      <a:lnTo>
                        <a:pt x="51" y="1263"/>
                      </a:lnTo>
                      <a:lnTo>
                        <a:pt x="74" y="1199"/>
                      </a:lnTo>
                      <a:lnTo>
                        <a:pt x="88" y="1153"/>
                      </a:lnTo>
                      <a:lnTo>
                        <a:pt x="102" y="1106"/>
                      </a:lnTo>
                      <a:lnTo>
                        <a:pt x="118" y="1061"/>
                      </a:lnTo>
                      <a:lnTo>
                        <a:pt x="133" y="1015"/>
                      </a:lnTo>
                      <a:lnTo>
                        <a:pt x="148" y="970"/>
                      </a:lnTo>
                      <a:lnTo>
                        <a:pt x="163" y="924"/>
                      </a:lnTo>
                      <a:lnTo>
                        <a:pt x="180" y="879"/>
                      </a:lnTo>
                      <a:lnTo>
                        <a:pt x="195" y="833"/>
                      </a:lnTo>
                      <a:lnTo>
                        <a:pt x="211" y="787"/>
                      </a:lnTo>
                      <a:lnTo>
                        <a:pt x="226" y="741"/>
                      </a:lnTo>
                      <a:lnTo>
                        <a:pt x="240" y="695"/>
                      </a:lnTo>
                      <a:lnTo>
                        <a:pt x="255" y="649"/>
                      </a:lnTo>
                      <a:lnTo>
                        <a:pt x="269" y="602"/>
                      </a:lnTo>
                      <a:lnTo>
                        <a:pt x="282" y="554"/>
                      </a:lnTo>
                      <a:lnTo>
                        <a:pt x="290" y="506"/>
                      </a:lnTo>
                      <a:lnTo>
                        <a:pt x="296" y="459"/>
                      </a:lnTo>
                      <a:lnTo>
                        <a:pt x="300" y="410"/>
                      </a:lnTo>
                      <a:lnTo>
                        <a:pt x="302" y="363"/>
                      </a:lnTo>
                      <a:lnTo>
                        <a:pt x="303" y="314"/>
                      </a:lnTo>
                      <a:lnTo>
                        <a:pt x="303" y="266"/>
                      </a:lnTo>
                      <a:lnTo>
                        <a:pt x="303" y="217"/>
                      </a:lnTo>
                      <a:lnTo>
                        <a:pt x="305" y="168"/>
                      </a:lnTo>
                      <a:lnTo>
                        <a:pt x="307" y="120"/>
                      </a:lnTo>
                      <a:lnTo>
                        <a:pt x="310" y="71"/>
                      </a:lnTo>
                      <a:lnTo>
                        <a:pt x="316" y="21"/>
                      </a:lnTo>
                      <a:lnTo>
                        <a:pt x="328" y="13"/>
                      </a:lnTo>
                      <a:lnTo>
                        <a:pt x="347" y="11"/>
                      </a:lnTo>
                      <a:lnTo>
                        <a:pt x="358" y="5"/>
                      </a:lnTo>
                      <a:lnTo>
                        <a:pt x="358" y="4"/>
                      </a:lnTo>
                      <a:lnTo>
                        <a:pt x="358" y="2"/>
                      </a:lnTo>
                      <a:lnTo>
                        <a:pt x="358" y="0"/>
                      </a:lnTo>
                      <a:lnTo>
                        <a:pt x="356" y="49"/>
                      </a:lnTo>
                      <a:lnTo>
                        <a:pt x="355" y="96"/>
                      </a:lnTo>
                      <a:lnTo>
                        <a:pt x="354" y="144"/>
                      </a:lnTo>
                      <a:lnTo>
                        <a:pt x="353" y="191"/>
                      </a:lnTo>
                      <a:lnTo>
                        <a:pt x="352" y="240"/>
                      </a:lnTo>
                      <a:lnTo>
                        <a:pt x="349" y="287"/>
                      </a:lnTo>
                      <a:lnTo>
                        <a:pt x="347" y="334"/>
                      </a:lnTo>
                      <a:lnTo>
                        <a:pt x="343" y="382"/>
                      </a:lnTo>
                      <a:lnTo>
                        <a:pt x="340" y="429"/>
                      </a:lnTo>
                      <a:lnTo>
                        <a:pt x="333" y="477"/>
                      </a:lnTo>
                      <a:lnTo>
                        <a:pt x="326" y="524"/>
                      </a:lnTo>
                      <a:lnTo>
                        <a:pt x="316" y="570"/>
                      </a:lnTo>
                      <a:lnTo>
                        <a:pt x="305" y="617"/>
                      </a:lnTo>
                      <a:lnTo>
                        <a:pt x="290" y="663"/>
                      </a:lnTo>
                      <a:lnTo>
                        <a:pt x="274" y="708"/>
                      </a:lnTo>
                      <a:lnTo>
                        <a:pt x="253" y="761"/>
                      </a:lnTo>
                      <a:lnTo>
                        <a:pt x="233" y="811"/>
                      </a:lnTo>
                      <a:lnTo>
                        <a:pt x="213" y="861"/>
                      </a:lnTo>
                      <a:lnTo>
                        <a:pt x="192" y="918"/>
                      </a:lnTo>
                      <a:lnTo>
                        <a:pt x="167" y="984"/>
                      </a:lnTo>
                      <a:lnTo>
                        <a:pt x="158" y="1012"/>
                      </a:lnTo>
                      <a:lnTo>
                        <a:pt x="134" y="1073"/>
                      </a:lnTo>
                      <a:lnTo>
                        <a:pt x="121" y="1108"/>
                      </a:lnTo>
                      <a:lnTo>
                        <a:pt x="105" y="1161"/>
                      </a:lnTo>
                      <a:lnTo>
                        <a:pt x="87" y="1213"/>
                      </a:lnTo>
                      <a:lnTo>
                        <a:pt x="69" y="1265"/>
                      </a:lnTo>
                      <a:lnTo>
                        <a:pt x="51" y="1316"/>
                      </a:lnTo>
                      <a:lnTo>
                        <a:pt x="31" y="1366"/>
                      </a:lnTo>
                      <a:lnTo>
                        <a:pt x="15" y="1390"/>
                      </a:lnTo>
                      <a:lnTo>
                        <a:pt x="2" y="1401"/>
                      </a:lnTo>
                      <a:lnTo>
                        <a:pt x="0" y="1391"/>
                      </a:lnTo>
                      <a:close/>
                    </a:path>
                  </a:pathLst>
                </a:custGeom>
                <a:solidFill>
                  <a:srgbClr val="47A3CB"/>
                </a:solidFill>
                <a:ln w="9525">
                  <a:noFill/>
                  <a:round/>
                  <a:headEnd/>
                  <a:tailEnd/>
                </a:ln>
              </p:spPr>
              <p:txBody>
                <a:bodyPr/>
                <a:lstStyle/>
                <a:p>
                  <a:endParaRPr lang="en-US"/>
                </a:p>
              </p:txBody>
            </p:sp>
            <p:sp>
              <p:nvSpPr>
                <p:cNvPr id="18956" name="Freeform 675"/>
                <p:cNvSpPr>
                  <a:spLocks/>
                </p:cNvSpPr>
                <p:nvPr/>
              </p:nvSpPr>
              <p:spPr bwMode="auto">
                <a:xfrm>
                  <a:off x="701" y="2181"/>
                  <a:ext cx="90" cy="350"/>
                </a:xfrm>
                <a:custGeom>
                  <a:avLst/>
                  <a:gdLst>
                    <a:gd name="T0" fmla="*/ 0 w 358"/>
                    <a:gd name="T1" fmla="*/ 0 h 1401"/>
                    <a:gd name="T2" fmla="*/ 0 w 358"/>
                    <a:gd name="T3" fmla="*/ 0 h 1401"/>
                    <a:gd name="T4" fmla="*/ 0 w 358"/>
                    <a:gd name="T5" fmla="*/ 0 h 1401"/>
                    <a:gd name="T6" fmla="*/ 0 w 358"/>
                    <a:gd name="T7" fmla="*/ 0 h 1401"/>
                    <a:gd name="T8" fmla="*/ 0 w 358"/>
                    <a:gd name="T9" fmla="*/ 0 h 1401"/>
                    <a:gd name="T10" fmla="*/ 0 w 358"/>
                    <a:gd name="T11" fmla="*/ 0 h 1401"/>
                    <a:gd name="T12" fmla="*/ 0 w 358"/>
                    <a:gd name="T13" fmla="*/ 0 h 1401"/>
                    <a:gd name="T14" fmla="*/ 0 w 358"/>
                    <a:gd name="T15" fmla="*/ 0 h 1401"/>
                    <a:gd name="T16" fmla="*/ 0 w 358"/>
                    <a:gd name="T17" fmla="*/ 0 h 1401"/>
                    <a:gd name="T18" fmla="*/ 0 w 358"/>
                    <a:gd name="T19" fmla="*/ 0 h 1401"/>
                    <a:gd name="T20" fmla="*/ 0 w 358"/>
                    <a:gd name="T21" fmla="*/ 0 h 1401"/>
                    <a:gd name="T22" fmla="*/ 0 w 358"/>
                    <a:gd name="T23" fmla="*/ 0 h 1401"/>
                    <a:gd name="T24" fmla="*/ 0 w 358"/>
                    <a:gd name="T25" fmla="*/ 0 h 1401"/>
                    <a:gd name="T26" fmla="*/ 0 w 358"/>
                    <a:gd name="T27" fmla="*/ 0 h 1401"/>
                    <a:gd name="T28" fmla="*/ 0 w 358"/>
                    <a:gd name="T29" fmla="*/ 0 h 1401"/>
                    <a:gd name="T30" fmla="*/ 0 w 358"/>
                    <a:gd name="T31" fmla="*/ 0 h 1401"/>
                    <a:gd name="T32" fmla="*/ 0 w 358"/>
                    <a:gd name="T33" fmla="*/ 0 h 1401"/>
                    <a:gd name="T34" fmla="*/ 0 w 358"/>
                    <a:gd name="T35" fmla="*/ 0 h 1401"/>
                    <a:gd name="T36" fmla="*/ 0 w 358"/>
                    <a:gd name="T37" fmla="*/ 0 h 1401"/>
                    <a:gd name="T38" fmla="*/ 0 w 358"/>
                    <a:gd name="T39" fmla="*/ 0 h 1401"/>
                    <a:gd name="T40" fmla="*/ 0 w 358"/>
                    <a:gd name="T41" fmla="*/ 0 h 1401"/>
                    <a:gd name="T42" fmla="*/ 0 w 358"/>
                    <a:gd name="T43" fmla="*/ 0 h 1401"/>
                    <a:gd name="T44" fmla="*/ 0 w 358"/>
                    <a:gd name="T45" fmla="*/ 0 h 1401"/>
                    <a:gd name="T46" fmla="*/ 0 w 358"/>
                    <a:gd name="T47" fmla="*/ 0 h 1401"/>
                    <a:gd name="T48" fmla="*/ 0 w 358"/>
                    <a:gd name="T49" fmla="*/ 0 h 1401"/>
                    <a:gd name="T50" fmla="*/ 0 w 358"/>
                    <a:gd name="T51" fmla="*/ 0 h 1401"/>
                    <a:gd name="T52" fmla="*/ 0 w 358"/>
                    <a:gd name="T53" fmla="*/ 0 h 1401"/>
                    <a:gd name="T54" fmla="*/ 0 w 358"/>
                    <a:gd name="T55" fmla="*/ 0 h 1401"/>
                    <a:gd name="T56" fmla="*/ 0 w 358"/>
                    <a:gd name="T57" fmla="*/ 0 h 1401"/>
                    <a:gd name="T58" fmla="*/ 0 w 358"/>
                    <a:gd name="T59" fmla="*/ 0 h 1401"/>
                    <a:gd name="T60" fmla="*/ 0 w 358"/>
                    <a:gd name="T61" fmla="*/ 0 h 1401"/>
                    <a:gd name="T62" fmla="*/ 0 w 358"/>
                    <a:gd name="T63" fmla="*/ 0 h 1401"/>
                    <a:gd name="T64" fmla="*/ 0 w 358"/>
                    <a:gd name="T65" fmla="*/ 0 h 1401"/>
                    <a:gd name="T66" fmla="*/ 0 w 358"/>
                    <a:gd name="T67" fmla="*/ 0 h 1401"/>
                    <a:gd name="T68" fmla="*/ 0 w 358"/>
                    <a:gd name="T69" fmla="*/ 0 h 1401"/>
                    <a:gd name="T70" fmla="*/ 0 w 358"/>
                    <a:gd name="T71" fmla="*/ 0 h 1401"/>
                    <a:gd name="T72" fmla="*/ 0 w 358"/>
                    <a:gd name="T73" fmla="*/ 0 h 1401"/>
                    <a:gd name="T74" fmla="*/ 0 w 358"/>
                    <a:gd name="T75" fmla="*/ 0 h 1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1401"/>
                    <a:gd name="T116" fmla="*/ 358 w 358"/>
                    <a:gd name="T117" fmla="*/ 1401 h 1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1401">
                      <a:moveTo>
                        <a:pt x="0" y="1391"/>
                      </a:moveTo>
                      <a:lnTo>
                        <a:pt x="25" y="1326"/>
                      </a:lnTo>
                      <a:lnTo>
                        <a:pt x="51" y="1263"/>
                      </a:lnTo>
                      <a:lnTo>
                        <a:pt x="74" y="1199"/>
                      </a:lnTo>
                      <a:lnTo>
                        <a:pt x="88" y="1153"/>
                      </a:lnTo>
                      <a:lnTo>
                        <a:pt x="102" y="1106"/>
                      </a:lnTo>
                      <a:lnTo>
                        <a:pt x="118" y="1061"/>
                      </a:lnTo>
                      <a:lnTo>
                        <a:pt x="133" y="1015"/>
                      </a:lnTo>
                      <a:lnTo>
                        <a:pt x="148" y="970"/>
                      </a:lnTo>
                      <a:lnTo>
                        <a:pt x="163" y="924"/>
                      </a:lnTo>
                      <a:lnTo>
                        <a:pt x="180" y="879"/>
                      </a:lnTo>
                      <a:lnTo>
                        <a:pt x="195" y="833"/>
                      </a:lnTo>
                      <a:lnTo>
                        <a:pt x="211" y="787"/>
                      </a:lnTo>
                      <a:lnTo>
                        <a:pt x="226" y="741"/>
                      </a:lnTo>
                      <a:lnTo>
                        <a:pt x="240" y="695"/>
                      </a:lnTo>
                      <a:lnTo>
                        <a:pt x="255" y="649"/>
                      </a:lnTo>
                      <a:lnTo>
                        <a:pt x="269" y="602"/>
                      </a:lnTo>
                      <a:lnTo>
                        <a:pt x="282" y="554"/>
                      </a:lnTo>
                      <a:lnTo>
                        <a:pt x="290" y="506"/>
                      </a:lnTo>
                      <a:lnTo>
                        <a:pt x="296" y="459"/>
                      </a:lnTo>
                      <a:lnTo>
                        <a:pt x="300" y="410"/>
                      </a:lnTo>
                      <a:lnTo>
                        <a:pt x="302" y="363"/>
                      </a:lnTo>
                      <a:lnTo>
                        <a:pt x="303" y="314"/>
                      </a:lnTo>
                      <a:lnTo>
                        <a:pt x="303" y="266"/>
                      </a:lnTo>
                      <a:lnTo>
                        <a:pt x="303" y="217"/>
                      </a:lnTo>
                      <a:lnTo>
                        <a:pt x="305" y="168"/>
                      </a:lnTo>
                      <a:lnTo>
                        <a:pt x="307" y="120"/>
                      </a:lnTo>
                      <a:lnTo>
                        <a:pt x="310" y="71"/>
                      </a:lnTo>
                      <a:lnTo>
                        <a:pt x="316" y="21"/>
                      </a:lnTo>
                      <a:lnTo>
                        <a:pt x="328" y="13"/>
                      </a:lnTo>
                      <a:lnTo>
                        <a:pt x="347" y="11"/>
                      </a:lnTo>
                      <a:lnTo>
                        <a:pt x="358" y="5"/>
                      </a:lnTo>
                      <a:lnTo>
                        <a:pt x="358" y="4"/>
                      </a:lnTo>
                      <a:lnTo>
                        <a:pt x="358" y="2"/>
                      </a:lnTo>
                      <a:lnTo>
                        <a:pt x="358" y="0"/>
                      </a:lnTo>
                      <a:lnTo>
                        <a:pt x="356" y="49"/>
                      </a:lnTo>
                      <a:lnTo>
                        <a:pt x="355" y="96"/>
                      </a:lnTo>
                      <a:lnTo>
                        <a:pt x="354" y="144"/>
                      </a:lnTo>
                      <a:lnTo>
                        <a:pt x="353" y="191"/>
                      </a:lnTo>
                      <a:lnTo>
                        <a:pt x="352" y="240"/>
                      </a:lnTo>
                      <a:lnTo>
                        <a:pt x="349" y="287"/>
                      </a:lnTo>
                      <a:lnTo>
                        <a:pt x="347" y="334"/>
                      </a:lnTo>
                      <a:lnTo>
                        <a:pt x="343" y="382"/>
                      </a:lnTo>
                      <a:lnTo>
                        <a:pt x="340" y="429"/>
                      </a:lnTo>
                      <a:lnTo>
                        <a:pt x="333" y="477"/>
                      </a:lnTo>
                      <a:lnTo>
                        <a:pt x="326" y="524"/>
                      </a:lnTo>
                      <a:lnTo>
                        <a:pt x="316" y="570"/>
                      </a:lnTo>
                      <a:lnTo>
                        <a:pt x="305" y="617"/>
                      </a:lnTo>
                      <a:lnTo>
                        <a:pt x="290" y="663"/>
                      </a:lnTo>
                      <a:lnTo>
                        <a:pt x="274" y="708"/>
                      </a:lnTo>
                      <a:lnTo>
                        <a:pt x="253" y="761"/>
                      </a:lnTo>
                      <a:lnTo>
                        <a:pt x="233" y="811"/>
                      </a:lnTo>
                      <a:lnTo>
                        <a:pt x="213" y="861"/>
                      </a:lnTo>
                      <a:lnTo>
                        <a:pt x="192" y="918"/>
                      </a:lnTo>
                      <a:lnTo>
                        <a:pt x="167" y="984"/>
                      </a:lnTo>
                      <a:lnTo>
                        <a:pt x="158" y="1012"/>
                      </a:lnTo>
                      <a:lnTo>
                        <a:pt x="134" y="1073"/>
                      </a:lnTo>
                      <a:lnTo>
                        <a:pt x="121" y="1108"/>
                      </a:lnTo>
                      <a:lnTo>
                        <a:pt x="105" y="1161"/>
                      </a:lnTo>
                      <a:lnTo>
                        <a:pt x="87" y="1213"/>
                      </a:lnTo>
                      <a:lnTo>
                        <a:pt x="69" y="1265"/>
                      </a:lnTo>
                      <a:lnTo>
                        <a:pt x="51" y="1316"/>
                      </a:lnTo>
                      <a:lnTo>
                        <a:pt x="31" y="1366"/>
                      </a:lnTo>
                      <a:lnTo>
                        <a:pt x="15" y="1390"/>
                      </a:lnTo>
                      <a:lnTo>
                        <a:pt x="2" y="1401"/>
                      </a:lnTo>
                      <a:lnTo>
                        <a:pt x="0" y="1391"/>
                      </a:lnTo>
                    </a:path>
                  </a:pathLst>
                </a:custGeom>
                <a:noFill/>
                <a:ln w="1588">
                  <a:solidFill>
                    <a:srgbClr val="87C2DC"/>
                  </a:solidFill>
                  <a:round/>
                  <a:headEnd/>
                  <a:tailEnd/>
                </a:ln>
              </p:spPr>
              <p:txBody>
                <a:bodyPr/>
                <a:lstStyle/>
                <a:p>
                  <a:endParaRPr lang="en-US"/>
                </a:p>
              </p:txBody>
            </p:sp>
            <p:sp>
              <p:nvSpPr>
                <p:cNvPr id="18957" name="Freeform 676"/>
                <p:cNvSpPr>
                  <a:spLocks/>
                </p:cNvSpPr>
                <p:nvPr/>
              </p:nvSpPr>
              <p:spPr bwMode="auto">
                <a:xfrm>
                  <a:off x="722" y="2224"/>
                  <a:ext cx="61" cy="189"/>
                </a:xfrm>
                <a:custGeom>
                  <a:avLst/>
                  <a:gdLst>
                    <a:gd name="T0" fmla="*/ 0 w 244"/>
                    <a:gd name="T1" fmla="*/ 0 h 756"/>
                    <a:gd name="T2" fmla="*/ 0 w 244"/>
                    <a:gd name="T3" fmla="*/ 0 h 756"/>
                    <a:gd name="T4" fmla="*/ 0 w 244"/>
                    <a:gd name="T5" fmla="*/ 0 h 756"/>
                    <a:gd name="T6" fmla="*/ 0 w 244"/>
                    <a:gd name="T7" fmla="*/ 0 h 756"/>
                    <a:gd name="T8" fmla="*/ 0 w 244"/>
                    <a:gd name="T9" fmla="*/ 0 h 756"/>
                    <a:gd name="T10" fmla="*/ 0 w 244"/>
                    <a:gd name="T11" fmla="*/ 0 h 756"/>
                    <a:gd name="T12" fmla="*/ 0 w 244"/>
                    <a:gd name="T13" fmla="*/ 0 h 756"/>
                    <a:gd name="T14" fmla="*/ 0 w 244"/>
                    <a:gd name="T15" fmla="*/ 0 h 756"/>
                    <a:gd name="T16" fmla="*/ 0 w 244"/>
                    <a:gd name="T17" fmla="*/ 0 h 756"/>
                    <a:gd name="T18" fmla="*/ 0 w 244"/>
                    <a:gd name="T19" fmla="*/ 0 h 756"/>
                    <a:gd name="T20" fmla="*/ 0 w 244"/>
                    <a:gd name="T21" fmla="*/ 0 h 756"/>
                    <a:gd name="T22" fmla="*/ 0 w 244"/>
                    <a:gd name="T23" fmla="*/ 0 h 756"/>
                    <a:gd name="T24" fmla="*/ 0 w 244"/>
                    <a:gd name="T25" fmla="*/ 0 h 756"/>
                    <a:gd name="T26" fmla="*/ 0 w 244"/>
                    <a:gd name="T27" fmla="*/ 0 h 756"/>
                    <a:gd name="T28" fmla="*/ 0 w 244"/>
                    <a:gd name="T29" fmla="*/ 0 h 756"/>
                    <a:gd name="T30" fmla="*/ 0 w 244"/>
                    <a:gd name="T31" fmla="*/ 0 h 756"/>
                    <a:gd name="T32" fmla="*/ 0 w 244"/>
                    <a:gd name="T33" fmla="*/ 0 h 756"/>
                    <a:gd name="T34" fmla="*/ 0 w 244"/>
                    <a:gd name="T35" fmla="*/ 0 h 756"/>
                    <a:gd name="T36" fmla="*/ 0 w 244"/>
                    <a:gd name="T37" fmla="*/ 0 h 756"/>
                    <a:gd name="T38" fmla="*/ 0 w 244"/>
                    <a:gd name="T39" fmla="*/ 0 h 756"/>
                    <a:gd name="T40" fmla="*/ 0 w 244"/>
                    <a:gd name="T41" fmla="*/ 0 h 756"/>
                    <a:gd name="T42" fmla="*/ 0 w 244"/>
                    <a:gd name="T43" fmla="*/ 0 h 756"/>
                    <a:gd name="T44" fmla="*/ 0 w 244"/>
                    <a:gd name="T45" fmla="*/ 0 h 756"/>
                    <a:gd name="T46" fmla="*/ 0 w 244"/>
                    <a:gd name="T47" fmla="*/ 0 h 756"/>
                    <a:gd name="T48" fmla="*/ 0 w 244"/>
                    <a:gd name="T49" fmla="*/ 0 h 756"/>
                    <a:gd name="T50" fmla="*/ 0 w 244"/>
                    <a:gd name="T51" fmla="*/ 0 h 756"/>
                    <a:gd name="T52" fmla="*/ 0 w 244"/>
                    <a:gd name="T53" fmla="*/ 0 h 756"/>
                    <a:gd name="T54" fmla="*/ 0 w 244"/>
                    <a:gd name="T55" fmla="*/ 0 h 756"/>
                    <a:gd name="T56" fmla="*/ 0 w 244"/>
                    <a:gd name="T57" fmla="*/ 0 h 756"/>
                    <a:gd name="T58" fmla="*/ 0 w 244"/>
                    <a:gd name="T59" fmla="*/ 0 h 756"/>
                    <a:gd name="T60" fmla="*/ 0 w 244"/>
                    <a:gd name="T61" fmla="*/ 0 h 756"/>
                    <a:gd name="T62" fmla="*/ 0 w 244"/>
                    <a:gd name="T63" fmla="*/ 0 h 756"/>
                    <a:gd name="T64" fmla="*/ 0 w 244"/>
                    <a:gd name="T65" fmla="*/ 0 h 756"/>
                    <a:gd name="T66" fmla="*/ 0 w 244"/>
                    <a:gd name="T67" fmla="*/ 0 h 756"/>
                    <a:gd name="T68" fmla="*/ 0 w 244"/>
                    <a:gd name="T69" fmla="*/ 0 h 756"/>
                    <a:gd name="T70" fmla="*/ 0 w 244"/>
                    <a:gd name="T71" fmla="*/ 0 h 756"/>
                    <a:gd name="T72" fmla="*/ 0 w 244"/>
                    <a:gd name="T73" fmla="*/ 0 h 756"/>
                    <a:gd name="T74" fmla="*/ 0 w 244"/>
                    <a:gd name="T75" fmla="*/ 0 h 756"/>
                    <a:gd name="T76" fmla="*/ 0 w 244"/>
                    <a:gd name="T77" fmla="*/ 0 h 756"/>
                    <a:gd name="T78" fmla="*/ 0 w 244"/>
                    <a:gd name="T79" fmla="*/ 0 h 756"/>
                    <a:gd name="T80" fmla="*/ 0 w 244"/>
                    <a:gd name="T81" fmla="*/ 0 h 756"/>
                    <a:gd name="T82" fmla="*/ 0 w 244"/>
                    <a:gd name="T83" fmla="*/ 0 h 756"/>
                    <a:gd name="T84" fmla="*/ 0 w 244"/>
                    <a:gd name="T85" fmla="*/ 0 h 756"/>
                    <a:gd name="T86" fmla="*/ 0 w 244"/>
                    <a:gd name="T87" fmla="*/ 0 h 756"/>
                    <a:gd name="T88" fmla="*/ 0 w 244"/>
                    <a:gd name="T89" fmla="*/ 0 h 7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4"/>
                    <a:gd name="T136" fmla="*/ 0 h 756"/>
                    <a:gd name="T137" fmla="*/ 244 w 244"/>
                    <a:gd name="T138" fmla="*/ 756 h 7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4" h="756">
                      <a:moveTo>
                        <a:pt x="244" y="0"/>
                      </a:moveTo>
                      <a:lnTo>
                        <a:pt x="190" y="36"/>
                      </a:lnTo>
                      <a:lnTo>
                        <a:pt x="165" y="65"/>
                      </a:lnTo>
                      <a:lnTo>
                        <a:pt x="159" y="94"/>
                      </a:lnTo>
                      <a:lnTo>
                        <a:pt x="158" y="102"/>
                      </a:lnTo>
                      <a:lnTo>
                        <a:pt x="156" y="121"/>
                      </a:lnTo>
                      <a:lnTo>
                        <a:pt x="151" y="147"/>
                      </a:lnTo>
                      <a:lnTo>
                        <a:pt x="145" y="182"/>
                      </a:lnTo>
                      <a:lnTo>
                        <a:pt x="137" y="223"/>
                      </a:lnTo>
                      <a:lnTo>
                        <a:pt x="127" y="269"/>
                      </a:lnTo>
                      <a:lnTo>
                        <a:pt x="117" y="322"/>
                      </a:lnTo>
                      <a:lnTo>
                        <a:pt x="105" y="377"/>
                      </a:lnTo>
                      <a:lnTo>
                        <a:pt x="91" y="438"/>
                      </a:lnTo>
                      <a:lnTo>
                        <a:pt x="76" y="499"/>
                      </a:lnTo>
                      <a:lnTo>
                        <a:pt x="59" y="563"/>
                      </a:lnTo>
                      <a:lnTo>
                        <a:pt x="40" y="628"/>
                      </a:lnTo>
                      <a:lnTo>
                        <a:pt x="20" y="693"/>
                      </a:lnTo>
                      <a:lnTo>
                        <a:pt x="0" y="756"/>
                      </a:lnTo>
                      <a:lnTo>
                        <a:pt x="7" y="754"/>
                      </a:lnTo>
                      <a:lnTo>
                        <a:pt x="20" y="728"/>
                      </a:lnTo>
                      <a:lnTo>
                        <a:pt x="37" y="683"/>
                      </a:lnTo>
                      <a:lnTo>
                        <a:pt x="56" y="628"/>
                      </a:lnTo>
                      <a:lnTo>
                        <a:pt x="74" y="567"/>
                      </a:lnTo>
                      <a:lnTo>
                        <a:pt x="92" y="510"/>
                      </a:lnTo>
                      <a:lnTo>
                        <a:pt x="105" y="463"/>
                      </a:lnTo>
                      <a:lnTo>
                        <a:pt x="113" y="433"/>
                      </a:lnTo>
                      <a:lnTo>
                        <a:pt x="123" y="387"/>
                      </a:lnTo>
                      <a:lnTo>
                        <a:pt x="131" y="343"/>
                      </a:lnTo>
                      <a:lnTo>
                        <a:pt x="138" y="298"/>
                      </a:lnTo>
                      <a:lnTo>
                        <a:pt x="146" y="250"/>
                      </a:lnTo>
                      <a:lnTo>
                        <a:pt x="156" y="199"/>
                      </a:lnTo>
                      <a:lnTo>
                        <a:pt x="167" y="141"/>
                      </a:lnTo>
                      <a:lnTo>
                        <a:pt x="181" y="74"/>
                      </a:lnTo>
                      <a:lnTo>
                        <a:pt x="193" y="63"/>
                      </a:lnTo>
                      <a:lnTo>
                        <a:pt x="214" y="57"/>
                      </a:lnTo>
                      <a:lnTo>
                        <a:pt x="232" y="48"/>
                      </a:lnTo>
                      <a:lnTo>
                        <a:pt x="236" y="36"/>
                      </a:lnTo>
                      <a:lnTo>
                        <a:pt x="240" y="12"/>
                      </a:lnTo>
                      <a:lnTo>
                        <a:pt x="244" y="0"/>
                      </a:lnTo>
                      <a:close/>
                    </a:path>
                  </a:pathLst>
                </a:custGeom>
                <a:solidFill>
                  <a:srgbClr val="47A3CB"/>
                </a:solidFill>
                <a:ln w="9525">
                  <a:noFill/>
                  <a:round/>
                  <a:headEnd/>
                  <a:tailEnd/>
                </a:ln>
              </p:spPr>
              <p:txBody>
                <a:bodyPr/>
                <a:lstStyle/>
                <a:p>
                  <a:endParaRPr lang="en-US"/>
                </a:p>
              </p:txBody>
            </p:sp>
            <p:sp>
              <p:nvSpPr>
                <p:cNvPr id="18958" name="Freeform 677"/>
                <p:cNvSpPr>
                  <a:spLocks/>
                </p:cNvSpPr>
                <p:nvPr/>
              </p:nvSpPr>
              <p:spPr bwMode="auto">
                <a:xfrm>
                  <a:off x="722" y="2224"/>
                  <a:ext cx="61" cy="189"/>
                </a:xfrm>
                <a:custGeom>
                  <a:avLst/>
                  <a:gdLst>
                    <a:gd name="T0" fmla="*/ 0 w 244"/>
                    <a:gd name="T1" fmla="*/ 0 h 756"/>
                    <a:gd name="T2" fmla="*/ 0 w 244"/>
                    <a:gd name="T3" fmla="*/ 0 h 756"/>
                    <a:gd name="T4" fmla="*/ 0 w 244"/>
                    <a:gd name="T5" fmla="*/ 0 h 756"/>
                    <a:gd name="T6" fmla="*/ 0 w 244"/>
                    <a:gd name="T7" fmla="*/ 0 h 756"/>
                    <a:gd name="T8" fmla="*/ 0 w 244"/>
                    <a:gd name="T9" fmla="*/ 0 h 756"/>
                    <a:gd name="T10" fmla="*/ 0 w 244"/>
                    <a:gd name="T11" fmla="*/ 0 h 756"/>
                    <a:gd name="T12" fmla="*/ 0 w 244"/>
                    <a:gd name="T13" fmla="*/ 0 h 756"/>
                    <a:gd name="T14" fmla="*/ 0 w 244"/>
                    <a:gd name="T15" fmla="*/ 0 h 756"/>
                    <a:gd name="T16" fmla="*/ 0 w 244"/>
                    <a:gd name="T17" fmla="*/ 0 h 756"/>
                    <a:gd name="T18" fmla="*/ 0 w 244"/>
                    <a:gd name="T19" fmla="*/ 0 h 756"/>
                    <a:gd name="T20" fmla="*/ 0 w 244"/>
                    <a:gd name="T21" fmla="*/ 0 h 756"/>
                    <a:gd name="T22" fmla="*/ 0 w 244"/>
                    <a:gd name="T23" fmla="*/ 0 h 756"/>
                    <a:gd name="T24" fmla="*/ 0 w 244"/>
                    <a:gd name="T25" fmla="*/ 0 h 756"/>
                    <a:gd name="T26" fmla="*/ 0 w 244"/>
                    <a:gd name="T27" fmla="*/ 0 h 756"/>
                    <a:gd name="T28" fmla="*/ 0 w 244"/>
                    <a:gd name="T29" fmla="*/ 0 h 756"/>
                    <a:gd name="T30" fmla="*/ 0 w 244"/>
                    <a:gd name="T31" fmla="*/ 0 h 756"/>
                    <a:gd name="T32" fmla="*/ 0 w 244"/>
                    <a:gd name="T33" fmla="*/ 0 h 756"/>
                    <a:gd name="T34" fmla="*/ 0 w 244"/>
                    <a:gd name="T35" fmla="*/ 0 h 756"/>
                    <a:gd name="T36" fmla="*/ 0 w 244"/>
                    <a:gd name="T37" fmla="*/ 0 h 756"/>
                    <a:gd name="T38" fmla="*/ 0 w 244"/>
                    <a:gd name="T39" fmla="*/ 0 h 756"/>
                    <a:gd name="T40" fmla="*/ 0 w 244"/>
                    <a:gd name="T41" fmla="*/ 0 h 756"/>
                    <a:gd name="T42" fmla="*/ 0 w 244"/>
                    <a:gd name="T43" fmla="*/ 0 h 756"/>
                    <a:gd name="T44" fmla="*/ 0 w 244"/>
                    <a:gd name="T45" fmla="*/ 0 h 756"/>
                    <a:gd name="T46" fmla="*/ 0 w 244"/>
                    <a:gd name="T47" fmla="*/ 0 h 756"/>
                    <a:gd name="T48" fmla="*/ 0 w 244"/>
                    <a:gd name="T49" fmla="*/ 0 h 756"/>
                    <a:gd name="T50" fmla="*/ 0 w 244"/>
                    <a:gd name="T51" fmla="*/ 0 h 756"/>
                    <a:gd name="T52" fmla="*/ 0 w 244"/>
                    <a:gd name="T53" fmla="*/ 0 h 756"/>
                    <a:gd name="T54" fmla="*/ 0 w 244"/>
                    <a:gd name="T55" fmla="*/ 0 h 756"/>
                    <a:gd name="T56" fmla="*/ 0 w 244"/>
                    <a:gd name="T57" fmla="*/ 0 h 756"/>
                    <a:gd name="T58" fmla="*/ 0 w 244"/>
                    <a:gd name="T59" fmla="*/ 0 h 756"/>
                    <a:gd name="T60" fmla="*/ 0 w 244"/>
                    <a:gd name="T61" fmla="*/ 0 h 756"/>
                    <a:gd name="T62" fmla="*/ 0 w 244"/>
                    <a:gd name="T63" fmla="*/ 0 h 756"/>
                    <a:gd name="T64" fmla="*/ 0 w 244"/>
                    <a:gd name="T65" fmla="*/ 0 h 756"/>
                    <a:gd name="T66" fmla="*/ 0 w 244"/>
                    <a:gd name="T67" fmla="*/ 0 h 756"/>
                    <a:gd name="T68" fmla="*/ 0 w 244"/>
                    <a:gd name="T69" fmla="*/ 0 h 756"/>
                    <a:gd name="T70" fmla="*/ 0 w 244"/>
                    <a:gd name="T71" fmla="*/ 0 h 756"/>
                    <a:gd name="T72" fmla="*/ 0 w 244"/>
                    <a:gd name="T73" fmla="*/ 0 h 756"/>
                    <a:gd name="T74" fmla="*/ 0 w 244"/>
                    <a:gd name="T75" fmla="*/ 0 h 756"/>
                    <a:gd name="T76" fmla="*/ 0 w 244"/>
                    <a:gd name="T77" fmla="*/ 0 h 756"/>
                    <a:gd name="T78" fmla="*/ 0 w 244"/>
                    <a:gd name="T79" fmla="*/ 0 h 756"/>
                    <a:gd name="T80" fmla="*/ 0 w 244"/>
                    <a:gd name="T81" fmla="*/ 0 h 756"/>
                    <a:gd name="T82" fmla="*/ 0 w 244"/>
                    <a:gd name="T83" fmla="*/ 0 h 756"/>
                    <a:gd name="T84" fmla="*/ 0 w 244"/>
                    <a:gd name="T85" fmla="*/ 0 h 756"/>
                    <a:gd name="T86" fmla="*/ 0 w 244"/>
                    <a:gd name="T87" fmla="*/ 0 h 756"/>
                    <a:gd name="T88" fmla="*/ 0 w 244"/>
                    <a:gd name="T89" fmla="*/ 0 h 756"/>
                    <a:gd name="T90" fmla="*/ 0 w 244"/>
                    <a:gd name="T91" fmla="*/ 0 h 7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4"/>
                    <a:gd name="T139" fmla="*/ 0 h 756"/>
                    <a:gd name="T140" fmla="*/ 244 w 244"/>
                    <a:gd name="T141" fmla="*/ 756 h 7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4" h="756">
                      <a:moveTo>
                        <a:pt x="244" y="0"/>
                      </a:moveTo>
                      <a:lnTo>
                        <a:pt x="190" y="36"/>
                      </a:lnTo>
                      <a:lnTo>
                        <a:pt x="165" y="65"/>
                      </a:lnTo>
                      <a:lnTo>
                        <a:pt x="159" y="94"/>
                      </a:lnTo>
                      <a:lnTo>
                        <a:pt x="158" y="102"/>
                      </a:lnTo>
                      <a:lnTo>
                        <a:pt x="156" y="121"/>
                      </a:lnTo>
                      <a:lnTo>
                        <a:pt x="151" y="147"/>
                      </a:lnTo>
                      <a:lnTo>
                        <a:pt x="145" y="182"/>
                      </a:lnTo>
                      <a:lnTo>
                        <a:pt x="137" y="223"/>
                      </a:lnTo>
                      <a:lnTo>
                        <a:pt x="127" y="269"/>
                      </a:lnTo>
                      <a:lnTo>
                        <a:pt x="117" y="322"/>
                      </a:lnTo>
                      <a:lnTo>
                        <a:pt x="105" y="377"/>
                      </a:lnTo>
                      <a:lnTo>
                        <a:pt x="91" y="438"/>
                      </a:lnTo>
                      <a:lnTo>
                        <a:pt x="76" y="499"/>
                      </a:lnTo>
                      <a:lnTo>
                        <a:pt x="59" y="563"/>
                      </a:lnTo>
                      <a:lnTo>
                        <a:pt x="40" y="628"/>
                      </a:lnTo>
                      <a:lnTo>
                        <a:pt x="20" y="693"/>
                      </a:lnTo>
                      <a:lnTo>
                        <a:pt x="0" y="756"/>
                      </a:lnTo>
                      <a:lnTo>
                        <a:pt x="7" y="754"/>
                      </a:lnTo>
                      <a:lnTo>
                        <a:pt x="20" y="728"/>
                      </a:lnTo>
                      <a:lnTo>
                        <a:pt x="37" y="683"/>
                      </a:lnTo>
                      <a:lnTo>
                        <a:pt x="56" y="628"/>
                      </a:lnTo>
                      <a:lnTo>
                        <a:pt x="74" y="567"/>
                      </a:lnTo>
                      <a:lnTo>
                        <a:pt x="92" y="510"/>
                      </a:lnTo>
                      <a:lnTo>
                        <a:pt x="105" y="463"/>
                      </a:lnTo>
                      <a:lnTo>
                        <a:pt x="113" y="433"/>
                      </a:lnTo>
                      <a:lnTo>
                        <a:pt x="123" y="387"/>
                      </a:lnTo>
                      <a:lnTo>
                        <a:pt x="131" y="343"/>
                      </a:lnTo>
                      <a:lnTo>
                        <a:pt x="138" y="298"/>
                      </a:lnTo>
                      <a:lnTo>
                        <a:pt x="146" y="250"/>
                      </a:lnTo>
                      <a:lnTo>
                        <a:pt x="156" y="199"/>
                      </a:lnTo>
                      <a:lnTo>
                        <a:pt x="167" y="141"/>
                      </a:lnTo>
                      <a:lnTo>
                        <a:pt x="181" y="74"/>
                      </a:lnTo>
                      <a:lnTo>
                        <a:pt x="193" y="63"/>
                      </a:lnTo>
                      <a:lnTo>
                        <a:pt x="214" y="57"/>
                      </a:lnTo>
                      <a:lnTo>
                        <a:pt x="232" y="48"/>
                      </a:lnTo>
                      <a:lnTo>
                        <a:pt x="236" y="36"/>
                      </a:lnTo>
                      <a:lnTo>
                        <a:pt x="240" y="12"/>
                      </a:lnTo>
                      <a:lnTo>
                        <a:pt x="244" y="0"/>
                      </a:lnTo>
                    </a:path>
                  </a:pathLst>
                </a:custGeom>
                <a:noFill/>
                <a:ln w="1588">
                  <a:solidFill>
                    <a:srgbClr val="87C2DC"/>
                  </a:solidFill>
                  <a:round/>
                  <a:headEnd/>
                  <a:tailEnd/>
                </a:ln>
              </p:spPr>
              <p:txBody>
                <a:bodyPr/>
                <a:lstStyle/>
                <a:p>
                  <a:endParaRPr lang="en-US"/>
                </a:p>
              </p:txBody>
            </p:sp>
            <p:sp>
              <p:nvSpPr>
                <p:cNvPr id="18959" name="Freeform 678"/>
                <p:cNvSpPr>
                  <a:spLocks/>
                </p:cNvSpPr>
                <p:nvPr/>
              </p:nvSpPr>
              <p:spPr bwMode="auto">
                <a:xfrm>
                  <a:off x="711" y="2242"/>
                  <a:ext cx="52" cy="180"/>
                </a:xfrm>
                <a:custGeom>
                  <a:avLst/>
                  <a:gdLst>
                    <a:gd name="T0" fmla="*/ 0 w 205"/>
                    <a:gd name="T1" fmla="*/ 0 h 717"/>
                    <a:gd name="T2" fmla="*/ 0 w 205"/>
                    <a:gd name="T3" fmla="*/ 0 h 717"/>
                    <a:gd name="T4" fmla="*/ 0 w 205"/>
                    <a:gd name="T5" fmla="*/ 0 h 717"/>
                    <a:gd name="T6" fmla="*/ 0 w 205"/>
                    <a:gd name="T7" fmla="*/ 0 h 717"/>
                    <a:gd name="T8" fmla="*/ 0 w 205"/>
                    <a:gd name="T9" fmla="*/ 0 h 717"/>
                    <a:gd name="T10" fmla="*/ 0 w 205"/>
                    <a:gd name="T11" fmla="*/ 0 h 717"/>
                    <a:gd name="T12" fmla="*/ 0 w 205"/>
                    <a:gd name="T13" fmla="*/ 0 h 717"/>
                    <a:gd name="T14" fmla="*/ 0 w 205"/>
                    <a:gd name="T15" fmla="*/ 0 h 717"/>
                    <a:gd name="T16" fmla="*/ 0 w 205"/>
                    <a:gd name="T17" fmla="*/ 0 h 717"/>
                    <a:gd name="T18" fmla="*/ 0 w 205"/>
                    <a:gd name="T19" fmla="*/ 0 h 717"/>
                    <a:gd name="T20" fmla="*/ 0 w 205"/>
                    <a:gd name="T21" fmla="*/ 0 h 717"/>
                    <a:gd name="T22" fmla="*/ 0 w 205"/>
                    <a:gd name="T23" fmla="*/ 0 h 717"/>
                    <a:gd name="T24" fmla="*/ 0 w 205"/>
                    <a:gd name="T25" fmla="*/ 0 h 717"/>
                    <a:gd name="T26" fmla="*/ 0 w 205"/>
                    <a:gd name="T27" fmla="*/ 0 h 717"/>
                    <a:gd name="T28" fmla="*/ 0 w 205"/>
                    <a:gd name="T29" fmla="*/ 0 h 717"/>
                    <a:gd name="T30" fmla="*/ 0 w 205"/>
                    <a:gd name="T31" fmla="*/ 0 h 717"/>
                    <a:gd name="T32" fmla="*/ 0 w 205"/>
                    <a:gd name="T33" fmla="*/ 0 h 717"/>
                    <a:gd name="T34" fmla="*/ 0 w 205"/>
                    <a:gd name="T35" fmla="*/ 0 h 717"/>
                    <a:gd name="T36" fmla="*/ 0 w 205"/>
                    <a:gd name="T37" fmla="*/ 0 h 717"/>
                    <a:gd name="T38" fmla="*/ 0 w 205"/>
                    <a:gd name="T39" fmla="*/ 0 h 717"/>
                    <a:gd name="T40" fmla="*/ 0 w 205"/>
                    <a:gd name="T41" fmla="*/ 0 h 717"/>
                    <a:gd name="T42" fmla="*/ 0 w 205"/>
                    <a:gd name="T43" fmla="*/ 0 h 717"/>
                    <a:gd name="T44" fmla="*/ 0 w 205"/>
                    <a:gd name="T45" fmla="*/ 0 h 717"/>
                    <a:gd name="T46" fmla="*/ 0 w 205"/>
                    <a:gd name="T47" fmla="*/ 0 h 717"/>
                    <a:gd name="T48" fmla="*/ 0 w 205"/>
                    <a:gd name="T49" fmla="*/ 0 h 717"/>
                    <a:gd name="T50" fmla="*/ 0 w 205"/>
                    <a:gd name="T51" fmla="*/ 0 h 717"/>
                    <a:gd name="T52" fmla="*/ 0 w 205"/>
                    <a:gd name="T53" fmla="*/ 0 h 717"/>
                    <a:gd name="T54" fmla="*/ 0 w 205"/>
                    <a:gd name="T55" fmla="*/ 0 h 717"/>
                    <a:gd name="T56" fmla="*/ 0 w 205"/>
                    <a:gd name="T57" fmla="*/ 0 h 717"/>
                    <a:gd name="T58" fmla="*/ 0 w 205"/>
                    <a:gd name="T59" fmla="*/ 0 h 717"/>
                    <a:gd name="T60" fmla="*/ 0 w 205"/>
                    <a:gd name="T61" fmla="*/ 0 h 717"/>
                    <a:gd name="T62" fmla="*/ 0 w 205"/>
                    <a:gd name="T63" fmla="*/ 0 h 717"/>
                    <a:gd name="T64" fmla="*/ 0 w 205"/>
                    <a:gd name="T65" fmla="*/ 0 h 717"/>
                    <a:gd name="T66" fmla="*/ 0 w 205"/>
                    <a:gd name="T67" fmla="*/ 0 h 717"/>
                    <a:gd name="T68" fmla="*/ 0 w 205"/>
                    <a:gd name="T69" fmla="*/ 0 h 717"/>
                    <a:gd name="T70" fmla="*/ 0 w 205"/>
                    <a:gd name="T71" fmla="*/ 0 h 717"/>
                    <a:gd name="T72" fmla="*/ 0 w 205"/>
                    <a:gd name="T73" fmla="*/ 0 h 717"/>
                    <a:gd name="T74" fmla="*/ 0 w 205"/>
                    <a:gd name="T75" fmla="*/ 0 h 717"/>
                    <a:gd name="T76" fmla="*/ 0 w 205"/>
                    <a:gd name="T77" fmla="*/ 0 h 717"/>
                    <a:gd name="T78" fmla="*/ 0 w 205"/>
                    <a:gd name="T79" fmla="*/ 0 h 717"/>
                    <a:gd name="T80" fmla="*/ 0 w 205"/>
                    <a:gd name="T81" fmla="*/ 0 h 717"/>
                    <a:gd name="T82" fmla="*/ 0 w 205"/>
                    <a:gd name="T83" fmla="*/ 0 h 717"/>
                    <a:gd name="T84" fmla="*/ 0 w 205"/>
                    <a:gd name="T85" fmla="*/ 0 h 717"/>
                    <a:gd name="T86" fmla="*/ 0 w 205"/>
                    <a:gd name="T87" fmla="*/ 0 h 717"/>
                    <a:gd name="T88" fmla="*/ 0 w 205"/>
                    <a:gd name="T89" fmla="*/ 0 h 7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5"/>
                    <a:gd name="T136" fmla="*/ 0 h 717"/>
                    <a:gd name="T137" fmla="*/ 205 w 205"/>
                    <a:gd name="T138" fmla="*/ 717 h 7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5" h="717">
                      <a:moveTo>
                        <a:pt x="202" y="0"/>
                      </a:moveTo>
                      <a:lnTo>
                        <a:pt x="205" y="5"/>
                      </a:lnTo>
                      <a:lnTo>
                        <a:pt x="201" y="9"/>
                      </a:lnTo>
                      <a:lnTo>
                        <a:pt x="202" y="17"/>
                      </a:lnTo>
                      <a:lnTo>
                        <a:pt x="187" y="73"/>
                      </a:lnTo>
                      <a:lnTo>
                        <a:pt x="167" y="148"/>
                      </a:lnTo>
                      <a:lnTo>
                        <a:pt x="155" y="192"/>
                      </a:lnTo>
                      <a:lnTo>
                        <a:pt x="142" y="230"/>
                      </a:lnTo>
                      <a:lnTo>
                        <a:pt x="128" y="277"/>
                      </a:lnTo>
                      <a:lnTo>
                        <a:pt x="112" y="330"/>
                      </a:lnTo>
                      <a:lnTo>
                        <a:pt x="95" y="389"/>
                      </a:lnTo>
                      <a:lnTo>
                        <a:pt x="79" y="447"/>
                      </a:lnTo>
                      <a:lnTo>
                        <a:pt x="62" y="504"/>
                      </a:lnTo>
                      <a:lnTo>
                        <a:pt x="47" y="557"/>
                      </a:lnTo>
                      <a:lnTo>
                        <a:pt x="33" y="610"/>
                      </a:lnTo>
                      <a:lnTo>
                        <a:pt x="16" y="664"/>
                      </a:lnTo>
                      <a:lnTo>
                        <a:pt x="0" y="717"/>
                      </a:lnTo>
                      <a:lnTo>
                        <a:pt x="6" y="680"/>
                      </a:lnTo>
                      <a:lnTo>
                        <a:pt x="14" y="643"/>
                      </a:lnTo>
                      <a:lnTo>
                        <a:pt x="23" y="607"/>
                      </a:lnTo>
                      <a:lnTo>
                        <a:pt x="32" y="572"/>
                      </a:lnTo>
                      <a:lnTo>
                        <a:pt x="40" y="541"/>
                      </a:lnTo>
                      <a:lnTo>
                        <a:pt x="48" y="508"/>
                      </a:lnTo>
                      <a:lnTo>
                        <a:pt x="54" y="492"/>
                      </a:lnTo>
                      <a:lnTo>
                        <a:pt x="59" y="474"/>
                      </a:lnTo>
                      <a:lnTo>
                        <a:pt x="65" y="457"/>
                      </a:lnTo>
                      <a:lnTo>
                        <a:pt x="85" y="390"/>
                      </a:lnTo>
                      <a:lnTo>
                        <a:pt x="102" y="323"/>
                      </a:lnTo>
                      <a:lnTo>
                        <a:pt x="122" y="256"/>
                      </a:lnTo>
                      <a:lnTo>
                        <a:pt x="136" y="206"/>
                      </a:lnTo>
                      <a:lnTo>
                        <a:pt x="151" y="154"/>
                      </a:lnTo>
                      <a:lnTo>
                        <a:pt x="166" y="106"/>
                      </a:lnTo>
                      <a:lnTo>
                        <a:pt x="175" y="79"/>
                      </a:lnTo>
                      <a:lnTo>
                        <a:pt x="193" y="28"/>
                      </a:lnTo>
                      <a:lnTo>
                        <a:pt x="202" y="0"/>
                      </a:lnTo>
                      <a:close/>
                    </a:path>
                  </a:pathLst>
                </a:custGeom>
                <a:solidFill>
                  <a:srgbClr val="47A3CB"/>
                </a:solidFill>
                <a:ln w="9525">
                  <a:noFill/>
                  <a:round/>
                  <a:headEnd/>
                  <a:tailEnd/>
                </a:ln>
              </p:spPr>
              <p:txBody>
                <a:bodyPr/>
                <a:lstStyle/>
                <a:p>
                  <a:endParaRPr lang="en-US"/>
                </a:p>
              </p:txBody>
            </p:sp>
            <p:sp>
              <p:nvSpPr>
                <p:cNvPr id="18960" name="Freeform 679"/>
                <p:cNvSpPr>
                  <a:spLocks/>
                </p:cNvSpPr>
                <p:nvPr/>
              </p:nvSpPr>
              <p:spPr bwMode="auto">
                <a:xfrm>
                  <a:off x="711" y="2242"/>
                  <a:ext cx="52" cy="180"/>
                </a:xfrm>
                <a:custGeom>
                  <a:avLst/>
                  <a:gdLst>
                    <a:gd name="T0" fmla="*/ 0 w 205"/>
                    <a:gd name="T1" fmla="*/ 0 h 717"/>
                    <a:gd name="T2" fmla="*/ 0 w 205"/>
                    <a:gd name="T3" fmla="*/ 0 h 717"/>
                    <a:gd name="T4" fmla="*/ 0 w 205"/>
                    <a:gd name="T5" fmla="*/ 0 h 717"/>
                    <a:gd name="T6" fmla="*/ 0 w 205"/>
                    <a:gd name="T7" fmla="*/ 0 h 717"/>
                    <a:gd name="T8" fmla="*/ 0 w 205"/>
                    <a:gd name="T9" fmla="*/ 0 h 717"/>
                    <a:gd name="T10" fmla="*/ 0 w 205"/>
                    <a:gd name="T11" fmla="*/ 0 h 717"/>
                    <a:gd name="T12" fmla="*/ 0 w 205"/>
                    <a:gd name="T13" fmla="*/ 0 h 717"/>
                    <a:gd name="T14" fmla="*/ 0 w 205"/>
                    <a:gd name="T15" fmla="*/ 0 h 717"/>
                    <a:gd name="T16" fmla="*/ 0 w 205"/>
                    <a:gd name="T17" fmla="*/ 0 h 717"/>
                    <a:gd name="T18" fmla="*/ 0 w 205"/>
                    <a:gd name="T19" fmla="*/ 0 h 717"/>
                    <a:gd name="T20" fmla="*/ 0 w 205"/>
                    <a:gd name="T21" fmla="*/ 0 h 717"/>
                    <a:gd name="T22" fmla="*/ 0 w 205"/>
                    <a:gd name="T23" fmla="*/ 0 h 717"/>
                    <a:gd name="T24" fmla="*/ 0 w 205"/>
                    <a:gd name="T25" fmla="*/ 0 h 717"/>
                    <a:gd name="T26" fmla="*/ 0 w 205"/>
                    <a:gd name="T27" fmla="*/ 0 h 717"/>
                    <a:gd name="T28" fmla="*/ 0 w 205"/>
                    <a:gd name="T29" fmla="*/ 0 h 717"/>
                    <a:gd name="T30" fmla="*/ 0 w 205"/>
                    <a:gd name="T31" fmla="*/ 0 h 717"/>
                    <a:gd name="T32" fmla="*/ 0 w 205"/>
                    <a:gd name="T33" fmla="*/ 0 h 717"/>
                    <a:gd name="T34" fmla="*/ 0 w 205"/>
                    <a:gd name="T35" fmla="*/ 0 h 717"/>
                    <a:gd name="T36" fmla="*/ 0 w 205"/>
                    <a:gd name="T37" fmla="*/ 0 h 717"/>
                    <a:gd name="T38" fmla="*/ 0 w 205"/>
                    <a:gd name="T39" fmla="*/ 0 h 717"/>
                    <a:gd name="T40" fmla="*/ 0 w 205"/>
                    <a:gd name="T41" fmla="*/ 0 h 717"/>
                    <a:gd name="T42" fmla="*/ 0 w 205"/>
                    <a:gd name="T43" fmla="*/ 0 h 717"/>
                    <a:gd name="T44" fmla="*/ 0 w 205"/>
                    <a:gd name="T45" fmla="*/ 0 h 717"/>
                    <a:gd name="T46" fmla="*/ 0 w 205"/>
                    <a:gd name="T47" fmla="*/ 0 h 717"/>
                    <a:gd name="T48" fmla="*/ 0 w 205"/>
                    <a:gd name="T49" fmla="*/ 0 h 717"/>
                    <a:gd name="T50" fmla="*/ 0 w 205"/>
                    <a:gd name="T51" fmla="*/ 0 h 717"/>
                    <a:gd name="T52" fmla="*/ 0 w 205"/>
                    <a:gd name="T53" fmla="*/ 0 h 717"/>
                    <a:gd name="T54" fmla="*/ 0 w 205"/>
                    <a:gd name="T55" fmla="*/ 0 h 717"/>
                    <a:gd name="T56" fmla="*/ 0 w 205"/>
                    <a:gd name="T57" fmla="*/ 0 h 717"/>
                    <a:gd name="T58" fmla="*/ 0 w 205"/>
                    <a:gd name="T59" fmla="*/ 0 h 717"/>
                    <a:gd name="T60" fmla="*/ 0 w 205"/>
                    <a:gd name="T61" fmla="*/ 0 h 717"/>
                    <a:gd name="T62" fmla="*/ 0 w 205"/>
                    <a:gd name="T63" fmla="*/ 0 h 717"/>
                    <a:gd name="T64" fmla="*/ 0 w 205"/>
                    <a:gd name="T65" fmla="*/ 0 h 717"/>
                    <a:gd name="T66" fmla="*/ 0 w 205"/>
                    <a:gd name="T67" fmla="*/ 0 h 717"/>
                    <a:gd name="T68" fmla="*/ 0 w 205"/>
                    <a:gd name="T69" fmla="*/ 0 h 717"/>
                    <a:gd name="T70" fmla="*/ 0 w 205"/>
                    <a:gd name="T71" fmla="*/ 0 h 717"/>
                    <a:gd name="T72" fmla="*/ 0 w 205"/>
                    <a:gd name="T73" fmla="*/ 0 h 717"/>
                    <a:gd name="T74" fmla="*/ 0 w 205"/>
                    <a:gd name="T75" fmla="*/ 0 h 717"/>
                    <a:gd name="T76" fmla="*/ 0 w 205"/>
                    <a:gd name="T77" fmla="*/ 0 h 717"/>
                    <a:gd name="T78" fmla="*/ 0 w 205"/>
                    <a:gd name="T79" fmla="*/ 0 h 717"/>
                    <a:gd name="T80" fmla="*/ 0 w 205"/>
                    <a:gd name="T81" fmla="*/ 0 h 717"/>
                    <a:gd name="T82" fmla="*/ 0 w 205"/>
                    <a:gd name="T83" fmla="*/ 0 h 717"/>
                    <a:gd name="T84" fmla="*/ 0 w 205"/>
                    <a:gd name="T85" fmla="*/ 0 h 717"/>
                    <a:gd name="T86" fmla="*/ 0 w 205"/>
                    <a:gd name="T87" fmla="*/ 0 h 717"/>
                    <a:gd name="T88" fmla="*/ 0 w 205"/>
                    <a:gd name="T89" fmla="*/ 0 h 717"/>
                    <a:gd name="T90" fmla="*/ 0 w 205"/>
                    <a:gd name="T91" fmla="*/ 0 h 7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5"/>
                    <a:gd name="T139" fmla="*/ 0 h 717"/>
                    <a:gd name="T140" fmla="*/ 205 w 205"/>
                    <a:gd name="T141" fmla="*/ 717 h 7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5" h="717">
                      <a:moveTo>
                        <a:pt x="202" y="0"/>
                      </a:moveTo>
                      <a:lnTo>
                        <a:pt x="205" y="5"/>
                      </a:lnTo>
                      <a:lnTo>
                        <a:pt x="201" y="9"/>
                      </a:lnTo>
                      <a:lnTo>
                        <a:pt x="202" y="17"/>
                      </a:lnTo>
                      <a:lnTo>
                        <a:pt x="187" y="73"/>
                      </a:lnTo>
                      <a:lnTo>
                        <a:pt x="167" y="148"/>
                      </a:lnTo>
                      <a:lnTo>
                        <a:pt x="155" y="192"/>
                      </a:lnTo>
                      <a:lnTo>
                        <a:pt x="142" y="230"/>
                      </a:lnTo>
                      <a:lnTo>
                        <a:pt x="128" y="277"/>
                      </a:lnTo>
                      <a:lnTo>
                        <a:pt x="112" y="330"/>
                      </a:lnTo>
                      <a:lnTo>
                        <a:pt x="95" y="389"/>
                      </a:lnTo>
                      <a:lnTo>
                        <a:pt x="79" y="447"/>
                      </a:lnTo>
                      <a:lnTo>
                        <a:pt x="62" y="504"/>
                      </a:lnTo>
                      <a:lnTo>
                        <a:pt x="47" y="557"/>
                      </a:lnTo>
                      <a:lnTo>
                        <a:pt x="33" y="610"/>
                      </a:lnTo>
                      <a:lnTo>
                        <a:pt x="16" y="664"/>
                      </a:lnTo>
                      <a:lnTo>
                        <a:pt x="0" y="717"/>
                      </a:lnTo>
                      <a:lnTo>
                        <a:pt x="6" y="680"/>
                      </a:lnTo>
                      <a:lnTo>
                        <a:pt x="14" y="643"/>
                      </a:lnTo>
                      <a:lnTo>
                        <a:pt x="23" y="607"/>
                      </a:lnTo>
                      <a:lnTo>
                        <a:pt x="32" y="572"/>
                      </a:lnTo>
                      <a:lnTo>
                        <a:pt x="40" y="541"/>
                      </a:lnTo>
                      <a:lnTo>
                        <a:pt x="48" y="508"/>
                      </a:lnTo>
                      <a:lnTo>
                        <a:pt x="54" y="492"/>
                      </a:lnTo>
                      <a:lnTo>
                        <a:pt x="59" y="474"/>
                      </a:lnTo>
                      <a:lnTo>
                        <a:pt x="65" y="457"/>
                      </a:lnTo>
                      <a:lnTo>
                        <a:pt x="85" y="390"/>
                      </a:lnTo>
                      <a:lnTo>
                        <a:pt x="102" y="323"/>
                      </a:lnTo>
                      <a:lnTo>
                        <a:pt x="122" y="256"/>
                      </a:lnTo>
                      <a:lnTo>
                        <a:pt x="136" y="206"/>
                      </a:lnTo>
                      <a:lnTo>
                        <a:pt x="151" y="154"/>
                      </a:lnTo>
                      <a:lnTo>
                        <a:pt x="166" y="106"/>
                      </a:lnTo>
                      <a:lnTo>
                        <a:pt x="175" y="79"/>
                      </a:lnTo>
                      <a:lnTo>
                        <a:pt x="193" y="28"/>
                      </a:lnTo>
                      <a:lnTo>
                        <a:pt x="202" y="0"/>
                      </a:lnTo>
                    </a:path>
                  </a:pathLst>
                </a:custGeom>
                <a:noFill/>
                <a:ln w="1588">
                  <a:solidFill>
                    <a:srgbClr val="87C2DC"/>
                  </a:solidFill>
                  <a:round/>
                  <a:headEnd/>
                  <a:tailEnd/>
                </a:ln>
              </p:spPr>
              <p:txBody>
                <a:bodyPr/>
                <a:lstStyle/>
                <a:p>
                  <a:endParaRPr lang="en-US"/>
                </a:p>
              </p:txBody>
            </p:sp>
            <p:sp>
              <p:nvSpPr>
                <p:cNvPr id="18961" name="Freeform 680"/>
                <p:cNvSpPr>
                  <a:spLocks/>
                </p:cNvSpPr>
                <p:nvPr/>
              </p:nvSpPr>
              <p:spPr bwMode="auto">
                <a:xfrm>
                  <a:off x="623" y="2507"/>
                  <a:ext cx="86" cy="101"/>
                </a:xfrm>
                <a:custGeom>
                  <a:avLst/>
                  <a:gdLst>
                    <a:gd name="T0" fmla="*/ 0 w 343"/>
                    <a:gd name="T1" fmla="*/ 0 h 403"/>
                    <a:gd name="T2" fmla="*/ 0 w 343"/>
                    <a:gd name="T3" fmla="*/ 0 h 403"/>
                    <a:gd name="T4" fmla="*/ 0 w 343"/>
                    <a:gd name="T5" fmla="*/ 0 h 403"/>
                    <a:gd name="T6" fmla="*/ 0 w 343"/>
                    <a:gd name="T7" fmla="*/ 0 h 403"/>
                    <a:gd name="T8" fmla="*/ 0 w 343"/>
                    <a:gd name="T9" fmla="*/ 0 h 403"/>
                    <a:gd name="T10" fmla="*/ 0 w 343"/>
                    <a:gd name="T11" fmla="*/ 0 h 403"/>
                    <a:gd name="T12" fmla="*/ 0 w 343"/>
                    <a:gd name="T13" fmla="*/ 0 h 403"/>
                    <a:gd name="T14" fmla="*/ 0 w 343"/>
                    <a:gd name="T15" fmla="*/ 0 h 403"/>
                    <a:gd name="T16" fmla="*/ 0 w 343"/>
                    <a:gd name="T17" fmla="*/ 0 h 403"/>
                    <a:gd name="T18" fmla="*/ 0 w 343"/>
                    <a:gd name="T19" fmla="*/ 0 h 403"/>
                    <a:gd name="T20" fmla="*/ 0 w 343"/>
                    <a:gd name="T21" fmla="*/ 0 h 403"/>
                    <a:gd name="T22" fmla="*/ 0 w 343"/>
                    <a:gd name="T23" fmla="*/ 0 h 403"/>
                    <a:gd name="T24" fmla="*/ 0 w 343"/>
                    <a:gd name="T25" fmla="*/ 0 h 403"/>
                    <a:gd name="T26" fmla="*/ 0 w 343"/>
                    <a:gd name="T27" fmla="*/ 0 h 403"/>
                    <a:gd name="T28" fmla="*/ 0 w 343"/>
                    <a:gd name="T29" fmla="*/ 0 h 403"/>
                    <a:gd name="T30" fmla="*/ 0 w 343"/>
                    <a:gd name="T31" fmla="*/ 0 h 403"/>
                    <a:gd name="T32" fmla="*/ 0 w 343"/>
                    <a:gd name="T33" fmla="*/ 0 h 403"/>
                    <a:gd name="T34" fmla="*/ 0 w 343"/>
                    <a:gd name="T35" fmla="*/ 0 h 403"/>
                    <a:gd name="T36" fmla="*/ 0 w 343"/>
                    <a:gd name="T37" fmla="*/ 0 h 403"/>
                    <a:gd name="T38" fmla="*/ 0 w 343"/>
                    <a:gd name="T39" fmla="*/ 0 h 403"/>
                    <a:gd name="T40" fmla="*/ 0 w 343"/>
                    <a:gd name="T41" fmla="*/ 0 h 403"/>
                    <a:gd name="T42" fmla="*/ 0 w 343"/>
                    <a:gd name="T43" fmla="*/ 0 h 403"/>
                    <a:gd name="T44" fmla="*/ 0 w 343"/>
                    <a:gd name="T45" fmla="*/ 0 h 403"/>
                    <a:gd name="T46" fmla="*/ 0 w 343"/>
                    <a:gd name="T47" fmla="*/ 0 h 403"/>
                    <a:gd name="T48" fmla="*/ 0 w 343"/>
                    <a:gd name="T49" fmla="*/ 0 h 403"/>
                    <a:gd name="T50" fmla="*/ 0 w 343"/>
                    <a:gd name="T51" fmla="*/ 0 h 403"/>
                    <a:gd name="T52" fmla="*/ 0 w 343"/>
                    <a:gd name="T53" fmla="*/ 0 h 403"/>
                    <a:gd name="T54" fmla="*/ 0 w 343"/>
                    <a:gd name="T55" fmla="*/ 0 h 403"/>
                    <a:gd name="T56" fmla="*/ 0 w 343"/>
                    <a:gd name="T57" fmla="*/ 0 h 403"/>
                    <a:gd name="T58" fmla="*/ 0 w 343"/>
                    <a:gd name="T59" fmla="*/ 0 h 403"/>
                    <a:gd name="T60" fmla="*/ 0 w 343"/>
                    <a:gd name="T61" fmla="*/ 0 h 403"/>
                    <a:gd name="T62" fmla="*/ 0 w 343"/>
                    <a:gd name="T63" fmla="*/ 0 h 403"/>
                    <a:gd name="T64" fmla="*/ 0 w 343"/>
                    <a:gd name="T65" fmla="*/ 0 h 403"/>
                    <a:gd name="T66" fmla="*/ 0 w 343"/>
                    <a:gd name="T67" fmla="*/ 0 h 403"/>
                    <a:gd name="T68" fmla="*/ 0 w 343"/>
                    <a:gd name="T69" fmla="*/ 0 h 403"/>
                    <a:gd name="T70" fmla="*/ 0 w 343"/>
                    <a:gd name="T71" fmla="*/ 0 h 403"/>
                    <a:gd name="T72" fmla="*/ 0 w 343"/>
                    <a:gd name="T73" fmla="*/ 0 h 403"/>
                    <a:gd name="T74" fmla="*/ 0 w 343"/>
                    <a:gd name="T75" fmla="*/ 0 h 403"/>
                    <a:gd name="T76" fmla="*/ 0 w 343"/>
                    <a:gd name="T77" fmla="*/ 0 h 403"/>
                    <a:gd name="T78" fmla="*/ 0 w 343"/>
                    <a:gd name="T79" fmla="*/ 0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3"/>
                    <a:gd name="T121" fmla="*/ 0 h 403"/>
                    <a:gd name="T122" fmla="*/ 343 w 343"/>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3" h="403">
                      <a:moveTo>
                        <a:pt x="112" y="10"/>
                      </a:moveTo>
                      <a:lnTo>
                        <a:pt x="98" y="28"/>
                      </a:lnTo>
                      <a:lnTo>
                        <a:pt x="83" y="47"/>
                      </a:lnTo>
                      <a:lnTo>
                        <a:pt x="68" y="62"/>
                      </a:lnTo>
                      <a:lnTo>
                        <a:pt x="49" y="74"/>
                      </a:lnTo>
                      <a:lnTo>
                        <a:pt x="33" y="84"/>
                      </a:lnTo>
                      <a:lnTo>
                        <a:pt x="19" y="106"/>
                      </a:lnTo>
                      <a:lnTo>
                        <a:pt x="21" y="106"/>
                      </a:lnTo>
                      <a:lnTo>
                        <a:pt x="27" y="107"/>
                      </a:lnTo>
                      <a:lnTo>
                        <a:pt x="30" y="107"/>
                      </a:lnTo>
                      <a:lnTo>
                        <a:pt x="48" y="88"/>
                      </a:lnTo>
                      <a:lnTo>
                        <a:pt x="69" y="74"/>
                      </a:lnTo>
                      <a:lnTo>
                        <a:pt x="92" y="62"/>
                      </a:lnTo>
                      <a:lnTo>
                        <a:pt x="83" y="102"/>
                      </a:lnTo>
                      <a:lnTo>
                        <a:pt x="66" y="144"/>
                      </a:lnTo>
                      <a:lnTo>
                        <a:pt x="43" y="186"/>
                      </a:lnTo>
                      <a:lnTo>
                        <a:pt x="22" y="227"/>
                      </a:lnTo>
                      <a:lnTo>
                        <a:pt x="6" y="268"/>
                      </a:lnTo>
                      <a:lnTo>
                        <a:pt x="0" y="309"/>
                      </a:lnTo>
                      <a:lnTo>
                        <a:pt x="9" y="345"/>
                      </a:lnTo>
                      <a:lnTo>
                        <a:pt x="42" y="373"/>
                      </a:lnTo>
                      <a:lnTo>
                        <a:pt x="99" y="394"/>
                      </a:lnTo>
                      <a:lnTo>
                        <a:pt x="160" y="403"/>
                      </a:lnTo>
                      <a:lnTo>
                        <a:pt x="208" y="399"/>
                      </a:lnTo>
                      <a:lnTo>
                        <a:pt x="245" y="351"/>
                      </a:lnTo>
                      <a:lnTo>
                        <a:pt x="247" y="285"/>
                      </a:lnTo>
                      <a:lnTo>
                        <a:pt x="247" y="240"/>
                      </a:lnTo>
                      <a:lnTo>
                        <a:pt x="254" y="223"/>
                      </a:lnTo>
                      <a:lnTo>
                        <a:pt x="260" y="209"/>
                      </a:lnTo>
                      <a:lnTo>
                        <a:pt x="269" y="192"/>
                      </a:lnTo>
                      <a:lnTo>
                        <a:pt x="292" y="156"/>
                      </a:lnTo>
                      <a:lnTo>
                        <a:pt x="319" y="112"/>
                      </a:lnTo>
                      <a:lnTo>
                        <a:pt x="343" y="67"/>
                      </a:lnTo>
                      <a:lnTo>
                        <a:pt x="342" y="58"/>
                      </a:lnTo>
                      <a:lnTo>
                        <a:pt x="336" y="48"/>
                      </a:lnTo>
                      <a:lnTo>
                        <a:pt x="328" y="42"/>
                      </a:lnTo>
                      <a:lnTo>
                        <a:pt x="307" y="89"/>
                      </a:lnTo>
                      <a:lnTo>
                        <a:pt x="276" y="152"/>
                      </a:lnTo>
                      <a:lnTo>
                        <a:pt x="249" y="200"/>
                      </a:lnTo>
                      <a:lnTo>
                        <a:pt x="245" y="207"/>
                      </a:lnTo>
                      <a:lnTo>
                        <a:pt x="240" y="213"/>
                      </a:lnTo>
                      <a:lnTo>
                        <a:pt x="237" y="222"/>
                      </a:lnTo>
                      <a:lnTo>
                        <a:pt x="233" y="284"/>
                      </a:lnTo>
                      <a:lnTo>
                        <a:pt x="235" y="339"/>
                      </a:lnTo>
                      <a:lnTo>
                        <a:pt x="219" y="379"/>
                      </a:lnTo>
                      <a:lnTo>
                        <a:pt x="179" y="390"/>
                      </a:lnTo>
                      <a:lnTo>
                        <a:pt x="122" y="386"/>
                      </a:lnTo>
                      <a:lnTo>
                        <a:pt x="67" y="369"/>
                      </a:lnTo>
                      <a:lnTo>
                        <a:pt x="29" y="348"/>
                      </a:lnTo>
                      <a:lnTo>
                        <a:pt x="13" y="317"/>
                      </a:lnTo>
                      <a:lnTo>
                        <a:pt x="14" y="281"/>
                      </a:lnTo>
                      <a:lnTo>
                        <a:pt x="27" y="246"/>
                      </a:lnTo>
                      <a:lnTo>
                        <a:pt x="50" y="201"/>
                      </a:lnTo>
                      <a:lnTo>
                        <a:pt x="75" y="152"/>
                      </a:lnTo>
                      <a:lnTo>
                        <a:pt x="99" y="99"/>
                      </a:lnTo>
                      <a:lnTo>
                        <a:pt x="120" y="39"/>
                      </a:lnTo>
                      <a:lnTo>
                        <a:pt x="126" y="26"/>
                      </a:lnTo>
                      <a:lnTo>
                        <a:pt x="135" y="13"/>
                      </a:lnTo>
                      <a:lnTo>
                        <a:pt x="141" y="0"/>
                      </a:lnTo>
                      <a:lnTo>
                        <a:pt x="133" y="3"/>
                      </a:lnTo>
                      <a:lnTo>
                        <a:pt x="119" y="7"/>
                      </a:lnTo>
                      <a:lnTo>
                        <a:pt x="112" y="10"/>
                      </a:lnTo>
                      <a:close/>
                    </a:path>
                  </a:pathLst>
                </a:custGeom>
                <a:solidFill>
                  <a:srgbClr val="47A3CB"/>
                </a:solidFill>
                <a:ln w="9525">
                  <a:noFill/>
                  <a:round/>
                  <a:headEnd/>
                  <a:tailEnd/>
                </a:ln>
              </p:spPr>
              <p:txBody>
                <a:bodyPr/>
                <a:lstStyle/>
                <a:p>
                  <a:endParaRPr lang="en-US"/>
                </a:p>
              </p:txBody>
            </p:sp>
            <p:sp>
              <p:nvSpPr>
                <p:cNvPr id="18962" name="Freeform 681"/>
                <p:cNvSpPr>
                  <a:spLocks/>
                </p:cNvSpPr>
                <p:nvPr/>
              </p:nvSpPr>
              <p:spPr bwMode="auto">
                <a:xfrm>
                  <a:off x="623" y="2507"/>
                  <a:ext cx="86" cy="101"/>
                </a:xfrm>
                <a:custGeom>
                  <a:avLst/>
                  <a:gdLst>
                    <a:gd name="T0" fmla="*/ 0 w 343"/>
                    <a:gd name="T1" fmla="*/ 0 h 403"/>
                    <a:gd name="T2" fmla="*/ 0 w 343"/>
                    <a:gd name="T3" fmla="*/ 0 h 403"/>
                    <a:gd name="T4" fmla="*/ 0 w 343"/>
                    <a:gd name="T5" fmla="*/ 0 h 403"/>
                    <a:gd name="T6" fmla="*/ 0 w 343"/>
                    <a:gd name="T7" fmla="*/ 0 h 403"/>
                    <a:gd name="T8" fmla="*/ 0 w 343"/>
                    <a:gd name="T9" fmla="*/ 0 h 403"/>
                    <a:gd name="T10" fmla="*/ 0 w 343"/>
                    <a:gd name="T11" fmla="*/ 0 h 403"/>
                    <a:gd name="T12" fmla="*/ 0 w 343"/>
                    <a:gd name="T13" fmla="*/ 0 h 403"/>
                    <a:gd name="T14" fmla="*/ 0 w 343"/>
                    <a:gd name="T15" fmla="*/ 0 h 403"/>
                    <a:gd name="T16" fmla="*/ 0 w 343"/>
                    <a:gd name="T17" fmla="*/ 0 h 403"/>
                    <a:gd name="T18" fmla="*/ 0 w 343"/>
                    <a:gd name="T19" fmla="*/ 0 h 403"/>
                    <a:gd name="T20" fmla="*/ 0 w 343"/>
                    <a:gd name="T21" fmla="*/ 0 h 403"/>
                    <a:gd name="T22" fmla="*/ 0 w 343"/>
                    <a:gd name="T23" fmla="*/ 0 h 403"/>
                    <a:gd name="T24" fmla="*/ 0 w 343"/>
                    <a:gd name="T25" fmla="*/ 0 h 403"/>
                    <a:gd name="T26" fmla="*/ 0 w 343"/>
                    <a:gd name="T27" fmla="*/ 0 h 403"/>
                    <a:gd name="T28" fmla="*/ 0 w 343"/>
                    <a:gd name="T29" fmla="*/ 0 h 403"/>
                    <a:gd name="T30" fmla="*/ 0 w 343"/>
                    <a:gd name="T31" fmla="*/ 0 h 403"/>
                    <a:gd name="T32" fmla="*/ 0 w 343"/>
                    <a:gd name="T33" fmla="*/ 0 h 403"/>
                    <a:gd name="T34" fmla="*/ 0 w 343"/>
                    <a:gd name="T35" fmla="*/ 0 h 403"/>
                    <a:gd name="T36" fmla="*/ 0 w 343"/>
                    <a:gd name="T37" fmla="*/ 0 h 403"/>
                    <a:gd name="T38" fmla="*/ 0 w 343"/>
                    <a:gd name="T39" fmla="*/ 0 h 403"/>
                    <a:gd name="T40" fmla="*/ 0 w 343"/>
                    <a:gd name="T41" fmla="*/ 0 h 403"/>
                    <a:gd name="T42" fmla="*/ 0 w 343"/>
                    <a:gd name="T43" fmla="*/ 0 h 403"/>
                    <a:gd name="T44" fmla="*/ 0 w 343"/>
                    <a:gd name="T45" fmla="*/ 0 h 403"/>
                    <a:gd name="T46" fmla="*/ 0 w 343"/>
                    <a:gd name="T47" fmla="*/ 0 h 403"/>
                    <a:gd name="T48" fmla="*/ 0 w 343"/>
                    <a:gd name="T49" fmla="*/ 0 h 403"/>
                    <a:gd name="T50" fmla="*/ 0 w 343"/>
                    <a:gd name="T51" fmla="*/ 0 h 403"/>
                    <a:gd name="T52" fmla="*/ 0 w 343"/>
                    <a:gd name="T53" fmla="*/ 0 h 403"/>
                    <a:gd name="T54" fmla="*/ 0 w 343"/>
                    <a:gd name="T55" fmla="*/ 0 h 403"/>
                    <a:gd name="T56" fmla="*/ 0 w 343"/>
                    <a:gd name="T57" fmla="*/ 0 h 403"/>
                    <a:gd name="T58" fmla="*/ 0 w 343"/>
                    <a:gd name="T59" fmla="*/ 0 h 403"/>
                    <a:gd name="T60" fmla="*/ 0 w 343"/>
                    <a:gd name="T61" fmla="*/ 0 h 403"/>
                    <a:gd name="T62" fmla="*/ 0 w 343"/>
                    <a:gd name="T63" fmla="*/ 0 h 403"/>
                    <a:gd name="T64" fmla="*/ 0 w 343"/>
                    <a:gd name="T65" fmla="*/ 0 h 403"/>
                    <a:gd name="T66" fmla="*/ 0 w 343"/>
                    <a:gd name="T67" fmla="*/ 0 h 403"/>
                    <a:gd name="T68" fmla="*/ 0 w 343"/>
                    <a:gd name="T69" fmla="*/ 0 h 403"/>
                    <a:gd name="T70" fmla="*/ 0 w 343"/>
                    <a:gd name="T71" fmla="*/ 0 h 403"/>
                    <a:gd name="T72" fmla="*/ 0 w 343"/>
                    <a:gd name="T73" fmla="*/ 0 h 403"/>
                    <a:gd name="T74" fmla="*/ 0 w 343"/>
                    <a:gd name="T75" fmla="*/ 0 h 403"/>
                    <a:gd name="T76" fmla="*/ 0 w 343"/>
                    <a:gd name="T77" fmla="*/ 0 h 403"/>
                    <a:gd name="T78" fmla="*/ 0 w 343"/>
                    <a:gd name="T79" fmla="*/ 0 h 4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3"/>
                    <a:gd name="T121" fmla="*/ 0 h 403"/>
                    <a:gd name="T122" fmla="*/ 343 w 343"/>
                    <a:gd name="T123" fmla="*/ 403 h 4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3" h="403">
                      <a:moveTo>
                        <a:pt x="112" y="10"/>
                      </a:moveTo>
                      <a:lnTo>
                        <a:pt x="98" y="28"/>
                      </a:lnTo>
                      <a:lnTo>
                        <a:pt x="83" y="47"/>
                      </a:lnTo>
                      <a:lnTo>
                        <a:pt x="68" y="62"/>
                      </a:lnTo>
                      <a:lnTo>
                        <a:pt x="49" y="74"/>
                      </a:lnTo>
                      <a:lnTo>
                        <a:pt x="33" y="84"/>
                      </a:lnTo>
                      <a:lnTo>
                        <a:pt x="19" y="106"/>
                      </a:lnTo>
                      <a:lnTo>
                        <a:pt x="21" y="106"/>
                      </a:lnTo>
                      <a:lnTo>
                        <a:pt x="27" y="107"/>
                      </a:lnTo>
                      <a:lnTo>
                        <a:pt x="30" y="107"/>
                      </a:lnTo>
                      <a:lnTo>
                        <a:pt x="48" y="88"/>
                      </a:lnTo>
                      <a:lnTo>
                        <a:pt x="69" y="74"/>
                      </a:lnTo>
                      <a:lnTo>
                        <a:pt x="92" y="62"/>
                      </a:lnTo>
                      <a:lnTo>
                        <a:pt x="83" y="102"/>
                      </a:lnTo>
                      <a:lnTo>
                        <a:pt x="66" y="144"/>
                      </a:lnTo>
                      <a:lnTo>
                        <a:pt x="43" y="186"/>
                      </a:lnTo>
                      <a:lnTo>
                        <a:pt x="22" y="227"/>
                      </a:lnTo>
                      <a:lnTo>
                        <a:pt x="6" y="268"/>
                      </a:lnTo>
                      <a:lnTo>
                        <a:pt x="0" y="309"/>
                      </a:lnTo>
                      <a:lnTo>
                        <a:pt x="9" y="345"/>
                      </a:lnTo>
                      <a:lnTo>
                        <a:pt x="42" y="373"/>
                      </a:lnTo>
                      <a:lnTo>
                        <a:pt x="99" y="394"/>
                      </a:lnTo>
                      <a:lnTo>
                        <a:pt x="160" y="403"/>
                      </a:lnTo>
                      <a:lnTo>
                        <a:pt x="208" y="399"/>
                      </a:lnTo>
                      <a:lnTo>
                        <a:pt x="245" y="351"/>
                      </a:lnTo>
                      <a:lnTo>
                        <a:pt x="247" y="285"/>
                      </a:lnTo>
                      <a:lnTo>
                        <a:pt x="247" y="240"/>
                      </a:lnTo>
                      <a:lnTo>
                        <a:pt x="254" y="223"/>
                      </a:lnTo>
                      <a:lnTo>
                        <a:pt x="260" y="209"/>
                      </a:lnTo>
                      <a:lnTo>
                        <a:pt x="269" y="192"/>
                      </a:lnTo>
                      <a:lnTo>
                        <a:pt x="292" y="156"/>
                      </a:lnTo>
                      <a:lnTo>
                        <a:pt x="319" y="112"/>
                      </a:lnTo>
                      <a:lnTo>
                        <a:pt x="343" y="67"/>
                      </a:lnTo>
                      <a:lnTo>
                        <a:pt x="342" y="58"/>
                      </a:lnTo>
                      <a:lnTo>
                        <a:pt x="336" y="48"/>
                      </a:lnTo>
                      <a:lnTo>
                        <a:pt x="328" y="42"/>
                      </a:lnTo>
                      <a:lnTo>
                        <a:pt x="307" y="89"/>
                      </a:lnTo>
                      <a:lnTo>
                        <a:pt x="276" y="152"/>
                      </a:lnTo>
                      <a:lnTo>
                        <a:pt x="249" y="200"/>
                      </a:lnTo>
                      <a:lnTo>
                        <a:pt x="245" y="207"/>
                      </a:lnTo>
                      <a:lnTo>
                        <a:pt x="240" y="213"/>
                      </a:lnTo>
                      <a:lnTo>
                        <a:pt x="237" y="222"/>
                      </a:lnTo>
                      <a:lnTo>
                        <a:pt x="233" y="284"/>
                      </a:lnTo>
                      <a:lnTo>
                        <a:pt x="235" y="339"/>
                      </a:lnTo>
                      <a:lnTo>
                        <a:pt x="219" y="379"/>
                      </a:lnTo>
                      <a:lnTo>
                        <a:pt x="179" y="390"/>
                      </a:lnTo>
                      <a:lnTo>
                        <a:pt x="122" y="386"/>
                      </a:lnTo>
                      <a:lnTo>
                        <a:pt x="67" y="369"/>
                      </a:lnTo>
                      <a:lnTo>
                        <a:pt x="29" y="348"/>
                      </a:lnTo>
                      <a:lnTo>
                        <a:pt x="13" y="317"/>
                      </a:lnTo>
                      <a:lnTo>
                        <a:pt x="14" y="281"/>
                      </a:lnTo>
                      <a:lnTo>
                        <a:pt x="27" y="246"/>
                      </a:lnTo>
                      <a:lnTo>
                        <a:pt x="50" y="201"/>
                      </a:lnTo>
                      <a:lnTo>
                        <a:pt x="75" y="152"/>
                      </a:lnTo>
                      <a:lnTo>
                        <a:pt x="99" y="99"/>
                      </a:lnTo>
                      <a:lnTo>
                        <a:pt x="120" y="39"/>
                      </a:lnTo>
                      <a:lnTo>
                        <a:pt x="126" y="26"/>
                      </a:lnTo>
                      <a:lnTo>
                        <a:pt x="135" y="13"/>
                      </a:lnTo>
                      <a:lnTo>
                        <a:pt x="141" y="0"/>
                      </a:lnTo>
                      <a:lnTo>
                        <a:pt x="133" y="3"/>
                      </a:lnTo>
                      <a:lnTo>
                        <a:pt x="119" y="7"/>
                      </a:lnTo>
                      <a:lnTo>
                        <a:pt x="112" y="10"/>
                      </a:lnTo>
                    </a:path>
                  </a:pathLst>
                </a:custGeom>
                <a:noFill/>
                <a:ln w="1588">
                  <a:solidFill>
                    <a:srgbClr val="87C2DC"/>
                  </a:solidFill>
                  <a:round/>
                  <a:headEnd/>
                  <a:tailEnd/>
                </a:ln>
              </p:spPr>
              <p:txBody>
                <a:bodyPr/>
                <a:lstStyle/>
                <a:p>
                  <a:endParaRPr lang="en-US"/>
                </a:p>
              </p:txBody>
            </p:sp>
            <p:sp>
              <p:nvSpPr>
                <p:cNvPr id="18963" name="Freeform 682"/>
                <p:cNvSpPr>
                  <a:spLocks/>
                </p:cNvSpPr>
                <p:nvPr/>
              </p:nvSpPr>
              <p:spPr bwMode="auto">
                <a:xfrm>
                  <a:off x="627" y="2581"/>
                  <a:ext cx="53" cy="8"/>
                </a:xfrm>
                <a:custGeom>
                  <a:avLst/>
                  <a:gdLst>
                    <a:gd name="T0" fmla="*/ 0 w 213"/>
                    <a:gd name="T1" fmla="*/ 0 h 34"/>
                    <a:gd name="T2" fmla="*/ 0 w 213"/>
                    <a:gd name="T3" fmla="*/ 0 h 34"/>
                    <a:gd name="T4" fmla="*/ 0 w 213"/>
                    <a:gd name="T5" fmla="*/ 0 h 34"/>
                    <a:gd name="T6" fmla="*/ 0 w 213"/>
                    <a:gd name="T7" fmla="*/ 0 h 34"/>
                    <a:gd name="T8" fmla="*/ 0 w 213"/>
                    <a:gd name="T9" fmla="*/ 0 h 34"/>
                    <a:gd name="T10" fmla="*/ 0 w 213"/>
                    <a:gd name="T11" fmla="*/ 0 h 34"/>
                    <a:gd name="T12" fmla="*/ 0 w 213"/>
                    <a:gd name="T13" fmla="*/ 0 h 34"/>
                    <a:gd name="T14" fmla="*/ 0 w 213"/>
                    <a:gd name="T15" fmla="*/ 0 h 34"/>
                    <a:gd name="T16" fmla="*/ 0 w 213"/>
                    <a:gd name="T17" fmla="*/ 0 h 34"/>
                    <a:gd name="T18" fmla="*/ 0 w 213"/>
                    <a:gd name="T19" fmla="*/ 0 h 34"/>
                    <a:gd name="T20" fmla="*/ 0 w 213"/>
                    <a:gd name="T21" fmla="*/ 0 h 34"/>
                    <a:gd name="T22" fmla="*/ 0 w 213"/>
                    <a:gd name="T23" fmla="*/ 0 h 34"/>
                    <a:gd name="T24" fmla="*/ 0 w 213"/>
                    <a:gd name="T25" fmla="*/ 0 h 34"/>
                    <a:gd name="T26" fmla="*/ 0 w 213"/>
                    <a:gd name="T27" fmla="*/ 0 h 34"/>
                    <a:gd name="T28" fmla="*/ 0 w 213"/>
                    <a:gd name="T29" fmla="*/ 0 h 34"/>
                    <a:gd name="T30" fmla="*/ 0 w 213"/>
                    <a:gd name="T31" fmla="*/ 0 h 34"/>
                    <a:gd name="T32" fmla="*/ 0 w 213"/>
                    <a:gd name="T33" fmla="*/ 0 h 34"/>
                    <a:gd name="T34" fmla="*/ 0 w 213"/>
                    <a:gd name="T35" fmla="*/ 0 h 34"/>
                    <a:gd name="T36" fmla="*/ 0 w 213"/>
                    <a:gd name="T37" fmla="*/ 0 h 34"/>
                    <a:gd name="T38" fmla="*/ 0 w 213"/>
                    <a:gd name="T39" fmla="*/ 0 h 34"/>
                    <a:gd name="T40" fmla="*/ 0 w 213"/>
                    <a:gd name="T41" fmla="*/ 0 h 34"/>
                    <a:gd name="T42" fmla="*/ 0 w 213"/>
                    <a:gd name="T43" fmla="*/ 0 h 34"/>
                    <a:gd name="T44" fmla="*/ 0 w 213"/>
                    <a:gd name="T45" fmla="*/ 0 h 34"/>
                    <a:gd name="T46" fmla="*/ 0 w 213"/>
                    <a:gd name="T47" fmla="*/ 0 h 34"/>
                    <a:gd name="T48" fmla="*/ 0 w 213"/>
                    <a:gd name="T49" fmla="*/ 0 h 34"/>
                    <a:gd name="T50" fmla="*/ 0 w 213"/>
                    <a:gd name="T51" fmla="*/ 0 h 34"/>
                    <a:gd name="T52" fmla="*/ 0 w 213"/>
                    <a:gd name="T53" fmla="*/ 0 h 34"/>
                    <a:gd name="T54" fmla="*/ 0 w 213"/>
                    <a:gd name="T55" fmla="*/ 0 h 34"/>
                    <a:gd name="T56" fmla="*/ 0 w 213"/>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3"/>
                    <a:gd name="T88" fmla="*/ 0 h 34"/>
                    <a:gd name="T89" fmla="*/ 213 w 213"/>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3" h="34">
                      <a:moveTo>
                        <a:pt x="213" y="13"/>
                      </a:moveTo>
                      <a:lnTo>
                        <a:pt x="213" y="14"/>
                      </a:lnTo>
                      <a:lnTo>
                        <a:pt x="212" y="14"/>
                      </a:lnTo>
                      <a:lnTo>
                        <a:pt x="212" y="15"/>
                      </a:lnTo>
                      <a:lnTo>
                        <a:pt x="180" y="23"/>
                      </a:lnTo>
                      <a:lnTo>
                        <a:pt x="146" y="17"/>
                      </a:lnTo>
                      <a:lnTo>
                        <a:pt x="112" y="5"/>
                      </a:lnTo>
                      <a:lnTo>
                        <a:pt x="75" y="0"/>
                      </a:lnTo>
                      <a:lnTo>
                        <a:pt x="38" y="1"/>
                      </a:lnTo>
                      <a:lnTo>
                        <a:pt x="1" y="0"/>
                      </a:lnTo>
                      <a:lnTo>
                        <a:pt x="1" y="3"/>
                      </a:lnTo>
                      <a:lnTo>
                        <a:pt x="1" y="7"/>
                      </a:lnTo>
                      <a:lnTo>
                        <a:pt x="0" y="10"/>
                      </a:lnTo>
                      <a:lnTo>
                        <a:pt x="48" y="10"/>
                      </a:lnTo>
                      <a:lnTo>
                        <a:pt x="97" y="13"/>
                      </a:lnTo>
                      <a:lnTo>
                        <a:pt x="143" y="26"/>
                      </a:lnTo>
                      <a:lnTo>
                        <a:pt x="166" y="34"/>
                      </a:lnTo>
                      <a:lnTo>
                        <a:pt x="190" y="33"/>
                      </a:lnTo>
                      <a:lnTo>
                        <a:pt x="213" y="26"/>
                      </a:lnTo>
                      <a:lnTo>
                        <a:pt x="213" y="22"/>
                      </a:lnTo>
                      <a:lnTo>
                        <a:pt x="213" y="16"/>
                      </a:lnTo>
                      <a:lnTo>
                        <a:pt x="213" y="13"/>
                      </a:lnTo>
                      <a:close/>
                    </a:path>
                  </a:pathLst>
                </a:custGeom>
                <a:solidFill>
                  <a:srgbClr val="47A3CB"/>
                </a:solidFill>
                <a:ln w="9525">
                  <a:noFill/>
                  <a:round/>
                  <a:headEnd/>
                  <a:tailEnd/>
                </a:ln>
              </p:spPr>
              <p:txBody>
                <a:bodyPr/>
                <a:lstStyle/>
                <a:p>
                  <a:endParaRPr lang="en-US"/>
                </a:p>
              </p:txBody>
            </p:sp>
            <p:sp>
              <p:nvSpPr>
                <p:cNvPr id="18964" name="Freeform 683"/>
                <p:cNvSpPr>
                  <a:spLocks/>
                </p:cNvSpPr>
                <p:nvPr/>
              </p:nvSpPr>
              <p:spPr bwMode="auto">
                <a:xfrm>
                  <a:off x="627" y="2581"/>
                  <a:ext cx="53" cy="8"/>
                </a:xfrm>
                <a:custGeom>
                  <a:avLst/>
                  <a:gdLst>
                    <a:gd name="T0" fmla="*/ 0 w 213"/>
                    <a:gd name="T1" fmla="*/ 0 h 34"/>
                    <a:gd name="T2" fmla="*/ 0 w 213"/>
                    <a:gd name="T3" fmla="*/ 0 h 34"/>
                    <a:gd name="T4" fmla="*/ 0 w 213"/>
                    <a:gd name="T5" fmla="*/ 0 h 34"/>
                    <a:gd name="T6" fmla="*/ 0 w 213"/>
                    <a:gd name="T7" fmla="*/ 0 h 34"/>
                    <a:gd name="T8" fmla="*/ 0 w 213"/>
                    <a:gd name="T9" fmla="*/ 0 h 34"/>
                    <a:gd name="T10" fmla="*/ 0 w 213"/>
                    <a:gd name="T11" fmla="*/ 0 h 34"/>
                    <a:gd name="T12" fmla="*/ 0 w 213"/>
                    <a:gd name="T13" fmla="*/ 0 h 34"/>
                    <a:gd name="T14" fmla="*/ 0 w 213"/>
                    <a:gd name="T15" fmla="*/ 0 h 34"/>
                    <a:gd name="T16" fmla="*/ 0 w 213"/>
                    <a:gd name="T17" fmla="*/ 0 h 34"/>
                    <a:gd name="T18" fmla="*/ 0 w 213"/>
                    <a:gd name="T19" fmla="*/ 0 h 34"/>
                    <a:gd name="T20" fmla="*/ 0 w 213"/>
                    <a:gd name="T21" fmla="*/ 0 h 34"/>
                    <a:gd name="T22" fmla="*/ 0 w 213"/>
                    <a:gd name="T23" fmla="*/ 0 h 34"/>
                    <a:gd name="T24" fmla="*/ 0 w 213"/>
                    <a:gd name="T25" fmla="*/ 0 h 34"/>
                    <a:gd name="T26" fmla="*/ 0 w 213"/>
                    <a:gd name="T27" fmla="*/ 0 h 34"/>
                    <a:gd name="T28" fmla="*/ 0 w 213"/>
                    <a:gd name="T29" fmla="*/ 0 h 34"/>
                    <a:gd name="T30" fmla="*/ 0 w 213"/>
                    <a:gd name="T31" fmla="*/ 0 h 34"/>
                    <a:gd name="T32" fmla="*/ 0 w 213"/>
                    <a:gd name="T33" fmla="*/ 0 h 34"/>
                    <a:gd name="T34" fmla="*/ 0 w 213"/>
                    <a:gd name="T35" fmla="*/ 0 h 34"/>
                    <a:gd name="T36" fmla="*/ 0 w 213"/>
                    <a:gd name="T37" fmla="*/ 0 h 34"/>
                    <a:gd name="T38" fmla="*/ 0 w 213"/>
                    <a:gd name="T39" fmla="*/ 0 h 34"/>
                    <a:gd name="T40" fmla="*/ 0 w 213"/>
                    <a:gd name="T41" fmla="*/ 0 h 34"/>
                    <a:gd name="T42" fmla="*/ 0 w 213"/>
                    <a:gd name="T43" fmla="*/ 0 h 34"/>
                    <a:gd name="T44" fmla="*/ 0 w 213"/>
                    <a:gd name="T45" fmla="*/ 0 h 34"/>
                    <a:gd name="T46" fmla="*/ 0 w 213"/>
                    <a:gd name="T47" fmla="*/ 0 h 34"/>
                    <a:gd name="T48" fmla="*/ 0 w 213"/>
                    <a:gd name="T49" fmla="*/ 0 h 34"/>
                    <a:gd name="T50" fmla="*/ 0 w 213"/>
                    <a:gd name="T51" fmla="*/ 0 h 34"/>
                    <a:gd name="T52" fmla="*/ 0 w 213"/>
                    <a:gd name="T53" fmla="*/ 0 h 34"/>
                    <a:gd name="T54" fmla="*/ 0 w 213"/>
                    <a:gd name="T55" fmla="*/ 0 h 34"/>
                    <a:gd name="T56" fmla="*/ 0 w 213"/>
                    <a:gd name="T57" fmla="*/ 0 h 34"/>
                    <a:gd name="T58" fmla="*/ 0 w 213"/>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3"/>
                    <a:gd name="T91" fmla="*/ 0 h 34"/>
                    <a:gd name="T92" fmla="*/ 213 w 213"/>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3" h="34">
                      <a:moveTo>
                        <a:pt x="213" y="13"/>
                      </a:moveTo>
                      <a:lnTo>
                        <a:pt x="213" y="14"/>
                      </a:lnTo>
                      <a:lnTo>
                        <a:pt x="212" y="14"/>
                      </a:lnTo>
                      <a:lnTo>
                        <a:pt x="212" y="15"/>
                      </a:lnTo>
                      <a:lnTo>
                        <a:pt x="180" y="23"/>
                      </a:lnTo>
                      <a:lnTo>
                        <a:pt x="146" y="17"/>
                      </a:lnTo>
                      <a:lnTo>
                        <a:pt x="112" y="5"/>
                      </a:lnTo>
                      <a:lnTo>
                        <a:pt x="75" y="0"/>
                      </a:lnTo>
                      <a:lnTo>
                        <a:pt x="38" y="1"/>
                      </a:lnTo>
                      <a:lnTo>
                        <a:pt x="1" y="0"/>
                      </a:lnTo>
                      <a:lnTo>
                        <a:pt x="1" y="3"/>
                      </a:lnTo>
                      <a:lnTo>
                        <a:pt x="1" y="7"/>
                      </a:lnTo>
                      <a:lnTo>
                        <a:pt x="0" y="10"/>
                      </a:lnTo>
                      <a:lnTo>
                        <a:pt x="48" y="10"/>
                      </a:lnTo>
                      <a:lnTo>
                        <a:pt x="97" y="13"/>
                      </a:lnTo>
                      <a:lnTo>
                        <a:pt x="143" y="26"/>
                      </a:lnTo>
                      <a:lnTo>
                        <a:pt x="166" y="34"/>
                      </a:lnTo>
                      <a:lnTo>
                        <a:pt x="190" y="33"/>
                      </a:lnTo>
                      <a:lnTo>
                        <a:pt x="213" y="26"/>
                      </a:lnTo>
                      <a:lnTo>
                        <a:pt x="213" y="22"/>
                      </a:lnTo>
                      <a:lnTo>
                        <a:pt x="213" y="16"/>
                      </a:lnTo>
                      <a:lnTo>
                        <a:pt x="213" y="13"/>
                      </a:lnTo>
                    </a:path>
                  </a:pathLst>
                </a:custGeom>
                <a:noFill/>
                <a:ln w="1588">
                  <a:solidFill>
                    <a:srgbClr val="87C2DC"/>
                  </a:solidFill>
                  <a:round/>
                  <a:headEnd/>
                  <a:tailEnd/>
                </a:ln>
              </p:spPr>
              <p:txBody>
                <a:bodyPr/>
                <a:lstStyle/>
                <a:p>
                  <a:endParaRPr lang="en-US"/>
                </a:p>
              </p:txBody>
            </p:sp>
            <p:sp>
              <p:nvSpPr>
                <p:cNvPr id="18965" name="Freeform 684"/>
                <p:cNvSpPr>
                  <a:spLocks/>
                </p:cNvSpPr>
                <p:nvPr/>
              </p:nvSpPr>
              <p:spPr bwMode="auto">
                <a:xfrm>
                  <a:off x="686" y="2559"/>
                  <a:ext cx="5" cy="25"/>
                </a:xfrm>
                <a:custGeom>
                  <a:avLst/>
                  <a:gdLst>
                    <a:gd name="T0" fmla="*/ 0 w 20"/>
                    <a:gd name="T1" fmla="*/ 0 h 100"/>
                    <a:gd name="T2" fmla="*/ 0 w 20"/>
                    <a:gd name="T3" fmla="*/ 0 h 100"/>
                    <a:gd name="T4" fmla="*/ 0 w 20"/>
                    <a:gd name="T5" fmla="*/ 0 h 100"/>
                    <a:gd name="T6" fmla="*/ 0 w 20"/>
                    <a:gd name="T7" fmla="*/ 0 h 100"/>
                    <a:gd name="T8" fmla="*/ 0 w 20"/>
                    <a:gd name="T9" fmla="*/ 0 h 100"/>
                    <a:gd name="T10" fmla="*/ 0 w 20"/>
                    <a:gd name="T11" fmla="*/ 0 h 100"/>
                    <a:gd name="T12" fmla="*/ 0 w 20"/>
                    <a:gd name="T13" fmla="*/ 0 h 100"/>
                    <a:gd name="T14" fmla="*/ 0 w 20"/>
                    <a:gd name="T15" fmla="*/ 0 h 100"/>
                    <a:gd name="T16" fmla="*/ 0 w 20"/>
                    <a:gd name="T17" fmla="*/ 0 h 100"/>
                    <a:gd name="T18" fmla="*/ 0 w 20"/>
                    <a:gd name="T19" fmla="*/ 0 h 100"/>
                    <a:gd name="T20" fmla="*/ 0 w 20"/>
                    <a:gd name="T21" fmla="*/ 0 h 100"/>
                    <a:gd name="T22" fmla="*/ 0 w 20"/>
                    <a:gd name="T23" fmla="*/ 0 h 100"/>
                    <a:gd name="T24" fmla="*/ 0 w 20"/>
                    <a:gd name="T25" fmla="*/ 0 h 100"/>
                    <a:gd name="T26" fmla="*/ 0 w 20"/>
                    <a:gd name="T27" fmla="*/ 0 h 100"/>
                    <a:gd name="T28" fmla="*/ 0 w 20"/>
                    <a:gd name="T29" fmla="*/ 0 h 100"/>
                    <a:gd name="T30" fmla="*/ 0 w 20"/>
                    <a:gd name="T31" fmla="*/ 0 h 100"/>
                    <a:gd name="T32" fmla="*/ 0 w 20"/>
                    <a:gd name="T33" fmla="*/ 0 h 100"/>
                    <a:gd name="T34" fmla="*/ 0 w 20"/>
                    <a:gd name="T35" fmla="*/ 0 h 100"/>
                    <a:gd name="T36" fmla="*/ 0 w 20"/>
                    <a:gd name="T37" fmla="*/ 0 h 100"/>
                    <a:gd name="T38" fmla="*/ 0 w 20"/>
                    <a:gd name="T39" fmla="*/ 0 h 100"/>
                    <a:gd name="T40" fmla="*/ 0 w 20"/>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00"/>
                    <a:gd name="T65" fmla="*/ 20 w 20"/>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00">
                      <a:moveTo>
                        <a:pt x="1" y="100"/>
                      </a:moveTo>
                      <a:lnTo>
                        <a:pt x="9" y="88"/>
                      </a:lnTo>
                      <a:lnTo>
                        <a:pt x="16" y="72"/>
                      </a:lnTo>
                      <a:lnTo>
                        <a:pt x="20" y="57"/>
                      </a:lnTo>
                      <a:lnTo>
                        <a:pt x="17" y="38"/>
                      </a:lnTo>
                      <a:lnTo>
                        <a:pt x="11" y="20"/>
                      </a:lnTo>
                      <a:lnTo>
                        <a:pt x="9" y="0"/>
                      </a:lnTo>
                      <a:lnTo>
                        <a:pt x="5" y="6"/>
                      </a:lnTo>
                      <a:lnTo>
                        <a:pt x="1" y="12"/>
                      </a:lnTo>
                      <a:lnTo>
                        <a:pt x="1" y="18"/>
                      </a:lnTo>
                      <a:lnTo>
                        <a:pt x="8" y="40"/>
                      </a:lnTo>
                      <a:lnTo>
                        <a:pt x="7" y="66"/>
                      </a:lnTo>
                      <a:lnTo>
                        <a:pt x="0" y="88"/>
                      </a:lnTo>
                      <a:lnTo>
                        <a:pt x="0" y="90"/>
                      </a:lnTo>
                      <a:lnTo>
                        <a:pt x="0" y="96"/>
                      </a:lnTo>
                      <a:lnTo>
                        <a:pt x="1" y="100"/>
                      </a:lnTo>
                      <a:close/>
                    </a:path>
                  </a:pathLst>
                </a:custGeom>
                <a:solidFill>
                  <a:srgbClr val="47A3CB"/>
                </a:solidFill>
                <a:ln w="9525">
                  <a:noFill/>
                  <a:round/>
                  <a:headEnd/>
                  <a:tailEnd/>
                </a:ln>
              </p:spPr>
              <p:txBody>
                <a:bodyPr/>
                <a:lstStyle/>
                <a:p>
                  <a:endParaRPr lang="en-US"/>
                </a:p>
              </p:txBody>
            </p:sp>
            <p:sp>
              <p:nvSpPr>
                <p:cNvPr id="18966" name="Freeform 685"/>
                <p:cNvSpPr>
                  <a:spLocks/>
                </p:cNvSpPr>
                <p:nvPr/>
              </p:nvSpPr>
              <p:spPr bwMode="auto">
                <a:xfrm>
                  <a:off x="686" y="2559"/>
                  <a:ext cx="5" cy="25"/>
                </a:xfrm>
                <a:custGeom>
                  <a:avLst/>
                  <a:gdLst>
                    <a:gd name="T0" fmla="*/ 0 w 20"/>
                    <a:gd name="T1" fmla="*/ 0 h 100"/>
                    <a:gd name="T2" fmla="*/ 0 w 20"/>
                    <a:gd name="T3" fmla="*/ 0 h 100"/>
                    <a:gd name="T4" fmla="*/ 0 w 20"/>
                    <a:gd name="T5" fmla="*/ 0 h 100"/>
                    <a:gd name="T6" fmla="*/ 0 w 20"/>
                    <a:gd name="T7" fmla="*/ 0 h 100"/>
                    <a:gd name="T8" fmla="*/ 0 w 20"/>
                    <a:gd name="T9" fmla="*/ 0 h 100"/>
                    <a:gd name="T10" fmla="*/ 0 w 20"/>
                    <a:gd name="T11" fmla="*/ 0 h 100"/>
                    <a:gd name="T12" fmla="*/ 0 w 20"/>
                    <a:gd name="T13" fmla="*/ 0 h 100"/>
                    <a:gd name="T14" fmla="*/ 0 w 20"/>
                    <a:gd name="T15" fmla="*/ 0 h 100"/>
                    <a:gd name="T16" fmla="*/ 0 w 20"/>
                    <a:gd name="T17" fmla="*/ 0 h 100"/>
                    <a:gd name="T18" fmla="*/ 0 w 20"/>
                    <a:gd name="T19" fmla="*/ 0 h 100"/>
                    <a:gd name="T20" fmla="*/ 0 w 20"/>
                    <a:gd name="T21" fmla="*/ 0 h 100"/>
                    <a:gd name="T22" fmla="*/ 0 w 20"/>
                    <a:gd name="T23" fmla="*/ 0 h 100"/>
                    <a:gd name="T24" fmla="*/ 0 w 20"/>
                    <a:gd name="T25" fmla="*/ 0 h 100"/>
                    <a:gd name="T26" fmla="*/ 0 w 20"/>
                    <a:gd name="T27" fmla="*/ 0 h 100"/>
                    <a:gd name="T28" fmla="*/ 0 w 20"/>
                    <a:gd name="T29" fmla="*/ 0 h 100"/>
                    <a:gd name="T30" fmla="*/ 0 w 20"/>
                    <a:gd name="T31" fmla="*/ 0 h 100"/>
                    <a:gd name="T32" fmla="*/ 0 w 20"/>
                    <a:gd name="T33" fmla="*/ 0 h 100"/>
                    <a:gd name="T34" fmla="*/ 0 w 20"/>
                    <a:gd name="T35" fmla="*/ 0 h 100"/>
                    <a:gd name="T36" fmla="*/ 0 w 20"/>
                    <a:gd name="T37" fmla="*/ 0 h 100"/>
                    <a:gd name="T38" fmla="*/ 0 w 20"/>
                    <a:gd name="T39" fmla="*/ 0 h 100"/>
                    <a:gd name="T40" fmla="*/ 0 w 20"/>
                    <a:gd name="T41" fmla="*/ 0 h 100"/>
                    <a:gd name="T42" fmla="*/ 0 w 20"/>
                    <a:gd name="T43" fmla="*/ 0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100"/>
                    <a:gd name="T68" fmla="*/ 20 w 20"/>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100">
                      <a:moveTo>
                        <a:pt x="1" y="100"/>
                      </a:moveTo>
                      <a:lnTo>
                        <a:pt x="9" y="88"/>
                      </a:lnTo>
                      <a:lnTo>
                        <a:pt x="16" y="72"/>
                      </a:lnTo>
                      <a:lnTo>
                        <a:pt x="20" y="57"/>
                      </a:lnTo>
                      <a:lnTo>
                        <a:pt x="17" y="38"/>
                      </a:lnTo>
                      <a:lnTo>
                        <a:pt x="11" y="20"/>
                      </a:lnTo>
                      <a:lnTo>
                        <a:pt x="9" y="0"/>
                      </a:lnTo>
                      <a:lnTo>
                        <a:pt x="5" y="6"/>
                      </a:lnTo>
                      <a:lnTo>
                        <a:pt x="1" y="12"/>
                      </a:lnTo>
                      <a:lnTo>
                        <a:pt x="1" y="18"/>
                      </a:lnTo>
                      <a:lnTo>
                        <a:pt x="8" y="40"/>
                      </a:lnTo>
                      <a:lnTo>
                        <a:pt x="7" y="66"/>
                      </a:lnTo>
                      <a:lnTo>
                        <a:pt x="0" y="88"/>
                      </a:lnTo>
                      <a:lnTo>
                        <a:pt x="0" y="90"/>
                      </a:lnTo>
                      <a:lnTo>
                        <a:pt x="0" y="96"/>
                      </a:lnTo>
                      <a:lnTo>
                        <a:pt x="1" y="100"/>
                      </a:lnTo>
                    </a:path>
                  </a:pathLst>
                </a:custGeom>
                <a:noFill/>
                <a:ln w="1588">
                  <a:solidFill>
                    <a:srgbClr val="87C2DC"/>
                  </a:solidFill>
                  <a:round/>
                  <a:headEnd/>
                  <a:tailEnd/>
                </a:ln>
              </p:spPr>
              <p:txBody>
                <a:bodyPr/>
                <a:lstStyle/>
                <a:p>
                  <a:endParaRPr lang="en-US"/>
                </a:p>
              </p:txBody>
            </p:sp>
            <p:sp>
              <p:nvSpPr>
                <p:cNvPr id="18967" name="Freeform 686"/>
                <p:cNvSpPr>
                  <a:spLocks/>
                </p:cNvSpPr>
                <p:nvPr/>
              </p:nvSpPr>
              <p:spPr bwMode="auto">
                <a:xfrm>
                  <a:off x="612" y="2571"/>
                  <a:ext cx="10" cy="11"/>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w 44"/>
                    <a:gd name="T21" fmla="*/ 0 h 48"/>
                    <a:gd name="T22" fmla="*/ 0 w 44"/>
                    <a:gd name="T23" fmla="*/ 0 h 48"/>
                    <a:gd name="T24" fmla="*/ 0 w 44"/>
                    <a:gd name="T25" fmla="*/ 0 h 48"/>
                    <a:gd name="T26" fmla="*/ 0 w 44"/>
                    <a:gd name="T27" fmla="*/ 0 h 48"/>
                    <a:gd name="T28" fmla="*/ 0 w 44"/>
                    <a:gd name="T29" fmla="*/ 0 h 48"/>
                    <a:gd name="T30" fmla="*/ 0 w 44"/>
                    <a:gd name="T31" fmla="*/ 0 h 48"/>
                    <a:gd name="T32" fmla="*/ 0 w 44"/>
                    <a:gd name="T33" fmla="*/ 0 h 48"/>
                    <a:gd name="T34" fmla="*/ 0 w 44"/>
                    <a:gd name="T35" fmla="*/ 0 h 48"/>
                    <a:gd name="T36" fmla="*/ 0 w 44"/>
                    <a:gd name="T37" fmla="*/ 0 h 48"/>
                    <a:gd name="T38" fmla="*/ 0 w 44"/>
                    <a:gd name="T39" fmla="*/ 0 h 48"/>
                    <a:gd name="T40" fmla="*/ 0 w 44"/>
                    <a:gd name="T41" fmla="*/ 0 h 48"/>
                    <a:gd name="T42" fmla="*/ 0 w 44"/>
                    <a:gd name="T43" fmla="*/ 0 h 48"/>
                    <a:gd name="T44" fmla="*/ 0 w 44"/>
                    <a:gd name="T45" fmla="*/ 0 h 48"/>
                    <a:gd name="T46" fmla="*/ 0 w 44"/>
                    <a:gd name="T47" fmla="*/ 0 h 48"/>
                    <a:gd name="T48" fmla="*/ 0 w 44"/>
                    <a:gd name="T49" fmla="*/ 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48"/>
                    <a:gd name="T77" fmla="*/ 44 w 44"/>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48">
                      <a:moveTo>
                        <a:pt x="42" y="48"/>
                      </a:moveTo>
                      <a:lnTo>
                        <a:pt x="44" y="43"/>
                      </a:lnTo>
                      <a:lnTo>
                        <a:pt x="42" y="42"/>
                      </a:lnTo>
                      <a:lnTo>
                        <a:pt x="41" y="35"/>
                      </a:lnTo>
                      <a:lnTo>
                        <a:pt x="36" y="35"/>
                      </a:lnTo>
                      <a:lnTo>
                        <a:pt x="25" y="30"/>
                      </a:lnTo>
                      <a:lnTo>
                        <a:pt x="18" y="25"/>
                      </a:lnTo>
                      <a:lnTo>
                        <a:pt x="13" y="18"/>
                      </a:lnTo>
                      <a:lnTo>
                        <a:pt x="11" y="10"/>
                      </a:lnTo>
                      <a:lnTo>
                        <a:pt x="8" y="0"/>
                      </a:lnTo>
                      <a:lnTo>
                        <a:pt x="5" y="4"/>
                      </a:lnTo>
                      <a:lnTo>
                        <a:pt x="1" y="5"/>
                      </a:lnTo>
                      <a:lnTo>
                        <a:pt x="0" y="5"/>
                      </a:lnTo>
                      <a:lnTo>
                        <a:pt x="5" y="28"/>
                      </a:lnTo>
                      <a:lnTo>
                        <a:pt x="18" y="42"/>
                      </a:lnTo>
                      <a:lnTo>
                        <a:pt x="38" y="48"/>
                      </a:lnTo>
                      <a:lnTo>
                        <a:pt x="39" y="48"/>
                      </a:lnTo>
                      <a:lnTo>
                        <a:pt x="41" y="48"/>
                      </a:lnTo>
                      <a:lnTo>
                        <a:pt x="42" y="48"/>
                      </a:lnTo>
                      <a:close/>
                    </a:path>
                  </a:pathLst>
                </a:custGeom>
                <a:solidFill>
                  <a:srgbClr val="47A3CB"/>
                </a:solidFill>
                <a:ln w="9525">
                  <a:noFill/>
                  <a:round/>
                  <a:headEnd/>
                  <a:tailEnd/>
                </a:ln>
              </p:spPr>
              <p:txBody>
                <a:bodyPr/>
                <a:lstStyle/>
                <a:p>
                  <a:endParaRPr lang="en-US"/>
                </a:p>
              </p:txBody>
            </p:sp>
            <p:sp>
              <p:nvSpPr>
                <p:cNvPr id="18968" name="Freeform 687"/>
                <p:cNvSpPr>
                  <a:spLocks/>
                </p:cNvSpPr>
                <p:nvPr/>
              </p:nvSpPr>
              <p:spPr bwMode="auto">
                <a:xfrm>
                  <a:off x="612" y="2571"/>
                  <a:ext cx="10" cy="11"/>
                </a:xfrm>
                <a:custGeom>
                  <a:avLst/>
                  <a:gdLst>
                    <a:gd name="T0" fmla="*/ 0 w 44"/>
                    <a:gd name="T1" fmla="*/ 0 h 48"/>
                    <a:gd name="T2" fmla="*/ 0 w 44"/>
                    <a:gd name="T3" fmla="*/ 0 h 48"/>
                    <a:gd name="T4" fmla="*/ 0 w 44"/>
                    <a:gd name="T5" fmla="*/ 0 h 48"/>
                    <a:gd name="T6" fmla="*/ 0 w 44"/>
                    <a:gd name="T7" fmla="*/ 0 h 48"/>
                    <a:gd name="T8" fmla="*/ 0 w 44"/>
                    <a:gd name="T9" fmla="*/ 0 h 48"/>
                    <a:gd name="T10" fmla="*/ 0 w 44"/>
                    <a:gd name="T11" fmla="*/ 0 h 48"/>
                    <a:gd name="T12" fmla="*/ 0 w 44"/>
                    <a:gd name="T13" fmla="*/ 0 h 48"/>
                    <a:gd name="T14" fmla="*/ 0 w 44"/>
                    <a:gd name="T15" fmla="*/ 0 h 48"/>
                    <a:gd name="T16" fmla="*/ 0 w 44"/>
                    <a:gd name="T17" fmla="*/ 0 h 48"/>
                    <a:gd name="T18" fmla="*/ 0 w 44"/>
                    <a:gd name="T19" fmla="*/ 0 h 48"/>
                    <a:gd name="T20" fmla="*/ 0 w 44"/>
                    <a:gd name="T21" fmla="*/ 0 h 48"/>
                    <a:gd name="T22" fmla="*/ 0 w 44"/>
                    <a:gd name="T23" fmla="*/ 0 h 48"/>
                    <a:gd name="T24" fmla="*/ 0 w 44"/>
                    <a:gd name="T25" fmla="*/ 0 h 48"/>
                    <a:gd name="T26" fmla="*/ 0 w 44"/>
                    <a:gd name="T27" fmla="*/ 0 h 48"/>
                    <a:gd name="T28" fmla="*/ 0 w 44"/>
                    <a:gd name="T29" fmla="*/ 0 h 48"/>
                    <a:gd name="T30" fmla="*/ 0 w 44"/>
                    <a:gd name="T31" fmla="*/ 0 h 48"/>
                    <a:gd name="T32" fmla="*/ 0 w 44"/>
                    <a:gd name="T33" fmla="*/ 0 h 48"/>
                    <a:gd name="T34" fmla="*/ 0 w 44"/>
                    <a:gd name="T35" fmla="*/ 0 h 48"/>
                    <a:gd name="T36" fmla="*/ 0 w 44"/>
                    <a:gd name="T37" fmla="*/ 0 h 48"/>
                    <a:gd name="T38" fmla="*/ 0 w 44"/>
                    <a:gd name="T39" fmla="*/ 0 h 48"/>
                    <a:gd name="T40" fmla="*/ 0 w 44"/>
                    <a:gd name="T41" fmla="*/ 0 h 48"/>
                    <a:gd name="T42" fmla="*/ 0 w 44"/>
                    <a:gd name="T43" fmla="*/ 0 h 48"/>
                    <a:gd name="T44" fmla="*/ 0 w 44"/>
                    <a:gd name="T45" fmla="*/ 0 h 48"/>
                    <a:gd name="T46" fmla="*/ 0 w 44"/>
                    <a:gd name="T47" fmla="*/ 0 h 48"/>
                    <a:gd name="T48" fmla="*/ 0 w 44"/>
                    <a:gd name="T49" fmla="*/ 0 h 48"/>
                    <a:gd name="T50" fmla="*/ 0 w 44"/>
                    <a:gd name="T51" fmla="*/ 0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8"/>
                    <a:gd name="T80" fmla="*/ 44 w 44"/>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8">
                      <a:moveTo>
                        <a:pt x="42" y="48"/>
                      </a:moveTo>
                      <a:lnTo>
                        <a:pt x="44" y="43"/>
                      </a:lnTo>
                      <a:lnTo>
                        <a:pt x="42" y="42"/>
                      </a:lnTo>
                      <a:lnTo>
                        <a:pt x="41" y="35"/>
                      </a:lnTo>
                      <a:lnTo>
                        <a:pt x="36" y="35"/>
                      </a:lnTo>
                      <a:lnTo>
                        <a:pt x="25" y="30"/>
                      </a:lnTo>
                      <a:lnTo>
                        <a:pt x="18" y="25"/>
                      </a:lnTo>
                      <a:lnTo>
                        <a:pt x="13" y="18"/>
                      </a:lnTo>
                      <a:lnTo>
                        <a:pt x="11" y="10"/>
                      </a:lnTo>
                      <a:lnTo>
                        <a:pt x="8" y="0"/>
                      </a:lnTo>
                      <a:lnTo>
                        <a:pt x="5" y="4"/>
                      </a:lnTo>
                      <a:lnTo>
                        <a:pt x="1" y="5"/>
                      </a:lnTo>
                      <a:lnTo>
                        <a:pt x="0" y="5"/>
                      </a:lnTo>
                      <a:lnTo>
                        <a:pt x="5" y="28"/>
                      </a:lnTo>
                      <a:lnTo>
                        <a:pt x="18" y="42"/>
                      </a:lnTo>
                      <a:lnTo>
                        <a:pt x="38" y="48"/>
                      </a:lnTo>
                      <a:lnTo>
                        <a:pt x="39" y="48"/>
                      </a:lnTo>
                      <a:lnTo>
                        <a:pt x="41" y="48"/>
                      </a:lnTo>
                      <a:lnTo>
                        <a:pt x="42" y="48"/>
                      </a:lnTo>
                    </a:path>
                  </a:pathLst>
                </a:custGeom>
                <a:noFill/>
                <a:ln w="1588">
                  <a:solidFill>
                    <a:srgbClr val="87C2DC"/>
                  </a:solidFill>
                  <a:round/>
                  <a:headEnd/>
                  <a:tailEnd/>
                </a:ln>
              </p:spPr>
              <p:txBody>
                <a:bodyPr/>
                <a:lstStyle/>
                <a:p>
                  <a:endParaRPr lang="en-US"/>
                </a:p>
              </p:txBody>
            </p:sp>
            <p:sp>
              <p:nvSpPr>
                <p:cNvPr id="18969" name="Freeform 688"/>
                <p:cNvSpPr>
                  <a:spLocks/>
                </p:cNvSpPr>
                <p:nvPr/>
              </p:nvSpPr>
              <p:spPr bwMode="auto">
                <a:xfrm>
                  <a:off x="611" y="2533"/>
                  <a:ext cx="19" cy="39"/>
                </a:xfrm>
                <a:custGeom>
                  <a:avLst/>
                  <a:gdLst>
                    <a:gd name="T0" fmla="*/ 0 w 75"/>
                    <a:gd name="T1" fmla="*/ 0 h 157"/>
                    <a:gd name="T2" fmla="*/ 0 w 75"/>
                    <a:gd name="T3" fmla="*/ 0 h 157"/>
                    <a:gd name="T4" fmla="*/ 0 w 75"/>
                    <a:gd name="T5" fmla="*/ 0 h 157"/>
                    <a:gd name="T6" fmla="*/ 0 w 75"/>
                    <a:gd name="T7" fmla="*/ 0 h 157"/>
                    <a:gd name="T8" fmla="*/ 0 w 75"/>
                    <a:gd name="T9" fmla="*/ 0 h 157"/>
                    <a:gd name="T10" fmla="*/ 0 w 75"/>
                    <a:gd name="T11" fmla="*/ 0 h 157"/>
                    <a:gd name="T12" fmla="*/ 0 w 75"/>
                    <a:gd name="T13" fmla="*/ 0 h 157"/>
                    <a:gd name="T14" fmla="*/ 0 w 75"/>
                    <a:gd name="T15" fmla="*/ 0 h 157"/>
                    <a:gd name="T16" fmla="*/ 0 w 75"/>
                    <a:gd name="T17" fmla="*/ 0 h 157"/>
                    <a:gd name="T18" fmla="*/ 0 w 75"/>
                    <a:gd name="T19" fmla="*/ 0 h 157"/>
                    <a:gd name="T20" fmla="*/ 0 w 75"/>
                    <a:gd name="T21" fmla="*/ 0 h 157"/>
                    <a:gd name="T22" fmla="*/ 0 w 75"/>
                    <a:gd name="T23" fmla="*/ 0 h 157"/>
                    <a:gd name="T24" fmla="*/ 0 w 75"/>
                    <a:gd name="T25" fmla="*/ 0 h 157"/>
                    <a:gd name="T26" fmla="*/ 0 w 75"/>
                    <a:gd name="T27" fmla="*/ 0 h 157"/>
                    <a:gd name="T28" fmla="*/ 0 w 75"/>
                    <a:gd name="T29" fmla="*/ 0 h 157"/>
                    <a:gd name="T30" fmla="*/ 0 w 75"/>
                    <a:gd name="T31" fmla="*/ 0 h 157"/>
                    <a:gd name="T32" fmla="*/ 0 w 75"/>
                    <a:gd name="T33" fmla="*/ 0 h 157"/>
                    <a:gd name="T34" fmla="*/ 0 w 75"/>
                    <a:gd name="T35" fmla="*/ 0 h 157"/>
                    <a:gd name="T36" fmla="*/ 0 w 75"/>
                    <a:gd name="T37" fmla="*/ 0 h 157"/>
                    <a:gd name="T38" fmla="*/ 0 w 75"/>
                    <a:gd name="T39" fmla="*/ 0 h 157"/>
                    <a:gd name="T40" fmla="*/ 0 w 75"/>
                    <a:gd name="T41" fmla="*/ 0 h 157"/>
                    <a:gd name="T42" fmla="*/ 0 w 75"/>
                    <a:gd name="T43" fmla="*/ 0 h 157"/>
                    <a:gd name="T44" fmla="*/ 0 w 75"/>
                    <a:gd name="T45" fmla="*/ 0 h 157"/>
                    <a:gd name="T46" fmla="*/ 0 w 75"/>
                    <a:gd name="T47" fmla="*/ 0 h 157"/>
                    <a:gd name="T48" fmla="*/ 0 w 75"/>
                    <a:gd name="T49" fmla="*/ 0 h 157"/>
                    <a:gd name="T50" fmla="*/ 0 w 75"/>
                    <a:gd name="T51" fmla="*/ 0 h 157"/>
                    <a:gd name="T52" fmla="*/ 0 w 75"/>
                    <a:gd name="T53" fmla="*/ 0 h 157"/>
                    <a:gd name="T54" fmla="*/ 0 w 75"/>
                    <a:gd name="T55" fmla="*/ 0 h 157"/>
                    <a:gd name="T56" fmla="*/ 0 w 75"/>
                    <a:gd name="T57" fmla="*/ 0 h 157"/>
                    <a:gd name="T58" fmla="*/ 0 w 75"/>
                    <a:gd name="T59" fmla="*/ 0 h 157"/>
                    <a:gd name="T60" fmla="*/ 0 w 75"/>
                    <a:gd name="T61" fmla="*/ 0 h 157"/>
                    <a:gd name="T62" fmla="*/ 0 w 75"/>
                    <a:gd name="T63" fmla="*/ 0 h 157"/>
                    <a:gd name="T64" fmla="*/ 0 w 75"/>
                    <a:gd name="T65" fmla="*/ 0 h 157"/>
                    <a:gd name="T66" fmla="*/ 0 w 75"/>
                    <a:gd name="T67" fmla="*/ 0 h 157"/>
                    <a:gd name="T68" fmla="*/ 0 w 75"/>
                    <a:gd name="T69" fmla="*/ 0 h 157"/>
                    <a:gd name="T70" fmla="*/ 0 w 75"/>
                    <a:gd name="T71" fmla="*/ 0 h 157"/>
                    <a:gd name="T72" fmla="*/ 0 w 75"/>
                    <a:gd name="T73" fmla="*/ 0 h 1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157"/>
                    <a:gd name="T113" fmla="*/ 75 w 75"/>
                    <a:gd name="T114" fmla="*/ 157 h 1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157">
                      <a:moveTo>
                        <a:pt x="49" y="47"/>
                      </a:moveTo>
                      <a:lnTo>
                        <a:pt x="55" y="38"/>
                      </a:lnTo>
                      <a:lnTo>
                        <a:pt x="63" y="23"/>
                      </a:lnTo>
                      <a:lnTo>
                        <a:pt x="75" y="5"/>
                      </a:lnTo>
                      <a:lnTo>
                        <a:pt x="73" y="4"/>
                      </a:lnTo>
                      <a:lnTo>
                        <a:pt x="68" y="2"/>
                      </a:lnTo>
                      <a:lnTo>
                        <a:pt x="66" y="0"/>
                      </a:lnTo>
                      <a:lnTo>
                        <a:pt x="54" y="19"/>
                      </a:lnTo>
                      <a:lnTo>
                        <a:pt x="45" y="35"/>
                      </a:lnTo>
                      <a:lnTo>
                        <a:pt x="40" y="44"/>
                      </a:lnTo>
                      <a:lnTo>
                        <a:pt x="34" y="53"/>
                      </a:lnTo>
                      <a:lnTo>
                        <a:pt x="26" y="69"/>
                      </a:lnTo>
                      <a:lnTo>
                        <a:pt x="21" y="78"/>
                      </a:lnTo>
                      <a:lnTo>
                        <a:pt x="20" y="78"/>
                      </a:lnTo>
                      <a:lnTo>
                        <a:pt x="7" y="108"/>
                      </a:lnTo>
                      <a:lnTo>
                        <a:pt x="0" y="134"/>
                      </a:lnTo>
                      <a:lnTo>
                        <a:pt x="0" y="157"/>
                      </a:lnTo>
                      <a:lnTo>
                        <a:pt x="3" y="155"/>
                      </a:lnTo>
                      <a:lnTo>
                        <a:pt x="7" y="152"/>
                      </a:lnTo>
                      <a:lnTo>
                        <a:pt x="9" y="151"/>
                      </a:lnTo>
                      <a:lnTo>
                        <a:pt x="10" y="131"/>
                      </a:lnTo>
                      <a:lnTo>
                        <a:pt x="16" y="108"/>
                      </a:lnTo>
                      <a:lnTo>
                        <a:pt x="28" y="81"/>
                      </a:lnTo>
                      <a:lnTo>
                        <a:pt x="34" y="73"/>
                      </a:lnTo>
                      <a:lnTo>
                        <a:pt x="45" y="56"/>
                      </a:lnTo>
                      <a:lnTo>
                        <a:pt x="49" y="47"/>
                      </a:lnTo>
                      <a:close/>
                    </a:path>
                  </a:pathLst>
                </a:custGeom>
                <a:solidFill>
                  <a:srgbClr val="47A3CB"/>
                </a:solidFill>
                <a:ln w="9525">
                  <a:noFill/>
                  <a:round/>
                  <a:headEnd/>
                  <a:tailEnd/>
                </a:ln>
              </p:spPr>
              <p:txBody>
                <a:bodyPr/>
                <a:lstStyle/>
                <a:p>
                  <a:endParaRPr lang="en-US"/>
                </a:p>
              </p:txBody>
            </p:sp>
            <p:sp>
              <p:nvSpPr>
                <p:cNvPr id="18970" name="Freeform 689"/>
                <p:cNvSpPr>
                  <a:spLocks/>
                </p:cNvSpPr>
                <p:nvPr/>
              </p:nvSpPr>
              <p:spPr bwMode="auto">
                <a:xfrm>
                  <a:off x="611" y="2533"/>
                  <a:ext cx="19" cy="39"/>
                </a:xfrm>
                <a:custGeom>
                  <a:avLst/>
                  <a:gdLst>
                    <a:gd name="T0" fmla="*/ 0 w 75"/>
                    <a:gd name="T1" fmla="*/ 0 h 157"/>
                    <a:gd name="T2" fmla="*/ 0 w 75"/>
                    <a:gd name="T3" fmla="*/ 0 h 157"/>
                    <a:gd name="T4" fmla="*/ 0 w 75"/>
                    <a:gd name="T5" fmla="*/ 0 h 157"/>
                    <a:gd name="T6" fmla="*/ 0 w 75"/>
                    <a:gd name="T7" fmla="*/ 0 h 157"/>
                    <a:gd name="T8" fmla="*/ 0 w 75"/>
                    <a:gd name="T9" fmla="*/ 0 h 157"/>
                    <a:gd name="T10" fmla="*/ 0 w 75"/>
                    <a:gd name="T11" fmla="*/ 0 h 157"/>
                    <a:gd name="T12" fmla="*/ 0 w 75"/>
                    <a:gd name="T13" fmla="*/ 0 h 157"/>
                    <a:gd name="T14" fmla="*/ 0 w 75"/>
                    <a:gd name="T15" fmla="*/ 0 h 157"/>
                    <a:gd name="T16" fmla="*/ 0 w 75"/>
                    <a:gd name="T17" fmla="*/ 0 h 157"/>
                    <a:gd name="T18" fmla="*/ 0 w 75"/>
                    <a:gd name="T19" fmla="*/ 0 h 157"/>
                    <a:gd name="T20" fmla="*/ 0 w 75"/>
                    <a:gd name="T21" fmla="*/ 0 h 157"/>
                    <a:gd name="T22" fmla="*/ 0 w 75"/>
                    <a:gd name="T23" fmla="*/ 0 h 157"/>
                    <a:gd name="T24" fmla="*/ 0 w 75"/>
                    <a:gd name="T25" fmla="*/ 0 h 157"/>
                    <a:gd name="T26" fmla="*/ 0 w 75"/>
                    <a:gd name="T27" fmla="*/ 0 h 157"/>
                    <a:gd name="T28" fmla="*/ 0 w 75"/>
                    <a:gd name="T29" fmla="*/ 0 h 157"/>
                    <a:gd name="T30" fmla="*/ 0 w 75"/>
                    <a:gd name="T31" fmla="*/ 0 h 157"/>
                    <a:gd name="T32" fmla="*/ 0 w 75"/>
                    <a:gd name="T33" fmla="*/ 0 h 157"/>
                    <a:gd name="T34" fmla="*/ 0 w 75"/>
                    <a:gd name="T35" fmla="*/ 0 h 157"/>
                    <a:gd name="T36" fmla="*/ 0 w 75"/>
                    <a:gd name="T37" fmla="*/ 0 h 157"/>
                    <a:gd name="T38" fmla="*/ 0 w 75"/>
                    <a:gd name="T39" fmla="*/ 0 h 157"/>
                    <a:gd name="T40" fmla="*/ 0 w 75"/>
                    <a:gd name="T41" fmla="*/ 0 h 157"/>
                    <a:gd name="T42" fmla="*/ 0 w 75"/>
                    <a:gd name="T43" fmla="*/ 0 h 157"/>
                    <a:gd name="T44" fmla="*/ 0 w 75"/>
                    <a:gd name="T45" fmla="*/ 0 h 157"/>
                    <a:gd name="T46" fmla="*/ 0 w 75"/>
                    <a:gd name="T47" fmla="*/ 0 h 157"/>
                    <a:gd name="T48" fmla="*/ 0 w 75"/>
                    <a:gd name="T49" fmla="*/ 0 h 157"/>
                    <a:gd name="T50" fmla="*/ 0 w 75"/>
                    <a:gd name="T51" fmla="*/ 0 h 157"/>
                    <a:gd name="T52" fmla="*/ 0 w 75"/>
                    <a:gd name="T53" fmla="*/ 0 h 157"/>
                    <a:gd name="T54" fmla="*/ 0 w 75"/>
                    <a:gd name="T55" fmla="*/ 0 h 157"/>
                    <a:gd name="T56" fmla="*/ 0 w 75"/>
                    <a:gd name="T57" fmla="*/ 0 h 157"/>
                    <a:gd name="T58" fmla="*/ 0 w 75"/>
                    <a:gd name="T59" fmla="*/ 0 h 157"/>
                    <a:gd name="T60" fmla="*/ 0 w 75"/>
                    <a:gd name="T61" fmla="*/ 0 h 157"/>
                    <a:gd name="T62" fmla="*/ 0 w 75"/>
                    <a:gd name="T63" fmla="*/ 0 h 157"/>
                    <a:gd name="T64" fmla="*/ 0 w 75"/>
                    <a:gd name="T65" fmla="*/ 0 h 157"/>
                    <a:gd name="T66" fmla="*/ 0 w 75"/>
                    <a:gd name="T67" fmla="*/ 0 h 157"/>
                    <a:gd name="T68" fmla="*/ 0 w 75"/>
                    <a:gd name="T69" fmla="*/ 0 h 157"/>
                    <a:gd name="T70" fmla="*/ 0 w 75"/>
                    <a:gd name="T71" fmla="*/ 0 h 157"/>
                    <a:gd name="T72" fmla="*/ 0 w 75"/>
                    <a:gd name="T73" fmla="*/ 0 h 157"/>
                    <a:gd name="T74" fmla="*/ 0 w 75"/>
                    <a:gd name="T75" fmla="*/ 0 h 1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157"/>
                    <a:gd name="T116" fmla="*/ 75 w 75"/>
                    <a:gd name="T117" fmla="*/ 157 h 1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157">
                      <a:moveTo>
                        <a:pt x="49" y="47"/>
                      </a:moveTo>
                      <a:lnTo>
                        <a:pt x="55" y="38"/>
                      </a:lnTo>
                      <a:lnTo>
                        <a:pt x="63" y="23"/>
                      </a:lnTo>
                      <a:lnTo>
                        <a:pt x="75" y="5"/>
                      </a:lnTo>
                      <a:lnTo>
                        <a:pt x="73" y="4"/>
                      </a:lnTo>
                      <a:lnTo>
                        <a:pt x="68" y="2"/>
                      </a:lnTo>
                      <a:lnTo>
                        <a:pt x="66" y="0"/>
                      </a:lnTo>
                      <a:lnTo>
                        <a:pt x="54" y="19"/>
                      </a:lnTo>
                      <a:lnTo>
                        <a:pt x="45" y="35"/>
                      </a:lnTo>
                      <a:lnTo>
                        <a:pt x="40" y="44"/>
                      </a:lnTo>
                      <a:lnTo>
                        <a:pt x="34" y="53"/>
                      </a:lnTo>
                      <a:lnTo>
                        <a:pt x="26" y="69"/>
                      </a:lnTo>
                      <a:lnTo>
                        <a:pt x="21" y="78"/>
                      </a:lnTo>
                      <a:lnTo>
                        <a:pt x="20" y="78"/>
                      </a:lnTo>
                      <a:lnTo>
                        <a:pt x="7" y="108"/>
                      </a:lnTo>
                      <a:lnTo>
                        <a:pt x="0" y="134"/>
                      </a:lnTo>
                      <a:lnTo>
                        <a:pt x="0" y="157"/>
                      </a:lnTo>
                      <a:lnTo>
                        <a:pt x="3" y="155"/>
                      </a:lnTo>
                      <a:lnTo>
                        <a:pt x="7" y="152"/>
                      </a:lnTo>
                      <a:lnTo>
                        <a:pt x="9" y="151"/>
                      </a:lnTo>
                      <a:lnTo>
                        <a:pt x="10" y="131"/>
                      </a:lnTo>
                      <a:lnTo>
                        <a:pt x="16" y="108"/>
                      </a:lnTo>
                      <a:lnTo>
                        <a:pt x="28" y="81"/>
                      </a:lnTo>
                      <a:lnTo>
                        <a:pt x="34" y="73"/>
                      </a:lnTo>
                      <a:lnTo>
                        <a:pt x="45" y="56"/>
                      </a:lnTo>
                      <a:lnTo>
                        <a:pt x="49" y="47"/>
                      </a:lnTo>
                    </a:path>
                  </a:pathLst>
                </a:custGeom>
                <a:noFill/>
                <a:ln w="1588">
                  <a:solidFill>
                    <a:srgbClr val="87C2DC"/>
                  </a:solidFill>
                  <a:round/>
                  <a:headEnd/>
                  <a:tailEnd/>
                </a:ln>
              </p:spPr>
              <p:txBody>
                <a:bodyPr/>
                <a:lstStyle/>
                <a:p>
                  <a:endParaRPr lang="en-US"/>
                </a:p>
              </p:txBody>
            </p:sp>
            <p:sp>
              <p:nvSpPr>
                <p:cNvPr id="18971" name="Freeform 690"/>
                <p:cNvSpPr>
                  <a:spLocks/>
                </p:cNvSpPr>
                <p:nvPr/>
              </p:nvSpPr>
              <p:spPr bwMode="auto">
                <a:xfrm>
                  <a:off x="656" y="2606"/>
                  <a:ext cx="2" cy="9"/>
                </a:xfrm>
                <a:custGeom>
                  <a:avLst/>
                  <a:gdLst>
                    <a:gd name="T0" fmla="*/ 0 w 7"/>
                    <a:gd name="T1" fmla="*/ 0 h 34"/>
                    <a:gd name="T2" fmla="*/ 0 w 7"/>
                    <a:gd name="T3" fmla="*/ 0 h 34"/>
                    <a:gd name="T4" fmla="*/ 0 w 7"/>
                    <a:gd name="T5" fmla="*/ 0 h 34"/>
                    <a:gd name="T6" fmla="*/ 0 w 7"/>
                    <a:gd name="T7" fmla="*/ 0 h 34"/>
                    <a:gd name="T8" fmla="*/ 0 60000 65536"/>
                    <a:gd name="T9" fmla="*/ 0 60000 65536"/>
                    <a:gd name="T10" fmla="*/ 0 60000 65536"/>
                    <a:gd name="T11" fmla="*/ 0 60000 65536"/>
                    <a:gd name="T12" fmla="*/ 0 w 7"/>
                    <a:gd name="T13" fmla="*/ 0 h 34"/>
                    <a:gd name="T14" fmla="*/ 7 w 7"/>
                    <a:gd name="T15" fmla="*/ 34 h 34"/>
                  </a:gdLst>
                  <a:ahLst/>
                  <a:cxnLst>
                    <a:cxn ang="T8">
                      <a:pos x="T0" y="T1"/>
                    </a:cxn>
                    <a:cxn ang="T9">
                      <a:pos x="T2" y="T3"/>
                    </a:cxn>
                    <a:cxn ang="T10">
                      <a:pos x="T4" y="T5"/>
                    </a:cxn>
                    <a:cxn ang="T11">
                      <a:pos x="T6" y="T7"/>
                    </a:cxn>
                  </a:cxnLst>
                  <a:rect l="T12" t="T13" r="T14" b="T15"/>
                  <a:pathLst>
                    <a:path w="7" h="34">
                      <a:moveTo>
                        <a:pt x="0" y="34"/>
                      </a:moveTo>
                      <a:lnTo>
                        <a:pt x="1" y="22"/>
                      </a:lnTo>
                      <a:lnTo>
                        <a:pt x="5" y="12"/>
                      </a:lnTo>
                      <a:lnTo>
                        <a:pt x="7" y="0"/>
                      </a:lnTo>
                    </a:path>
                  </a:pathLst>
                </a:custGeom>
                <a:noFill/>
                <a:ln w="6350">
                  <a:solidFill>
                    <a:srgbClr val="D1E7F1"/>
                  </a:solidFill>
                  <a:round/>
                  <a:headEnd/>
                  <a:tailEnd/>
                </a:ln>
              </p:spPr>
              <p:txBody>
                <a:bodyPr/>
                <a:lstStyle/>
                <a:p>
                  <a:endParaRPr lang="en-US"/>
                </a:p>
              </p:txBody>
            </p:sp>
            <p:sp>
              <p:nvSpPr>
                <p:cNvPr id="18972" name="Freeform 691"/>
                <p:cNvSpPr>
                  <a:spLocks/>
                </p:cNvSpPr>
                <p:nvPr/>
              </p:nvSpPr>
              <p:spPr bwMode="auto">
                <a:xfrm>
                  <a:off x="657" y="2606"/>
                  <a:ext cx="1" cy="1"/>
                </a:xfrm>
                <a:custGeom>
                  <a:avLst/>
                  <a:gdLst>
                    <a:gd name="T0" fmla="*/ 0 w 5"/>
                    <a:gd name="T1" fmla="*/ 0 h 1"/>
                    <a:gd name="T2" fmla="*/ 0 w 5"/>
                    <a:gd name="T3" fmla="*/ 0 h 1"/>
                    <a:gd name="T4" fmla="*/ 0 w 5"/>
                    <a:gd name="T5" fmla="*/ 0 h 1"/>
                    <a:gd name="T6" fmla="*/ 0 w 5"/>
                    <a:gd name="T7" fmla="*/ 0 h 1"/>
                    <a:gd name="T8" fmla="*/ 0 60000 65536"/>
                    <a:gd name="T9" fmla="*/ 0 60000 65536"/>
                    <a:gd name="T10" fmla="*/ 0 60000 65536"/>
                    <a:gd name="T11" fmla="*/ 0 60000 65536"/>
                    <a:gd name="T12" fmla="*/ 0 w 5"/>
                    <a:gd name="T13" fmla="*/ 0 h 1"/>
                    <a:gd name="T14" fmla="*/ 5 w 5"/>
                    <a:gd name="T15" fmla="*/ 1 h 1"/>
                  </a:gdLst>
                  <a:ahLst/>
                  <a:cxnLst>
                    <a:cxn ang="T8">
                      <a:pos x="T0" y="T1"/>
                    </a:cxn>
                    <a:cxn ang="T9">
                      <a:pos x="T2" y="T3"/>
                    </a:cxn>
                    <a:cxn ang="T10">
                      <a:pos x="T4" y="T5"/>
                    </a:cxn>
                    <a:cxn ang="T11">
                      <a:pos x="T6" y="T7"/>
                    </a:cxn>
                  </a:cxnLst>
                  <a:rect l="T12" t="T13" r="T14" b="T15"/>
                  <a:pathLst>
                    <a:path w="5" h="1">
                      <a:moveTo>
                        <a:pt x="5" y="0"/>
                      </a:moveTo>
                      <a:lnTo>
                        <a:pt x="3" y="0"/>
                      </a:lnTo>
                      <a:lnTo>
                        <a:pt x="0" y="0"/>
                      </a:lnTo>
                    </a:path>
                  </a:pathLst>
                </a:custGeom>
                <a:noFill/>
                <a:ln w="6350">
                  <a:solidFill>
                    <a:srgbClr val="D1E7F1"/>
                  </a:solidFill>
                  <a:round/>
                  <a:headEnd/>
                  <a:tailEnd/>
                </a:ln>
              </p:spPr>
              <p:txBody>
                <a:bodyPr/>
                <a:lstStyle/>
                <a:p>
                  <a:endParaRPr lang="en-US"/>
                </a:p>
              </p:txBody>
            </p:sp>
            <p:sp>
              <p:nvSpPr>
                <p:cNvPr id="18973" name="Freeform 692"/>
                <p:cNvSpPr>
                  <a:spLocks/>
                </p:cNvSpPr>
                <p:nvPr/>
              </p:nvSpPr>
              <p:spPr bwMode="auto">
                <a:xfrm>
                  <a:off x="644" y="2606"/>
                  <a:ext cx="13" cy="70"/>
                </a:xfrm>
                <a:custGeom>
                  <a:avLst/>
                  <a:gdLst>
                    <a:gd name="T0" fmla="*/ 0 w 50"/>
                    <a:gd name="T1" fmla="*/ 0 h 280"/>
                    <a:gd name="T2" fmla="*/ 0 w 50"/>
                    <a:gd name="T3" fmla="*/ 0 h 280"/>
                    <a:gd name="T4" fmla="*/ 0 w 50"/>
                    <a:gd name="T5" fmla="*/ 0 h 280"/>
                    <a:gd name="T6" fmla="*/ 0 w 50"/>
                    <a:gd name="T7" fmla="*/ 0 h 280"/>
                    <a:gd name="T8" fmla="*/ 0 w 50"/>
                    <a:gd name="T9" fmla="*/ 0 h 280"/>
                    <a:gd name="T10" fmla="*/ 0 w 50"/>
                    <a:gd name="T11" fmla="*/ 0 h 280"/>
                    <a:gd name="T12" fmla="*/ 0 60000 65536"/>
                    <a:gd name="T13" fmla="*/ 0 60000 65536"/>
                    <a:gd name="T14" fmla="*/ 0 60000 65536"/>
                    <a:gd name="T15" fmla="*/ 0 60000 65536"/>
                    <a:gd name="T16" fmla="*/ 0 60000 65536"/>
                    <a:gd name="T17" fmla="*/ 0 60000 65536"/>
                    <a:gd name="T18" fmla="*/ 0 w 50"/>
                    <a:gd name="T19" fmla="*/ 0 h 280"/>
                    <a:gd name="T20" fmla="*/ 50 w 50"/>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50" h="280">
                      <a:moveTo>
                        <a:pt x="50" y="0"/>
                      </a:moveTo>
                      <a:lnTo>
                        <a:pt x="44" y="63"/>
                      </a:lnTo>
                      <a:lnTo>
                        <a:pt x="38" y="128"/>
                      </a:lnTo>
                      <a:lnTo>
                        <a:pt x="30" y="189"/>
                      </a:lnTo>
                      <a:lnTo>
                        <a:pt x="18" y="242"/>
                      </a:lnTo>
                      <a:lnTo>
                        <a:pt x="0" y="280"/>
                      </a:lnTo>
                    </a:path>
                  </a:pathLst>
                </a:custGeom>
                <a:noFill/>
                <a:ln w="6350">
                  <a:solidFill>
                    <a:srgbClr val="D1E7F1"/>
                  </a:solidFill>
                  <a:round/>
                  <a:headEnd/>
                  <a:tailEnd/>
                </a:ln>
              </p:spPr>
              <p:txBody>
                <a:bodyPr/>
                <a:lstStyle/>
                <a:p>
                  <a:endParaRPr lang="en-US"/>
                </a:p>
              </p:txBody>
            </p:sp>
            <p:sp>
              <p:nvSpPr>
                <p:cNvPr id="18974" name="Freeform 693"/>
                <p:cNvSpPr>
                  <a:spLocks/>
                </p:cNvSpPr>
                <p:nvPr/>
              </p:nvSpPr>
              <p:spPr bwMode="auto">
                <a:xfrm>
                  <a:off x="629" y="2676"/>
                  <a:ext cx="15" cy="71"/>
                </a:xfrm>
                <a:custGeom>
                  <a:avLst/>
                  <a:gdLst>
                    <a:gd name="T0" fmla="*/ 0 w 63"/>
                    <a:gd name="T1" fmla="*/ 0 h 283"/>
                    <a:gd name="T2" fmla="*/ 0 w 63"/>
                    <a:gd name="T3" fmla="*/ 0 h 283"/>
                    <a:gd name="T4" fmla="*/ 0 w 63"/>
                    <a:gd name="T5" fmla="*/ 0 h 283"/>
                    <a:gd name="T6" fmla="*/ 0 w 63"/>
                    <a:gd name="T7" fmla="*/ 0 h 283"/>
                    <a:gd name="T8" fmla="*/ 0 w 63"/>
                    <a:gd name="T9" fmla="*/ 0 h 283"/>
                    <a:gd name="T10" fmla="*/ 0 w 63"/>
                    <a:gd name="T11" fmla="*/ 0 h 283"/>
                    <a:gd name="T12" fmla="*/ 0 w 63"/>
                    <a:gd name="T13" fmla="*/ 0 h 283"/>
                    <a:gd name="T14" fmla="*/ 0 60000 65536"/>
                    <a:gd name="T15" fmla="*/ 0 60000 65536"/>
                    <a:gd name="T16" fmla="*/ 0 60000 65536"/>
                    <a:gd name="T17" fmla="*/ 0 60000 65536"/>
                    <a:gd name="T18" fmla="*/ 0 60000 65536"/>
                    <a:gd name="T19" fmla="*/ 0 60000 65536"/>
                    <a:gd name="T20" fmla="*/ 0 60000 65536"/>
                    <a:gd name="T21" fmla="*/ 0 w 63"/>
                    <a:gd name="T22" fmla="*/ 0 h 283"/>
                    <a:gd name="T23" fmla="*/ 63 w 63"/>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283">
                      <a:moveTo>
                        <a:pt x="63" y="0"/>
                      </a:moveTo>
                      <a:lnTo>
                        <a:pt x="39" y="40"/>
                      </a:lnTo>
                      <a:lnTo>
                        <a:pt x="25" y="86"/>
                      </a:lnTo>
                      <a:lnTo>
                        <a:pt x="18" y="135"/>
                      </a:lnTo>
                      <a:lnTo>
                        <a:pt x="14" y="186"/>
                      </a:lnTo>
                      <a:lnTo>
                        <a:pt x="10" y="237"/>
                      </a:lnTo>
                      <a:lnTo>
                        <a:pt x="0" y="283"/>
                      </a:lnTo>
                    </a:path>
                  </a:pathLst>
                </a:custGeom>
                <a:noFill/>
                <a:ln w="6350">
                  <a:solidFill>
                    <a:srgbClr val="D1E7F1"/>
                  </a:solidFill>
                  <a:round/>
                  <a:headEnd/>
                  <a:tailEnd/>
                </a:ln>
              </p:spPr>
              <p:txBody>
                <a:bodyPr/>
                <a:lstStyle/>
                <a:p>
                  <a:endParaRPr lang="en-US"/>
                </a:p>
              </p:txBody>
            </p:sp>
            <p:sp>
              <p:nvSpPr>
                <p:cNvPr id="18975" name="Freeform 694"/>
                <p:cNvSpPr>
                  <a:spLocks/>
                </p:cNvSpPr>
                <p:nvPr/>
              </p:nvSpPr>
              <p:spPr bwMode="auto">
                <a:xfrm>
                  <a:off x="627" y="2747"/>
                  <a:ext cx="2" cy="21"/>
                </a:xfrm>
                <a:custGeom>
                  <a:avLst/>
                  <a:gdLst>
                    <a:gd name="T0" fmla="*/ 0 w 8"/>
                    <a:gd name="T1" fmla="*/ 0 h 82"/>
                    <a:gd name="T2" fmla="*/ 0 w 8"/>
                    <a:gd name="T3" fmla="*/ 0 h 82"/>
                    <a:gd name="T4" fmla="*/ 0 w 8"/>
                    <a:gd name="T5" fmla="*/ 0 h 82"/>
                    <a:gd name="T6" fmla="*/ 0 w 8"/>
                    <a:gd name="T7" fmla="*/ 0 h 82"/>
                    <a:gd name="T8" fmla="*/ 0 60000 65536"/>
                    <a:gd name="T9" fmla="*/ 0 60000 65536"/>
                    <a:gd name="T10" fmla="*/ 0 60000 65536"/>
                    <a:gd name="T11" fmla="*/ 0 60000 65536"/>
                    <a:gd name="T12" fmla="*/ 0 w 8"/>
                    <a:gd name="T13" fmla="*/ 0 h 82"/>
                    <a:gd name="T14" fmla="*/ 8 w 8"/>
                    <a:gd name="T15" fmla="*/ 82 h 82"/>
                  </a:gdLst>
                  <a:ahLst/>
                  <a:cxnLst>
                    <a:cxn ang="T8">
                      <a:pos x="T0" y="T1"/>
                    </a:cxn>
                    <a:cxn ang="T9">
                      <a:pos x="T2" y="T3"/>
                    </a:cxn>
                    <a:cxn ang="T10">
                      <a:pos x="T4" y="T5"/>
                    </a:cxn>
                    <a:cxn ang="T11">
                      <a:pos x="T6" y="T7"/>
                    </a:cxn>
                  </a:cxnLst>
                  <a:rect l="T12" t="T13" r="T14" b="T15"/>
                  <a:pathLst>
                    <a:path w="8" h="82">
                      <a:moveTo>
                        <a:pt x="8" y="0"/>
                      </a:moveTo>
                      <a:lnTo>
                        <a:pt x="4" y="27"/>
                      </a:lnTo>
                      <a:lnTo>
                        <a:pt x="2" y="55"/>
                      </a:lnTo>
                      <a:lnTo>
                        <a:pt x="0" y="82"/>
                      </a:lnTo>
                    </a:path>
                  </a:pathLst>
                </a:custGeom>
                <a:noFill/>
                <a:ln w="6350">
                  <a:solidFill>
                    <a:srgbClr val="D1E7F1"/>
                  </a:solidFill>
                  <a:round/>
                  <a:headEnd/>
                  <a:tailEnd/>
                </a:ln>
              </p:spPr>
              <p:txBody>
                <a:bodyPr/>
                <a:lstStyle/>
                <a:p>
                  <a:endParaRPr lang="en-US"/>
                </a:p>
              </p:txBody>
            </p:sp>
            <p:sp>
              <p:nvSpPr>
                <p:cNvPr id="18976" name="Freeform 695"/>
                <p:cNvSpPr>
                  <a:spLocks/>
                </p:cNvSpPr>
                <p:nvPr/>
              </p:nvSpPr>
              <p:spPr bwMode="auto">
                <a:xfrm>
                  <a:off x="622" y="2768"/>
                  <a:ext cx="5" cy="18"/>
                </a:xfrm>
                <a:custGeom>
                  <a:avLst/>
                  <a:gdLst>
                    <a:gd name="T0" fmla="*/ 0 w 18"/>
                    <a:gd name="T1" fmla="*/ 0 h 75"/>
                    <a:gd name="T2" fmla="*/ 0 w 18"/>
                    <a:gd name="T3" fmla="*/ 0 h 75"/>
                    <a:gd name="T4" fmla="*/ 0 w 18"/>
                    <a:gd name="T5" fmla="*/ 0 h 75"/>
                    <a:gd name="T6" fmla="*/ 0 w 18"/>
                    <a:gd name="T7" fmla="*/ 0 h 75"/>
                    <a:gd name="T8" fmla="*/ 0 60000 65536"/>
                    <a:gd name="T9" fmla="*/ 0 60000 65536"/>
                    <a:gd name="T10" fmla="*/ 0 60000 65536"/>
                    <a:gd name="T11" fmla="*/ 0 60000 65536"/>
                    <a:gd name="T12" fmla="*/ 0 w 18"/>
                    <a:gd name="T13" fmla="*/ 0 h 75"/>
                    <a:gd name="T14" fmla="*/ 18 w 18"/>
                    <a:gd name="T15" fmla="*/ 75 h 75"/>
                  </a:gdLst>
                  <a:ahLst/>
                  <a:cxnLst>
                    <a:cxn ang="T8">
                      <a:pos x="T0" y="T1"/>
                    </a:cxn>
                    <a:cxn ang="T9">
                      <a:pos x="T2" y="T3"/>
                    </a:cxn>
                    <a:cxn ang="T10">
                      <a:pos x="T4" y="T5"/>
                    </a:cxn>
                    <a:cxn ang="T11">
                      <a:pos x="T6" y="T7"/>
                    </a:cxn>
                  </a:cxnLst>
                  <a:rect l="T12" t="T13" r="T14" b="T15"/>
                  <a:pathLst>
                    <a:path w="18" h="75">
                      <a:moveTo>
                        <a:pt x="18" y="0"/>
                      </a:moveTo>
                      <a:lnTo>
                        <a:pt x="12" y="25"/>
                      </a:lnTo>
                      <a:lnTo>
                        <a:pt x="6" y="50"/>
                      </a:lnTo>
                      <a:lnTo>
                        <a:pt x="0" y="75"/>
                      </a:lnTo>
                    </a:path>
                  </a:pathLst>
                </a:custGeom>
                <a:noFill/>
                <a:ln w="6350">
                  <a:solidFill>
                    <a:srgbClr val="D1E7F1"/>
                  </a:solidFill>
                  <a:round/>
                  <a:headEnd/>
                  <a:tailEnd/>
                </a:ln>
              </p:spPr>
              <p:txBody>
                <a:bodyPr/>
                <a:lstStyle/>
                <a:p>
                  <a:endParaRPr lang="en-US"/>
                </a:p>
              </p:txBody>
            </p:sp>
            <p:sp>
              <p:nvSpPr>
                <p:cNvPr id="18977" name="Freeform 696"/>
                <p:cNvSpPr>
                  <a:spLocks/>
                </p:cNvSpPr>
                <p:nvPr/>
              </p:nvSpPr>
              <p:spPr bwMode="auto">
                <a:xfrm>
                  <a:off x="649" y="2667"/>
                  <a:ext cx="10" cy="107"/>
                </a:xfrm>
                <a:custGeom>
                  <a:avLst/>
                  <a:gdLst>
                    <a:gd name="T0" fmla="*/ 0 w 42"/>
                    <a:gd name="T1" fmla="*/ 0 h 427"/>
                    <a:gd name="T2" fmla="*/ 0 w 42"/>
                    <a:gd name="T3" fmla="*/ 0 h 427"/>
                    <a:gd name="T4" fmla="*/ 0 w 42"/>
                    <a:gd name="T5" fmla="*/ 0 h 427"/>
                    <a:gd name="T6" fmla="*/ 0 w 42"/>
                    <a:gd name="T7" fmla="*/ 0 h 427"/>
                    <a:gd name="T8" fmla="*/ 0 w 42"/>
                    <a:gd name="T9" fmla="*/ 0 h 427"/>
                    <a:gd name="T10" fmla="*/ 0 w 42"/>
                    <a:gd name="T11" fmla="*/ 0 h 427"/>
                    <a:gd name="T12" fmla="*/ 0 w 42"/>
                    <a:gd name="T13" fmla="*/ 0 h 427"/>
                    <a:gd name="T14" fmla="*/ 0 w 42"/>
                    <a:gd name="T15" fmla="*/ 0 h 427"/>
                    <a:gd name="T16" fmla="*/ 0 w 42"/>
                    <a:gd name="T17" fmla="*/ 0 h 427"/>
                    <a:gd name="T18" fmla="*/ 0 w 42"/>
                    <a:gd name="T19" fmla="*/ 0 h 4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27"/>
                    <a:gd name="T32" fmla="*/ 42 w 42"/>
                    <a:gd name="T33" fmla="*/ 427 h 4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27">
                      <a:moveTo>
                        <a:pt x="0" y="0"/>
                      </a:moveTo>
                      <a:lnTo>
                        <a:pt x="16" y="23"/>
                      </a:lnTo>
                      <a:lnTo>
                        <a:pt x="26" y="58"/>
                      </a:lnTo>
                      <a:lnTo>
                        <a:pt x="33" y="100"/>
                      </a:lnTo>
                      <a:lnTo>
                        <a:pt x="37" y="150"/>
                      </a:lnTo>
                      <a:lnTo>
                        <a:pt x="38" y="205"/>
                      </a:lnTo>
                      <a:lnTo>
                        <a:pt x="38" y="262"/>
                      </a:lnTo>
                      <a:lnTo>
                        <a:pt x="38" y="319"/>
                      </a:lnTo>
                      <a:lnTo>
                        <a:pt x="39" y="374"/>
                      </a:lnTo>
                      <a:lnTo>
                        <a:pt x="42" y="427"/>
                      </a:lnTo>
                    </a:path>
                  </a:pathLst>
                </a:custGeom>
                <a:noFill/>
                <a:ln w="6350">
                  <a:solidFill>
                    <a:srgbClr val="D1E7F1"/>
                  </a:solidFill>
                  <a:round/>
                  <a:headEnd/>
                  <a:tailEnd/>
                </a:ln>
              </p:spPr>
              <p:txBody>
                <a:bodyPr/>
                <a:lstStyle/>
                <a:p>
                  <a:endParaRPr lang="en-US"/>
                </a:p>
              </p:txBody>
            </p:sp>
            <p:sp>
              <p:nvSpPr>
                <p:cNvPr id="18978" name="Freeform 697"/>
                <p:cNvSpPr>
                  <a:spLocks/>
                </p:cNvSpPr>
                <p:nvPr/>
              </p:nvSpPr>
              <p:spPr bwMode="auto">
                <a:xfrm>
                  <a:off x="659" y="2774"/>
                  <a:ext cx="6" cy="14"/>
                </a:xfrm>
                <a:custGeom>
                  <a:avLst/>
                  <a:gdLst>
                    <a:gd name="T0" fmla="*/ 0 w 24"/>
                    <a:gd name="T1" fmla="*/ 0 h 58"/>
                    <a:gd name="T2" fmla="*/ 0 w 24"/>
                    <a:gd name="T3" fmla="*/ 0 h 58"/>
                    <a:gd name="T4" fmla="*/ 0 w 24"/>
                    <a:gd name="T5" fmla="*/ 0 h 58"/>
                    <a:gd name="T6" fmla="*/ 0 w 24"/>
                    <a:gd name="T7" fmla="*/ 0 h 58"/>
                    <a:gd name="T8" fmla="*/ 0 60000 65536"/>
                    <a:gd name="T9" fmla="*/ 0 60000 65536"/>
                    <a:gd name="T10" fmla="*/ 0 60000 65536"/>
                    <a:gd name="T11" fmla="*/ 0 60000 65536"/>
                    <a:gd name="T12" fmla="*/ 0 w 24"/>
                    <a:gd name="T13" fmla="*/ 0 h 58"/>
                    <a:gd name="T14" fmla="*/ 24 w 24"/>
                    <a:gd name="T15" fmla="*/ 58 h 58"/>
                  </a:gdLst>
                  <a:ahLst/>
                  <a:cxnLst>
                    <a:cxn ang="T8">
                      <a:pos x="T0" y="T1"/>
                    </a:cxn>
                    <a:cxn ang="T9">
                      <a:pos x="T2" y="T3"/>
                    </a:cxn>
                    <a:cxn ang="T10">
                      <a:pos x="T4" y="T5"/>
                    </a:cxn>
                    <a:cxn ang="T11">
                      <a:pos x="T6" y="T7"/>
                    </a:cxn>
                  </a:cxnLst>
                  <a:rect l="T12" t="T13" r="T14" b="T15"/>
                  <a:pathLst>
                    <a:path w="24" h="58">
                      <a:moveTo>
                        <a:pt x="0" y="0"/>
                      </a:moveTo>
                      <a:lnTo>
                        <a:pt x="1" y="22"/>
                      </a:lnTo>
                      <a:lnTo>
                        <a:pt x="7" y="45"/>
                      </a:lnTo>
                      <a:lnTo>
                        <a:pt x="24" y="58"/>
                      </a:lnTo>
                    </a:path>
                  </a:pathLst>
                </a:custGeom>
                <a:noFill/>
                <a:ln w="6350">
                  <a:solidFill>
                    <a:srgbClr val="D1E7F1"/>
                  </a:solidFill>
                  <a:round/>
                  <a:headEnd/>
                  <a:tailEnd/>
                </a:ln>
              </p:spPr>
              <p:txBody>
                <a:bodyPr/>
                <a:lstStyle/>
                <a:p>
                  <a:endParaRPr lang="en-US"/>
                </a:p>
              </p:txBody>
            </p:sp>
            <p:sp>
              <p:nvSpPr>
                <p:cNvPr id="18979" name="Freeform 698"/>
                <p:cNvSpPr>
                  <a:spLocks/>
                </p:cNvSpPr>
                <p:nvPr/>
              </p:nvSpPr>
              <p:spPr bwMode="auto">
                <a:xfrm>
                  <a:off x="672" y="2784"/>
                  <a:ext cx="1" cy="1"/>
                </a:xfrm>
                <a:custGeom>
                  <a:avLst/>
                  <a:gdLst>
                    <a:gd name="T0" fmla="*/ 1 w 2"/>
                    <a:gd name="T1" fmla="*/ 0 h 1"/>
                    <a:gd name="T2" fmla="*/ 1 w 2"/>
                    <a:gd name="T3" fmla="*/ 0 h 1"/>
                    <a:gd name="T4" fmla="*/ 0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0"/>
                      </a:lnTo>
                      <a:lnTo>
                        <a:pt x="0" y="0"/>
                      </a:lnTo>
                    </a:path>
                  </a:pathLst>
                </a:custGeom>
                <a:noFill/>
                <a:ln w="6350">
                  <a:solidFill>
                    <a:srgbClr val="D1E7F1"/>
                  </a:solidFill>
                  <a:round/>
                  <a:headEnd/>
                  <a:tailEnd/>
                </a:ln>
              </p:spPr>
              <p:txBody>
                <a:bodyPr/>
                <a:lstStyle/>
                <a:p>
                  <a:endParaRPr lang="en-US"/>
                </a:p>
              </p:txBody>
            </p:sp>
            <p:sp>
              <p:nvSpPr>
                <p:cNvPr id="18980" name="Freeform 699"/>
                <p:cNvSpPr>
                  <a:spLocks/>
                </p:cNvSpPr>
                <p:nvPr/>
              </p:nvSpPr>
              <p:spPr bwMode="auto">
                <a:xfrm>
                  <a:off x="672" y="2766"/>
                  <a:ext cx="3" cy="18"/>
                </a:xfrm>
                <a:custGeom>
                  <a:avLst/>
                  <a:gdLst>
                    <a:gd name="T0" fmla="*/ 0 w 13"/>
                    <a:gd name="T1" fmla="*/ 0 h 72"/>
                    <a:gd name="T2" fmla="*/ 0 w 13"/>
                    <a:gd name="T3" fmla="*/ 0 h 72"/>
                    <a:gd name="T4" fmla="*/ 0 w 13"/>
                    <a:gd name="T5" fmla="*/ 0 h 72"/>
                    <a:gd name="T6" fmla="*/ 0 w 13"/>
                    <a:gd name="T7" fmla="*/ 0 h 72"/>
                    <a:gd name="T8" fmla="*/ 0 60000 65536"/>
                    <a:gd name="T9" fmla="*/ 0 60000 65536"/>
                    <a:gd name="T10" fmla="*/ 0 60000 65536"/>
                    <a:gd name="T11" fmla="*/ 0 60000 65536"/>
                    <a:gd name="T12" fmla="*/ 0 w 13"/>
                    <a:gd name="T13" fmla="*/ 0 h 72"/>
                    <a:gd name="T14" fmla="*/ 13 w 13"/>
                    <a:gd name="T15" fmla="*/ 72 h 72"/>
                  </a:gdLst>
                  <a:ahLst/>
                  <a:cxnLst>
                    <a:cxn ang="T8">
                      <a:pos x="T0" y="T1"/>
                    </a:cxn>
                    <a:cxn ang="T9">
                      <a:pos x="T2" y="T3"/>
                    </a:cxn>
                    <a:cxn ang="T10">
                      <a:pos x="T4" y="T5"/>
                    </a:cxn>
                    <a:cxn ang="T11">
                      <a:pos x="T6" y="T7"/>
                    </a:cxn>
                  </a:cxnLst>
                  <a:rect l="T12" t="T13" r="T14" b="T15"/>
                  <a:pathLst>
                    <a:path w="13" h="72">
                      <a:moveTo>
                        <a:pt x="0" y="72"/>
                      </a:moveTo>
                      <a:lnTo>
                        <a:pt x="12" y="49"/>
                      </a:lnTo>
                      <a:lnTo>
                        <a:pt x="13" y="25"/>
                      </a:lnTo>
                      <a:lnTo>
                        <a:pt x="13" y="0"/>
                      </a:lnTo>
                    </a:path>
                  </a:pathLst>
                </a:custGeom>
                <a:noFill/>
                <a:ln w="6350">
                  <a:solidFill>
                    <a:srgbClr val="D1E7F1"/>
                  </a:solidFill>
                  <a:round/>
                  <a:headEnd/>
                  <a:tailEnd/>
                </a:ln>
              </p:spPr>
              <p:txBody>
                <a:bodyPr/>
                <a:lstStyle/>
                <a:p>
                  <a:endParaRPr lang="en-US"/>
                </a:p>
              </p:txBody>
            </p:sp>
            <p:sp>
              <p:nvSpPr>
                <p:cNvPr id="18981" name="Freeform 700"/>
                <p:cNvSpPr>
                  <a:spLocks/>
                </p:cNvSpPr>
                <p:nvPr/>
              </p:nvSpPr>
              <p:spPr bwMode="auto">
                <a:xfrm>
                  <a:off x="675" y="2678"/>
                  <a:ext cx="1" cy="88"/>
                </a:xfrm>
                <a:custGeom>
                  <a:avLst/>
                  <a:gdLst>
                    <a:gd name="T0" fmla="*/ 0 w 4"/>
                    <a:gd name="T1" fmla="*/ 0 h 352"/>
                    <a:gd name="T2" fmla="*/ 0 w 4"/>
                    <a:gd name="T3" fmla="*/ 0 h 352"/>
                    <a:gd name="T4" fmla="*/ 0 w 4"/>
                    <a:gd name="T5" fmla="*/ 0 h 352"/>
                    <a:gd name="T6" fmla="*/ 0 w 4"/>
                    <a:gd name="T7" fmla="*/ 0 h 352"/>
                    <a:gd name="T8" fmla="*/ 0 w 4"/>
                    <a:gd name="T9" fmla="*/ 0 h 352"/>
                    <a:gd name="T10" fmla="*/ 0 w 4"/>
                    <a:gd name="T11" fmla="*/ 0 h 352"/>
                    <a:gd name="T12" fmla="*/ 0 w 4"/>
                    <a:gd name="T13" fmla="*/ 0 h 352"/>
                    <a:gd name="T14" fmla="*/ 0 w 4"/>
                    <a:gd name="T15" fmla="*/ 0 h 35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52"/>
                    <a:gd name="T26" fmla="*/ 4 w 4"/>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52">
                      <a:moveTo>
                        <a:pt x="0" y="352"/>
                      </a:moveTo>
                      <a:lnTo>
                        <a:pt x="3" y="301"/>
                      </a:lnTo>
                      <a:lnTo>
                        <a:pt x="4" y="251"/>
                      </a:lnTo>
                      <a:lnTo>
                        <a:pt x="3" y="201"/>
                      </a:lnTo>
                      <a:lnTo>
                        <a:pt x="1" y="151"/>
                      </a:lnTo>
                      <a:lnTo>
                        <a:pt x="0" y="100"/>
                      </a:lnTo>
                      <a:lnTo>
                        <a:pt x="0" y="50"/>
                      </a:lnTo>
                      <a:lnTo>
                        <a:pt x="4" y="0"/>
                      </a:lnTo>
                    </a:path>
                  </a:pathLst>
                </a:custGeom>
                <a:noFill/>
                <a:ln w="6350">
                  <a:solidFill>
                    <a:srgbClr val="D1E7F1"/>
                  </a:solidFill>
                  <a:round/>
                  <a:headEnd/>
                  <a:tailEnd/>
                </a:ln>
              </p:spPr>
              <p:txBody>
                <a:bodyPr/>
                <a:lstStyle/>
                <a:p>
                  <a:endParaRPr lang="en-US"/>
                </a:p>
              </p:txBody>
            </p:sp>
            <p:sp>
              <p:nvSpPr>
                <p:cNvPr id="18982" name="Freeform 701"/>
                <p:cNvSpPr>
                  <a:spLocks/>
                </p:cNvSpPr>
                <p:nvPr/>
              </p:nvSpPr>
              <p:spPr bwMode="auto">
                <a:xfrm>
                  <a:off x="676" y="2662"/>
                  <a:ext cx="6" cy="16"/>
                </a:xfrm>
                <a:custGeom>
                  <a:avLst/>
                  <a:gdLst>
                    <a:gd name="T0" fmla="*/ 0 w 23"/>
                    <a:gd name="T1" fmla="*/ 0 h 62"/>
                    <a:gd name="T2" fmla="*/ 0 w 23"/>
                    <a:gd name="T3" fmla="*/ 0 h 62"/>
                    <a:gd name="T4" fmla="*/ 0 w 23"/>
                    <a:gd name="T5" fmla="*/ 0 h 62"/>
                    <a:gd name="T6" fmla="*/ 0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7" y="41"/>
                      </a:lnTo>
                      <a:lnTo>
                        <a:pt x="17" y="16"/>
                      </a:lnTo>
                      <a:lnTo>
                        <a:pt x="23" y="0"/>
                      </a:lnTo>
                    </a:path>
                  </a:pathLst>
                </a:custGeom>
                <a:noFill/>
                <a:ln w="6350">
                  <a:solidFill>
                    <a:srgbClr val="D1E7F1"/>
                  </a:solidFill>
                  <a:round/>
                  <a:headEnd/>
                  <a:tailEnd/>
                </a:ln>
              </p:spPr>
              <p:txBody>
                <a:bodyPr/>
                <a:lstStyle/>
                <a:p>
                  <a:endParaRPr lang="en-US"/>
                </a:p>
              </p:txBody>
            </p:sp>
            <p:sp>
              <p:nvSpPr>
                <p:cNvPr id="18983" name="Freeform 702"/>
                <p:cNvSpPr>
                  <a:spLocks/>
                </p:cNvSpPr>
                <p:nvPr/>
              </p:nvSpPr>
              <p:spPr bwMode="auto">
                <a:xfrm>
                  <a:off x="678" y="2604"/>
                  <a:ext cx="4" cy="58"/>
                </a:xfrm>
                <a:custGeom>
                  <a:avLst/>
                  <a:gdLst>
                    <a:gd name="T0" fmla="*/ 0 w 16"/>
                    <a:gd name="T1" fmla="*/ 0 h 234"/>
                    <a:gd name="T2" fmla="*/ 0 w 16"/>
                    <a:gd name="T3" fmla="*/ 0 h 234"/>
                    <a:gd name="T4" fmla="*/ 0 w 16"/>
                    <a:gd name="T5" fmla="*/ 0 h 234"/>
                    <a:gd name="T6" fmla="*/ 0 w 16"/>
                    <a:gd name="T7" fmla="*/ 0 h 234"/>
                    <a:gd name="T8" fmla="*/ 0 w 16"/>
                    <a:gd name="T9" fmla="*/ 0 h 234"/>
                    <a:gd name="T10" fmla="*/ 0 60000 65536"/>
                    <a:gd name="T11" fmla="*/ 0 60000 65536"/>
                    <a:gd name="T12" fmla="*/ 0 60000 65536"/>
                    <a:gd name="T13" fmla="*/ 0 60000 65536"/>
                    <a:gd name="T14" fmla="*/ 0 60000 65536"/>
                    <a:gd name="T15" fmla="*/ 0 w 16"/>
                    <a:gd name="T16" fmla="*/ 0 h 234"/>
                    <a:gd name="T17" fmla="*/ 16 w 16"/>
                    <a:gd name="T18" fmla="*/ 234 h 234"/>
                  </a:gdLst>
                  <a:ahLst/>
                  <a:cxnLst>
                    <a:cxn ang="T10">
                      <a:pos x="T0" y="T1"/>
                    </a:cxn>
                    <a:cxn ang="T11">
                      <a:pos x="T2" y="T3"/>
                    </a:cxn>
                    <a:cxn ang="T12">
                      <a:pos x="T4" y="T5"/>
                    </a:cxn>
                    <a:cxn ang="T13">
                      <a:pos x="T6" y="T7"/>
                    </a:cxn>
                    <a:cxn ang="T14">
                      <a:pos x="T8" y="T9"/>
                    </a:cxn>
                  </a:cxnLst>
                  <a:rect l="T15" t="T16" r="T17" b="T18"/>
                  <a:pathLst>
                    <a:path w="16" h="234">
                      <a:moveTo>
                        <a:pt x="16" y="234"/>
                      </a:moveTo>
                      <a:lnTo>
                        <a:pt x="14" y="173"/>
                      </a:lnTo>
                      <a:lnTo>
                        <a:pt x="13" y="118"/>
                      </a:lnTo>
                      <a:lnTo>
                        <a:pt x="9" y="63"/>
                      </a:lnTo>
                      <a:lnTo>
                        <a:pt x="0" y="0"/>
                      </a:lnTo>
                    </a:path>
                  </a:pathLst>
                </a:custGeom>
                <a:noFill/>
                <a:ln w="6350">
                  <a:solidFill>
                    <a:srgbClr val="D1E7F1"/>
                  </a:solidFill>
                  <a:round/>
                  <a:headEnd/>
                  <a:tailEnd/>
                </a:ln>
              </p:spPr>
              <p:txBody>
                <a:bodyPr/>
                <a:lstStyle/>
                <a:p>
                  <a:endParaRPr lang="en-US"/>
                </a:p>
              </p:txBody>
            </p:sp>
            <p:sp>
              <p:nvSpPr>
                <p:cNvPr id="18984" name="Freeform 703"/>
                <p:cNvSpPr>
                  <a:spLocks/>
                </p:cNvSpPr>
                <p:nvPr/>
              </p:nvSpPr>
              <p:spPr bwMode="auto">
                <a:xfrm>
                  <a:off x="678" y="2602"/>
                  <a:ext cx="2" cy="2"/>
                </a:xfrm>
                <a:custGeom>
                  <a:avLst/>
                  <a:gdLst>
                    <a:gd name="T0" fmla="*/ 0 w 8"/>
                    <a:gd name="T1" fmla="*/ 0 h 8"/>
                    <a:gd name="T2" fmla="*/ 0 w 8"/>
                    <a:gd name="T3" fmla="*/ 0 h 8"/>
                    <a:gd name="T4" fmla="*/ 0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2" y="5"/>
                      </a:lnTo>
                      <a:lnTo>
                        <a:pt x="6" y="0"/>
                      </a:lnTo>
                      <a:lnTo>
                        <a:pt x="8" y="0"/>
                      </a:lnTo>
                    </a:path>
                  </a:pathLst>
                </a:custGeom>
                <a:noFill/>
                <a:ln w="6350">
                  <a:solidFill>
                    <a:srgbClr val="D1E7F1"/>
                  </a:solidFill>
                  <a:round/>
                  <a:headEnd/>
                  <a:tailEnd/>
                </a:ln>
              </p:spPr>
              <p:txBody>
                <a:bodyPr/>
                <a:lstStyle/>
                <a:p>
                  <a:endParaRPr lang="en-US"/>
                </a:p>
              </p:txBody>
            </p:sp>
            <p:sp>
              <p:nvSpPr>
                <p:cNvPr id="18985" name="Freeform 704"/>
                <p:cNvSpPr>
                  <a:spLocks/>
                </p:cNvSpPr>
                <p:nvPr/>
              </p:nvSpPr>
              <p:spPr bwMode="auto">
                <a:xfrm>
                  <a:off x="680" y="2602"/>
                  <a:ext cx="1" cy="8"/>
                </a:xfrm>
                <a:custGeom>
                  <a:avLst/>
                  <a:gdLst>
                    <a:gd name="T0" fmla="*/ 0 w 4"/>
                    <a:gd name="T1" fmla="*/ 0 h 31"/>
                    <a:gd name="T2" fmla="*/ 0 w 4"/>
                    <a:gd name="T3" fmla="*/ 0 h 31"/>
                    <a:gd name="T4" fmla="*/ 0 w 4"/>
                    <a:gd name="T5" fmla="*/ 0 h 31"/>
                    <a:gd name="T6" fmla="*/ 0 w 4"/>
                    <a:gd name="T7" fmla="*/ 0 h 31"/>
                    <a:gd name="T8" fmla="*/ 0 60000 65536"/>
                    <a:gd name="T9" fmla="*/ 0 60000 65536"/>
                    <a:gd name="T10" fmla="*/ 0 60000 65536"/>
                    <a:gd name="T11" fmla="*/ 0 60000 65536"/>
                    <a:gd name="T12" fmla="*/ 0 w 4"/>
                    <a:gd name="T13" fmla="*/ 0 h 31"/>
                    <a:gd name="T14" fmla="*/ 4 w 4"/>
                    <a:gd name="T15" fmla="*/ 31 h 31"/>
                  </a:gdLst>
                  <a:ahLst/>
                  <a:cxnLst>
                    <a:cxn ang="T8">
                      <a:pos x="T0" y="T1"/>
                    </a:cxn>
                    <a:cxn ang="T9">
                      <a:pos x="T2" y="T3"/>
                    </a:cxn>
                    <a:cxn ang="T10">
                      <a:pos x="T4" y="T5"/>
                    </a:cxn>
                    <a:cxn ang="T11">
                      <a:pos x="T6" y="T7"/>
                    </a:cxn>
                  </a:cxnLst>
                  <a:rect l="T12" t="T13" r="T14" b="T15"/>
                  <a:pathLst>
                    <a:path w="4" h="31">
                      <a:moveTo>
                        <a:pt x="0" y="0"/>
                      </a:moveTo>
                      <a:lnTo>
                        <a:pt x="1" y="9"/>
                      </a:lnTo>
                      <a:lnTo>
                        <a:pt x="2" y="20"/>
                      </a:lnTo>
                      <a:lnTo>
                        <a:pt x="4" y="31"/>
                      </a:lnTo>
                    </a:path>
                  </a:pathLst>
                </a:custGeom>
                <a:noFill/>
                <a:ln w="6350">
                  <a:solidFill>
                    <a:srgbClr val="D1E7F1"/>
                  </a:solidFill>
                  <a:round/>
                  <a:headEnd/>
                  <a:tailEnd/>
                </a:ln>
              </p:spPr>
              <p:txBody>
                <a:bodyPr/>
                <a:lstStyle/>
                <a:p>
                  <a:endParaRPr lang="en-US"/>
                </a:p>
              </p:txBody>
            </p:sp>
            <p:sp>
              <p:nvSpPr>
                <p:cNvPr id="18986" name="Freeform 705"/>
                <p:cNvSpPr>
                  <a:spLocks/>
                </p:cNvSpPr>
                <p:nvPr/>
              </p:nvSpPr>
              <p:spPr bwMode="auto">
                <a:xfrm>
                  <a:off x="681" y="2610"/>
                  <a:ext cx="1" cy="28"/>
                </a:xfrm>
                <a:custGeom>
                  <a:avLst/>
                  <a:gdLst>
                    <a:gd name="T0" fmla="*/ 0 w 3"/>
                    <a:gd name="T1" fmla="*/ 0 h 112"/>
                    <a:gd name="T2" fmla="*/ 0 w 3"/>
                    <a:gd name="T3" fmla="*/ 0 h 112"/>
                    <a:gd name="T4" fmla="*/ 0 w 3"/>
                    <a:gd name="T5" fmla="*/ 0 h 112"/>
                    <a:gd name="T6" fmla="*/ 0 w 3"/>
                    <a:gd name="T7" fmla="*/ 0 h 112"/>
                    <a:gd name="T8" fmla="*/ 0 60000 65536"/>
                    <a:gd name="T9" fmla="*/ 0 60000 65536"/>
                    <a:gd name="T10" fmla="*/ 0 60000 65536"/>
                    <a:gd name="T11" fmla="*/ 0 60000 65536"/>
                    <a:gd name="T12" fmla="*/ 0 w 3"/>
                    <a:gd name="T13" fmla="*/ 0 h 112"/>
                    <a:gd name="T14" fmla="*/ 3 w 3"/>
                    <a:gd name="T15" fmla="*/ 112 h 112"/>
                  </a:gdLst>
                  <a:ahLst/>
                  <a:cxnLst>
                    <a:cxn ang="T8">
                      <a:pos x="T0" y="T1"/>
                    </a:cxn>
                    <a:cxn ang="T9">
                      <a:pos x="T2" y="T3"/>
                    </a:cxn>
                    <a:cxn ang="T10">
                      <a:pos x="T4" y="T5"/>
                    </a:cxn>
                    <a:cxn ang="T11">
                      <a:pos x="T6" y="T7"/>
                    </a:cxn>
                  </a:cxnLst>
                  <a:rect l="T12" t="T13" r="T14" b="T15"/>
                  <a:pathLst>
                    <a:path w="3" h="112">
                      <a:moveTo>
                        <a:pt x="0" y="0"/>
                      </a:moveTo>
                      <a:lnTo>
                        <a:pt x="0" y="37"/>
                      </a:lnTo>
                      <a:lnTo>
                        <a:pt x="1" y="74"/>
                      </a:lnTo>
                      <a:lnTo>
                        <a:pt x="3" y="112"/>
                      </a:lnTo>
                    </a:path>
                  </a:pathLst>
                </a:custGeom>
                <a:noFill/>
                <a:ln w="6350">
                  <a:solidFill>
                    <a:srgbClr val="D1E7F1"/>
                  </a:solidFill>
                  <a:round/>
                  <a:headEnd/>
                  <a:tailEnd/>
                </a:ln>
              </p:spPr>
              <p:txBody>
                <a:bodyPr/>
                <a:lstStyle/>
                <a:p>
                  <a:endParaRPr lang="en-US"/>
                </a:p>
              </p:txBody>
            </p:sp>
            <p:sp>
              <p:nvSpPr>
                <p:cNvPr id="18987" name="Freeform 706"/>
                <p:cNvSpPr>
                  <a:spLocks/>
                </p:cNvSpPr>
                <p:nvPr/>
              </p:nvSpPr>
              <p:spPr bwMode="auto">
                <a:xfrm>
                  <a:off x="682" y="2665"/>
                  <a:ext cx="7" cy="13"/>
                </a:xfrm>
                <a:custGeom>
                  <a:avLst/>
                  <a:gdLst>
                    <a:gd name="T0" fmla="*/ 0 w 27"/>
                    <a:gd name="T1" fmla="*/ 0 h 51"/>
                    <a:gd name="T2" fmla="*/ 0 w 27"/>
                    <a:gd name="T3" fmla="*/ 0 h 51"/>
                    <a:gd name="T4" fmla="*/ 0 w 27"/>
                    <a:gd name="T5" fmla="*/ 0 h 51"/>
                    <a:gd name="T6" fmla="*/ 0 w 27"/>
                    <a:gd name="T7" fmla="*/ 0 h 51"/>
                    <a:gd name="T8" fmla="*/ 0 60000 65536"/>
                    <a:gd name="T9" fmla="*/ 0 60000 65536"/>
                    <a:gd name="T10" fmla="*/ 0 60000 65536"/>
                    <a:gd name="T11" fmla="*/ 0 60000 65536"/>
                    <a:gd name="T12" fmla="*/ 0 w 27"/>
                    <a:gd name="T13" fmla="*/ 0 h 51"/>
                    <a:gd name="T14" fmla="*/ 27 w 27"/>
                    <a:gd name="T15" fmla="*/ 51 h 51"/>
                  </a:gdLst>
                  <a:ahLst/>
                  <a:cxnLst>
                    <a:cxn ang="T8">
                      <a:pos x="T0" y="T1"/>
                    </a:cxn>
                    <a:cxn ang="T9">
                      <a:pos x="T2" y="T3"/>
                    </a:cxn>
                    <a:cxn ang="T10">
                      <a:pos x="T4" y="T5"/>
                    </a:cxn>
                    <a:cxn ang="T11">
                      <a:pos x="T6" y="T7"/>
                    </a:cxn>
                  </a:cxnLst>
                  <a:rect l="T12" t="T13" r="T14" b="T15"/>
                  <a:pathLst>
                    <a:path w="27" h="51">
                      <a:moveTo>
                        <a:pt x="0" y="0"/>
                      </a:moveTo>
                      <a:lnTo>
                        <a:pt x="8" y="17"/>
                      </a:lnTo>
                      <a:lnTo>
                        <a:pt x="19" y="34"/>
                      </a:lnTo>
                      <a:lnTo>
                        <a:pt x="27" y="51"/>
                      </a:lnTo>
                    </a:path>
                  </a:pathLst>
                </a:custGeom>
                <a:noFill/>
                <a:ln w="6350">
                  <a:solidFill>
                    <a:srgbClr val="D1E7F1"/>
                  </a:solidFill>
                  <a:round/>
                  <a:headEnd/>
                  <a:tailEnd/>
                </a:ln>
              </p:spPr>
              <p:txBody>
                <a:bodyPr/>
                <a:lstStyle/>
                <a:p>
                  <a:endParaRPr lang="en-US"/>
                </a:p>
              </p:txBody>
            </p:sp>
            <p:sp>
              <p:nvSpPr>
                <p:cNvPr id="18988" name="Freeform 707"/>
                <p:cNvSpPr>
                  <a:spLocks/>
                </p:cNvSpPr>
                <p:nvPr/>
              </p:nvSpPr>
              <p:spPr bwMode="auto">
                <a:xfrm>
                  <a:off x="689" y="2678"/>
                  <a:ext cx="17" cy="79"/>
                </a:xfrm>
                <a:custGeom>
                  <a:avLst/>
                  <a:gdLst>
                    <a:gd name="T0" fmla="*/ 0 w 71"/>
                    <a:gd name="T1" fmla="*/ 0 h 315"/>
                    <a:gd name="T2" fmla="*/ 0 w 71"/>
                    <a:gd name="T3" fmla="*/ 0 h 315"/>
                    <a:gd name="T4" fmla="*/ 0 w 71"/>
                    <a:gd name="T5" fmla="*/ 0 h 315"/>
                    <a:gd name="T6" fmla="*/ 0 w 71"/>
                    <a:gd name="T7" fmla="*/ 0 h 315"/>
                    <a:gd name="T8" fmla="*/ 0 w 71"/>
                    <a:gd name="T9" fmla="*/ 0 h 315"/>
                    <a:gd name="T10" fmla="*/ 0 w 71"/>
                    <a:gd name="T11" fmla="*/ 0 h 315"/>
                    <a:gd name="T12" fmla="*/ 0 w 71"/>
                    <a:gd name="T13" fmla="*/ 0 h 315"/>
                    <a:gd name="T14" fmla="*/ 0 60000 65536"/>
                    <a:gd name="T15" fmla="*/ 0 60000 65536"/>
                    <a:gd name="T16" fmla="*/ 0 60000 65536"/>
                    <a:gd name="T17" fmla="*/ 0 60000 65536"/>
                    <a:gd name="T18" fmla="*/ 0 60000 65536"/>
                    <a:gd name="T19" fmla="*/ 0 60000 65536"/>
                    <a:gd name="T20" fmla="*/ 0 60000 65536"/>
                    <a:gd name="T21" fmla="*/ 0 w 71"/>
                    <a:gd name="T22" fmla="*/ 0 h 315"/>
                    <a:gd name="T23" fmla="*/ 71 w 71"/>
                    <a:gd name="T24" fmla="*/ 315 h 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315">
                      <a:moveTo>
                        <a:pt x="0" y="0"/>
                      </a:moveTo>
                      <a:lnTo>
                        <a:pt x="17" y="52"/>
                      </a:lnTo>
                      <a:lnTo>
                        <a:pt x="27" y="105"/>
                      </a:lnTo>
                      <a:lnTo>
                        <a:pt x="35" y="158"/>
                      </a:lnTo>
                      <a:lnTo>
                        <a:pt x="44" y="212"/>
                      </a:lnTo>
                      <a:lnTo>
                        <a:pt x="55" y="264"/>
                      </a:lnTo>
                      <a:lnTo>
                        <a:pt x="71" y="315"/>
                      </a:lnTo>
                    </a:path>
                  </a:pathLst>
                </a:custGeom>
                <a:noFill/>
                <a:ln w="6350">
                  <a:solidFill>
                    <a:srgbClr val="D1E7F1"/>
                  </a:solidFill>
                  <a:round/>
                  <a:headEnd/>
                  <a:tailEnd/>
                </a:ln>
              </p:spPr>
              <p:txBody>
                <a:bodyPr/>
                <a:lstStyle/>
                <a:p>
                  <a:endParaRPr lang="en-US"/>
                </a:p>
              </p:txBody>
            </p:sp>
            <p:sp>
              <p:nvSpPr>
                <p:cNvPr id="18989" name="Freeform 708"/>
                <p:cNvSpPr>
                  <a:spLocks/>
                </p:cNvSpPr>
                <p:nvPr/>
              </p:nvSpPr>
              <p:spPr bwMode="auto">
                <a:xfrm>
                  <a:off x="706" y="2757"/>
                  <a:ext cx="5" cy="4"/>
                </a:xfrm>
                <a:custGeom>
                  <a:avLst/>
                  <a:gdLst>
                    <a:gd name="T0" fmla="*/ 0 w 21"/>
                    <a:gd name="T1" fmla="*/ 0 h 19"/>
                    <a:gd name="T2" fmla="*/ 0 w 21"/>
                    <a:gd name="T3" fmla="*/ 0 h 19"/>
                    <a:gd name="T4" fmla="*/ 0 w 21"/>
                    <a:gd name="T5" fmla="*/ 0 h 19"/>
                    <a:gd name="T6" fmla="*/ 0 w 21"/>
                    <a:gd name="T7" fmla="*/ 0 h 19"/>
                    <a:gd name="T8" fmla="*/ 0 60000 65536"/>
                    <a:gd name="T9" fmla="*/ 0 60000 65536"/>
                    <a:gd name="T10" fmla="*/ 0 60000 65536"/>
                    <a:gd name="T11" fmla="*/ 0 60000 65536"/>
                    <a:gd name="T12" fmla="*/ 0 w 21"/>
                    <a:gd name="T13" fmla="*/ 0 h 19"/>
                    <a:gd name="T14" fmla="*/ 21 w 21"/>
                    <a:gd name="T15" fmla="*/ 19 h 19"/>
                  </a:gdLst>
                  <a:ahLst/>
                  <a:cxnLst>
                    <a:cxn ang="T8">
                      <a:pos x="T0" y="T1"/>
                    </a:cxn>
                    <a:cxn ang="T9">
                      <a:pos x="T2" y="T3"/>
                    </a:cxn>
                    <a:cxn ang="T10">
                      <a:pos x="T4" y="T5"/>
                    </a:cxn>
                    <a:cxn ang="T11">
                      <a:pos x="T6" y="T7"/>
                    </a:cxn>
                  </a:cxnLst>
                  <a:rect l="T12" t="T13" r="T14" b="T15"/>
                  <a:pathLst>
                    <a:path w="21" h="19">
                      <a:moveTo>
                        <a:pt x="0" y="0"/>
                      </a:moveTo>
                      <a:lnTo>
                        <a:pt x="3" y="8"/>
                      </a:lnTo>
                      <a:lnTo>
                        <a:pt x="10" y="17"/>
                      </a:lnTo>
                      <a:lnTo>
                        <a:pt x="21" y="19"/>
                      </a:lnTo>
                    </a:path>
                  </a:pathLst>
                </a:custGeom>
                <a:noFill/>
                <a:ln w="6350">
                  <a:solidFill>
                    <a:srgbClr val="D1E7F1"/>
                  </a:solidFill>
                  <a:round/>
                  <a:headEnd/>
                  <a:tailEnd/>
                </a:ln>
              </p:spPr>
              <p:txBody>
                <a:bodyPr/>
                <a:lstStyle/>
                <a:p>
                  <a:endParaRPr lang="en-US"/>
                </a:p>
              </p:txBody>
            </p:sp>
            <p:sp>
              <p:nvSpPr>
                <p:cNvPr id="18990" name="Freeform 709"/>
                <p:cNvSpPr>
                  <a:spLocks/>
                </p:cNvSpPr>
                <p:nvPr/>
              </p:nvSpPr>
              <p:spPr bwMode="auto">
                <a:xfrm>
                  <a:off x="715" y="2742"/>
                  <a:ext cx="1" cy="12"/>
                </a:xfrm>
                <a:custGeom>
                  <a:avLst/>
                  <a:gdLst>
                    <a:gd name="T0" fmla="*/ 0 w 5"/>
                    <a:gd name="T1" fmla="*/ 0 h 48"/>
                    <a:gd name="T2" fmla="*/ 0 w 5"/>
                    <a:gd name="T3" fmla="*/ 0 h 48"/>
                    <a:gd name="T4" fmla="*/ 0 w 5"/>
                    <a:gd name="T5" fmla="*/ 0 h 48"/>
                    <a:gd name="T6" fmla="*/ 0 w 5"/>
                    <a:gd name="T7" fmla="*/ 0 h 48"/>
                    <a:gd name="T8" fmla="*/ 0 60000 65536"/>
                    <a:gd name="T9" fmla="*/ 0 60000 65536"/>
                    <a:gd name="T10" fmla="*/ 0 60000 65536"/>
                    <a:gd name="T11" fmla="*/ 0 60000 65536"/>
                    <a:gd name="T12" fmla="*/ 0 w 5"/>
                    <a:gd name="T13" fmla="*/ 0 h 48"/>
                    <a:gd name="T14" fmla="*/ 5 w 5"/>
                    <a:gd name="T15" fmla="*/ 48 h 48"/>
                  </a:gdLst>
                  <a:ahLst/>
                  <a:cxnLst>
                    <a:cxn ang="T8">
                      <a:pos x="T0" y="T1"/>
                    </a:cxn>
                    <a:cxn ang="T9">
                      <a:pos x="T2" y="T3"/>
                    </a:cxn>
                    <a:cxn ang="T10">
                      <a:pos x="T4" y="T5"/>
                    </a:cxn>
                    <a:cxn ang="T11">
                      <a:pos x="T6" y="T7"/>
                    </a:cxn>
                  </a:cxnLst>
                  <a:rect l="T12" t="T13" r="T14" b="T15"/>
                  <a:pathLst>
                    <a:path w="5" h="48">
                      <a:moveTo>
                        <a:pt x="0" y="48"/>
                      </a:moveTo>
                      <a:lnTo>
                        <a:pt x="5" y="33"/>
                      </a:lnTo>
                      <a:lnTo>
                        <a:pt x="5" y="16"/>
                      </a:lnTo>
                      <a:lnTo>
                        <a:pt x="4" y="0"/>
                      </a:lnTo>
                    </a:path>
                  </a:pathLst>
                </a:custGeom>
                <a:noFill/>
                <a:ln w="6350">
                  <a:solidFill>
                    <a:srgbClr val="D1E7F1"/>
                  </a:solidFill>
                  <a:round/>
                  <a:headEnd/>
                  <a:tailEnd/>
                </a:ln>
              </p:spPr>
              <p:txBody>
                <a:bodyPr/>
                <a:lstStyle/>
                <a:p>
                  <a:endParaRPr lang="en-US"/>
                </a:p>
              </p:txBody>
            </p:sp>
            <p:sp>
              <p:nvSpPr>
                <p:cNvPr id="18991" name="Freeform 710"/>
                <p:cNvSpPr>
                  <a:spLocks/>
                </p:cNvSpPr>
                <p:nvPr/>
              </p:nvSpPr>
              <p:spPr bwMode="auto">
                <a:xfrm>
                  <a:off x="707" y="2635"/>
                  <a:ext cx="9" cy="107"/>
                </a:xfrm>
                <a:custGeom>
                  <a:avLst/>
                  <a:gdLst>
                    <a:gd name="T0" fmla="*/ 0 w 38"/>
                    <a:gd name="T1" fmla="*/ 0 h 429"/>
                    <a:gd name="T2" fmla="*/ 0 w 38"/>
                    <a:gd name="T3" fmla="*/ 0 h 429"/>
                    <a:gd name="T4" fmla="*/ 0 w 38"/>
                    <a:gd name="T5" fmla="*/ 0 h 429"/>
                    <a:gd name="T6" fmla="*/ 0 w 38"/>
                    <a:gd name="T7" fmla="*/ 0 h 429"/>
                    <a:gd name="T8" fmla="*/ 0 w 38"/>
                    <a:gd name="T9" fmla="*/ 0 h 429"/>
                    <a:gd name="T10" fmla="*/ 0 w 38"/>
                    <a:gd name="T11" fmla="*/ 0 h 429"/>
                    <a:gd name="T12" fmla="*/ 0 w 38"/>
                    <a:gd name="T13" fmla="*/ 0 h 429"/>
                    <a:gd name="T14" fmla="*/ 0 w 38"/>
                    <a:gd name="T15" fmla="*/ 0 h 429"/>
                    <a:gd name="T16" fmla="*/ 0 w 38"/>
                    <a:gd name="T17" fmla="*/ 0 h 429"/>
                    <a:gd name="T18" fmla="*/ 0 w 38"/>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429"/>
                    <a:gd name="T32" fmla="*/ 38 w 38"/>
                    <a:gd name="T33" fmla="*/ 429 h 4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429">
                      <a:moveTo>
                        <a:pt x="38" y="429"/>
                      </a:moveTo>
                      <a:lnTo>
                        <a:pt x="33" y="380"/>
                      </a:lnTo>
                      <a:lnTo>
                        <a:pt x="31" y="333"/>
                      </a:lnTo>
                      <a:lnTo>
                        <a:pt x="28" y="285"/>
                      </a:lnTo>
                      <a:lnTo>
                        <a:pt x="27" y="238"/>
                      </a:lnTo>
                      <a:lnTo>
                        <a:pt x="25" y="190"/>
                      </a:lnTo>
                      <a:lnTo>
                        <a:pt x="22" y="143"/>
                      </a:lnTo>
                      <a:lnTo>
                        <a:pt x="18" y="94"/>
                      </a:lnTo>
                      <a:lnTo>
                        <a:pt x="11" y="47"/>
                      </a:lnTo>
                      <a:lnTo>
                        <a:pt x="0" y="0"/>
                      </a:lnTo>
                    </a:path>
                  </a:pathLst>
                </a:custGeom>
                <a:noFill/>
                <a:ln w="6350">
                  <a:solidFill>
                    <a:srgbClr val="D1E7F1"/>
                  </a:solidFill>
                  <a:round/>
                  <a:headEnd/>
                  <a:tailEnd/>
                </a:ln>
              </p:spPr>
              <p:txBody>
                <a:bodyPr/>
                <a:lstStyle/>
                <a:p>
                  <a:endParaRPr lang="en-US"/>
                </a:p>
              </p:txBody>
            </p:sp>
            <p:sp>
              <p:nvSpPr>
                <p:cNvPr id="18992" name="Freeform 711"/>
                <p:cNvSpPr>
                  <a:spLocks/>
                </p:cNvSpPr>
                <p:nvPr/>
              </p:nvSpPr>
              <p:spPr bwMode="auto">
                <a:xfrm>
                  <a:off x="684" y="2592"/>
                  <a:ext cx="23" cy="43"/>
                </a:xfrm>
                <a:custGeom>
                  <a:avLst/>
                  <a:gdLst>
                    <a:gd name="T0" fmla="*/ 0 w 89"/>
                    <a:gd name="T1" fmla="*/ 0 h 170"/>
                    <a:gd name="T2" fmla="*/ 0 w 89"/>
                    <a:gd name="T3" fmla="*/ 0 h 170"/>
                    <a:gd name="T4" fmla="*/ 0 w 89"/>
                    <a:gd name="T5" fmla="*/ 0 h 170"/>
                    <a:gd name="T6" fmla="*/ 0 w 89"/>
                    <a:gd name="T7" fmla="*/ 0 h 170"/>
                    <a:gd name="T8" fmla="*/ 0 60000 65536"/>
                    <a:gd name="T9" fmla="*/ 0 60000 65536"/>
                    <a:gd name="T10" fmla="*/ 0 60000 65536"/>
                    <a:gd name="T11" fmla="*/ 0 60000 65536"/>
                    <a:gd name="T12" fmla="*/ 0 w 89"/>
                    <a:gd name="T13" fmla="*/ 0 h 170"/>
                    <a:gd name="T14" fmla="*/ 89 w 89"/>
                    <a:gd name="T15" fmla="*/ 170 h 170"/>
                  </a:gdLst>
                  <a:ahLst/>
                  <a:cxnLst>
                    <a:cxn ang="T8">
                      <a:pos x="T0" y="T1"/>
                    </a:cxn>
                    <a:cxn ang="T9">
                      <a:pos x="T2" y="T3"/>
                    </a:cxn>
                    <a:cxn ang="T10">
                      <a:pos x="T4" y="T5"/>
                    </a:cxn>
                    <a:cxn ang="T11">
                      <a:pos x="T6" y="T7"/>
                    </a:cxn>
                  </a:cxnLst>
                  <a:rect l="T12" t="T13" r="T14" b="T15"/>
                  <a:pathLst>
                    <a:path w="89" h="170">
                      <a:moveTo>
                        <a:pt x="89" y="170"/>
                      </a:moveTo>
                      <a:lnTo>
                        <a:pt x="67" y="109"/>
                      </a:lnTo>
                      <a:lnTo>
                        <a:pt x="35" y="53"/>
                      </a:lnTo>
                      <a:lnTo>
                        <a:pt x="0" y="0"/>
                      </a:lnTo>
                    </a:path>
                  </a:pathLst>
                </a:custGeom>
                <a:noFill/>
                <a:ln w="6350">
                  <a:solidFill>
                    <a:srgbClr val="D1E7F1"/>
                  </a:solidFill>
                  <a:round/>
                  <a:headEnd/>
                  <a:tailEnd/>
                </a:ln>
              </p:spPr>
              <p:txBody>
                <a:bodyPr/>
                <a:lstStyle/>
                <a:p>
                  <a:endParaRPr lang="en-US"/>
                </a:p>
              </p:txBody>
            </p:sp>
            <p:sp>
              <p:nvSpPr>
                <p:cNvPr id="18993" name="Freeform 712"/>
                <p:cNvSpPr>
                  <a:spLocks/>
                </p:cNvSpPr>
                <p:nvPr/>
              </p:nvSpPr>
              <p:spPr bwMode="auto">
                <a:xfrm>
                  <a:off x="684" y="2590"/>
                  <a:ext cx="1" cy="2"/>
                </a:xfrm>
                <a:custGeom>
                  <a:avLst/>
                  <a:gdLst>
                    <a:gd name="T0" fmla="*/ 0 w 2"/>
                    <a:gd name="T1" fmla="*/ 0 h 8"/>
                    <a:gd name="T2" fmla="*/ 1 w 2"/>
                    <a:gd name="T3" fmla="*/ 0 h 8"/>
                    <a:gd name="T4" fmla="*/ 1 w 2"/>
                    <a:gd name="T5" fmla="*/ 0 h 8"/>
                    <a:gd name="T6" fmla="*/ 1 w 2"/>
                    <a:gd name="T7" fmla="*/ 0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0" y="8"/>
                      </a:moveTo>
                      <a:lnTo>
                        <a:pt x="1" y="8"/>
                      </a:lnTo>
                      <a:lnTo>
                        <a:pt x="2" y="3"/>
                      </a:lnTo>
                      <a:lnTo>
                        <a:pt x="1" y="0"/>
                      </a:lnTo>
                    </a:path>
                  </a:pathLst>
                </a:custGeom>
                <a:noFill/>
                <a:ln w="6350">
                  <a:solidFill>
                    <a:srgbClr val="D1E7F1"/>
                  </a:solidFill>
                  <a:round/>
                  <a:headEnd/>
                  <a:tailEnd/>
                </a:ln>
              </p:spPr>
              <p:txBody>
                <a:bodyPr/>
                <a:lstStyle/>
                <a:p>
                  <a:endParaRPr lang="en-US"/>
                </a:p>
              </p:txBody>
            </p:sp>
            <p:sp>
              <p:nvSpPr>
                <p:cNvPr id="18994" name="Freeform 713"/>
                <p:cNvSpPr>
                  <a:spLocks/>
                </p:cNvSpPr>
                <p:nvPr/>
              </p:nvSpPr>
              <p:spPr bwMode="auto">
                <a:xfrm>
                  <a:off x="685" y="2590"/>
                  <a:ext cx="4" cy="8"/>
                </a:xfrm>
                <a:custGeom>
                  <a:avLst/>
                  <a:gdLst>
                    <a:gd name="T0" fmla="*/ 0 w 16"/>
                    <a:gd name="T1" fmla="*/ 0 h 32"/>
                    <a:gd name="T2" fmla="*/ 0 w 16"/>
                    <a:gd name="T3" fmla="*/ 0 h 32"/>
                    <a:gd name="T4" fmla="*/ 0 w 16"/>
                    <a:gd name="T5" fmla="*/ 0 h 32"/>
                    <a:gd name="T6" fmla="*/ 0 w 16"/>
                    <a:gd name="T7" fmla="*/ 0 h 32"/>
                    <a:gd name="T8" fmla="*/ 0 60000 65536"/>
                    <a:gd name="T9" fmla="*/ 0 60000 65536"/>
                    <a:gd name="T10" fmla="*/ 0 60000 65536"/>
                    <a:gd name="T11" fmla="*/ 0 60000 65536"/>
                    <a:gd name="T12" fmla="*/ 0 w 16"/>
                    <a:gd name="T13" fmla="*/ 0 h 32"/>
                    <a:gd name="T14" fmla="*/ 16 w 16"/>
                    <a:gd name="T15" fmla="*/ 32 h 32"/>
                  </a:gdLst>
                  <a:ahLst/>
                  <a:cxnLst>
                    <a:cxn ang="T8">
                      <a:pos x="T0" y="T1"/>
                    </a:cxn>
                    <a:cxn ang="T9">
                      <a:pos x="T2" y="T3"/>
                    </a:cxn>
                    <a:cxn ang="T10">
                      <a:pos x="T4" y="T5"/>
                    </a:cxn>
                    <a:cxn ang="T11">
                      <a:pos x="T6" y="T7"/>
                    </a:cxn>
                  </a:cxnLst>
                  <a:rect l="T12" t="T13" r="T14" b="T15"/>
                  <a:pathLst>
                    <a:path w="16" h="32">
                      <a:moveTo>
                        <a:pt x="0" y="0"/>
                      </a:moveTo>
                      <a:lnTo>
                        <a:pt x="3" y="12"/>
                      </a:lnTo>
                      <a:lnTo>
                        <a:pt x="10" y="22"/>
                      </a:lnTo>
                      <a:lnTo>
                        <a:pt x="16" y="32"/>
                      </a:lnTo>
                    </a:path>
                  </a:pathLst>
                </a:custGeom>
                <a:noFill/>
                <a:ln w="6350">
                  <a:solidFill>
                    <a:srgbClr val="D1E7F1"/>
                  </a:solidFill>
                  <a:round/>
                  <a:headEnd/>
                  <a:tailEnd/>
                </a:ln>
              </p:spPr>
              <p:txBody>
                <a:bodyPr/>
                <a:lstStyle/>
                <a:p>
                  <a:endParaRPr lang="en-US"/>
                </a:p>
              </p:txBody>
            </p:sp>
            <p:sp>
              <p:nvSpPr>
                <p:cNvPr id="18995" name="Freeform 714"/>
                <p:cNvSpPr>
                  <a:spLocks/>
                </p:cNvSpPr>
                <p:nvPr/>
              </p:nvSpPr>
              <p:spPr bwMode="auto">
                <a:xfrm>
                  <a:off x="634" y="2600"/>
                  <a:ext cx="2" cy="6"/>
                </a:xfrm>
                <a:custGeom>
                  <a:avLst/>
                  <a:gdLst>
                    <a:gd name="T0" fmla="*/ 0 w 8"/>
                    <a:gd name="T1" fmla="*/ 0 h 26"/>
                    <a:gd name="T2" fmla="*/ 0 w 8"/>
                    <a:gd name="T3" fmla="*/ 0 h 26"/>
                    <a:gd name="T4" fmla="*/ 0 w 8"/>
                    <a:gd name="T5" fmla="*/ 0 h 26"/>
                    <a:gd name="T6" fmla="*/ 0 w 8"/>
                    <a:gd name="T7" fmla="*/ 0 h 26"/>
                    <a:gd name="T8" fmla="*/ 0 60000 65536"/>
                    <a:gd name="T9" fmla="*/ 0 60000 65536"/>
                    <a:gd name="T10" fmla="*/ 0 60000 65536"/>
                    <a:gd name="T11" fmla="*/ 0 60000 65536"/>
                    <a:gd name="T12" fmla="*/ 0 w 8"/>
                    <a:gd name="T13" fmla="*/ 0 h 26"/>
                    <a:gd name="T14" fmla="*/ 8 w 8"/>
                    <a:gd name="T15" fmla="*/ 26 h 26"/>
                  </a:gdLst>
                  <a:ahLst/>
                  <a:cxnLst>
                    <a:cxn ang="T8">
                      <a:pos x="T0" y="T1"/>
                    </a:cxn>
                    <a:cxn ang="T9">
                      <a:pos x="T2" y="T3"/>
                    </a:cxn>
                    <a:cxn ang="T10">
                      <a:pos x="T4" y="T5"/>
                    </a:cxn>
                    <a:cxn ang="T11">
                      <a:pos x="T6" y="T7"/>
                    </a:cxn>
                  </a:cxnLst>
                  <a:rect l="T12" t="T13" r="T14" b="T15"/>
                  <a:pathLst>
                    <a:path w="8" h="26">
                      <a:moveTo>
                        <a:pt x="0" y="26"/>
                      </a:moveTo>
                      <a:lnTo>
                        <a:pt x="2" y="17"/>
                      </a:lnTo>
                      <a:lnTo>
                        <a:pt x="5" y="8"/>
                      </a:lnTo>
                      <a:lnTo>
                        <a:pt x="8" y="0"/>
                      </a:lnTo>
                    </a:path>
                  </a:pathLst>
                </a:custGeom>
                <a:noFill/>
                <a:ln w="6350">
                  <a:solidFill>
                    <a:srgbClr val="D1E7F1"/>
                  </a:solidFill>
                  <a:round/>
                  <a:headEnd/>
                  <a:tailEnd/>
                </a:ln>
              </p:spPr>
              <p:txBody>
                <a:bodyPr/>
                <a:lstStyle/>
                <a:p>
                  <a:endParaRPr lang="en-US"/>
                </a:p>
              </p:txBody>
            </p:sp>
            <p:sp>
              <p:nvSpPr>
                <p:cNvPr id="18996" name="Freeform 715"/>
                <p:cNvSpPr>
                  <a:spLocks/>
                </p:cNvSpPr>
                <p:nvPr/>
              </p:nvSpPr>
              <p:spPr bwMode="auto">
                <a:xfrm>
                  <a:off x="617" y="2600"/>
                  <a:ext cx="19" cy="64"/>
                </a:xfrm>
                <a:custGeom>
                  <a:avLst/>
                  <a:gdLst>
                    <a:gd name="T0" fmla="*/ 0 w 78"/>
                    <a:gd name="T1" fmla="*/ 0 h 256"/>
                    <a:gd name="T2" fmla="*/ 0 w 78"/>
                    <a:gd name="T3" fmla="*/ 0 h 256"/>
                    <a:gd name="T4" fmla="*/ 0 w 78"/>
                    <a:gd name="T5" fmla="*/ 0 h 256"/>
                    <a:gd name="T6" fmla="*/ 0 w 78"/>
                    <a:gd name="T7" fmla="*/ 0 h 256"/>
                    <a:gd name="T8" fmla="*/ 0 w 78"/>
                    <a:gd name="T9" fmla="*/ 0 h 256"/>
                    <a:gd name="T10" fmla="*/ 0 w 78"/>
                    <a:gd name="T11" fmla="*/ 0 h 256"/>
                    <a:gd name="T12" fmla="*/ 0 60000 65536"/>
                    <a:gd name="T13" fmla="*/ 0 60000 65536"/>
                    <a:gd name="T14" fmla="*/ 0 60000 65536"/>
                    <a:gd name="T15" fmla="*/ 0 60000 65536"/>
                    <a:gd name="T16" fmla="*/ 0 60000 65536"/>
                    <a:gd name="T17" fmla="*/ 0 60000 65536"/>
                    <a:gd name="T18" fmla="*/ 0 w 78"/>
                    <a:gd name="T19" fmla="*/ 0 h 256"/>
                    <a:gd name="T20" fmla="*/ 78 w 78"/>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78" h="256">
                      <a:moveTo>
                        <a:pt x="78" y="0"/>
                      </a:moveTo>
                      <a:lnTo>
                        <a:pt x="65" y="52"/>
                      </a:lnTo>
                      <a:lnTo>
                        <a:pt x="52" y="104"/>
                      </a:lnTo>
                      <a:lnTo>
                        <a:pt x="39" y="156"/>
                      </a:lnTo>
                      <a:lnTo>
                        <a:pt x="23" y="207"/>
                      </a:lnTo>
                      <a:lnTo>
                        <a:pt x="0" y="256"/>
                      </a:lnTo>
                    </a:path>
                  </a:pathLst>
                </a:custGeom>
                <a:noFill/>
                <a:ln w="6350">
                  <a:solidFill>
                    <a:srgbClr val="D1E7F1"/>
                  </a:solidFill>
                  <a:round/>
                  <a:headEnd/>
                  <a:tailEnd/>
                </a:ln>
              </p:spPr>
              <p:txBody>
                <a:bodyPr/>
                <a:lstStyle/>
                <a:p>
                  <a:endParaRPr lang="en-US"/>
                </a:p>
              </p:txBody>
            </p:sp>
            <p:sp>
              <p:nvSpPr>
                <p:cNvPr id="18997" name="Freeform 716"/>
                <p:cNvSpPr>
                  <a:spLocks/>
                </p:cNvSpPr>
                <p:nvPr/>
              </p:nvSpPr>
              <p:spPr bwMode="auto">
                <a:xfrm>
                  <a:off x="590" y="2664"/>
                  <a:ext cx="27" cy="55"/>
                </a:xfrm>
                <a:custGeom>
                  <a:avLst/>
                  <a:gdLst>
                    <a:gd name="T0" fmla="*/ 0 w 107"/>
                    <a:gd name="T1" fmla="*/ 0 h 219"/>
                    <a:gd name="T2" fmla="*/ 0 w 107"/>
                    <a:gd name="T3" fmla="*/ 0 h 219"/>
                    <a:gd name="T4" fmla="*/ 0 w 107"/>
                    <a:gd name="T5" fmla="*/ 0 h 219"/>
                    <a:gd name="T6" fmla="*/ 0 w 107"/>
                    <a:gd name="T7" fmla="*/ 0 h 219"/>
                    <a:gd name="T8" fmla="*/ 0 w 107"/>
                    <a:gd name="T9" fmla="*/ 0 h 219"/>
                    <a:gd name="T10" fmla="*/ 0 60000 65536"/>
                    <a:gd name="T11" fmla="*/ 0 60000 65536"/>
                    <a:gd name="T12" fmla="*/ 0 60000 65536"/>
                    <a:gd name="T13" fmla="*/ 0 60000 65536"/>
                    <a:gd name="T14" fmla="*/ 0 60000 65536"/>
                    <a:gd name="T15" fmla="*/ 0 w 107"/>
                    <a:gd name="T16" fmla="*/ 0 h 219"/>
                    <a:gd name="T17" fmla="*/ 107 w 107"/>
                    <a:gd name="T18" fmla="*/ 219 h 219"/>
                  </a:gdLst>
                  <a:ahLst/>
                  <a:cxnLst>
                    <a:cxn ang="T10">
                      <a:pos x="T0" y="T1"/>
                    </a:cxn>
                    <a:cxn ang="T11">
                      <a:pos x="T2" y="T3"/>
                    </a:cxn>
                    <a:cxn ang="T12">
                      <a:pos x="T4" y="T5"/>
                    </a:cxn>
                    <a:cxn ang="T13">
                      <a:pos x="T6" y="T7"/>
                    </a:cxn>
                    <a:cxn ang="T14">
                      <a:pos x="T8" y="T9"/>
                    </a:cxn>
                  </a:cxnLst>
                  <a:rect l="T15" t="T16" r="T17" b="T18"/>
                  <a:pathLst>
                    <a:path w="107" h="219">
                      <a:moveTo>
                        <a:pt x="107" y="0"/>
                      </a:moveTo>
                      <a:lnTo>
                        <a:pt x="79" y="54"/>
                      </a:lnTo>
                      <a:lnTo>
                        <a:pt x="52" y="109"/>
                      </a:lnTo>
                      <a:lnTo>
                        <a:pt x="25" y="163"/>
                      </a:lnTo>
                      <a:lnTo>
                        <a:pt x="0" y="219"/>
                      </a:lnTo>
                    </a:path>
                  </a:pathLst>
                </a:custGeom>
                <a:noFill/>
                <a:ln w="6350">
                  <a:solidFill>
                    <a:srgbClr val="D1E7F1"/>
                  </a:solidFill>
                  <a:round/>
                  <a:headEnd/>
                  <a:tailEnd/>
                </a:ln>
              </p:spPr>
              <p:txBody>
                <a:bodyPr/>
                <a:lstStyle/>
                <a:p>
                  <a:endParaRPr lang="en-US"/>
                </a:p>
              </p:txBody>
            </p:sp>
            <p:sp>
              <p:nvSpPr>
                <p:cNvPr id="18998" name="Freeform 717"/>
                <p:cNvSpPr>
                  <a:spLocks/>
                </p:cNvSpPr>
                <p:nvPr/>
              </p:nvSpPr>
              <p:spPr bwMode="auto">
                <a:xfrm>
                  <a:off x="568" y="2719"/>
                  <a:ext cx="22" cy="47"/>
                </a:xfrm>
                <a:custGeom>
                  <a:avLst/>
                  <a:gdLst>
                    <a:gd name="T0" fmla="*/ 0 w 87"/>
                    <a:gd name="T1" fmla="*/ 0 h 188"/>
                    <a:gd name="T2" fmla="*/ 0 w 87"/>
                    <a:gd name="T3" fmla="*/ 0 h 188"/>
                    <a:gd name="T4" fmla="*/ 0 w 87"/>
                    <a:gd name="T5" fmla="*/ 0 h 188"/>
                    <a:gd name="T6" fmla="*/ 0 w 87"/>
                    <a:gd name="T7" fmla="*/ 0 h 188"/>
                    <a:gd name="T8" fmla="*/ 0 60000 65536"/>
                    <a:gd name="T9" fmla="*/ 0 60000 65536"/>
                    <a:gd name="T10" fmla="*/ 0 60000 65536"/>
                    <a:gd name="T11" fmla="*/ 0 60000 65536"/>
                    <a:gd name="T12" fmla="*/ 0 w 87"/>
                    <a:gd name="T13" fmla="*/ 0 h 188"/>
                    <a:gd name="T14" fmla="*/ 87 w 87"/>
                    <a:gd name="T15" fmla="*/ 188 h 188"/>
                  </a:gdLst>
                  <a:ahLst/>
                  <a:cxnLst>
                    <a:cxn ang="T8">
                      <a:pos x="T0" y="T1"/>
                    </a:cxn>
                    <a:cxn ang="T9">
                      <a:pos x="T2" y="T3"/>
                    </a:cxn>
                    <a:cxn ang="T10">
                      <a:pos x="T4" y="T5"/>
                    </a:cxn>
                    <a:cxn ang="T11">
                      <a:pos x="T6" y="T7"/>
                    </a:cxn>
                  </a:cxnLst>
                  <a:rect l="T12" t="T13" r="T14" b="T15"/>
                  <a:pathLst>
                    <a:path w="87" h="188">
                      <a:moveTo>
                        <a:pt x="87" y="0"/>
                      </a:moveTo>
                      <a:lnTo>
                        <a:pt x="60" y="63"/>
                      </a:lnTo>
                      <a:lnTo>
                        <a:pt x="32" y="126"/>
                      </a:lnTo>
                      <a:lnTo>
                        <a:pt x="0" y="188"/>
                      </a:lnTo>
                    </a:path>
                  </a:pathLst>
                </a:custGeom>
                <a:noFill/>
                <a:ln w="6350">
                  <a:solidFill>
                    <a:srgbClr val="D1E7F1"/>
                  </a:solidFill>
                  <a:round/>
                  <a:headEnd/>
                  <a:tailEnd/>
                </a:ln>
              </p:spPr>
              <p:txBody>
                <a:bodyPr/>
                <a:lstStyle/>
                <a:p>
                  <a:endParaRPr lang="en-US"/>
                </a:p>
              </p:txBody>
            </p:sp>
            <p:sp>
              <p:nvSpPr>
                <p:cNvPr id="18999" name="Freeform 718"/>
                <p:cNvSpPr>
                  <a:spLocks/>
                </p:cNvSpPr>
                <p:nvPr/>
              </p:nvSpPr>
              <p:spPr bwMode="auto">
                <a:xfrm>
                  <a:off x="608" y="2659"/>
                  <a:ext cx="11" cy="105"/>
                </a:xfrm>
                <a:custGeom>
                  <a:avLst/>
                  <a:gdLst>
                    <a:gd name="T0" fmla="*/ 0 w 46"/>
                    <a:gd name="T1" fmla="*/ 0 h 417"/>
                    <a:gd name="T2" fmla="*/ 0 w 46"/>
                    <a:gd name="T3" fmla="*/ 0 h 417"/>
                    <a:gd name="T4" fmla="*/ 0 w 46"/>
                    <a:gd name="T5" fmla="*/ 0 h 417"/>
                    <a:gd name="T6" fmla="*/ 0 w 46"/>
                    <a:gd name="T7" fmla="*/ 0 h 417"/>
                    <a:gd name="T8" fmla="*/ 0 w 46"/>
                    <a:gd name="T9" fmla="*/ 0 h 417"/>
                    <a:gd name="T10" fmla="*/ 0 w 46"/>
                    <a:gd name="T11" fmla="*/ 0 h 417"/>
                    <a:gd name="T12" fmla="*/ 0 w 46"/>
                    <a:gd name="T13" fmla="*/ 0 h 417"/>
                    <a:gd name="T14" fmla="*/ 0 w 46"/>
                    <a:gd name="T15" fmla="*/ 0 h 417"/>
                    <a:gd name="T16" fmla="*/ 0 w 46"/>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17"/>
                    <a:gd name="T29" fmla="*/ 46 w 46"/>
                    <a:gd name="T30" fmla="*/ 417 h 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17">
                      <a:moveTo>
                        <a:pt x="46" y="0"/>
                      </a:moveTo>
                      <a:lnTo>
                        <a:pt x="43" y="52"/>
                      </a:lnTo>
                      <a:lnTo>
                        <a:pt x="40" y="104"/>
                      </a:lnTo>
                      <a:lnTo>
                        <a:pt x="35" y="155"/>
                      </a:lnTo>
                      <a:lnTo>
                        <a:pt x="29" y="208"/>
                      </a:lnTo>
                      <a:lnTo>
                        <a:pt x="23" y="260"/>
                      </a:lnTo>
                      <a:lnTo>
                        <a:pt x="15" y="312"/>
                      </a:lnTo>
                      <a:lnTo>
                        <a:pt x="8" y="364"/>
                      </a:lnTo>
                      <a:lnTo>
                        <a:pt x="0" y="417"/>
                      </a:lnTo>
                    </a:path>
                  </a:pathLst>
                </a:custGeom>
                <a:noFill/>
                <a:ln w="6350">
                  <a:solidFill>
                    <a:srgbClr val="D1E7F1"/>
                  </a:solidFill>
                  <a:round/>
                  <a:headEnd/>
                  <a:tailEnd/>
                </a:ln>
              </p:spPr>
              <p:txBody>
                <a:bodyPr/>
                <a:lstStyle/>
                <a:p>
                  <a:endParaRPr lang="en-US"/>
                </a:p>
              </p:txBody>
            </p:sp>
            <p:sp>
              <p:nvSpPr>
                <p:cNvPr id="19000" name="Freeform 719"/>
                <p:cNvSpPr>
                  <a:spLocks/>
                </p:cNvSpPr>
                <p:nvPr/>
              </p:nvSpPr>
              <p:spPr bwMode="auto">
                <a:xfrm>
                  <a:off x="608" y="2764"/>
                  <a:ext cx="3" cy="25"/>
                </a:xfrm>
                <a:custGeom>
                  <a:avLst/>
                  <a:gdLst>
                    <a:gd name="T0" fmla="*/ 0 w 11"/>
                    <a:gd name="T1" fmla="*/ 0 h 101"/>
                    <a:gd name="T2" fmla="*/ 0 w 11"/>
                    <a:gd name="T3" fmla="*/ 0 h 101"/>
                    <a:gd name="T4" fmla="*/ 0 w 11"/>
                    <a:gd name="T5" fmla="*/ 0 h 101"/>
                    <a:gd name="T6" fmla="*/ 0 w 11"/>
                    <a:gd name="T7" fmla="*/ 0 h 101"/>
                    <a:gd name="T8" fmla="*/ 0 60000 65536"/>
                    <a:gd name="T9" fmla="*/ 0 60000 65536"/>
                    <a:gd name="T10" fmla="*/ 0 60000 65536"/>
                    <a:gd name="T11" fmla="*/ 0 60000 65536"/>
                    <a:gd name="T12" fmla="*/ 0 w 11"/>
                    <a:gd name="T13" fmla="*/ 0 h 101"/>
                    <a:gd name="T14" fmla="*/ 11 w 11"/>
                    <a:gd name="T15" fmla="*/ 101 h 101"/>
                  </a:gdLst>
                  <a:ahLst/>
                  <a:cxnLst>
                    <a:cxn ang="T8">
                      <a:pos x="T0" y="T1"/>
                    </a:cxn>
                    <a:cxn ang="T9">
                      <a:pos x="T2" y="T3"/>
                    </a:cxn>
                    <a:cxn ang="T10">
                      <a:pos x="T4" y="T5"/>
                    </a:cxn>
                    <a:cxn ang="T11">
                      <a:pos x="T6" y="T7"/>
                    </a:cxn>
                  </a:cxnLst>
                  <a:rect l="T12" t="T13" r="T14" b="T15"/>
                  <a:pathLst>
                    <a:path w="11" h="101">
                      <a:moveTo>
                        <a:pt x="1" y="0"/>
                      </a:moveTo>
                      <a:lnTo>
                        <a:pt x="0" y="34"/>
                      </a:lnTo>
                      <a:lnTo>
                        <a:pt x="3" y="68"/>
                      </a:lnTo>
                      <a:lnTo>
                        <a:pt x="11" y="101"/>
                      </a:lnTo>
                    </a:path>
                  </a:pathLst>
                </a:custGeom>
                <a:noFill/>
                <a:ln w="6350">
                  <a:solidFill>
                    <a:srgbClr val="D1E7F1"/>
                  </a:solidFill>
                  <a:round/>
                  <a:headEnd/>
                  <a:tailEnd/>
                </a:ln>
              </p:spPr>
              <p:txBody>
                <a:bodyPr/>
                <a:lstStyle/>
                <a:p>
                  <a:endParaRPr lang="en-US"/>
                </a:p>
              </p:txBody>
            </p:sp>
            <p:sp>
              <p:nvSpPr>
                <p:cNvPr id="19001" name="Freeform 720"/>
                <p:cNvSpPr>
                  <a:spLocks/>
                </p:cNvSpPr>
                <p:nvPr/>
              </p:nvSpPr>
              <p:spPr bwMode="auto">
                <a:xfrm>
                  <a:off x="559" y="2753"/>
                  <a:ext cx="1" cy="1"/>
                </a:xfrm>
                <a:custGeom>
                  <a:avLst/>
                  <a:gdLst>
                    <a:gd name="T0" fmla="*/ 1 w 2"/>
                    <a:gd name="T1" fmla="*/ 0 h 1"/>
                    <a:gd name="T2" fmla="*/ 1 w 2"/>
                    <a:gd name="T3" fmla="*/ 0 h 1"/>
                    <a:gd name="T4" fmla="*/ 1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1" y="0"/>
                      </a:lnTo>
                      <a:lnTo>
                        <a:pt x="0" y="0"/>
                      </a:lnTo>
                    </a:path>
                  </a:pathLst>
                </a:custGeom>
                <a:noFill/>
                <a:ln w="6350">
                  <a:solidFill>
                    <a:srgbClr val="D1E7F1"/>
                  </a:solidFill>
                  <a:round/>
                  <a:headEnd/>
                  <a:tailEnd/>
                </a:ln>
              </p:spPr>
              <p:txBody>
                <a:bodyPr/>
                <a:lstStyle/>
                <a:p>
                  <a:endParaRPr lang="en-US"/>
                </a:p>
              </p:txBody>
            </p:sp>
            <p:sp>
              <p:nvSpPr>
                <p:cNvPr id="19002" name="Freeform 721"/>
                <p:cNvSpPr>
                  <a:spLocks/>
                </p:cNvSpPr>
                <p:nvPr/>
              </p:nvSpPr>
              <p:spPr bwMode="auto">
                <a:xfrm>
                  <a:off x="559" y="2744"/>
                  <a:ext cx="2" cy="9"/>
                </a:xfrm>
                <a:custGeom>
                  <a:avLst/>
                  <a:gdLst>
                    <a:gd name="T0" fmla="*/ 0 w 5"/>
                    <a:gd name="T1" fmla="*/ 0 h 37"/>
                    <a:gd name="T2" fmla="*/ 0 w 5"/>
                    <a:gd name="T3" fmla="*/ 0 h 37"/>
                    <a:gd name="T4" fmla="*/ 0 w 5"/>
                    <a:gd name="T5" fmla="*/ 0 h 37"/>
                    <a:gd name="T6" fmla="*/ 0 w 5"/>
                    <a:gd name="T7" fmla="*/ 0 h 37"/>
                    <a:gd name="T8" fmla="*/ 0 60000 65536"/>
                    <a:gd name="T9" fmla="*/ 0 60000 65536"/>
                    <a:gd name="T10" fmla="*/ 0 60000 65536"/>
                    <a:gd name="T11" fmla="*/ 0 60000 65536"/>
                    <a:gd name="T12" fmla="*/ 0 w 5"/>
                    <a:gd name="T13" fmla="*/ 0 h 37"/>
                    <a:gd name="T14" fmla="*/ 5 w 5"/>
                    <a:gd name="T15" fmla="*/ 37 h 37"/>
                  </a:gdLst>
                  <a:ahLst/>
                  <a:cxnLst>
                    <a:cxn ang="T8">
                      <a:pos x="T0" y="T1"/>
                    </a:cxn>
                    <a:cxn ang="T9">
                      <a:pos x="T2" y="T3"/>
                    </a:cxn>
                    <a:cxn ang="T10">
                      <a:pos x="T4" y="T5"/>
                    </a:cxn>
                    <a:cxn ang="T11">
                      <a:pos x="T6" y="T7"/>
                    </a:cxn>
                  </a:cxnLst>
                  <a:rect l="T12" t="T13" r="T14" b="T15"/>
                  <a:pathLst>
                    <a:path w="5" h="37">
                      <a:moveTo>
                        <a:pt x="0" y="37"/>
                      </a:moveTo>
                      <a:lnTo>
                        <a:pt x="0" y="23"/>
                      </a:lnTo>
                      <a:lnTo>
                        <a:pt x="1" y="12"/>
                      </a:lnTo>
                      <a:lnTo>
                        <a:pt x="5" y="0"/>
                      </a:lnTo>
                    </a:path>
                  </a:pathLst>
                </a:custGeom>
                <a:noFill/>
                <a:ln w="6350">
                  <a:solidFill>
                    <a:srgbClr val="D1E7F1"/>
                  </a:solidFill>
                  <a:round/>
                  <a:headEnd/>
                  <a:tailEnd/>
                </a:ln>
              </p:spPr>
              <p:txBody>
                <a:bodyPr/>
                <a:lstStyle/>
                <a:p>
                  <a:endParaRPr lang="en-US"/>
                </a:p>
              </p:txBody>
            </p:sp>
            <p:sp>
              <p:nvSpPr>
                <p:cNvPr id="19003" name="Freeform 722"/>
                <p:cNvSpPr>
                  <a:spLocks/>
                </p:cNvSpPr>
                <p:nvPr/>
              </p:nvSpPr>
              <p:spPr bwMode="auto">
                <a:xfrm>
                  <a:off x="561" y="2685"/>
                  <a:ext cx="20" cy="59"/>
                </a:xfrm>
                <a:custGeom>
                  <a:avLst/>
                  <a:gdLst>
                    <a:gd name="T0" fmla="*/ 0 w 82"/>
                    <a:gd name="T1" fmla="*/ 0 h 236"/>
                    <a:gd name="T2" fmla="*/ 0 w 82"/>
                    <a:gd name="T3" fmla="*/ 0 h 236"/>
                    <a:gd name="T4" fmla="*/ 0 w 82"/>
                    <a:gd name="T5" fmla="*/ 0 h 236"/>
                    <a:gd name="T6" fmla="*/ 0 w 82"/>
                    <a:gd name="T7" fmla="*/ 0 h 236"/>
                    <a:gd name="T8" fmla="*/ 0 w 82"/>
                    <a:gd name="T9" fmla="*/ 0 h 236"/>
                    <a:gd name="T10" fmla="*/ 0 60000 65536"/>
                    <a:gd name="T11" fmla="*/ 0 60000 65536"/>
                    <a:gd name="T12" fmla="*/ 0 60000 65536"/>
                    <a:gd name="T13" fmla="*/ 0 60000 65536"/>
                    <a:gd name="T14" fmla="*/ 0 60000 65536"/>
                    <a:gd name="T15" fmla="*/ 0 w 82"/>
                    <a:gd name="T16" fmla="*/ 0 h 236"/>
                    <a:gd name="T17" fmla="*/ 82 w 82"/>
                    <a:gd name="T18" fmla="*/ 236 h 236"/>
                  </a:gdLst>
                  <a:ahLst/>
                  <a:cxnLst>
                    <a:cxn ang="T10">
                      <a:pos x="T0" y="T1"/>
                    </a:cxn>
                    <a:cxn ang="T11">
                      <a:pos x="T2" y="T3"/>
                    </a:cxn>
                    <a:cxn ang="T12">
                      <a:pos x="T4" y="T5"/>
                    </a:cxn>
                    <a:cxn ang="T13">
                      <a:pos x="T6" y="T7"/>
                    </a:cxn>
                    <a:cxn ang="T14">
                      <a:pos x="T8" y="T9"/>
                    </a:cxn>
                  </a:cxnLst>
                  <a:rect l="T15" t="T16" r="T17" b="T18"/>
                  <a:pathLst>
                    <a:path w="82" h="236">
                      <a:moveTo>
                        <a:pt x="0" y="236"/>
                      </a:moveTo>
                      <a:lnTo>
                        <a:pt x="23" y="178"/>
                      </a:lnTo>
                      <a:lnTo>
                        <a:pt x="44" y="121"/>
                      </a:lnTo>
                      <a:lnTo>
                        <a:pt x="64" y="61"/>
                      </a:lnTo>
                      <a:lnTo>
                        <a:pt x="82" y="0"/>
                      </a:lnTo>
                    </a:path>
                  </a:pathLst>
                </a:custGeom>
                <a:noFill/>
                <a:ln w="6350">
                  <a:solidFill>
                    <a:srgbClr val="D1E7F1"/>
                  </a:solidFill>
                  <a:round/>
                  <a:headEnd/>
                  <a:tailEnd/>
                </a:ln>
              </p:spPr>
              <p:txBody>
                <a:bodyPr/>
                <a:lstStyle/>
                <a:p>
                  <a:endParaRPr lang="en-US"/>
                </a:p>
              </p:txBody>
            </p:sp>
            <p:sp>
              <p:nvSpPr>
                <p:cNvPr id="19004" name="Freeform 723"/>
                <p:cNvSpPr>
                  <a:spLocks/>
                </p:cNvSpPr>
                <p:nvPr/>
              </p:nvSpPr>
              <p:spPr bwMode="auto">
                <a:xfrm>
                  <a:off x="581" y="2676"/>
                  <a:ext cx="4" cy="9"/>
                </a:xfrm>
                <a:custGeom>
                  <a:avLst/>
                  <a:gdLst>
                    <a:gd name="T0" fmla="*/ 0 w 15"/>
                    <a:gd name="T1" fmla="*/ 0 h 33"/>
                    <a:gd name="T2" fmla="*/ 0 w 15"/>
                    <a:gd name="T3" fmla="*/ 0 h 33"/>
                    <a:gd name="T4" fmla="*/ 0 w 15"/>
                    <a:gd name="T5" fmla="*/ 0 h 33"/>
                    <a:gd name="T6" fmla="*/ 0 w 15"/>
                    <a:gd name="T7" fmla="*/ 0 h 33"/>
                    <a:gd name="T8" fmla="*/ 0 60000 65536"/>
                    <a:gd name="T9" fmla="*/ 0 60000 65536"/>
                    <a:gd name="T10" fmla="*/ 0 60000 65536"/>
                    <a:gd name="T11" fmla="*/ 0 60000 65536"/>
                    <a:gd name="T12" fmla="*/ 0 w 15"/>
                    <a:gd name="T13" fmla="*/ 0 h 33"/>
                    <a:gd name="T14" fmla="*/ 15 w 15"/>
                    <a:gd name="T15" fmla="*/ 33 h 33"/>
                  </a:gdLst>
                  <a:ahLst/>
                  <a:cxnLst>
                    <a:cxn ang="T8">
                      <a:pos x="T0" y="T1"/>
                    </a:cxn>
                    <a:cxn ang="T9">
                      <a:pos x="T2" y="T3"/>
                    </a:cxn>
                    <a:cxn ang="T10">
                      <a:pos x="T4" y="T5"/>
                    </a:cxn>
                    <a:cxn ang="T11">
                      <a:pos x="T6" y="T7"/>
                    </a:cxn>
                  </a:cxnLst>
                  <a:rect l="T12" t="T13" r="T14" b="T15"/>
                  <a:pathLst>
                    <a:path w="15" h="33">
                      <a:moveTo>
                        <a:pt x="0" y="33"/>
                      </a:moveTo>
                      <a:lnTo>
                        <a:pt x="5" y="21"/>
                      </a:lnTo>
                      <a:lnTo>
                        <a:pt x="10" y="10"/>
                      </a:lnTo>
                      <a:lnTo>
                        <a:pt x="15" y="0"/>
                      </a:lnTo>
                    </a:path>
                  </a:pathLst>
                </a:custGeom>
                <a:noFill/>
                <a:ln w="6350">
                  <a:solidFill>
                    <a:srgbClr val="D1E7F1"/>
                  </a:solidFill>
                  <a:round/>
                  <a:headEnd/>
                  <a:tailEnd/>
                </a:ln>
              </p:spPr>
              <p:txBody>
                <a:bodyPr/>
                <a:lstStyle/>
                <a:p>
                  <a:endParaRPr lang="en-US"/>
                </a:p>
              </p:txBody>
            </p:sp>
            <p:sp>
              <p:nvSpPr>
                <p:cNvPr id="19005" name="Freeform 724"/>
                <p:cNvSpPr>
                  <a:spLocks/>
                </p:cNvSpPr>
                <p:nvPr/>
              </p:nvSpPr>
              <p:spPr bwMode="auto">
                <a:xfrm>
                  <a:off x="585" y="2664"/>
                  <a:ext cx="2" cy="12"/>
                </a:xfrm>
                <a:custGeom>
                  <a:avLst/>
                  <a:gdLst>
                    <a:gd name="T0" fmla="*/ 0 w 8"/>
                    <a:gd name="T1" fmla="*/ 0 h 49"/>
                    <a:gd name="T2" fmla="*/ 0 w 8"/>
                    <a:gd name="T3" fmla="*/ 0 h 49"/>
                    <a:gd name="T4" fmla="*/ 0 w 8"/>
                    <a:gd name="T5" fmla="*/ 0 h 49"/>
                    <a:gd name="T6" fmla="*/ 0 w 8"/>
                    <a:gd name="T7" fmla="*/ 0 h 49"/>
                    <a:gd name="T8" fmla="*/ 0 60000 65536"/>
                    <a:gd name="T9" fmla="*/ 0 60000 65536"/>
                    <a:gd name="T10" fmla="*/ 0 60000 65536"/>
                    <a:gd name="T11" fmla="*/ 0 60000 65536"/>
                    <a:gd name="T12" fmla="*/ 0 w 8"/>
                    <a:gd name="T13" fmla="*/ 0 h 49"/>
                    <a:gd name="T14" fmla="*/ 8 w 8"/>
                    <a:gd name="T15" fmla="*/ 49 h 49"/>
                  </a:gdLst>
                  <a:ahLst/>
                  <a:cxnLst>
                    <a:cxn ang="T8">
                      <a:pos x="T0" y="T1"/>
                    </a:cxn>
                    <a:cxn ang="T9">
                      <a:pos x="T2" y="T3"/>
                    </a:cxn>
                    <a:cxn ang="T10">
                      <a:pos x="T4" y="T5"/>
                    </a:cxn>
                    <a:cxn ang="T11">
                      <a:pos x="T6" y="T7"/>
                    </a:cxn>
                  </a:cxnLst>
                  <a:rect l="T12" t="T13" r="T14" b="T15"/>
                  <a:pathLst>
                    <a:path w="8" h="49">
                      <a:moveTo>
                        <a:pt x="0" y="49"/>
                      </a:moveTo>
                      <a:lnTo>
                        <a:pt x="4" y="33"/>
                      </a:lnTo>
                      <a:lnTo>
                        <a:pt x="6" y="17"/>
                      </a:lnTo>
                      <a:lnTo>
                        <a:pt x="8" y="0"/>
                      </a:lnTo>
                    </a:path>
                  </a:pathLst>
                </a:custGeom>
                <a:noFill/>
                <a:ln w="6350">
                  <a:solidFill>
                    <a:srgbClr val="D1E7F1"/>
                  </a:solidFill>
                  <a:round/>
                  <a:headEnd/>
                  <a:tailEnd/>
                </a:ln>
              </p:spPr>
              <p:txBody>
                <a:bodyPr/>
                <a:lstStyle/>
                <a:p>
                  <a:endParaRPr lang="en-US"/>
                </a:p>
              </p:txBody>
            </p:sp>
            <p:sp>
              <p:nvSpPr>
                <p:cNvPr id="19006" name="Freeform 725"/>
                <p:cNvSpPr>
                  <a:spLocks/>
                </p:cNvSpPr>
                <p:nvPr/>
              </p:nvSpPr>
              <p:spPr bwMode="auto">
                <a:xfrm>
                  <a:off x="587" y="2626"/>
                  <a:ext cx="16" cy="38"/>
                </a:xfrm>
                <a:custGeom>
                  <a:avLst/>
                  <a:gdLst>
                    <a:gd name="T0" fmla="*/ 0 w 65"/>
                    <a:gd name="T1" fmla="*/ 0 h 154"/>
                    <a:gd name="T2" fmla="*/ 0 w 65"/>
                    <a:gd name="T3" fmla="*/ 0 h 154"/>
                    <a:gd name="T4" fmla="*/ 0 w 65"/>
                    <a:gd name="T5" fmla="*/ 0 h 154"/>
                    <a:gd name="T6" fmla="*/ 0 w 65"/>
                    <a:gd name="T7" fmla="*/ 0 h 154"/>
                    <a:gd name="T8" fmla="*/ 0 60000 65536"/>
                    <a:gd name="T9" fmla="*/ 0 60000 65536"/>
                    <a:gd name="T10" fmla="*/ 0 60000 65536"/>
                    <a:gd name="T11" fmla="*/ 0 60000 65536"/>
                    <a:gd name="T12" fmla="*/ 0 w 65"/>
                    <a:gd name="T13" fmla="*/ 0 h 154"/>
                    <a:gd name="T14" fmla="*/ 65 w 65"/>
                    <a:gd name="T15" fmla="*/ 154 h 154"/>
                  </a:gdLst>
                  <a:ahLst/>
                  <a:cxnLst>
                    <a:cxn ang="T8">
                      <a:pos x="T0" y="T1"/>
                    </a:cxn>
                    <a:cxn ang="T9">
                      <a:pos x="T2" y="T3"/>
                    </a:cxn>
                    <a:cxn ang="T10">
                      <a:pos x="T4" y="T5"/>
                    </a:cxn>
                    <a:cxn ang="T11">
                      <a:pos x="T6" y="T7"/>
                    </a:cxn>
                  </a:cxnLst>
                  <a:rect l="T12" t="T13" r="T14" b="T15"/>
                  <a:pathLst>
                    <a:path w="65" h="154">
                      <a:moveTo>
                        <a:pt x="0" y="154"/>
                      </a:moveTo>
                      <a:lnTo>
                        <a:pt x="19" y="101"/>
                      </a:lnTo>
                      <a:lnTo>
                        <a:pt x="45" y="52"/>
                      </a:lnTo>
                      <a:lnTo>
                        <a:pt x="65" y="0"/>
                      </a:lnTo>
                    </a:path>
                  </a:pathLst>
                </a:custGeom>
                <a:noFill/>
                <a:ln w="6350">
                  <a:solidFill>
                    <a:srgbClr val="D1E7F1"/>
                  </a:solidFill>
                  <a:round/>
                  <a:headEnd/>
                  <a:tailEnd/>
                </a:ln>
              </p:spPr>
              <p:txBody>
                <a:bodyPr/>
                <a:lstStyle/>
                <a:p>
                  <a:endParaRPr lang="en-US"/>
                </a:p>
              </p:txBody>
            </p:sp>
            <p:sp>
              <p:nvSpPr>
                <p:cNvPr id="19007" name="Freeform 726"/>
                <p:cNvSpPr>
                  <a:spLocks/>
                </p:cNvSpPr>
                <p:nvPr/>
              </p:nvSpPr>
              <p:spPr bwMode="auto">
                <a:xfrm>
                  <a:off x="603" y="2591"/>
                  <a:ext cx="21" cy="35"/>
                </a:xfrm>
                <a:custGeom>
                  <a:avLst/>
                  <a:gdLst>
                    <a:gd name="T0" fmla="*/ 0 w 85"/>
                    <a:gd name="T1" fmla="*/ 0 h 138"/>
                    <a:gd name="T2" fmla="*/ 0 w 85"/>
                    <a:gd name="T3" fmla="*/ 0 h 138"/>
                    <a:gd name="T4" fmla="*/ 0 w 85"/>
                    <a:gd name="T5" fmla="*/ 0 h 138"/>
                    <a:gd name="T6" fmla="*/ 0 w 85"/>
                    <a:gd name="T7" fmla="*/ 0 h 138"/>
                    <a:gd name="T8" fmla="*/ 0 60000 65536"/>
                    <a:gd name="T9" fmla="*/ 0 60000 65536"/>
                    <a:gd name="T10" fmla="*/ 0 60000 65536"/>
                    <a:gd name="T11" fmla="*/ 0 60000 65536"/>
                    <a:gd name="T12" fmla="*/ 0 w 85"/>
                    <a:gd name="T13" fmla="*/ 0 h 138"/>
                    <a:gd name="T14" fmla="*/ 85 w 85"/>
                    <a:gd name="T15" fmla="*/ 138 h 138"/>
                  </a:gdLst>
                  <a:ahLst/>
                  <a:cxnLst>
                    <a:cxn ang="T8">
                      <a:pos x="T0" y="T1"/>
                    </a:cxn>
                    <a:cxn ang="T9">
                      <a:pos x="T2" y="T3"/>
                    </a:cxn>
                    <a:cxn ang="T10">
                      <a:pos x="T4" y="T5"/>
                    </a:cxn>
                    <a:cxn ang="T11">
                      <a:pos x="T6" y="T7"/>
                    </a:cxn>
                  </a:cxnLst>
                  <a:rect l="T12" t="T13" r="T14" b="T15"/>
                  <a:pathLst>
                    <a:path w="85" h="138">
                      <a:moveTo>
                        <a:pt x="0" y="138"/>
                      </a:moveTo>
                      <a:lnTo>
                        <a:pt x="20" y="86"/>
                      </a:lnTo>
                      <a:lnTo>
                        <a:pt x="49" y="41"/>
                      </a:lnTo>
                      <a:lnTo>
                        <a:pt x="85" y="0"/>
                      </a:lnTo>
                    </a:path>
                  </a:pathLst>
                </a:custGeom>
                <a:noFill/>
                <a:ln w="6350">
                  <a:solidFill>
                    <a:srgbClr val="D1E7F1"/>
                  </a:solidFill>
                  <a:round/>
                  <a:headEnd/>
                  <a:tailEnd/>
                </a:ln>
              </p:spPr>
              <p:txBody>
                <a:bodyPr/>
                <a:lstStyle/>
                <a:p>
                  <a:endParaRPr lang="en-US"/>
                </a:p>
              </p:txBody>
            </p:sp>
            <p:sp>
              <p:nvSpPr>
                <p:cNvPr id="19008" name="Freeform 727"/>
                <p:cNvSpPr>
                  <a:spLocks/>
                </p:cNvSpPr>
                <p:nvPr/>
              </p:nvSpPr>
              <p:spPr bwMode="auto">
                <a:xfrm>
                  <a:off x="624" y="2591"/>
                  <a:ext cx="2" cy="3"/>
                </a:xfrm>
                <a:custGeom>
                  <a:avLst/>
                  <a:gdLst>
                    <a:gd name="T0" fmla="*/ 0 w 7"/>
                    <a:gd name="T1" fmla="*/ 0 h 10"/>
                    <a:gd name="T2" fmla="*/ 0 w 7"/>
                    <a:gd name="T3" fmla="*/ 0 h 10"/>
                    <a:gd name="T4" fmla="*/ 0 w 7"/>
                    <a:gd name="T5" fmla="*/ 0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0" y="0"/>
                      </a:moveTo>
                      <a:lnTo>
                        <a:pt x="3" y="1"/>
                      </a:lnTo>
                      <a:lnTo>
                        <a:pt x="7" y="6"/>
                      </a:lnTo>
                      <a:lnTo>
                        <a:pt x="7" y="10"/>
                      </a:lnTo>
                    </a:path>
                  </a:pathLst>
                </a:custGeom>
                <a:noFill/>
                <a:ln w="6350">
                  <a:solidFill>
                    <a:srgbClr val="D1E7F1"/>
                  </a:solidFill>
                  <a:round/>
                  <a:headEnd/>
                  <a:tailEnd/>
                </a:ln>
              </p:spPr>
              <p:txBody>
                <a:bodyPr/>
                <a:lstStyle/>
                <a:p>
                  <a:endParaRPr lang="en-US"/>
                </a:p>
              </p:txBody>
            </p:sp>
            <p:sp>
              <p:nvSpPr>
                <p:cNvPr id="19009" name="Freeform 728"/>
                <p:cNvSpPr>
                  <a:spLocks/>
                </p:cNvSpPr>
                <p:nvPr/>
              </p:nvSpPr>
              <p:spPr bwMode="auto">
                <a:xfrm>
                  <a:off x="620" y="2594"/>
                  <a:ext cx="6" cy="4"/>
                </a:xfrm>
                <a:custGeom>
                  <a:avLst/>
                  <a:gdLst>
                    <a:gd name="T0" fmla="*/ 0 w 25"/>
                    <a:gd name="T1" fmla="*/ 0 h 15"/>
                    <a:gd name="T2" fmla="*/ 0 w 25"/>
                    <a:gd name="T3" fmla="*/ 0 h 15"/>
                    <a:gd name="T4" fmla="*/ 0 w 25"/>
                    <a:gd name="T5" fmla="*/ 0 h 15"/>
                    <a:gd name="T6" fmla="*/ 0 w 25"/>
                    <a:gd name="T7" fmla="*/ 0 h 15"/>
                    <a:gd name="T8" fmla="*/ 0 60000 65536"/>
                    <a:gd name="T9" fmla="*/ 0 60000 65536"/>
                    <a:gd name="T10" fmla="*/ 0 60000 65536"/>
                    <a:gd name="T11" fmla="*/ 0 60000 65536"/>
                    <a:gd name="T12" fmla="*/ 0 w 25"/>
                    <a:gd name="T13" fmla="*/ 0 h 15"/>
                    <a:gd name="T14" fmla="*/ 25 w 25"/>
                    <a:gd name="T15" fmla="*/ 15 h 15"/>
                  </a:gdLst>
                  <a:ahLst/>
                  <a:cxnLst>
                    <a:cxn ang="T8">
                      <a:pos x="T0" y="T1"/>
                    </a:cxn>
                    <a:cxn ang="T9">
                      <a:pos x="T2" y="T3"/>
                    </a:cxn>
                    <a:cxn ang="T10">
                      <a:pos x="T4" y="T5"/>
                    </a:cxn>
                    <a:cxn ang="T11">
                      <a:pos x="T6" y="T7"/>
                    </a:cxn>
                  </a:cxnLst>
                  <a:rect l="T12" t="T13" r="T14" b="T15"/>
                  <a:pathLst>
                    <a:path w="25" h="15">
                      <a:moveTo>
                        <a:pt x="25" y="0"/>
                      </a:moveTo>
                      <a:lnTo>
                        <a:pt x="18" y="6"/>
                      </a:lnTo>
                      <a:lnTo>
                        <a:pt x="8" y="9"/>
                      </a:lnTo>
                      <a:lnTo>
                        <a:pt x="0" y="15"/>
                      </a:lnTo>
                    </a:path>
                  </a:pathLst>
                </a:custGeom>
                <a:noFill/>
                <a:ln w="6350">
                  <a:solidFill>
                    <a:srgbClr val="D1E7F1"/>
                  </a:solidFill>
                  <a:round/>
                  <a:headEnd/>
                  <a:tailEnd/>
                </a:ln>
              </p:spPr>
              <p:txBody>
                <a:bodyPr/>
                <a:lstStyle/>
                <a:p>
                  <a:endParaRPr lang="en-US"/>
                </a:p>
              </p:txBody>
            </p:sp>
            <p:sp>
              <p:nvSpPr>
                <p:cNvPr id="19010" name="Freeform 729"/>
                <p:cNvSpPr>
                  <a:spLocks/>
                </p:cNvSpPr>
                <p:nvPr/>
              </p:nvSpPr>
              <p:spPr bwMode="auto">
                <a:xfrm>
                  <a:off x="620" y="2597"/>
                  <a:ext cx="1" cy="1"/>
                </a:xfrm>
                <a:custGeom>
                  <a:avLst/>
                  <a:gdLst>
                    <a:gd name="T0" fmla="*/ 1 w 2"/>
                    <a:gd name="T1" fmla="*/ 1 h 2"/>
                    <a:gd name="T2" fmla="*/ 0 w 2"/>
                    <a:gd name="T3" fmla="*/ 0 h 2"/>
                    <a:gd name="T4" fmla="*/ 1 w 2"/>
                    <a:gd name="T5" fmla="*/ 0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2"/>
                      </a:moveTo>
                      <a:lnTo>
                        <a:pt x="0" y="0"/>
                      </a:lnTo>
                      <a:lnTo>
                        <a:pt x="1" y="0"/>
                      </a:lnTo>
                      <a:lnTo>
                        <a:pt x="2" y="0"/>
                      </a:lnTo>
                    </a:path>
                  </a:pathLst>
                </a:custGeom>
                <a:noFill/>
                <a:ln w="6350">
                  <a:solidFill>
                    <a:srgbClr val="D1E7F1"/>
                  </a:solidFill>
                  <a:round/>
                  <a:headEnd/>
                  <a:tailEnd/>
                </a:ln>
              </p:spPr>
              <p:txBody>
                <a:bodyPr/>
                <a:lstStyle/>
                <a:p>
                  <a:endParaRPr lang="en-US"/>
                </a:p>
              </p:txBody>
            </p:sp>
            <p:sp>
              <p:nvSpPr>
                <p:cNvPr id="19011" name="Freeform 730"/>
                <p:cNvSpPr>
                  <a:spLocks/>
                </p:cNvSpPr>
                <p:nvPr/>
              </p:nvSpPr>
              <p:spPr bwMode="auto">
                <a:xfrm>
                  <a:off x="634" y="2600"/>
                  <a:ext cx="1" cy="9"/>
                </a:xfrm>
                <a:custGeom>
                  <a:avLst/>
                  <a:gdLst>
                    <a:gd name="T0" fmla="*/ 0 w 3"/>
                    <a:gd name="T1" fmla="*/ 0 h 34"/>
                    <a:gd name="T2" fmla="*/ 0 w 3"/>
                    <a:gd name="T3" fmla="*/ 0 h 34"/>
                    <a:gd name="T4" fmla="*/ 0 w 3"/>
                    <a:gd name="T5" fmla="*/ 0 h 34"/>
                    <a:gd name="T6" fmla="*/ 0 w 3"/>
                    <a:gd name="T7" fmla="*/ 0 h 34"/>
                    <a:gd name="T8" fmla="*/ 0 60000 65536"/>
                    <a:gd name="T9" fmla="*/ 0 60000 65536"/>
                    <a:gd name="T10" fmla="*/ 0 60000 65536"/>
                    <a:gd name="T11" fmla="*/ 0 60000 65536"/>
                    <a:gd name="T12" fmla="*/ 0 w 3"/>
                    <a:gd name="T13" fmla="*/ 0 h 34"/>
                    <a:gd name="T14" fmla="*/ 3 w 3"/>
                    <a:gd name="T15" fmla="*/ 34 h 34"/>
                  </a:gdLst>
                  <a:ahLst/>
                  <a:cxnLst>
                    <a:cxn ang="T8">
                      <a:pos x="T0" y="T1"/>
                    </a:cxn>
                    <a:cxn ang="T9">
                      <a:pos x="T2" y="T3"/>
                    </a:cxn>
                    <a:cxn ang="T10">
                      <a:pos x="T4" y="T5"/>
                    </a:cxn>
                    <a:cxn ang="T11">
                      <a:pos x="T6" y="T7"/>
                    </a:cxn>
                  </a:cxnLst>
                  <a:rect l="T12" t="T13" r="T14" b="T15"/>
                  <a:pathLst>
                    <a:path w="3" h="34">
                      <a:moveTo>
                        <a:pt x="3" y="0"/>
                      </a:moveTo>
                      <a:lnTo>
                        <a:pt x="1" y="10"/>
                      </a:lnTo>
                      <a:lnTo>
                        <a:pt x="1" y="22"/>
                      </a:lnTo>
                      <a:lnTo>
                        <a:pt x="0" y="34"/>
                      </a:lnTo>
                    </a:path>
                  </a:pathLst>
                </a:custGeom>
                <a:noFill/>
                <a:ln w="6350">
                  <a:solidFill>
                    <a:srgbClr val="D1E7F1"/>
                  </a:solidFill>
                  <a:round/>
                  <a:headEnd/>
                  <a:tailEnd/>
                </a:ln>
              </p:spPr>
              <p:txBody>
                <a:bodyPr/>
                <a:lstStyle/>
                <a:p>
                  <a:endParaRPr lang="en-US"/>
                </a:p>
              </p:txBody>
            </p:sp>
            <p:sp>
              <p:nvSpPr>
                <p:cNvPr id="19012" name="Freeform 731"/>
                <p:cNvSpPr>
                  <a:spLocks/>
                </p:cNvSpPr>
                <p:nvPr/>
              </p:nvSpPr>
              <p:spPr bwMode="auto">
                <a:xfrm>
                  <a:off x="613" y="2579"/>
                  <a:ext cx="4" cy="3"/>
                </a:xfrm>
                <a:custGeom>
                  <a:avLst/>
                  <a:gdLst>
                    <a:gd name="T0" fmla="*/ 0 w 16"/>
                    <a:gd name="T1" fmla="*/ 0 h 10"/>
                    <a:gd name="T2" fmla="*/ 0 w 16"/>
                    <a:gd name="T3" fmla="*/ 0 h 10"/>
                    <a:gd name="T4" fmla="*/ 0 w 16"/>
                    <a:gd name="T5" fmla="*/ 0 h 10"/>
                    <a:gd name="T6" fmla="*/ 0 w 16"/>
                    <a:gd name="T7" fmla="*/ 0 h 10"/>
                    <a:gd name="T8" fmla="*/ 0 60000 65536"/>
                    <a:gd name="T9" fmla="*/ 0 60000 65536"/>
                    <a:gd name="T10" fmla="*/ 0 60000 65536"/>
                    <a:gd name="T11" fmla="*/ 0 60000 65536"/>
                    <a:gd name="T12" fmla="*/ 0 w 16"/>
                    <a:gd name="T13" fmla="*/ 0 h 10"/>
                    <a:gd name="T14" fmla="*/ 16 w 16"/>
                    <a:gd name="T15" fmla="*/ 10 h 10"/>
                  </a:gdLst>
                  <a:ahLst/>
                  <a:cxnLst>
                    <a:cxn ang="T8">
                      <a:pos x="T0" y="T1"/>
                    </a:cxn>
                    <a:cxn ang="T9">
                      <a:pos x="T2" y="T3"/>
                    </a:cxn>
                    <a:cxn ang="T10">
                      <a:pos x="T4" y="T5"/>
                    </a:cxn>
                    <a:cxn ang="T11">
                      <a:pos x="T6" y="T7"/>
                    </a:cxn>
                  </a:cxnLst>
                  <a:rect l="T12" t="T13" r="T14" b="T15"/>
                  <a:pathLst>
                    <a:path w="16" h="10">
                      <a:moveTo>
                        <a:pt x="0" y="10"/>
                      </a:moveTo>
                      <a:lnTo>
                        <a:pt x="4" y="7"/>
                      </a:lnTo>
                      <a:lnTo>
                        <a:pt x="10" y="3"/>
                      </a:lnTo>
                      <a:lnTo>
                        <a:pt x="16" y="0"/>
                      </a:lnTo>
                    </a:path>
                  </a:pathLst>
                </a:custGeom>
                <a:noFill/>
                <a:ln w="6350">
                  <a:solidFill>
                    <a:srgbClr val="D1E7F1"/>
                  </a:solidFill>
                  <a:round/>
                  <a:headEnd/>
                  <a:tailEnd/>
                </a:ln>
              </p:spPr>
              <p:txBody>
                <a:bodyPr/>
                <a:lstStyle/>
                <a:p>
                  <a:endParaRPr lang="en-US"/>
                </a:p>
              </p:txBody>
            </p:sp>
            <p:sp>
              <p:nvSpPr>
                <p:cNvPr id="19013" name="Freeform 732"/>
                <p:cNvSpPr>
                  <a:spLocks/>
                </p:cNvSpPr>
                <p:nvPr/>
              </p:nvSpPr>
              <p:spPr bwMode="auto">
                <a:xfrm>
                  <a:off x="614" y="2579"/>
                  <a:ext cx="3" cy="1"/>
                </a:xfrm>
                <a:custGeom>
                  <a:avLst/>
                  <a:gdLst>
                    <a:gd name="T0" fmla="*/ 0 w 12"/>
                    <a:gd name="T1" fmla="*/ 0 h 2"/>
                    <a:gd name="T2" fmla="*/ 0 w 12"/>
                    <a:gd name="T3" fmla="*/ 0 h 2"/>
                    <a:gd name="T4" fmla="*/ 0 w 12"/>
                    <a:gd name="T5" fmla="*/ 1 h 2"/>
                    <a:gd name="T6" fmla="*/ 0 w 12"/>
                    <a:gd name="T7" fmla="*/ 1 h 2"/>
                    <a:gd name="T8" fmla="*/ 0 60000 65536"/>
                    <a:gd name="T9" fmla="*/ 0 60000 65536"/>
                    <a:gd name="T10" fmla="*/ 0 60000 65536"/>
                    <a:gd name="T11" fmla="*/ 0 60000 65536"/>
                    <a:gd name="T12" fmla="*/ 0 w 12"/>
                    <a:gd name="T13" fmla="*/ 0 h 2"/>
                    <a:gd name="T14" fmla="*/ 12 w 12"/>
                    <a:gd name="T15" fmla="*/ 2 h 2"/>
                  </a:gdLst>
                  <a:ahLst/>
                  <a:cxnLst>
                    <a:cxn ang="T8">
                      <a:pos x="T0" y="T1"/>
                    </a:cxn>
                    <a:cxn ang="T9">
                      <a:pos x="T2" y="T3"/>
                    </a:cxn>
                    <a:cxn ang="T10">
                      <a:pos x="T4" y="T5"/>
                    </a:cxn>
                    <a:cxn ang="T11">
                      <a:pos x="T6" y="T7"/>
                    </a:cxn>
                  </a:cxnLst>
                  <a:rect l="T12" t="T13" r="T14" b="T15"/>
                  <a:pathLst>
                    <a:path w="12" h="2">
                      <a:moveTo>
                        <a:pt x="12" y="0"/>
                      </a:moveTo>
                      <a:lnTo>
                        <a:pt x="7" y="0"/>
                      </a:lnTo>
                      <a:lnTo>
                        <a:pt x="3" y="1"/>
                      </a:lnTo>
                      <a:lnTo>
                        <a:pt x="0" y="2"/>
                      </a:lnTo>
                    </a:path>
                  </a:pathLst>
                </a:custGeom>
                <a:noFill/>
                <a:ln w="6350">
                  <a:solidFill>
                    <a:srgbClr val="D1E7F1"/>
                  </a:solidFill>
                  <a:round/>
                  <a:headEnd/>
                  <a:tailEnd/>
                </a:ln>
              </p:spPr>
              <p:txBody>
                <a:bodyPr/>
                <a:lstStyle/>
                <a:p>
                  <a:endParaRPr lang="en-US"/>
                </a:p>
              </p:txBody>
            </p:sp>
            <p:sp>
              <p:nvSpPr>
                <p:cNvPr id="19014" name="Freeform 733"/>
                <p:cNvSpPr>
                  <a:spLocks/>
                </p:cNvSpPr>
                <p:nvPr/>
              </p:nvSpPr>
              <p:spPr bwMode="auto">
                <a:xfrm>
                  <a:off x="611" y="2580"/>
                  <a:ext cx="3" cy="4"/>
                </a:xfrm>
                <a:custGeom>
                  <a:avLst/>
                  <a:gdLst>
                    <a:gd name="T0" fmla="*/ 0 w 13"/>
                    <a:gd name="T1" fmla="*/ 0 h 16"/>
                    <a:gd name="T2" fmla="*/ 0 w 13"/>
                    <a:gd name="T3" fmla="*/ 0 h 16"/>
                    <a:gd name="T4" fmla="*/ 0 w 13"/>
                    <a:gd name="T5" fmla="*/ 0 h 16"/>
                    <a:gd name="T6" fmla="*/ 0 w 13"/>
                    <a:gd name="T7" fmla="*/ 0 h 16"/>
                    <a:gd name="T8" fmla="*/ 0 60000 65536"/>
                    <a:gd name="T9" fmla="*/ 0 60000 65536"/>
                    <a:gd name="T10" fmla="*/ 0 60000 65536"/>
                    <a:gd name="T11" fmla="*/ 0 60000 65536"/>
                    <a:gd name="T12" fmla="*/ 0 w 13"/>
                    <a:gd name="T13" fmla="*/ 0 h 16"/>
                    <a:gd name="T14" fmla="*/ 13 w 13"/>
                    <a:gd name="T15" fmla="*/ 16 h 16"/>
                  </a:gdLst>
                  <a:ahLst/>
                  <a:cxnLst>
                    <a:cxn ang="T8">
                      <a:pos x="T0" y="T1"/>
                    </a:cxn>
                    <a:cxn ang="T9">
                      <a:pos x="T2" y="T3"/>
                    </a:cxn>
                    <a:cxn ang="T10">
                      <a:pos x="T4" y="T5"/>
                    </a:cxn>
                    <a:cxn ang="T11">
                      <a:pos x="T6" y="T7"/>
                    </a:cxn>
                  </a:cxnLst>
                  <a:rect l="T12" t="T13" r="T14" b="T15"/>
                  <a:pathLst>
                    <a:path w="13" h="16">
                      <a:moveTo>
                        <a:pt x="13" y="0"/>
                      </a:moveTo>
                      <a:lnTo>
                        <a:pt x="10" y="7"/>
                      </a:lnTo>
                      <a:lnTo>
                        <a:pt x="5" y="12"/>
                      </a:lnTo>
                      <a:lnTo>
                        <a:pt x="0" y="16"/>
                      </a:lnTo>
                    </a:path>
                  </a:pathLst>
                </a:custGeom>
                <a:noFill/>
                <a:ln w="6350">
                  <a:solidFill>
                    <a:srgbClr val="D1E7F1"/>
                  </a:solidFill>
                  <a:round/>
                  <a:headEnd/>
                  <a:tailEnd/>
                </a:ln>
              </p:spPr>
              <p:txBody>
                <a:bodyPr/>
                <a:lstStyle/>
                <a:p>
                  <a:endParaRPr lang="en-US"/>
                </a:p>
              </p:txBody>
            </p:sp>
            <p:sp>
              <p:nvSpPr>
                <p:cNvPr id="19015" name="Freeform 734"/>
                <p:cNvSpPr>
                  <a:spLocks/>
                </p:cNvSpPr>
                <p:nvPr/>
              </p:nvSpPr>
              <p:spPr bwMode="auto">
                <a:xfrm>
                  <a:off x="558" y="2584"/>
                  <a:ext cx="53" cy="32"/>
                </a:xfrm>
                <a:custGeom>
                  <a:avLst/>
                  <a:gdLst>
                    <a:gd name="T0" fmla="*/ 0 w 210"/>
                    <a:gd name="T1" fmla="*/ 0 h 128"/>
                    <a:gd name="T2" fmla="*/ 0 w 210"/>
                    <a:gd name="T3" fmla="*/ 0 h 128"/>
                    <a:gd name="T4" fmla="*/ 0 w 210"/>
                    <a:gd name="T5" fmla="*/ 0 h 128"/>
                    <a:gd name="T6" fmla="*/ 0 w 210"/>
                    <a:gd name="T7" fmla="*/ 0 h 128"/>
                    <a:gd name="T8" fmla="*/ 0 w 210"/>
                    <a:gd name="T9" fmla="*/ 0 h 128"/>
                    <a:gd name="T10" fmla="*/ 0 w 210"/>
                    <a:gd name="T11" fmla="*/ 0 h 128"/>
                    <a:gd name="T12" fmla="*/ 0 60000 65536"/>
                    <a:gd name="T13" fmla="*/ 0 60000 65536"/>
                    <a:gd name="T14" fmla="*/ 0 60000 65536"/>
                    <a:gd name="T15" fmla="*/ 0 60000 65536"/>
                    <a:gd name="T16" fmla="*/ 0 60000 65536"/>
                    <a:gd name="T17" fmla="*/ 0 60000 65536"/>
                    <a:gd name="T18" fmla="*/ 0 w 210"/>
                    <a:gd name="T19" fmla="*/ 0 h 128"/>
                    <a:gd name="T20" fmla="*/ 210 w 210"/>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210" h="128">
                      <a:moveTo>
                        <a:pt x="210" y="0"/>
                      </a:moveTo>
                      <a:lnTo>
                        <a:pt x="166" y="26"/>
                      </a:lnTo>
                      <a:lnTo>
                        <a:pt x="121" y="46"/>
                      </a:lnTo>
                      <a:lnTo>
                        <a:pt x="76" y="67"/>
                      </a:lnTo>
                      <a:lnTo>
                        <a:pt x="35" y="93"/>
                      </a:lnTo>
                      <a:lnTo>
                        <a:pt x="0" y="128"/>
                      </a:lnTo>
                    </a:path>
                  </a:pathLst>
                </a:custGeom>
                <a:noFill/>
                <a:ln w="6350">
                  <a:solidFill>
                    <a:srgbClr val="D1E7F1"/>
                  </a:solidFill>
                  <a:round/>
                  <a:headEnd/>
                  <a:tailEnd/>
                </a:ln>
              </p:spPr>
              <p:txBody>
                <a:bodyPr/>
                <a:lstStyle/>
                <a:p>
                  <a:endParaRPr lang="en-US"/>
                </a:p>
              </p:txBody>
            </p:sp>
            <p:sp>
              <p:nvSpPr>
                <p:cNvPr id="19016" name="Freeform 735"/>
                <p:cNvSpPr>
                  <a:spLocks/>
                </p:cNvSpPr>
                <p:nvPr/>
              </p:nvSpPr>
              <p:spPr bwMode="auto">
                <a:xfrm>
                  <a:off x="536" y="2616"/>
                  <a:ext cx="22" cy="56"/>
                </a:xfrm>
                <a:custGeom>
                  <a:avLst/>
                  <a:gdLst>
                    <a:gd name="T0" fmla="*/ 0 w 88"/>
                    <a:gd name="T1" fmla="*/ 0 h 225"/>
                    <a:gd name="T2" fmla="*/ 0 w 88"/>
                    <a:gd name="T3" fmla="*/ 0 h 225"/>
                    <a:gd name="T4" fmla="*/ 0 w 88"/>
                    <a:gd name="T5" fmla="*/ 0 h 225"/>
                    <a:gd name="T6" fmla="*/ 0 w 88"/>
                    <a:gd name="T7" fmla="*/ 0 h 225"/>
                    <a:gd name="T8" fmla="*/ 0 w 88"/>
                    <a:gd name="T9" fmla="*/ 0 h 225"/>
                    <a:gd name="T10" fmla="*/ 0 60000 65536"/>
                    <a:gd name="T11" fmla="*/ 0 60000 65536"/>
                    <a:gd name="T12" fmla="*/ 0 60000 65536"/>
                    <a:gd name="T13" fmla="*/ 0 60000 65536"/>
                    <a:gd name="T14" fmla="*/ 0 60000 65536"/>
                    <a:gd name="T15" fmla="*/ 0 w 88"/>
                    <a:gd name="T16" fmla="*/ 0 h 225"/>
                    <a:gd name="T17" fmla="*/ 88 w 88"/>
                    <a:gd name="T18" fmla="*/ 225 h 225"/>
                  </a:gdLst>
                  <a:ahLst/>
                  <a:cxnLst>
                    <a:cxn ang="T10">
                      <a:pos x="T0" y="T1"/>
                    </a:cxn>
                    <a:cxn ang="T11">
                      <a:pos x="T2" y="T3"/>
                    </a:cxn>
                    <a:cxn ang="T12">
                      <a:pos x="T4" y="T5"/>
                    </a:cxn>
                    <a:cxn ang="T13">
                      <a:pos x="T6" y="T7"/>
                    </a:cxn>
                    <a:cxn ang="T14">
                      <a:pos x="T8" y="T9"/>
                    </a:cxn>
                  </a:cxnLst>
                  <a:rect l="T15" t="T16" r="T17" b="T18"/>
                  <a:pathLst>
                    <a:path w="88" h="225">
                      <a:moveTo>
                        <a:pt x="88" y="0"/>
                      </a:moveTo>
                      <a:lnTo>
                        <a:pt x="51" y="51"/>
                      </a:lnTo>
                      <a:lnTo>
                        <a:pt x="23" y="106"/>
                      </a:lnTo>
                      <a:lnTo>
                        <a:pt x="4" y="166"/>
                      </a:lnTo>
                      <a:lnTo>
                        <a:pt x="0" y="225"/>
                      </a:lnTo>
                    </a:path>
                  </a:pathLst>
                </a:custGeom>
                <a:noFill/>
                <a:ln w="6350">
                  <a:solidFill>
                    <a:srgbClr val="D1E7F1"/>
                  </a:solidFill>
                  <a:round/>
                  <a:headEnd/>
                  <a:tailEnd/>
                </a:ln>
              </p:spPr>
              <p:txBody>
                <a:bodyPr/>
                <a:lstStyle/>
                <a:p>
                  <a:endParaRPr lang="en-US"/>
                </a:p>
              </p:txBody>
            </p:sp>
            <p:sp>
              <p:nvSpPr>
                <p:cNvPr id="19017" name="Freeform 736"/>
                <p:cNvSpPr>
                  <a:spLocks/>
                </p:cNvSpPr>
                <p:nvPr/>
              </p:nvSpPr>
              <p:spPr bwMode="auto">
                <a:xfrm>
                  <a:off x="584" y="2591"/>
                  <a:ext cx="14" cy="28"/>
                </a:xfrm>
                <a:custGeom>
                  <a:avLst/>
                  <a:gdLst>
                    <a:gd name="T0" fmla="*/ 0 w 55"/>
                    <a:gd name="T1" fmla="*/ 0 h 112"/>
                    <a:gd name="T2" fmla="*/ 0 w 55"/>
                    <a:gd name="T3" fmla="*/ 0 h 112"/>
                    <a:gd name="T4" fmla="*/ 0 w 55"/>
                    <a:gd name="T5" fmla="*/ 0 h 112"/>
                    <a:gd name="T6" fmla="*/ 0 w 55"/>
                    <a:gd name="T7" fmla="*/ 0 h 112"/>
                    <a:gd name="T8" fmla="*/ 0 60000 65536"/>
                    <a:gd name="T9" fmla="*/ 0 60000 65536"/>
                    <a:gd name="T10" fmla="*/ 0 60000 65536"/>
                    <a:gd name="T11" fmla="*/ 0 60000 65536"/>
                    <a:gd name="T12" fmla="*/ 0 w 55"/>
                    <a:gd name="T13" fmla="*/ 0 h 112"/>
                    <a:gd name="T14" fmla="*/ 55 w 55"/>
                    <a:gd name="T15" fmla="*/ 112 h 112"/>
                  </a:gdLst>
                  <a:ahLst/>
                  <a:cxnLst>
                    <a:cxn ang="T8">
                      <a:pos x="T0" y="T1"/>
                    </a:cxn>
                    <a:cxn ang="T9">
                      <a:pos x="T2" y="T3"/>
                    </a:cxn>
                    <a:cxn ang="T10">
                      <a:pos x="T4" y="T5"/>
                    </a:cxn>
                    <a:cxn ang="T11">
                      <a:pos x="T6" y="T7"/>
                    </a:cxn>
                  </a:cxnLst>
                  <a:rect l="T12" t="T13" r="T14" b="T15"/>
                  <a:pathLst>
                    <a:path w="55" h="112">
                      <a:moveTo>
                        <a:pt x="55" y="0"/>
                      </a:moveTo>
                      <a:lnTo>
                        <a:pt x="35" y="37"/>
                      </a:lnTo>
                      <a:lnTo>
                        <a:pt x="15" y="73"/>
                      </a:lnTo>
                      <a:lnTo>
                        <a:pt x="0" y="112"/>
                      </a:lnTo>
                    </a:path>
                  </a:pathLst>
                </a:custGeom>
                <a:noFill/>
                <a:ln w="6350">
                  <a:solidFill>
                    <a:srgbClr val="D1E7F1"/>
                  </a:solidFill>
                  <a:round/>
                  <a:headEnd/>
                  <a:tailEnd/>
                </a:ln>
              </p:spPr>
              <p:txBody>
                <a:bodyPr/>
                <a:lstStyle/>
                <a:p>
                  <a:endParaRPr lang="en-US"/>
                </a:p>
              </p:txBody>
            </p:sp>
            <p:sp>
              <p:nvSpPr>
                <p:cNvPr id="19018" name="Freeform 737"/>
                <p:cNvSpPr>
                  <a:spLocks/>
                </p:cNvSpPr>
                <p:nvPr/>
              </p:nvSpPr>
              <p:spPr bwMode="auto">
                <a:xfrm>
                  <a:off x="576" y="2619"/>
                  <a:ext cx="8" cy="12"/>
                </a:xfrm>
                <a:custGeom>
                  <a:avLst/>
                  <a:gdLst>
                    <a:gd name="T0" fmla="*/ 0 w 34"/>
                    <a:gd name="T1" fmla="*/ 0 h 46"/>
                    <a:gd name="T2" fmla="*/ 0 w 34"/>
                    <a:gd name="T3" fmla="*/ 0 h 46"/>
                    <a:gd name="T4" fmla="*/ 0 w 34"/>
                    <a:gd name="T5" fmla="*/ 0 h 46"/>
                    <a:gd name="T6" fmla="*/ 0 w 34"/>
                    <a:gd name="T7" fmla="*/ 0 h 46"/>
                    <a:gd name="T8" fmla="*/ 0 60000 65536"/>
                    <a:gd name="T9" fmla="*/ 0 60000 65536"/>
                    <a:gd name="T10" fmla="*/ 0 60000 65536"/>
                    <a:gd name="T11" fmla="*/ 0 60000 65536"/>
                    <a:gd name="T12" fmla="*/ 0 w 34"/>
                    <a:gd name="T13" fmla="*/ 0 h 46"/>
                    <a:gd name="T14" fmla="*/ 34 w 34"/>
                    <a:gd name="T15" fmla="*/ 46 h 46"/>
                  </a:gdLst>
                  <a:ahLst/>
                  <a:cxnLst>
                    <a:cxn ang="T8">
                      <a:pos x="T0" y="T1"/>
                    </a:cxn>
                    <a:cxn ang="T9">
                      <a:pos x="T2" y="T3"/>
                    </a:cxn>
                    <a:cxn ang="T10">
                      <a:pos x="T4" y="T5"/>
                    </a:cxn>
                    <a:cxn ang="T11">
                      <a:pos x="T6" y="T7"/>
                    </a:cxn>
                  </a:cxnLst>
                  <a:rect l="T12" t="T13" r="T14" b="T15"/>
                  <a:pathLst>
                    <a:path w="34" h="46">
                      <a:moveTo>
                        <a:pt x="34" y="0"/>
                      </a:moveTo>
                      <a:lnTo>
                        <a:pt x="25" y="16"/>
                      </a:lnTo>
                      <a:lnTo>
                        <a:pt x="14" y="32"/>
                      </a:lnTo>
                      <a:lnTo>
                        <a:pt x="0" y="46"/>
                      </a:lnTo>
                    </a:path>
                  </a:pathLst>
                </a:custGeom>
                <a:noFill/>
                <a:ln w="6350">
                  <a:solidFill>
                    <a:srgbClr val="D1E7F1"/>
                  </a:solidFill>
                  <a:round/>
                  <a:headEnd/>
                  <a:tailEnd/>
                </a:ln>
              </p:spPr>
              <p:txBody>
                <a:bodyPr/>
                <a:lstStyle/>
                <a:p>
                  <a:endParaRPr lang="en-US"/>
                </a:p>
              </p:txBody>
            </p:sp>
            <p:sp>
              <p:nvSpPr>
                <p:cNvPr id="19019" name="Freeform 738"/>
                <p:cNvSpPr>
                  <a:spLocks/>
                </p:cNvSpPr>
                <p:nvPr/>
              </p:nvSpPr>
              <p:spPr bwMode="auto">
                <a:xfrm>
                  <a:off x="551" y="2631"/>
                  <a:ext cx="25" cy="36"/>
                </a:xfrm>
                <a:custGeom>
                  <a:avLst/>
                  <a:gdLst>
                    <a:gd name="T0" fmla="*/ 0 w 98"/>
                    <a:gd name="T1" fmla="*/ 0 h 146"/>
                    <a:gd name="T2" fmla="*/ 0 w 98"/>
                    <a:gd name="T3" fmla="*/ 0 h 146"/>
                    <a:gd name="T4" fmla="*/ 0 w 98"/>
                    <a:gd name="T5" fmla="*/ 0 h 146"/>
                    <a:gd name="T6" fmla="*/ 0 w 98"/>
                    <a:gd name="T7" fmla="*/ 0 h 146"/>
                    <a:gd name="T8" fmla="*/ 0 60000 65536"/>
                    <a:gd name="T9" fmla="*/ 0 60000 65536"/>
                    <a:gd name="T10" fmla="*/ 0 60000 65536"/>
                    <a:gd name="T11" fmla="*/ 0 60000 65536"/>
                    <a:gd name="T12" fmla="*/ 0 w 98"/>
                    <a:gd name="T13" fmla="*/ 0 h 146"/>
                    <a:gd name="T14" fmla="*/ 98 w 98"/>
                    <a:gd name="T15" fmla="*/ 146 h 146"/>
                  </a:gdLst>
                  <a:ahLst/>
                  <a:cxnLst>
                    <a:cxn ang="T8">
                      <a:pos x="T0" y="T1"/>
                    </a:cxn>
                    <a:cxn ang="T9">
                      <a:pos x="T2" y="T3"/>
                    </a:cxn>
                    <a:cxn ang="T10">
                      <a:pos x="T4" y="T5"/>
                    </a:cxn>
                    <a:cxn ang="T11">
                      <a:pos x="T6" y="T7"/>
                    </a:cxn>
                  </a:cxnLst>
                  <a:rect l="T12" t="T13" r="T14" b="T15"/>
                  <a:pathLst>
                    <a:path w="98" h="146">
                      <a:moveTo>
                        <a:pt x="98" y="0"/>
                      </a:moveTo>
                      <a:lnTo>
                        <a:pt x="58" y="39"/>
                      </a:lnTo>
                      <a:lnTo>
                        <a:pt x="26" y="83"/>
                      </a:lnTo>
                      <a:lnTo>
                        <a:pt x="0" y="146"/>
                      </a:lnTo>
                    </a:path>
                  </a:pathLst>
                </a:custGeom>
                <a:noFill/>
                <a:ln w="6350">
                  <a:solidFill>
                    <a:srgbClr val="D1E7F1"/>
                  </a:solidFill>
                  <a:round/>
                  <a:headEnd/>
                  <a:tailEnd/>
                </a:ln>
              </p:spPr>
              <p:txBody>
                <a:bodyPr/>
                <a:lstStyle/>
                <a:p>
                  <a:endParaRPr lang="en-US"/>
                </a:p>
              </p:txBody>
            </p:sp>
            <p:sp>
              <p:nvSpPr>
                <p:cNvPr id="19020" name="Freeform 739"/>
                <p:cNvSpPr>
                  <a:spLocks/>
                </p:cNvSpPr>
                <p:nvPr/>
              </p:nvSpPr>
              <p:spPr bwMode="auto">
                <a:xfrm>
                  <a:off x="545" y="2667"/>
                  <a:ext cx="6" cy="10"/>
                </a:xfrm>
                <a:custGeom>
                  <a:avLst/>
                  <a:gdLst>
                    <a:gd name="T0" fmla="*/ 0 w 26"/>
                    <a:gd name="T1" fmla="*/ 0 h 40"/>
                    <a:gd name="T2" fmla="*/ 0 w 26"/>
                    <a:gd name="T3" fmla="*/ 0 h 40"/>
                    <a:gd name="T4" fmla="*/ 0 w 26"/>
                    <a:gd name="T5" fmla="*/ 0 h 40"/>
                    <a:gd name="T6" fmla="*/ 0 w 26"/>
                    <a:gd name="T7" fmla="*/ 0 h 40"/>
                    <a:gd name="T8" fmla="*/ 0 60000 65536"/>
                    <a:gd name="T9" fmla="*/ 0 60000 65536"/>
                    <a:gd name="T10" fmla="*/ 0 60000 65536"/>
                    <a:gd name="T11" fmla="*/ 0 60000 65536"/>
                    <a:gd name="T12" fmla="*/ 0 w 26"/>
                    <a:gd name="T13" fmla="*/ 0 h 40"/>
                    <a:gd name="T14" fmla="*/ 26 w 26"/>
                    <a:gd name="T15" fmla="*/ 40 h 40"/>
                  </a:gdLst>
                  <a:ahLst/>
                  <a:cxnLst>
                    <a:cxn ang="T8">
                      <a:pos x="T0" y="T1"/>
                    </a:cxn>
                    <a:cxn ang="T9">
                      <a:pos x="T2" y="T3"/>
                    </a:cxn>
                    <a:cxn ang="T10">
                      <a:pos x="T4" y="T5"/>
                    </a:cxn>
                    <a:cxn ang="T11">
                      <a:pos x="T6" y="T7"/>
                    </a:cxn>
                  </a:cxnLst>
                  <a:rect l="T12" t="T13" r="T14" b="T15"/>
                  <a:pathLst>
                    <a:path w="26" h="40">
                      <a:moveTo>
                        <a:pt x="26" y="0"/>
                      </a:moveTo>
                      <a:lnTo>
                        <a:pt x="21" y="15"/>
                      </a:lnTo>
                      <a:lnTo>
                        <a:pt x="13" y="32"/>
                      </a:lnTo>
                      <a:lnTo>
                        <a:pt x="0" y="40"/>
                      </a:lnTo>
                    </a:path>
                  </a:pathLst>
                </a:custGeom>
                <a:noFill/>
                <a:ln w="6350">
                  <a:solidFill>
                    <a:srgbClr val="D1E7F1"/>
                  </a:solidFill>
                  <a:round/>
                  <a:headEnd/>
                  <a:tailEnd/>
                </a:ln>
              </p:spPr>
              <p:txBody>
                <a:bodyPr/>
                <a:lstStyle/>
                <a:p>
                  <a:endParaRPr lang="en-US"/>
                </a:p>
              </p:txBody>
            </p:sp>
            <p:sp>
              <p:nvSpPr>
                <p:cNvPr id="19021" name="Freeform 740"/>
                <p:cNvSpPr>
                  <a:spLocks/>
                </p:cNvSpPr>
                <p:nvPr/>
              </p:nvSpPr>
              <p:spPr bwMode="auto">
                <a:xfrm>
                  <a:off x="545" y="2677"/>
                  <a:ext cx="2" cy="1"/>
                </a:xfrm>
                <a:custGeom>
                  <a:avLst/>
                  <a:gdLst>
                    <a:gd name="T0" fmla="*/ 0 w 11"/>
                    <a:gd name="T1" fmla="*/ 1 h 2"/>
                    <a:gd name="T2" fmla="*/ 0 w 11"/>
                    <a:gd name="T3" fmla="*/ 1 h 2"/>
                    <a:gd name="T4" fmla="*/ 0 w 11"/>
                    <a:gd name="T5" fmla="*/ 1 h 2"/>
                    <a:gd name="T6" fmla="*/ 0 w 11"/>
                    <a:gd name="T7" fmla="*/ 0 h 2"/>
                    <a:gd name="T8" fmla="*/ 0 60000 65536"/>
                    <a:gd name="T9" fmla="*/ 0 60000 65536"/>
                    <a:gd name="T10" fmla="*/ 0 60000 65536"/>
                    <a:gd name="T11" fmla="*/ 0 60000 65536"/>
                    <a:gd name="T12" fmla="*/ 0 w 11"/>
                    <a:gd name="T13" fmla="*/ 0 h 2"/>
                    <a:gd name="T14" fmla="*/ 11 w 11"/>
                    <a:gd name="T15" fmla="*/ 2 h 2"/>
                  </a:gdLst>
                  <a:ahLst/>
                  <a:cxnLst>
                    <a:cxn ang="T8">
                      <a:pos x="T0" y="T1"/>
                    </a:cxn>
                    <a:cxn ang="T9">
                      <a:pos x="T2" y="T3"/>
                    </a:cxn>
                    <a:cxn ang="T10">
                      <a:pos x="T4" y="T5"/>
                    </a:cxn>
                    <a:cxn ang="T11">
                      <a:pos x="T6" y="T7"/>
                    </a:cxn>
                  </a:cxnLst>
                  <a:rect l="T12" t="T13" r="T14" b="T15"/>
                  <a:pathLst>
                    <a:path w="11" h="2">
                      <a:moveTo>
                        <a:pt x="0" y="2"/>
                      </a:moveTo>
                      <a:lnTo>
                        <a:pt x="2" y="1"/>
                      </a:lnTo>
                      <a:lnTo>
                        <a:pt x="7" y="1"/>
                      </a:lnTo>
                      <a:lnTo>
                        <a:pt x="11" y="0"/>
                      </a:lnTo>
                    </a:path>
                  </a:pathLst>
                </a:custGeom>
                <a:noFill/>
                <a:ln w="6350">
                  <a:solidFill>
                    <a:srgbClr val="D1E7F1"/>
                  </a:solidFill>
                  <a:round/>
                  <a:headEnd/>
                  <a:tailEnd/>
                </a:ln>
              </p:spPr>
              <p:txBody>
                <a:bodyPr/>
                <a:lstStyle/>
                <a:p>
                  <a:endParaRPr lang="en-US"/>
                </a:p>
              </p:txBody>
            </p:sp>
            <p:sp>
              <p:nvSpPr>
                <p:cNvPr id="19022" name="Freeform 741"/>
                <p:cNvSpPr>
                  <a:spLocks/>
                </p:cNvSpPr>
                <p:nvPr/>
              </p:nvSpPr>
              <p:spPr bwMode="auto">
                <a:xfrm>
                  <a:off x="788" y="2210"/>
                  <a:ext cx="12" cy="11"/>
                </a:xfrm>
                <a:custGeom>
                  <a:avLst/>
                  <a:gdLst>
                    <a:gd name="T0" fmla="*/ 0 w 49"/>
                    <a:gd name="T1" fmla="*/ 0 h 45"/>
                    <a:gd name="T2" fmla="*/ 0 w 49"/>
                    <a:gd name="T3" fmla="*/ 0 h 45"/>
                    <a:gd name="T4" fmla="*/ 0 w 49"/>
                    <a:gd name="T5" fmla="*/ 0 h 45"/>
                    <a:gd name="T6" fmla="*/ 0 w 49"/>
                    <a:gd name="T7" fmla="*/ 0 h 45"/>
                    <a:gd name="T8" fmla="*/ 0 60000 65536"/>
                    <a:gd name="T9" fmla="*/ 0 60000 65536"/>
                    <a:gd name="T10" fmla="*/ 0 60000 65536"/>
                    <a:gd name="T11" fmla="*/ 0 60000 65536"/>
                    <a:gd name="T12" fmla="*/ 0 w 49"/>
                    <a:gd name="T13" fmla="*/ 0 h 45"/>
                    <a:gd name="T14" fmla="*/ 49 w 49"/>
                    <a:gd name="T15" fmla="*/ 45 h 45"/>
                  </a:gdLst>
                  <a:ahLst/>
                  <a:cxnLst>
                    <a:cxn ang="T8">
                      <a:pos x="T0" y="T1"/>
                    </a:cxn>
                    <a:cxn ang="T9">
                      <a:pos x="T2" y="T3"/>
                    </a:cxn>
                    <a:cxn ang="T10">
                      <a:pos x="T4" y="T5"/>
                    </a:cxn>
                    <a:cxn ang="T11">
                      <a:pos x="T6" y="T7"/>
                    </a:cxn>
                  </a:cxnLst>
                  <a:rect l="T12" t="T13" r="T14" b="T15"/>
                  <a:pathLst>
                    <a:path w="49" h="45">
                      <a:moveTo>
                        <a:pt x="49" y="0"/>
                      </a:moveTo>
                      <a:lnTo>
                        <a:pt x="30" y="13"/>
                      </a:lnTo>
                      <a:lnTo>
                        <a:pt x="10" y="25"/>
                      </a:lnTo>
                      <a:lnTo>
                        <a:pt x="0" y="45"/>
                      </a:lnTo>
                    </a:path>
                  </a:pathLst>
                </a:custGeom>
                <a:noFill/>
                <a:ln w="12700">
                  <a:solidFill>
                    <a:srgbClr val="D1E7F1"/>
                  </a:solidFill>
                  <a:round/>
                  <a:headEnd/>
                  <a:tailEnd/>
                </a:ln>
              </p:spPr>
              <p:txBody>
                <a:bodyPr/>
                <a:lstStyle/>
                <a:p>
                  <a:endParaRPr lang="en-US"/>
                </a:p>
              </p:txBody>
            </p:sp>
            <p:sp>
              <p:nvSpPr>
                <p:cNvPr id="19023" name="Freeform 742"/>
                <p:cNvSpPr>
                  <a:spLocks/>
                </p:cNvSpPr>
                <p:nvPr/>
              </p:nvSpPr>
              <p:spPr bwMode="auto">
                <a:xfrm>
                  <a:off x="788" y="2187"/>
                  <a:ext cx="31" cy="34"/>
                </a:xfrm>
                <a:custGeom>
                  <a:avLst/>
                  <a:gdLst>
                    <a:gd name="T0" fmla="*/ 0 w 126"/>
                    <a:gd name="T1" fmla="*/ 0 h 136"/>
                    <a:gd name="T2" fmla="*/ 0 w 126"/>
                    <a:gd name="T3" fmla="*/ 0 h 136"/>
                    <a:gd name="T4" fmla="*/ 0 w 126"/>
                    <a:gd name="T5" fmla="*/ 0 h 136"/>
                    <a:gd name="T6" fmla="*/ 0 w 126"/>
                    <a:gd name="T7" fmla="*/ 0 h 136"/>
                    <a:gd name="T8" fmla="*/ 0 60000 65536"/>
                    <a:gd name="T9" fmla="*/ 0 60000 65536"/>
                    <a:gd name="T10" fmla="*/ 0 60000 65536"/>
                    <a:gd name="T11" fmla="*/ 0 60000 65536"/>
                    <a:gd name="T12" fmla="*/ 0 w 126"/>
                    <a:gd name="T13" fmla="*/ 0 h 136"/>
                    <a:gd name="T14" fmla="*/ 126 w 126"/>
                    <a:gd name="T15" fmla="*/ 136 h 136"/>
                  </a:gdLst>
                  <a:ahLst/>
                  <a:cxnLst>
                    <a:cxn ang="T8">
                      <a:pos x="T0" y="T1"/>
                    </a:cxn>
                    <a:cxn ang="T9">
                      <a:pos x="T2" y="T3"/>
                    </a:cxn>
                    <a:cxn ang="T10">
                      <a:pos x="T4" y="T5"/>
                    </a:cxn>
                    <a:cxn ang="T11">
                      <a:pos x="T6" y="T7"/>
                    </a:cxn>
                  </a:cxnLst>
                  <a:rect l="T12" t="T13" r="T14" b="T15"/>
                  <a:pathLst>
                    <a:path w="126" h="136">
                      <a:moveTo>
                        <a:pt x="0" y="136"/>
                      </a:moveTo>
                      <a:lnTo>
                        <a:pt x="52" y="91"/>
                      </a:lnTo>
                      <a:lnTo>
                        <a:pt x="90" y="51"/>
                      </a:lnTo>
                      <a:lnTo>
                        <a:pt x="126" y="0"/>
                      </a:lnTo>
                    </a:path>
                  </a:pathLst>
                </a:custGeom>
                <a:noFill/>
                <a:ln w="12700">
                  <a:solidFill>
                    <a:srgbClr val="D1E7F1"/>
                  </a:solidFill>
                  <a:round/>
                  <a:headEnd/>
                  <a:tailEnd/>
                </a:ln>
              </p:spPr>
              <p:txBody>
                <a:bodyPr/>
                <a:lstStyle/>
                <a:p>
                  <a:endParaRPr lang="en-US"/>
                </a:p>
              </p:txBody>
            </p:sp>
            <p:sp>
              <p:nvSpPr>
                <p:cNvPr id="19024" name="Freeform 743"/>
                <p:cNvSpPr>
                  <a:spLocks/>
                </p:cNvSpPr>
                <p:nvPr/>
              </p:nvSpPr>
              <p:spPr bwMode="auto">
                <a:xfrm>
                  <a:off x="819" y="2108"/>
                  <a:ext cx="23" cy="79"/>
                </a:xfrm>
                <a:custGeom>
                  <a:avLst/>
                  <a:gdLst>
                    <a:gd name="T0" fmla="*/ 0 w 89"/>
                    <a:gd name="T1" fmla="*/ 0 h 317"/>
                    <a:gd name="T2" fmla="*/ 0 w 89"/>
                    <a:gd name="T3" fmla="*/ 0 h 317"/>
                    <a:gd name="T4" fmla="*/ 0 w 89"/>
                    <a:gd name="T5" fmla="*/ 0 h 317"/>
                    <a:gd name="T6" fmla="*/ 0 w 89"/>
                    <a:gd name="T7" fmla="*/ 0 h 317"/>
                    <a:gd name="T8" fmla="*/ 0 w 89"/>
                    <a:gd name="T9" fmla="*/ 0 h 317"/>
                    <a:gd name="T10" fmla="*/ 0 w 89"/>
                    <a:gd name="T11" fmla="*/ 0 h 317"/>
                    <a:gd name="T12" fmla="*/ 0 w 89"/>
                    <a:gd name="T13" fmla="*/ 0 h 317"/>
                    <a:gd name="T14" fmla="*/ 0 60000 65536"/>
                    <a:gd name="T15" fmla="*/ 0 60000 65536"/>
                    <a:gd name="T16" fmla="*/ 0 60000 65536"/>
                    <a:gd name="T17" fmla="*/ 0 60000 65536"/>
                    <a:gd name="T18" fmla="*/ 0 60000 65536"/>
                    <a:gd name="T19" fmla="*/ 0 60000 65536"/>
                    <a:gd name="T20" fmla="*/ 0 60000 65536"/>
                    <a:gd name="T21" fmla="*/ 0 w 89"/>
                    <a:gd name="T22" fmla="*/ 0 h 317"/>
                    <a:gd name="T23" fmla="*/ 89 w 89"/>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317">
                      <a:moveTo>
                        <a:pt x="0" y="317"/>
                      </a:moveTo>
                      <a:lnTo>
                        <a:pt x="26" y="263"/>
                      </a:lnTo>
                      <a:lnTo>
                        <a:pt x="43" y="211"/>
                      </a:lnTo>
                      <a:lnTo>
                        <a:pt x="57" y="160"/>
                      </a:lnTo>
                      <a:lnTo>
                        <a:pt x="68" y="108"/>
                      </a:lnTo>
                      <a:lnTo>
                        <a:pt x="77" y="56"/>
                      </a:lnTo>
                      <a:lnTo>
                        <a:pt x="89" y="0"/>
                      </a:lnTo>
                    </a:path>
                  </a:pathLst>
                </a:custGeom>
                <a:noFill/>
                <a:ln w="12700">
                  <a:solidFill>
                    <a:srgbClr val="D1E7F1"/>
                  </a:solidFill>
                  <a:round/>
                  <a:headEnd/>
                  <a:tailEnd/>
                </a:ln>
              </p:spPr>
              <p:txBody>
                <a:bodyPr/>
                <a:lstStyle/>
                <a:p>
                  <a:endParaRPr lang="en-US"/>
                </a:p>
              </p:txBody>
            </p:sp>
            <p:sp>
              <p:nvSpPr>
                <p:cNvPr id="19025" name="Freeform 744"/>
                <p:cNvSpPr>
                  <a:spLocks/>
                </p:cNvSpPr>
                <p:nvPr/>
              </p:nvSpPr>
              <p:spPr bwMode="auto">
                <a:xfrm>
                  <a:off x="841" y="2041"/>
                  <a:ext cx="4" cy="67"/>
                </a:xfrm>
                <a:custGeom>
                  <a:avLst/>
                  <a:gdLst>
                    <a:gd name="T0" fmla="*/ 0 w 16"/>
                    <a:gd name="T1" fmla="*/ 0 h 269"/>
                    <a:gd name="T2" fmla="*/ 0 w 16"/>
                    <a:gd name="T3" fmla="*/ 0 h 269"/>
                    <a:gd name="T4" fmla="*/ 0 w 16"/>
                    <a:gd name="T5" fmla="*/ 0 h 269"/>
                    <a:gd name="T6" fmla="*/ 0 w 16"/>
                    <a:gd name="T7" fmla="*/ 0 h 269"/>
                    <a:gd name="T8" fmla="*/ 0 w 16"/>
                    <a:gd name="T9" fmla="*/ 0 h 269"/>
                    <a:gd name="T10" fmla="*/ 0 w 16"/>
                    <a:gd name="T11" fmla="*/ 0 h 269"/>
                    <a:gd name="T12" fmla="*/ 0 60000 65536"/>
                    <a:gd name="T13" fmla="*/ 0 60000 65536"/>
                    <a:gd name="T14" fmla="*/ 0 60000 65536"/>
                    <a:gd name="T15" fmla="*/ 0 60000 65536"/>
                    <a:gd name="T16" fmla="*/ 0 60000 65536"/>
                    <a:gd name="T17" fmla="*/ 0 60000 65536"/>
                    <a:gd name="T18" fmla="*/ 0 w 16"/>
                    <a:gd name="T19" fmla="*/ 0 h 269"/>
                    <a:gd name="T20" fmla="*/ 16 w 16"/>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16" h="269">
                      <a:moveTo>
                        <a:pt x="3" y="269"/>
                      </a:moveTo>
                      <a:lnTo>
                        <a:pt x="15" y="187"/>
                      </a:lnTo>
                      <a:lnTo>
                        <a:pt x="16" y="116"/>
                      </a:lnTo>
                      <a:lnTo>
                        <a:pt x="10" y="60"/>
                      </a:lnTo>
                      <a:lnTo>
                        <a:pt x="3" y="20"/>
                      </a:lnTo>
                      <a:lnTo>
                        <a:pt x="0" y="0"/>
                      </a:lnTo>
                    </a:path>
                  </a:pathLst>
                </a:custGeom>
                <a:noFill/>
                <a:ln w="12700">
                  <a:solidFill>
                    <a:srgbClr val="D1E7F1"/>
                  </a:solidFill>
                  <a:round/>
                  <a:headEnd/>
                  <a:tailEnd/>
                </a:ln>
              </p:spPr>
              <p:txBody>
                <a:bodyPr/>
                <a:lstStyle/>
                <a:p>
                  <a:endParaRPr lang="en-US"/>
                </a:p>
              </p:txBody>
            </p:sp>
            <p:sp>
              <p:nvSpPr>
                <p:cNvPr id="19026" name="Freeform 745"/>
                <p:cNvSpPr>
                  <a:spLocks/>
                </p:cNvSpPr>
                <p:nvPr/>
              </p:nvSpPr>
              <p:spPr bwMode="auto">
                <a:xfrm>
                  <a:off x="839" y="2027"/>
                  <a:ext cx="2" cy="14"/>
                </a:xfrm>
                <a:custGeom>
                  <a:avLst/>
                  <a:gdLst>
                    <a:gd name="T0" fmla="*/ 0 w 8"/>
                    <a:gd name="T1" fmla="*/ 0 h 53"/>
                    <a:gd name="T2" fmla="*/ 0 w 8"/>
                    <a:gd name="T3" fmla="*/ 0 h 53"/>
                    <a:gd name="T4" fmla="*/ 0 w 8"/>
                    <a:gd name="T5" fmla="*/ 0 h 53"/>
                    <a:gd name="T6" fmla="*/ 0 w 8"/>
                    <a:gd name="T7" fmla="*/ 0 h 53"/>
                    <a:gd name="T8" fmla="*/ 0 60000 65536"/>
                    <a:gd name="T9" fmla="*/ 0 60000 65536"/>
                    <a:gd name="T10" fmla="*/ 0 60000 65536"/>
                    <a:gd name="T11" fmla="*/ 0 60000 65536"/>
                    <a:gd name="T12" fmla="*/ 0 w 8"/>
                    <a:gd name="T13" fmla="*/ 0 h 53"/>
                    <a:gd name="T14" fmla="*/ 8 w 8"/>
                    <a:gd name="T15" fmla="*/ 53 h 53"/>
                  </a:gdLst>
                  <a:ahLst/>
                  <a:cxnLst>
                    <a:cxn ang="T8">
                      <a:pos x="T0" y="T1"/>
                    </a:cxn>
                    <a:cxn ang="T9">
                      <a:pos x="T2" y="T3"/>
                    </a:cxn>
                    <a:cxn ang="T10">
                      <a:pos x="T4" y="T5"/>
                    </a:cxn>
                    <a:cxn ang="T11">
                      <a:pos x="T6" y="T7"/>
                    </a:cxn>
                  </a:cxnLst>
                  <a:rect l="T12" t="T13" r="T14" b="T15"/>
                  <a:pathLst>
                    <a:path w="8" h="53">
                      <a:moveTo>
                        <a:pt x="8" y="53"/>
                      </a:moveTo>
                      <a:lnTo>
                        <a:pt x="4" y="39"/>
                      </a:lnTo>
                      <a:lnTo>
                        <a:pt x="0" y="21"/>
                      </a:lnTo>
                      <a:lnTo>
                        <a:pt x="5" y="0"/>
                      </a:lnTo>
                    </a:path>
                  </a:pathLst>
                </a:custGeom>
                <a:noFill/>
                <a:ln w="12700">
                  <a:solidFill>
                    <a:srgbClr val="D1E7F1"/>
                  </a:solidFill>
                  <a:round/>
                  <a:headEnd/>
                  <a:tailEnd/>
                </a:ln>
              </p:spPr>
              <p:txBody>
                <a:bodyPr/>
                <a:lstStyle/>
                <a:p>
                  <a:endParaRPr lang="en-US"/>
                </a:p>
              </p:txBody>
            </p:sp>
            <p:sp>
              <p:nvSpPr>
                <p:cNvPr id="19027" name="Freeform 746"/>
                <p:cNvSpPr>
                  <a:spLocks/>
                </p:cNvSpPr>
                <p:nvPr/>
              </p:nvSpPr>
              <p:spPr bwMode="auto">
                <a:xfrm>
                  <a:off x="840" y="2027"/>
                  <a:ext cx="2" cy="21"/>
                </a:xfrm>
                <a:custGeom>
                  <a:avLst/>
                  <a:gdLst>
                    <a:gd name="T0" fmla="*/ 0 w 10"/>
                    <a:gd name="T1" fmla="*/ 0 h 84"/>
                    <a:gd name="T2" fmla="*/ 0 w 10"/>
                    <a:gd name="T3" fmla="*/ 0 h 84"/>
                    <a:gd name="T4" fmla="*/ 0 w 10"/>
                    <a:gd name="T5" fmla="*/ 0 h 84"/>
                    <a:gd name="T6" fmla="*/ 0 w 10"/>
                    <a:gd name="T7" fmla="*/ 0 h 84"/>
                    <a:gd name="T8" fmla="*/ 0 60000 65536"/>
                    <a:gd name="T9" fmla="*/ 0 60000 65536"/>
                    <a:gd name="T10" fmla="*/ 0 60000 65536"/>
                    <a:gd name="T11" fmla="*/ 0 60000 65536"/>
                    <a:gd name="T12" fmla="*/ 0 w 10"/>
                    <a:gd name="T13" fmla="*/ 0 h 84"/>
                    <a:gd name="T14" fmla="*/ 10 w 10"/>
                    <a:gd name="T15" fmla="*/ 84 h 84"/>
                  </a:gdLst>
                  <a:ahLst/>
                  <a:cxnLst>
                    <a:cxn ang="T8">
                      <a:pos x="T0" y="T1"/>
                    </a:cxn>
                    <a:cxn ang="T9">
                      <a:pos x="T2" y="T3"/>
                    </a:cxn>
                    <a:cxn ang="T10">
                      <a:pos x="T4" y="T5"/>
                    </a:cxn>
                    <a:cxn ang="T11">
                      <a:pos x="T6" y="T7"/>
                    </a:cxn>
                  </a:cxnLst>
                  <a:rect l="T12" t="T13" r="T14" b="T15"/>
                  <a:pathLst>
                    <a:path w="10" h="84">
                      <a:moveTo>
                        <a:pt x="2" y="0"/>
                      </a:moveTo>
                      <a:lnTo>
                        <a:pt x="0" y="28"/>
                      </a:lnTo>
                      <a:lnTo>
                        <a:pt x="6" y="57"/>
                      </a:lnTo>
                      <a:lnTo>
                        <a:pt x="10" y="84"/>
                      </a:lnTo>
                    </a:path>
                  </a:pathLst>
                </a:custGeom>
                <a:noFill/>
                <a:ln w="12700">
                  <a:solidFill>
                    <a:srgbClr val="D1E7F1"/>
                  </a:solidFill>
                  <a:round/>
                  <a:headEnd/>
                  <a:tailEnd/>
                </a:ln>
              </p:spPr>
              <p:txBody>
                <a:bodyPr/>
                <a:lstStyle/>
                <a:p>
                  <a:endParaRPr lang="en-US"/>
                </a:p>
              </p:txBody>
            </p:sp>
            <p:sp>
              <p:nvSpPr>
                <p:cNvPr id="19028" name="Freeform 747"/>
                <p:cNvSpPr>
                  <a:spLocks/>
                </p:cNvSpPr>
                <p:nvPr/>
              </p:nvSpPr>
              <p:spPr bwMode="auto">
                <a:xfrm>
                  <a:off x="840" y="1946"/>
                  <a:ext cx="15" cy="204"/>
                </a:xfrm>
                <a:custGeom>
                  <a:avLst/>
                  <a:gdLst>
                    <a:gd name="T0" fmla="*/ 0 w 60"/>
                    <a:gd name="T1" fmla="*/ 0 h 817"/>
                    <a:gd name="T2" fmla="*/ 0 w 60"/>
                    <a:gd name="T3" fmla="*/ 0 h 817"/>
                    <a:gd name="T4" fmla="*/ 0 w 60"/>
                    <a:gd name="T5" fmla="*/ 0 h 817"/>
                    <a:gd name="T6" fmla="*/ 0 w 60"/>
                    <a:gd name="T7" fmla="*/ 0 h 817"/>
                    <a:gd name="T8" fmla="*/ 0 w 60"/>
                    <a:gd name="T9" fmla="*/ 0 h 817"/>
                    <a:gd name="T10" fmla="*/ 0 w 60"/>
                    <a:gd name="T11" fmla="*/ 0 h 817"/>
                    <a:gd name="T12" fmla="*/ 0 w 60"/>
                    <a:gd name="T13" fmla="*/ 0 h 817"/>
                    <a:gd name="T14" fmla="*/ 0 w 60"/>
                    <a:gd name="T15" fmla="*/ 0 h 817"/>
                    <a:gd name="T16" fmla="*/ 0 w 60"/>
                    <a:gd name="T17" fmla="*/ 0 h 817"/>
                    <a:gd name="T18" fmla="*/ 0 w 60"/>
                    <a:gd name="T19" fmla="*/ 0 h 817"/>
                    <a:gd name="T20" fmla="*/ 0 w 60"/>
                    <a:gd name="T21" fmla="*/ 0 h 817"/>
                    <a:gd name="T22" fmla="*/ 0 w 60"/>
                    <a:gd name="T23" fmla="*/ 0 h 817"/>
                    <a:gd name="T24" fmla="*/ 0 w 60"/>
                    <a:gd name="T25" fmla="*/ 0 h 817"/>
                    <a:gd name="T26" fmla="*/ 0 w 60"/>
                    <a:gd name="T27" fmla="*/ 0 h 817"/>
                    <a:gd name="T28" fmla="*/ 0 w 60"/>
                    <a:gd name="T29" fmla="*/ 0 h 817"/>
                    <a:gd name="T30" fmla="*/ 0 w 60"/>
                    <a:gd name="T31" fmla="*/ 0 h 817"/>
                    <a:gd name="T32" fmla="*/ 0 w 60"/>
                    <a:gd name="T33" fmla="*/ 0 h 817"/>
                    <a:gd name="T34" fmla="*/ 0 w 60"/>
                    <a:gd name="T35" fmla="*/ 0 h 817"/>
                    <a:gd name="T36" fmla="*/ 0 w 60"/>
                    <a:gd name="T37" fmla="*/ 0 h 8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817"/>
                    <a:gd name="T59" fmla="*/ 60 w 60"/>
                    <a:gd name="T60" fmla="*/ 817 h 8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817">
                      <a:moveTo>
                        <a:pt x="0" y="817"/>
                      </a:moveTo>
                      <a:lnTo>
                        <a:pt x="9" y="775"/>
                      </a:lnTo>
                      <a:lnTo>
                        <a:pt x="19" y="733"/>
                      </a:lnTo>
                      <a:lnTo>
                        <a:pt x="27" y="689"/>
                      </a:lnTo>
                      <a:lnTo>
                        <a:pt x="34" y="643"/>
                      </a:lnTo>
                      <a:lnTo>
                        <a:pt x="41" y="595"/>
                      </a:lnTo>
                      <a:lnTo>
                        <a:pt x="46" y="547"/>
                      </a:lnTo>
                      <a:lnTo>
                        <a:pt x="51" y="498"/>
                      </a:lnTo>
                      <a:lnTo>
                        <a:pt x="55" y="449"/>
                      </a:lnTo>
                      <a:lnTo>
                        <a:pt x="58" y="400"/>
                      </a:lnTo>
                      <a:lnTo>
                        <a:pt x="59" y="350"/>
                      </a:lnTo>
                      <a:lnTo>
                        <a:pt x="60" y="301"/>
                      </a:lnTo>
                      <a:lnTo>
                        <a:pt x="59" y="254"/>
                      </a:lnTo>
                      <a:lnTo>
                        <a:pt x="56" y="207"/>
                      </a:lnTo>
                      <a:lnTo>
                        <a:pt x="54" y="161"/>
                      </a:lnTo>
                      <a:lnTo>
                        <a:pt x="49" y="119"/>
                      </a:lnTo>
                      <a:lnTo>
                        <a:pt x="43" y="77"/>
                      </a:lnTo>
                      <a:lnTo>
                        <a:pt x="36" y="37"/>
                      </a:lnTo>
                      <a:lnTo>
                        <a:pt x="28" y="0"/>
                      </a:lnTo>
                    </a:path>
                  </a:pathLst>
                </a:custGeom>
                <a:noFill/>
                <a:ln w="12700">
                  <a:solidFill>
                    <a:srgbClr val="D1E7F1"/>
                  </a:solidFill>
                  <a:round/>
                  <a:headEnd/>
                  <a:tailEnd/>
                </a:ln>
              </p:spPr>
              <p:txBody>
                <a:bodyPr/>
                <a:lstStyle/>
                <a:p>
                  <a:endParaRPr lang="en-US"/>
                </a:p>
              </p:txBody>
            </p:sp>
            <p:sp>
              <p:nvSpPr>
                <p:cNvPr id="19029" name="Freeform 748"/>
                <p:cNvSpPr>
                  <a:spLocks/>
                </p:cNvSpPr>
                <p:nvPr/>
              </p:nvSpPr>
              <p:spPr bwMode="auto">
                <a:xfrm>
                  <a:off x="847" y="1946"/>
                  <a:ext cx="9" cy="24"/>
                </a:xfrm>
                <a:custGeom>
                  <a:avLst/>
                  <a:gdLst>
                    <a:gd name="T0" fmla="*/ 0 w 37"/>
                    <a:gd name="T1" fmla="*/ 0 h 95"/>
                    <a:gd name="T2" fmla="*/ 0 w 37"/>
                    <a:gd name="T3" fmla="*/ 0 h 95"/>
                    <a:gd name="T4" fmla="*/ 0 w 37"/>
                    <a:gd name="T5" fmla="*/ 0 h 95"/>
                    <a:gd name="T6" fmla="*/ 0 w 37"/>
                    <a:gd name="T7" fmla="*/ 0 h 95"/>
                    <a:gd name="T8" fmla="*/ 0 60000 65536"/>
                    <a:gd name="T9" fmla="*/ 0 60000 65536"/>
                    <a:gd name="T10" fmla="*/ 0 60000 65536"/>
                    <a:gd name="T11" fmla="*/ 0 60000 65536"/>
                    <a:gd name="T12" fmla="*/ 0 w 37"/>
                    <a:gd name="T13" fmla="*/ 0 h 95"/>
                    <a:gd name="T14" fmla="*/ 37 w 37"/>
                    <a:gd name="T15" fmla="*/ 95 h 95"/>
                  </a:gdLst>
                  <a:ahLst/>
                  <a:cxnLst>
                    <a:cxn ang="T8">
                      <a:pos x="T0" y="T1"/>
                    </a:cxn>
                    <a:cxn ang="T9">
                      <a:pos x="T2" y="T3"/>
                    </a:cxn>
                    <a:cxn ang="T10">
                      <a:pos x="T4" y="T5"/>
                    </a:cxn>
                    <a:cxn ang="T11">
                      <a:pos x="T6" y="T7"/>
                    </a:cxn>
                  </a:cxnLst>
                  <a:rect l="T12" t="T13" r="T14" b="T15"/>
                  <a:pathLst>
                    <a:path w="37" h="95">
                      <a:moveTo>
                        <a:pt x="0" y="0"/>
                      </a:moveTo>
                      <a:lnTo>
                        <a:pt x="3" y="36"/>
                      </a:lnTo>
                      <a:lnTo>
                        <a:pt x="21" y="65"/>
                      </a:lnTo>
                      <a:lnTo>
                        <a:pt x="37" y="95"/>
                      </a:lnTo>
                    </a:path>
                  </a:pathLst>
                </a:custGeom>
                <a:noFill/>
                <a:ln w="12700">
                  <a:solidFill>
                    <a:srgbClr val="D1E7F1"/>
                  </a:solidFill>
                  <a:round/>
                  <a:headEnd/>
                  <a:tailEnd/>
                </a:ln>
              </p:spPr>
              <p:txBody>
                <a:bodyPr/>
                <a:lstStyle/>
                <a:p>
                  <a:endParaRPr lang="en-US"/>
                </a:p>
              </p:txBody>
            </p:sp>
            <p:sp>
              <p:nvSpPr>
                <p:cNvPr id="19030" name="Freeform 749"/>
                <p:cNvSpPr>
                  <a:spLocks/>
                </p:cNvSpPr>
                <p:nvPr/>
              </p:nvSpPr>
              <p:spPr bwMode="auto">
                <a:xfrm>
                  <a:off x="855" y="1970"/>
                  <a:ext cx="2" cy="55"/>
                </a:xfrm>
                <a:custGeom>
                  <a:avLst/>
                  <a:gdLst>
                    <a:gd name="T0" fmla="*/ 0 w 6"/>
                    <a:gd name="T1" fmla="*/ 0 h 219"/>
                    <a:gd name="T2" fmla="*/ 0 w 6"/>
                    <a:gd name="T3" fmla="*/ 0 h 219"/>
                    <a:gd name="T4" fmla="*/ 0 w 6"/>
                    <a:gd name="T5" fmla="*/ 0 h 219"/>
                    <a:gd name="T6" fmla="*/ 0 w 6"/>
                    <a:gd name="T7" fmla="*/ 0 h 219"/>
                    <a:gd name="T8" fmla="*/ 0 w 6"/>
                    <a:gd name="T9" fmla="*/ 0 h 219"/>
                    <a:gd name="T10" fmla="*/ 0 60000 65536"/>
                    <a:gd name="T11" fmla="*/ 0 60000 65536"/>
                    <a:gd name="T12" fmla="*/ 0 60000 65536"/>
                    <a:gd name="T13" fmla="*/ 0 60000 65536"/>
                    <a:gd name="T14" fmla="*/ 0 60000 65536"/>
                    <a:gd name="T15" fmla="*/ 0 w 6"/>
                    <a:gd name="T16" fmla="*/ 0 h 219"/>
                    <a:gd name="T17" fmla="*/ 6 w 6"/>
                    <a:gd name="T18" fmla="*/ 219 h 219"/>
                  </a:gdLst>
                  <a:ahLst/>
                  <a:cxnLst>
                    <a:cxn ang="T10">
                      <a:pos x="T0" y="T1"/>
                    </a:cxn>
                    <a:cxn ang="T11">
                      <a:pos x="T2" y="T3"/>
                    </a:cxn>
                    <a:cxn ang="T12">
                      <a:pos x="T4" y="T5"/>
                    </a:cxn>
                    <a:cxn ang="T13">
                      <a:pos x="T6" y="T7"/>
                    </a:cxn>
                    <a:cxn ang="T14">
                      <a:pos x="T8" y="T9"/>
                    </a:cxn>
                  </a:cxnLst>
                  <a:rect l="T15" t="T16" r="T17" b="T18"/>
                  <a:pathLst>
                    <a:path w="6" h="219">
                      <a:moveTo>
                        <a:pt x="4" y="0"/>
                      </a:moveTo>
                      <a:lnTo>
                        <a:pt x="6" y="37"/>
                      </a:lnTo>
                      <a:lnTo>
                        <a:pt x="4" y="93"/>
                      </a:lnTo>
                      <a:lnTo>
                        <a:pt x="1" y="159"/>
                      </a:lnTo>
                      <a:lnTo>
                        <a:pt x="0" y="219"/>
                      </a:lnTo>
                    </a:path>
                  </a:pathLst>
                </a:custGeom>
                <a:noFill/>
                <a:ln w="12700">
                  <a:solidFill>
                    <a:srgbClr val="D1E7F1"/>
                  </a:solidFill>
                  <a:round/>
                  <a:headEnd/>
                  <a:tailEnd/>
                </a:ln>
              </p:spPr>
              <p:txBody>
                <a:bodyPr/>
                <a:lstStyle/>
                <a:p>
                  <a:endParaRPr lang="en-US"/>
                </a:p>
              </p:txBody>
            </p:sp>
            <p:sp>
              <p:nvSpPr>
                <p:cNvPr id="19031" name="Freeform 750"/>
                <p:cNvSpPr>
                  <a:spLocks/>
                </p:cNvSpPr>
                <p:nvPr/>
              </p:nvSpPr>
              <p:spPr bwMode="auto">
                <a:xfrm>
                  <a:off x="822" y="2175"/>
                  <a:ext cx="10" cy="25"/>
                </a:xfrm>
                <a:custGeom>
                  <a:avLst/>
                  <a:gdLst>
                    <a:gd name="T0" fmla="*/ 0 w 42"/>
                    <a:gd name="T1" fmla="*/ 0 h 100"/>
                    <a:gd name="T2" fmla="*/ 0 w 42"/>
                    <a:gd name="T3" fmla="*/ 0 h 100"/>
                    <a:gd name="T4" fmla="*/ 0 w 42"/>
                    <a:gd name="T5" fmla="*/ 0 h 100"/>
                    <a:gd name="T6" fmla="*/ 0 w 42"/>
                    <a:gd name="T7" fmla="*/ 0 h 100"/>
                    <a:gd name="T8" fmla="*/ 0 60000 65536"/>
                    <a:gd name="T9" fmla="*/ 0 60000 65536"/>
                    <a:gd name="T10" fmla="*/ 0 60000 65536"/>
                    <a:gd name="T11" fmla="*/ 0 60000 65536"/>
                    <a:gd name="T12" fmla="*/ 0 w 42"/>
                    <a:gd name="T13" fmla="*/ 0 h 100"/>
                    <a:gd name="T14" fmla="*/ 42 w 42"/>
                    <a:gd name="T15" fmla="*/ 100 h 100"/>
                  </a:gdLst>
                  <a:ahLst/>
                  <a:cxnLst>
                    <a:cxn ang="T8">
                      <a:pos x="T0" y="T1"/>
                    </a:cxn>
                    <a:cxn ang="T9">
                      <a:pos x="T2" y="T3"/>
                    </a:cxn>
                    <a:cxn ang="T10">
                      <a:pos x="T4" y="T5"/>
                    </a:cxn>
                    <a:cxn ang="T11">
                      <a:pos x="T6" y="T7"/>
                    </a:cxn>
                  </a:cxnLst>
                  <a:rect l="T12" t="T13" r="T14" b="T15"/>
                  <a:pathLst>
                    <a:path w="42" h="100">
                      <a:moveTo>
                        <a:pt x="42" y="0"/>
                      </a:moveTo>
                      <a:lnTo>
                        <a:pt x="28" y="37"/>
                      </a:lnTo>
                      <a:lnTo>
                        <a:pt x="14" y="74"/>
                      </a:lnTo>
                      <a:lnTo>
                        <a:pt x="0" y="100"/>
                      </a:lnTo>
                    </a:path>
                  </a:pathLst>
                </a:custGeom>
                <a:noFill/>
                <a:ln w="11113">
                  <a:solidFill>
                    <a:srgbClr val="D1E7F1"/>
                  </a:solidFill>
                  <a:round/>
                  <a:headEnd/>
                  <a:tailEnd/>
                </a:ln>
              </p:spPr>
              <p:txBody>
                <a:bodyPr/>
                <a:lstStyle/>
                <a:p>
                  <a:endParaRPr lang="en-US"/>
                </a:p>
              </p:txBody>
            </p:sp>
            <p:sp>
              <p:nvSpPr>
                <p:cNvPr id="19032" name="Freeform 751"/>
                <p:cNvSpPr>
                  <a:spLocks/>
                </p:cNvSpPr>
                <p:nvPr/>
              </p:nvSpPr>
              <p:spPr bwMode="auto">
                <a:xfrm>
                  <a:off x="788" y="2200"/>
                  <a:ext cx="34" cy="19"/>
                </a:xfrm>
                <a:custGeom>
                  <a:avLst/>
                  <a:gdLst>
                    <a:gd name="T0" fmla="*/ 0 w 136"/>
                    <a:gd name="T1" fmla="*/ 0 h 77"/>
                    <a:gd name="T2" fmla="*/ 0 w 136"/>
                    <a:gd name="T3" fmla="*/ 0 h 77"/>
                    <a:gd name="T4" fmla="*/ 0 w 136"/>
                    <a:gd name="T5" fmla="*/ 0 h 77"/>
                    <a:gd name="T6" fmla="*/ 0 w 136"/>
                    <a:gd name="T7" fmla="*/ 0 h 77"/>
                    <a:gd name="T8" fmla="*/ 0 w 136"/>
                    <a:gd name="T9" fmla="*/ 0 h 77"/>
                    <a:gd name="T10" fmla="*/ 0 60000 65536"/>
                    <a:gd name="T11" fmla="*/ 0 60000 65536"/>
                    <a:gd name="T12" fmla="*/ 0 60000 65536"/>
                    <a:gd name="T13" fmla="*/ 0 60000 65536"/>
                    <a:gd name="T14" fmla="*/ 0 60000 65536"/>
                    <a:gd name="T15" fmla="*/ 0 w 136"/>
                    <a:gd name="T16" fmla="*/ 0 h 77"/>
                    <a:gd name="T17" fmla="*/ 136 w 136"/>
                    <a:gd name="T18" fmla="*/ 77 h 77"/>
                  </a:gdLst>
                  <a:ahLst/>
                  <a:cxnLst>
                    <a:cxn ang="T10">
                      <a:pos x="T0" y="T1"/>
                    </a:cxn>
                    <a:cxn ang="T11">
                      <a:pos x="T2" y="T3"/>
                    </a:cxn>
                    <a:cxn ang="T12">
                      <a:pos x="T4" y="T5"/>
                    </a:cxn>
                    <a:cxn ang="T13">
                      <a:pos x="T6" y="T7"/>
                    </a:cxn>
                    <a:cxn ang="T14">
                      <a:pos x="T8" y="T9"/>
                    </a:cxn>
                  </a:cxnLst>
                  <a:rect l="T15" t="T16" r="T17" b="T18"/>
                  <a:pathLst>
                    <a:path w="136" h="77">
                      <a:moveTo>
                        <a:pt x="136" y="0"/>
                      </a:moveTo>
                      <a:lnTo>
                        <a:pt x="100" y="40"/>
                      </a:lnTo>
                      <a:lnTo>
                        <a:pt x="64" y="53"/>
                      </a:lnTo>
                      <a:lnTo>
                        <a:pt x="31" y="58"/>
                      </a:lnTo>
                      <a:lnTo>
                        <a:pt x="0" y="77"/>
                      </a:lnTo>
                    </a:path>
                  </a:pathLst>
                </a:custGeom>
                <a:noFill/>
                <a:ln w="11113">
                  <a:solidFill>
                    <a:srgbClr val="D1E7F1"/>
                  </a:solidFill>
                  <a:round/>
                  <a:headEnd/>
                  <a:tailEnd/>
                </a:ln>
              </p:spPr>
              <p:txBody>
                <a:bodyPr/>
                <a:lstStyle/>
                <a:p>
                  <a:endParaRPr lang="en-US"/>
                </a:p>
              </p:txBody>
            </p:sp>
            <p:sp>
              <p:nvSpPr>
                <p:cNvPr id="19033" name="Freeform 752"/>
                <p:cNvSpPr>
                  <a:spLocks/>
                </p:cNvSpPr>
                <p:nvPr/>
              </p:nvSpPr>
              <p:spPr bwMode="auto">
                <a:xfrm>
                  <a:off x="788" y="2212"/>
                  <a:ext cx="11" cy="7"/>
                </a:xfrm>
                <a:custGeom>
                  <a:avLst/>
                  <a:gdLst>
                    <a:gd name="T0" fmla="*/ 0 w 43"/>
                    <a:gd name="T1" fmla="*/ 0 h 26"/>
                    <a:gd name="T2" fmla="*/ 0 w 43"/>
                    <a:gd name="T3" fmla="*/ 0 h 26"/>
                    <a:gd name="T4" fmla="*/ 0 w 43"/>
                    <a:gd name="T5" fmla="*/ 0 h 26"/>
                    <a:gd name="T6" fmla="*/ 0 w 43"/>
                    <a:gd name="T7" fmla="*/ 0 h 26"/>
                    <a:gd name="T8" fmla="*/ 0 60000 65536"/>
                    <a:gd name="T9" fmla="*/ 0 60000 65536"/>
                    <a:gd name="T10" fmla="*/ 0 60000 65536"/>
                    <a:gd name="T11" fmla="*/ 0 60000 65536"/>
                    <a:gd name="T12" fmla="*/ 0 w 43"/>
                    <a:gd name="T13" fmla="*/ 0 h 26"/>
                    <a:gd name="T14" fmla="*/ 43 w 43"/>
                    <a:gd name="T15" fmla="*/ 26 h 26"/>
                  </a:gdLst>
                  <a:ahLst/>
                  <a:cxnLst>
                    <a:cxn ang="T8">
                      <a:pos x="T0" y="T1"/>
                    </a:cxn>
                    <a:cxn ang="T9">
                      <a:pos x="T2" y="T3"/>
                    </a:cxn>
                    <a:cxn ang="T10">
                      <a:pos x="T4" y="T5"/>
                    </a:cxn>
                    <a:cxn ang="T11">
                      <a:pos x="T6" y="T7"/>
                    </a:cxn>
                  </a:cxnLst>
                  <a:rect l="T12" t="T13" r="T14" b="T15"/>
                  <a:pathLst>
                    <a:path w="43" h="26">
                      <a:moveTo>
                        <a:pt x="0" y="26"/>
                      </a:moveTo>
                      <a:lnTo>
                        <a:pt x="8" y="16"/>
                      </a:lnTo>
                      <a:lnTo>
                        <a:pt x="23" y="9"/>
                      </a:lnTo>
                      <a:lnTo>
                        <a:pt x="43" y="0"/>
                      </a:lnTo>
                    </a:path>
                  </a:pathLst>
                </a:custGeom>
                <a:noFill/>
                <a:ln w="11113">
                  <a:solidFill>
                    <a:srgbClr val="D1E7F1"/>
                  </a:solidFill>
                  <a:round/>
                  <a:headEnd/>
                  <a:tailEnd/>
                </a:ln>
              </p:spPr>
              <p:txBody>
                <a:bodyPr/>
                <a:lstStyle/>
                <a:p>
                  <a:endParaRPr lang="en-US"/>
                </a:p>
              </p:txBody>
            </p:sp>
            <p:sp>
              <p:nvSpPr>
                <p:cNvPr id="19034" name="Freeform 753"/>
                <p:cNvSpPr>
                  <a:spLocks/>
                </p:cNvSpPr>
                <p:nvPr/>
              </p:nvSpPr>
              <p:spPr bwMode="auto">
                <a:xfrm>
                  <a:off x="731" y="2091"/>
                  <a:ext cx="10" cy="118"/>
                </a:xfrm>
                <a:custGeom>
                  <a:avLst/>
                  <a:gdLst>
                    <a:gd name="T0" fmla="*/ 0 w 42"/>
                    <a:gd name="T1" fmla="*/ 0 h 471"/>
                    <a:gd name="T2" fmla="*/ 0 w 42"/>
                    <a:gd name="T3" fmla="*/ 0 h 471"/>
                    <a:gd name="T4" fmla="*/ 0 w 42"/>
                    <a:gd name="T5" fmla="*/ 0 h 471"/>
                    <a:gd name="T6" fmla="*/ 0 w 42"/>
                    <a:gd name="T7" fmla="*/ 0 h 471"/>
                    <a:gd name="T8" fmla="*/ 0 w 42"/>
                    <a:gd name="T9" fmla="*/ 0 h 471"/>
                    <a:gd name="T10" fmla="*/ 0 w 42"/>
                    <a:gd name="T11" fmla="*/ 0 h 471"/>
                    <a:gd name="T12" fmla="*/ 0 w 42"/>
                    <a:gd name="T13" fmla="*/ 0 h 471"/>
                    <a:gd name="T14" fmla="*/ 0 w 42"/>
                    <a:gd name="T15" fmla="*/ 0 h 471"/>
                    <a:gd name="T16" fmla="*/ 0 w 42"/>
                    <a:gd name="T17" fmla="*/ 0 h 471"/>
                    <a:gd name="T18" fmla="*/ 0 w 42"/>
                    <a:gd name="T19" fmla="*/ 0 h 471"/>
                    <a:gd name="T20" fmla="*/ 0 w 42"/>
                    <a:gd name="T21" fmla="*/ 0 h 4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71"/>
                    <a:gd name="T35" fmla="*/ 42 w 42"/>
                    <a:gd name="T36" fmla="*/ 471 h 4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71">
                      <a:moveTo>
                        <a:pt x="42" y="0"/>
                      </a:moveTo>
                      <a:lnTo>
                        <a:pt x="30" y="46"/>
                      </a:lnTo>
                      <a:lnTo>
                        <a:pt x="21" y="92"/>
                      </a:lnTo>
                      <a:lnTo>
                        <a:pt x="13" y="140"/>
                      </a:lnTo>
                      <a:lnTo>
                        <a:pt x="5" y="187"/>
                      </a:lnTo>
                      <a:lnTo>
                        <a:pt x="2" y="235"/>
                      </a:lnTo>
                      <a:lnTo>
                        <a:pt x="0" y="281"/>
                      </a:lnTo>
                      <a:lnTo>
                        <a:pt x="2" y="328"/>
                      </a:lnTo>
                      <a:lnTo>
                        <a:pt x="7" y="376"/>
                      </a:lnTo>
                      <a:lnTo>
                        <a:pt x="15" y="423"/>
                      </a:lnTo>
                      <a:lnTo>
                        <a:pt x="28" y="471"/>
                      </a:lnTo>
                    </a:path>
                  </a:pathLst>
                </a:custGeom>
                <a:noFill/>
                <a:ln w="11113">
                  <a:solidFill>
                    <a:srgbClr val="D1E7F1"/>
                  </a:solidFill>
                  <a:round/>
                  <a:headEnd/>
                  <a:tailEnd/>
                </a:ln>
              </p:spPr>
              <p:txBody>
                <a:bodyPr/>
                <a:lstStyle/>
                <a:p>
                  <a:endParaRPr lang="en-US"/>
                </a:p>
              </p:txBody>
            </p:sp>
            <p:sp>
              <p:nvSpPr>
                <p:cNvPr id="19035" name="Freeform 754"/>
                <p:cNvSpPr>
                  <a:spLocks/>
                </p:cNvSpPr>
                <p:nvPr/>
              </p:nvSpPr>
              <p:spPr bwMode="auto">
                <a:xfrm>
                  <a:off x="736" y="2209"/>
                  <a:ext cx="2" cy="29"/>
                </a:xfrm>
                <a:custGeom>
                  <a:avLst/>
                  <a:gdLst>
                    <a:gd name="T0" fmla="*/ 0 w 7"/>
                    <a:gd name="T1" fmla="*/ 0 h 115"/>
                    <a:gd name="T2" fmla="*/ 0 w 7"/>
                    <a:gd name="T3" fmla="*/ 0 h 115"/>
                    <a:gd name="T4" fmla="*/ 0 w 7"/>
                    <a:gd name="T5" fmla="*/ 0 h 115"/>
                    <a:gd name="T6" fmla="*/ 0 w 7"/>
                    <a:gd name="T7" fmla="*/ 0 h 115"/>
                    <a:gd name="T8" fmla="*/ 0 60000 65536"/>
                    <a:gd name="T9" fmla="*/ 0 60000 65536"/>
                    <a:gd name="T10" fmla="*/ 0 60000 65536"/>
                    <a:gd name="T11" fmla="*/ 0 60000 65536"/>
                    <a:gd name="T12" fmla="*/ 0 w 7"/>
                    <a:gd name="T13" fmla="*/ 0 h 115"/>
                    <a:gd name="T14" fmla="*/ 7 w 7"/>
                    <a:gd name="T15" fmla="*/ 115 h 115"/>
                  </a:gdLst>
                  <a:ahLst/>
                  <a:cxnLst>
                    <a:cxn ang="T8">
                      <a:pos x="T0" y="T1"/>
                    </a:cxn>
                    <a:cxn ang="T9">
                      <a:pos x="T2" y="T3"/>
                    </a:cxn>
                    <a:cxn ang="T10">
                      <a:pos x="T4" y="T5"/>
                    </a:cxn>
                    <a:cxn ang="T11">
                      <a:pos x="T6" y="T7"/>
                    </a:cxn>
                  </a:cxnLst>
                  <a:rect l="T12" t="T13" r="T14" b="T15"/>
                  <a:pathLst>
                    <a:path w="7" h="115">
                      <a:moveTo>
                        <a:pt x="6" y="0"/>
                      </a:moveTo>
                      <a:lnTo>
                        <a:pt x="7" y="38"/>
                      </a:lnTo>
                      <a:lnTo>
                        <a:pt x="0" y="76"/>
                      </a:lnTo>
                      <a:lnTo>
                        <a:pt x="3" y="115"/>
                      </a:lnTo>
                    </a:path>
                  </a:pathLst>
                </a:custGeom>
                <a:noFill/>
                <a:ln w="11113">
                  <a:solidFill>
                    <a:srgbClr val="D1E7F1"/>
                  </a:solidFill>
                  <a:round/>
                  <a:headEnd/>
                  <a:tailEnd/>
                </a:ln>
              </p:spPr>
              <p:txBody>
                <a:bodyPr/>
                <a:lstStyle/>
                <a:p>
                  <a:endParaRPr lang="en-US"/>
                </a:p>
              </p:txBody>
            </p:sp>
            <p:sp>
              <p:nvSpPr>
                <p:cNvPr id="19036" name="Freeform 755"/>
                <p:cNvSpPr>
                  <a:spLocks/>
                </p:cNvSpPr>
                <p:nvPr/>
              </p:nvSpPr>
              <p:spPr bwMode="auto">
                <a:xfrm>
                  <a:off x="737" y="2209"/>
                  <a:ext cx="2" cy="29"/>
                </a:xfrm>
                <a:custGeom>
                  <a:avLst/>
                  <a:gdLst>
                    <a:gd name="T0" fmla="*/ 0 w 5"/>
                    <a:gd name="T1" fmla="*/ 0 h 118"/>
                    <a:gd name="T2" fmla="*/ 0 w 5"/>
                    <a:gd name="T3" fmla="*/ 0 h 118"/>
                    <a:gd name="T4" fmla="*/ 0 w 5"/>
                    <a:gd name="T5" fmla="*/ 0 h 118"/>
                    <a:gd name="T6" fmla="*/ 0 w 5"/>
                    <a:gd name="T7" fmla="*/ 0 h 118"/>
                    <a:gd name="T8" fmla="*/ 0 60000 65536"/>
                    <a:gd name="T9" fmla="*/ 0 60000 65536"/>
                    <a:gd name="T10" fmla="*/ 0 60000 65536"/>
                    <a:gd name="T11" fmla="*/ 0 60000 65536"/>
                    <a:gd name="T12" fmla="*/ 0 w 5"/>
                    <a:gd name="T13" fmla="*/ 0 h 118"/>
                    <a:gd name="T14" fmla="*/ 5 w 5"/>
                    <a:gd name="T15" fmla="*/ 118 h 118"/>
                  </a:gdLst>
                  <a:ahLst/>
                  <a:cxnLst>
                    <a:cxn ang="T8">
                      <a:pos x="T0" y="T1"/>
                    </a:cxn>
                    <a:cxn ang="T9">
                      <a:pos x="T2" y="T3"/>
                    </a:cxn>
                    <a:cxn ang="T10">
                      <a:pos x="T4" y="T5"/>
                    </a:cxn>
                    <a:cxn ang="T11">
                      <a:pos x="T6" y="T7"/>
                    </a:cxn>
                  </a:cxnLst>
                  <a:rect l="T12" t="T13" r="T14" b="T15"/>
                  <a:pathLst>
                    <a:path w="5" h="118">
                      <a:moveTo>
                        <a:pt x="0" y="118"/>
                      </a:moveTo>
                      <a:lnTo>
                        <a:pt x="5" y="79"/>
                      </a:lnTo>
                      <a:lnTo>
                        <a:pt x="5" y="40"/>
                      </a:lnTo>
                      <a:lnTo>
                        <a:pt x="4" y="0"/>
                      </a:lnTo>
                    </a:path>
                  </a:pathLst>
                </a:custGeom>
                <a:noFill/>
                <a:ln w="11113">
                  <a:solidFill>
                    <a:srgbClr val="D1E7F1"/>
                  </a:solidFill>
                  <a:round/>
                  <a:headEnd/>
                  <a:tailEnd/>
                </a:ln>
              </p:spPr>
              <p:txBody>
                <a:bodyPr/>
                <a:lstStyle/>
                <a:p>
                  <a:endParaRPr lang="en-US"/>
                </a:p>
              </p:txBody>
            </p:sp>
            <p:sp>
              <p:nvSpPr>
                <p:cNvPr id="19037" name="Freeform 756"/>
                <p:cNvSpPr>
                  <a:spLocks/>
                </p:cNvSpPr>
                <p:nvPr/>
              </p:nvSpPr>
              <p:spPr bwMode="auto">
                <a:xfrm>
                  <a:off x="738" y="2209"/>
                  <a:ext cx="1" cy="23"/>
                </a:xfrm>
                <a:custGeom>
                  <a:avLst/>
                  <a:gdLst>
                    <a:gd name="T0" fmla="*/ 0 w 1"/>
                    <a:gd name="T1" fmla="*/ 0 h 94"/>
                    <a:gd name="T2" fmla="*/ 0 w 1"/>
                    <a:gd name="T3" fmla="*/ 0 h 94"/>
                    <a:gd name="T4" fmla="*/ 1 w 1"/>
                    <a:gd name="T5" fmla="*/ 0 h 94"/>
                    <a:gd name="T6" fmla="*/ 0 w 1"/>
                    <a:gd name="T7" fmla="*/ 0 h 94"/>
                    <a:gd name="T8" fmla="*/ 0 60000 65536"/>
                    <a:gd name="T9" fmla="*/ 0 60000 65536"/>
                    <a:gd name="T10" fmla="*/ 0 60000 65536"/>
                    <a:gd name="T11" fmla="*/ 0 60000 65536"/>
                    <a:gd name="T12" fmla="*/ 0 w 1"/>
                    <a:gd name="T13" fmla="*/ 0 h 94"/>
                    <a:gd name="T14" fmla="*/ 1 w 1"/>
                    <a:gd name="T15" fmla="*/ 94 h 94"/>
                  </a:gdLst>
                  <a:ahLst/>
                  <a:cxnLst>
                    <a:cxn ang="T8">
                      <a:pos x="T0" y="T1"/>
                    </a:cxn>
                    <a:cxn ang="T9">
                      <a:pos x="T2" y="T3"/>
                    </a:cxn>
                    <a:cxn ang="T10">
                      <a:pos x="T4" y="T5"/>
                    </a:cxn>
                    <a:cxn ang="T11">
                      <a:pos x="T6" y="T7"/>
                    </a:cxn>
                  </a:cxnLst>
                  <a:rect l="T12" t="T13" r="T14" b="T15"/>
                  <a:pathLst>
                    <a:path w="1" h="94">
                      <a:moveTo>
                        <a:pt x="0" y="0"/>
                      </a:moveTo>
                      <a:lnTo>
                        <a:pt x="0" y="32"/>
                      </a:lnTo>
                      <a:lnTo>
                        <a:pt x="1" y="63"/>
                      </a:lnTo>
                      <a:lnTo>
                        <a:pt x="0" y="94"/>
                      </a:lnTo>
                    </a:path>
                  </a:pathLst>
                </a:custGeom>
                <a:noFill/>
                <a:ln w="11113">
                  <a:solidFill>
                    <a:srgbClr val="D1E7F1"/>
                  </a:solidFill>
                  <a:round/>
                  <a:headEnd/>
                  <a:tailEnd/>
                </a:ln>
              </p:spPr>
              <p:txBody>
                <a:bodyPr/>
                <a:lstStyle/>
                <a:p>
                  <a:endParaRPr lang="en-US"/>
                </a:p>
              </p:txBody>
            </p:sp>
            <p:sp>
              <p:nvSpPr>
                <p:cNvPr id="19038" name="Freeform 757"/>
                <p:cNvSpPr>
                  <a:spLocks/>
                </p:cNvSpPr>
                <p:nvPr/>
              </p:nvSpPr>
              <p:spPr bwMode="auto">
                <a:xfrm>
                  <a:off x="732" y="2183"/>
                  <a:ext cx="10" cy="49"/>
                </a:xfrm>
                <a:custGeom>
                  <a:avLst/>
                  <a:gdLst>
                    <a:gd name="T0" fmla="*/ 0 w 38"/>
                    <a:gd name="T1" fmla="*/ 0 h 196"/>
                    <a:gd name="T2" fmla="*/ 0 w 38"/>
                    <a:gd name="T3" fmla="*/ 0 h 196"/>
                    <a:gd name="T4" fmla="*/ 0 w 38"/>
                    <a:gd name="T5" fmla="*/ 0 h 196"/>
                    <a:gd name="T6" fmla="*/ 0 w 38"/>
                    <a:gd name="T7" fmla="*/ 0 h 196"/>
                    <a:gd name="T8" fmla="*/ 0 w 38"/>
                    <a:gd name="T9" fmla="*/ 0 h 196"/>
                    <a:gd name="T10" fmla="*/ 0 60000 65536"/>
                    <a:gd name="T11" fmla="*/ 0 60000 65536"/>
                    <a:gd name="T12" fmla="*/ 0 60000 65536"/>
                    <a:gd name="T13" fmla="*/ 0 60000 65536"/>
                    <a:gd name="T14" fmla="*/ 0 60000 65536"/>
                    <a:gd name="T15" fmla="*/ 0 w 38"/>
                    <a:gd name="T16" fmla="*/ 0 h 196"/>
                    <a:gd name="T17" fmla="*/ 38 w 38"/>
                    <a:gd name="T18" fmla="*/ 196 h 196"/>
                  </a:gdLst>
                  <a:ahLst/>
                  <a:cxnLst>
                    <a:cxn ang="T10">
                      <a:pos x="T0" y="T1"/>
                    </a:cxn>
                    <a:cxn ang="T11">
                      <a:pos x="T2" y="T3"/>
                    </a:cxn>
                    <a:cxn ang="T12">
                      <a:pos x="T4" y="T5"/>
                    </a:cxn>
                    <a:cxn ang="T13">
                      <a:pos x="T6" y="T7"/>
                    </a:cxn>
                    <a:cxn ang="T14">
                      <a:pos x="T8" y="T9"/>
                    </a:cxn>
                  </a:cxnLst>
                  <a:rect l="T15" t="T16" r="T17" b="T18"/>
                  <a:pathLst>
                    <a:path w="38" h="196">
                      <a:moveTo>
                        <a:pt x="24" y="196"/>
                      </a:moveTo>
                      <a:lnTo>
                        <a:pt x="38" y="150"/>
                      </a:lnTo>
                      <a:lnTo>
                        <a:pt x="29" y="100"/>
                      </a:lnTo>
                      <a:lnTo>
                        <a:pt x="10" y="49"/>
                      </a:lnTo>
                      <a:lnTo>
                        <a:pt x="0" y="0"/>
                      </a:lnTo>
                    </a:path>
                  </a:pathLst>
                </a:custGeom>
                <a:noFill/>
                <a:ln w="11113">
                  <a:solidFill>
                    <a:srgbClr val="D1E7F1"/>
                  </a:solidFill>
                  <a:round/>
                  <a:headEnd/>
                  <a:tailEnd/>
                </a:ln>
              </p:spPr>
              <p:txBody>
                <a:bodyPr/>
                <a:lstStyle/>
                <a:p>
                  <a:endParaRPr lang="en-US"/>
                </a:p>
              </p:txBody>
            </p:sp>
            <p:sp>
              <p:nvSpPr>
                <p:cNvPr id="19039" name="Freeform 758"/>
                <p:cNvSpPr>
                  <a:spLocks/>
                </p:cNvSpPr>
                <p:nvPr/>
              </p:nvSpPr>
              <p:spPr bwMode="auto">
                <a:xfrm>
                  <a:off x="732" y="2183"/>
                  <a:ext cx="7" cy="30"/>
                </a:xfrm>
                <a:custGeom>
                  <a:avLst/>
                  <a:gdLst>
                    <a:gd name="T0" fmla="*/ 0 w 28"/>
                    <a:gd name="T1" fmla="*/ 0 h 120"/>
                    <a:gd name="T2" fmla="*/ 0 w 28"/>
                    <a:gd name="T3" fmla="*/ 0 h 120"/>
                    <a:gd name="T4" fmla="*/ 0 w 28"/>
                    <a:gd name="T5" fmla="*/ 0 h 120"/>
                    <a:gd name="T6" fmla="*/ 0 w 28"/>
                    <a:gd name="T7" fmla="*/ 0 h 120"/>
                    <a:gd name="T8" fmla="*/ 0 60000 65536"/>
                    <a:gd name="T9" fmla="*/ 0 60000 65536"/>
                    <a:gd name="T10" fmla="*/ 0 60000 65536"/>
                    <a:gd name="T11" fmla="*/ 0 60000 65536"/>
                    <a:gd name="T12" fmla="*/ 0 w 28"/>
                    <a:gd name="T13" fmla="*/ 0 h 120"/>
                    <a:gd name="T14" fmla="*/ 28 w 28"/>
                    <a:gd name="T15" fmla="*/ 120 h 120"/>
                  </a:gdLst>
                  <a:ahLst/>
                  <a:cxnLst>
                    <a:cxn ang="T8">
                      <a:pos x="T0" y="T1"/>
                    </a:cxn>
                    <a:cxn ang="T9">
                      <a:pos x="T2" y="T3"/>
                    </a:cxn>
                    <a:cxn ang="T10">
                      <a:pos x="T4" y="T5"/>
                    </a:cxn>
                    <a:cxn ang="T11">
                      <a:pos x="T6" y="T7"/>
                    </a:cxn>
                  </a:cxnLst>
                  <a:rect l="T12" t="T13" r="T14" b="T15"/>
                  <a:pathLst>
                    <a:path w="28" h="120">
                      <a:moveTo>
                        <a:pt x="0" y="0"/>
                      </a:moveTo>
                      <a:lnTo>
                        <a:pt x="4" y="38"/>
                      </a:lnTo>
                      <a:lnTo>
                        <a:pt x="19" y="80"/>
                      </a:lnTo>
                      <a:lnTo>
                        <a:pt x="28" y="120"/>
                      </a:lnTo>
                    </a:path>
                  </a:pathLst>
                </a:custGeom>
                <a:noFill/>
                <a:ln w="11113">
                  <a:solidFill>
                    <a:srgbClr val="D1E7F1"/>
                  </a:solidFill>
                  <a:round/>
                  <a:headEnd/>
                  <a:tailEnd/>
                </a:ln>
              </p:spPr>
              <p:txBody>
                <a:bodyPr/>
                <a:lstStyle/>
                <a:p>
                  <a:endParaRPr lang="en-US"/>
                </a:p>
              </p:txBody>
            </p:sp>
            <p:sp>
              <p:nvSpPr>
                <p:cNvPr id="19040" name="Freeform 759"/>
                <p:cNvSpPr>
                  <a:spLocks/>
                </p:cNvSpPr>
                <p:nvPr/>
              </p:nvSpPr>
              <p:spPr bwMode="auto">
                <a:xfrm>
                  <a:off x="832" y="2150"/>
                  <a:ext cx="8" cy="25"/>
                </a:xfrm>
                <a:custGeom>
                  <a:avLst/>
                  <a:gdLst>
                    <a:gd name="T0" fmla="*/ 0 w 33"/>
                    <a:gd name="T1" fmla="*/ 0 h 99"/>
                    <a:gd name="T2" fmla="*/ 0 w 33"/>
                    <a:gd name="T3" fmla="*/ 0 h 99"/>
                    <a:gd name="T4" fmla="*/ 0 w 33"/>
                    <a:gd name="T5" fmla="*/ 0 h 99"/>
                    <a:gd name="T6" fmla="*/ 0 w 33"/>
                    <a:gd name="T7" fmla="*/ 0 h 99"/>
                    <a:gd name="T8" fmla="*/ 0 w 33"/>
                    <a:gd name="T9" fmla="*/ 0 h 99"/>
                    <a:gd name="T10" fmla="*/ 0 60000 65536"/>
                    <a:gd name="T11" fmla="*/ 0 60000 65536"/>
                    <a:gd name="T12" fmla="*/ 0 60000 65536"/>
                    <a:gd name="T13" fmla="*/ 0 60000 65536"/>
                    <a:gd name="T14" fmla="*/ 0 60000 65536"/>
                    <a:gd name="T15" fmla="*/ 0 w 33"/>
                    <a:gd name="T16" fmla="*/ 0 h 99"/>
                    <a:gd name="T17" fmla="*/ 33 w 33"/>
                    <a:gd name="T18" fmla="*/ 99 h 99"/>
                  </a:gdLst>
                  <a:ahLst/>
                  <a:cxnLst>
                    <a:cxn ang="T10">
                      <a:pos x="T0" y="T1"/>
                    </a:cxn>
                    <a:cxn ang="T11">
                      <a:pos x="T2" y="T3"/>
                    </a:cxn>
                    <a:cxn ang="T12">
                      <a:pos x="T4" y="T5"/>
                    </a:cxn>
                    <a:cxn ang="T13">
                      <a:pos x="T6" y="T7"/>
                    </a:cxn>
                    <a:cxn ang="T14">
                      <a:pos x="T8" y="T9"/>
                    </a:cxn>
                  </a:cxnLst>
                  <a:rect l="T15" t="T16" r="T17" b="T18"/>
                  <a:pathLst>
                    <a:path w="33" h="99">
                      <a:moveTo>
                        <a:pt x="33" y="0"/>
                      </a:moveTo>
                      <a:lnTo>
                        <a:pt x="24" y="31"/>
                      </a:lnTo>
                      <a:lnTo>
                        <a:pt x="11" y="71"/>
                      </a:lnTo>
                      <a:lnTo>
                        <a:pt x="0" y="99"/>
                      </a:lnTo>
                      <a:lnTo>
                        <a:pt x="33" y="0"/>
                      </a:lnTo>
                      <a:close/>
                    </a:path>
                  </a:pathLst>
                </a:custGeom>
                <a:solidFill>
                  <a:srgbClr val="47A3CB"/>
                </a:solidFill>
                <a:ln w="9525">
                  <a:noFill/>
                  <a:round/>
                  <a:headEnd/>
                  <a:tailEnd/>
                </a:ln>
              </p:spPr>
              <p:txBody>
                <a:bodyPr/>
                <a:lstStyle/>
                <a:p>
                  <a:endParaRPr lang="en-US"/>
                </a:p>
              </p:txBody>
            </p:sp>
            <p:sp>
              <p:nvSpPr>
                <p:cNvPr id="19041" name="Freeform 760"/>
                <p:cNvSpPr>
                  <a:spLocks/>
                </p:cNvSpPr>
                <p:nvPr/>
              </p:nvSpPr>
              <p:spPr bwMode="auto">
                <a:xfrm>
                  <a:off x="832" y="2150"/>
                  <a:ext cx="8" cy="25"/>
                </a:xfrm>
                <a:custGeom>
                  <a:avLst/>
                  <a:gdLst>
                    <a:gd name="T0" fmla="*/ 0 w 33"/>
                    <a:gd name="T1" fmla="*/ 0 h 99"/>
                    <a:gd name="T2" fmla="*/ 0 w 33"/>
                    <a:gd name="T3" fmla="*/ 0 h 99"/>
                    <a:gd name="T4" fmla="*/ 0 w 33"/>
                    <a:gd name="T5" fmla="*/ 0 h 99"/>
                    <a:gd name="T6" fmla="*/ 0 w 33"/>
                    <a:gd name="T7" fmla="*/ 0 h 99"/>
                    <a:gd name="T8" fmla="*/ 0 60000 65536"/>
                    <a:gd name="T9" fmla="*/ 0 60000 65536"/>
                    <a:gd name="T10" fmla="*/ 0 60000 65536"/>
                    <a:gd name="T11" fmla="*/ 0 60000 65536"/>
                    <a:gd name="T12" fmla="*/ 0 w 33"/>
                    <a:gd name="T13" fmla="*/ 0 h 99"/>
                    <a:gd name="T14" fmla="*/ 33 w 33"/>
                    <a:gd name="T15" fmla="*/ 99 h 99"/>
                  </a:gdLst>
                  <a:ahLst/>
                  <a:cxnLst>
                    <a:cxn ang="T8">
                      <a:pos x="T0" y="T1"/>
                    </a:cxn>
                    <a:cxn ang="T9">
                      <a:pos x="T2" y="T3"/>
                    </a:cxn>
                    <a:cxn ang="T10">
                      <a:pos x="T4" y="T5"/>
                    </a:cxn>
                    <a:cxn ang="T11">
                      <a:pos x="T6" y="T7"/>
                    </a:cxn>
                  </a:cxnLst>
                  <a:rect l="T12" t="T13" r="T14" b="T15"/>
                  <a:pathLst>
                    <a:path w="33" h="99">
                      <a:moveTo>
                        <a:pt x="33" y="0"/>
                      </a:moveTo>
                      <a:lnTo>
                        <a:pt x="24" y="31"/>
                      </a:lnTo>
                      <a:lnTo>
                        <a:pt x="11" y="71"/>
                      </a:lnTo>
                      <a:lnTo>
                        <a:pt x="0" y="99"/>
                      </a:lnTo>
                    </a:path>
                  </a:pathLst>
                </a:custGeom>
                <a:noFill/>
                <a:ln w="11113">
                  <a:solidFill>
                    <a:srgbClr val="87C2DC"/>
                  </a:solidFill>
                  <a:round/>
                  <a:headEnd/>
                  <a:tailEnd/>
                </a:ln>
              </p:spPr>
              <p:txBody>
                <a:bodyPr/>
                <a:lstStyle/>
                <a:p>
                  <a:endParaRPr lang="en-US"/>
                </a:p>
              </p:txBody>
            </p:sp>
            <p:sp>
              <p:nvSpPr>
                <p:cNvPr id="19042" name="Freeform 761"/>
                <p:cNvSpPr>
                  <a:spLocks/>
                </p:cNvSpPr>
                <p:nvPr/>
              </p:nvSpPr>
              <p:spPr bwMode="auto">
                <a:xfrm>
                  <a:off x="706" y="2205"/>
                  <a:ext cx="28" cy="7"/>
                </a:xfrm>
                <a:custGeom>
                  <a:avLst/>
                  <a:gdLst>
                    <a:gd name="T0" fmla="*/ 0 w 116"/>
                    <a:gd name="T1" fmla="*/ 0 h 28"/>
                    <a:gd name="T2" fmla="*/ 0 w 116"/>
                    <a:gd name="T3" fmla="*/ 0 h 28"/>
                    <a:gd name="T4" fmla="*/ 0 w 116"/>
                    <a:gd name="T5" fmla="*/ 0 h 28"/>
                    <a:gd name="T6" fmla="*/ 0 w 116"/>
                    <a:gd name="T7" fmla="*/ 0 h 28"/>
                    <a:gd name="T8" fmla="*/ 0 60000 65536"/>
                    <a:gd name="T9" fmla="*/ 0 60000 65536"/>
                    <a:gd name="T10" fmla="*/ 0 60000 65536"/>
                    <a:gd name="T11" fmla="*/ 0 60000 65536"/>
                    <a:gd name="T12" fmla="*/ 0 w 116"/>
                    <a:gd name="T13" fmla="*/ 0 h 28"/>
                    <a:gd name="T14" fmla="*/ 116 w 116"/>
                    <a:gd name="T15" fmla="*/ 28 h 28"/>
                  </a:gdLst>
                  <a:ahLst/>
                  <a:cxnLst>
                    <a:cxn ang="T8">
                      <a:pos x="T0" y="T1"/>
                    </a:cxn>
                    <a:cxn ang="T9">
                      <a:pos x="T2" y="T3"/>
                    </a:cxn>
                    <a:cxn ang="T10">
                      <a:pos x="T4" y="T5"/>
                    </a:cxn>
                    <a:cxn ang="T11">
                      <a:pos x="T6" y="T7"/>
                    </a:cxn>
                  </a:cxnLst>
                  <a:rect l="T12" t="T13" r="T14" b="T15"/>
                  <a:pathLst>
                    <a:path w="116" h="28">
                      <a:moveTo>
                        <a:pt x="0" y="28"/>
                      </a:moveTo>
                      <a:lnTo>
                        <a:pt x="35" y="4"/>
                      </a:lnTo>
                      <a:lnTo>
                        <a:pt x="75" y="0"/>
                      </a:lnTo>
                      <a:lnTo>
                        <a:pt x="116" y="15"/>
                      </a:lnTo>
                    </a:path>
                  </a:pathLst>
                </a:custGeom>
                <a:noFill/>
                <a:ln w="11113">
                  <a:solidFill>
                    <a:srgbClr val="D1E7F1"/>
                  </a:solidFill>
                  <a:round/>
                  <a:headEnd/>
                  <a:tailEnd/>
                </a:ln>
              </p:spPr>
              <p:txBody>
                <a:bodyPr/>
                <a:lstStyle/>
                <a:p>
                  <a:endParaRPr lang="en-US"/>
                </a:p>
              </p:txBody>
            </p:sp>
            <p:sp>
              <p:nvSpPr>
                <p:cNvPr id="19043" name="Freeform 762"/>
                <p:cNvSpPr>
                  <a:spLocks/>
                </p:cNvSpPr>
                <p:nvPr/>
              </p:nvSpPr>
              <p:spPr bwMode="auto">
                <a:xfrm>
                  <a:off x="734" y="2209"/>
                  <a:ext cx="5" cy="7"/>
                </a:xfrm>
                <a:custGeom>
                  <a:avLst/>
                  <a:gdLst>
                    <a:gd name="T0" fmla="*/ 0 w 16"/>
                    <a:gd name="T1" fmla="*/ 0 h 28"/>
                    <a:gd name="T2" fmla="*/ 0 w 16"/>
                    <a:gd name="T3" fmla="*/ 0 h 28"/>
                    <a:gd name="T4" fmla="*/ 0 w 16"/>
                    <a:gd name="T5" fmla="*/ 0 h 28"/>
                    <a:gd name="T6" fmla="*/ 0 w 16"/>
                    <a:gd name="T7" fmla="*/ 0 h 28"/>
                    <a:gd name="T8" fmla="*/ 0 60000 65536"/>
                    <a:gd name="T9" fmla="*/ 0 60000 65536"/>
                    <a:gd name="T10" fmla="*/ 0 60000 65536"/>
                    <a:gd name="T11" fmla="*/ 0 60000 65536"/>
                    <a:gd name="T12" fmla="*/ 0 w 16"/>
                    <a:gd name="T13" fmla="*/ 0 h 28"/>
                    <a:gd name="T14" fmla="*/ 16 w 16"/>
                    <a:gd name="T15" fmla="*/ 28 h 28"/>
                  </a:gdLst>
                  <a:ahLst/>
                  <a:cxnLst>
                    <a:cxn ang="T8">
                      <a:pos x="T0" y="T1"/>
                    </a:cxn>
                    <a:cxn ang="T9">
                      <a:pos x="T2" y="T3"/>
                    </a:cxn>
                    <a:cxn ang="T10">
                      <a:pos x="T4" y="T5"/>
                    </a:cxn>
                    <a:cxn ang="T11">
                      <a:pos x="T6" y="T7"/>
                    </a:cxn>
                  </a:cxnLst>
                  <a:rect l="T12" t="T13" r="T14" b="T15"/>
                  <a:pathLst>
                    <a:path w="16" h="28">
                      <a:moveTo>
                        <a:pt x="0" y="0"/>
                      </a:moveTo>
                      <a:lnTo>
                        <a:pt x="8" y="8"/>
                      </a:lnTo>
                      <a:lnTo>
                        <a:pt x="13" y="17"/>
                      </a:lnTo>
                      <a:lnTo>
                        <a:pt x="16" y="28"/>
                      </a:lnTo>
                    </a:path>
                  </a:pathLst>
                </a:custGeom>
                <a:noFill/>
                <a:ln w="11113">
                  <a:solidFill>
                    <a:srgbClr val="D1E7F1"/>
                  </a:solidFill>
                  <a:round/>
                  <a:headEnd/>
                  <a:tailEnd/>
                </a:ln>
              </p:spPr>
              <p:txBody>
                <a:bodyPr/>
                <a:lstStyle/>
                <a:p>
                  <a:endParaRPr lang="en-US"/>
                </a:p>
              </p:txBody>
            </p:sp>
            <p:sp>
              <p:nvSpPr>
                <p:cNvPr id="19044" name="Freeform 763"/>
                <p:cNvSpPr>
                  <a:spLocks/>
                </p:cNvSpPr>
                <p:nvPr/>
              </p:nvSpPr>
              <p:spPr bwMode="auto">
                <a:xfrm>
                  <a:off x="737" y="2216"/>
                  <a:ext cx="2" cy="9"/>
                </a:xfrm>
                <a:custGeom>
                  <a:avLst/>
                  <a:gdLst>
                    <a:gd name="T0" fmla="*/ 0 w 7"/>
                    <a:gd name="T1" fmla="*/ 0 h 37"/>
                    <a:gd name="T2" fmla="*/ 0 w 7"/>
                    <a:gd name="T3" fmla="*/ 0 h 37"/>
                    <a:gd name="T4" fmla="*/ 0 w 7"/>
                    <a:gd name="T5" fmla="*/ 0 h 37"/>
                    <a:gd name="T6" fmla="*/ 0 w 7"/>
                    <a:gd name="T7" fmla="*/ 0 h 37"/>
                    <a:gd name="T8" fmla="*/ 0 60000 65536"/>
                    <a:gd name="T9" fmla="*/ 0 60000 65536"/>
                    <a:gd name="T10" fmla="*/ 0 60000 65536"/>
                    <a:gd name="T11" fmla="*/ 0 60000 65536"/>
                    <a:gd name="T12" fmla="*/ 0 w 7"/>
                    <a:gd name="T13" fmla="*/ 0 h 37"/>
                    <a:gd name="T14" fmla="*/ 7 w 7"/>
                    <a:gd name="T15" fmla="*/ 37 h 37"/>
                  </a:gdLst>
                  <a:ahLst/>
                  <a:cxnLst>
                    <a:cxn ang="T8">
                      <a:pos x="T0" y="T1"/>
                    </a:cxn>
                    <a:cxn ang="T9">
                      <a:pos x="T2" y="T3"/>
                    </a:cxn>
                    <a:cxn ang="T10">
                      <a:pos x="T4" y="T5"/>
                    </a:cxn>
                    <a:cxn ang="T11">
                      <a:pos x="T6" y="T7"/>
                    </a:cxn>
                  </a:cxnLst>
                  <a:rect l="T12" t="T13" r="T14" b="T15"/>
                  <a:pathLst>
                    <a:path w="7" h="37">
                      <a:moveTo>
                        <a:pt x="7" y="0"/>
                      </a:moveTo>
                      <a:lnTo>
                        <a:pt x="7" y="12"/>
                      </a:lnTo>
                      <a:lnTo>
                        <a:pt x="2" y="25"/>
                      </a:lnTo>
                      <a:lnTo>
                        <a:pt x="0" y="37"/>
                      </a:lnTo>
                    </a:path>
                  </a:pathLst>
                </a:custGeom>
                <a:noFill/>
                <a:ln w="11113">
                  <a:solidFill>
                    <a:srgbClr val="D1E7F1"/>
                  </a:solidFill>
                  <a:round/>
                  <a:headEnd/>
                  <a:tailEnd/>
                </a:ln>
              </p:spPr>
              <p:txBody>
                <a:bodyPr/>
                <a:lstStyle/>
                <a:p>
                  <a:endParaRPr lang="en-US"/>
                </a:p>
              </p:txBody>
            </p:sp>
            <p:sp>
              <p:nvSpPr>
                <p:cNvPr id="19045" name="Freeform 764"/>
                <p:cNvSpPr>
                  <a:spLocks/>
                </p:cNvSpPr>
                <p:nvPr/>
              </p:nvSpPr>
              <p:spPr bwMode="auto">
                <a:xfrm>
                  <a:off x="733" y="2209"/>
                  <a:ext cx="4" cy="16"/>
                </a:xfrm>
                <a:custGeom>
                  <a:avLst/>
                  <a:gdLst>
                    <a:gd name="T0" fmla="*/ 0 w 15"/>
                    <a:gd name="T1" fmla="*/ 0 h 64"/>
                    <a:gd name="T2" fmla="*/ 0 w 15"/>
                    <a:gd name="T3" fmla="*/ 0 h 64"/>
                    <a:gd name="T4" fmla="*/ 0 w 15"/>
                    <a:gd name="T5" fmla="*/ 0 h 64"/>
                    <a:gd name="T6" fmla="*/ 0 w 15"/>
                    <a:gd name="T7" fmla="*/ 0 h 64"/>
                    <a:gd name="T8" fmla="*/ 0 60000 65536"/>
                    <a:gd name="T9" fmla="*/ 0 60000 65536"/>
                    <a:gd name="T10" fmla="*/ 0 60000 65536"/>
                    <a:gd name="T11" fmla="*/ 0 60000 65536"/>
                    <a:gd name="T12" fmla="*/ 0 w 15"/>
                    <a:gd name="T13" fmla="*/ 0 h 64"/>
                    <a:gd name="T14" fmla="*/ 15 w 15"/>
                    <a:gd name="T15" fmla="*/ 64 h 64"/>
                  </a:gdLst>
                  <a:ahLst/>
                  <a:cxnLst>
                    <a:cxn ang="T8">
                      <a:pos x="T0" y="T1"/>
                    </a:cxn>
                    <a:cxn ang="T9">
                      <a:pos x="T2" y="T3"/>
                    </a:cxn>
                    <a:cxn ang="T10">
                      <a:pos x="T4" y="T5"/>
                    </a:cxn>
                    <a:cxn ang="T11">
                      <a:pos x="T6" y="T7"/>
                    </a:cxn>
                  </a:cxnLst>
                  <a:rect l="T12" t="T13" r="T14" b="T15"/>
                  <a:pathLst>
                    <a:path w="15" h="64">
                      <a:moveTo>
                        <a:pt x="14" y="64"/>
                      </a:moveTo>
                      <a:lnTo>
                        <a:pt x="15" y="40"/>
                      </a:lnTo>
                      <a:lnTo>
                        <a:pt x="12" y="18"/>
                      </a:lnTo>
                      <a:lnTo>
                        <a:pt x="0" y="0"/>
                      </a:lnTo>
                    </a:path>
                  </a:pathLst>
                </a:custGeom>
                <a:noFill/>
                <a:ln w="11113">
                  <a:solidFill>
                    <a:srgbClr val="D1E7F1"/>
                  </a:solidFill>
                  <a:round/>
                  <a:headEnd/>
                  <a:tailEnd/>
                </a:ln>
              </p:spPr>
              <p:txBody>
                <a:bodyPr/>
                <a:lstStyle/>
                <a:p>
                  <a:endParaRPr lang="en-US"/>
                </a:p>
              </p:txBody>
            </p:sp>
            <p:sp>
              <p:nvSpPr>
                <p:cNvPr id="19046" name="Freeform 765"/>
                <p:cNvSpPr>
                  <a:spLocks/>
                </p:cNvSpPr>
                <p:nvPr/>
              </p:nvSpPr>
              <p:spPr bwMode="auto">
                <a:xfrm>
                  <a:off x="850" y="1937"/>
                  <a:ext cx="5" cy="71"/>
                </a:xfrm>
                <a:custGeom>
                  <a:avLst/>
                  <a:gdLst>
                    <a:gd name="T0" fmla="*/ 0 w 21"/>
                    <a:gd name="T1" fmla="*/ 0 h 285"/>
                    <a:gd name="T2" fmla="*/ 0 w 21"/>
                    <a:gd name="T3" fmla="*/ 0 h 285"/>
                    <a:gd name="T4" fmla="*/ 0 w 21"/>
                    <a:gd name="T5" fmla="*/ 0 h 285"/>
                    <a:gd name="T6" fmla="*/ 0 w 21"/>
                    <a:gd name="T7" fmla="*/ 0 h 285"/>
                    <a:gd name="T8" fmla="*/ 0 w 21"/>
                    <a:gd name="T9" fmla="*/ 0 h 285"/>
                    <a:gd name="T10" fmla="*/ 0 w 21"/>
                    <a:gd name="T11" fmla="*/ 0 h 285"/>
                    <a:gd name="T12" fmla="*/ 0 60000 65536"/>
                    <a:gd name="T13" fmla="*/ 0 60000 65536"/>
                    <a:gd name="T14" fmla="*/ 0 60000 65536"/>
                    <a:gd name="T15" fmla="*/ 0 60000 65536"/>
                    <a:gd name="T16" fmla="*/ 0 60000 65536"/>
                    <a:gd name="T17" fmla="*/ 0 60000 65536"/>
                    <a:gd name="T18" fmla="*/ 0 w 21"/>
                    <a:gd name="T19" fmla="*/ 0 h 285"/>
                    <a:gd name="T20" fmla="*/ 21 w 21"/>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21" h="285">
                      <a:moveTo>
                        <a:pt x="0" y="0"/>
                      </a:moveTo>
                      <a:lnTo>
                        <a:pt x="4" y="51"/>
                      </a:lnTo>
                      <a:lnTo>
                        <a:pt x="10" y="107"/>
                      </a:lnTo>
                      <a:lnTo>
                        <a:pt x="16" y="168"/>
                      </a:lnTo>
                      <a:lnTo>
                        <a:pt x="20" y="228"/>
                      </a:lnTo>
                      <a:lnTo>
                        <a:pt x="21" y="285"/>
                      </a:lnTo>
                    </a:path>
                  </a:pathLst>
                </a:custGeom>
                <a:noFill/>
                <a:ln w="12700">
                  <a:solidFill>
                    <a:srgbClr val="D1E7F1"/>
                  </a:solidFill>
                  <a:round/>
                  <a:headEnd/>
                  <a:tailEnd/>
                </a:ln>
              </p:spPr>
              <p:txBody>
                <a:bodyPr/>
                <a:lstStyle/>
                <a:p>
                  <a:endParaRPr lang="en-US"/>
                </a:p>
              </p:txBody>
            </p:sp>
            <p:sp>
              <p:nvSpPr>
                <p:cNvPr id="19047" name="Freeform 766"/>
                <p:cNvSpPr>
                  <a:spLocks/>
                </p:cNvSpPr>
                <p:nvPr/>
              </p:nvSpPr>
              <p:spPr bwMode="auto">
                <a:xfrm>
                  <a:off x="855" y="2008"/>
                  <a:ext cx="1" cy="14"/>
                </a:xfrm>
                <a:custGeom>
                  <a:avLst/>
                  <a:gdLst>
                    <a:gd name="T0" fmla="*/ 0 w 1"/>
                    <a:gd name="T1" fmla="*/ 0 h 52"/>
                    <a:gd name="T2" fmla="*/ 0 w 1"/>
                    <a:gd name="T3" fmla="*/ 0 h 52"/>
                    <a:gd name="T4" fmla="*/ 0 w 1"/>
                    <a:gd name="T5" fmla="*/ 0 h 52"/>
                    <a:gd name="T6" fmla="*/ 0 w 1"/>
                    <a:gd name="T7" fmla="*/ 0 h 52"/>
                    <a:gd name="T8" fmla="*/ 0 60000 65536"/>
                    <a:gd name="T9" fmla="*/ 0 60000 65536"/>
                    <a:gd name="T10" fmla="*/ 0 60000 65536"/>
                    <a:gd name="T11" fmla="*/ 0 60000 65536"/>
                    <a:gd name="T12" fmla="*/ 0 w 1"/>
                    <a:gd name="T13" fmla="*/ 0 h 52"/>
                    <a:gd name="T14" fmla="*/ 1 w 1"/>
                    <a:gd name="T15" fmla="*/ 52 h 52"/>
                  </a:gdLst>
                  <a:ahLst/>
                  <a:cxnLst>
                    <a:cxn ang="T8">
                      <a:pos x="T0" y="T1"/>
                    </a:cxn>
                    <a:cxn ang="T9">
                      <a:pos x="T2" y="T3"/>
                    </a:cxn>
                    <a:cxn ang="T10">
                      <a:pos x="T4" y="T5"/>
                    </a:cxn>
                    <a:cxn ang="T11">
                      <a:pos x="T6" y="T7"/>
                    </a:cxn>
                  </a:cxnLst>
                  <a:rect l="T12" t="T13" r="T14" b="T15"/>
                  <a:pathLst>
                    <a:path w="1" h="52">
                      <a:moveTo>
                        <a:pt x="0" y="0"/>
                      </a:moveTo>
                      <a:lnTo>
                        <a:pt x="0" y="14"/>
                      </a:lnTo>
                      <a:lnTo>
                        <a:pt x="0" y="39"/>
                      </a:lnTo>
                      <a:lnTo>
                        <a:pt x="0" y="52"/>
                      </a:lnTo>
                    </a:path>
                  </a:pathLst>
                </a:custGeom>
                <a:noFill/>
                <a:ln w="12700">
                  <a:solidFill>
                    <a:srgbClr val="D1E7F1"/>
                  </a:solidFill>
                  <a:round/>
                  <a:headEnd/>
                  <a:tailEnd/>
                </a:ln>
              </p:spPr>
              <p:txBody>
                <a:bodyPr/>
                <a:lstStyle/>
                <a:p>
                  <a:endParaRPr lang="en-US"/>
                </a:p>
              </p:txBody>
            </p:sp>
            <p:sp>
              <p:nvSpPr>
                <p:cNvPr id="19048" name="Freeform 767"/>
                <p:cNvSpPr>
                  <a:spLocks/>
                </p:cNvSpPr>
                <p:nvPr/>
              </p:nvSpPr>
              <p:spPr bwMode="auto">
                <a:xfrm>
                  <a:off x="848" y="1945"/>
                  <a:ext cx="7" cy="21"/>
                </a:xfrm>
                <a:custGeom>
                  <a:avLst/>
                  <a:gdLst>
                    <a:gd name="T0" fmla="*/ 0 w 27"/>
                    <a:gd name="T1" fmla="*/ 0 h 84"/>
                    <a:gd name="T2" fmla="*/ 0 w 27"/>
                    <a:gd name="T3" fmla="*/ 0 h 84"/>
                    <a:gd name="T4" fmla="*/ 0 w 27"/>
                    <a:gd name="T5" fmla="*/ 0 h 84"/>
                    <a:gd name="T6" fmla="*/ 0 w 27"/>
                    <a:gd name="T7" fmla="*/ 0 h 84"/>
                    <a:gd name="T8" fmla="*/ 0 60000 65536"/>
                    <a:gd name="T9" fmla="*/ 0 60000 65536"/>
                    <a:gd name="T10" fmla="*/ 0 60000 65536"/>
                    <a:gd name="T11" fmla="*/ 0 60000 65536"/>
                    <a:gd name="T12" fmla="*/ 0 w 27"/>
                    <a:gd name="T13" fmla="*/ 0 h 84"/>
                    <a:gd name="T14" fmla="*/ 27 w 27"/>
                    <a:gd name="T15" fmla="*/ 84 h 84"/>
                  </a:gdLst>
                  <a:ahLst/>
                  <a:cxnLst>
                    <a:cxn ang="T8">
                      <a:pos x="T0" y="T1"/>
                    </a:cxn>
                    <a:cxn ang="T9">
                      <a:pos x="T2" y="T3"/>
                    </a:cxn>
                    <a:cxn ang="T10">
                      <a:pos x="T4" y="T5"/>
                    </a:cxn>
                    <a:cxn ang="T11">
                      <a:pos x="T6" y="T7"/>
                    </a:cxn>
                  </a:cxnLst>
                  <a:rect l="T12" t="T13" r="T14" b="T15"/>
                  <a:pathLst>
                    <a:path w="27" h="84">
                      <a:moveTo>
                        <a:pt x="0" y="4"/>
                      </a:moveTo>
                      <a:lnTo>
                        <a:pt x="1" y="0"/>
                      </a:lnTo>
                      <a:lnTo>
                        <a:pt x="10" y="26"/>
                      </a:lnTo>
                      <a:lnTo>
                        <a:pt x="27" y="84"/>
                      </a:lnTo>
                    </a:path>
                  </a:pathLst>
                </a:custGeom>
                <a:noFill/>
                <a:ln w="12700">
                  <a:solidFill>
                    <a:srgbClr val="D1E7F1"/>
                  </a:solidFill>
                  <a:round/>
                  <a:headEnd/>
                  <a:tailEnd/>
                </a:ln>
              </p:spPr>
              <p:txBody>
                <a:bodyPr/>
                <a:lstStyle/>
                <a:p>
                  <a:endParaRPr lang="en-US"/>
                </a:p>
              </p:txBody>
            </p:sp>
            <p:sp>
              <p:nvSpPr>
                <p:cNvPr id="19049" name="Freeform 768"/>
                <p:cNvSpPr>
                  <a:spLocks/>
                </p:cNvSpPr>
                <p:nvPr/>
              </p:nvSpPr>
              <p:spPr bwMode="auto">
                <a:xfrm>
                  <a:off x="840" y="2024"/>
                  <a:ext cx="8" cy="66"/>
                </a:xfrm>
                <a:custGeom>
                  <a:avLst/>
                  <a:gdLst>
                    <a:gd name="T0" fmla="*/ 0 w 32"/>
                    <a:gd name="T1" fmla="*/ 0 h 261"/>
                    <a:gd name="T2" fmla="*/ 0 w 32"/>
                    <a:gd name="T3" fmla="*/ 0 h 261"/>
                    <a:gd name="T4" fmla="*/ 0 w 32"/>
                    <a:gd name="T5" fmla="*/ 0 h 261"/>
                    <a:gd name="T6" fmla="*/ 0 w 32"/>
                    <a:gd name="T7" fmla="*/ 0 h 261"/>
                    <a:gd name="T8" fmla="*/ 0 w 32"/>
                    <a:gd name="T9" fmla="*/ 0 h 261"/>
                    <a:gd name="T10" fmla="*/ 0 w 32"/>
                    <a:gd name="T11" fmla="*/ 0 h 261"/>
                    <a:gd name="T12" fmla="*/ 0 w 32"/>
                    <a:gd name="T13" fmla="*/ 0 h 261"/>
                    <a:gd name="T14" fmla="*/ 0 w 32"/>
                    <a:gd name="T15" fmla="*/ 0 h 261"/>
                    <a:gd name="T16" fmla="*/ 0 w 32"/>
                    <a:gd name="T17" fmla="*/ 0 h 261"/>
                    <a:gd name="T18" fmla="*/ 0 w 32"/>
                    <a:gd name="T19" fmla="*/ 0 h 261"/>
                    <a:gd name="T20" fmla="*/ 0 w 32"/>
                    <a:gd name="T21" fmla="*/ 0 h 261"/>
                    <a:gd name="T22" fmla="*/ 0 w 32"/>
                    <a:gd name="T23" fmla="*/ 0 h 261"/>
                    <a:gd name="T24" fmla="*/ 0 w 32"/>
                    <a:gd name="T25" fmla="*/ 0 h 261"/>
                    <a:gd name="T26" fmla="*/ 0 w 32"/>
                    <a:gd name="T27" fmla="*/ 0 h 261"/>
                    <a:gd name="T28" fmla="*/ 0 w 32"/>
                    <a:gd name="T29" fmla="*/ 0 h 261"/>
                    <a:gd name="T30" fmla="*/ 0 w 32"/>
                    <a:gd name="T31" fmla="*/ 0 h 261"/>
                    <a:gd name="T32" fmla="*/ 0 w 32"/>
                    <a:gd name="T33" fmla="*/ 0 h 261"/>
                    <a:gd name="T34" fmla="*/ 0 w 32"/>
                    <a:gd name="T35" fmla="*/ 0 h 261"/>
                    <a:gd name="T36" fmla="*/ 0 w 32"/>
                    <a:gd name="T37" fmla="*/ 0 h 261"/>
                    <a:gd name="T38" fmla="*/ 0 w 32"/>
                    <a:gd name="T39" fmla="*/ 0 h 261"/>
                    <a:gd name="T40" fmla="*/ 0 w 32"/>
                    <a:gd name="T41" fmla="*/ 0 h 261"/>
                    <a:gd name="T42" fmla="*/ 0 w 32"/>
                    <a:gd name="T43" fmla="*/ 0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261"/>
                    <a:gd name="T68" fmla="*/ 32 w 32"/>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261">
                      <a:moveTo>
                        <a:pt x="12" y="0"/>
                      </a:moveTo>
                      <a:lnTo>
                        <a:pt x="3" y="6"/>
                      </a:lnTo>
                      <a:lnTo>
                        <a:pt x="1" y="14"/>
                      </a:lnTo>
                      <a:lnTo>
                        <a:pt x="0" y="21"/>
                      </a:lnTo>
                      <a:lnTo>
                        <a:pt x="6" y="82"/>
                      </a:lnTo>
                      <a:lnTo>
                        <a:pt x="14" y="141"/>
                      </a:lnTo>
                      <a:lnTo>
                        <a:pt x="20" y="200"/>
                      </a:lnTo>
                      <a:lnTo>
                        <a:pt x="20" y="261"/>
                      </a:lnTo>
                      <a:lnTo>
                        <a:pt x="22" y="211"/>
                      </a:lnTo>
                      <a:lnTo>
                        <a:pt x="29" y="154"/>
                      </a:lnTo>
                      <a:lnTo>
                        <a:pt x="32" y="103"/>
                      </a:lnTo>
                      <a:lnTo>
                        <a:pt x="29" y="65"/>
                      </a:lnTo>
                      <a:lnTo>
                        <a:pt x="24" y="37"/>
                      </a:lnTo>
                      <a:lnTo>
                        <a:pt x="21" y="0"/>
                      </a:lnTo>
                      <a:lnTo>
                        <a:pt x="19" y="0"/>
                      </a:lnTo>
                      <a:lnTo>
                        <a:pt x="14" y="0"/>
                      </a:lnTo>
                      <a:lnTo>
                        <a:pt x="12" y="0"/>
                      </a:lnTo>
                      <a:close/>
                    </a:path>
                  </a:pathLst>
                </a:custGeom>
                <a:solidFill>
                  <a:srgbClr val="47A3CB"/>
                </a:solidFill>
                <a:ln w="9525">
                  <a:noFill/>
                  <a:round/>
                  <a:headEnd/>
                  <a:tailEnd/>
                </a:ln>
              </p:spPr>
              <p:txBody>
                <a:bodyPr/>
                <a:lstStyle/>
                <a:p>
                  <a:endParaRPr lang="en-US"/>
                </a:p>
              </p:txBody>
            </p:sp>
            <p:sp>
              <p:nvSpPr>
                <p:cNvPr id="19050" name="Freeform 769"/>
                <p:cNvSpPr>
                  <a:spLocks/>
                </p:cNvSpPr>
                <p:nvPr/>
              </p:nvSpPr>
              <p:spPr bwMode="auto">
                <a:xfrm>
                  <a:off x="840" y="2024"/>
                  <a:ext cx="8" cy="66"/>
                </a:xfrm>
                <a:custGeom>
                  <a:avLst/>
                  <a:gdLst>
                    <a:gd name="T0" fmla="*/ 0 w 32"/>
                    <a:gd name="T1" fmla="*/ 0 h 261"/>
                    <a:gd name="T2" fmla="*/ 0 w 32"/>
                    <a:gd name="T3" fmla="*/ 0 h 261"/>
                    <a:gd name="T4" fmla="*/ 0 w 32"/>
                    <a:gd name="T5" fmla="*/ 0 h 261"/>
                    <a:gd name="T6" fmla="*/ 0 w 32"/>
                    <a:gd name="T7" fmla="*/ 0 h 261"/>
                    <a:gd name="T8" fmla="*/ 0 w 32"/>
                    <a:gd name="T9" fmla="*/ 0 h 261"/>
                    <a:gd name="T10" fmla="*/ 0 w 32"/>
                    <a:gd name="T11" fmla="*/ 0 h 261"/>
                    <a:gd name="T12" fmla="*/ 0 w 32"/>
                    <a:gd name="T13" fmla="*/ 0 h 261"/>
                    <a:gd name="T14" fmla="*/ 0 w 32"/>
                    <a:gd name="T15" fmla="*/ 0 h 261"/>
                    <a:gd name="T16" fmla="*/ 0 w 32"/>
                    <a:gd name="T17" fmla="*/ 0 h 261"/>
                    <a:gd name="T18" fmla="*/ 0 w 32"/>
                    <a:gd name="T19" fmla="*/ 0 h 261"/>
                    <a:gd name="T20" fmla="*/ 0 w 32"/>
                    <a:gd name="T21" fmla="*/ 0 h 261"/>
                    <a:gd name="T22" fmla="*/ 0 w 32"/>
                    <a:gd name="T23" fmla="*/ 0 h 261"/>
                    <a:gd name="T24" fmla="*/ 0 w 32"/>
                    <a:gd name="T25" fmla="*/ 0 h 261"/>
                    <a:gd name="T26" fmla="*/ 0 w 32"/>
                    <a:gd name="T27" fmla="*/ 0 h 261"/>
                    <a:gd name="T28" fmla="*/ 0 w 32"/>
                    <a:gd name="T29" fmla="*/ 0 h 261"/>
                    <a:gd name="T30" fmla="*/ 0 w 32"/>
                    <a:gd name="T31" fmla="*/ 0 h 261"/>
                    <a:gd name="T32" fmla="*/ 0 w 32"/>
                    <a:gd name="T33" fmla="*/ 0 h 261"/>
                    <a:gd name="T34" fmla="*/ 0 w 32"/>
                    <a:gd name="T35" fmla="*/ 0 h 261"/>
                    <a:gd name="T36" fmla="*/ 0 w 32"/>
                    <a:gd name="T37" fmla="*/ 0 h 261"/>
                    <a:gd name="T38" fmla="*/ 0 w 32"/>
                    <a:gd name="T39" fmla="*/ 0 h 261"/>
                    <a:gd name="T40" fmla="*/ 0 w 32"/>
                    <a:gd name="T41" fmla="*/ 0 h 261"/>
                    <a:gd name="T42" fmla="*/ 0 w 32"/>
                    <a:gd name="T43" fmla="*/ 0 h 261"/>
                    <a:gd name="T44" fmla="*/ 0 w 32"/>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261"/>
                    <a:gd name="T71" fmla="*/ 32 w 32"/>
                    <a:gd name="T72" fmla="*/ 261 h 2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261">
                      <a:moveTo>
                        <a:pt x="12" y="0"/>
                      </a:moveTo>
                      <a:lnTo>
                        <a:pt x="3" y="6"/>
                      </a:lnTo>
                      <a:lnTo>
                        <a:pt x="1" y="14"/>
                      </a:lnTo>
                      <a:lnTo>
                        <a:pt x="0" y="21"/>
                      </a:lnTo>
                      <a:lnTo>
                        <a:pt x="6" y="82"/>
                      </a:lnTo>
                      <a:lnTo>
                        <a:pt x="14" y="141"/>
                      </a:lnTo>
                      <a:lnTo>
                        <a:pt x="20" y="200"/>
                      </a:lnTo>
                      <a:lnTo>
                        <a:pt x="20" y="261"/>
                      </a:lnTo>
                      <a:lnTo>
                        <a:pt x="22" y="211"/>
                      </a:lnTo>
                      <a:lnTo>
                        <a:pt x="29" y="154"/>
                      </a:lnTo>
                      <a:lnTo>
                        <a:pt x="32" y="103"/>
                      </a:lnTo>
                      <a:lnTo>
                        <a:pt x="29" y="65"/>
                      </a:lnTo>
                      <a:lnTo>
                        <a:pt x="24" y="37"/>
                      </a:lnTo>
                      <a:lnTo>
                        <a:pt x="21" y="0"/>
                      </a:lnTo>
                      <a:lnTo>
                        <a:pt x="19" y="0"/>
                      </a:lnTo>
                      <a:lnTo>
                        <a:pt x="14" y="0"/>
                      </a:lnTo>
                      <a:lnTo>
                        <a:pt x="12" y="0"/>
                      </a:lnTo>
                    </a:path>
                  </a:pathLst>
                </a:custGeom>
                <a:noFill/>
                <a:ln w="1588">
                  <a:solidFill>
                    <a:srgbClr val="87C2DC"/>
                  </a:solidFill>
                  <a:round/>
                  <a:headEnd/>
                  <a:tailEnd/>
                </a:ln>
              </p:spPr>
              <p:txBody>
                <a:bodyPr/>
                <a:lstStyle/>
                <a:p>
                  <a:endParaRPr lang="en-US"/>
                </a:p>
              </p:txBody>
            </p:sp>
            <p:sp>
              <p:nvSpPr>
                <p:cNvPr id="19051" name="Freeform 770"/>
                <p:cNvSpPr>
                  <a:spLocks/>
                </p:cNvSpPr>
                <p:nvPr/>
              </p:nvSpPr>
              <p:spPr bwMode="auto">
                <a:xfrm>
                  <a:off x="736" y="2203"/>
                  <a:ext cx="7" cy="22"/>
                </a:xfrm>
                <a:custGeom>
                  <a:avLst/>
                  <a:gdLst>
                    <a:gd name="T0" fmla="*/ 0 w 25"/>
                    <a:gd name="T1" fmla="*/ 0 h 88"/>
                    <a:gd name="T2" fmla="*/ 0 w 25"/>
                    <a:gd name="T3" fmla="*/ 0 h 88"/>
                    <a:gd name="T4" fmla="*/ 0 w 25"/>
                    <a:gd name="T5" fmla="*/ 0 h 88"/>
                    <a:gd name="T6" fmla="*/ 0 w 25"/>
                    <a:gd name="T7" fmla="*/ 0 h 88"/>
                    <a:gd name="T8" fmla="*/ 0 w 25"/>
                    <a:gd name="T9" fmla="*/ 0 h 88"/>
                    <a:gd name="T10" fmla="*/ 0 w 25"/>
                    <a:gd name="T11" fmla="*/ 0 h 88"/>
                    <a:gd name="T12" fmla="*/ 0 w 25"/>
                    <a:gd name="T13" fmla="*/ 0 h 88"/>
                    <a:gd name="T14" fmla="*/ 0 w 25"/>
                    <a:gd name="T15" fmla="*/ 0 h 88"/>
                    <a:gd name="T16" fmla="*/ 0 w 25"/>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88"/>
                    <a:gd name="T29" fmla="*/ 25 w 25"/>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88">
                      <a:moveTo>
                        <a:pt x="0" y="0"/>
                      </a:moveTo>
                      <a:lnTo>
                        <a:pt x="7" y="28"/>
                      </a:lnTo>
                      <a:lnTo>
                        <a:pt x="7" y="58"/>
                      </a:lnTo>
                      <a:lnTo>
                        <a:pt x="8" y="88"/>
                      </a:lnTo>
                      <a:lnTo>
                        <a:pt x="25" y="66"/>
                      </a:lnTo>
                      <a:lnTo>
                        <a:pt x="21" y="42"/>
                      </a:lnTo>
                      <a:lnTo>
                        <a:pt x="11" y="15"/>
                      </a:lnTo>
                      <a:lnTo>
                        <a:pt x="0" y="0"/>
                      </a:lnTo>
                      <a:close/>
                    </a:path>
                  </a:pathLst>
                </a:custGeom>
                <a:solidFill>
                  <a:srgbClr val="47A3CB"/>
                </a:solidFill>
                <a:ln w="9525">
                  <a:noFill/>
                  <a:round/>
                  <a:headEnd/>
                  <a:tailEnd/>
                </a:ln>
              </p:spPr>
              <p:txBody>
                <a:bodyPr/>
                <a:lstStyle/>
                <a:p>
                  <a:endParaRPr lang="en-US"/>
                </a:p>
              </p:txBody>
            </p:sp>
            <p:sp>
              <p:nvSpPr>
                <p:cNvPr id="19052" name="Freeform 771"/>
                <p:cNvSpPr>
                  <a:spLocks/>
                </p:cNvSpPr>
                <p:nvPr/>
              </p:nvSpPr>
              <p:spPr bwMode="auto">
                <a:xfrm>
                  <a:off x="736" y="2203"/>
                  <a:ext cx="3" cy="22"/>
                </a:xfrm>
                <a:custGeom>
                  <a:avLst/>
                  <a:gdLst>
                    <a:gd name="T0" fmla="*/ 0 w 8"/>
                    <a:gd name="T1" fmla="*/ 0 h 88"/>
                    <a:gd name="T2" fmla="*/ 0 w 8"/>
                    <a:gd name="T3" fmla="*/ 0 h 88"/>
                    <a:gd name="T4" fmla="*/ 0 w 8"/>
                    <a:gd name="T5" fmla="*/ 0 h 88"/>
                    <a:gd name="T6" fmla="*/ 0 w 8"/>
                    <a:gd name="T7" fmla="*/ 0 h 88"/>
                    <a:gd name="T8" fmla="*/ 0 60000 65536"/>
                    <a:gd name="T9" fmla="*/ 0 60000 65536"/>
                    <a:gd name="T10" fmla="*/ 0 60000 65536"/>
                    <a:gd name="T11" fmla="*/ 0 60000 65536"/>
                    <a:gd name="T12" fmla="*/ 0 w 8"/>
                    <a:gd name="T13" fmla="*/ 0 h 88"/>
                    <a:gd name="T14" fmla="*/ 8 w 8"/>
                    <a:gd name="T15" fmla="*/ 88 h 88"/>
                  </a:gdLst>
                  <a:ahLst/>
                  <a:cxnLst>
                    <a:cxn ang="T8">
                      <a:pos x="T0" y="T1"/>
                    </a:cxn>
                    <a:cxn ang="T9">
                      <a:pos x="T2" y="T3"/>
                    </a:cxn>
                    <a:cxn ang="T10">
                      <a:pos x="T4" y="T5"/>
                    </a:cxn>
                    <a:cxn ang="T11">
                      <a:pos x="T6" y="T7"/>
                    </a:cxn>
                  </a:cxnLst>
                  <a:rect l="T12" t="T13" r="T14" b="T15"/>
                  <a:pathLst>
                    <a:path w="8" h="88">
                      <a:moveTo>
                        <a:pt x="0" y="0"/>
                      </a:moveTo>
                      <a:lnTo>
                        <a:pt x="7" y="28"/>
                      </a:lnTo>
                      <a:lnTo>
                        <a:pt x="7" y="58"/>
                      </a:lnTo>
                      <a:lnTo>
                        <a:pt x="8" y="88"/>
                      </a:lnTo>
                    </a:path>
                  </a:pathLst>
                </a:custGeom>
                <a:noFill/>
                <a:ln w="1588">
                  <a:solidFill>
                    <a:srgbClr val="87C2DC"/>
                  </a:solidFill>
                  <a:round/>
                  <a:headEnd/>
                  <a:tailEnd/>
                </a:ln>
              </p:spPr>
              <p:txBody>
                <a:bodyPr/>
                <a:lstStyle/>
                <a:p>
                  <a:endParaRPr lang="en-US"/>
                </a:p>
              </p:txBody>
            </p:sp>
            <p:sp>
              <p:nvSpPr>
                <p:cNvPr id="19053" name="Freeform 772"/>
                <p:cNvSpPr>
                  <a:spLocks/>
                </p:cNvSpPr>
                <p:nvPr/>
              </p:nvSpPr>
              <p:spPr bwMode="auto">
                <a:xfrm>
                  <a:off x="739" y="2207"/>
                  <a:ext cx="4" cy="18"/>
                </a:xfrm>
                <a:custGeom>
                  <a:avLst/>
                  <a:gdLst>
                    <a:gd name="T0" fmla="*/ 0 w 17"/>
                    <a:gd name="T1" fmla="*/ 0 h 73"/>
                    <a:gd name="T2" fmla="*/ 0 w 17"/>
                    <a:gd name="T3" fmla="*/ 0 h 73"/>
                    <a:gd name="T4" fmla="*/ 0 w 17"/>
                    <a:gd name="T5" fmla="*/ 0 h 73"/>
                    <a:gd name="T6" fmla="*/ 0 w 17"/>
                    <a:gd name="T7" fmla="*/ 0 h 73"/>
                    <a:gd name="T8" fmla="*/ 0 60000 65536"/>
                    <a:gd name="T9" fmla="*/ 0 60000 65536"/>
                    <a:gd name="T10" fmla="*/ 0 60000 65536"/>
                    <a:gd name="T11" fmla="*/ 0 60000 65536"/>
                    <a:gd name="T12" fmla="*/ 0 w 17"/>
                    <a:gd name="T13" fmla="*/ 0 h 73"/>
                    <a:gd name="T14" fmla="*/ 17 w 17"/>
                    <a:gd name="T15" fmla="*/ 73 h 73"/>
                  </a:gdLst>
                  <a:ahLst/>
                  <a:cxnLst>
                    <a:cxn ang="T8">
                      <a:pos x="T0" y="T1"/>
                    </a:cxn>
                    <a:cxn ang="T9">
                      <a:pos x="T2" y="T3"/>
                    </a:cxn>
                    <a:cxn ang="T10">
                      <a:pos x="T4" y="T5"/>
                    </a:cxn>
                    <a:cxn ang="T11">
                      <a:pos x="T6" y="T7"/>
                    </a:cxn>
                  </a:cxnLst>
                  <a:rect l="T12" t="T13" r="T14" b="T15"/>
                  <a:pathLst>
                    <a:path w="17" h="73">
                      <a:moveTo>
                        <a:pt x="0" y="73"/>
                      </a:moveTo>
                      <a:lnTo>
                        <a:pt x="17" y="51"/>
                      </a:lnTo>
                      <a:lnTo>
                        <a:pt x="13" y="27"/>
                      </a:lnTo>
                      <a:lnTo>
                        <a:pt x="3" y="0"/>
                      </a:lnTo>
                    </a:path>
                  </a:pathLst>
                </a:custGeom>
                <a:noFill/>
                <a:ln w="1588">
                  <a:solidFill>
                    <a:srgbClr val="87C2DC"/>
                  </a:solidFill>
                  <a:round/>
                  <a:headEnd/>
                  <a:tailEnd/>
                </a:ln>
              </p:spPr>
              <p:txBody>
                <a:bodyPr/>
                <a:lstStyle/>
                <a:p>
                  <a:endParaRPr lang="en-US"/>
                </a:p>
              </p:txBody>
            </p:sp>
            <p:sp>
              <p:nvSpPr>
                <p:cNvPr id="19054" name="Freeform 773"/>
                <p:cNvSpPr>
                  <a:spLocks/>
                </p:cNvSpPr>
                <p:nvPr/>
              </p:nvSpPr>
              <p:spPr bwMode="auto">
                <a:xfrm>
                  <a:off x="787" y="2207"/>
                  <a:ext cx="20" cy="15"/>
                </a:xfrm>
                <a:custGeom>
                  <a:avLst/>
                  <a:gdLst>
                    <a:gd name="T0" fmla="*/ 0 w 79"/>
                    <a:gd name="T1" fmla="*/ 0 h 59"/>
                    <a:gd name="T2" fmla="*/ 0 w 79"/>
                    <a:gd name="T3" fmla="*/ 0 h 59"/>
                    <a:gd name="T4" fmla="*/ 0 w 79"/>
                    <a:gd name="T5" fmla="*/ 0 h 59"/>
                    <a:gd name="T6" fmla="*/ 0 w 79"/>
                    <a:gd name="T7" fmla="*/ 0 h 59"/>
                    <a:gd name="T8" fmla="*/ 0 w 79"/>
                    <a:gd name="T9" fmla="*/ 0 h 59"/>
                    <a:gd name="T10" fmla="*/ 0 w 79"/>
                    <a:gd name="T11" fmla="*/ 0 h 59"/>
                    <a:gd name="T12" fmla="*/ 0 w 79"/>
                    <a:gd name="T13" fmla="*/ 0 h 59"/>
                    <a:gd name="T14" fmla="*/ 0 w 79"/>
                    <a:gd name="T15" fmla="*/ 0 h 59"/>
                    <a:gd name="T16" fmla="*/ 0 w 79"/>
                    <a:gd name="T17" fmla="*/ 0 h 59"/>
                    <a:gd name="T18" fmla="*/ 0 w 79"/>
                    <a:gd name="T19" fmla="*/ 0 h 59"/>
                    <a:gd name="T20" fmla="*/ 0 w 79"/>
                    <a:gd name="T21" fmla="*/ 0 h 59"/>
                    <a:gd name="T22" fmla="*/ 0 w 79"/>
                    <a:gd name="T23" fmla="*/ 0 h 59"/>
                    <a:gd name="T24" fmla="*/ 0 w 79"/>
                    <a:gd name="T25" fmla="*/ 0 h 59"/>
                    <a:gd name="T26" fmla="*/ 0 w 79"/>
                    <a:gd name="T27" fmla="*/ 0 h 59"/>
                    <a:gd name="T28" fmla="*/ 0 w 79"/>
                    <a:gd name="T29" fmla="*/ 0 h 59"/>
                    <a:gd name="T30" fmla="*/ 0 w 79"/>
                    <a:gd name="T31" fmla="*/ 0 h 59"/>
                    <a:gd name="T32" fmla="*/ 0 w 79"/>
                    <a:gd name="T33" fmla="*/ 0 h 59"/>
                    <a:gd name="T34" fmla="*/ 0 w 79"/>
                    <a:gd name="T35" fmla="*/ 0 h 59"/>
                    <a:gd name="T36" fmla="*/ 0 w 79"/>
                    <a:gd name="T37" fmla="*/ 0 h 59"/>
                    <a:gd name="T38" fmla="*/ 0 w 79"/>
                    <a:gd name="T39" fmla="*/ 0 h 59"/>
                    <a:gd name="T40" fmla="*/ 0 w 79"/>
                    <a:gd name="T41" fmla="*/ 0 h 59"/>
                    <a:gd name="T42" fmla="*/ 0 w 79"/>
                    <a:gd name="T43" fmla="*/ 0 h 59"/>
                    <a:gd name="T44" fmla="*/ 0 w 79"/>
                    <a:gd name="T45" fmla="*/ 0 h 59"/>
                    <a:gd name="T46" fmla="*/ 0 w 79"/>
                    <a:gd name="T47" fmla="*/ 0 h 59"/>
                    <a:gd name="T48" fmla="*/ 0 w 79"/>
                    <a:gd name="T49" fmla="*/ 0 h 59"/>
                    <a:gd name="T50" fmla="*/ 0 w 79"/>
                    <a:gd name="T51" fmla="*/ 0 h 59"/>
                    <a:gd name="T52" fmla="*/ 0 w 79"/>
                    <a:gd name="T53" fmla="*/ 0 h 59"/>
                    <a:gd name="T54" fmla="*/ 0 w 79"/>
                    <a:gd name="T55" fmla="*/ 0 h 59"/>
                    <a:gd name="T56" fmla="*/ 0 w 79"/>
                    <a:gd name="T57" fmla="*/ 0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9"/>
                    <a:gd name="T88" fmla="*/ 0 h 59"/>
                    <a:gd name="T89" fmla="*/ 79 w 79"/>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9" h="59">
                      <a:moveTo>
                        <a:pt x="6" y="25"/>
                      </a:moveTo>
                      <a:lnTo>
                        <a:pt x="30" y="29"/>
                      </a:lnTo>
                      <a:lnTo>
                        <a:pt x="50" y="18"/>
                      </a:lnTo>
                      <a:lnTo>
                        <a:pt x="67" y="2"/>
                      </a:lnTo>
                      <a:lnTo>
                        <a:pt x="66" y="2"/>
                      </a:lnTo>
                      <a:lnTo>
                        <a:pt x="66" y="0"/>
                      </a:lnTo>
                      <a:lnTo>
                        <a:pt x="65" y="0"/>
                      </a:lnTo>
                      <a:lnTo>
                        <a:pt x="59" y="9"/>
                      </a:lnTo>
                      <a:lnTo>
                        <a:pt x="51" y="16"/>
                      </a:lnTo>
                      <a:lnTo>
                        <a:pt x="45" y="24"/>
                      </a:lnTo>
                      <a:lnTo>
                        <a:pt x="57" y="22"/>
                      </a:lnTo>
                      <a:lnTo>
                        <a:pt x="69" y="21"/>
                      </a:lnTo>
                      <a:lnTo>
                        <a:pt x="79" y="18"/>
                      </a:lnTo>
                      <a:lnTo>
                        <a:pt x="53" y="31"/>
                      </a:lnTo>
                      <a:lnTo>
                        <a:pt x="26" y="42"/>
                      </a:lnTo>
                      <a:lnTo>
                        <a:pt x="0" y="59"/>
                      </a:lnTo>
                      <a:lnTo>
                        <a:pt x="3" y="51"/>
                      </a:lnTo>
                      <a:lnTo>
                        <a:pt x="3" y="44"/>
                      </a:lnTo>
                      <a:lnTo>
                        <a:pt x="2" y="37"/>
                      </a:lnTo>
                      <a:lnTo>
                        <a:pt x="3" y="34"/>
                      </a:lnTo>
                      <a:lnTo>
                        <a:pt x="5" y="29"/>
                      </a:lnTo>
                      <a:lnTo>
                        <a:pt x="6" y="25"/>
                      </a:lnTo>
                      <a:close/>
                    </a:path>
                  </a:pathLst>
                </a:custGeom>
                <a:solidFill>
                  <a:srgbClr val="47A3CB"/>
                </a:solidFill>
                <a:ln w="9525">
                  <a:noFill/>
                  <a:round/>
                  <a:headEnd/>
                  <a:tailEnd/>
                </a:ln>
              </p:spPr>
              <p:txBody>
                <a:bodyPr/>
                <a:lstStyle/>
                <a:p>
                  <a:endParaRPr lang="en-US"/>
                </a:p>
              </p:txBody>
            </p:sp>
            <p:sp>
              <p:nvSpPr>
                <p:cNvPr id="19055" name="Freeform 774"/>
                <p:cNvSpPr>
                  <a:spLocks/>
                </p:cNvSpPr>
                <p:nvPr/>
              </p:nvSpPr>
              <p:spPr bwMode="auto">
                <a:xfrm>
                  <a:off x="787" y="2207"/>
                  <a:ext cx="20" cy="15"/>
                </a:xfrm>
                <a:custGeom>
                  <a:avLst/>
                  <a:gdLst>
                    <a:gd name="T0" fmla="*/ 0 w 79"/>
                    <a:gd name="T1" fmla="*/ 0 h 59"/>
                    <a:gd name="T2" fmla="*/ 0 w 79"/>
                    <a:gd name="T3" fmla="*/ 0 h 59"/>
                    <a:gd name="T4" fmla="*/ 0 w 79"/>
                    <a:gd name="T5" fmla="*/ 0 h 59"/>
                    <a:gd name="T6" fmla="*/ 0 w 79"/>
                    <a:gd name="T7" fmla="*/ 0 h 59"/>
                    <a:gd name="T8" fmla="*/ 0 w 79"/>
                    <a:gd name="T9" fmla="*/ 0 h 59"/>
                    <a:gd name="T10" fmla="*/ 0 w 79"/>
                    <a:gd name="T11" fmla="*/ 0 h 59"/>
                    <a:gd name="T12" fmla="*/ 0 w 79"/>
                    <a:gd name="T13" fmla="*/ 0 h 59"/>
                    <a:gd name="T14" fmla="*/ 0 w 79"/>
                    <a:gd name="T15" fmla="*/ 0 h 59"/>
                    <a:gd name="T16" fmla="*/ 0 w 79"/>
                    <a:gd name="T17" fmla="*/ 0 h 59"/>
                    <a:gd name="T18" fmla="*/ 0 w 79"/>
                    <a:gd name="T19" fmla="*/ 0 h 59"/>
                    <a:gd name="T20" fmla="*/ 0 w 79"/>
                    <a:gd name="T21" fmla="*/ 0 h 59"/>
                    <a:gd name="T22" fmla="*/ 0 w 79"/>
                    <a:gd name="T23" fmla="*/ 0 h 59"/>
                    <a:gd name="T24" fmla="*/ 0 w 79"/>
                    <a:gd name="T25" fmla="*/ 0 h 59"/>
                    <a:gd name="T26" fmla="*/ 0 w 79"/>
                    <a:gd name="T27" fmla="*/ 0 h 59"/>
                    <a:gd name="T28" fmla="*/ 0 w 79"/>
                    <a:gd name="T29" fmla="*/ 0 h 59"/>
                    <a:gd name="T30" fmla="*/ 0 w 79"/>
                    <a:gd name="T31" fmla="*/ 0 h 59"/>
                    <a:gd name="T32" fmla="*/ 0 w 79"/>
                    <a:gd name="T33" fmla="*/ 0 h 59"/>
                    <a:gd name="T34" fmla="*/ 0 w 79"/>
                    <a:gd name="T35" fmla="*/ 0 h 59"/>
                    <a:gd name="T36" fmla="*/ 0 w 79"/>
                    <a:gd name="T37" fmla="*/ 0 h 59"/>
                    <a:gd name="T38" fmla="*/ 0 w 79"/>
                    <a:gd name="T39" fmla="*/ 0 h 59"/>
                    <a:gd name="T40" fmla="*/ 0 w 79"/>
                    <a:gd name="T41" fmla="*/ 0 h 59"/>
                    <a:gd name="T42" fmla="*/ 0 w 79"/>
                    <a:gd name="T43" fmla="*/ 0 h 59"/>
                    <a:gd name="T44" fmla="*/ 0 w 79"/>
                    <a:gd name="T45" fmla="*/ 0 h 59"/>
                    <a:gd name="T46" fmla="*/ 0 w 79"/>
                    <a:gd name="T47" fmla="*/ 0 h 59"/>
                    <a:gd name="T48" fmla="*/ 0 w 79"/>
                    <a:gd name="T49" fmla="*/ 0 h 59"/>
                    <a:gd name="T50" fmla="*/ 0 w 79"/>
                    <a:gd name="T51" fmla="*/ 0 h 59"/>
                    <a:gd name="T52" fmla="*/ 0 w 79"/>
                    <a:gd name="T53" fmla="*/ 0 h 59"/>
                    <a:gd name="T54" fmla="*/ 0 w 79"/>
                    <a:gd name="T55" fmla="*/ 0 h 59"/>
                    <a:gd name="T56" fmla="*/ 0 w 79"/>
                    <a:gd name="T57" fmla="*/ 0 h 59"/>
                    <a:gd name="T58" fmla="*/ 0 w 79"/>
                    <a:gd name="T59" fmla="*/ 0 h 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9"/>
                    <a:gd name="T91" fmla="*/ 0 h 59"/>
                    <a:gd name="T92" fmla="*/ 79 w 79"/>
                    <a:gd name="T93" fmla="*/ 59 h 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9" h="59">
                      <a:moveTo>
                        <a:pt x="6" y="25"/>
                      </a:moveTo>
                      <a:lnTo>
                        <a:pt x="30" y="29"/>
                      </a:lnTo>
                      <a:lnTo>
                        <a:pt x="50" y="18"/>
                      </a:lnTo>
                      <a:lnTo>
                        <a:pt x="67" y="2"/>
                      </a:lnTo>
                      <a:lnTo>
                        <a:pt x="66" y="2"/>
                      </a:lnTo>
                      <a:lnTo>
                        <a:pt x="66" y="0"/>
                      </a:lnTo>
                      <a:lnTo>
                        <a:pt x="65" y="0"/>
                      </a:lnTo>
                      <a:lnTo>
                        <a:pt x="59" y="9"/>
                      </a:lnTo>
                      <a:lnTo>
                        <a:pt x="51" y="16"/>
                      </a:lnTo>
                      <a:lnTo>
                        <a:pt x="45" y="24"/>
                      </a:lnTo>
                      <a:lnTo>
                        <a:pt x="57" y="22"/>
                      </a:lnTo>
                      <a:lnTo>
                        <a:pt x="69" y="21"/>
                      </a:lnTo>
                      <a:lnTo>
                        <a:pt x="79" y="18"/>
                      </a:lnTo>
                      <a:lnTo>
                        <a:pt x="53" y="31"/>
                      </a:lnTo>
                      <a:lnTo>
                        <a:pt x="26" y="42"/>
                      </a:lnTo>
                      <a:lnTo>
                        <a:pt x="0" y="59"/>
                      </a:lnTo>
                      <a:lnTo>
                        <a:pt x="3" y="51"/>
                      </a:lnTo>
                      <a:lnTo>
                        <a:pt x="3" y="44"/>
                      </a:lnTo>
                      <a:lnTo>
                        <a:pt x="2" y="37"/>
                      </a:lnTo>
                      <a:lnTo>
                        <a:pt x="3" y="34"/>
                      </a:lnTo>
                      <a:lnTo>
                        <a:pt x="5" y="29"/>
                      </a:lnTo>
                      <a:lnTo>
                        <a:pt x="6" y="25"/>
                      </a:lnTo>
                    </a:path>
                  </a:pathLst>
                </a:custGeom>
                <a:noFill/>
                <a:ln w="1588">
                  <a:solidFill>
                    <a:srgbClr val="87C2DC"/>
                  </a:solidFill>
                  <a:round/>
                  <a:headEnd/>
                  <a:tailEnd/>
                </a:ln>
              </p:spPr>
              <p:txBody>
                <a:bodyPr/>
                <a:lstStyle/>
                <a:p>
                  <a:endParaRPr lang="en-US"/>
                </a:p>
              </p:txBody>
            </p:sp>
            <p:sp>
              <p:nvSpPr>
                <p:cNvPr id="19056" name="Freeform 775"/>
                <p:cNvSpPr>
                  <a:spLocks/>
                </p:cNvSpPr>
                <p:nvPr/>
              </p:nvSpPr>
              <p:spPr bwMode="auto">
                <a:xfrm>
                  <a:off x="678" y="2600"/>
                  <a:ext cx="4" cy="27"/>
                </a:xfrm>
                <a:custGeom>
                  <a:avLst/>
                  <a:gdLst>
                    <a:gd name="T0" fmla="*/ 0 w 16"/>
                    <a:gd name="T1" fmla="*/ 0 h 109"/>
                    <a:gd name="T2" fmla="*/ 0 w 16"/>
                    <a:gd name="T3" fmla="*/ 0 h 109"/>
                    <a:gd name="T4" fmla="*/ 0 w 16"/>
                    <a:gd name="T5" fmla="*/ 0 h 109"/>
                    <a:gd name="T6" fmla="*/ 0 w 16"/>
                    <a:gd name="T7" fmla="*/ 0 h 109"/>
                    <a:gd name="T8" fmla="*/ 0 w 16"/>
                    <a:gd name="T9" fmla="*/ 0 h 109"/>
                    <a:gd name="T10" fmla="*/ 0 w 16"/>
                    <a:gd name="T11" fmla="*/ 0 h 109"/>
                    <a:gd name="T12" fmla="*/ 0 w 16"/>
                    <a:gd name="T13" fmla="*/ 0 h 109"/>
                    <a:gd name="T14" fmla="*/ 0 w 16"/>
                    <a:gd name="T15" fmla="*/ 0 h 109"/>
                    <a:gd name="T16" fmla="*/ 0 w 16"/>
                    <a:gd name="T17" fmla="*/ 0 h 109"/>
                    <a:gd name="T18" fmla="*/ 0 w 16"/>
                    <a:gd name="T19" fmla="*/ 0 h 109"/>
                    <a:gd name="T20" fmla="*/ 0 w 16"/>
                    <a:gd name="T21" fmla="*/ 0 h 109"/>
                    <a:gd name="T22" fmla="*/ 0 w 16"/>
                    <a:gd name="T23" fmla="*/ 0 h 109"/>
                    <a:gd name="T24" fmla="*/ 0 w 16"/>
                    <a:gd name="T25" fmla="*/ 0 h 109"/>
                    <a:gd name="T26" fmla="*/ 0 w 16"/>
                    <a:gd name="T27" fmla="*/ 0 h 109"/>
                    <a:gd name="T28" fmla="*/ 0 w 16"/>
                    <a:gd name="T29" fmla="*/ 0 h 109"/>
                    <a:gd name="T30" fmla="*/ 0 w 16"/>
                    <a:gd name="T31" fmla="*/ 0 h 109"/>
                    <a:gd name="T32" fmla="*/ 0 w 1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09"/>
                    <a:gd name="T53" fmla="*/ 16 w 1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09">
                      <a:moveTo>
                        <a:pt x="0" y="14"/>
                      </a:moveTo>
                      <a:lnTo>
                        <a:pt x="7" y="45"/>
                      </a:lnTo>
                      <a:lnTo>
                        <a:pt x="11" y="77"/>
                      </a:lnTo>
                      <a:lnTo>
                        <a:pt x="13" y="109"/>
                      </a:lnTo>
                      <a:lnTo>
                        <a:pt x="16" y="83"/>
                      </a:lnTo>
                      <a:lnTo>
                        <a:pt x="15" y="58"/>
                      </a:lnTo>
                      <a:lnTo>
                        <a:pt x="9" y="32"/>
                      </a:lnTo>
                      <a:lnTo>
                        <a:pt x="7" y="22"/>
                      </a:lnTo>
                      <a:lnTo>
                        <a:pt x="7" y="10"/>
                      </a:lnTo>
                      <a:lnTo>
                        <a:pt x="9" y="0"/>
                      </a:lnTo>
                      <a:lnTo>
                        <a:pt x="7" y="3"/>
                      </a:lnTo>
                      <a:lnTo>
                        <a:pt x="2" y="10"/>
                      </a:lnTo>
                      <a:lnTo>
                        <a:pt x="0" y="14"/>
                      </a:lnTo>
                      <a:close/>
                    </a:path>
                  </a:pathLst>
                </a:custGeom>
                <a:solidFill>
                  <a:srgbClr val="47A3CB"/>
                </a:solidFill>
                <a:ln w="9525">
                  <a:noFill/>
                  <a:round/>
                  <a:headEnd/>
                  <a:tailEnd/>
                </a:ln>
              </p:spPr>
              <p:txBody>
                <a:bodyPr/>
                <a:lstStyle/>
                <a:p>
                  <a:endParaRPr lang="en-US"/>
                </a:p>
              </p:txBody>
            </p:sp>
            <p:sp>
              <p:nvSpPr>
                <p:cNvPr id="19057" name="Freeform 776"/>
                <p:cNvSpPr>
                  <a:spLocks/>
                </p:cNvSpPr>
                <p:nvPr/>
              </p:nvSpPr>
              <p:spPr bwMode="auto">
                <a:xfrm>
                  <a:off x="678" y="2600"/>
                  <a:ext cx="4" cy="27"/>
                </a:xfrm>
                <a:custGeom>
                  <a:avLst/>
                  <a:gdLst>
                    <a:gd name="T0" fmla="*/ 0 w 16"/>
                    <a:gd name="T1" fmla="*/ 0 h 109"/>
                    <a:gd name="T2" fmla="*/ 0 w 16"/>
                    <a:gd name="T3" fmla="*/ 0 h 109"/>
                    <a:gd name="T4" fmla="*/ 0 w 16"/>
                    <a:gd name="T5" fmla="*/ 0 h 109"/>
                    <a:gd name="T6" fmla="*/ 0 w 16"/>
                    <a:gd name="T7" fmla="*/ 0 h 109"/>
                    <a:gd name="T8" fmla="*/ 0 w 16"/>
                    <a:gd name="T9" fmla="*/ 0 h 109"/>
                    <a:gd name="T10" fmla="*/ 0 w 16"/>
                    <a:gd name="T11" fmla="*/ 0 h 109"/>
                    <a:gd name="T12" fmla="*/ 0 w 16"/>
                    <a:gd name="T13" fmla="*/ 0 h 109"/>
                    <a:gd name="T14" fmla="*/ 0 w 16"/>
                    <a:gd name="T15" fmla="*/ 0 h 109"/>
                    <a:gd name="T16" fmla="*/ 0 w 16"/>
                    <a:gd name="T17" fmla="*/ 0 h 109"/>
                    <a:gd name="T18" fmla="*/ 0 w 16"/>
                    <a:gd name="T19" fmla="*/ 0 h 109"/>
                    <a:gd name="T20" fmla="*/ 0 w 16"/>
                    <a:gd name="T21" fmla="*/ 0 h 109"/>
                    <a:gd name="T22" fmla="*/ 0 w 16"/>
                    <a:gd name="T23" fmla="*/ 0 h 109"/>
                    <a:gd name="T24" fmla="*/ 0 w 16"/>
                    <a:gd name="T25" fmla="*/ 0 h 109"/>
                    <a:gd name="T26" fmla="*/ 0 w 16"/>
                    <a:gd name="T27" fmla="*/ 0 h 109"/>
                    <a:gd name="T28" fmla="*/ 0 w 16"/>
                    <a:gd name="T29" fmla="*/ 0 h 109"/>
                    <a:gd name="T30" fmla="*/ 0 w 16"/>
                    <a:gd name="T31" fmla="*/ 0 h 109"/>
                    <a:gd name="T32" fmla="*/ 0 w 16"/>
                    <a:gd name="T33" fmla="*/ 0 h 109"/>
                    <a:gd name="T34" fmla="*/ 0 w 16"/>
                    <a:gd name="T35" fmla="*/ 0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09"/>
                    <a:gd name="T56" fmla="*/ 16 w 16"/>
                    <a:gd name="T57" fmla="*/ 109 h 1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09">
                      <a:moveTo>
                        <a:pt x="0" y="14"/>
                      </a:moveTo>
                      <a:lnTo>
                        <a:pt x="7" y="45"/>
                      </a:lnTo>
                      <a:lnTo>
                        <a:pt x="11" y="77"/>
                      </a:lnTo>
                      <a:lnTo>
                        <a:pt x="13" y="109"/>
                      </a:lnTo>
                      <a:lnTo>
                        <a:pt x="16" y="83"/>
                      </a:lnTo>
                      <a:lnTo>
                        <a:pt x="15" y="58"/>
                      </a:lnTo>
                      <a:lnTo>
                        <a:pt x="9" y="32"/>
                      </a:lnTo>
                      <a:lnTo>
                        <a:pt x="7" y="22"/>
                      </a:lnTo>
                      <a:lnTo>
                        <a:pt x="7" y="10"/>
                      </a:lnTo>
                      <a:lnTo>
                        <a:pt x="9" y="0"/>
                      </a:lnTo>
                      <a:lnTo>
                        <a:pt x="7" y="3"/>
                      </a:lnTo>
                      <a:lnTo>
                        <a:pt x="2" y="10"/>
                      </a:lnTo>
                      <a:lnTo>
                        <a:pt x="0" y="14"/>
                      </a:lnTo>
                    </a:path>
                  </a:pathLst>
                </a:custGeom>
                <a:noFill/>
                <a:ln w="1588">
                  <a:solidFill>
                    <a:srgbClr val="87C2DC"/>
                  </a:solidFill>
                  <a:round/>
                  <a:headEnd/>
                  <a:tailEnd/>
                </a:ln>
              </p:spPr>
              <p:txBody>
                <a:bodyPr/>
                <a:lstStyle/>
                <a:p>
                  <a:endParaRPr lang="en-US"/>
                </a:p>
              </p:txBody>
            </p:sp>
            <p:sp>
              <p:nvSpPr>
                <p:cNvPr id="19058" name="Freeform 777"/>
                <p:cNvSpPr>
                  <a:spLocks/>
                </p:cNvSpPr>
                <p:nvPr/>
              </p:nvSpPr>
              <p:spPr bwMode="auto">
                <a:xfrm>
                  <a:off x="684" y="2588"/>
                  <a:ext cx="10" cy="19"/>
                </a:xfrm>
                <a:custGeom>
                  <a:avLst/>
                  <a:gdLst>
                    <a:gd name="T0" fmla="*/ 0 w 41"/>
                    <a:gd name="T1" fmla="*/ 0 h 74"/>
                    <a:gd name="T2" fmla="*/ 0 w 41"/>
                    <a:gd name="T3" fmla="*/ 0 h 74"/>
                    <a:gd name="T4" fmla="*/ 0 w 41"/>
                    <a:gd name="T5" fmla="*/ 0 h 74"/>
                    <a:gd name="T6" fmla="*/ 0 w 41"/>
                    <a:gd name="T7" fmla="*/ 0 h 74"/>
                    <a:gd name="T8" fmla="*/ 0 w 41"/>
                    <a:gd name="T9" fmla="*/ 0 h 74"/>
                    <a:gd name="T10" fmla="*/ 0 w 41"/>
                    <a:gd name="T11" fmla="*/ 0 h 74"/>
                    <a:gd name="T12" fmla="*/ 0 w 41"/>
                    <a:gd name="T13" fmla="*/ 0 h 74"/>
                    <a:gd name="T14" fmla="*/ 0 w 41"/>
                    <a:gd name="T15" fmla="*/ 0 h 74"/>
                    <a:gd name="T16" fmla="*/ 0 w 41"/>
                    <a:gd name="T17" fmla="*/ 0 h 74"/>
                    <a:gd name="T18" fmla="*/ 0 w 41"/>
                    <a:gd name="T19" fmla="*/ 0 h 74"/>
                    <a:gd name="T20" fmla="*/ 0 w 41"/>
                    <a:gd name="T21" fmla="*/ 0 h 74"/>
                    <a:gd name="T22" fmla="*/ 0 w 41"/>
                    <a:gd name="T23" fmla="*/ 0 h 74"/>
                    <a:gd name="T24" fmla="*/ 0 w 41"/>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74"/>
                    <a:gd name="T41" fmla="*/ 41 w 41"/>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74">
                      <a:moveTo>
                        <a:pt x="5" y="0"/>
                      </a:moveTo>
                      <a:lnTo>
                        <a:pt x="15" y="25"/>
                      </a:lnTo>
                      <a:lnTo>
                        <a:pt x="30" y="49"/>
                      </a:lnTo>
                      <a:lnTo>
                        <a:pt x="41" y="74"/>
                      </a:lnTo>
                      <a:lnTo>
                        <a:pt x="28" y="55"/>
                      </a:lnTo>
                      <a:lnTo>
                        <a:pt x="15" y="37"/>
                      </a:lnTo>
                      <a:lnTo>
                        <a:pt x="0" y="21"/>
                      </a:lnTo>
                      <a:lnTo>
                        <a:pt x="1" y="16"/>
                      </a:lnTo>
                      <a:lnTo>
                        <a:pt x="4" y="5"/>
                      </a:lnTo>
                      <a:lnTo>
                        <a:pt x="5" y="0"/>
                      </a:lnTo>
                      <a:close/>
                    </a:path>
                  </a:pathLst>
                </a:custGeom>
                <a:solidFill>
                  <a:srgbClr val="47A3CB"/>
                </a:solidFill>
                <a:ln w="9525">
                  <a:noFill/>
                  <a:round/>
                  <a:headEnd/>
                  <a:tailEnd/>
                </a:ln>
              </p:spPr>
              <p:txBody>
                <a:bodyPr/>
                <a:lstStyle/>
                <a:p>
                  <a:endParaRPr lang="en-US"/>
                </a:p>
              </p:txBody>
            </p:sp>
            <p:sp>
              <p:nvSpPr>
                <p:cNvPr id="19059" name="Freeform 778"/>
                <p:cNvSpPr>
                  <a:spLocks/>
                </p:cNvSpPr>
                <p:nvPr/>
              </p:nvSpPr>
              <p:spPr bwMode="auto">
                <a:xfrm>
                  <a:off x="684" y="2588"/>
                  <a:ext cx="10" cy="19"/>
                </a:xfrm>
                <a:custGeom>
                  <a:avLst/>
                  <a:gdLst>
                    <a:gd name="T0" fmla="*/ 0 w 41"/>
                    <a:gd name="T1" fmla="*/ 0 h 74"/>
                    <a:gd name="T2" fmla="*/ 0 w 41"/>
                    <a:gd name="T3" fmla="*/ 0 h 74"/>
                    <a:gd name="T4" fmla="*/ 0 w 41"/>
                    <a:gd name="T5" fmla="*/ 0 h 74"/>
                    <a:gd name="T6" fmla="*/ 0 w 41"/>
                    <a:gd name="T7" fmla="*/ 0 h 74"/>
                    <a:gd name="T8" fmla="*/ 0 w 41"/>
                    <a:gd name="T9" fmla="*/ 0 h 74"/>
                    <a:gd name="T10" fmla="*/ 0 w 41"/>
                    <a:gd name="T11" fmla="*/ 0 h 74"/>
                    <a:gd name="T12" fmla="*/ 0 w 41"/>
                    <a:gd name="T13" fmla="*/ 0 h 74"/>
                    <a:gd name="T14" fmla="*/ 0 w 41"/>
                    <a:gd name="T15" fmla="*/ 0 h 74"/>
                    <a:gd name="T16" fmla="*/ 0 w 41"/>
                    <a:gd name="T17" fmla="*/ 0 h 74"/>
                    <a:gd name="T18" fmla="*/ 0 w 41"/>
                    <a:gd name="T19" fmla="*/ 0 h 74"/>
                    <a:gd name="T20" fmla="*/ 0 w 41"/>
                    <a:gd name="T21" fmla="*/ 0 h 74"/>
                    <a:gd name="T22" fmla="*/ 0 w 41"/>
                    <a:gd name="T23" fmla="*/ 0 h 74"/>
                    <a:gd name="T24" fmla="*/ 0 w 41"/>
                    <a:gd name="T25" fmla="*/ 0 h 74"/>
                    <a:gd name="T26" fmla="*/ 0 w 41"/>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74"/>
                    <a:gd name="T44" fmla="*/ 41 w 41"/>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74">
                      <a:moveTo>
                        <a:pt x="5" y="0"/>
                      </a:moveTo>
                      <a:lnTo>
                        <a:pt x="15" y="25"/>
                      </a:lnTo>
                      <a:lnTo>
                        <a:pt x="30" y="49"/>
                      </a:lnTo>
                      <a:lnTo>
                        <a:pt x="41" y="74"/>
                      </a:lnTo>
                      <a:lnTo>
                        <a:pt x="28" y="55"/>
                      </a:lnTo>
                      <a:lnTo>
                        <a:pt x="15" y="37"/>
                      </a:lnTo>
                      <a:lnTo>
                        <a:pt x="0" y="21"/>
                      </a:lnTo>
                      <a:lnTo>
                        <a:pt x="1" y="16"/>
                      </a:lnTo>
                      <a:lnTo>
                        <a:pt x="4" y="5"/>
                      </a:lnTo>
                      <a:lnTo>
                        <a:pt x="5" y="0"/>
                      </a:lnTo>
                    </a:path>
                  </a:pathLst>
                </a:custGeom>
                <a:noFill/>
                <a:ln w="1588">
                  <a:solidFill>
                    <a:srgbClr val="87C2DC"/>
                  </a:solidFill>
                  <a:round/>
                  <a:headEnd/>
                  <a:tailEnd/>
                </a:ln>
              </p:spPr>
              <p:txBody>
                <a:bodyPr/>
                <a:lstStyle/>
                <a:p>
                  <a:endParaRPr lang="en-US"/>
                </a:p>
              </p:txBody>
            </p:sp>
            <p:sp>
              <p:nvSpPr>
                <p:cNvPr id="19060" name="Freeform 779"/>
                <p:cNvSpPr>
                  <a:spLocks/>
                </p:cNvSpPr>
                <p:nvPr/>
              </p:nvSpPr>
              <p:spPr bwMode="auto">
                <a:xfrm>
                  <a:off x="655" y="2605"/>
                  <a:ext cx="4" cy="25"/>
                </a:xfrm>
                <a:custGeom>
                  <a:avLst/>
                  <a:gdLst>
                    <a:gd name="T0" fmla="*/ 0 w 17"/>
                    <a:gd name="T1" fmla="*/ 0 h 101"/>
                    <a:gd name="T2" fmla="*/ 0 w 17"/>
                    <a:gd name="T3" fmla="*/ 0 h 101"/>
                    <a:gd name="T4" fmla="*/ 0 w 17"/>
                    <a:gd name="T5" fmla="*/ 0 h 101"/>
                    <a:gd name="T6" fmla="*/ 0 w 17"/>
                    <a:gd name="T7" fmla="*/ 0 h 101"/>
                    <a:gd name="T8" fmla="*/ 0 w 17"/>
                    <a:gd name="T9" fmla="*/ 0 h 101"/>
                    <a:gd name="T10" fmla="*/ 0 w 17"/>
                    <a:gd name="T11" fmla="*/ 0 h 101"/>
                    <a:gd name="T12" fmla="*/ 0 w 17"/>
                    <a:gd name="T13" fmla="*/ 0 h 101"/>
                    <a:gd name="T14" fmla="*/ 0 w 17"/>
                    <a:gd name="T15" fmla="*/ 0 h 101"/>
                    <a:gd name="T16" fmla="*/ 0 w 17"/>
                    <a:gd name="T17" fmla="*/ 0 h 101"/>
                    <a:gd name="T18" fmla="*/ 0 w 17"/>
                    <a:gd name="T19" fmla="*/ 0 h 101"/>
                    <a:gd name="T20" fmla="*/ 0 w 17"/>
                    <a:gd name="T21" fmla="*/ 0 h 101"/>
                    <a:gd name="T22" fmla="*/ 0 w 17"/>
                    <a:gd name="T23" fmla="*/ 0 h 101"/>
                    <a:gd name="T24" fmla="*/ 0 w 17"/>
                    <a:gd name="T25" fmla="*/ 0 h 101"/>
                    <a:gd name="T26" fmla="*/ 0 w 17"/>
                    <a:gd name="T27" fmla="*/ 0 h 101"/>
                    <a:gd name="T28" fmla="*/ 0 w 17"/>
                    <a:gd name="T29" fmla="*/ 0 h 101"/>
                    <a:gd name="T30" fmla="*/ 0 w 17"/>
                    <a:gd name="T31" fmla="*/ 0 h 101"/>
                    <a:gd name="T32" fmla="*/ 0 w 17"/>
                    <a:gd name="T33" fmla="*/ 0 h 101"/>
                    <a:gd name="T34" fmla="*/ 0 w 17"/>
                    <a:gd name="T35" fmla="*/ 0 h 101"/>
                    <a:gd name="T36" fmla="*/ 0 w 17"/>
                    <a:gd name="T37" fmla="*/ 0 h 101"/>
                    <a:gd name="T38" fmla="*/ 0 w 17"/>
                    <a:gd name="T39" fmla="*/ 0 h 101"/>
                    <a:gd name="T40" fmla="*/ 0 w 17"/>
                    <a:gd name="T41" fmla="*/ 0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01"/>
                    <a:gd name="T65" fmla="*/ 17 w 17"/>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01">
                      <a:moveTo>
                        <a:pt x="4" y="0"/>
                      </a:moveTo>
                      <a:lnTo>
                        <a:pt x="5" y="34"/>
                      </a:lnTo>
                      <a:lnTo>
                        <a:pt x="2" y="68"/>
                      </a:lnTo>
                      <a:lnTo>
                        <a:pt x="0" y="101"/>
                      </a:lnTo>
                      <a:lnTo>
                        <a:pt x="2" y="83"/>
                      </a:lnTo>
                      <a:lnTo>
                        <a:pt x="6" y="65"/>
                      </a:lnTo>
                      <a:lnTo>
                        <a:pt x="10" y="47"/>
                      </a:lnTo>
                      <a:lnTo>
                        <a:pt x="11" y="39"/>
                      </a:lnTo>
                      <a:lnTo>
                        <a:pt x="12" y="31"/>
                      </a:lnTo>
                      <a:lnTo>
                        <a:pt x="13" y="23"/>
                      </a:lnTo>
                      <a:lnTo>
                        <a:pt x="13" y="15"/>
                      </a:lnTo>
                      <a:lnTo>
                        <a:pt x="14" y="8"/>
                      </a:lnTo>
                      <a:lnTo>
                        <a:pt x="17" y="2"/>
                      </a:lnTo>
                      <a:lnTo>
                        <a:pt x="13" y="1"/>
                      </a:lnTo>
                      <a:lnTo>
                        <a:pt x="7" y="1"/>
                      </a:lnTo>
                      <a:lnTo>
                        <a:pt x="4" y="0"/>
                      </a:lnTo>
                      <a:close/>
                    </a:path>
                  </a:pathLst>
                </a:custGeom>
                <a:solidFill>
                  <a:srgbClr val="47A3CB"/>
                </a:solidFill>
                <a:ln w="9525">
                  <a:noFill/>
                  <a:round/>
                  <a:headEnd/>
                  <a:tailEnd/>
                </a:ln>
              </p:spPr>
              <p:txBody>
                <a:bodyPr/>
                <a:lstStyle/>
                <a:p>
                  <a:endParaRPr lang="en-US"/>
                </a:p>
              </p:txBody>
            </p:sp>
            <p:sp>
              <p:nvSpPr>
                <p:cNvPr id="19061" name="Freeform 780"/>
                <p:cNvSpPr>
                  <a:spLocks/>
                </p:cNvSpPr>
                <p:nvPr/>
              </p:nvSpPr>
              <p:spPr bwMode="auto">
                <a:xfrm>
                  <a:off x="655" y="2605"/>
                  <a:ext cx="4" cy="25"/>
                </a:xfrm>
                <a:custGeom>
                  <a:avLst/>
                  <a:gdLst>
                    <a:gd name="T0" fmla="*/ 0 w 17"/>
                    <a:gd name="T1" fmla="*/ 0 h 101"/>
                    <a:gd name="T2" fmla="*/ 0 w 17"/>
                    <a:gd name="T3" fmla="*/ 0 h 101"/>
                    <a:gd name="T4" fmla="*/ 0 w 17"/>
                    <a:gd name="T5" fmla="*/ 0 h 101"/>
                    <a:gd name="T6" fmla="*/ 0 w 17"/>
                    <a:gd name="T7" fmla="*/ 0 h 101"/>
                    <a:gd name="T8" fmla="*/ 0 w 17"/>
                    <a:gd name="T9" fmla="*/ 0 h 101"/>
                    <a:gd name="T10" fmla="*/ 0 w 17"/>
                    <a:gd name="T11" fmla="*/ 0 h 101"/>
                    <a:gd name="T12" fmla="*/ 0 w 17"/>
                    <a:gd name="T13" fmla="*/ 0 h 101"/>
                    <a:gd name="T14" fmla="*/ 0 w 17"/>
                    <a:gd name="T15" fmla="*/ 0 h 101"/>
                    <a:gd name="T16" fmla="*/ 0 w 17"/>
                    <a:gd name="T17" fmla="*/ 0 h 101"/>
                    <a:gd name="T18" fmla="*/ 0 w 17"/>
                    <a:gd name="T19" fmla="*/ 0 h 101"/>
                    <a:gd name="T20" fmla="*/ 0 w 17"/>
                    <a:gd name="T21" fmla="*/ 0 h 101"/>
                    <a:gd name="T22" fmla="*/ 0 w 17"/>
                    <a:gd name="T23" fmla="*/ 0 h 101"/>
                    <a:gd name="T24" fmla="*/ 0 w 17"/>
                    <a:gd name="T25" fmla="*/ 0 h 101"/>
                    <a:gd name="T26" fmla="*/ 0 w 17"/>
                    <a:gd name="T27" fmla="*/ 0 h 101"/>
                    <a:gd name="T28" fmla="*/ 0 w 17"/>
                    <a:gd name="T29" fmla="*/ 0 h 101"/>
                    <a:gd name="T30" fmla="*/ 0 w 17"/>
                    <a:gd name="T31" fmla="*/ 0 h 101"/>
                    <a:gd name="T32" fmla="*/ 0 w 17"/>
                    <a:gd name="T33" fmla="*/ 0 h 101"/>
                    <a:gd name="T34" fmla="*/ 0 w 17"/>
                    <a:gd name="T35" fmla="*/ 0 h 101"/>
                    <a:gd name="T36" fmla="*/ 0 w 17"/>
                    <a:gd name="T37" fmla="*/ 0 h 101"/>
                    <a:gd name="T38" fmla="*/ 0 w 17"/>
                    <a:gd name="T39" fmla="*/ 0 h 101"/>
                    <a:gd name="T40" fmla="*/ 0 w 17"/>
                    <a:gd name="T41" fmla="*/ 0 h 101"/>
                    <a:gd name="T42" fmla="*/ 0 w 17"/>
                    <a:gd name="T43" fmla="*/ 0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01"/>
                    <a:gd name="T68" fmla="*/ 17 w 17"/>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01">
                      <a:moveTo>
                        <a:pt x="4" y="0"/>
                      </a:moveTo>
                      <a:lnTo>
                        <a:pt x="5" y="34"/>
                      </a:lnTo>
                      <a:lnTo>
                        <a:pt x="2" y="68"/>
                      </a:lnTo>
                      <a:lnTo>
                        <a:pt x="0" y="101"/>
                      </a:lnTo>
                      <a:lnTo>
                        <a:pt x="2" y="83"/>
                      </a:lnTo>
                      <a:lnTo>
                        <a:pt x="6" y="65"/>
                      </a:lnTo>
                      <a:lnTo>
                        <a:pt x="10" y="47"/>
                      </a:lnTo>
                      <a:lnTo>
                        <a:pt x="11" y="39"/>
                      </a:lnTo>
                      <a:lnTo>
                        <a:pt x="12" y="31"/>
                      </a:lnTo>
                      <a:lnTo>
                        <a:pt x="13" y="23"/>
                      </a:lnTo>
                      <a:lnTo>
                        <a:pt x="13" y="15"/>
                      </a:lnTo>
                      <a:lnTo>
                        <a:pt x="14" y="8"/>
                      </a:lnTo>
                      <a:lnTo>
                        <a:pt x="17" y="2"/>
                      </a:lnTo>
                      <a:lnTo>
                        <a:pt x="13" y="1"/>
                      </a:lnTo>
                      <a:lnTo>
                        <a:pt x="7" y="1"/>
                      </a:lnTo>
                      <a:lnTo>
                        <a:pt x="4" y="0"/>
                      </a:lnTo>
                    </a:path>
                  </a:pathLst>
                </a:custGeom>
                <a:noFill/>
                <a:ln w="1588">
                  <a:solidFill>
                    <a:srgbClr val="87C2DC"/>
                  </a:solidFill>
                  <a:round/>
                  <a:headEnd/>
                  <a:tailEnd/>
                </a:ln>
              </p:spPr>
              <p:txBody>
                <a:bodyPr/>
                <a:lstStyle/>
                <a:p>
                  <a:endParaRPr lang="en-US"/>
                </a:p>
              </p:txBody>
            </p:sp>
            <p:sp>
              <p:nvSpPr>
                <p:cNvPr id="19062" name="Freeform 781"/>
                <p:cNvSpPr>
                  <a:spLocks/>
                </p:cNvSpPr>
                <p:nvPr/>
              </p:nvSpPr>
              <p:spPr bwMode="auto">
                <a:xfrm>
                  <a:off x="629" y="2599"/>
                  <a:ext cx="8" cy="27"/>
                </a:xfrm>
                <a:custGeom>
                  <a:avLst/>
                  <a:gdLst>
                    <a:gd name="T0" fmla="*/ 0 w 32"/>
                    <a:gd name="T1" fmla="*/ 0 h 109"/>
                    <a:gd name="T2" fmla="*/ 0 w 32"/>
                    <a:gd name="T3" fmla="*/ 0 h 109"/>
                    <a:gd name="T4" fmla="*/ 0 w 32"/>
                    <a:gd name="T5" fmla="*/ 0 h 109"/>
                    <a:gd name="T6" fmla="*/ 0 w 32"/>
                    <a:gd name="T7" fmla="*/ 0 h 109"/>
                    <a:gd name="T8" fmla="*/ 0 w 32"/>
                    <a:gd name="T9" fmla="*/ 0 h 109"/>
                    <a:gd name="T10" fmla="*/ 0 w 32"/>
                    <a:gd name="T11" fmla="*/ 0 h 109"/>
                    <a:gd name="T12" fmla="*/ 0 w 32"/>
                    <a:gd name="T13" fmla="*/ 0 h 109"/>
                    <a:gd name="T14" fmla="*/ 0 w 32"/>
                    <a:gd name="T15" fmla="*/ 0 h 109"/>
                    <a:gd name="T16" fmla="*/ 0 w 32"/>
                    <a:gd name="T17" fmla="*/ 0 h 109"/>
                    <a:gd name="T18" fmla="*/ 0 w 32"/>
                    <a:gd name="T19" fmla="*/ 0 h 109"/>
                    <a:gd name="T20" fmla="*/ 0 w 32"/>
                    <a:gd name="T21" fmla="*/ 0 h 109"/>
                    <a:gd name="T22" fmla="*/ 0 w 32"/>
                    <a:gd name="T23" fmla="*/ 0 h 109"/>
                    <a:gd name="T24" fmla="*/ 0 w 32"/>
                    <a:gd name="T25" fmla="*/ 0 h 109"/>
                    <a:gd name="T26" fmla="*/ 0 w 32"/>
                    <a:gd name="T27" fmla="*/ 0 h 109"/>
                    <a:gd name="T28" fmla="*/ 0 w 32"/>
                    <a:gd name="T29" fmla="*/ 0 h 109"/>
                    <a:gd name="T30" fmla="*/ 0 w 32"/>
                    <a:gd name="T31" fmla="*/ 0 h 109"/>
                    <a:gd name="T32" fmla="*/ 0 w 32"/>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09"/>
                    <a:gd name="T53" fmla="*/ 32 w 32"/>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09">
                      <a:moveTo>
                        <a:pt x="21" y="0"/>
                      </a:moveTo>
                      <a:lnTo>
                        <a:pt x="15" y="36"/>
                      </a:lnTo>
                      <a:lnTo>
                        <a:pt x="8" y="76"/>
                      </a:lnTo>
                      <a:lnTo>
                        <a:pt x="0" y="109"/>
                      </a:lnTo>
                      <a:lnTo>
                        <a:pt x="4" y="87"/>
                      </a:lnTo>
                      <a:lnTo>
                        <a:pt x="14" y="57"/>
                      </a:lnTo>
                      <a:lnTo>
                        <a:pt x="22" y="36"/>
                      </a:lnTo>
                      <a:lnTo>
                        <a:pt x="26" y="27"/>
                      </a:lnTo>
                      <a:lnTo>
                        <a:pt x="28" y="17"/>
                      </a:lnTo>
                      <a:lnTo>
                        <a:pt x="32" y="6"/>
                      </a:lnTo>
                      <a:lnTo>
                        <a:pt x="29" y="5"/>
                      </a:lnTo>
                      <a:lnTo>
                        <a:pt x="23" y="1"/>
                      </a:lnTo>
                      <a:lnTo>
                        <a:pt x="21" y="0"/>
                      </a:lnTo>
                      <a:close/>
                    </a:path>
                  </a:pathLst>
                </a:custGeom>
                <a:solidFill>
                  <a:srgbClr val="47A3CB"/>
                </a:solidFill>
                <a:ln w="9525">
                  <a:noFill/>
                  <a:round/>
                  <a:headEnd/>
                  <a:tailEnd/>
                </a:ln>
              </p:spPr>
              <p:txBody>
                <a:bodyPr/>
                <a:lstStyle/>
                <a:p>
                  <a:endParaRPr lang="en-US"/>
                </a:p>
              </p:txBody>
            </p:sp>
            <p:sp>
              <p:nvSpPr>
                <p:cNvPr id="19063" name="Freeform 782"/>
                <p:cNvSpPr>
                  <a:spLocks/>
                </p:cNvSpPr>
                <p:nvPr/>
              </p:nvSpPr>
              <p:spPr bwMode="auto">
                <a:xfrm>
                  <a:off x="629" y="2599"/>
                  <a:ext cx="8" cy="27"/>
                </a:xfrm>
                <a:custGeom>
                  <a:avLst/>
                  <a:gdLst>
                    <a:gd name="T0" fmla="*/ 0 w 32"/>
                    <a:gd name="T1" fmla="*/ 0 h 109"/>
                    <a:gd name="T2" fmla="*/ 0 w 32"/>
                    <a:gd name="T3" fmla="*/ 0 h 109"/>
                    <a:gd name="T4" fmla="*/ 0 w 32"/>
                    <a:gd name="T5" fmla="*/ 0 h 109"/>
                    <a:gd name="T6" fmla="*/ 0 w 32"/>
                    <a:gd name="T7" fmla="*/ 0 h 109"/>
                    <a:gd name="T8" fmla="*/ 0 w 32"/>
                    <a:gd name="T9" fmla="*/ 0 h 109"/>
                    <a:gd name="T10" fmla="*/ 0 w 32"/>
                    <a:gd name="T11" fmla="*/ 0 h 109"/>
                    <a:gd name="T12" fmla="*/ 0 w 32"/>
                    <a:gd name="T13" fmla="*/ 0 h 109"/>
                    <a:gd name="T14" fmla="*/ 0 w 32"/>
                    <a:gd name="T15" fmla="*/ 0 h 109"/>
                    <a:gd name="T16" fmla="*/ 0 w 32"/>
                    <a:gd name="T17" fmla="*/ 0 h 109"/>
                    <a:gd name="T18" fmla="*/ 0 w 32"/>
                    <a:gd name="T19" fmla="*/ 0 h 109"/>
                    <a:gd name="T20" fmla="*/ 0 w 32"/>
                    <a:gd name="T21" fmla="*/ 0 h 109"/>
                    <a:gd name="T22" fmla="*/ 0 w 32"/>
                    <a:gd name="T23" fmla="*/ 0 h 109"/>
                    <a:gd name="T24" fmla="*/ 0 w 32"/>
                    <a:gd name="T25" fmla="*/ 0 h 109"/>
                    <a:gd name="T26" fmla="*/ 0 w 32"/>
                    <a:gd name="T27" fmla="*/ 0 h 109"/>
                    <a:gd name="T28" fmla="*/ 0 w 32"/>
                    <a:gd name="T29" fmla="*/ 0 h 109"/>
                    <a:gd name="T30" fmla="*/ 0 w 32"/>
                    <a:gd name="T31" fmla="*/ 0 h 109"/>
                    <a:gd name="T32" fmla="*/ 0 w 32"/>
                    <a:gd name="T33" fmla="*/ 0 h 109"/>
                    <a:gd name="T34" fmla="*/ 0 w 32"/>
                    <a:gd name="T35" fmla="*/ 0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09"/>
                    <a:gd name="T56" fmla="*/ 32 w 32"/>
                    <a:gd name="T57" fmla="*/ 109 h 1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09">
                      <a:moveTo>
                        <a:pt x="21" y="0"/>
                      </a:moveTo>
                      <a:lnTo>
                        <a:pt x="15" y="36"/>
                      </a:lnTo>
                      <a:lnTo>
                        <a:pt x="8" y="76"/>
                      </a:lnTo>
                      <a:lnTo>
                        <a:pt x="0" y="109"/>
                      </a:lnTo>
                      <a:lnTo>
                        <a:pt x="4" y="87"/>
                      </a:lnTo>
                      <a:lnTo>
                        <a:pt x="14" y="57"/>
                      </a:lnTo>
                      <a:lnTo>
                        <a:pt x="22" y="36"/>
                      </a:lnTo>
                      <a:lnTo>
                        <a:pt x="26" y="27"/>
                      </a:lnTo>
                      <a:lnTo>
                        <a:pt x="28" y="17"/>
                      </a:lnTo>
                      <a:lnTo>
                        <a:pt x="32" y="6"/>
                      </a:lnTo>
                      <a:lnTo>
                        <a:pt x="29" y="5"/>
                      </a:lnTo>
                      <a:lnTo>
                        <a:pt x="23" y="1"/>
                      </a:lnTo>
                      <a:lnTo>
                        <a:pt x="21" y="0"/>
                      </a:lnTo>
                    </a:path>
                  </a:pathLst>
                </a:custGeom>
                <a:noFill/>
                <a:ln w="1588">
                  <a:solidFill>
                    <a:srgbClr val="87C2DC"/>
                  </a:solidFill>
                  <a:round/>
                  <a:headEnd/>
                  <a:tailEnd/>
                </a:ln>
              </p:spPr>
              <p:txBody>
                <a:bodyPr/>
                <a:lstStyle/>
                <a:p>
                  <a:endParaRPr lang="en-US"/>
                </a:p>
              </p:txBody>
            </p:sp>
            <p:sp>
              <p:nvSpPr>
                <p:cNvPr id="19064" name="Freeform 783"/>
                <p:cNvSpPr>
                  <a:spLocks/>
                </p:cNvSpPr>
                <p:nvPr/>
              </p:nvSpPr>
              <p:spPr bwMode="auto">
                <a:xfrm>
                  <a:off x="602" y="2579"/>
                  <a:ext cx="14" cy="10"/>
                </a:xfrm>
                <a:custGeom>
                  <a:avLst/>
                  <a:gdLst>
                    <a:gd name="T0" fmla="*/ 0 w 56"/>
                    <a:gd name="T1" fmla="*/ 0 h 42"/>
                    <a:gd name="T2" fmla="*/ 0 w 56"/>
                    <a:gd name="T3" fmla="*/ 0 h 42"/>
                    <a:gd name="T4" fmla="*/ 0 w 56"/>
                    <a:gd name="T5" fmla="*/ 0 h 42"/>
                    <a:gd name="T6" fmla="*/ 0 w 56"/>
                    <a:gd name="T7" fmla="*/ 0 h 42"/>
                    <a:gd name="T8" fmla="*/ 0 w 56"/>
                    <a:gd name="T9" fmla="*/ 0 h 42"/>
                    <a:gd name="T10" fmla="*/ 0 w 56"/>
                    <a:gd name="T11" fmla="*/ 0 h 42"/>
                    <a:gd name="T12" fmla="*/ 0 w 56"/>
                    <a:gd name="T13" fmla="*/ 0 h 42"/>
                    <a:gd name="T14" fmla="*/ 0 w 56"/>
                    <a:gd name="T15" fmla="*/ 0 h 42"/>
                    <a:gd name="T16" fmla="*/ 0 w 56"/>
                    <a:gd name="T17" fmla="*/ 0 h 42"/>
                    <a:gd name="T18" fmla="*/ 0 w 56"/>
                    <a:gd name="T19" fmla="*/ 0 h 42"/>
                    <a:gd name="T20" fmla="*/ 0 w 56"/>
                    <a:gd name="T21" fmla="*/ 0 h 42"/>
                    <a:gd name="T22" fmla="*/ 0 w 56"/>
                    <a:gd name="T23" fmla="*/ 0 h 42"/>
                    <a:gd name="T24" fmla="*/ 0 w 56"/>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42"/>
                    <a:gd name="T41" fmla="*/ 56 w 56"/>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42">
                      <a:moveTo>
                        <a:pt x="49" y="0"/>
                      </a:moveTo>
                      <a:lnTo>
                        <a:pt x="36" y="17"/>
                      </a:lnTo>
                      <a:lnTo>
                        <a:pt x="18" y="30"/>
                      </a:lnTo>
                      <a:lnTo>
                        <a:pt x="0" y="42"/>
                      </a:lnTo>
                      <a:lnTo>
                        <a:pt x="19" y="30"/>
                      </a:lnTo>
                      <a:lnTo>
                        <a:pt x="37" y="18"/>
                      </a:lnTo>
                      <a:lnTo>
                        <a:pt x="56" y="6"/>
                      </a:lnTo>
                      <a:lnTo>
                        <a:pt x="54" y="5"/>
                      </a:lnTo>
                      <a:lnTo>
                        <a:pt x="50" y="1"/>
                      </a:lnTo>
                      <a:lnTo>
                        <a:pt x="49" y="0"/>
                      </a:lnTo>
                      <a:close/>
                    </a:path>
                  </a:pathLst>
                </a:custGeom>
                <a:solidFill>
                  <a:srgbClr val="47A3CB"/>
                </a:solidFill>
                <a:ln w="9525">
                  <a:noFill/>
                  <a:round/>
                  <a:headEnd/>
                  <a:tailEnd/>
                </a:ln>
              </p:spPr>
              <p:txBody>
                <a:bodyPr/>
                <a:lstStyle/>
                <a:p>
                  <a:endParaRPr lang="en-US"/>
                </a:p>
              </p:txBody>
            </p:sp>
            <p:sp>
              <p:nvSpPr>
                <p:cNvPr id="19065" name="Freeform 784"/>
                <p:cNvSpPr>
                  <a:spLocks/>
                </p:cNvSpPr>
                <p:nvPr/>
              </p:nvSpPr>
              <p:spPr bwMode="auto">
                <a:xfrm>
                  <a:off x="602" y="2579"/>
                  <a:ext cx="14" cy="10"/>
                </a:xfrm>
                <a:custGeom>
                  <a:avLst/>
                  <a:gdLst>
                    <a:gd name="T0" fmla="*/ 0 w 56"/>
                    <a:gd name="T1" fmla="*/ 0 h 42"/>
                    <a:gd name="T2" fmla="*/ 0 w 56"/>
                    <a:gd name="T3" fmla="*/ 0 h 42"/>
                    <a:gd name="T4" fmla="*/ 0 w 56"/>
                    <a:gd name="T5" fmla="*/ 0 h 42"/>
                    <a:gd name="T6" fmla="*/ 0 w 56"/>
                    <a:gd name="T7" fmla="*/ 0 h 42"/>
                    <a:gd name="T8" fmla="*/ 0 w 56"/>
                    <a:gd name="T9" fmla="*/ 0 h 42"/>
                    <a:gd name="T10" fmla="*/ 0 w 56"/>
                    <a:gd name="T11" fmla="*/ 0 h 42"/>
                    <a:gd name="T12" fmla="*/ 0 w 56"/>
                    <a:gd name="T13" fmla="*/ 0 h 42"/>
                    <a:gd name="T14" fmla="*/ 0 w 56"/>
                    <a:gd name="T15" fmla="*/ 0 h 42"/>
                    <a:gd name="T16" fmla="*/ 0 w 56"/>
                    <a:gd name="T17" fmla="*/ 0 h 42"/>
                    <a:gd name="T18" fmla="*/ 0 w 56"/>
                    <a:gd name="T19" fmla="*/ 0 h 42"/>
                    <a:gd name="T20" fmla="*/ 0 w 56"/>
                    <a:gd name="T21" fmla="*/ 0 h 42"/>
                    <a:gd name="T22" fmla="*/ 0 w 56"/>
                    <a:gd name="T23" fmla="*/ 0 h 42"/>
                    <a:gd name="T24" fmla="*/ 0 w 56"/>
                    <a:gd name="T25" fmla="*/ 0 h 42"/>
                    <a:gd name="T26" fmla="*/ 0 w 56"/>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2"/>
                    <a:gd name="T44" fmla="*/ 56 w 56"/>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2">
                      <a:moveTo>
                        <a:pt x="49" y="0"/>
                      </a:moveTo>
                      <a:lnTo>
                        <a:pt x="36" y="17"/>
                      </a:lnTo>
                      <a:lnTo>
                        <a:pt x="18" y="30"/>
                      </a:lnTo>
                      <a:lnTo>
                        <a:pt x="0" y="42"/>
                      </a:lnTo>
                      <a:lnTo>
                        <a:pt x="19" y="30"/>
                      </a:lnTo>
                      <a:lnTo>
                        <a:pt x="37" y="18"/>
                      </a:lnTo>
                      <a:lnTo>
                        <a:pt x="56" y="6"/>
                      </a:lnTo>
                      <a:lnTo>
                        <a:pt x="54" y="5"/>
                      </a:lnTo>
                      <a:lnTo>
                        <a:pt x="50" y="1"/>
                      </a:lnTo>
                      <a:lnTo>
                        <a:pt x="49" y="0"/>
                      </a:lnTo>
                    </a:path>
                  </a:pathLst>
                </a:custGeom>
                <a:noFill/>
                <a:ln w="1588">
                  <a:solidFill>
                    <a:srgbClr val="87C2DC"/>
                  </a:solidFill>
                  <a:round/>
                  <a:headEnd/>
                  <a:tailEnd/>
                </a:ln>
              </p:spPr>
              <p:txBody>
                <a:bodyPr/>
                <a:lstStyle/>
                <a:p>
                  <a:endParaRPr lang="en-US"/>
                </a:p>
              </p:txBody>
            </p:sp>
            <p:sp>
              <p:nvSpPr>
                <p:cNvPr id="19066" name="Freeform 785"/>
                <p:cNvSpPr>
                  <a:spLocks/>
                </p:cNvSpPr>
                <p:nvPr/>
              </p:nvSpPr>
              <p:spPr bwMode="auto">
                <a:xfrm>
                  <a:off x="612" y="2590"/>
                  <a:ext cx="15" cy="19"/>
                </a:xfrm>
                <a:custGeom>
                  <a:avLst/>
                  <a:gdLst>
                    <a:gd name="T0" fmla="*/ 0 w 62"/>
                    <a:gd name="T1" fmla="*/ 0 h 75"/>
                    <a:gd name="T2" fmla="*/ 0 w 62"/>
                    <a:gd name="T3" fmla="*/ 0 h 75"/>
                    <a:gd name="T4" fmla="*/ 0 w 62"/>
                    <a:gd name="T5" fmla="*/ 0 h 75"/>
                    <a:gd name="T6" fmla="*/ 0 w 62"/>
                    <a:gd name="T7" fmla="*/ 0 h 75"/>
                    <a:gd name="T8" fmla="*/ 0 w 62"/>
                    <a:gd name="T9" fmla="*/ 0 h 75"/>
                    <a:gd name="T10" fmla="*/ 0 w 62"/>
                    <a:gd name="T11" fmla="*/ 0 h 75"/>
                    <a:gd name="T12" fmla="*/ 0 w 62"/>
                    <a:gd name="T13" fmla="*/ 0 h 75"/>
                    <a:gd name="T14" fmla="*/ 0 w 62"/>
                    <a:gd name="T15" fmla="*/ 0 h 75"/>
                    <a:gd name="T16" fmla="*/ 0 w 62"/>
                    <a:gd name="T17" fmla="*/ 0 h 75"/>
                    <a:gd name="T18" fmla="*/ 0 w 62"/>
                    <a:gd name="T19" fmla="*/ 0 h 75"/>
                    <a:gd name="T20" fmla="*/ 0 w 62"/>
                    <a:gd name="T21" fmla="*/ 0 h 75"/>
                    <a:gd name="T22" fmla="*/ 0 w 62"/>
                    <a:gd name="T23" fmla="*/ 0 h 75"/>
                    <a:gd name="T24" fmla="*/ 0 w 62"/>
                    <a:gd name="T25" fmla="*/ 0 h 75"/>
                    <a:gd name="T26" fmla="*/ 0 w 62"/>
                    <a:gd name="T27" fmla="*/ 0 h 75"/>
                    <a:gd name="T28" fmla="*/ 0 w 62"/>
                    <a:gd name="T29" fmla="*/ 0 h 75"/>
                    <a:gd name="T30" fmla="*/ 0 w 62"/>
                    <a:gd name="T31" fmla="*/ 0 h 75"/>
                    <a:gd name="T32" fmla="*/ 0 w 62"/>
                    <a:gd name="T33" fmla="*/ 0 h 75"/>
                    <a:gd name="T34" fmla="*/ 0 w 62"/>
                    <a:gd name="T35" fmla="*/ 0 h 75"/>
                    <a:gd name="T36" fmla="*/ 0 w 62"/>
                    <a:gd name="T37" fmla="*/ 0 h 75"/>
                    <a:gd name="T38" fmla="*/ 0 w 62"/>
                    <a:gd name="T39" fmla="*/ 0 h 75"/>
                    <a:gd name="T40" fmla="*/ 0 w 62"/>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75"/>
                    <a:gd name="T65" fmla="*/ 62 w 62"/>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75">
                      <a:moveTo>
                        <a:pt x="55" y="0"/>
                      </a:moveTo>
                      <a:lnTo>
                        <a:pt x="49" y="9"/>
                      </a:lnTo>
                      <a:lnTo>
                        <a:pt x="42" y="16"/>
                      </a:lnTo>
                      <a:lnTo>
                        <a:pt x="34" y="22"/>
                      </a:lnTo>
                      <a:lnTo>
                        <a:pt x="33" y="23"/>
                      </a:lnTo>
                      <a:lnTo>
                        <a:pt x="33" y="25"/>
                      </a:lnTo>
                      <a:lnTo>
                        <a:pt x="32" y="28"/>
                      </a:lnTo>
                      <a:lnTo>
                        <a:pt x="19" y="42"/>
                      </a:lnTo>
                      <a:lnTo>
                        <a:pt x="8" y="57"/>
                      </a:lnTo>
                      <a:lnTo>
                        <a:pt x="0" y="75"/>
                      </a:lnTo>
                      <a:lnTo>
                        <a:pt x="18" y="51"/>
                      </a:lnTo>
                      <a:lnTo>
                        <a:pt x="40" y="32"/>
                      </a:lnTo>
                      <a:lnTo>
                        <a:pt x="62" y="13"/>
                      </a:lnTo>
                      <a:lnTo>
                        <a:pt x="60" y="10"/>
                      </a:lnTo>
                      <a:lnTo>
                        <a:pt x="58" y="4"/>
                      </a:lnTo>
                      <a:lnTo>
                        <a:pt x="55" y="0"/>
                      </a:lnTo>
                      <a:close/>
                    </a:path>
                  </a:pathLst>
                </a:custGeom>
                <a:solidFill>
                  <a:srgbClr val="47A3CB"/>
                </a:solidFill>
                <a:ln w="9525">
                  <a:noFill/>
                  <a:round/>
                  <a:headEnd/>
                  <a:tailEnd/>
                </a:ln>
              </p:spPr>
              <p:txBody>
                <a:bodyPr/>
                <a:lstStyle/>
                <a:p>
                  <a:endParaRPr lang="en-US"/>
                </a:p>
              </p:txBody>
            </p:sp>
            <p:sp>
              <p:nvSpPr>
                <p:cNvPr id="19067" name="Freeform 786"/>
                <p:cNvSpPr>
                  <a:spLocks/>
                </p:cNvSpPr>
                <p:nvPr/>
              </p:nvSpPr>
              <p:spPr bwMode="auto">
                <a:xfrm>
                  <a:off x="612" y="2590"/>
                  <a:ext cx="15" cy="19"/>
                </a:xfrm>
                <a:custGeom>
                  <a:avLst/>
                  <a:gdLst>
                    <a:gd name="T0" fmla="*/ 0 w 62"/>
                    <a:gd name="T1" fmla="*/ 0 h 75"/>
                    <a:gd name="T2" fmla="*/ 0 w 62"/>
                    <a:gd name="T3" fmla="*/ 0 h 75"/>
                    <a:gd name="T4" fmla="*/ 0 w 62"/>
                    <a:gd name="T5" fmla="*/ 0 h 75"/>
                    <a:gd name="T6" fmla="*/ 0 w 62"/>
                    <a:gd name="T7" fmla="*/ 0 h 75"/>
                    <a:gd name="T8" fmla="*/ 0 w 62"/>
                    <a:gd name="T9" fmla="*/ 0 h 75"/>
                    <a:gd name="T10" fmla="*/ 0 w 62"/>
                    <a:gd name="T11" fmla="*/ 0 h 75"/>
                    <a:gd name="T12" fmla="*/ 0 w 62"/>
                    <a:gd name="T13" fmla="*/ 0 h 75"/>
                    <a:gd name="T14" fmla="*/ 0 w 62"/>
                    <a:gd name="T15" fmla="*/ 0 h 75"/>
                    <a:gd name="T16" fmla="*/ 0 w 62"/>
                    <a:gd name="T17" fmla="*/ 0 h 75"/>
                    <a:gd name="T18" fmla="*/ 0 w 62"/>
                    <a:gd name="T19" fmla="*/ 0 h 75"/>
                    <a:gd name="T20" fmla="*/ 0 w 62"/>
                    <a:gd name="T21" fmla="*/ 0 h 75"/>
                    <a:gd name="T22" fmla="*/ 0 w 62"/>
                    <a:gd name="T23" fmla="*/ 0 h 75"/>
                    <a:gd name="T24" fmla="*/ 0 w 62"/>
                    <a:gd name="T25" fmla="*/ 0 h 75"/>
                    <a:gd name="T26" fmla="*/ 0 w 62"/>
                    <a:gd name="T27" fmla="*/ 0 h 75"/>
                    <a:gd name="T28" fmla="*/ 0 w 62"/>
                    <a:gd name="T29" fmla="*/ 0 h 75"/>
                    <a:gd name="T30" fmla="*/ 0 w 62"/>
                    <a:gd name="T31" fmla="*/ 0 h 75"/>
                    <a:gd name="T32" fmla="*/ 0 w 62"/>
                    <a:gd name="T33" fmla="*/ 0 h 75"/>
                    <a:gd name="T34" fmla="*/ 0 w 62"/>
                    <a:gd name="T35" fmla="*/ 0 h 75"/>
                    <a:gd name="T36" fmla="*/ 0 w 62"/>
                    <a:gd name="T37" fmla="*/ 0 h 75"/>
                    <a:gd name="T38" fmla="*/ 0 w 62"/>
                    <a:gd name="T39" fmla="*/ 0 h 75"/>
                    <a:gd name="T40" fmla="*/ 0 w 62"/>
                    <a:gd name="T41" fmla="*/ 0 h 75"/>
                    <a:gd name="T42" fmla="*/ 0 w 62"/>
                    <a:gd name="T43" fmla="*/ 0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5"/>
                    <a:gd name="T68" fmla="*/ 62 w 62"/>
                    <a:gd name="T69" fmla="*/ 75 h 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5">
                      <a:moveTo>
                        <a:pt x="55" y="0"/>
                      </a:moveTo>
                      <a:lnTo>
                        <a:pt x="49" y="9"/>
                      </a:lnTo>
                      <a:lnTo>
                        <a:pt x="42" y="16"/>
                      </a:lnTo>
                      <a:lnTo>
                        <a:pt x="34" y="22"/>
                      </a:lnTo>
                      <a:lnTo>
                        <a:pt x="33" y="23"/>
                      </a:lnTo>
                      <a:lnTo>
                        <a:pt x="33" y="25"/>
                      </a:lnTo>
                      <a:lnTo>
                        <a:pt x="32" y="28"/>
                      </a:lnTo>
                      <a:lnTo>
                        <a:pt x="19" y="42"/>
                      </a:lnTo>
                      <a:lnTo>
                        <a:pt x="8" y="57"/>
                      </a:lnTo>
                      <a:lnTo>
                        <a:pt x="0" y="75"/>
                      </a:lnTo>
                      <a:lnTo>
                        <a:pt x="18" y="51"/>
                      </a:lnTo>
                      <a:lnTo>
                        <a:pt x="40" y="32"/>
                      </a:lnTo>
                      <a:lnTo>
                        <a:pt x="62" y="13"/>
                      </a:lnTo>
                      <a:lnTo>
                        <a:pt x="60" y="10"/>
                      </a:lnTo>
                      <a:lnTo>
                        <a:pt x="58" y="4"/>
                      </a:lnTo>
                      <a:lnTo>
                        <a:pt x="55" y="0"/>
                      </a:lnTo>
                    </a:path>
                  </a:pathLst>
                </a:custGeom>
                <a:noFill/>
                <a:ln w="1588">
                  <a:solidFill>
                    <a:srgbClr val="87C2DC"/>
                  </a:solidFill>
                  <a:round/>
                  <a:headEnd/>
                  <a:tailEnd/>
                </a:ln>
              </p:spPr>
              <p:txBody>
                <a:bodyPr/>
                <a:lstStyle/>
                <a:p>
                  <a:endParaRPr lang="en-US"/>
                </a:p>
              </p:txBody>
            </p:sp>
            <p:sp>
              <p:nvSpPr>
                <p:cNvPr id="19068" name="Freeform 787"/>
                <p:cNvSpPr>
                  <a:spLocks/>
                </p:cNvSpPr>
                <p:nvPr/>
              </p:nvSpPr>
              <p:spPr bwMode="auto">
                <a:xfrm>
                  <a:off x="812" y="1676"/>
                  <a:ext cx="46" cy="46"/>
                </a:xfrm>
                <a:custGeom>
                  <a:avLst/>
                  <a:gdLst>
                    <a:gd name="T0" fmla="*/ 0 w 184"/>
                    <a:gd name="T1" fmla="*/ 0 h 185"/>
                    <a:gd name="T2" fmla="*/ 0 w 184"/>
                    <a:gd name="T3" fmla="*/ 0 h 185"/>
                    <a:gd name="T4" fmla="*/ 0 w 184"/>
                    <a:gd name="T5" fmla="*/ 0 h 185"/>
                    <a:gd name="T6" fmla="*/ 0 w 184"/>
                    <a:gd name="T7" fmla="*/ 0 h 185"/>
                    <a:gd name="T8" fmla="*/ 0 w 184"/>
                    <a:gd name="T9" fmla="*/ 0 h 185"/>
                    <a:gd name="T10" fmla="*/ 0 w 184"/>
                    <a:gd name="T11" fmla="*/ 0 h 185"/>
                    <a:gd name="T12" fmla="*/ 0 w 184"/>
                    <a:gd name="T13" fmla="*/ 0 h 185"/>
                    <a:gd name="T14" fmla="*/ 0 w 184"/>
                    <a:gd name="T15" fmla="*/ 0 h 185"/>
                    <a:gd name="T16" fmla="*/ 0 w 184"/>
                    <a:gd name="T17" fmla="*/ 0 h 185"/>
                    <a:gd name="T18" fmla="*/ 0 w 184"/>
                    <a:gd name="T19" fmla="*/ 0 h 185"/>
                    <a:gd name="T20" fmla="*/ 0 w 184"/>
                    <a:gd name="T21" fmla="*/ 0 h 185"/>
                    <a:gd name="T22" fmla="*/ 0 w 184"/>
                    <a:gd name="T23" fmla="*/ 0 h 185"/>
                    <a:gd name="T24" fmla="*/ 0 w 184"/>
                    <a:gd name="T25" fmla="*/ 0 h 185"/>
                    <a:gd name="T26" fmla="*/ 0 w 184"/>
                    <a:gd name="T27" fmla="*/ 0 h 185"/>
                    <a:gd name="T28" fmla="*/ 0 w 184"/>
                    <a:gd name="T29" fmla="*/ 0 h 185"/>
                    <a:gd name="T30" fmla="*/ 0 w 184"/>
                    <a:gd name="T31" fmla="*/ 0 h 185"/>
                    <a:gd name="T32" fmla="*/ 0 w 184"/>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185"/>
                    <a:gd name="T53" fmla="*/ 184 w 184"/>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185">
                      <a:moveTo>
                        <a:pt x="92" y="185"/>
                      </a:moveTo>
                      <a:lnTo>
                        <a:pt x="138" y="172"/>
                      </a:lnTo>
                      <a:lnTo>
                        <a:pt x="171" y="139"/>
                      </a:lnTo>
                      <a:lnTo>
                        <a:pt x="184" y="93"/>
                      </a:lnTo>
                      <a:lnTo>
                        <a:pt x="171" y="47"/>
                      </a:lnTo>
                      <a:lnTo>
                        <a:pt x="138" y="13"/>
                      </a:lnTo>
                      <a:lnTo>
                        <a:pt x="92" y="0"/>
                      </a:lnTo>
                      <a:lnTo>
                        <a:pt x="46" y="13"/>
                      </a:lnTo>
                      <a:lnTo>
                        <a:pt x="13" y="47"/>
                      </a:lnTo>
                      <a:lnTo>
                        <a:pt x="0" y="93"/>
                      </a:lnTo>
                      <a:lnTo>
                        <a:pt x="13" y="139"/>
                      </a:lnTo>
                      <a:lnTo>
                        <a:pt x="46" y="172"/>
                      </a:lnTo>
                      <a:lnTo>
                        <a:pt x="92" y="185"/>
                      </a:lnTo>
                      <a:close/>
                    </a:path>
                  </a:pathLst>
                </a:custGeom>
                <a:noFill/>
                <a:ln w="9525">
                  <a:noFill/>
                  <a:round/>
                  <a:headEnd/>
                  <a:tailEnd/>
                </a:ln>
              </p:spPr>
              <p:txBody>
                <a:bodyPr/>
                <a:lstStyle/>
                <a:p>
                  <a:endParaRPr lang="en-US"/>
                </a:p>
              </p:txBody>
            </p:sp>
            <p:sp>
              <p:nvSpPr>
                <p:cNvPr id="19069" name="Freeform 788"/>
                <p:cNvSpPr>
                  <a:spLocks/>
                </p:cNvSpPr>
                <p:nvPr/>
              </p:nvSpPr>
              <p:spPr bwMode="auto">
                <a:xfrm>
                  <a:off x="819" y="1680"/>
                  <a:ext cx="22" cy="37"/>
                </a:xfrm>
                <a:custGeom>
                  <a:avLst/>
                  <a:gdLst>
                    <a:gd name="T0" fmla="*/ 0 w 87"/>
                    <a:gd name="T1" fmla="*/ 0 h 147"/>
                    <a:gd name="T2" fmla="*/ 0 w 87"/>
                    <a:gd name="T3" fmla="*/ 0 h 147"/>
                    <a:gd name="T4" fmla="*/ 0 w 87"/>
                    <a:gd name="T5" fmla="*/ 0 h 147"/>
                    <a:gd name="T6" fmla="*/ 0 w 87"/>
                    <a:gd name="T7" fmla="*/ 0 h 147"/>
                    <a:gd name="T8" fmla="*/ 0 w 87"/>
                    <a:gd name="T9" fmla="*/ 0 h 147"/>
                    <a:gd name="T10" fmla="*/ 0 w 87"/>
                    <a:gd name="T11" fmla="*/ 0 h 147"/>
                    <a:gd name="T12" fmla="*/ 0 w 87"/>
                    <a:gd name="T13" fmla="*/ 0 h 147"/>
                    <a:gd name="T14" fmla="*/ 0 w 87"/>
                    <a:gd name="T15" fmla="*/ 0 h 147"/>
                    <a:gd name="T16" fmla="*/ 0 w 87"/>
                    <a:gd name="T17" fmla="*/ 0 h 147"/>
                    <a:gd name="T18" fmla="*/ 0 w 87"/>
                    <a:gd name="T19" fmla="*/ 0 h 147"/>
                    <a:gd name="T20" fmla="*/ 0 w 87"/>
                    <a:gd name="T21" fmla="*/ 0 h 147"/>
                    <a:gd name="T22" fmla="*/ 0 w 87"/>
                    <a:gd name="T23" fmla="*/ 0 h 147"/>
                    <a:gd name="T24" fmla="*/ 0 w 87"/>
                    <a:gd name="T25" fmla="*/ 0 h 147"/>
                    <a:gd name="T26" fmla="*/ 0 w 87"/>
                    <a:gd name="T27" fmla="*/ 0 h 147"/>
                    <a:gd name="T28" fmla="*/ 0 w 87"/>
                    <a:gd name="T29" fmla="*/ 0 h 147"/>
                    <a:gd name="T30" fmla="*/ 0 w 87"/>
                    <a:gd name="T31" fmla="*/ 0 h 147"/>
                    <a:gd name="T32" fmla="*/ 0 w 87"/>
                    <a:gd name="T33" fmla="*/ 0 h 147"/>
                    <a:gd name="T34" fmla="*/ 0 w 87"/>
                    <a:gd name="T35" fmla="*/ 0 h 147"/>
                    <a:gd name="T36" fmla="*/ 0 w 87"/>
                    <a:gd name="T37" fmla="*/ 0 h 147"/>
                    <a:gd name="T38" fmla="*/ 0 w 87"/>
                    <a:gd name="T39" fmla="*/ 0 h 147"/>
                    <a:gd name="T40" fmla="*/ 0 w 87"/>
                    <a:gd name="T41" fmla="*/ 0 h 147"/>
                    <a:gd name="T42" fmla="*/ 0 w 87"/>
                    <a:gd name="T43" fmla="*/ 0 h 147"/>
                    <a:gd name="T44" fmla="*/ 0 w 87"/>
                    <a:gd name="T45" fmla="*/ 0 h 147"/>
                    <a:gd name="T46" fmla="*/ 0 w 87"/>
                    <a:gd name="T47" fmla="*/ 0 h 147"/>
                    <a:gd name="T48" fmla="*/ 0 w 87"/>
                    <a:gd name="T49" fmla="*/ 0 h 147"/>
                    <a:gd name="T50" fmla="*/ 0 w 87"/>
                    <a:gd name="T51" fmla="*/ 0 h 147"/>
                    <a:gd name="T52" fmla="*/ 0 w 87"/>
                    <a:gd name="T53" fmla="*/ 0 h 147"/>
                    <a:gd name="T54" fmla="*/ 0 w 87"/>
                    <a:gd name="T55" fmla="*/ 0 h 147"/>
                    <a:gd name="T56" fmla="*/ 0 w 87"/>
                    <a:gd name="T57" fmla="*/ 0 h 147"/>
                    <a:gd name="T58" fmla="*/ 0 w 87"/>
                    <a:gd name="T59" fmla="*/ 0 h 147"/>
                    <a:gd name="T60" fmla="*/ 0 w 87"/>
                    <a:gd name="T61" fmla="*/ 0 h 147"/>
                    <a:gd name="T62" fmla="*/ 0 w 87"/>
                    <a:gd name="T63" fmla="*/ 0 h 147"/>
                    <a:gd name="T64" fmla="*/ 0 w 87"/>
                    <a:gd name="T65" fmla="*/ 0 h 147"/>
                    <a:gd name="T66" fmla="*/ 0 w 87"/>
                    <a:gd name="T67" fmla="*/ 0 h 147"/>
                    <a:gd name="T68" fmla="*/ 0 w 87"/>
                    <a:gd name="T69" fmla="*/ 0 h 147"/>
                    <a:gd name="T70" fmla="*/ 0 w 87"/>
                    <a:gd name="T71" fmla="*/ 0 h 147"/>
                    <a:gd name="T72" fmla="*/ 0 w 87"/>
                    <a:gd name="T73" fmla="*/ 0 h 147"/>
                    <a:gd name="T74" fmla="*/ 0 w 87"/>
                    <a:gd name="T75" fmla="*/ 0 h 147"/>
                    <a:gd name="T76" fmla="*/ 0 w 87"/>
                    <a:gd name="T77" fmla="*/ 0 h 147"/>
                    <a:gd name="T78" fmla="*/ 0 w 87"/>
                    <a:gd name="T79" fmla="*/ 0 h 147"/>
                    <a:gd name="T80" fmla="*/ 0 w 87"/>
                    <a:gd name="T81" fmla="*/ 0 h 147"/>
                    <a:gd name="T82" fmla="*/ 0 w 87"/>
                    <a:gd name="T83" fmla="*/ 0 h 147"/>
                    <a:gd name="T84" fmla="*/ 0 w 87"/>
                    <a:gd name="T85" fmla="*/ 0 h 147"/>
                    <a:gd name="T86" fmla="*/ 0 w 87"/>
                    <a:gd name="T87" fmla="*/ 0 h 147"/>
                    <a:gd name="T88" fmla="*/ 0 w 87"/>
                    <a:gd name="T89" fmla="*/ 0 h 147"/>
                    <a:gd name="T90" fmla="*/ 0 w 87"/>
                    <a:gd name="T91" fmla="*/ 0 h 147"/>
                    <a:gd name="T92" fmla="*/ 0 w 87"/>
                    <a:gd name="T93" fmla="*/ 0 h 1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
                    <a:gd name="T142" fmla="*/ 0 h 147"/>
                    <a:gd name="T143" fmla="*/ 87 w 87"/>
                    <a:gd name="T144" fmla="*/ 147 h 1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 h="147">
                      <a:moveTo>
                        <a:pt x="0" y="74"/>
                      </a:moveTo>
                      <a:lnTo>
                        <a:pt x="9" y="42"/>
                      </a:lnTo>
                      <a:lnTo>
                        <a:pt x="32" y="18"/>
                      </a:lnTo>
                      <a:lnTo>
                        <a:pt x="64" y="10"/>
                      </a:lnTo>
                      <a:lnTo>
                        <a:pt x="64" y="7"/>
                      </a:lnTo>
                      <a:lnTo>
                        <a:pt x="64" y="3"/>
                      </a:lnTo>
                      <a:lnTo>
                        <a:pt x="64" y="0"/>
                      </a:lnTo>
                      <a:lnTo>
                        <a:pt x="87" y="19"/>
                      </a:lnTo>
                      <a:lnTo>
                        <a:pt x="64" y="38"/>
                      </a:lnTo>
                      <a:lnTo>
                        <a:pt x="64" y="36"/>
                      </a:lnTo>
                      <a:lnTo>
                        <a:pt x="64" y="31"/>
                      </a:lnTo>
                      <a:lnTo>
                        <a:pt x="64" y="29"/>
                      </a:lnTo>
                      <a:lnTo>
                        <a:pt x="41" y="35"/>
                      </a:lnTo>
                      <a:lnTo>
                        <a:pt x="26" y="51"/>
                      </a:lnTo>
                      <a:lnTo>
                        <a:pt x="20" y="74"/>
                      </a:lnTo>
                      <a:lnTo>
                        <a:pt x="26" y="96"/>
                      </a:lnTo>
                      <a:lnTo>
                        <a:pt x="41" y="113"/>
                      </a:lnTo>
                      <a:lnTo>
                        <a:pt x="64" y="119"/>
                      </a:lnTo>
                      <a:lnTo>
                        <a:pt x="64" y="116"/>
                      </a:lnTo>
                      <a:lnTo>
                        <a:pt x="64" y="112"/>
                      </a:lnTo>
                      <a:lnTo>
                        <a:pt x="64" y="109"/>
                      </a:lnTo>
                      <a:lnTo>
                        <a:pt x="87" y="128"/>
                      </a:lnTo>
                      <a:lnTo>
                        <a:pt x="64" y="147"/>
                      </a:lnTo>
                      <a:lnTo>
                        <a:pt x="64" y="145"/>
                      </a:lnTo>
                      <a:lnTo>
                        <a:pt x="64" y="140"/>
                      </a:lnTo>
                      <a:lnTo>
                        <a:pt x="64" y="138"/>
                      </a:lnTo>
                      <a:lnTo>
                        <a:pt x="32" y="130"/>
                      </a:lnTo>
                      <a:lnTo>
                        <a:pt x="10" y="107"/>
                      </a:lnTo>
                      <a:lnTo>
                        <a:pt x="0" y="74"/>
                      </a:lnTo>
                      <a:close/>
                    </a:path>
                  </a:pathLst>
                </a:custGeom>
                <a:noFill/>
                <a:ln w="9525">
                  <a:noFill/>
                  <a:round/>
                  <a:headEnd/>
                  <a:tailEnd/>
                </a:ln>
              </p:spPr>
              <p:txBody>
                <a:bodyPr/>
                <a:lstStyle/>
                <a:p>
                  <a:endParaRPr lang="en-US"/>
                </a:p>
              </p:txBody>
            </p:sp>
            <p:sp>
              <p:nvSpPr>
                <p:cNvPr id="19070" name="Line 789"/>
                <p:cNvSpPr>
                  <a:spLocks noChangeShapeType="1"/>
                </p:cNvSpPr>
                <p:nvPr/>
              </p:nvSpPr>
              <p:spPr bwMode="auto">
                <a:xfrm>
                  <a:off x="808" y="1699"/>
                  <a:ext cx="11" cy="1"/>
                </a:xfrm>
                <a:prstGeom prst="line">
                  <a:avLst/>
                </a:prstGeom>
                <a:noFill/>
                <a:ln w="1588">
                  <a:solidFill>
                    <a:srgbClr val="87C2DC"/>
                  </a:solidFill>
                  <a:round/>
                  <a:headEnd/>
                  <a:tailEnd/>
                </a:ln>
              </p:spPr>
              <p:txBody>
                <a:bodyPr/>
                <a:lstStyle/>
                <a:p>
                  <a:endParaRPr lang="en-US"/>
                </a:p>
              </p:txBody>
            </p:sp>
            <p:sp>
              <p:nvSpPr>
                <p:cNvPr id="19071" name="Line 790"/>
                <p:cNvSpPr>
                  <a:spLocks noChangeShapeType="1"/>
                </p:cNvSpPr>
                <p:nvPr/>
              </p:nvSpPr>
              <p:spPr bwMode="auto">
                <a:xfrm>
                  <a:off x="824" y="1699"/>
                  <a:ext cx="37" cy="1"/>
                </a:xfrm>
                <a:prstGeom prst="line">
                  <a:avLst/>
                </a:prstGeom>
                <a:noFill/>
                <a:ln w="1588">
                  <a:solidFill>
                    <a:srgbClr val="87C2DC"/>
                  </a:solidFill>
                  <a:round/>
                  <a:headEnd/>
                  <a:tailEnd/>
                </a:ln>
              </p:spPr>
              <p:txBody>
                <a:bodyPr/>
                <a:lstStyle/>
                <a:p>
                  <a:endParaRPr lang="en-US"/>
                </a:p>
              </p:txBody>
            </p:sp>
            <p:sp>
              <p:nvSpPr>
                <p:cNvPr id="19072" name="Line 791"/>
                <p:cNvSpPr>
                  <a:spLocks noChangeShapeType="1"/>
                </p:cNvSpPr>
                <p:nvPr/>
              </p:nvSpPr>
              <p:spPr bwMode="auto">
                <a:xfrm flipV="1">
                  <a:off x="835" y="1715"/>
                  <a:ext cx="1" cy="10"/>
                </a:xfrm>
                <a:prstGeom prst="line">
                  <a:avLst/>
                </a:prstGeom>
                <a:noFill/>
                <a:ln w="1588">
                  <a:solidFill>
                    <a:srgbClr val="87C2DC"/>
                  </a:solidFill>
                  <a:round/>
                  <a:headEnd/>
                  <a:tailEnd/>
                </a:ln>
              </p:spPr>
              <p:txBody>
                <a:bodyPr/>
                <a:lstStyle/>
                <a:p>
                  <a:endParaRPr lang="en-US"/>
                </a:p>
              </p:txBody>
            </p:sp>
            <p:sp>
              <p:nvSpPr>
                <p:cNvPr id="19073" name="Line 792"/>
                <p:cNvSpPr>
                  <a:spLocks noChangeShapeType="1"/>
                </p:cNvSpPr>
                <p:nvPr/>
              </p:nvSpPr>
              <p:spPr bwMode="auto">
                <a:xfrm flipV="1">
                  <a:off x="835" y="1687"/>
                  <a:ext cx="1" cy="23"/>
                </a:xfrm>
                <a:prstGeom prst="line">
                  <a:avLst/>
                </a:prstGeom>
                <a:noFill/>
                <a:ln w="1588">
                  <a:solidFill>
                    <a:srgbClr val="87C2DC"/>
                  </a:solidFill>
                  <a:round/>
                  <a:headEnd/>
                  <a:tailEnd/>
                </a:ln>
              </p:spPr>
              <p:txBody>
                <a:bodyPr/>
                <a:lstStyle/>
                <a:p>
                  <a:endParaRPr lang="en-US"/>
                </a:p>
              </p:txBody>
            </p:sp>
            <p:sp>
              <p:nvSpPr>
                <p:cNvPr id="19074" name="Line 793"/>
                <p:cNvSpPr>
                  <a:spLocks noChangeShapeType="1"/>
                </p:cNvSpPr>
                <p:nvPr/>
              </p:nvSpPr>
              <p:spPr bwMode="auto">
                <a:xfrm flipV="1">
                  <a:off x="835" y="1672"/>
                  <a:ext cx="1" cy="10"/>
                </a:xfrm>
                <a:prstGeom prst="line">
                  <a:avLst/>
                </a:prstGeom>
                <a:noFill/>
                <a:ln w="1588">
                  <a:solidFill>
                    <a:srgbClr val="87C2DC"/>
                  </a:solidFill>
                  <a:round/>
                  <a:headEnd/>
                  <a:tailEnd/>
                </a:ln>
              </p:spPr>
              <p:txBody>
                <a:bodyPr/>
                <a:lstStyle/>
                <a:p>
                  <a:endParaRPr lang="en-US"/>
                </a:p>
              </p:txBody>
            </p:sp>
            <p:sp>
              <p:nvSpPr>
                <p:cNvPr id="19075" name="Freeform 794"/>
                <p:cNvSpPr>
                  <a:spLocks/>
                </p:cNvSpPr>
                <p:nvPr/>
              </p:nvSpPr>
              <p:spPr bwMode="auto">
                <a:xfrm>
                  <a:off x="1235" y="1634"/>
                  <a:ext cx="277" cy="566"/>
                </a:xfrm>
                <a:custGeom>
                  <a:avLst/>
                  <a:gdLst>
                    <a:gd name="T0" fmla="*/ 0 w 1108"/>
                    <a:gd name="T1" fmla="*/ 0 h 2263"/>
                    <a:gd name="T2" fmla="*/ 0 w 1108"/>
                    <a:gd name="T3" fmla="*/ 0 h 2263"/>
                    <a:gd name="T4" fmla="*/ 0 w 1108"/>
                    <a:gd name="T5" fmla="*/ 0 h 2263"/>
                    <a:gd name="T6" fmla="*/ 0 w 1108"/>
                    <a:gd name="T7" fmla="*/ 0 h 2263"/>
                    <a:gd name="T8" fmla="*/ 0 w 1108"/>
                    <a:gd name="T9" fmla="*/ 0 h 2263"/>
                    <a:gd name="T10" fmla="*/ 0 w 1108"/>
                    <a:gd name="T11" fmla="*/ 0 h 2263"/>
                    <a:gd name="T12" fmla="*/ 0 w 1108"/>
                    <a:gd name="T13" fmla="*/ 0 h 2263"/>
                    <a:gd name="T14" fmla="*/ 0 w 1108"/>
                    <a:gd name="T15" fmla="*/ 0 h 2263"/>
                    <a:gd name="T16" fmla="*/ 0 w 1108"/>
                    <a:gd name="T17" fmla="*/ 0 h 2263"/>
                    <a:gd name="T18" fmla="*/ 0 w 1108"/>
                    <a:gd name="T19" fmla="*/ 0 h 2263"/>
                    <a:gd name="T20" fmla="*/ 0 w 1108"/>
                    <a:gd name="T21" fmla="*/ 0 h 2263"/>
                    <a:gd name="T22" fmla="*/ 0 w 1108"/>
                    <a:gd name="T23" fmla="*/ 0 h 2263"/>
                    <a:gd name="T24" fmla="*/ 0 w 1108"/>
                    <a:gd name="T25" fmla="*/ 0 h 2263"/>
                    <a:gd name="T26" fmla="*/ 0 w 1108"/>
                    <a:gd name="T27" fmla="*/ 0 h 2263"/>
                    <a:gd name="T28" fmla="*/ 0 w 1108"/>
                    <a:gd name="T29" fmla="*/ 1 h 2263"/>
                    <a:gd name="T30" fmla="*/ 0 w 1108"/>
                    <a:gd name="T31" fmla="*/ 1 h 2263"/>
                    <a:gd name="T32" fmla="*/ 0 w 1108"/>
                    <a:gd name="T33" fmla="*/ 1 h 2263"/>
                    <a:gd name="T34" fmla="*/ 0 w 1108"/>
                    <a:gd name="T35" fmla="*/ 1 h 2263"/>
                    <a:gd name="T36" fmla="*/ 0 w 1108"/>
                    <a:gd name="T37" fmla="*/ 1 h 2263"/>
                    <a:gd name="T38" fmla="*/ 0 w 1108"/>
                    <a:gd name="T39" fmla="*/ 1 h 2263"/>
                    <a:gd name="T40" fmla="*/ 0 w 1108"/>
                    <a:gd name="T41" fmla="*/ 1 h 2263"/>
                    <a:gd name="T42" fmla="*/ 0 w 1108"/>
                    <a:gd name="T43" fmla="*/ 1 h 2263"/>
                    <a:gd name="T44" fmla="*/ 0 w 1108"/>
                    <a:gd name="T45" fmla="*/ 1 h 2263"/>
                    <a:gd name="T46" fmla="*/ 0 w 1108"/>
                    <a:gd name="T47" fmla="*/ 1 h 2263"/>
                    <a:gd name="T48" fmla="*/ 0 w 1108"/>
                    <a:gd name="T49" fmla="*/ 1 h 2263"/>
                    <a:gd name="T50" fmla="*/ 0 w 1108"/>
                    <a:gd name="T51" fmla="*/ 1 h 2263"/>
                    <a:gd name="T52" fmla="*/ 0 w 1108"/>
                    <a:gd name="T53" fmla="*/ 1 h 2263"/>
                    <a:gd name="T54" fmla="*/ 0 w 1108"/>
                    <a:gd name="T55" fmla="*/ 1 h 2263"/>
                    <a:gd name="T56" fmla="*/ 0 w 1108"/>
                    <a:gd name="T57" fmla="*/ 1 h 2263"/>
                    <a:gd name="T58" fmla="*/ 0 w 1108"/>
                    <a:gd name="T59" fmla="*/ 1 h 2263"/>
                    <a:gd name="T60" fmla="*/ 0 w 1108"/>
                    <a:gd name="T61" fmla="*/ 0 h 2263"/>
                    <a:gd name="T62" fmla="*/ 0 w 1108"/>
                    <a:gd name="T63" fmla="*/ 0 h 2263"/>
                    <a:gd name="T64" fmla="*/ 0 w 1108"/>
                    <a:gd name="T65" fmla="*/ 0 h 2263"/>
                    <a:gd name="T66" fmla="*/ 0 w 1108"/>
                    <a:gd name="T67" fmla="*/ 0 h 2263"/>
                    <a:gd name="T68" fmla="*/ 0 w 1108"/>
                    <a:gd name="T69" fmla="*/ 0 h 2263"/>
                    <a:gd name="T70" fmla="*/ 0 w 1108"/>
                    <a:gd name="T71" fmla="*/ 0 h 2263"/>
                    <a:gd name="T72" fmla="*/ 0 w 1108"/>
                    <a:gd name="T73" fmla="*/ 0 h 2263"/>
                    <a:gd name="T74" fmla="*/ 0 w 1108"/>
                    <a:gd name="T75" fmla="*/ 0 h 2263"/>
                    <a:gd name="T76" fmla="*/ 0 w 1108"/>
                    <a:gd name="T77" fmla="*/ 0 h 2263"/>
                    <a:gd name="T78" fmla="*/ 0 w 1108"/>
                    <a:gd name="T79" fmla="*/ 0 h 2263"/>
                    <a:gd name="T80" fmla="*/ 0 w 1108"/>
                    <a:gd name="T81" fmla="*/ 0 h 2263"/>
                    <a:gd name="T82" fmla="*/ 0 w 1108"/>
                    <a:gd name="T83" fmla="*/ 0 h 2263"/>
                    <a:gd name="T84" fmla="*/ 0 w 1108"/>
                    <a:gd name="T85" fmla="*/ 0 h 2263"/>
                    <a:gd name="T86" fmla="*/ 0 w 1108"/>
                    <a:gd name="T87" fmla="*/ 0 h 2263"/>
                    <a:gd name="T88" fmla="*/ 0 w 1108"/>
                    <a:gd name="T89" fmla="*/ 0 h 2263"/>
                    <a:gd name="T90" fmla="*/ 0 w 1108"/>
                    <a:gd name="T91" fmla="*/ 0 h 22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8"/>
                    <a:gd name="T139" fmla="*/ 0 h 2263"/>
                    <a:gd name="T140" fmla="*/ 1108 w 1108"/>
                    <a:gd name="T141" fmla="*/ 2263 h 22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8" h="2263">
                      <a:moveTo>
                        <a:pt x="26" y="77"/>
                      </a:moveTo>
                      <a:lnTo>
                        <a:pt x="99" y="74"/>
                      </a:lnTo>
                      <a:lnTo>
                        <a:pt x="148" y="79"/>
                      </a:lnTo>
                      <a:lnTo>
                        <a:pt x="213" y="99"/>
                      </a:lnTo>
                      <a:lnTo>
                        <a:pt x="256" y="116"/>
                      </a:lnTo>
                      <a:lnTo>
                        <a:pt x="297" y="141"/>
                      </a:lnTo>
                      <a:lnTo>
                        <a:pt x="336" y="170"/>
                      </a:lnTo>
                      <a:lnTo>
                        <a:pt x="373" y="203"/>
                      </a:lnTo>
                      <a:lnTo>
                        <a:pt x="407" y="237"/>
                      </a:lnTo>
                      <a:lnTo>
                        <a:pt x="439" y="274"/>
                      </a:lnTo>
                      <a:lnTo>
                        <a:pt x="468" y="312"/>
                      </a:lnTo>
                      <a:lnTo>
                        <a:pt x="494" y="350"/>
                      </a:lnTo>
                      <a:lnTo>
                        <a:pt x="519" y="387"/>
                      </a:lnTo>
                      <a:lnTo>
                        <a:pt x="521" y="384"/>
                      </a:lnTo>
                      <a:lnTo>
                        <a:pt x="522" y="392"/>
                      </a:lnTo>
                      <a:lnTo>
                        <a:pt x="522" y="395"/>
                      </a:lnTo>
                      <a:lnTo>
                        <a:pt x="539" y="426"/>
                      </a:lnTo>
                      <a:lnTo>
                        <a:pt x="557" y="465"/>
                      </a:lnTo>
                      <a:lnTo>
                        <a:pt x="579" y="511"/>
                      </a:lnTo>
                      <a:lnTo>
                        <a:pt x="600" y="562"/>
                      </a:lnTo>
                      <a:lnTo>
                        <a:pt x="622" y="616"/>
                      </a:lnTo>
                      <a:lnTo>
                        <a:pt x="642" y="670"/>
                      </a:lnTo>
                      <a:lnTo>
                        <a:pt x="662" y="721"/>
                      </a:lnTo>
                      <a:lnTo>
                        <a:pt x="679" y="769"/>
                      </a:lnTo>
                      <a:lnTo>
                        <a:pt x="693" y="810"/>
                      </a:lnTo>
                      <a:lnTo>
                        <a:pt x="703" y="843"/>
                      </a:lnTo>
                      <a:lnTo>
                        <a:pt x="708" y="879"/>
                      </a:lnTo>
                      <a:lnTo>
                        <a:pt x="710" y="929"/>
                      </a:lnTo>
                      <a:lnTo>
                        <a:pt x="710" y="988"/>
                      </a:lnTo>
                      <a:lnTo>
                        <a:pt x="709" y="1052"/>
                      </a:lnTo>
                      <a:lnTo>
                        <a:pt x="710" y="1115"/>
                      </a:lnTo>
                      <a:lnTo>
                        <a:pt x="714" y="1175"/>
                      </a:lnTo>
                      <a:lnTo>
                        <a:pt x="715" y="1203"/>
                      </a:lnTo>
                      <a:lnTo>
                        <a:pt x="719" y="1250"/>
                      </a:lnTo>
                      <a:lnTo>
                        <a:pt x="721" y="1279"/>
                      </a:lnTo>
                      <a:lnTo>
                        <a:pt x="723" y="1340"/>
                      </a:lnTo>
                      <a:lnTo>
                        <a:pt x="729" y="1386"/>
                      </a:lnTo>
                      <a:lnTo>
                        <a:pt x="737" y="1434"/>
                      </a:lnTo>
                      <a:lnTo>
                        <a:pt x="748" y="1494"/>
                      </a:lnTo>
                      <a:lnTo>
                        <a:pt x="759" y="1560"/>
                      </a:lnTo>
                      <a:lnTo>
                        <a:pt x="768" y="1617"/>
                      </a:lnTo>
                      <a:lnTo>
                        <a:pt x="777" y="1668"/>
                      </a:lnTo>
                      <a:lnTo>
                        <a:pt x="787" y="1713"/>
                      </a:lnTo>
                      <a:lnTo>
                        <a:pt x="796" y="1755"/>
                      </a:lnTo>
                      <a:lnTo>
                        <a:pt x="806" y="1794"/>
                      </a:lnTo>
                      <a:lnTo>
                        <a:pt x="817" y="1831"/>
                      </a:lnTo>
                      <a:lnTo>
                        <a:pt x="829" y="1869"/>
                      </a:lnTo>
                      <a:lnTo>
                        <a:pt x="843" y="1907"/>
                      </a:lnTo>
                      <a:lnTo>
                        <a:pt x="860" y="1947"/>
                      </a:lnTo>
                      <a:lnTo>
                        <a:pt x="879" y="1990"/>
                      </a:lnTo>
                      <a:lnTo>
                        <a:pt x="899" y="2037"/>
                      </a:lnTo>
                      <a:lnTo>
                        <a:pt x="923" y="2090"/>
                      </a:lnTo>
                      <a:lnTo>
                        <a:pt x="950" y="2149"/>
                      </a:lnTo>
                      <a:lnTo>
                        <a:pt x="977" y="2189"/>
                      </a:lnTo>
                      <a:lnTo>
                        <a:pt x="1000" y="2215"/>
                      </a:lnTo>
                      <a:lnTo>
                        <a:pt x="1010" y="2263"/>
                      </a:lnTo>
                      <a:lnTo>
                        <a:pt x="1036" y="2260"/>
                      </a:lnTo>
                      <a:lnTo>
                        <a:pt x="1083" y="2257"/>
                      </a:lnTo>
                      <a:lnTo>
                        <a:pt x="1108" y="2256"/>
                      </a:lnTo>
                      <a:lnTo>
                        <a:pt x="1070" y="2212"/>
                      </a:lnTo>
                      <a:lnTo>
                        <a:pt x="1044" y="2187"/>
                      </a:lnTo>
                      <a:lnTo>
                        <a:pt x="1020" y="2160"/>
                      </a:lnTo>
                      <a:lnTo>
                        <a:pt x="987" y="2111"/>
                      </a:lnTo>
                      <a:lnTo>
                        <a:pt x="963" y="2072"/>
                      </a:lnTo>
                      <a:lnTo>
                        <a:pt x="943" y="2030"/>
                      </a:lnTo>
                      <a:lnTo>
                        <a:pt x="923" y="1989"/>
                      </a:lnTo>
                      <a:lnTo>
                        <a:pt x="907" y="1946"/>
                      </a:lnTo>
                      <a:lnTo>
                        <a:pt x="890" y="1902"/>
                      </a:lnTo>
                      <a:lnTo>
                        <a:pt x="876" y="1858"/>
                      </a:lnTo>
                      <a:lnTo>
                        <a:pt x="863" y="1813"/>
                      </a:lnTo>
                      <a:lnTo>
                        <a:pt x="851" y="1768"/>
                      </a:lnTo>
                      <a:lnTo>
                        <a:pt x="841" y="1722"/>
                      </a:lnTo>
                      <a:lnTo>
                        <a:pt x="831" y="1675"/>
                      </a:lnTo>
                      <a:lnTo>
                        <a:pt x="823" y="1628"/>
                      </a:lnTo>
                      <a:lnTo>
                        <a:pt x="815" y="1581"/>
                      </a:lnTo>
                      <a:lnTo>
                        <a:pt x="807" y="1534"/>
                      </a:lnTo>
                      <a:lnTo>
                        <a:pt x="800" y="1485"/>
                      </a:lnTo>
                      <a:lnTo>
                        <a:pt x="793" y="1437"/>
                      </a:lnTo>
                      <a:lnTo>
                        <a:pt x="786" y="1389"/>
                      </a:lnTo>
                      <a:lnTo>
                        <a:pt x="777" y="1340"/>
                      </a:lnTo>
                      <a:lnTo>
                        <a:pt x="770" y="1293"/>
                      </a:lnTo>
                      <a:lnTo>
                        <a:pt x="764" y="1241"/>
                      </a:lnTo>
                      <a:lnTo>
                        <a:pt x="761" y="1186"/>
                      </a:lnTo>
                      <a:lnTo>
                        <a:pt x="762" y="1135"/>
                      </a:lnTo>
                      <a:lnTo>
                        <a:pt x="764" y="1078"/>
                      </a:lnTo>
                      <a:lnTo>
                        <a:pt x="766" y="1017"/>
                      </a:lnTo>
                      <a:lnTo>
                        <a:pt x="766" y="955"/>
                      </a:lnTo>
                      <a:lnTo>
                        <a:pt x="764" y="897"/>
                      </a:lnTo>
                      <a:lnTo>
                        <a:pt x="761" y="849"/>
                      </a:lnTo>
                      <a:lnTo>
                        <a:pt x="756" y="816"/>
                      </a:lnTo>
                      <a:lnTo>
                        <a:pt x="743" y="757"/>
                      </a:lnTo>
                      <a:lnTo>
                        <a:pt x="737" y="727"/>
                      </a:lnTo>
                      <a:lnTo>
                        <a:pt x="723" y="679"/>
                      </a:lnTo>
                      <a:lnTo>
                        <a:pt x="715" y="655"/>
                      </a:lnTo>
                      <a:lnTo>
                        <a:pt x="703" y="623"/>
                      </a:lnTo>
                      <a:lnTo>
                        <a:pt x="696" y="605"/>
                      </a:lnTo>
                      <a:lnTo>
                        <a:pt x="674" y="541"/>
                      </a:lnTo>
                      <a:lnTo>
                        <a:pt x="649" y="483"/>
                      </a:lnTo>
                      <a:lnTo>
                        <a:pt x="623" y="427"/>
                      </a:lnTo>
                      <a:lnTo>
                        <a:pt x="596" y="376"/>
                      </a:lnTo>
                      <a:lnTo>
                        <a:pt x="568" y="329"/>
                      </a:lnTo>
                      <a:lnTo>
                        <a:pt x="540" y="285"/>
                      </a:lnTo>
                      <a:lnTo>
                        <a:pt x="509" y="245"/>
                      </a:lnTo>
                      <a:lnTo>
                        <a:pt x="480" y="208"/>
                      </a:lnTo>
                      <a:lnTo>
                        <a:pt x="448" y="173"/>
                      </a:lnTo>
                      <a:lnTo>
                        <a:pt x="417" y="144"/>
                      </a:lnTo>
                      <a:lnTo>
                        <a:pt x="386" y="116"/>
                      </a:lnTo>
                      <a:lnTo>
                        <a:pt x="354" y="93"/>
                      </a:lnTo>
                      <a:lnTo>
                        <a:pt x="322" y="71"/>
                      </a:lnTo>
                      <a:lnTo>
                        <a:pt x="290" y="54"/>
                      </a:lnTo>
                      <a:lnTo>
                        <a:pt x="260" y="38"/>
                      </a:lnTo>
                      <a:lnTo>
                        <a:pt x="229" y="26"/>
                      </a:lnTo>
                      <a:lnTo>
                        <a:pt x="199" y="17"/>
                      </a:lnTo>
                      <a:lnTo>
                        <a:pt x="169" y="10"/>
                      </a:lnTo>
                      <a:lnTo>
                        <a:pt x="141" y="5"/>
                      </a:lnTo>
                      <a:lnTo>
                        <a:pt x="90" y="0"/>
                      </a:lnTo>
                      <a:lnTo>
                        <a:pt x="50" y="0"/>
                      </a:lnTo>
                      <a:lnTo>
                        <a:pt x="0" y="5"/>
                      </a:lnTo>
                      <a:lnTo>
                        <a:pt x="6" y="24"/>
                      </a:lnTo>
                      <a:lnTo>
                        <a:pt x="19" y="58"/>
                      </a:lnTo>
                      <a:lnTo>
                        <a:pt x="26" y="77"/>
                      </a:lnTo>
                      <a:close/>
                    </a:path>
                  </a:pathLst>
                </a:custGeom>
                <a:solidFill>
                  <a:srgbClr val="47A3CB"/>
                </a:solidFill>
                <a:ln w="9525">
                  <a:noFill/>
                  <a:round/>
                  <a:headEnd/>
                  <a:tailEnd/>
                </a:ln>
              </p:spPr>
              <p:txBody>
                <a:bodyPr/>
                <a:lstStyle/>
                <a:p>
                  <a:endParaRPr lang="en-US"/>
                </a:p>
              </p:txBody>
            </p:sp>
            <p:sp>
              <p:nvSpPr>
                <p:cNvPr id="19076" name="Freeform 795"/>
                <p:cNvSpPr>
                  <a:spLocks/>
                </p:cNvSpPr>
                <p:nvPr/>
              </p:nvSpPr>
              <p:spPr bwMode="auto">
                <a:xfrm>
                  <a:off x="1235" y="1634"/>
                  <a:ext cx="277" cy="566"/>
                </a:xfrm>
                <a:custGeom>
                  <a:avLst/>
                  <a:gdLst>
                    <a:gd name="T0" fmla="*/ 0 w 1108"/>
                    <a:gd name="T1" fmla="*/ 0 h 2263"/>
                    <a:gd name="T2" fmla="*/ 0 w 1108"/>
                    <a:gd name="T3" fmla="*/ 0 h 2263"/>
                    <a:gd name="T4" fmla="*/ 0 w 1108"/>
                    <a:gd name="T5" fmla="*/ 0 h 2263"/>
                    <a:gd name="T6" fmla="*/ 0 w 1108"/>
                    <a:gd name="T7" fmla="*/ 0 h 2263"/>
                    <a:gd name="T8" fmla="*/ 0 w 1108"/>
                    <a:gd name="T9" fmla="*/ 0 h 2263"/>
                    <a:gd name="T10" fmla="*/ 0 w 1108"/>
                    <a:gd name="T11" fmla="*/ 0 h 2263"/>
                    <a:gd name="T12" fmla="*/ 0 w 1108"/>
                    <a:gd name="T13" fmla="*/ 0 h 2263"/>
                    <a:gd name="T14" fmla="*/ 0 w 1108"/>
                    <a:gd name="T15" fmla="*/ 0 h 2263"/>
                    <a:gd name="T16" fmla="*/ 0 w 1108"/>
                    <a:gd name="T17" fmla="*/ 0 h 2263"/>
                    <a:gd name="T18" fmla="*/ 0 w 1108"/>
                    <a:gd name="T19" fmla="*/ 0 h 2263"/>
                    <a:gd name="T20" fmla="*/ 0 w 1108"/>
                    <a:gd name="T21" fmla="*/ 0 h 2263"/>
                    <a:gd name="T22" fmla="*/ 0 w 1108"/>
                    <a:gd name="T23" fmla="*/ 0 h 2263"/>
                    <a:gd name="T24" fmla="*/ 0 w 1108"/>
                    <a:gd name="T25" fmla="*/ 0 h 2263"/>
                    <a:gd name="T26" fmla="*/ 0 w 1108"/>
                    <a:gd name="T27" fmla="*/ 0 h 2263"/>
                    <a:gd name="T28" fmla="*/ 0 w 1108"/>
                    <a:gd name="T29" fmla="*/ 1 h 2263"/>
                    <a:gd name="T30" fmla="*/ 0 w 1108"/>
                    <a:gd name="T31" fmla="*/ 1 h 2263"/>
                    <a:gd name="T32" fmla="*/ 0 w 1108"/>
                    <a:gd name="T33" fmla="*/ 1 h 2263"/>
                    <a:gd name="T34" fmla="*/ 0 w 1108"/>
                    <a:gd name="T35" fmla="*/ 1 h 2263"/>
                    <a:gd name="T36" fmla="*/ 0 w 1108"/>
                    <a:gd name="T37" fmla="*/ 1 h 2263"/>
                    <a:gd name="T38" fmla="*/ 0 w 1108"/>
                    <a:gd name="T39" fmla="*/ 1 h 2263"/>
                    <a:gd name="T40" fmla="*/ 0 w 1108"/>
                    <a:gd name="T41" fmla="*/ 1 h 2263"/>
                    <a:gd name="T42" fmla="*/ 0 w 1108"/>
                    <a:gd name="T43" fmla="*/ 1 h 2263"/>
                    <a:gd name="T44" fmla="*/ 0 w 1108"/>
                    <a:gd name="T45" fmla="*/ 1 h 2263"/>
                    <a:gd name="T46" fmla="*/ 0 w 1108"/>
                    <a:gd name="T47" fmla="*/ 1 h 2263"/>
                    <a:gd name="T48" fmla="*/ 0 w 1108"/>
                    <a:gd name="T49" fmla="*/ 1 h 2263"/>
                    <a:gd name="T50" fmla="*/ 0 w 1108"/>
                    <a:gd name="T51" fmla="*/ 1 h 2263"/>
                    <a:gd name="T52" fmla="*/ 0 w 1108"/>
                    <a:gd name="T53" fmla="*/ 1 h 2263"/>
                    <a:gd name="T54" fmla="*/ 0 w 1108"/>
                    <a:gd name="T55" fmla="*/ 1 h 2263"/>
                    <a:gd name="T56" fmla="*/ 0 w 1108"/>
                    <a:gd name="T57" fmla="*/ 1 h 2263"/>
                    <a:gd name="T58" fmla="*/ 0 w 1108"/>
                    <a:gd name="T59" fmla="*/ 1 h 2263"/>
                    <a:gd name="T60" fmla="*/ 0 w 1108"/>
                    <a:gd name="T61" fmla="*/ 0 h 2263"/>
                    <a:gd name="T62" fmla="*/ 0 w 1108"/>
                    <a:gd name="T63" fmla="*/ 0 h 2263"/>
                    <a:gd name="T64" fmla="*/ 0 w 1108"/>
                    <a:gd name="T65" fmla="*/ 0 h 2263"/>
                    <a:gd name="T66" fmla="*/ 0 w 1108"/>
                    <a:gd name="T67" fmla="*/ 0 h 2263"/>
                    <a:gd name="T68" fmla="*/ 0 w 1108"/>
                    <a:gd name="T69" fmla="*/ 0 h 2263"/>
                    <a:gd name="T70" fmla="*/ 0 w 1108"/>
                    <a:gd name="T71" fmla="*/ 0 h 2263"/>
                    <a:gd name="T72" fmla="*/ 0 w 1108"/>
                    <a:gd name="T73" fmla="*/ 0 h 2263"/>
                    <a:gd name="T74" fmla="*/ 0 w 1108"/>
                    <a:gd name="T75" fmla="*/ 0 h 2263"/>
                    <a:gd name="T76" fmla="*/ 0 w 1108"/>
                    <a:gd name="T77" fmla="*/ 0 h 2263"/>
                    <a:gd name="T78" fmla="*/ 0 w 1108"/>
                    <a:gd name="T79" fmla="*/ 0 h 2263"/>
                    <a:gd name="T80" fmla="*/ 0 w 1108"/>
                    <a:gd name="T81" fmla="*/ 0 h 2263"/>
                    <a:gd name="T82" fmla="*/ 0 w 1108"/>
                    <a:gd name="T83" fmla="*/ 0 h 2263"/>
                    <a:gd name="T84" fmla="*/ 0 w 1108"/>
                    <a:gd name="T85" fmla="*/ 0 h 2263"/>
                    <a:gd name="T86" fmla="*/ 0 w 1108"/>
                    <a:gd name="T87" fmla="*/ 0 h 2263"/>
                    <a:gd name="T88" fmla="*/ 0 w 1108"/>
                    <a:gd name="T89" fmla="*/ 0 h 2263"/>
                    <a:gd name="T90" fmla="*/ 0 w 1108"/>
                    <a:gd name="T91" fmla="*/ 0 h 2263"/>
                    <a:gd name="T92" fmla="*/ 0 w 1108"/>
                    <a:gd name="T93" fmla="*/ 0 h 226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08"/>
                    <a:gd name="T142" fmla="*/ 0 h 2263"/>
                    <a:gd name="T143" fmla="*/ 1108 w 1108"/>
                    <a:gd name="T144" fmla="*/ 2263 h 226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08" h="2263">
                      <a:moveTo>
                        <a:pt x="26" y="77"/>
                      </a:moveTo>
                      <a:lnTo>
                        <a:pt x="99" y="74"/>
                      </a:lnTo>
                      <a:lnTo>
                        <a:pt x="148" y="79"/>
                      </a:lnTo>
                      <a:lnTo>
                        <a:pt x="213" y="99"/>
                      </a:lnTo>
                      <a:lnTo>
                        <a:pt x="256" y="116"/>
                      </a:lnTo>
                      <a:lnTo>
                        <a:pt x="297" y="141"/>
                      </a:lnTo>
                      <a:lnTo>
                        <a:pt x="336" y="170"/>
                      </a:lnTo>
                      <a:lnTo>
                        <a:pt x="373" y="203"/>
                      </a:lnTo>
                      <a:lnTo>
                        <a:pt x="407" y="237"/>
                      </a:lnTo>
                      <a:lnTo>
                        <a:pt x="439" y="274"/>
                      </a:lnTo>
                      <a:lnTo>
                        <a:pt x="468" y="312"/>
                      </a:lnTo>
                      <a:lnTo>
                        <a:pt x="494" y="350"/>
                      </a:lnTo>
                      <a:lnTo>
                        <a:pt x="519" y="387"/>
                      </a:lnTo>
                      <a:lnTo>
                        <a:pt x="521" y="384"/>
                      </a:lnTo>
                      <a:lnTo>
                        <a:pt x="522" y="392"/>
                      </a:lnTo>
                      <a:lnTo>
                        <a:pt x="522" y="395"/>
                      </a:lnTo>
                      <a:lnTo>
                        <a:pt x="539" y="426"/>
                      </a:lnTo>
                      <a:lnTo>
                        <a:pt x="557" y="465"/>
                      </a:lnTo>
                      <a:lnTo>
                        <a:pt x="579" y="511"/>
                      </a:lnTo>
                      <a:lnTo>
                        <a:pt x="600" y="562"/>
                      </a:lnTo>
                      <a:lnTo>
                        <a:pt x="622" y="616"/>
                      </a:lnTo>
                      <a:lnTo>
                        <a:pt x="642" y="670"/>
                      </a:lnTo>
                      <a:lnTo>
                        <a:pt x="662" y="721"/>
                      </a:lnTo>
                      <a:lnTo>
                        <a:pt x="679" y="769"/>
                      </a:lnTo>
                      <a:lnTo>
                        <a:pt x="693" y="810"/>
                      </a:lnTo>
                      <a:lnTo>
                        <a:pt x="703" y="843"/>
                      </a:lnTo>
                      <a:lnTo>
                        <a:pt x="708" y="879"/>
                      </a:lnTo>
                      <a:lnTo>
                        <a:pt x="710" y="929"/>
                      </a:lnTo>
                      <a:lnTo>
                        <a:pt x="710" y="988"/>
                      </a:lnTo>
                      <a:lnTo>
                        <a:pt x="709" y="1052"/>
                      </a:lnTo>
                      <a:lnTo>
                        <a:pt x="710" y="1115"/>
                      </a:lnTo>
                      <a:lnTo>
                        <a:pt x="714" y="1175"/>
                      </a:lnTo>
                      <a:lnTo>
                        <a:pt x="715" y="1203"/>
                      </a:lnTo>
                      <a:lnTo>
                        <a:pt x="719" y="1250"/>
                      </a:lnTo>
                      <a:lnTo>
                        <a:pt x="721" y="1279"/>
                      </a:lnTo>
                      <a:lnTo>
                        <a:pt x="723" y="1340"/>
                      </a:lnTo>
                      <a:lnTo>
                        <a:pt x="729" y="1386"/>
                      </a:lnTo>
                      <a:lnTo>
                        <a:pt x="737" y="1434"/>
                      </a:lnTo>
                      <a:lnTo>
                        <a:pt x="748" y="1494"/>
                      </a:lnTo>
                      <a:lnTo>
                        <a:pt x="759" y="1560"/>
                      </a:lnTo>
                      <a:lnTo>
                        <a:pt x="768" y="1617"/>
                      </a:lnTo>
                      <a:lnTo>
                        <a:pt x="777" y="1668"/>
                      </a:lnTo>
                      <a:lnTo>
                        <a:pt x="787" y="1713"/>
                      </a:lnTo>
                      <a:lnTo>
                        <a:pt x="796" y="1755"/>
                      </a:lnTo>
                      <a:lnTo>
                        <a:pt x="806" y="1794"/>
                      </a:lnTo>
                      <a:lnTo>
                        <a:pt x="817" y="1831"/>
                      </a:lnTo>
                      <a:lnTo>
                        <a:pt x="829" y="1869"/>
                      </a:lnTo>
                      <a:lnTo>
                        <a:pt x="843" y="1907"/>
                      </a:lnTo>
                      <a:lnTo>
                        <a:pt x="860" y="1947"/>
                      </a:lnTo>
                      <a:lnTo>
                        <a:pt x="879" y="1990"/>
                      </a:lnTo>
                      <a:lnTo>
                        <a:pt x="899" y="2037"/>
                      </a:lnTo>
                      <a:lnTo>
                        <a:pt x="923" y="2090"/>
                      </a:lnTo>
                      <a:lnTo>
                        <a:pt x="950" y="2149"/>
                      </a:lnTo>
                      <a:lnTo>
                        <a:pt x="977" y="2189"/>
                      </a:lnTo>
                      <a:lnTo>
                        <a:pt x="1000" y="2215"/>
                      </a:lnTo>
                      <a:lnTo>
                        <a:pt x="1010" y="2263"/>
                      </a:lnTo>
                      <a:lnTo>
                        <a:pt x="1036" y="2260"/>
                      </a:lnTo>
                      <a:lnTo>
                        <a:pt x="1083" y="2257"/>
                      </a:lnTo>
                      <a:lnTo>
                        <a:pt x="1108" y="2256"/>
                      </a:lnTo>
                      <a:lnTo>
                        <a:pt x="1070" y="2212"/>
                      </a:lnTo>
                      <a:lnTo>
                        <a:pt x="1044" y="2187"/>
                      </a:lnTo>
                      <a:lnTo>
                        <a:pt x="1020" y="2160"/>
                      </a:lnTo>
                      <a:lnTo>
                        <a:pt x="987" y="2111"/>
                      </a:lnTo>
                      <a:lnTo>
                        <a:pt x="963" y="2072"/>
                      </a:lnTo>
                      <a:lnTo>
                        <a:pt x="943" y="2030"/>
                      </a:lnTo>
                      <a:lnTo>
                        <a:pt x="923" y="1989"/>
                      </a:lnTo>
                      <a:lnTo>
                        <a:pt x="907" y="1946"/>
                      </a:lnTo>
                      <a:lnTo>
                        <a:pt x="890" y="1902"/>
                      </a:lnTo>
                      <a:lnTo>
                        <a:pt x="876" y="1858"/>
                      </a:lnTo>
                      <a:lnTo>
                        <a:pt x="863" y="1813"/>
                      </a:lnTo>
                      <a:lnTo>
                        <a:pt x="851" y="1768"/>
                      </a:lnTo>
                      <a:lnTo>
                        <a:pt x="841" y="1722"/>
                      </a:lnTo>
                      <a:lnTo>
                        <a:pt x="831" y="1675"/>
                      </a:lnTo>
                      <a:lnTo>
                        <a:pt x="823" y="1628"/>
                      </a:lnTo>
                      <a:lnTo>
                        <a:pt x="815" y="1581"/>
                      </a:lnTo>
                      <a:lnTo>
                        <a:pt x="807" y="1534"/>
                      </a:lnTo>
                      <a:lnTo>
                        <a:pt x="800" y="1485"/>
                      </a:lnTo>
                      <a:lnTo>
                        <a:pt x="793" y="1437"/>
                      </a:lnTo>
                      <a:lnTo>
                        <a:pt x="786" y="1389"/>
                      </a:lnTo>
                      <a:lnTo>
                        <a:pt x="777" y="1340"/>
                      </a:lnTo>
                      <a:lnTo>
                        <a:pt x="770" y="1293"/>
                      </a:lnTo>
                      <a:lnTo>
                        <a:pt x="764" y="1241"/>
                      </a:lnTo>
                      <a:lnTo>
                        <a:pt x="761" y="1186"/>
                      </a:lnTo>
                      <a:lnTo>
                        <a:pt x="762" y="1135"/>
                      </a:lnTo>
                      <a:lnTo>
                        <a:pt x="764" y="1078"/>
                      </a:lnTo>
                      <a:lnTo>
                        <a:pt x="766" y="1017"/>
                      </a:lnTo>
                      <a:lnTo>
                        <a:pt x="766" y="955"/>
                      </a:lnTo>
                      <a:lnTo>
                        <a:pt x="764" y="897"/>
                      </a:lnTo>
                      <a:lnTo>
                        <a:pt x="761" y="849"/>
                      </a:lnTo>
                      <a:lnTo>
                        <a:pt x="756" y="816"/>
                      </a:lnTo>
                      <a:lnTo>
                        <a:pt x="743" y="757"/>
                      </a:lnTo>
                      <a:lnTo>
                        <a:pt x="737" y="727"/>
                      </a:lnTo>
                      <a:lnTo>
                        <a:pt x="723" y="679"/>
                      </a:lnTo>
                      <a:lnTo>
                        <a:pt x="715" y="655"/>
                      </a:lnTo>
                      <a:lnTo>
                        <a:pt x="703" y="623"/>
                      </a:lnTo>
                      <a:lnTo>
                        <a:pt x="696" y="605"/>
                      </a:lnTo>
                      <a:lnTo>
                        <a:pt x="674" y="541"/>
                      </a:lnTo>
                      <a:lnTo>
                        <a:pt x="649" y="483"/>
                      </a:lnTo>
                      <a:lnTo>
                        <a:pt x="623" y="427"/>
                      </a:lnTo>
                      <a:lnTo>
                        <a:pt x="596" y="376"/>
                      </a:lnTo>
                      <a:lnTo>
                        <a:pt x="568" y="329"/>
                      </a:lnTo>
                      <a:lnTo>
                        <a:pt x="540" y="285"/>
                      </a:lnTo>
                      <a:lnTo>
                        <a:pt x="509" y="245"/>
                      </a:lnTo>
                      <a:lnTo>
                        <a:pt x="480" y="208"/>
                      </a:lnTo>
                      <a:lnTo>
                        <a:pt x="448" y="173"/>
                      </a:lnTo>
                      <a:lnTo>
                        <a:pt x="417" y="144"/>
                      </a:lnTo>
                      <a:lnTo>
                        <a:pt x="386" y="116"/>
                      </a:lnTo>
                      <a:lnTo>
                        <a:pt x="354" y="93"/>
                      </a:lnTo>
                      <a:lnTo>
                        <a:pt x="322" y="71"/>
                      </a:lnTo>
                      <a:lnTo>
                        <a:pt x="290" y="54"/>
                      </a:lnTo>
                      <a:lnTo>
                        <a:pt x="260" y="38"/>
                      </a:lnTo>
                      <a:lnTo>
                        <a:pt x="229" y="26"/>
                      </a:lnTo>
                      <a:lnTo>
                        <a:pt x="199" y="17"/>
                      </a:lnTo>
                      <a:lnTo>
                        <a:pt x="169" y="10"/>
                      </a:lnTo>
                      <a:lnTo>
                        <a:pt x="141" y="5"/>
                      </a:lnTo>
                      <a:lnTo>
                        <a:pt x="90" y="0"/>
                      </a:lnTo>
                      <a:lnTo>
                        <a:pt x="50" y="0"/>
                      </a:lnTo>
                      <a:lnTo>
                        <a:pt x="0" y="5"/>
                      </a:lnTo>
                      <a:lnTo>
                        <a:pt x="6" y="24"/>
                      </a:lnTo>
                      <a:lnTo>
                        <a:pt x="19" y="58"/>
                      </a:lnTo>
                      <a:lnTo>
                        <a:pt x="26" y="77"/>
                      </a:lnTo>
                    </a:path>
                  </a:pathLst>
                </a:custGeom>
                <a:noFill/>
                <a:ln w="1588">
                  <a:solidFill>
                    <a:srgbClr val="87C2DC"/>
                  </a:solidFill>
                  <a:round/>
                  <a:headEnd/>
                  <a:tailEnd/>
                </a:ln>
              </p:spPr>
              <p:txBody>
                <a:bodyPr/>
                <a:lstStyle/>
                <a:p>
                  <a:endParaRPr lang="en-US"/>
                </a:p>
              </p:txBody>
            </p:sp>
            <p:sp>
              <p:nvSpPr>
                <p:cNvPr id="19077" name="Freeform 796"/>
                <p:cNvSpPr>
                  <a:spLocks/>
                </p:cNvSpPr>
                <p:nvPr/>
              </p:nvSpPr>
              <p:spPr bwMode="auto">
                <a:xfrm>
                  <a:off x="1393" y="1748"/>
                  <a:ext cx="80" cy="43"/>
                </a:xfrm>
                <a:custGeom>
                  <a:avLst/>
                  <a:gdLst>
                    <a:gd name="T0" fmla="*/ 0 w 321"/>
                    <a:gd name="T1" fmla="*/ 0 h 168"/>
                    <a:gd name="T2" fmla="*/ 0 w 321"/>
                    <a:gd name="T3" fmla="*/ 0 h 168"/>
                    <a:gd name="T4" fmla="*/ 0 w 321"/>
                    <a:gd name="T5" fmla="*/ 0 h 168"/>
                    <a:gd name="T6" fmla="*/ 0 w 321"/>
                    <a:gd name="T7" fmla="*/ 0 h 168"/>
                    <a:gd name="T8" fmla="*/ 0 w 321"/>
                    <a:gd name="T9" fmla="*/ 0 h 168"/>
                    <a:gd name="T10" fmla="*/ 0 w 321"/>
                    <a:gd name="T11" fmla="*/ 0 h 168"/>
                    <a:gd name="T12" fmla="*/ 0 w 321"/>
                    <a:gd name="T13" fmla="*/ 0 h 168"/>
                    <a:gd name="T14" fmla="*/ 0 w 321"/>
                    <a:gd name="T15" fmla="*/ 0 h 168"/>
                    <a:gd name="T16" fmla="*/ 0 w 321"/>
                    <a:gd name="T17" fmla="*/ 0 h 168"/>
                    <a:gd name="T18" fmla="*/ 0 w 321"/>
                    <a:gd name="T19" fmla="*/ 0 h 168"/>
                    <a:gd name="T20" fmla="*/ 0 w 321"/>
                    <a:gd name="T21" fmla="*/ 0 h 168"/>
                    <a:gd name="T22" fmla="*/ 0 w 321"/>
                    <a:gd name="T23" fmla="*/ 0 h 168"/>
                    <a:gd name="T24" fmla="*/ 0 w 321"/>
                    <a:gd name="T25" fmla="*/ 0 h 168"/>
                    <a:gd name="T26" fmla="*/ 0 w 321"/>
                    <a:gd name="T27" fmla="*/ 0 h 168"/>
                    <a:gd name="T28" fmla="*/ 0 w 321"/>
                    <a:gd name="T29" fmla="*/ 0 h 168"/>
                    <a:gd name="T30" fmla="*/ 0 w 321"/>
                    <a:gd name="T31" fmla="*/ 0 h 168"/>
                    <a:gd name="T32" fmla="*/ 0 w 321"/>
                    <a:gd name="T33" fmla="*/ 0 h 168"/>
                    <a:gd name="T34" fmla="*/ 0 w 321"/>
                    <a:gd name="T35" fmla="*/ 0 h 168"/>
                    <a:gd name="T36" fmla="*/ 0 w 321"/>
                    <a:gd name="T37" fmla="*/ 0 h 168"/>
                    <a:gd name="T38" fmla="*/ 0 w 321"/>
                    <a:gd name="T39" fmla="*/ 0 h 168"/>
                    <a:gd name="T40" fmla="*/ 0 w 321"/>
                    <a:gd name="T41" fmla="*/ 0 h 168"/>
                    <a:gd name="T42" fmla="*/ 0 w 321"/>
                    <a:gd name="T43" fmla="*/ 0 h 168"/>
                    <a:gd name="T44" fmla="*/ 0 w 321"/>
                    <a:gd name="T45" fmla="*/ 0 h 168"/>
                    <a:gd name="T46" fmla="*/ 0 w 321"/>
                    <a:gd name="T47" fmla="*/ 0 h 168"/>
                    <a:gd name="T48" fmla="*/ 0 w 321"/>
                    <a:gd name="T49" fmla="*/ 0 h 168"/>
                    <a:gd name="T50" fmla="*/ 0 w 321"/>
                    <a:gd name="T51" fmla="*/ 0 h 168"/>
                    <a:gd name="T52" fmla="*/ 0 w 321"/>
                    <a:gd name="T53" fmla="*/ 0 h 168"/>
                    <a:gd name="T54" fmla="*/ 0 w 321"/>
                    <a:gd name="T55" fmla="*/ 0 h 168"/>
                    <a:gd name="T56" fmla="*/ 0 w 321"/>
                    <a:gd name="T57" fmla="*/ 0 h 168"/>
                    <a:gd name="T58" fmla="*/ 0 w 321"/>
                    <a:gd name="T59" fmla="*/ 0 h 168"/>
                    <a:gd name="T60" fmla="*/ 0 w 321"/>
                    <a:gd name="T61" fmla="*/ 0 h 168"/>
                    <a:gd name="T62" fmla="*/ 0 w 321"/>
                    <a:gd name="T63" fmla="*/ 0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1"/>
                    <a:gd name="T97" fmla="*/ 0 h 168"/>
                    <a:gd name="T98" fmla="*/ 321 w 321"/>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1" h="168">
                      <a:moveTo>
                        <a:pt x="134" y="0"/>
                      </a:moveTo>
                      <a:lnTo>
                        <a:pt x="102" y="5"/>
                      </a:lnTo>
                      <a:lnTo>
                        <a:pt x="83" y="8"/>
                      </a:lnTo>
                      <a:lnTo>
                        <a:pt x="72" y="11"/>
                      </a:lnTo>
                      <a:lnTo>
                        <a:pt x="49" y="24"/>
                      </a:lnTo>
                      <a:lnTo>
                        <a:pt x="25" y="36"/>
                      </a:lnTo>
                      <a:lnTo>
                        <a:pt x="0" y="34"/>
                      </a:lnTo>
                      <a:lnTo>
                        <a:pt x="4" y="55"/>
                      </a:lnTo>
                      <a:lnTo>
                        <a:pt x="14" y="72"/>
                      </a:lnTo>
                      <a:lnTo>
                        <a:pt x="21" y="92"/>
                      </a:lnTo>
                      <a:lnTo>
                        <a:pt x="36" y="87"/>
                      </a:lnTo>
                      <a:lnTo>
                        <a:pt x="50" y="84"/>
                      </a:lnTo>
                      <a:lnTo>
                        <a:pt x="62" y="88"/>
                      </a:lnTo>
                      <a:lnTo>
                        <a:pt x="101" y="125"/>
                      </a:lnTo>
                      <a:lnTo>
                        <a:pt x="142" y="153"/>
                      </a:lnTo>
                      <a:lnTo>
                        <a:pt x="187" y="168"/>
                      </a:lnTo>
                      <a:lnTo>
                        <a:pt x="239" y="167"/>
                      </a:lnTo>
                      <a:lnTo>
                        <a:pt x="263" y="161"/>
                      </a:lnTo>
                      <a:lnTo>
                        <a:pt x="289" y="151"/>
                      </a:lnTo>
                      <a:lnTo>
                        <a:pt x="307" y="136"/>
                      </a:lnTo>
                      <a:lnTo>
                        <a:pt x="319" y="98"/>
                      </a:lnTo>
                      <a:lnTo>
                        <a:pt x="321" y="58"/>
                      </a:lnTo>
                      <a:lnTo>
                        <a:pt x="307" y="23"/>
                      </a:lnTo>
                      <a:lnTo>
                        <a:pt x="308" y="27"/>
                      </a:lnTo>
                      <a:lnTo>
                        <a:pt x="310" y="32"/>
                      </a:lnTo>
                      <a:lnTo>
                        <a:pt x="312" y="36"/>
                      </a:lnTo>
                      <a:lnTo>
                        <a:pt x="318" y="57"/>
                      </a:lnTo>
                      <a:lnTo>
                        <a:pt x="318" y="79"/>
                      </a:lnTo>
                      <a:lnTo>
                        <a:pt x="315" y="101"/>
                      </a:lnTo>
                      <a:lnTo>
                        <a:pt x="311" y="85"/>
                      </a:lnTo>
                      <a:lnTo>
                        <a:pt x="305" y="69"/>
                      </a:lnTo>
                      <a:lnTo>
                        <a:pt x="298" y="55"/>
                      </a:lnTo>
                      <a:lnTo>
                        <a:pt x="307" y="84"/>
                      </a:lnTo>
                      <a:lnTo>
                        <a:pt x="309" y="115"/>
                      </a:lnTo>
                      <a:lnTo>
                        <a:pt x="294" y="138"/>
                      </a:lnTo>
                      <a:lnTo>
                        <a:pt x="247" y="155"/>
                      </a:lnTo>
                      <a:lnTo>
                        <a:pt x="199" y="154"/>
                      </a:lnTo>
                      <a:lnTo>
                        <a:pt x="155" y="138"/>
                      </a:lnTo>
                      <a:lnTo>
                        <a:pt x="115" y="110"/>
                      </a:lnTo>
                      <a:lnTo>
                        <a:pt x="80" y="77"/>
                      </a:lnTo>
                      <a:lnTo>
                        <a:pt x="74" y="72"/>
                      </a:lnTo>
                      <a:lnTo>
                        <a:pt x="63" y="68"/>
                      </a:lnTo>
                      <a:lnTo>
                        <a:pt x="56" y="65"/>
                      </a:lnTo>
                      <a:lnTo>
                        <a:pt x="67" y="45"/>
                      </a:lnTo>
                      <a:lnTo>
                        <a:pt x="91" y="26"/>
                      </a:lnTo>
                      <a:lnTo>
                        <a:pt x="135" y="12"/>
                      </a:lnTo>
                      <a:lnTo>
                        <a:pt x="135" y="8"/>
                      </a:lnTo>
                      <a:lnTo>
                        <a:pt x="135" y="4"/>
                      </a:lnTo>
                      <a:lnTo>
                        <a:pt x="134" y="0"/>
                      </a:lnTo>
                      <a:close/>
                    </a:path>
                  </a:pathLst>
                </a:custGeom>
                <a:solidFill>
                  <a:srgbClr val="47A3CB"/>
                </a:solidFill>
                <a:ln w="9525">
                  <a:noFill/>
                  <a:round/>
                  <a:headEnd/>
                  <a:tailEnd/>
                </a:ln>
              </p:spPr>
              <p:txBody>
                <a:bodyPr/>
                <a:lstStyle/>
                <a:p>
                  <a:endParaRPr lang="en-US"/>
                </a:p>
              </p:txBody>
            </p:sp>
            <p:sp>
              <p:nvSpPr>
                <p:cNvPr id="19078" name="Freeform 797"/>
                <p:cNvSpPr>
                  <a:spLocks/>
                </p:cNvSpPr>
                <p:nvPr/>
              </p:nvSpPr>
              <p:spPr bwMode="auto">
                <a:xfrm>
                  <a:off x="1393" y="1748"/>
                  <a:ext cx="80" cy="43"/>
                </a:xfrm>
                <a:custGeom>
                  <a:avLst/>
                  <a:gdLst>
                    <a:gd name="T0" fmla="*/ 0 w 321"/>
                    <a:gd name="T1" fmla="*/ 0 h 168"/>
                    <a:gd name="T2" fmla="*/ 0 w 321"/>
                    <a:gd name="T3" fmla="*/ 0 h 168"/>
                    <a:gd name="T4" fmla="*/ 0 w 321"/>
                    <a:gd name="T5" fmla="*/ 0 h 168"/>
                    <a:gd name="T6" fmla="*/ 0 w 321"/>
                    <a:gd name="T7" fmla="*/ 0 h 168"/>
                    <a:gd name="T8" fmla="*/ 0 w 321"/>
                    <a:gd name="T9" fmla="*/ 0 h 168"/>
                    <a:gd name="T10" fmla="*/ 0 w 321"/>
                    <a:gd name="T11" fmla="*/ 0 h 168"/>
                    <a:gd name="T12" fmla="*/ 0 w 321"/>
                    <a:gd name="T13" fmla="*/ 0 h 168"/>
                    <a:gd name="T14" fmla="*/ 0 w 321"/>
                    <a:gd name="T15" fmla="*/ 0 h 168"/>
                    <a:gd name="T16" fmla="*/ 0 w 321"/>
                    <a:gd name="T17" fmla="*/ 0 h 168"/>
                    <a:gd name="T18" fmla="*/ 0 w 321"/>
                    <a:gd name="T19" fmla="*/ 0 h 168"/>
                    <a:gd name="T20" fmla="*/ 0 w 321"/>
                    <a:gd name="T21" fmla="*/ 0 h 168"/>
                    <a:gd name="T22" fmla="*/ 0 w 321"/>
                    <a:gd name="T23" fmla="*/ 0 h 168"/>
                    <a:gd name="T24" fmla="*/ 0 w 321"/>
                    <a:gd name="T25" fmla="*/ 0 h 168"/>
                    <a:gd name="T26" fmla="*/ 0 w 321"/>
                    <a:gd name="T27" fmla="*/ 0 h 168"/>
                    <a:gd name="T28" fmla="*/ 0 w 321"/>
                    <a:gd name="T29" fmla="*/ 0 h 168"/>
                    <a:gd name="T30" fmla="*/ 0 w 321"/>
                    <a:gd name="T31" fmla="*/ 0 h 168"/>
                    <a:gd name="T32" fmla="*/ 0 w 321"/>
                    <a:gd name="T33" fmla="*/ 0 h 168"/>
                    <a:gd name="T34" fmla="*/ 0 w 321"/>
                    <a:gd name="T35" fmla="*/ 0 h 168"/>
                    <a:gd name="T36" fmla="*/ 0 w 321"/>
                    <a:gd name="T37" fmla="*/ 0 h 168"/>
                    <a:gd name="T38" fmla="*/ 0 w 321"/>
                    <a:gd name="T39" fmla="*/ 0 h 168"/>
                    <a:gd name="T40" fmla="*/ 0 w 321"/>
                    <a:gd name="T41" fmla="*/ 0 h 168"/>
                    <a:gd name="T42" fmla="*/ 0 w 321"/>
                    <a:gd name="T43" fmla="*/ 0 h 168"/>
                    <a:gd name="T44" fmla="*/ 0 w 321"/>
                    <a:gd name="T45" fmla="*/ 0 h 168"/>
                    <a:gd name="T46" fmla="*/ 0 w 321"/>
                    <a:gd name="T47" fmla="*/ 0 h 168"/>
                    <a:gd name="T48" fmla="*/ 0 w 321"/>
                    <a:gd name="T49" fmla="*/ 0 h 168"/>
                    <a:gd name="T50" fmla="*/ 0 w 321"/>
                    <a:gd name="T51" fmla="*/ 0 h 168"/>
                    <a:gd name="T52" fmla="*/ 0 w 321"/>
                    <a:gd name="T53" fmla="*/ 0 h 168"/>
                    <a:gd name="T54" fmla="*/ 0 w 321"/>
                    <a:gd name="T55" fmla="*/ 0 h 168"/>
                    <a:gd name="T56" fmla="*/ 0 w 321"/>
                    <a:gd name="T57" fmla="*/ 0 h 168"/>
                    <a:gd name="T58" fmla="*/ 0 w 321"/>
                    <a:gd name="T59" fmla="*/ 0 h 168"/>
                    <a:gd name="T60" fmla="*/ 0 w 321"/>
                    <a:gd name="T61" fmla="*/ 0 h 168"/>
                    <a:gd name="T62" fmla="*/ 0 w 321"/>
                    <a:gd name="T63" fmla="*/ 0 h 1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1"/>
                    <a:gd name="T97" fmla="*/ 0 h 168"/>
                    <a:gd name="T98" fmla="*/ 321 w 321"/>
                    <a:gd name="T99" fmla="*/ 168 h 1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1" h="168">
                      <a:moveTo>
                        <a:pt x="134" y="0"/>
                      </a:moveTo>
                      <a:lnTo>
                        <a:pt x="102" y="5"/>
                      </a:lnTo>
                      <a:lnTo>
                        <a:pt x="83" y="8"/>
                      </a:lnTo>
                      <a:lnTo>
                        <a:pt x="72" y="11"/>
                      </a:lnTo>
                      <a:lnTo>
                        <a:pt x="49" y="24"/>
                      </a:lnTo>
                      <a:lnTo>
                        <a:pt x="25" y="36"/>
                      </a:lnTo>
                      <a:lnTo>
                        <a:pt x="0" y="34"/>
                      </a:lnTo>
                      <a:lnTo>
                        <a:pt x="4" y="55"/>
                      </a:lnTo>
                      <a:lnTo>
                        <a:pt x="14" y="72"/>
                      </a:lnTo>
                      <a:lnTo>
                        <a:pt x="21" y="92"/>
                      </a:lnTo>
                      <a:lnTo>
                        <a:pt x="36" y="87"/>
                      </a:lnTo>
                      <a:lnTo>
                        <a:pt x="50" y="84"/>
                      </a:lnTo>
                      <a:lnTo>
                        <a:pt x="62" y="88"/>
                      </a:lnTo>
                      <a:lnTo>
                        <a:pt x="101" y="125"/>
                      </a:lnTo>
                      <a:lnTo>
                        <a:pt x="142" y="153"/>
                      </a:lnTo>
                      <a:lnTo>
                        <a:pt x="187" y="168"/>
                      </a:lnTo>
                      <a:lnTo>
                        <a:pt x="239" y="167"/>
                      </a:lnTo>
                      <a:lnTo>
                        <a:pt x="263" y="161"/>
                      </a:lnTo>
                      <a:lnTo>
                        <a:pt x="289" y="151"/>
                      </a:lnTo>
                      <a:lnTo>
                        <a:pt x="307" y="136"/>
                      </a:lnTo>
                      <a:lnTo>
                        <a:pt x="319" y="98"/>
                      </a:lnTo>
                      <a:lnTo>
                        <a:pt x="321" y="58"/>
                      </a:lnTo>
                      <a:lnTo>
                        <a:pt x="307" y="23"/>
                      </a:lnTo>
                      <a:lnTo>
                        <a:pt x="308" y="27"/>
                      </a:lnTo>
                      <a:lnTo>
                        <a:pt x="310" y="32"/>
                      </a:lnTo>
                      <a:lnTo>
                        <a:pt x="312" y="36"/>
                      </a:lnTo>
                      <a:lnTo>
                        <a:pt x="318" y="57"/>
                      </a:lnTo>
                      <a:lnTo>
                        <a:pt x="318" y="79"/>
                      </a:lnTo>
                      <a:lnTo>
                        <a:pt x="315" y="101"/>
                      </a:lnTo>
                      <a:lnTo>
                        <a:pt x="311" y="85"/>
                      </a:lnTo>
                      <a:lnTo>
                        <a:pt x="305" y="69"/>
                      </a:lnTo>
                      <a:lnTo>
                        <a:pt x="298" y="55"/>
                      </a:lnTo>
                      <a:lnTo>
                        <a:pt x="307" y="84"/>
                      </a:lnTo>
                      <a:lnTo>
                        <a:pt x="309" y="115"/>
                      </a:lnTo>
                      <a:lnTo>
                        <a:pt x="294" y="138"/>
                      </a:lnTo>
                      <a:lnTo>
                        <a:pt x="247" y="155"/>
                      </a:lnTo>
                      <a:lnTo>
                        <a:pt x="199" y="154"/>
                      </a:lnTo>
                      <a:lnTo>
                        <a:pt x="155" y="138"/>
                      </a:lnTo>
                      <a:lnTo>
                        <a:pt x="115" y="110"/>
                      </a:lnTo>
                      <a:lnTo>
                        <a:pt x="80" y="77"/>
                      </a:lnTo>
                      <a:lnTo>
                        <a:pt x="74" y="72"/>
                      </a:lnTo>
                      <a:lnTo>
                        <a:pt x="63" y="68"/>
                      </a:lnTo>
                      <a:lnTo>
                        <a:pt x="56" y="65"/>
                      </a:lnTo>
                      <a:lnTo>
                        <a:pt x="67" y="45"/>
                      </a:lnTo>
                      <a:lnTo>
                        <a:pt x="91" y="26"/>
                      </a:lnTo>
                      <a:lnTo>
                        <a:pt x="135" y="12"/>
                      </a:lnTo>
                      <a:lnTo>
                        <a:pt x="135" y="8"/>
                      </a:lnTo>
                      <a:lnTo>
                        <a:pt x="135" y="4"/>
                      </a:lnTo>
                      <a:lnTo>
                        <a:pt x="134" y="0"/>
                      </a:lnTo>
                    </a:path>
                  </a:pathLst>
                </a:custGeom>
                <a:noFill/>
                <a:ln w="1588">
                  <a:solidFill>
                    <a:srgbClr val="87C2DC"/>
                  </a:solidFill>
                  <a:round/>
                  <a:headEnd/>
                  <a:tailEnd/>
                </a:ln>
              </p:spPr>
              <p:txBody>
                <a:bodyPr/>
                <a:lstStyle/>
                <a:p>
                  <a:endParaRPr lang="en-US"/>
                </a:p>
              </p:txBody>
            </p:sp>
            <p:sp>
              <p:nvSpPr>
                <p:cNvPr id="19079" name="Freeform 798"/>
                <p:cNvSpPr>
                  <a:spLocks/>
                </p:cNvSpPr>
                <p:nvPr/>
              </p:nvSpPr>
              <p:spPr bwMode="auto">
                <a:xfrm>
                  <a:off x="1427" y="1748"/>
                  <a:ext cx="31" cy="6"/>
                </a:xfrm>
                <a:custGeom>
                  <a:avLst/>
                  <a:gdLst>
                    <a:gd name="T0" fmla="*/ 0 w 124"/>
                    <a:gd name="T1" fmla="*/ 0 h 24"/>
                    <a:gd name="T2" fmla="*/ 0 w 124"/>
                    <a:gd name="T3" fmla="*/ 0 h 24"/>
                    <a:gd name="T4" fmla="*/ 0 w 124"/>
                    <a:gd name="T5" fmla="*/ 0 h 24"/>
                    <a:gd name="T6" fmla="*/ 0 w 124"/>
                    <a:gd name="T7" fmla="*/ 0 h 24"/>
                    <a:gd name="T8" fmla="*/ 0 w 124"/>
                    <a:gd name="T9" fmla="*/ 0 h 24"/>
                    <a:gd name="T10" fmla="*/ 0 w 124"/>
                    <a:gd name="T11" fmla="*/ 0 h 24"/>
                    <a:gd name="T12" fmla="*/ 0 w 124"/>
                    <a:gd name="T13" fmla="*/ 0 h 24"/>
                    <a:gd name="T14" fmla="*/ 0 w 124"/>
                    <a:gd name="T15" fmla="*/ 0 h 24"/>
                    <a:gd name="T16" fmla="*/ 0 w 124"/>
                    <a:gd name="T17" fmla="*/ 0 h 24"/>
                    <a:gd name="T18" fmla="*/ 0 w 124"/>
                    <a:gd name="T19" fmla="*/ 0 h 24"/>
                    <a:gd name="T20" fmla="*/ 0 w 124"/>
                    <a:gd name="T21" fmla="*/ 0 h 24"/>
                    <a:gd name="T22" fmla="*/ 0 w 124"/>
                    <a:gd name="T23" fmla="*/ 0 h 24"/>
                    <a:gd name="T24" fmla="*/ 0 w 124"/>
                    <a:gd name="T25" fmla="*/ 0 h 24"/>
                    <a:gd name="T26" fmla="*/ 0 w 124"/>
                    <a:gd name="T27" fmla="*/ 0 h 24"/>
                    <a:gd name="T28" fmla="*/ 0 w 124"/>
                    <a:gd name="T29" fmla="*/ 0 h 24"/>
                    <a:gd name="T30" fmla="*/ 0 w 124"/>
                    <a:gd name="T31" fmla="*/ 0 h 24"/>
                    <a:gd name="T32" fmla="*/ 0 w 124"/>
                    <a:gd name="T33" fmla="*/ 0 h 24"/>
                    <a:gd name="T34" fmla="*/ 0 w 124"/>
                    <a:gd name="T35" fmla="*/ 0 h 24"/>
                    <a:gd name="T36" fmla="*/ 0 w 124"/>
                    <a:gd name="T37" fmla="*/ 0 h 24"/>
                    <a:gd name="T38" fmla="*/ 0 w 124"/>
                    <a:gd name="T39" fmla="*/ 0 h 24"/>
                    <a:gd name="T40" fmla="*/ 0 w 124"/>
                    <a:gd name="T41" fmla="*/ 0 h 24"/>
                    <a:gd name="T42" fmla="*/ 0 w 124"/>
                    <a:gd name="T43" fmla="*/ 0 h 24"/>
                    <a:gd name="T44" fmla="*/ 0 w 124"/>
                    <a:gd name="T45" fmla="*/ 0 h 24"/>
                    <a:gd name="T46" fmla="*/ 0 w 124"/>
                    <a:gd name="T47" fmla="*/ 0 h 24"/>
                    <a:gd name="T48" fmla="*/ 0 w 124"/>
                    <a:gd name="T49" fmla="*/ 0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4"/>
                    <a:gd name="T76" fmla="*/ 0 h 24"/>
                    <a:gd name="T77" fmla="*/ 124 w 124"/>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4" h="24">
                      <a:moveTo>
                        <a:pt x="0" y="5"/>
                      </a:moveTo>
                      <a:lnTo>
                        <a:pt x="45" y="0"/>
                      </a:lnTo>
                      <a:lnTo>
                        <a:pt x="71" y="0"/>
                      </a:lnTo>
                      <a:lnTo>
                        <a:pt x="109" y="9"/>
                      </a:lnTo>
                      <a:lnTo>
                        <a:pt x="116" y="11"/>
                      </a:lnTo>
                      <a:lnTo>
                        <a:pt x="122" y="17"/>
                      </a:lnTo>
                      <a:lnTo>
                        <a:pt x="124" y="24"/>
                      </a:lnTo>
                      <a:lnTo>
                        <a:pt x="109" y="12"/>
                      </a:lnTo>
                      <a:lnTo>
                        <a:pt x="90" y="8"/>
                      </a:lnTo>
                      <a:lnTo>
                        <a:pt x="71" y="5"/>
                      </a:lnTo>
                      <a:lnTo>
                        <a:pt x="74" y="8"/>
                      </a:lnTo>
                      <a:lnTo>
                        <a:pt x="77" y="10"/>
                      </a:lnTo>
                      <a:lnTo>
                        <a:pt x="80" y="12"/>
                      </a:lnTo>
                      <a:lnTo>
                        <a:pt x="58" y="8"/>
                      </a:lnTo>
                      <a:lnTo>
                        <a:pt x="31" y="6"/>
                      </a:lnTo>
                      <a:lnTo>
                        <a:pt x="2" y="15"/>
                      </a:lnTo>
                      <a:lnTo>
                        <a:pt x="2" y="12"/>
                      </a:lnTo>
                      <a:lnTo>
                        <a:pt x="1" y="9"/>
                      </a:lnTo>
                      <a:lnTo>
                        <a:pt x="0" y="5"/>
                      </a:lnTo>
                      <a:close/>
                    </a:path>
                  </a:pathLst>
                </a:custGeom>
                <a:solidFill>
                  <a:srgbClr val="47A3CB"/>
                </a:solidFill>
                <a:ln w="9525">
                  <a:noFill/>
                  <a:round/>
                  <a:headEnd/>
                  <a:tailEnd/>
                </a:ln>
              </p:spPr>
              <p:txBody>
                <a:bodyPr/>
                <a:lstStyle/>
                <a:p>
                  <a:endParaRPr lang="en-US"/>
                </a:p>
              </p:txBody>
            </p:sp>
            <p:sp>
              <p:nvSpPr>
                <p:cNvPr id="19080" name="Freeform 799"/>
                <p:cNvSpPr>
                  <a:spLocks/>
                </p:cNvSpPr>
                <p:nvPr/>
              </p:nvSpPr>
              <p:spPr bwMode="auto">
                <a:xfrm>
                  <a:off x="1427" y="1748"/>
                  <a:ext cx="31" cy="6"/>
                </a:xfrm>
                <a:custGeom>
                  <a:avLst/>
                  <a:gdLst>
                    <a:gd name="T0" fmla="*/ 0 w 124"/>
                    <a:gd name="T1" fmla="*/ 0 h 24"/>
                    <a:gd name="T2" fmla="*/ 0 w 124"/>
                    <a:gd name="T3" fmla="*/ 0 h 24"/>
                    <a:gd name="T4" fmla="*/ 0 w 124"/>
                    <a:gd name="T5" fmla="*/ 0 h 24"/>
                    <a:gd name="T6" fmla="*/ 0 w 124"/>
                    <a:gd name="T7" fmla="*/ 0 h 24"/>
                    <a:gd name="T8" fmla="*/ 0 w 124"/>
                    <a:gd name="T9" fmla="*/ 0 h 24"/>
                    <a:gd name="T10" fmla="*/ 0 w 124"/>
                    <a:gd name="T11" fmla="*/ 0 h 24"/>
                    <a:gd name="T12" fmla="*/ 0 w 124"/>
                    <a:gd name="T13" fmla="*/ 0 h 24"/>
                    <a:gd name="T14" fmla="*/ 0 w 124"/>
                    <a:gd name="T15" fmla="*/ 0 h 24"/>
                    <a:gd name="T16" fmla="*/ 0 w 124"/>
                    <a:gd name="T17" fmla="*/ 0 h 24"/>
                    <a:gd name="T18" fmla="*/ 0 w 124"/>
                    <a:gd name="T19" fmla="*/ 0 h 24"/>
                    <a:gd name="T20" fmla="*/ 0 w 124"/>
                    <a:gd name="T21" fmla="*/ 0 h 24"/>
                    <a:gd name="T22" fmla="*/ 0 w 124"/>
                    <a:gd name="T23" fmla="*/ 0 h 24"/>
                    <a:gd name="T24" fmla="*/ 0 w 124"/>
                    <a:gd name="T25" fmla="*/ 0 h 24"/>
                    <a:gd name="T26" fmla="*/ 0 w 124"/>
                    <a:gd name="T27" fmla="*/ 0 h 24"/>
                    <a:gd name="T28" fmla="*/ 0 w 124"/>
                    <a:gd name="T29" fmla="*/ 0 h 24"/>
                    <a:gd name="T30" fmla="*/ 0 w 124"/>
                    <a:gd name="T31" fmla="*/ 0 h 24"/>
                    <a:gd name="T32" fmla="*/ 0 w 124"/>
                    <a:gd name="T33" fmla="*/ 0 h 24"/>
                    <a:gd name="T34" fmla="*/ 0 w 124"/>
                    <a:gd name="T35" fmla="*/ 0 h 24"/>
                    <a:gd name="T36" fmla="*/ 0 w 124"/>
                    <a:gd name="T37" fmla="*/ 0 h 24"/>
                    <a:gd name="T38" fmla="*/ 0 w 124"/>
                    <a:gd name="T39" fmla="*/ 0 h 24"/>
                    <a:gd name="T40" fmla="*/ 0 w 124"/>
                    <a:gd name="T41" fmla="*/ 0 h 24"/>
                    <a:gd name="T42" fmla="*/ 0 w 124"/>
                    <a:gd name="T43" fmla="*/ 0 h 24"/>
                    <a:gd name="T44" fmla="*/ 0 w 124"/>
                    <a:gd name="T45" fmla="*/ 0 h 24"/>
                    <a:gd name="T46" fmla="*/ 0 w 124"/>
                    <a:gd name="T47" fmla="*/ 0 h 24"/>
                    <a:gd name="T48" fmla="*/ 0 w 124"/>
                    <a:gd name="T49" fmla="*/ 0 h 24"/>
                    <a:gd name="T50" fmla="*/ 0 w 124"/>
                    <a:gd name="T51" fmla="*/ 0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24"/>
                    <a:gd name="T80" fmla="*/ 124 w 124"/>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24">
                      <a:moveTo>
                        <a:pt x="0" y="5"/>
                      </a:moveTo>
                      <a:lnTo>
                        <a:pt x="45" y="0"/>
                      </a:lnTo>
                      <a:lnTo>
                        <a:pt x="71" y="0"/>
                      </a:lnTo>
                      <a:lnTo>
                        <a:pt x="109" y="9"/>
                      </a:lnTo>
                      <a:lnTo>
                        <a:pt x="116" y="11"/>
                      </a:lnTo>
                      <a:lnTo>
                        <a:pt x="122" y="17"/>
                      </a:lnTo>
                      <a:lnTo>
                        <a:pt x="124" y="24"/>
                      </a:lnTo>
                      <a:lnTo>
                        <a:pt x="109" y="12"/>
                      </a:lnTo>
                      <a:lnTo>
                        <a:pt x="90" y="8"/>
                      </a:lnTo>
                      <a:lnTo>
                        <a:pt x="71" y="5"/>
                      </a:lnTo>
                      <a:lnTo>
                        <a:pt x="74" y="8"/>
                      </a:lnTo>
                      <a:lnTo>
                        <a:pt x="77" y="10"/>
                      </a:lnTo>
                      <a:lnTo>
                        <a:pt x="80" y="12"/>
                      </a:lnTo>
                      <a:lnTo>
                        <a:pt x="58" y="8"/>
                      </a:lnTo>
                      <a:lnTo>
                        <a:pt x="31" y="6"/>
                      </a:lnTo>
                      <a:lnTo>
                        <a:pt x="2" y="15"/>
                      </a:lnTo>
                      <a:lnTo>
                        <a:pt x="2" y="12"/>
                      </a:lnTo>
                      <a:lnTo>
                        <a:pt x="1" y="9"/>
                      </a:lnTo>
                      <a:lnTo>
                        <a:pt x="0" y="5"/>
                      </a:lnTo>
                    </a:path>
                  </a:pathLst>
                </a:custGeom>
                <a:noFill/>
                <a:ln w="1588">
                  <a:solidFill>
                    <a:srgbClr val="87C2DC"/>
                  </a:solidFill>
                  <a:round/>
                  <a:headEnd/>
                  <a:tailEnd/>
                </a:ln>
              </p:spPr>
              <p:txBody>
                <a:bodyPr/>
                <a:lstStyle/>
                <a:p>
                  <a:endParaRPr lang="en-US"/>
                </a:p>
              </p:txBody>
            </p:sp>
            <p:sp>
              <p:nvSpPr>
                <p:cNvPr id="19081" name="Freeform 800"/>
                <p:cNvSpPr>
                  <a:spLocks/>
                </p:cNvSpPr>
                <p:nvPr/>
              </p:nvSpPr>
              <p:spPr bwMode="auto">
                <a:xfrm>
                  <a:off x="1238" y="1651"/>
                  <a:ext cx="24" cy="94"/>
                </a:xfrm>
                <a:custGeom>
                  <a:avLst/>
                  <a:gdLst>
                    <a:gd name="T0" fmla="*/ 0 w 98"/>
                    <a:gd name="T1" fmla="*/ 0 h 376"/>
                    <a:gd name="T2" fmla="*/ 0 w 98"/>
                    <a:gd name="T3" fmla="*/ 0 h 376"/>
                    <a:gd name="T4" fmla="*/ 0 w 98"/>
                    <a:gd name="T5" fmla="*/ 0 h 376"/>
                    <a:gd name="T6" fmla="*/ 0 w 98"/>
                    <a:gd name="T7" fmla="*/ 0 h 376"/>
                    <a:gd name="T8" fmla="*/ 0 w 98"/>
                    <a:gd name="T9" fmla="*/ 0 h 376"/>
                    <a:gd name="T10" fmla="*/ 0 w 98"/>
                    <a:gd name="T11" fmla="*/ 0 h 376"/>
                    <a:gd name="T12" fmla="*/ 0 w 98"/>
                    <a:gd name="T13" fmla="*/ 0 h 376"/>
                    <a:gd name="T14" fmla="*/ 0 w 98"/>
                    <a:gd name="T15" fmla="*/ 0 h 376"/>
                    <a:gd name="T16" fmla="*/ 0 w 98"/>
                    <a:gd name="T17" fmla="*/ 0 h 376"/>
                    <a:gd name="T18" fmla="*/ 0 w 98"/>
                    <a:gd name="T19" fmla="*/ 0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376"/>
                    <a:gd name="T32" fmla="*/ 98 w 98"/>
                    <a:gd name="T33" fmla="*/ 376 h 3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376">
                      <a:moveTo>
                        <a:pt x="0" y="376"/>
                      </a:moveTo>
                      <a:lnTo>
                        <a:pt x="35" y="346"/>
                      </a:lnTo>
                      <a:lnTo>
                        <a:pt x="58" y="310"/>
                      </a:lnTo>
                      <a:lnTo>
                        <a:pt x="73" y="270"/>
                      </a:lnTo>
                      <a:lnTo>
                        <a:pt x="83" y="226"/>
                      </a:lnTo>
                      <a:lnTo>
                        <a:pt x="88" y="181"/>
                      </a:lnTo>
                      <a:lnTo>
                        <a:pt x="89" y="134"/>
                      </a:lnTo>
                      <a:lnTo>
                        <a:pt x="90" y="87"/>
                      </a:lnTo>
                      <a:lnTo>
                        <a:pt x="92" y="42"/>
                      </a:lnTo>
                      <a:lnTo>
                        <a:pt x="98" y="0"/>
                      </a:lnTo>
                    </a:path>
                  </a:pathLst>
                </a:custGeom>
                <a:noFill/>
                <a:ln w="11113">
                  <a:solidFill>
                    <a:srgbClr val="D1E7F1"/>
                  </a:solidFill>
                  <a:round/>
                  <a:headEnd/>
                  <a:tailEnd/>
                </a:ln>
              </p:spPr>
              <p:txBody>
                <a:bodyPr/>
                <a:lstStyle/>
                <a:p>
                  <a:endParaRPr lang="en-US"/>
                </a:p>
              </p:txBody>
            </p:sp>
            <p:sp>
              <p:nvSpPr>
                <p:cNvPr id="19082" name="Freeform 801"/>
                <p:cNvSpPr>
                  <a:spLocks/>
                </p:cNvSpPr>
                <p:nvPr/>
              </p:nvSpPr>
              <p:spPr bwMode="auto">
                <a:xfrm>
                  <a:off x="1259" y="1651"/>
                  <a:ext cx="3" cy="1"/>
                </a:xfrm>
                <a:custGeom>
                  <a:avLst/>
                  <a:gdLst>
                    <a:gd name="T0" fmla="*/ 0 w 14"/>
                    <a:gd name="T1" fmla="*/ 0 h 3"/>
                    <a:gd name="T2" fmla="*/ 0 w 14"/>
                    <a:gd name="T3" fmla="*/ 0 h 3"/>
                    <a:gd name="T4" fmla="*/ 0 w 14"/>
                    <a:gd name="T5" fmla="*/ 0 h 3"/>
                    <a:gd name="T6" fmla="*/ 0 w 14"/>
                    <a:gd name="T7" fmla="*/ 0 h 3"/>
                    <a:gd name="T8" fmla="*/ 0 60000 65536"/>
                    <a:gd name="T9" fmla="*/ 0 60000 65536"/>
                    <a:gd name="T10" fmla="*/ 0 60000 65536"/>
                    <a:gd name="T11" fmla="*/ 0 60000 65536"/>
                    <a:gd name="T12" fmla="*/ 0 w 14"/>
                    <a:gd name="T13" fmla="*/ 0 h 3"/>
                    <a:gd name="T14" fmla="*/ 14 w 14"/>
                    <a:gd name="T15" fmla="*/ 3 h 3"/>
                  </a:gdLst>
                  <a:ahLst/>
                  <a:cxnLst>
                    <a:cxn ang="T8">
                      <a:pos x="T0" y="T1"/>
                    </a:cxn>
                    <a:cxn ang="T9">
                      <a:pos x="T2" y="T3"/>
                    </a:cxn>
                    <a:cxn ang="T10">
                      <a:pos x="T4" y="T5"/>
                    </a:cxn>
                    <a:cxn ang="T11">
                      <a:pos x="T6" y="T7"/>
                    </a:cxn>
                  </a:cxnLst>
                  <a:rect l="T12" t="T13" r="T14" b="T15"/>
                  <a:pathLst>
                    <a:path w="14" h="3">
                      <a:moveTo>
                        <a:pt x="14" y="0"/>
                      </a:moveTo>
                      <a:lnTo>
                        <a:pt x="11" y="3"/>
                      </a:lnTo>
                      <a:lnTo>
                        <a:pt x="6" y="2"/>
                      </a:lnTo>
                      <a:lnTo>
                        <a:pt x="0" y="1"/>
                      </a:lnTo>
                    </a:path>
                  </a:pathLst>
                </a:custGeom>
                <a:noFill/>
                <a:ln w="11113">
                  <a:solidFill>
                    <a:srgbClr val="D1E7F1"/>
                  </a:solidFill>
                  <a:round/>
                  <a:headEnd/>
                  <a:tailEnd/>
                </a:ln>
              </p:spPr>
              <p:txBody>
                <a:bodyPr/>
                <a:lstStyle/>
                <a:p>
                  <a:endParaRPr lang="en-US"/>
                </a:p>
              </p:txBody>
            </p:sp>
            <p:sp>
              <p:nvSpPr>
                <p:cNvPr id="19083" name="Freeform 802"/>
                <p:cNvSpPr>
                  <a:spLocks/>
                </p:cNvSpPr>
                <p:nvPr/>
              </p:nvSpPr>
              <p:spPr bwMode="auto">
                <a:xfrm>
                  <a:off x="1259" y="1651"/>
                  <a:ext cx="2" cy="26"/>
                </a:xfrm>
                <a:custGeom>
                  <a:avLst/>
                  <a:gdLst>
                    <a:gd name="T0" fmla="*/ 0 w 7"/>
                    <a:gd name="T1" fmla="*/ 0 h 103"/>
                    <a:gd name="T2" fmla="*/ 0 w 7"/>
                    <a:gd name="T3" fmla="*/ 0 h 103"/>
                    <a:gd name="T4" fmla="*/ 0 w 7"/>
                    <a:gd name="T5" fmla="*/ 0 h 103"/>
                    <a:gd name="T6" fmla="*/ 0 w 7"/>
                    <a:gd name="T7" fmla="*/ 0 h 103"/>
                    <a:gd name="T8" fmla="*/ 0 60000 65536"/>
                    <a:gd name="T9" fmla="*/ 0 60000 65536"/>
                    <a:gd name="T10" fmla="*/ 0 60000 65536"/>
                    <a:gd name="T11" fmla="*/ 0 60000 65536"/>
                    <a:gd name="T12" fmla="*/ 0 w 7"/>
                    <a:gd name="T13" fmla="*/ 0 h 103"/>
                    <a:gd name="T14" fmla="*/ 7 w 7"/>
                    <a:gd name="T15" fmla="*/ 103 h 103"/>
                  </a:gdLst>
                  <a:ahLst/>
                  <a:cxnLst>
                    <a:cxn ang="T8">
                      <a:pos x="T0" y="T1"/>
                    </a:cxn>
                    <a:cxn ang="T9">
                      <a:pos x="T2" y="T3"/>
                    </a:cxn>
                    <a:cxn ang="T10">
                      <a:pos x="T4" y="T5"/>
                    </a:cxn>
                    <a:cxn ang="T11">
                      <a:pos x="T6" y="T7"/>
                    </a:cxn>
                  </a:cxnLst>
                  <a:rect l="T12" t="T13" r="T14" b="T15"/>
                  <a:pathLst>
                    <a:path w="7" h="103">
                      <a:moveTo>
                        <a:pt x="0" y="0"/>
                      </a:moveTo>
                      <a:lnTo>
                        <a:pt x="7" y="26"/>
                      </a:lnTo>
                      <a:lnTo>
                        <a:pt x="7" y="69"/>
                      </a:lnTo>
                      <a:lnTo>
                        <a:pt x="6" y="103"/>
                      </a:lnTo>
                    </a:path>
                  </a:pathLst>
                </a:custGeom>
                <a:noFill/>
                <a:ln w="11113">
                  <a:solidFill>
                    <a:srgbClr val="D1E7F1"/>
                  </a:solidFill>
                  <a:round/>
                  <a:headEnd/>
                  <a:tailEnd/>
                </a:ln>
              </p:spPr>
              <p:txBody>
                <a:bodyPr/>
                <a:lstStyle/>
                <a:p>
                  <a:endParaRPr lang="en-US"/>
                </a:p>
              </p:txBody>
            </p:sp>
            <p:sp>
              <p:nvSpPr>
                <p:cNvPr id="19084" name="Freeform 803"/>
                <p:cNvSpPr>
                  <a:spLocks/>
                </p:cNvSpPr>
                <p:nvPr/>
              </p:nvSpPr>
              <p:spPr bwMode="auto">
                <a:xfrm>
                  <a:off x="1245" y="1692"/>
                  <a:ext cx="14" cy="15"/>
                </a:xfrm>
                <a:custGeom>
                  <a:avLst/>
                  <a:gdLst>
                    <a:gd name="T0" fmla="*/ 0 w 56"/>
                    <a:gd name="T1" fmla="*/ 0 h 62"/>
                    <a:gd name="T2" fmla="*/ 0 w 56"/>
                    <a:gd name="T3" fmla="*/ 0 h 62"/>
                    <a:gd name="T4" fmla="*/ 0 w 56"/>
                    <a:gd name="T5" fmla="*/ 0 h 62"/>
                    <a:gd name="T6" fmla="*/ 0 w 56"/>
                    <a:gd name="T7" fmla="*/ 0 h 62"/>
                    <a:gd name="T8" fmla="*/ 0 60000 65536"/>
                    <a:gd name="T9" fmla="*/ 0 60000 65536"/>
                    <a:gd name="T10" fmla="*/ 0 60000 65536"/>
                    <a:gd name="T11" fmla="*/ 0 60000 65536"/>
                    <a:gd name="T12" fmla="*/ 0 w 56"/>
                    <a:gd name="T13" fmla="*/ 0 h 62"/>
                    <a:gd name="T14" fmla="*/ 56 w 56"/>
                    <a:gd name="T15" fmla="*/ 62 h 62"/>
                  </a:gdLst>
                  <a:ahLst/>
                  <a:cxnLst>
                    <a:cxn ang="T8">
                      <a:pos x="T0" y="T1"/>
                    </a:cxn>
                    <a:cxn ang="T9">
                      <a:pos x="T2" y="T3"/>
                    </a:cxn>
                    <a:cxn ang="T10">
                      <a:pos x="T4" y="T5"/>
                    </a:cxn>
                    <a:cxn ang="T11">
                      <a:pos x="T6" y="T7"/>
                    </a:cxn>
                  </a:cxnLst>
                  <a:rect l="T12" t="T13" r="T14" b="T15"/>
                  <a:pathLst>
                    <a:path w="56" h="62">
                      <a:moveTo>
                        <a:pt x="56" y="0"/>
                      </a:moveTo>
                      <a:lnTo>
                        <a:pt x="40" y="24"/>
                      </a:lnTo>
                      <a:lnTo>
                        <a:pt x="21" y="47"/>
                      </a:lnTo>
                      <a:lnTo>
                        <a:pt x="0" y="62"/>
                      </a:lnTo>
                    </a:path>
                  </a:pathLst>
                </a:custGeom>
                <a:noFill/>
                <a:ln w="6350">
                  <a:solidFill>
                    <a:srgbClr val="D1E7F1"/>
                  </a:solidFill>
                  <a:round/>
                  <a:headEnd/>
                  <a:tailEnd/>
                </a:ln>
              </p:spPr>
              <p:txBody>
                <a:bodyPr/>
                <a:lstStyle/>
                <a:p>
                  <a:endParaRPr lang="en-US"/>
                </a:p>
              </p:txBody>
            </p:sp>
            <p:sp>
              <p:nvSpPr>
                <p:cNvPr id="19085" name="Freeform 804"/>
                <p:cNvSpPr>
                  <a:spLocks/>
                </p:cNvSpPr>
                <p:nvPr/>
              </p:nvSpPr>
              <p:spPr bwMode="auto">
                <a:xfrm>
                  <a:off x="1232" y="1707"/>
                  <a:ext cx="13" cy="9"/>
                </a:xfrm>
                <a:custGeom>
                  <a:avLst/>
                  <a:gdLst>
                    <a:gd name="T0" fmla="*/ 0 w 53"/>
                    <a:gd name="T1" fmla="*/ 0 h 36"/>
                    <a:gd name="T2" fmla="*/ 0 w 53"/>
                    <a:gd name="T3" fmla="*/ 0 h 36"/>
                    <a:gd name="T4" fmla="*/ 0 w 53"/>
                    <a:gd name="T5" fmla="*/ 0 h 36"/>
                    <a:gd name="T6" fmla="*/ 0 w 53"/>
                    <a:gd name="T7" fmla="*/ 0 h 36"/>
                    <a:gd name="T8" fmla="*/ 0 60000 65536"/>
                    <a:gd name="T9" fmla="*/ 0 60000 65536"/>
                    <a:gd name="T10" fmla="*/ 0 60000 65536"/>
                    <a:gd name="T11" fmla="*/ 0 60000 65536"/>
                    <a:gd name="T12" fmla="*/ 0 w 53"/>
                    <a:gd name="T13" fmla="*/ 0 h 36"/>
                    <a:gd name="T14" fmla="*/ 53 w 53"/>
                    <a:gd name="T15" fmla="*/ 36 h 36"/>
                  </a:gdLst>
                  <a:ahLst/>
                  <a:cxnLst>
                    <a:cxn ang="T8">
                      <a:pos x="T0" y="T1"/>
                    </a:cxn>
                    <a:cxn ang="T9">
                      <a:pos x="T2" y="T3"/>
                    </a:cxn>
                    <a:cxn ang="T10">
                      <a:pos x="T4" y="T5"/>
                    </a:cxn>
                    <a:cxn ang="T11">
                      <a:pos x="T6" y="T7"/>
                    </a:cxn>
                  </a:cxnLst>
                  <a:rect l="T12" t="T13" r="T14" b="T15"/>
                  <a:pathLst>
                    <a:path w="53" h="36">
                      <a:moveTo>
                        <a:pt x="53" y="0"/>
                      </a:moveTo>
                      <a:lnTo>
                        <a:pt x="31" y="7"/>
                      </a:lnTo>
                      <a:lnTo>
                        <a:pt x="15" y="17"/>
                      </a:lnTo>
                      <a:lnTo>
                        <a:pt x="0" y="36"/>
                      </a:lnTo>
                    </a:path>
                  </a:pathLst>
                </a:custGeom>
                <a:noFill/>
                <a:ln w="6350">
                  <a:solidFill>
                    <a:srgbClr val="D1E7F1"/>
                  </a:solidFill>
                  <a:round/>
                  <a:headEnd/>
                  <a:tailEnd/>
                </a:ln>
              </p:spPr>
              <p:txBody>
                <a:bodyPr/>
                <a:lstStyle/>
                <a:p>
                  <a:endParaRPr lang="en-US"/>
                </a:p>
              </p:txBody>
            </p:sp>
            <p:sp>
              <p:nvSpPr>
                <p:cNvPr id="19086" name="Freeform 805"/>
                <p:cNvSpPr>
                  <a:spLocks/>
                </p:cNvSpPr>
                <p:nvPr/>
              </p:nvSpPr>
              <p:spPr bwMode="auto">
                <a:xfrm>
                  <a:off x="1401" y="1836"/>
                  <a:ext cx="17" cy="43"/>
                </a:xfrm>
                <a:custGeom>
                  <a:avLst/>
                  <a:gdLst>
                    <a:gd name="T0" fmla="*/ 0 w 67"/>
                    <a:gd name="T1" fmla="*/ 0 h 173"/>
                    <a:gd name="T2" fmla="*/ 0 w 67"/>
                    <a:gd name="T3" fmla="*/ 0 h 173"/>
                    <a:gd name="T4" fmla="*/ 0 w 67"/>
                    <a:gd name="T5" fmla="*/ 0 h 173"/>
                    <a:gd name="T6" fmla="*/ 0 w 67"/>
                    <a:gd name="T7" fmla="*/ 0 h 173"/>
                    <a:gd name="T8" fmla="*/ 0 w 67"/>
                    <a:gd name="T9" fmla="*/ 0 h 173"/>
                    <a:gd name="T10" fmla="*/ 0 w 67"/>
                    <a:gd name="T11" fmla="*/ 0 h 173"/>
                    <a:gd name="T12" fmla="*/ 0 w 67"/>
                    <a:gd name="T13" fmla="*/ 0 h 173"/>
                    <a:gd name="T14" fmla="*/ 0 w 67"/>
                    <a:gd name="T15" fmla="*/ 0 h 173"/>
                    <a:gd name="T16" fmla="*/ 0 w 67"/>
                    <a:gd name="T17" fmla="*/ 0 h 173"/>
                    <a:gd name="T18" fmla="*/ 0 w 67"/>
                    <a:gd name="T19" fmla="*/ 0 h 173"/>
                    <a:gd name="T20" fmla="*/ 0 w 67"/>
                    <a:gd name="T21" fmla="*/ 0 h 173"/>
                    <a:gd name="T22" fmla="*/ 0 w 67"/>
                    <a:gd name="T23" fmla="*/ 0 h 173"/>
                    <a:gd name="T24" fmla="*/ 0 w 67"/>
                    <a:gd name="T25" fmla="*/ 0 h 173"/>
                    <a:gd name="T26" fmla="*/ 0 w 67"/>
                    <a:gd name="T27" fmla="*/ 0 h 173"/>
                    <a:gd name="T28" fmla="*/ 0 w 67"/>
                    <a:gd name="T29" fmla="*/ 0 h 173"/>
                    <a:gd name="T30" fmla="*/ 0 w 67"/>
                    <a:gd name="T31" fmla="*/ 0 h 173"/>
                    <a:gd name="T32" fmla="*/ 0 w 67"/>
                    <a:gd name="T33" fmla="*/ 0 h 173"/>
                    <a:gd name="T34" fmla="*/ 0 w 67"/>
                    <a:gd name="T35" fmla="*/ 0 h 173"/>
                    <a:gd name="T36" fmla="*/ 0 w 67"/>
                    <a:gd name="T37" fmla="*/ 0 h 173"/>
                    <a:gd name="T38" fmla="*/ 0 w 67"/>
                    <a:gd name="T39" fmla="*/ 0 h 173"/>
                    <a:gd name="T40" fmla="*/ 0 w 67"/>
                    <a:gd name="T41" fmla="*/ 0 h 173"/>
                    <a:gd name="T42" fmla="*/ 0 w 67"/>
                    <a:gd name="T43" fmla="*/ 0 h 173"/>
                    <a:gd name="T44" fmla="*/ 0 w 67"/>
                    <a:gd name="T45" fmla="*/ 0 h 173"/>
                    <a:gd name="T46" fmla="*/ 0 w 67"/>
                    <a:gd name="T47" fmla="*/ 0 h 173"/>
                    <a:gd name="T48" fmla="*/ 0 w 67"/>
                    <a:gd name="T49" fmla="*/ 0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73"/>
                    <a:gd name="T77" fmla="*/ 67 w 67"/>
                    <a:gd name="T78" fmla="*/ 173 h 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73">
                      <a:moveTo>
                        <a:pt x="54" y="0"/>
                      </a:moveTo>
                      <a:lnTo>
                        <a:pt x="19" y="27"/>
                      </a:lnTo>
                      <a:lnTo>
                        <a:pt x="0" y="66"/>
                      </a:lnTo>
                      <a:lnTo>
                        <a:pt x="4" y="109"/>
                      </a:lnTo>
                      <a:lnTo>
                        <a:pt x="19" y="131"/>
                      </a:lnTo>
                      <a:lnTo>
                        <a:pt x="39" y="160"/>
                      </a:lnTo>
                      <a:lnTo>
                        <a:pt x="51" y="173"/>
                      </a:lnTo>
                      <a:lnTo>
                        <a:pt x="51" y="159"/>
                      </a:lnTo>
                      <a:lnTo>
                        <a:pt x="51" y="142"/>
                      </a:lnTo>
                      <a:lnTo>
                        <a:pt x="51" y="135"/>
                      </a:lnTo>
                      <a:lnTo>
                        <a:pt x="30" y="106"/>
                      </a:lnTo>
                      <a:lnTo>
                        <a:pt x="22" y="78"/>
                      </a:lnTo>
                      <a:lnTo>
                        <a:pt x="27" y="55"/>
                      </a:lnTo>
                      <a:lnTo>
                        <a:pt x="38" y="47"/>
                      </a:lnTo>
                      <a:lnTo>
                        <a:pt x="52" y="44"/>
                      </a:lnTo>
                      <a:lnTo>
                        <a:pt x="67" y="40"/>
                      </a:lnTo>
                      <a:lnTo>
                        <a:pt x="61" y="25"/>
                      </a:lnTo>
                      <a:lnTo>
                        <a:pt x="62" y="6"/>
                      </a:lnTo>
                      <a:lnTo>
                        <a:pt x="54" y="0"/>
                      </a:lnTo>
                      <a:close/>
                    </a:path>
                  </a:pathLst>
                </a:custGeom>
                <a:solidFill>
                  <a:srgbClr val="47A3CB"/>
                </a:solidFill>
                <a:ln w="9525">
                  <a:noFill/>
                  <a:round/>
                  <a:headEnd/>
                  <a:tailEnd/>
                </a:ln>
              </p:spPr>
              <p:txBody>
                <a:bodyPr/>
                <a:lstStyle/>
                <a:p>
                  <a:endParaRPr lang="en-US"/>
                </a:p>
              </p:txBody>
            </p:sp>
            <p:sp>
              <p:nvSpPr>
                <p:cNvPr id="19087" name="Freeform 806"/>
                <p:cNvSpPr>
                  <a:spLocks/>
                </p:cNvSpPr>
                <p:nvPr/>
              </p:nvSpPr>
              <p:spPr bwMode="auto">
                <a:xfrm>
                  <a:off x="1401" y="1836"/>
                  <a:ext cx="17" cy="43"/>
                </a:xfrm>
                <a:custGeom>
                  <a:avLst/>
                  <a:gdLst>
                    <a:gd name="T0" fmla="*/ 0 w 67"/>
                    <a:gd name="T1" fmla="*/ 0 h 173"/>
                    <a:gd name="T2" fmla="*/ 0 w 67"/>
                    <a:gd name="T3" fmla="*/ 0 h 173"/>
                    <a:gd name="T4" fmla="*/ 0 w 67"/>
                    <a:gd name="T5" fmla="*/ 0 h 173"/>
                    <a:gd name="T6" fmla="*/ 0 w 67"/>
                    <a:gd name="T7" fmla="*/ 0 h 173"/>
                    <a:gd name="T8" fmla="*/ 0 w 67"/>
                    <a:gd name="T9" fmla="*/ 0 h 173"/>
                    <a:gd name="T10" fmla="*/ 0 w 67"/>
                    <a:gd name="T11" fmla="*/ 0 h 173"/>
                    <a:gd name="T12" fmla="*/ 0 w 67"/>
                    <a:gd name="T13" fmla="*/ 0 h 173"/>
                    <a:gd name="T14" fmla="*/ 0 w 67"/>
                    <a:gd name="T15" fmla="*/ 0 h 173"/>
                    <a:gd name="T16" fmla="*/ 0 w 67"/>
                    <a:gd name="T17" fmla="*/ 0 h 173"/>
                    <a:gd name="T18" fmla="*/ 0 w 67"/>
                    <a:gd name="T19" fmla="*/ 0 h 173"/>
                    <a:gd name="T20" fmla="*/ 0 w 67"/>
                    <a:gd name="T21" fmla="*/ 0 h 173"/>
                    <a:gd name="T22" fmla="*/ 0 w 67"/>
                    <a:gd name="T23" fmla="*/ 0 h 173"/>
                    <a:gd name="T24" fmla="*/ 0 w 67"/>
                    <a:gd name="T25" fmla="*/ 0 h 173"/>
                    <a:gd name="T26" fmla="*/ 0 w 67"/>
                    <a:gd name="T27" fmla="*/ 0 h 173"/>
                    <a:gd name="T28" fmla="*/ 0 w 67"/>
                    <a:gd name="T29" fmla="*/ 0 h 173"/>
                    <a:gd name="T30" fmla="*/ 0 w 67"/>
                    <a:gd name="T31" fmla="*/ 0 h 173"/>
                    <a:gd name="T32" fmla="*/ 0 w 67"/>
                    <a:gd name="T33" fmla="*/ 0 h 173"/>
                    <a:gd name="T34" fmla="*/ 0 w 67"/>
                    <a:gd name="T35" fmla="*/ 0 h 173"/>
                    <a:gd name="T36" fmla="*/ 0 w 67"/>
                    <a:gd name="T37" fmla="*/ 0 h 173"/>
                    <a:gd name="T38" fmla="*/ 0 w 67"/>
                    <a:gd name="T39" fmla="*/ 0 h 173"/>
                    <a:gd name="T40" fmla="*/ 0 w 67"/>
                    <a:gd name="T41" fmla="*/ 0 h 173"/>
                    <a:gd name="T42" fmla="*/ 0 w 67"/>
                    <a:gd name="T43" fmla="*/ 0 h 173"/>
                    <a:gd name="T44" fmla="*/ 0 w 67"/>
                    <a:gd name="T45" fmla="*/ 0 h 173"/>
                    <a:gd name="T46" fmla="*/ 0 w 67"/>
                    <a:gd name="T47" fmla="*/ 0 h 173"/>
                    <a:gd name="T48" fmla="*/ 0 w 67"/>
                    <a:gd name="T49" fmla="*/ 0 h 173"/>
                    <a:gd name="T50" fmla="*/ 0 w 67"/>
                    <a:gd name="T51" fmla="*/ 0 h 1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173"/>
                    <a:gd name="T80" fmla="*/ 67 w 67"/>
                    <a:gd name="T81" fmla="*/ 173 h 1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173">
                      <a:moveTo>
                        <a:pt x="54" y="0"/>
                      </a:moveTo>
                      <a:lnTo>
                        <a:pt x="19" y="27"/>
                      </a:lnTo>
                      <a:lnTo>
                        <a:pt x="0" y="66"/>
                      </a:lnTo>
                      <a:lnTo>
                        <a:pt x="4" y="109"/>
                      </a:lnTo>
                      <a:lnTo>
                        <a:pt x="19" y="131"/>
                      </a:lnTo>
                      <a:lnTo>
                        <a:pt x="39" y="160"/>
                      </a:lnTo>
                      <a:lnTo>
                        <a:pt x="51" y="173"/>
                      </a:lnTo>
                      <a:lnTo>
                        <a:pt x="51" y="159"/>
                      </a:lnTo>
                      <a:lnTo>
                        <a:pt x="51" y="142"/>
                      </a:lnTo>
                      <a:lnTo>
                        <a:pt x="51" y="135"/>
                      </a:lnTo>
                      <a:lnTo>
                        <a:pt x="30" y="106"/>
                      </a:lnTo>
                      <a:lnTo>
                        <a:pt x="22" y="78"/>
                      </a:lnTo>
                      <a:lnTo>
                        <a:pt x="27" y="55"/>
                      </a:lnTo>
                      <a:lnTo>
                        <a:pt x="38" y="47"/>
                      </a:lnTo>
                      <a:lnTo>
                        <a:pt x="52" y="44"/>
                      </a:lnTo>
                      <a:lnTo>
                        <a:pt x="67" y="40"/>
                      </a:lnTo>
                      <a:lnTo>
                        <a:pt x="61" y="25"/>
                      </a:lnTo>
                      <a:lnTo>
                        <a:pt x="62" y="6"/>
                      </a:lnTo>
                      <a:lnTo>
                        <a:pt x="54" y="0"/>
                      </a:lnTo>
                    </a:path>
                  </a:pathLst>
                </a:custGeom>
                <a:noFill/>
                <a:ln w="1588">
                  <a:solidFill>
                    <a:srgbClr val="87C2DC"/>
                  </a:solidFill>
                  <a:round/>
                  <a:headEnd/>
                  <a:tailEnd/>
                </a:ln>
              </p:spPr>
              <p:txBody>
                <a:bodyPr/>
                <a:lstStyle/>
                <a:p>
                  <a:endParaRPr lang="en-US"/>
                </a:p>
              </p:txBody>
            </p:sp>
          </p:grpSp>
          <p:grpSp>
            <p:nvGrpSpPr>
              <p:cNvPr id="8" name="Group 807"/>
              <p:cNvGrpSpPr>
                <a:grpSpLocks/>
              </p:cNvGrpSpPr>
              <p:nvPr/>
            </p:nvGrpSpPr>
            <p:grpSpPr bwMode="auto">
              <a:xfrm>
                <a:off x="1033" y="1592"/>
                <a:ext cx="704" cy="1208"/>
                <a:chOff x="1033" y="1592"/>
                <a:chExt cx="704" cy="1208"/>
              </a:xfrm>
            </p:grpSpPr>
            <p:sp>
              <p:nvSpPr>
                <p:cNvPr id="18688" name="Freeform 808"/>
                <p:cNvSpPr>
                  <a:spLocks/>
                </p:cNvSpPr>
                <p:nvPr/>
              </p:nvSpPr>
              <p:spPr bwMode="auto">
                <a:xfrm>
                  <a:off x="1476" y="1922"/>
                  <a:ext cx="45" cy="143"/>
                </a:xfrm>
                <a:custGeom>
                  <a:avLst/>
                  <a:gdLst>
                    <a:gd name="T0" fmla="*/ 0 w 180"/>
                    <a:gd name="T1" fmla="*/ 0 h 570"/>
                    <a:gd name="T2" fmla="*/ 0 w 180"/>
                    <a:gd name="T3" fmla="*/ 0 h 570"/>
                    <a:gd name="T4" fmla="*/ 0 w 180"/>
                    <a:gd name="T5" fmla="*/ 0 h 570"/>
                    <a:gd name="T6" fmla="*/ 0 w 180"/>
                    <a:gd name="T7" fmla="*/ 0 h 570"/>
                    <a:gd name="T8" fmla="*/ 0 w 180"/>
                    <a:gd name="T9" fmla="*/ 0 h 570"/>
                    <a:gd name="T10" fmla="*/ 0 w 180"/>
                    <a:gd name="T11" fmla="*/ 0 h 570"/>
                    <a:gd name="T12" fmla="*/ 0 w 180"/>
                    <a:gd name="T13" fmla="*/ 0 h 570"/>
                    <a:gd name="T14" fmla="*/ 0 w 180"/>
                    <a:gd name="T15" fmla="*/ 0 h 570"/>
                    <a:gd name="T16" fmla="*/ 0 w 180"/>
                    <a:gd name="T17" fmla="*/ 0 h 570"/>
                    <a:gd name="T18" fmla="*/ 0 w 180"/>
                    <a:gd name="T19" fmla="*/ 0 h 570"/>
                    <a:gd name="T20" fmla="*/ 0 w 180"/>
                    <a:gd name="T21" fmla="*/ 0 h 570"/>
                    <a:gd name="T22" fmla="*/ 0 w 180"/>
                    <a:gd name="T23" fmla="*/ 0 h 570"/>
                    <a:gd name="T24" fmla="*/ 0 w 180"/>
                    <a:gd name="T25" fmla="*/ 0 h 570"/>
                    <a:gd name="T26" fmla="*/ 0 w 180"/>
                    <a:gd name="T27" fmla="*/ 0 h 570"/>
                    <a:gd name="T28" fmla="*/ 0 w 180"/>
                    <a:gd name="T29" fmla="*/ 0 h 570"/>
                    <a:gd name="T30" fmla="*/ 0 w 180"/>
                    <a:gd name="T31" fmla="*/ 0 h 570"/>
                    <a:gd name="T32" fmla="*/ 0 w 180"/>
                    <a:gd name="T33" fmla="*/ 0 h 570"/>
                    <a:gd name="T34" fmla="*/ 0 w 180"/>
                    <a:gd name="T35" fmla="*/ 0 h 570"/>
                    <a:gd name="T36" fmla="*/ 0 w 180"/>
                    <a:gd name="T37" fmla="*/ 0 h 570"/>
                    <a:gd name="T38" fmla="*/ 0 w 180"/>
                    <a:gd name="T39" fmla="*/ 0 h 570"/>
                    <a:gd name="T40" fmla="*/ 0 w 180"/>
                    <a:gd name="T41" fmla="*/ 0 h 570"/>
                    <a:gd name="T42" fmla="*/ 0 w 180"/>
                    <a:gd name="T43" fmla="*/ 0 h 570"/>
                    <a:gd name="T44" fmla="*/ 0 w 180"/>
                    <a:gd name="T45" fmla="*/ 0 h 570"/>
                    <a:gd name="T46" fmla="*/ 0 w 180"/>
                    <a:gd name="T47" fmla="*/ 0 h 570"/>
                    <a:gd name="T48" fmla="*/ 0 w 180"/>
                    <a:gd name="T49" fmla="*/ 0 h 570"/>
                    <a:gd name="T50" fmla="*/ 0 w 180"/>
                    <a:gd name="T51" fmla="*/ 0 h 570"/>
                    <a:gd name="T52" fmla="*/ 0 w 180"/>
                    <a:gd name="T53" fmla="*/ 0 h 570"/>
                    <a:gd name="T54" fmla="*/ 0 w 180"/>
                    <a:gd name="T55" fmla="*/ 0 h 570"/>
                    <a:gd name="T56" fmla="*/ 0 w 180"/>
                    <a:gd name="T57" fmla="*/ 0 h 570"/>
                    <a:gd name="T58" fmla="*/ 0 w 180"/>
                    <a:gd name="T59" fmla="*/ 0 h 570"/>
                    <a:gd name="T60" fmla="*/ 0 w 180"/>
                    <a:gd name="T61" fmla="*/ 0 h 570"/>
                    <a:gd name="T62" fmla="*/ 0 w 180"/>
                    <a:gd name="T63" fmla="*/ 0 h 570"/>
                    <a:gd name="T64" fmla="*/ 0 w 180"/>
                    <a:gd name="T65" fmla="*/ 0 h 570"/>
                    <a:gd name="T66" fmla="*/ 0 w 180"/>
                    <a:gd name="T67" fmla="*/ 0 h 570"/>
                    <a:gd name="T68" fmla="*/ 0 w 180"/>
                    <a:gd name="T69" fmla="*/ 0 h 570"/>
                    <a:gd name="T70" fmla="*/ 0 w 180"/>
                    <a:gd name="T71" fmla="*/ 0 h 570"/>
                    <a:gd name="T72" fmla="*/ 0 w 180"/>
                    <a:gd name="T73" fmla="*/ 0 h 570"/>
                    <a:gd name="T74" fmla="*/ 0 w 180"/>
                    <a:gd name="T75" fmla="*/ 0 h 570"/>
                    <a:gd name="T76" fmla="*/ 0 w 180"/>
                    <a:gd name="T77" fmla="*/ 0 h 570"/>
                    <a:gd name="T78" fmla="*/ 0 w 180"/>
                    <a:gd name="T79" fmla="*/ 0 h 570"/>
                    <a:gd name="T80" fmla="*/ 0 w 180"/>
                    <a:gd name="T81" fmla="*/ 0 h 570"/>
                    <a:gd name="T82" fmla="*/ 0 w 180"/>
                    <a:gd name="T83" fmla="*/ 0 h 570"/>
                    <a:gd name="T84" fmla="*/ 0 w 180"/>
                    <a:gd name="T85" fmla="*/ 0 h 570"/>
                    <a:gd name="T86" fmla="*/ 0 w 180"/>
                    <a:gd name="T87" fmla="*/ 0 h 570"/>
                    <a:gd name="T88" fmla="*/ 0 w 180"/>
                    <a:gd name="T89" fmla="*/ 0 h 570"/>
                    <a:gd name="T90" fmla="*/ 0 w 180"/>
                    <a:gd name="T91" fmla="*/ 0 h 5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0"/>
                    <a:gd name="T139" fmla="*/ 0 h 570"/>
                    <a:gd name="T140" fmla="*/ 180 w 180"/>
                    <a:gd name="T141" fmla="*/ 570 h 5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0" h="570">
                      <a:moveTo>
                        <a:pt x="0" y="0"/>
                      </a:moveTo>
                      <a:lnTo>
                        <a:pt x="27" y="40"/>
                      </a:lnTo>
                      <a:lnTo>
                        <a:pt x="50" y="82"/>
                      </a:lnTo>
                      <a:lnTo>
                        <a:pt x="68" y="126"/>
                      </a:lnTo>
                      <a:lnTo>
                        <a:pt x="85" y="171"/>
                      </a:lnTo>
                      <a:lnTo>
                        <a:pt x="98" y="218"/>
                      </a:lnTo>
                      <a:lnTo>
                        <a:pt x="110" y="267"/>
                      </a:lnTo>
                      <a:lnTo>
                        <a:pt x="120" y="318"/>
                      </a:lnTo>
                      <a:lnTo>
                        <a:pt x="131" y="369"/>
                      </a:lnTo>
                      <a:lnTo>
                        <a:pt x="140" y="422"/>
                      </a:lnTo>
                      <a:lnTo>
                        <a:pt x="150" y="475"/>
                      </a:lnTo>
                      <a:lnTo>
                        <a:pt x="158" y="507"/>
                      </a:lnTo>
                      <a:lnTo>
                        <a:pt x="168" y="539"/>
                      </a:lnTo>
                      <a:lnTo>
                        <a:pt x="180" y="570"/>
                      </a:lnTo>
                      <a:lnTo>
                        <a:pt x="164" y="524"/>
                      </a:lnTo>
                      <a:lnTo>
                        <a:pt x="144" y="479"/>
                      </a:lnTo>
                      <a:lnTo>
                        <a:pt x="137" y="432"/>
                      </a:lnTo>
                      <a:lnTo>
                        <a:pt x="133" y="461"/>
                      </a:lnTo>
                      <a:lnTo>
                        <a:pt x="125" y="490"/>
                      </a:lnTo>
                      <a:lnTo>
                        <a:pt x="110" y="515"/>
                      </a:lnTo>
                      <a:lnTo>
                        <a:pt x="104" y="530"/>
                      </a:lnTo>
                      <a:lnTo>
                        <a:pt x="103" y="548"/>
                      </a:lnTo>
                      <a:lnTo>
                        <a:pt x="104" y="566"/>
                      </a:lnTo>
                      <a:lnTo>
                        <a:pt x="107" y="531"/>
                      </a:lnTo>
                      <a:lnTo>
                        <a:pt x="119" y="499"/>
                      </a:lnTo>
                      <a:lnTo>
                        <a:pt x="128" y="471"/>
                      </a:lnTo>
                      <a:lnTo>
                        <a:pt x="128" y="415"/>
                      </a:lnTo>
                      <a:lnTo>
                        <a:pt x="123" y="356"/>
                      </a:lnTo>
                      <a:lnTo>
                        <a:pt x="110" y="295"/>
                      </a:lnTo>
                      <a:lnTo>
                        <a:pt x="93" y="236"/>
                      </a:lnTo>
                      <a:lnTo>
                        <a:pt x="74" y="181"/>
                      </a:lnTo>
                      <a:lnTo>
                        <a:pt x="54" y="130"/>
                      </a:lnTo>
                      <a:lnTo>
                        <a:pt x="34" y="89"/>
                      </a:lnTo>
                      <a:lnTo>
                        <a:pt x="17" y="57"/>
                      </a:lnTo>
                      <a:lnTo>
                        <a:pt x="4" y="35"/>
                      </a:lnTo>
                      <a:lnTo>
                        <a:pt x="3" y="27"/>
                      </a:lnTo>
                      <a:lnTo>
                        <a:pt x="1" y="9"/>
                      </a:lnTo>
                      <a:lnTo>
                        <a:pt x="0" y="0"/>
                      </a:lnTo>
                      <a:close/>
                    </a:path>
                  </a:pathLst>
                </a:custGeom>
                <a:solidFill>
                  <a:srgbClr val="47A3CB"/>
                </a:solidFill>
                <a:ln w="9525">
                  <a:noFill/>
                  <a:round/>
                  <a:headEnd/>
                  <a:tailEnd/>
                </a:ln>
              </p:spPr>
              <p:txBody>
                <a:bodyPr/>
                <a:lstStyle/>
                <a:p>
                  <a:endParaRPr lang="en-US"/>
                </a:p>
              </p:txBody>
            </p:sp>
            <p:sp>
              <p:nvSpPr>
                <p:cNvPr id="18689" name="Freeform 809"/>
                <p:cNvSpPr>
                  <a:spLocks/>
                </p:cNvSpPr>
                <p:nvPr/>
              </p:nvSpPr>
              <p:spPr bwMode="auto">
                <a:xfrm>
                  <a:off x="1476" y="1922"/>
                  <a:ext cx="45" cy="143"/>
                </a:xfrm>
                <a:custGeom>
                  <a:avLst/>
                  <a:gdLst>
                    <a:gd name="T0" fmla="*/ 0 w 180"/>
                    <a:gd name="T1" fmla="*/ 0 h 570"/>
                    <a:gd name="T2" fmla="*/ 0 w 180"/>
                    <a:gd name="T3" fmla="*/ 0 h 570"/>
                    <a:gd name="T4" fmla="*/ 0 w 180"/>
                    <a:gd name="T5" fmla="*/ 0 h 570"/>
                    <a:gd name="T6" fmla="*/ 0 w 180"/>
                    <a:gd name="T7" fmla="*/ 0 h 570"/>
                    <a:gd name="T8" fmla="*/ 0 w 180"/>
                    <a:gd name="T9" fmla="*/ 0 h 570"/>
                    <a:gd name="T10" fmla="*/ 0 w 180"/>
                    <a:gd name="T11" fmla="*/ 0 h 570"/>
                    <a:gd name="T12" fmla="*/ 0 w 180"/>
                    <a:gd name="T13" fmla="*/ 0 h 570"/>
                    <a:gd name="T14" fmla="*/ 0 w 180"/>
                    <a:gd name="T15" fmla="*/ 0 h 570"/>
                    <a:gd name="T16" fmla="*/ 0 w 180"/>
                    <a:gd name="T17" fmla="*/ 0 h 570"/>
                    <a:gd name="T18" fmla="*/ 0 w 180"/>
                    <a:gd name="T19" fmla="*/ 0 h 570"/>
                    <a:gd name="T20" fmla="*/ 0 w 180"/>
                    <a:gd name="T21" fmla="*/ 0 h 570"/>
                    <a:gd name="T22" fmla="*/ 0 w 180"/>
                    <a:gd name="T23" fmla="*/ 0 h 570"/>
                    <a:gd name="T24" fmla="*/ 0 w 180"/>
                    <a:gd name="T25" fmla="*/ 0 h 570"/>
                    <a:gd name="T26" fmla="*/ 0 w 180"/>
                    <a:gd name="T27" fmla="*/ 0 h 570"/>
                    <a:gd name="T28" fmla="*/ 0 w 180"/>
                    <a:gd name="T29" fmla="*/ 0 h 570"/>
                    <a:gd name="T30" fmla="*/ 0 w 180"/>
                    <a:gd name="T31" fmla="*/ 0 h 570"/>
                    <a:gd name="T32" fmla="*/ 0 w 180"/>
                    <a:gd name="T33" fmla="*/ 0 h 570"/>
                    <a:gd name="T34" fmla="*/ 0 w 180"/>
                    <a:gd name="T35" fmla="*/ 0 h 570"/>
                    <a:gd name="T36" fmla="*/ 0 w 180"/>
                    <a:gd name="T37" fmla="*/ 0 h 570"/>
                    <a:gd name="T38" fmla="*/ 0 w 180"/>
                    <a:gd name="T39" fmla="*/ 0 h 570"/>
                    <a:gd name="T40" fmla="*/ 0 w 180"/>
                    <a:gd name="T41" fmla="*/ 0 h 570"/>
                    <a:gd name="T42" fmla="*/ 0 w 180"/>
                    <a:gd name="T43" fmla="*/ 0 h 570"/>
                    <a:gd name="T44" fmla="*/ 0 w 180"/>
                    <a:gd name="T45" fmla="*/ 0 h 570"/>
                    <a:gd name="T46" fmla="*/ 0 w 180"/>
                    <a:gd name="T47" fmla="*/ 0 h 570"/>
                    <a:gd name="T48" fmla="*/ 0 w 180"/>
                    <a:gd name="T49" fmla="*/ 0 h 570"/>
                    <a:gd name="T50" fmla="*/ 0 w 180"/>
                    <a:gd name="T51" fmla="*/ 0 h 570"/>
                    <a:gd name="T52" fmla="*/ 0 w 180"/>
                    <a:gd name="T53" fmla="*/ 0 h 570"/>
                    <a:gd name="T54" fmla="*/ 0 w 180"/>
                    <a:gd name="T55" fmla="*/ 0 h 570"/>
                    <a:gd name="T56" fmla="*/ 0 w 180"/>
                    <a:gd name="T57" fmla="*/ 0 h 570"/>
                    <a:gd name="T58" fmla="*/ 0 w 180"/>
                    <a:gd name="T59" fmla="*/ 0 h 570"/>
                    <a:gd name="T60" fmla="*/ 0 w 180"/>
                    <a:gd name="T61" fmla="*/ 0 h 570"/>
                    <a:gd name="T62" fmla="*/ 0 w 180"/>
                    <a:gd name="T63" fmla="*/ 0 h 570"/>
                    <a:gd name="T64" fmla="*/ 0 w 180"/>
                    <a:gd name="T65" fmla="*/ 0 h 570"/>
                    <a:gd name="T66" fmla="*/ 0 w 180"/>
                    <a:gd name="T67" fmla="*/ 0 h 570"/>
                    <a:gd name="T68" fmla="*/ 0 w 180"/>
                    <a:gd name="T69" fmla="*/ 0 h 570"/>
                    <a:gd name="T70" fmla="*/ 0 w 180"/>
                    <a:gd name="T71" fmla="*/ 0 h 570"/>
                    <a:gd name="T72" fmla="*/ 0 w 180"/>
                    <a:gd name="T73" fmla="*/ 0 h 570"/>
                    <a:gd name="T74" fmla="*/ 0 w 180"/>
                    <a:gd name="T75" fmla="*/ 0 h 570"/>
                    <a:gd name="T76" fmla="*/ 0 w 180"/>
                    <a:gd name="T77" fmla="*/ 0 h 570"/>
                    <a:gd name="T78" fmla="*/ 0 w 180"/>
                    <a:gd name="T79" fmla="*/ 0 h 570"/>
                    <a:gd name="T80" fmla="*/ 0 w 180"/>
                    <a:gd name="T81" fmla="*/ 0 h 570"/>
                    <a:gd name="T82" fmla="*/ 0 w 180"/>
                    <a:gd name="T83" fmla="*/ 0 h 570"/>
                    <a:gd name="T84" fmla="*/ 0 w 180"/>
                    <a:gd name="T85" fmla="*/ 0 h 570"/>
                    <a:gd name="T86" fmla="*/ 0 w 180"/>
                    <a:gd name="T87" fmla="*/ 0 h 570"/>
                    <a:gd name="T88" fmla="*/ 0 w 180"/>
                    <a:gd name="T89" fmla="*/ 0 h 570"/>
                    <a:gd name="T90" fmla="*/ 0 w 180"/>
                    <a:gd name="T91" fmla="*/ 0 h 570"/>
                    <a:gd name="T92" fmla="*/ 0 w 180"/>
                    <a:gd name="T93" fmla="*/ 0 h 5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570"/>
                    <a:gd name="T143" fmla="*/ 180 w 180"/>
                    <a:gd name="T144" fmla="*/ 570 h 5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570">
                      <a:moveTo>
                        <a:pt x="0" y="0"/>
                      </a:moveTo>
                      <a:lnTo>
                        <a:pt x="27" y="40"/>
                      </a:lnTo>
                      <a:lnTo>
                        <a:pt x="50" y="82"/>
                      </a:lnTo>
                      <a:lnTo>
                        <a:pt x="68" y="126"/>
                      </a:lnTo>
                      <a:lnTo>
                        <a:pt x="85" y="171"/>
                      </a:lnTo>
                      <a:lnTo>
                        <a:pt x="98" y="218"/>
                      </a:lnTo>
                      <a:lnTo>
                        <a:pt x="110" y="267"/>
                      </a:lnTo>
                      <a:lnTo>
                        <a:pt x="120" y="318"/>
                      </a:lnTo>
                      <a:lnTo>
                        <a:pt x="131" y="369"/>
                      </a:lnTo>
                      <a:lnTo>
                        <a:pt x="140" y="422"/>
                      </a:lnTo>
                      <a:lnTo>
                        <a:pt x="150" y="475"/>
                      </a:lnTo>
                      <a:lnTo>
                        <a:pt x="158" y="507"/>
                      </a:lnTo>
                      <a:lnTo>
                        <a:pt x="168" y="539"/>
                      </a:lnTo>
                      <a:lnTo>
                        <a:pt x="180" y="570"/>
                      </a:lnTo>
                      <a:lnTo>
                        <a:pt x="164" y="524"/>
                      </a:lnTo>
                      <a:lnTo>
                        <a:pt x="144" y="479"/>
                      </a:lnTo>
                      <a:lnTo>
                        <a:pt x="137" y="432"/>
                      </a:lnTo>
                      <a:lnTo>
                        <a:pt x="133" y="461"/>
                      </a:lnTo>
                      <a:lnTo>
                        <a:pt x="125" y="490"/>
                      </a:lnTo>
                      <a:lnTo>
                        <a:pt x="110" y="515"/>
                      </a:lnTo>
                      <a:lnTo>
                        <a:pt x="104" y="530"/>
                      </a:lnTo>
                      <a:lnTo>
                        <a:pt x="103" y="548"/>
                      </a:lnTo>
                      <a:lnTo>
                        <a:pt x="104" y="566"/>
                      </a:lnTo>
                      <a:lnTo>
                        <a:pt x="107" y="531"/>
                      </a:lnTo>
                      <a:lnTo>
                        <a:pt x="119" y="499"/>
                      </a:lnTo>
                      <a:lnTo>
                        <a:pt x="128" y="471"/>
                      </a:lnTo>
                      <a:lnTo>
                        <a:pt x="128" y="415"/>
                      </a:lnTo>
                      <a:lnTo>
                        <a:pt x="123" y="356"/>
                      </a:lnTo>
                      <a:lnTo>
                        <a:pt x="110" y="295"/>
                      </a:lnTo>
                      <a:lnTo>
                        <a:pt x="93" y="236"/>
                      </a:lnTo>
                      <a:lnTo>
                        <a:pt x="74" y="181"/>
                      </a:lnTo>
                      <a:lnTo>
                        <a:pt x="54" y="130"/>
                      </a:lnTo>
                      <a:lnTo>
                        <a:pt x="34" y="89"/>
                      </a:lnTo>
                      <a:lnTo>
                        <a:pt x="17" y="57"/>
                      </a:lnTo>
                      <a:lnTo>
                        <a:pt x="4" y="35"/>
                      </a:lnTo>
                      <a:lnTo>
                        <a:pt x="3" y="27"/>
                      </a:lnTo>
                      <a:lnTo>
                        <a:pt x="1" y="9"/>
                      </a:lnTo>
                      <a:lnTo>
                        <a:pt x="0" y="0"/>
                      </a:lnTo>
                    </a:path>
                  </a:pathLst>
                </a:custGeom>
                <a:noFill/>
                <a:ln w="1588">
                  <a:solidFill>
                    <a:srgbClr val="87C2DC"/>
                  </a:solidFill>
                  <a:round/>
                  <a:headEnd/>
                  <a:tailEnd/>
                </a:ln>
              </p:spPr>
              <p:txBody>
                <a:bodyPr/>
                <a:lstStyle/>
                <a:p>
                  <a:endParaRPr lang="en-US"/>
                </a:p>
              </p:txBody>
            </p:sp>
            <p:sp>
              <p:nvSpPr>
                <p:cNvPr id="18690" name="Freeform 810"/>
                <p:cNvSpPr>
                  <a:spLocks/>
                </p:cNvSpPr>
                <p:nvPr/>
              </p:nvSpPr>
              <p:spPr bwMode="auto">
                <a:xfrm>
                  <a:off x="1428" y="1877"/>
                  <a:ext cx="13" cy="24"/>
                </a:xfrm>
                <a:custGeom>
                  <a:avLst/>
                  <a:gdLst>
                    <a:gd name="T0" fmla="*/ 0 w 55"/>
                    <a:gd name="T1" fmla="*/ 0 h 93"/>
                    <a:gd name="T2" fmla="*/ 0 w 55"/>
                    <a:gd name="T3" fmla="*/ 0 h 93"/>
                    <a:gd name="T4" fmla="*/ 0 w 55"/>
                    <a:gd name="T5" fmla="*/ 0 h 93"/>
                    <a:gd name="T6" fmla="*/ 0 w 55"/>
                    <a:gd name="T7" fmla="*/ 0 h 93"/>
                    <a:gd name="T8" fmla="*/ 0 w 55"/>
                    <a:gd name="T9" fmla="*/ 0 h 93"/>
                    <a:gd name="T10" fmla="*/ 0 w 55"/>
                    <a:gd name="T11" fmla="*/ 0 h 93"/>
                    <a:gd name="T12" fmla="*/ 0 w 55"/>
                    <a:gd name="T13" fmla="*/ 0 h 93"/>
                    <a:gd name="T14" fmla="*/ 0 w 55"/>
                    <a:gd name="T15" fmla="*/ 0 h 93"/>
                    <a:gd name="T16" fmla="*/ 0 w 55"/>
                    <a:gd name="T17" fmla="*/ 0 h 93"/>
                    <a:gd name="T18" fmla="*/ 0 w 55"/>
                    <a:gd name="T19" fmla="*/ 0 h 93"/>
                    <a:gd name="T20" fmla="*/ 0 w 55"/>
                    <a:gd name="T21" fmla="*/ 0 h 93"/>
                    <a:gd name="T22" fmla="*/ 0 w 55"/>
                    <a:gd name="T23" fmla="*/ 0 h 93"/>
                    <a:gd name="T24" fmla="*/ 0 w 55"/>
                    <a:gd name="T25" fmla="*/ 0 h 93"/>
                    <a:gd name="T26" fmla="*/ 0 w 5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93"/>
                    <a:gd name="T44" fmla="*/ 55 w 5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93">
                      <a:moveTo>
                        <a:pt x="0" y="40"/>
                      </a:moveTo>
                      <a:lnTo>
                        <a:pt x="0" y="29"/>
                      </a:lnTo>
                      <a:lnTo>
                        <a:pt x="0" y="10"/>
                      </a:lnTo>
                      <a:lnTo>
                        <a:pt x="0" y="0"/>
                      </a:lnTo>
                      <a:lnTo>
                        <a:pt x="8" y="6"/>
                      </a:lnTo>
                      <a:lnTo>
                        <a:pt x="24" y="21"/>
                      </a:lnTo>
                      <a:lnTo>
                        <a:pt x="54" y="53"/>
                      </a:lnTo>
                      <a:lnTo>
                        <a:pt x="54" y="64"/>
                      </a:lnTo>
                      <a:lnTo>
                        <a:pt x="55" y="83"/>
                      </a:lnTo>
                      <a:lnTo>
                        <a:pt x="55" y="93"/>
                      </a:lnTo>
                      <a:lnTo>
                        <a:pt x="0" y="40"/>
                      </a:lnTo>
                      <a:close/>
                    </a:path>
                  </a:pathLst>
                </a:custGeom>
                <a:solidFill>
                  <a:srgbClr val="47A3CB"/>
                </a:solidFill>
                <a:ln w="9525">
                  <a:noFill/>
                  <a:round/>
                  <a:headEnd/>
                  <a:tailEnd/>
                </a:ln>
              </p:spPr>
              <p:txBody>
                <a:bodyPr/>
                <a:lstStyle/>
                <a:p>
                  <a:endParaRPr lang="en-US"/>
                </a:p>
              </p:txBody>
            </p:sp>
            <p:sp>
              <p:nvSpPr>
                <p:cNvPr id="18691" name="Freeform 811"/>
                <p:cNvSpPr>
                  <a:spLocks/>
                </p:cNvSpPr>
                <p:nvPr/>
              </p:nvSpPr>
              <p:spPr bwMode="auto">
                <a:xfrm>
                  <a:off x="1428" y="1877"/>
                  <a:ext cx="13" cy="24"/>
                </a:xfrm>
                <a:custGeom>
                  <a:avLst/>
                  <a:gdLst>
                    <a:gd name="T0" fmla="*/ 0 w 55"/>
                    <a:gd name="T1" fmla="*/ 0 h 93"/>
                    <a:gd name="T2" fmla="*/ 0 w 55"/>
                    <a:gd name="T3" fmla="*/ 0 h 93"/>
                    <a:gd name="T4" fmla="*/ 0 w 55"/>
                    <a:gd name="T5" fmla="*/ 0 h 93"/>
                    <a:gd name="T6" fmla="*/ 0 w 55"/>
                    <a:gd name="T7" fmla="*/ 0 h 93"/>
                    <a:gd name="T8" fmla="*/ 0 w 55"/>
                    <a:gd name="T9" fmla="*/ 0 h 93"/>
                    <a:gd name="T10" fmla="*/ 0 w 55"/>
                    <a:gd name="T11" fmla="*/ 0 h 93"/>
                    <a:gd name="T12" fmla="*/ 0 w 55"/>
                    <a:gd name="T13" fmla="*/ 0 h 93"/>
                    <a:gd name="T14" fmla="*/ 0 w 55"/>
                    <a:gd name="T15" fmla="*/ 0 h 93"/>
                    <a:gd name="T16" fmla="*/ 0 w 55"/>
                    <a:gd name="T17" fmla="*/ 0 h 93"/>
                    <a:gd name="T18" fmla="*/ 0 w 55"/>
                    <a:gd name="T19" fmla="*/ 0 h 93"/>
                    <a:gd name="T20" fmla="*/ 0 w 55"/>
                    <a:gd name="T21" fmla="*/ 0 h 93"/>
                    <a:gd name="T22" fmla="*/ 0 w 55"/>
                    <a:gd name="T23" fmla="*/ 0 h 93"/>
                    <a:gd name="T24" fmla="*/ 0 w 55"/>
                    <a:gd name="T25" fmla="*/ 0 h 93"/>
                    <a:gd name="T26" fmla="*/ 0 w 55"/>
                    <a:gd name="T27" fmla="*/ 0 h 93"/>
                    <a:gd name="T28" fmla="*/ 0 w 55"/>
                    <a:gd name="T29" fmla="*/ 0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93"/>
                    <a:gd name="T47" fmla="*/ 55 w 55"/>
                    <a:gd name="T48" fmla="*/ 93 h 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93">
                      <a:moveTo>
                        <a:pt x="0" y="40"/>
                      </a:moveTo>
                      <a:lnTo>
                        <a:pt x="0" y="29"/>
                      </a:lnTo>
                      <a:lnTo>
                        <a:pt x="0" y="10"/>
                      </a:lnTo>
                      <a:lnTo>
                        <a:pt x="0" y="0"/>
                      </a:lnTo>
                      <a:lnTo>
                        <a:pt x="8" y="6"/>
                      </a:lnTo>
                      <a:lnTo>
                        <a:pt x="24" y="21"/>
                      </a:lnTo>
                      <a:lnTo>
                        <a:pt x="54" y="53"/>
                      </a:lnTo>
                      <a:lnTo>
                        <a:pt x="54" y="64"/>
                      </a:lnTo>
                      <a:lnTo>
                        <a:pt x="55" y="83"/>
                      </a:lnTo>
                      <a:lnTo>
                        <a:pt x="55" y="93"/>
                      </a:lnTo>
                      <a:lnTo>
                        <a:pt x="0" y="40"/>
                      </a:lnTo>
                    </a:path>
                  </a:pathLst>
                </a:custGeom>
                <a:noFill/>
                <a:ln w="1588">
                  <a:solidFill>
                    <a:srgbClr val="87C2DC"/>
                  </a:solidFill>
                  <a:round/>
                  <a:headEnd/>
                  <a:tailEnd/>
                </a:ln>
              </p:spPr>
              <p:txBody>
                <a:bodyPr/>
                <a:lstStyle/>
                <a:p>
                  <a:endParaRPr lang="en-US"/>
                </a:p>
              </p:txBody>
            </p:sp>
            <p:sp>
              <p:nvSpPr>
                <p:cNvPr id="18692" name="Freeform 812"/>
                <p:cNvSpPr>
                  <a:spLocks/>
                </p:cNvSpPr>
                <p:nvPr/>
              </p:nvSpPr>
              <p:spPr bwMode="auto">
                <a:xfrm>
                  <a:off x="1441" y="1891"/>
                  <a:ext cx="36" cy="40"/>
                </a:xfrm>
                <a:custGeom>
                  <a:avLst/>
                  <a:gdLst>
                    <a:gd name="T0" fmla="*/ 0 w 144"/>
                    <a:gd name="T1" fmla="*/ 0 h 164"/>
                    <a:gd name="T2" fmla="*/ 0 w 144"/>
                    <a:gd name="T3" fmla="*/ 0 h 164"/>
                    <a:gd name="T4" fmla="*/ 0 w 144"/>
                    <a:gd name="T5" fmla="*/ 0 h 164"/>
                    <a:gd name="T6" fmla="*/ 0 w 144"/>
                    <a:gd name="T7" fmla="*/ 0 h 164"/>
                    <a:gd name="T8" fmla="*/ 0 w 144"/>
                    <a:gd name="T9" fmla="*/ 0 h 164"/>
                    <a:gd name="T10" fmla="*/ 0 w 144"/>
                    <a:gd name="T11" fmla="*/ 0 h 164"/>
                    <a:gd name="T12" fmla="*/ 0 w 144"/>
                    <a:gd name="T13" fmla="*/ 0 h 164"/>
                    <a:gd name="T14" fmla="*/ 0 w 144"/>
                    <a:gd name="T15" fmla="*/ 0 h 164"/>
                    <a:gd name="T16" fmla="*/ 0 w 144"/>
                    <a:gd name="T17" fmla="*/ 0 h 164"/>
                    <a:gd name="T18" fmla="*/ 0 w 144"/>
                    <a:gd name="T19" fmla="*/ 0 h 164"/>
                    <a:gd name="T20" fmla="*/ 0 w 144"/>
                    <a:gd name="T21" fmla="*/ 0 h 164"/>
                    <a:gd name="T22" fmla="*/ 0 w 144"/>
                    <a:gd name="T23" fmla="*/ 0 h 164"/>
                    <a:gd name="T24" fmla="*/ 0 w 144"/>
                    <a:gd name="T25" fmla="*/ 0 h 164"/>
                    <a:gd name="T26" fmla="*/ 0 w 144"/>
                    <a:gd name="T27" fmla="*/ 0 h 164"/>
                    <a:gd name="T28" fmla="*/ 0 w 144"/>
                    <a:gd name="T29" fmla="*/ 0 h 164"/>
                    <a:gd name="T30" fmla="*/ 0 w 144"/>
                    <a:gd name="T31" fmla="*/ 0 h 164"/>
                    <a:gd name="T32" fmla="*/ 0 w 144"/>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
                    <a:gd name="T52" fmla="*/ 0 h 164"/>
                    <a:gd name="T53" fmla="*/ 144 w 144"/>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 h="164">
                      <a:moveTo>
                        <a:pt x="0" y="0"/>
                      </a:moveTo>
                      <a:lnTo>
                        <a:pt x="39" y="33"/>
                      </a:lnTo>
                      <a:lnTo>
                        <a:pt x="84" y="71"/>
                      </a:lnTo>
                      <a:lnTo>
                        <a:pt x="142" y="127"/>
                      </a:lnTo>
                      <a:lnTo>
                        <a:pt x="142" y="136"/>
                      </a:lnTo>
                      <a:lnTo>
                        <a:pt x="144" y="154"/>
                      </a:lnTo>
                      <a:lnTo>
                        <a:pt x="144" y="164"/>
                      </a:lnTo>
                      <a:lnTo>
                        <a:pt x="85" y="109"/>
                      </a:lnTo>
                      <a:lnTo>
                        <a:pt x="40" y="72"/>
                      </a:lnTo>
                      <a:lnTo>
                        <a:pt x="1" y="40"/>
                      </a:lnTo>
                      <a:lnTo>
                        <a:pt x="0" y="30"/>
                      </a:lnTo>
                      <a:lnTo>
                        <a:pt x="0" y="9"/>
                      </a:lnTo>
                      <a:lnTo>
                        <a:pt x="0" y="0"/>
                      </a:lnTo>
                      <a:close/>
                    </a:path>
                  </a:pathLst>
                </a:custGeom>
                <a:solidFill>
                  <a:srgbClr val="47A3CB"/>
                </a:solidFill>
                <a:ln w="9525">
                  <a:noFill/>
                  <a:round/>
                  <a:headEnd/>
                  <a:tailEnd/>
                </a:ln>
              </p:spPr>
              <p:txBody>
                <a:bodyPr/>
                <a:lstStyle/>
                <a:p>
                  <a:endParaRPr lang="en-US"/>
                </a:p>
              </p:txBody>
            </p:sp>
            <p:sp>
              <p:nvSpPr>
                <p:cNvPr id="18693" name="Freeform 813"/>
                <p:cNvSpPr>
                  <a:spLocks/>
                </p:cNvSpPr>
                <p:nvPr/>
              </p:nvSpPr>
              <p:spPr bwMode="auto">
                <a:xfrm>
                  <a:off x="1441" y="1891"/>
                  <a:ext cx="36" cy="40"/>
                </a:xfrm>
                <a:custGeom>
                  <a:avLst/>
                  <a:gdLst>
                    <a:gd name="T0" fmla="*/ 0 w 144"/>
                    <a:gd name="T1" fmla="*/ 0 h 164"/>
                    <a:gd name="T2" fmla="*/ 0 w 144"/>
                    <a:gd name="T3" fmla="*/ 0 h 164"/>
                    <a:gd name="T4" fmla="*/ 0 w 144"/>
                    <a:gd name="T5" fmla="*/ 0 h 164"/>
                    <a:gd name="T6" fmla="*/ 0 w 144"/>
                    <a:gd name="T7" fmla="*/ 0 h 164"/>
                    <a:gd name="T8" fmla="*/ 0 w 144"/>
                    <a:gd name="T9" fmla="*/ 0 h 164"/>
                    <a:gd name="T10" fmla="*/ 0 w 144"/>
                    <a:gd name="T11" fmla="*/ 0 h 164"/>
                    <a:gd name="T12" fmla="*/ 0 w 144"/>
                    <a:gd name="T13" fmla="*/ 0 h 164"/>
                    <a:gd name="T14" fmla="*/ 0 w 144"/>
                    <a:gd name="T15" fmla="*/ 0 h 164"/>
                    <a:gd name="T16" fmla="*/ 0 w 144"/>
                    <a:gd name="T17" fmla="*/ 0 h 164"/>
                    <a:gd name="T18" fmla="*/ 0 w 144"/>
                    <a:gd name="T19" fmla="*/ 0 h 164"/>
                    <a:gd name="T20" fmla="*/ 0 w 144"/>
                    <a:gd name="T21" fmla="*/ 0 h 164"/>
                    <a:gd name="T22" fmla="*/ 0 w 144"/>
                    <a:gd name="T23" fmla="*/ 0 h 164"/>
                    <a:gd name="T24" fmla="*/ 0 w 144"/>
                    <a:gd name="T25" fmla="*/ 0 h 164"/>
                    <a:gd name="T26" fmla="*/ 0 w 144"/>
                    <a:gd name="T27" fmla="*/ 0 h 164"/>
                    <a:gd name="T28" fmla="*/ 0 w 144"/>
                    <a:gd name="T29" fmla="*/ 0 h 164"/>
                    <a:gd name="T30" fmla="*/ 0 w 144"/>
                    <a:gd name="T31" fmla="*/ 0 h 164"/>
                    <a:gd name="T32" fmla="*/ 0 w 144"/>
                    <a:gd name="T33" fmla="*/ 0 h 164"/>
                    <a:gd name="T34" fmla="*/ 0 w 144"/>
                    <a:gd name="T35" fmla="*/ 0 h 1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64"/>
                    <a:gd name="T56" fmla="*/ 144 w 144"/>
                    <a:gd name="T57" fmla="*/ 164 h 1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64">
                      <a:moveTo>
                        <a:pt x="0" y="0"/>
                      </a:moveTo>
                      <a:lnTo>
                        <a:pt x="39" y="33"/>
                      </a:lnTo>
                      <a:lnTo>
                        <a:pt x="84" y="71"/>
                      </a:lnTo>
                      <a:lnTo>
                        <a:pt x="142" y="127"/>
                      </a:lnTo>
                      <a:lnTo>
                        <a:pt x="142" y="136"/>
                      </a:lnTo>
                      <a:lnTo>
                        <a:pt x="144" y="154"/>
                      </a:lnTo>
                      <a:lnTo>
                        <a:pt x="144" y="164"/>
                      </a:lnTo>
                      <a:lnTo>
                        <a:pt x="85" y="109"/>
                      </a:lnTo>
                      <a:lnTo>
                        <a:pt x="40" y="72"/>
                      </a:lnTo>
                      <a:lnTo>
                        <a:pt x="1" y="40"/>
                      </a:lnTo>
                      <a:lnTo>
                        <a:pt x="0" y="30"/>
                      </a:lnTo>
                      <a:lnTo>
                        <a:pt x="0" y="9"/>
                      </a:lnTo>
                      <a:lnTo>
                        <a:pt x="0" y="0"/>
                      </a:lnTo>
                    </a:path>
                  </a:pathLst>
                </a:custGeom>
                <a:noFill/>
                <a:ln w="1588">
                  <a:solidFill>
                    <a:srgbClr val="87C2DC"/>
                  </a:solidFill>
                  <a:round/>
                  <a:headEnd/>
                  <a:tailEnd/>
                </a:ln>
              </p:spPr>
              <p:txBody>
                <a:bodyPr/>
                <a:lstStyle/>
                <a:p>
                  <a:endParaRPr lang="en-US"/>
                </a:p>
              </p:txBody>
            </p:sp>
            <p:sp>
              <p:nvSpPr>
                <p:cNvPr id="18694" name="Freeform 814"/>
                <p:cNvSpPr>
                  <a:spLocks/>
                </p:cNvSpPr>
                <p:nvPr/>
              </p:nvSpPr>
              <p:spPr bwMode="auto">
                <a:xfrm>
                  <a:off x="1313" y="1697"/>
                  <a:ext cx="2" cy="1"/>
                </a:xfrm>
                <a:custGeom>
                  <a:avLst/>
                  <a:gdLst>
                    <a:gd name="T0" fmla="*/ 0 w 8"/>
                    <a:gd name="T1" fmla="*/ 0 h 8"/>
                    <a:gd name="T2" fmla="*/ 0 w 8"/>
                    <a:gd name="T3" fmla="*/ 0 h 8"/>
                    <a:gd name="T4" fmla="*/ 0 w 8"/>
                    <a:gd name="T5" fmla="*/ 0 h 8"/>
                    <a:gd name="T6" fmla="*/ 0 w 8"/>
                    <a:gd name="T7" fmla="*/ 0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0" y="8"/>
                      </a:moveTo>
                      <a:lnTo>
                        <a:pt x="3" y="6"/>
                      </a:lnTo>
                      <a:lnTo>
                        <a:pt x="5" y="3"/>
                      </a:lnTo>
                      <a:lnTo>
                        <a:pt x="8" y="0"/>
                      </a:lnTo>
                    </a:path>
                  </a:pathLst>
                </a:custGeom>
                <a:noFill/>
                <a:ln w="6350">
                  <a:solidFill>
                    <a:srgbClr val="D1E7F1"/>
                  </a:solidFill>
                  <a:round/>
                  <a:headEnd/>
                  <a:tailEnd/>
                </a:ln>
              </p:spPr>
              <p:txBody>
                <a:bodyPr/>
                <a:lstStyle/>
                <a:p>
                  <a:endParaRPr lang="en-US"/>
                </a:p>
              </p:txBody>
            </p:sp>
            <p:sp>
              <p:nvSpPr>
                <p:cNvPr id="18695" name="Freeform 815"/>
                <p:cNvSpPr>
                  <a:spLocks/>
                </p:cNvSpPr>
                <p:nvPr/>
              </p:nvSpPr>
              <p:spPr bwMode="auto">
                <a:xfrm>
                  <a:off x="1315" y="1690"/>
                  <a:ext cx="17" cy="7"/>
                </a:xfrm>
                <a:custGeom>
                  <a:avLst/>
                  <a:gdLst>
                    <a:gd name="T0" fmla="*/ 0 w 67"/>
                    <a:gd name="T1" fmla="*/ 0 h 24"/>
                    <a:gd name="T2" fmla="*/ 0 w 67"/>
                    <a:gd name="T3" fmla="*/ 0 h 24"/>
                    <a:gd name="T4" fmla="*/ 0 w 67"/>
                    <a:gd name="T5" fmla="*/ 0 h 24"/>
                    <a:gd name="T6" fmla="*/ 0 w 67"/>
                    <a:gd name="T7" fmla="*/ 0 h 24"/>
                    <a:gd name="T8" fmla="*/ 0 60000 65536"/>
                    <a:gd name="T9" fmla="*/ 0 60000 65536"/>
                    <a:gd name="T10" fmla="*/ 0 60000 65536"/>
                    <a:gd name="T11" fmla="*/ 0 60000 65536"/>
                    <a:gd name="T12" fmla="*/ 0 w 67"/>
                    <a:gd name="T13" fmla="*/ 0 h 24"/>
                    <a:gd name="T14" fmla="*/ 67 w 67"/>
                    <a:gd name="T15" fmla="*/ 24 h 24"/>
                  </a:gdLst>
                  <a:ahLst/>
                  <a:cxnLst>
                    <a:cxn ang="T8">
                      <a:pos x="T0" y="T1"/>
                    </a:cxn>
                    <a:cxn ang="T9">
                      <a:pos x="T2" y="T3"/>
                    </a:cxn>
                    <a:cxn ang="T10">
                      <a:pos x="T4" y="T5"/>
                    </a:cxn>
                    <a:cxn ang="T11">
                      <a:pos x="T6" y="T7"/>
                    </a:cxn>
                  </a:cxnLst>
                  <a:rect l="T12" t="T13" r="T14" b="T15"/>
                  <a:pathLst>
                    <a:path w="67" h="24">
                      <a:moveTo>
                        <a:pt x="0" y="24"/>
                      </a:moveTo>
                      <a:lnTo>
                        <a:pt x="26" y="20"/>
                      </a:lnTo>
                      <a:lnTo>
                        <a:pt x="52" y="17"/>
                      </a:lnTo>
                      <a:lnTo>
                        <a:pt x="67" y="0"/>
                      </a:lnTo>
                    </a:path>
                  </a:pathLst>
                </a:custGeom>
                <a:noFill/>
                <a:ln w="6350">
                  <a:solidFill>
                    <a:srgbClr val="D1E7F1"/>
                  </a:solidFill>
                  <a:round/>
                  <a:headEnd/>
                  <a:tailEnd/>
                </a:ln>
              </p:spPr>
              <p:txBody>
                <a:bodyPr/>
                <a:lstStyle/>
                <a:p>
                  <a:endParaRPr lang="en-US"/>
                </a:p>
              </p:txBody>
            </p:sp>
            <p:sp>
              <p:nvSpPr>
                <p:cNvPr id="18696" name="Freeform 816"/>
                <p:cNvSpPr>
                  <a:spLocks/>
                </p:cNvSpPr>
                <p:nvPr/>
              </p:nvSpPr>
              <p:spPr bwMode="auto">
                <a:xfrm>
                  <a:off x="1332" y="1690"/>
                  <a:ext cx="1" cy="1"/>
                </a:xfrm>
                <a:custGeom>
                  <a:avLst/>
                  <a:gdLst>
                    <a:gd name="T0" fmla="*/ 0 w 1"/>
                    <a:gd name="T1" fmla="*/ 1 h 2"/>
                    <a:gd name="T2" fmla="*/ 0 w 1"/>
                    <a:gd name="T3" fmla="*/ 1 h 2"/>
                    <a:gd name="T4" fmla="*/ 1 w 1"/>
                    <a:gd name="T5" fmla="*/ 0 h 2"/>
                    <a:gd name="T6" fmla="*/ 1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2"/>
                      </a:moveTo>
                      <a:lnTo>
                        <a:pt x="0" y="2"/>
                      </a:lnTo>
                      <a:lnTo>
                        <a:pt x="1" y="0"/>
                      </a:lnTo>
                    </a:path>
                  </a:pathLst>
                </a:custGeom>
                <a:noFill/>
                <a:ln w="6350">
                  <a:solidFill>
                    <a:srgbClr val="D1E7F1"/>
                  </a:solidFill>
                  <a:round/>
                  <a:headEnd/>
                  <a:tailEnd/>
                </a:ln>
              </p:spPr>
              <p:txBody>
                <a:bodyPr/>
                <a:lstStyle/>
                <a:p>
                  <a:endParaRPr lang="en-US"/>
                </a:p>
              </p:txBody>
            </p:sp>
            <p:sp>
              <p:nvSpPr>
                <p:cNvPr id="18697" name="Freeform 817"/>
                <p:cNvSpPr>
                  <a:spLocks/>
                </p:cNvSpPr>
                <p:nvPr/>
              </p:nvSpPr>
              <p:spPr bwMode="auto">
                <a:xfrm>
                  <a:off x="1329" y="1690"/>
                  <a:ext cx="3" cy="5"/>
                </a:xfrm>
                <a:custGeom>
                  <a:avLst/>
                  <a:gdLst>
                    <a:gd name="T0" fmla="*/ 0 w 12"/>
                    <a:gd name="T1" fmla="*/ 0 h 18"/>
                    <a:gd name="T2" fmla="*/ 0 w 12"/>
                    <a:gd name="T3" fmla="*/ 0 h 18"/>
                    <a:gd name="T4" fmla="*/ 0 w 12"/>
                    <a:gd name="T5" fmla="*/ 0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12" y="0"/>
                      </a:moveTo>
                      <a:lnTo>
                        <a:pt x="12" y="8"/>
                      </a:lnTo>
                      <a:lnTo>
                        <a:pt x="6" y="12"/>
                      </a:lnTo>
                      <a:lnTo>
                        <a:pt x="0" y="18"/>
                      </a:lnTo>
                    </a:path>
                  </a:pathLst>
                </a:custGeom>
                <a:noFill/>
                <a:ln w="6350">
                  <a:solidFill>
                    <a:srgbClr val="D1E7F1"/>
                  </a:solidFill>
                  <a:round/>
                  <a:headEnd/>
                  <a:tailEnd/>
                </a:ln>
              </p:spPr>
              <p:txBody>
                <a:bodyPr/>
                <a:lstStyle/>
                <a:p>
                  <a:endParaRPr lang="en-US"/>
                </a:p>
              </p:txBody>
            </p:sp>
            <p:sp>
              <p:nvSpPr>
                <p:cNvPr id="18698" name="Freeform 818"/>
                <p:cNvSpPr>
                  <a:spLocks/>
                </p:cNvSpPr>
                <p:nvPr/>
              </p:nvSpPr>
              <p:spPr bwMode="auto">
                <a:xfrm>
                  <a:off x="1326" y="1679"/>
                  <a:ext cx="31" cy="30"/>
                </a:xfrm>
                <a:custGeom>
                  <a:avLst/>
                  <a:gdLst>
                    <a:gd name="T0" fmla="*/ 0 w 125"/>
                    <a:gd name="T1" fmla="*/ 0 h 121"/>
                    <a:gd name="T2" fmla="*/ 0 w 125"/>
                    <a:gd name="T3" fmla="*/ 0 h 121"/>
                    <a:gd name="T4" fmla="*/ 0 w 125"/>
                    <a:gd name="T5" fmla="*/ 0 h 121"/>
                    <a:gd name="T6" fmla="*/ 0 w 125"/>
                    <a:gd name="T7" fmla="*/ 0 h 121"/>
                    <a:gd name="T8" fmla="*/ 0 w 125"/>
                    <a:gd name="T9" fmla="*/ 0 h 121"/>
                    <a:gd name="T10" fmla="*/ 0 w 125"/>
                    <a:gd name="T11" fmla="*/ 0 h 121"/>
                    <a:gd name="T12" fmla="*/ 0 w 125"/>
                    <a:gd name="T13" fmla="*/ 0 h 121"/>
                    <a:gd name="T14" fmla="*/ 0 w 125"/>
                    <a:gd name="T15" fmla="*/ 0 h 121"/>
                    <a:gd name="T16" fmla="*/ 0 w 125"/>
                    <a:gd name="T17" fmla="*/ 0 h 121"/>
                    <a:gd name="T18" fmla="*/ 0 w 125"/>
                    <a:gd name="T19" fmla="*/ 0 h 121"/>
                    <a:gd name="T20" fmla="*/ 0 w 125"/>
                    <a:gd name="T21" fmla="*/ 0 h 121"/>
                    <a:gd name="T22" fmla="*/ 0 w 125"/>
                    <a:gd name="T23" fmla="*/ 0 h 121"/>
                    <a:gd name="T24" fmla="*/ 0 w 125"/>
                    <a:gd name="T25" fmla="*/ 0 h 121"/>
                    <a:gd name="T26" fmla="*/ 0 w 125"/>
                    <a:gd name="T27" fmla="*/ 0 h 121"/>
                    <a:gd name="T28" fmla="*/ 0 w 125"/>
                    <a:gd name="T29" fmla="*/ 0 h 121"/>
                    <a:gd name="T30" fmla="*/ 0 w 125"/>
                    <a:gd name="T31" fmla="*/ 0 h 121"/>
                    <a:gd name="T32" fmla="*/ 0 w 125"/>
                    <a:gd name="T33" fmla="*/ 0 h 121"/>
                    <a:gd name="T34" fmla="*/ 0 w 125"/>
                    <a:gd name="T35" fmla="*/ 0 h 121"/>
                    <a:gd name="T36" fmla="*/ 0 w 125"/>
                    <a:gd name="T37" fmla="*/ 0 h 121"/>
                    <a:gd name="T38" fmla="*/ 0 w 125"/>
                    <a:gd name="T39" fmla="*/ 0 h 121"/>
                    <a:gd name="T40" fmla="*/ 0 w 125"/>
                    <a:gd name="T41" fmla="*/ 0 h 121"/>
                    <a:gd name="T42" fmla="*/ 0 w 125"/>
                    <a:gd name="T43" fmla="*/ 0 h 121"/>
                    <a:gd name="T44" fmla="*/ 0 w 125"/>
                    <a:gd name="T45" fmla="*/ 0 h 121"/>
                    <a:gd name="T46" fmla="*/ 0 w 125"/>
                    <a:gd name="T47" fmla="*/ 0 h 121"/>
                    <a:gd name="T48" fmla="*/ 0 w 125"/>
                    <a:gd name="T49" fmla="*/ 0 h 121"/>
                    <a:gd name="T50" fmla="*/ 0 w 125"/>
                    <a:gd name="T51" fmla="*/ 0 h 121"/>
                    <a:gd name="T52" fmla="*/ 0 w 125"/>
                    <a:gd name="T53" fmla="*/ 0 h 121"/>
                    <a:gd name="T54" fmla="*/ 0 w 125"/>
                    <a:gd name="T55" fmla="*/ 0 h 121"/>
                    <a:gd name="T56" fmla="*/ 0 w 125"/>
                    <a:gd name="T57" fmla="*/ 0 h 121"/>
                    <a:gd name="T58" fmla="*/ 0 w 125"/>
                    <a:gd name="T59" fmla="*/ 0 h 121"/>
                    <a:gd name="T60" fmla="*/ 0 w 125"/>
                    <a:gd name="T61" fmla="*/ 0 h 121"/>
                    <a:gd name="T62" fmla="*/ 0 w 125"/>
                    <a:gd name="T63" fmla="*/ 0 h 121"/>
                    <a:gd name="T64" fmla="*/ 0 w 125"/>
                    <a:gd name="T65" fmla="*/ 0 h 121"/>
                    <a:gd name="T66" fmla="*/ 0 w 125"/>
                    <a:gd name="T67" fmla="*/ 0 h 121"/>
                    <a:gd name="T68" fmla="*/ 0 w 125"/>
                    <a:gd name="T69" fmla="*/ 0 h 121"/>
                    <a:gd name="T70" fmla="*/ 0 w 125"/>
                    <a:gd name="T71" fmla="*/ 0 h 121"/>
                    <a:gd name="T72" fmla="*/ 0 w 125"/>
                    <a:gd name="T73" fmla="*/ 0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21"/>
                    <a:gd name="T113" fmla="*/ 125 w 125"/>
                    <a:gd name="T114" fmla="*/ 121 h 1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21">
                      <a:moveTo>
                        <a:pt x="54" y="0"/>
                      </a:moveTo>
                      <a:lnTo>
                        <a:pt x="79" y="23"/>
                      </a:lnTo>
                      <a:lnTo>
                        <a:pt x="106" y="22"/>
                      </a:lnTo>
                      <a:lnTo>
                        <a:pt x="125" y="28"/>
                      </a:lnTo>
                      <a:lnTo>
                        <a:pt x="121" y="39"/>
                      </a:lnTo>
                      <a:lnTo>
                        <a:pt x="100" y="39"/>
                      </a:lnTo>
                      <a:lnTo>
                        <a:pt x="80" y="44"/>
                      </a:lnTo>
                      <a:lnTo>
                        <a:pt x="79" y="56"/>
                      </a:lnTo>
                      <a:lnTo>
                        <a:pt x="87" y="71"/>
                      </a:lnTo>
                      <a:lnTo>
                        <a:pt x="84" y="86"/>
                      </a:lnTo>
                      <a:lnTo>
                        <a:pt x="72" y="85"/>
                      </a:lnTo>
                      <a:lnTo>
                        <a:pt x="63" y="71"/>
                      </a:lnTo>
                      <a:lnTo>
                        <a:pt x="55" y="55"/>
                      </a:lnTo>
                      <a:lnTo>
                        <a:pt x="50" y="70"/>
                      </a:lnTo>
                      <a:lnTo>
                        <a:pt x="46" y="86"/>
                      </a:lnTo>
                      <a:lnTo>
                        <a:pt x="40" y="101"/>
                      </a:lnTo>
                      <a:lnTo>
                        <a:pt x="30" y="114"/>
                      </a:lnTo>
                      <a:lnTo>
                        <a:pt x="14" y="121"/>
                      </a:lnTo>
                      <a:lnTo>
                        <a:pt x="0" y="118"/>
                      </a:lnTo>
                      <a:lnTo>
                        <a:pt x="30" y="102"/>
                      </a:lnTo>
                      <a:lnTo>
                        <a:pt x="41" y="68"/>
                      </a:lnTo>
                      <a:lnTo>
                        <a:pt x="33" y="24"/>
                      </a:lnTo>
                      <a:lnTo>
                        <a:pt x="40" y="17"/>
                      </a:lnTo>
                      <a:lnTo>
                        <a:pt x="48" y="5"/>
                      </a:lnTo>
                      <a:lnTo>
                        <a:pt x="55" y="2"/>
                      </a:lnTo>
                      <a:lnTo>
                        <a:pt x="54" y="0"/>
                      </a:lnTo>
                      <a:close/>
                    </a:path>
                  </a:pathLst>
                </a:custGeom>
                <a:solidFill>
                  <a:srgbClr val="47A3CB"/>
                </a:solidFill>
                <a:ln w="9525">
                  <a:noFill/>
                  <a:round/>
                  <a:headEnd/>
                  <a:tailEnd/>
                </a:ln>
              </p:spPr>
              <p:txBody>
                <a:bodyPr/>
                <a:lstStyle/>
                <a:p>
                  <a:endParaRPr lang="en-US"/>
                </a:p>
              </p:txBody>
            </p:sp>
            <p:sp>
              <p:nvSpPr>
                <p:cNvPr id="18699" name="Freeform 819"/>
                <p:cNvSpPr>
                  <a:spLocks/>
                </p:cNvSpPr>
                <p:nvPr/>
              </p:nvSpPr>
              <p:spPr bwMode="auto">
                <a:xfrm>
                  <a:off x="1326" y="1679"/>
                  <a:ext cx="31" cy="30"/>
                </a:xfrm>
                <a:custGeom>
                  <a:avLst/>
                  <a:gdLst>
                    <a:gd name="T0" fmla="*/ 0 w 125"/>
                    <a:gd name="T1" fmla="*/ 0 h 121"/>
                    <a:gd name="T2" fmla="*/ 0 w 125"/>
                    <a:gd name="T3" fmla="*/ 0 h 121"/>
                    <a:gd name="T4" fmla="*/ 0 w 125"/>
                    <a:gd name="T5" fmla="*/ 0 h 121"/>
                    <a:gd name="T6" fmla="*/ 0 w 125"/>
                    <a:gd name="T7" fmla="*/ 0 h 121"/>
                    <a:gd name="T8" fmla="*/ 0 w 125"/>
                    <a:gd name="T9" fmla="*/ 0 h 121"/>
                    <a:gd name="T10" fmla="*/ 0 w 125"/>
                    <a:gd name="T11" fmla="*/ 0 h 121"/>
                    <a:gd name="T12" fmla="*/ 0 w 125"/>
                    <a:gd name="T13" fmla="*/ 0 h 121"/>
                    <a:gd name="T14" fmla="*/ 0 w 125"/>
                    <a:gd name="T15" fmla="*/ 0 h 121"/>
                    <a:gd name="T16" fmla="*/ 0 w 125"/>
                    <a:gd name="T17" fmla="*/ 0 h 121"/>
                    <a:gd name="T18" fmla="*/ 0 w 125"/>
                    <a:gd name="T19" fmla="*/ 0 h 121"/>
                    <a:gd name="T20" fmla="*/ 0 w 125"/>
                    <a:gd name="T21" fmla="*/ 0 h 121"/>
                    <a:gd name="T22" fmla="*/ 0 w 125"/>
                    <a:gd name="T23" fmla="*/ 0 h 121"/>
                    <a:gd name="T24" fmla="*/ 0 w 125"/>
                    <a:gd name="T25" fmla="*/ 0 h 121"/>
                    <a:gd name="T26" fmla="*/ 0 w 125"/>
                    <a:gd name="T27" fmla="*/ 0 h 121"/>
                    <a:gd name="T28" fmla="*/ 0 w 125"/>
                    <a:gd name="T29" fmla="*/ 0 h 121"/>
                    <a:gd name="T30" fmla="*/ 0 w 125"/>
                    <a:gd name="T31" fmla="*/ 0 h 121"/>
                    <a:gd name="T32" fmla="*/ 0 w 125"/>
                    <a:gd name="T33" fmla="*/ 0 h 121"/>
                    <a:gd name="T34" fmla="*/ 0 w 125"/>
                    <a:gd name="T35" fmla="*/ 0 h 121"/>
                    <a:gd name="T36" fmla="*/ 0 w 125"/>
                    <a:gd name="T37" fmla="*/ 0 h 121"/>
                    <a:gd name="T38" fmla="*/ 0 w 125"/>
                    <a:gd name="T39" fmla="*/ 0 h 121"/>
                    <a:gd name="T40" fmla="*/ 0 w 125"/>
                    <a:gd name="T41" fmla="*/ 0 h 121"/>
                    <a:gd name="T42" fmla="*/ 0 w 125"/>
                    <a:gd name="T43" fmla="*/ 0 h 121"/>
                    <a:gd name="T44" fmla="*/ 0 w 125"/>
                    <a:gd name="T45" fmla="*/ 0 h 121"/>
                    <a:gd name="T46" fmla="*/ 0 w 125"/>
                    <a:gd name="T47" fmla="*/ 0 h 121"/>
                    <a:gd name="T48" fmla="*/ 0 w 125"/>
                    <a:gd name="T49" fmla="*/ 0 h 121"/>
                    <a:gd name="T50" fmla="*/ 0 w 125"/>
                    <a:gd name="T51" fmla="*/ 0 h 121"/>
                    <a:gd name="T52" fmla="*/ 0 w 125"/>
                    <a:gd name="T53" fmla="*/ 0 h 121"/>
                    <a:gd name="T54" fmla="*/ 0 w 125"/>
                    <a:gd name="T55" fmla="*/ 0 h 121"/>
                    <a:gd name="T56" fmla="*/ 0 w 125"/>
                    <a:gd name="T57" fmla="*/ 0 h 121"/>
                    <a:gd name="T58" fmla="*/ 0 w 125"/>
                    <a:gd name="T59" fmla="*/ 0 h 121"/>
                    <a:gd name="T60" fmla="*/ 0 w 125"/>
                    <a:gd name="T61" fmla="*/ 0 h 121"/>
                    <a:gd name="T62" fmla="*/ 0 w 125"/>
                    <a:gd name="T63" fmla="*/ 0 h 121"/>
                    <a:gd name="T64" fmla="*/ 0 w 125"/>
                    <a:gd name="T65" fmla="*/ 0 h 121"/>
                    <a:gd name="T66" fmla="*/ 0 w 125"/>
                    <a:gd name="T67" fmla="*/ 0 h 121"/>
                    <a:gd name="T68" fmla="*/ 0 w 125"/>
                    <a:gd name="T69" fmla="*/ 0 h 121"/>
                    <a:gd name="T70" fmla="*/ 0 w 125"/>
                    <a:gd name="T71" fmla="*/ 0 h 121"/>
                    <a:gd name="T72" fmla="*/ 0 w 125"/>
                    <a:gd name="T73" fmla="*/ 0 h 121"/>
                    <a:gd name="T74" fmla="*/ 0 w 125"/>
                    <a:gd name="T75" fmla="*/ 0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5"/>
                    <a:gd name="T115" fmla="*/ 0 h 121"/>
                    <a:gd name="T116" fmla="*/ 125 w 125"/>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 h="121">
                      <a:moveTo>
                        <a:pt x="54" y="0"/>
                      </a:moveTo>
                      <a:lnTo>
                        <a:pt x="79" y="23"/>
                      </a:lnTo>
                      <a:lnTo>
                        <a:pt x="106" y="22"/>
                      </a:lnTo>
                      <a:lnTo>
                        <a:pt x="125" y="28"/>
                      </a:lnTo>
                      <a:lnTo>
                        <a:pt x="121" y="39"/>
                      </a:lnTo>
                      <a:lnTo>
                        <a:pt x="100" y="39"/>
                      </a:lnTo>
                      <a:lnTo>
                        <a:pt x="80" y="44"/>
                      </a:lnTo>
                      <a:lnTo>
                        <a:pt x="79" y="56"/>
                      </a:lnTo>
                      <a:lnTo>
                        <a:pt x="87" y="71"/>
                      </a:lnTo>
                      <a:lnTo>
                        <a:pt x="84" y="86"/>
                      </a:lnTo>
                      <a:lnTo>
                        <a:pt x="72" y="85"/>
                      </a:lnTo>
                      <a:lnTo>
                        <a:pt x="63" y="71"/>
                      </a:lnTo>
                      <a:lnTo>
                        <a:pt x="55" y="55"/>
                      </a:lnTo>
                      <a:lnTo>
                        <a:pt x="50" y="70"/>
                      </a:lnTo>
                      <a:lnTo>
                        <a:pt x="46" y="86"/>
                      </a:lnTo>
                      <a:lnTo>
                        <a:pt x="40" y="101"/>
                      </a:lnTo>
                      <a:lnTo>
                        <a:pt x="30" y="114"/>
                      </a:lnTo>
                      <a:lnTo>
                        <a:pt x="14" y="121"/>
                      </a:lnTo>
                      <a:lnTo>
                        <a:pt x="0" y="118"/>
                      </a:lnTo>
                      <a:lnTo>
                        <a:pt x="30" y="102"/>
                      </a:lnTo>
                      <a:lnTo>
                        <a:pt x="41" y="68"/>
                      </a:lnTo>
                      <a:lnTo>
                        <a:pt x="33" y="24"/>
                      </a:lnTo>
                      <a:lnTo>
                        <a:pt x="40" y="17"/>
                      </a:lnTo>
                      <a:lnTo>
                        <a:pt x="48" y="5"/>
                      </a:lnTo>
                      <a:lnTo>
                        <a:pt x="55" y="2"/>
                      </a:lnTo>
                      <a:lnTo>
                        <a:pt x="54" y="0"/>
                      </a:lnTo>
                    </a:path>
                  </a:pathLst>
                </a:custGeom>
                <a:noFill/>
                <a:ln w="1588">
                  <a:solidFill>
                    <a:srgbClr val="87C2DC"/>
                  </a:solidFill>
                  <a:round/>
                  <a:headEnd/>
                  <a:tailEnd/>
                </a:ln>
              </p:spPr>
              <p:txBody>
                <a:bodyPr/>
                <a:lstStyle/>
                <a:p>
                  <a:endParaRPr lang="en-US"/>
                </a:p>
              </p:txBody>
            </p:sp>
            <p:sp>
              <p:nvSpPr>
                <p:cNvPr id="18700" name="Freeform 820"/>
                <p:cNvSpPr>
                  <a:spLocks/>
                </p:cNvSpPr>
                <p:nvPr/>
              </p:nvSpPr>
              <p:spPr bwMode="auto">
                <a:xfrm>
                  <a:off x="1339" y="1680"/>
                  <a:ext cx="11" cy="4"/>
                </a:xfrm>
                <a:custGeom>
                  <a:avLst/>
                  <a:gdLst>
                    <a:gd name="T0" fmla="*/ 0 w 44"/>
                    <a:gd name="T1" fmla="*/ 0 h 18"/>
                    <a:gd name="T2" fmla="*/ 0 w 44"/>
                    <a:gd name="T3" fmla="*/ 0 h 18"/>
                    <a:gd name="T4" fmla="*/ 0 w 44"/>
                    <a:gd name="T5" fmla="*/ 0 h 18"/>
                    <a:gd name="T6" fmla="*/ 0 w 44"/>
                    <a:gd name="T7" fmla="*/ 0 h 18"/>
                    <a:gd name="T8" fmla="*/ 0 60000 65536"/>
                    <a:gd name="T9" fmla="*/ 0 60000 65536"/>
                    <a:gd name="T10" fmla="*/ 0 60000 65536"/>
                    <a:gd name="T11" fmla="*/ 0 60000 65536"/>
                    <a:gd name="T12" fmla="*/ 0 w 44"/>
                    <a:gd name="T13" fmla="*/ 0 h 18"/>
                    <a:gd name="T14" fmla="*/ 44 w 44"/>
                    <a:gd name="T15" fmla="*/ 18 h 18"/>
                  </a:gdLst>
                  <a:ahLst/>
                  <a:cxnLst>
                    <a:cxn ang="T8">
                      <a:pos x="T0" y="T1"/>
                    </a:cxn>
                    <a:cxn ang="T9">
                      <a:pos x="T2" y="T3"/>
                    </a:cxn>
                    <a:cxn ang="T10">
                      <a:pos x="T4" y="T5"/>
                    </a:cxn>
                    <a:cxn ang="T11">
                      <a:pos x="T6" y="T7"/>
                    </a:cxn>
                  </a:cxnLst>
                  <a:rect l="T12" t="T13" r="T14" b="T15"/>
                  <a:pathLst>
                    <a:path w="44" h="18">
                      <a:moveTo>
                        <a:pt x="0" y="0"/>
                      </a:moveTo>
                      <a:lnTo>
                        <a:pt x="10" y="8"/>
                      </a:lnTo>
                      <a:lnTo>
                        <a:pt x="20" y="17"/>
                      </a:lnTo>
                      <a:lnTo>
                        <a:pt x="44" y="18"/>
                      </a:lnTo>
                    </a:path>
                  </a:pathLst>
                </a:custGeom>
                <a:noFill/>
                <a:ln w="1588">
                  <a:solidFill>
                    <a:srgbClr val="D1E7F1"/>
                  </a:solidFill>
                  <a:round/>
                  <a:headEnd/>
                  <a:tailEnd/>
                </a:ln>
              </p:spPr>
              <p:txBody>
                <a:bodyPr/>
                <a:lstStyle/>
                <a:p>
                  <a:endParaRPr lang="en-US"/>
                </a:p>
              </p:txBody>
            </p:sp>
            <p:sp>
              <p:nvSpPr>
                <p:cNvPr id="18701" name="Freeform 821"/>
                <p:cNvSpPr>
                  <a:spLocks/>
                </p:cNvSpPr>
                <p:nvPr/>
              </p:nvSpPr>
              <p:spPr bwMode="auto">
                <a:xfrm>
                  <a:off x="1350" y="1684"/>
                  <a:ext cx="2" cy="1"/>
                </a:xfrm>
                <a:custGeom>
                  <a:avLst/>
                  <a:gdLst>
                    <a:gd name="T0" fmla="*/ 0 w 8"/>
                    <a:gd name="T1" fmla="*/ 0 h 1"/>
                    <a:gd name="T2" fmla="*/ 0 w 8"/>
                    <a:gd name="T3" fmla="*/ 0 h 1"/>
                    <a:gd name="T4" fmla="*/ 0 w 8"/>
                    <a:gd name="T5" fmla="*/ 0 h 1"/>
                    <a:gd name="T6" fmla="*/ 0 w 8"/>
                    <a:gd name="T7" fmla="*/ 0 h 1"/>
                    <a:gd name="T8" fmla="*/ 0 60000 65536"/>
                    <a:gd name="T9" fmla="*/ 0 60000 65536"/>
                    <a:gd name="T10" fmla="*/ 0 60000 65536"/>
                    <a:gd name="T11" fmla="*/ 0 60000 65536"/>
                    <a:gd name="T12" fmla="*/ 0 w 8"/>
                    <a:gd name="T13" fmla="*/ 0 h 1"/>
                    <a:gd name="T14" fmla="*/ 8 w 8"/>
                    <a:gd name="T15" fmla="*/ 1 h 1"/>
                  </a:gdLst>
                  <a:ahLst/>
                  <a:cxnLst>
                    <a:cxn ang="T8">
                      <a:pos x="T0" y="T1"/>
                    </a:cxn>
                    <a:cxn ang="T9">
                      <a:pos x="T2" y="T3"/>
                    </a:cxn>
                    <a:cxn ang="T10">
                      <a:pos x="T4" y="T5"/>
                    </a:cxn>
                    <a:cxn ang="T11">
                      <a:pos x="T6" y="T7"/>
                    </a:cxn>
                  </a:cxnLst>
                  <a:rect l="T12" t="T13" r="T14" b="T15"/>
                  <a:pathLst>
                    <a:path w="8" h="1">
                      <a:moveTo>
                        <a:pt x="0" y="0"/>
                      </a:moveTo>
                      <a:lnTo>
                        <a:pt x="2" y="0"/>
                      </a:lnTo>
                      <a:lnTo>
                        <a:pt x="6" y="0"/>
                      </a:lnTo>
                      <a:lnTo>
                        <a:pt x="8" y="0"/>
                      </a:lnTo>
                    </a:path>
                  </a:pathLst>
                </a:custGeom>
                <a:noFill/>
                <a:ln w="1588">
                  <a:solidFill>
                    <a:srgbClr val="D1E7F1"/>
                  </a:solidFill>
                  <a:round/>
                  <a:headEnd/>
                  <a:tailEnd/>
                </a:ln>
              </p:spPr>
              <p:txBody>
                <a:bodyPr/>
                <a:lstStyle/>
                <a:p>
                  <a:endParaRPr lang="en-US"/>
                </a:p>
              </p:txBody>
            </p:sp>
            <p:sp>
              <p:nvSpPr>
                <p:cNvPr id="18702" name="Freeform 822"/>
                <p:cNvSpPr>
                  <a:spLocks/>
                </p:cNvSpPr>
                <p:nvPr/>
              </p:nvSpPr>
              <p:spPr bwMode="auto">
                <a:xfrm>
                  <a:off x="1352" y="1684"/>
                  <a:ext cx="5" cy="4"/>
                </a:xfrm>
                <a:custGeom>
                  <a:avLst/>
                  <a:gdLst>
                    <a:gd name="T0" fmla="*/ 0 w 20"/>
                    <a:gd name="T1" fmla="*/ 0 h 14"/>
                    <a:gd name="T2" fmla="*/ 0 w 20"/>
                    <a:gd name="T3" fmla="*/ 0 h 14"/>
                    <a:gd name="T4" fmla="*/ 0 w 20"/>
                    <a:gd name="T5" fmla="*/ 0 h 14"/>
                    <a:gd name="T6" fmla="*/ 0 w 20"/>
                    <a:gd name="T7" fmla="*/ 0 h 14"/>
                    <a:gd name="T8" fmla="*/ 0 60000 65536"/>
                    <a:gd name="T9" fmla="*/ 0 60000 65536"/>
                    <a:gd name="T10" fmla="*/ 0 60000 65536"/>
                    <a:gd name="T11" fmla="*/ 0 60000 65536"/>
                    <a:gd name="T12" fmla="*/ 0 w 20"/>
                    <a:gd name="T13" fmla="*/ 0 h 14"/>
                    <a:gd name="T14" fmla="*/ 20 w 20"/>
                    <a:gd name="T15" fmla="*/ 14 h 14"/>
                  </a:gdLst>
                  <a:ahLst/>
                  <a:cxnLst>
                    <a:cxn ang="T8">
                      <a:pos x="T0" y="T1"/>
                    </a:cxn>
                    <a:cxn ang="T9">
                      <a:pos x="T2" y="T3"/>
                    </a:cxn>
                    <a:cxn ang="T10">
                      <a:pos x="T4" y="T5"/>
                    </a:cxn>
                    <a:cxn ang="T11">
                      <a:pos x="T6" y="T7"/>
                    </a:cxn>
                  </a:cxnLst>
                  <a:rect l="T12" t="T13" r="T14" b="T15"/>
                  <a:pathLst>
                    <a:path w="20" h="14">
                      <a:moveTo>
                        <a:pt x="0" y="0"/>
                      </a:moveTo>
                      <a:lnTo>
                        <a:pt x="14" y="0"/>
                      </a:lnTo>
                      <a:lnTo>
                        <a:pt x="19" y="5"/>
                      </a:lnTo>
                      <a:lnTo>
                        <a:pt x="20" y="14"/>
                      </a:lnTo>
                    </a:path>
                  </a:pathLst>
                </a:custGeom>
                <a:noFill/>
                <a:ln w="1588">
                  <a:solidFill>
                    <a:srgbClr val="D1E7F1"/>
                  </a:solidFill>
                  <a:round/>
                  <a:headEnd/>
                  <a:tailEnd/>
                </a:ln>
              </p:spPr>
              <p:txBody>
                <a:bodyPr/>
                <a:lstStyle/>
                <a:p>
                  <a:endParaRPr lang="en-US"/>
                </a:p>
              </p:txBody>
            </p:sp>
            <p:sp>
              <p:nvSpPr>
                <p:cNvPr id="18703" name="Freeform 823"/>
                <p:cNvSpPr>
                  <a:spLocks/>
                </p:cNvSpPr>
                <p:nvPr/>
              </p:nvSpPr>
              <p:spPr bwMode="auto">
                <a:xfrm>
                  <a:off x="1354" y="1688"/>
                  <a:ext cx="3" cy="1"/>
                </a:xfrm>
                <a:custGeom>
                  <a:avLst/>
                  <a:gdLst>
                    <a:gd name="T0" fmla="*/ 0 w 12"/>
                    <a:gd name="T1" fmla="*/ 0 h 4"/>
                    <a:gd name="T2" fmla="*/ 0 w 12"/>
                    <a:gd name="T3" fmla="*/ 0 h 4"/>
                    <a:gd name="T4" fmla="*/ 0 w 12"/>
                    <a:gd name="T5" fmla="*/ 0 h 4"/>
                    <a:gd name="T6" fmla="*/ 0 w 12"/>
                    <a:gd name="T7" fmla="*/ 0 h 4"/>
                    <a:gd name="T8" fmla="*/ 0 60000 65536"/>
                    <a:gd name="T9" fmla="*/ 0 60000 65536"/>
                    <a:gd name="T10" fmla="*/ 0 60000 65536"/>
                    <a:gd name="T11" fmla="*/ 0 60000 65536"/>
                    <a:gd name="T12" fmla="*/ 0 w 12"/>
                    <a:gd name="T13" fmla="*/ 0 h 4"/>
                    <a:gd name="T14" fmla="*/ 12 w 12"/>
                    <a:gd name="T15" fmla="*/ 4 h 4"/>
                  </a:gdLst>
                  <a:ahLst/>
                  <a:cxnLst>
                    <a:cxn ang="T8">
                      <a:pos x="T0" y="T1"/>
                    </a:cxn>
                    <a:cxn ang="T9">
                      <a:pos x="T2" y="T3"/>
                    </a:cxn>
                    <a:cxn ang="T10">
                      <a:pos x="T4" y="T5"/>
                    </a:cxn>
                    <a:cxn ang="T11">
                      <a:pos x="T6" y="T7"/>
                    </a:cxn>
                  </a:cxnLst>
                  <a:rect l="T12" t="T13" r="T14" b="T15"/>
                  <a:pathLst>
                    <a:path w="12" h="4">
                      <a:moveTo>
                        <a:pt x="12" y="0"/>
                      </a:moveTo>
                      <a:lnTo>
                        <a:pt x="7" y="2"/>
                      </a:lnTo>
                      <a:lnTo>
                        <a:pt x="4" y="4"/>
                      </a:lnTo>
                      <a:lnTo>
                        <a:pt x="0" y="4"/>
                      </a:lnTo>
                    </a:path>
                  </a:pathLst>
                </a:custGeom>
                <a:noFill/>
                <a:ln w="1588">
                  <a:solidFill>
                    <a:srgbClr val="D1E7F1"/>
                  </a:solidFill>
                  <a:round/>
                  <a:headEnd/>
                  <a:tailEnd/>
                </a:ln>
              </p:spPr>
              <p:txBody>
                <a:bodyPr/>
                <a:lstStyle/>
                <a:p>
                  <a:endParaRPr lang="en-US"/>
                </a:p>
              </p:txBody>
            </p:sp>
            <p:sp>
              <p:nvSpPr>
                <p:cNvPr id="18704" name="Freeform 824"/>
                <p:cNvSpPr>
                  <a:spLocks/>
                </p:cNvSpPr>
                <p:nvPr/>
              </p:nvSpPr>
              <p:spPr bwMode="auto">
                <a:xfrm>
                  <a:off x="1346" y="1689"/>
                  <a:ext cx="8" cy="1"/>
                </a:xfrm>
                <a:custGeom>
                  <a:avLst/>
                  <a:gdLst>
                    <a:gd name="T0" fmla="*/ 0 w 33"/>
                    <a:gd name="T1" fmla="*/ 0 h 6"/>
                    <a:gd name="T2" fmla="*/ 0 w 33"/>
                    <a:gd name="T3" fmla="*/ 0 h 6"/>
                    <a:gd name="T4" fmla="*/ 0 w 33"/>
                    <a:gd name="T5" fmla="*/ 0 h 6"/>
                    <a:gd name="T6" fmla="*/ 0 w 33"/>
                    <a:gd name="T7" fmla="*/ 0 h 6"/>
                    <a:gd name="T8" fmla="*/ 0 60000 65536"/>
                    <a:gd name="T9" fmla="*/ 0 60000 65536"/>
                    <a:gd name="T10" fmla="*/ 0 60000 65536"/>
                    <a:gd name="T11" fmla="*/ 0 60000 65536"/>
                    <a:gd name="T12" fmla="*/ 0 w 33"/>
                    <a:gd name="T13" fmla="*/ 0 h 6"/>
                    <a:gd name="T14" fmla="*/ 33 w 33"/>
                    <a:gd name="T15" fmla="*/ 6 h 6"/>
                  </a:gdLst>
                  <a:ahLst/>
                  <a:cxnLst>
                    <a:cxn ang="T8">
                      <a:pos x="T0" y="T1"/>
                    </a:cxn>
                    <a:cxn ang="T9">
                      <a:pos x="T2" y="T3"/>
                    </a:cxn>
                    <a:cxn ang="T10">
                      <a:pos x="T4" y="T5"/>
                    </a:cxn>
                    <a:cxn ang="T11">
                      <a:pos x="T6" y="T7"/>
                    </a:cxn>
                  </a:cxnLst>
                  <a:rect l="T12" t="T13" r="T14" b="T15"/>
                  <a:pathLst>
                    <a:path w="33" h="6">
                      <a:moveTo>
                        <a:pt x="33" y="0"/>
                      </a:moveTo>
                      <a:lnTo>
                        <a:pt x="23" y="2"/>
                      </a:lnTo>
                      <a:lnTo>
                        <a:pt x="7" y="6"/>
                      </a:lnTo>
                      <a:lnTo>
                        <a:pt x="0" y="6"/>
                      </a:lnTo>
                    </a:path>
                  </a:pathLst>
                </a:custGeom>
                <a:noFill/>
                <a:ln w="1588">
                  <a:solidFill>
                    <a:srgbClr val="D1E7F1"/>
                  </a:solidFill>
                  <a:round/>
                  <a:headEnd/>
                  <a:tailEnd/>
                </a:ln>
              </p:spPr>
              <p:txBody>
                <a:bodyPr/>
                <a:lstStyle/>
                <a:p>
                  <a:endParaRPr lang="en-US"/>
                </a:p>
              </p:txBody>
            </p:sp>
            <p:sp>
              <p:nvSpPr>
                <p:cNvPr id="18705" name="Freeform 825"/>
                <p:cNvSpPr>
                  <a:spLocks/>
                </p:cNvSpPr>
                <p:nvPr/>
              </p:nvSpPr>
              <p:spPr bwMode="auto">
                <a:xfrm>
                  <a:off x="1346" y="1690"/>
                  <a:ext cx="2" cy="8"/>
                </a:xfrm>
                <a:custGeom>
                  <a:avLst/>
                  <a:gdLst>
                    <a:gd name="T0" fmla="*/ 0 w 8"/>
                    <a:gd name="T1" fmla="*/ 0 h 30"/>
                    <a:gd name="T2" fmla="*/ 0 w 8"/>
                    <a:gd name="T3" fmla="*/ 0 h 30"/>
                    <a:gd name="T4" fmla="*/ 0 w 8"/>
                    <a:gd name="T5" fmla="*/ 0 h 30"/>
                    <a:gd name="T6" fmla="*/ 0 w 8"/>
                    <a:gd name="T7" fmla="*/ 0 h 30"/>
                    <a:gd name="T8" fmla="*/ 0 60000 65536"/>
                    <a:gd name="T9" fmla="*/ 0 60000 65536"/>
                    <a:gd name="T10" fmla="*/ 0 60000 65536"/>
                    <a:gd name="T11" fmla="*/ 0 60000 65536"/>
                    <a:gd name="T12" fmla="*/ 0 w 8"/>
                    <a:gd name="T13" fmla="*/ 0 h 30"/>
                    <a:gd name="T14" fmla="*/ 8 w 8"/>
                    <a:gd name="T15" fmla="*/ 30 h 30"/>
                  </a:gdLst>
                  <a:ahLst/>
                  <a:cxnLst>
                    <a:cxn ang="T8">
                      <a:pos x="T0" y="T1"/>
                    </a:cxn>
                    <a:cxn ang="T9">
                      <a:pos x="T2" y="T3"/>
                    </a:cxn>
                    <a:cxn ang="T10">
                      <a:pos x="T4" y="T5"/>
                    </a:cxn>
                    <a:cxn ang="T11">
                      <a:pos x="T6" y="T7"/>
                    </a:cxn>
                  </a:cxnLst>
                  <a:rect l="T12" t="T13" r="T14" b="T15"/>
                  <a:pathLst>
                    <a:path w="8" h="30">
                      <a:moveTo>
                        <a:pt x="1" y="0"/>
                      </a:moveTo>
                      <a:lnTo>
                        <a:pt x="0" y="8"/>
                      </a:lnTo>
                      <a:lnTo>
                        <a:pt x="5" y="20"/>
                      </a:lnTo>
                      <a:lnTo>
                        <a:pt x="8" y="30"/>
                      </a:lnTo>
                    </a:path>
                  </a:pathLst>
                </a:custGeom>
                <a:noFill/>
                <a:ln w="1588">
                  <a:solidFill>
                    <a:srgbClr val="D1E7F1"/>
                  </a:solidFill>
                  <a:round/>
                  <a:headEnd/>
                  <a:tailEnd/>
                </a:ln>
              </p:spPr>
              <p:txBody>
                <a:bodyPr/>
                <a:lstStyle/>
                <a:p>
                  <a:endParaRPr lang="en-US"/>
                </a:p>
              </p:txBody>
            </p:sp>
            <p:sp>
              <p:nvSpPr>
                <p:cNvPr id="18706" name="Freeform 826"/>
                <p:cNvSpPr>
                  <a:spLocks/>
                </p:cNvSpPr>
                <p:nvPr/>
              </p:nvSpPr>
              <p:spPr bwMode="auto">
                <a:xfrm>
                  <a:off x="1348" y="1698"/>
                  <a:ext cx="1" cy="2"/>
                </a:xfrm>
                <a:custGeom>
                  <a:avLst/>
                  <a:gdLst>
                    <a:gd name="T0" fmla="*/ 1 w 1"/>
                    <a:gd name="T1" fmla="*/ 0 h 6"/>
                    <a:gd name="T2" fmla="*/ 1 w 1"/>
                    <a:gd name="T3" fmla="*/ 0 h 6"/>
                    <a:gd name="T4" fmla="*/ 1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1" y="0"/>
                      </a:moveTo>
                      <a:lnTo>
                        <a:pt x="1" y="3"/>
                      </a:lnTo>
                      <a:lnTo>
                        <a:pt x="1" y="5"/>
                      </a:lnTo>
                      <a:lnTo>
                        <a:pt x="0" y="6"/>
                      </a:lnTo>
                    </a:path>
                  </a:pathLst>
                </a:custGeom>
                <a:noFill/>
                <a:ln w="1588">
                  <a:solidFill>
                    <a:srgbClr val="D1E7F1"/>
                  </a:solidFill>
                  <a:round/>
                  <a:headEnd/>
                  <a:tailEnd/>
                </a:ln>
              </p:spPr>
              <p:txBody>
                <a:bodyPr/>
                <a:lstStyle/>
                <a:p>
                  <a:endParaRPr lang="en-US"/>
                </a:p>
              </p:txBody>
            </p:sp>
            <p:sp>
              <p:nvSpPr>
                <p:cNvPr id="18707" name="Freeform 827"/>
                <p:cNvSpPr>
                  <a:spLocks/>
                </p:cNvSpPr>
                <p:nvPr/>
              </p:nvSpPr>
              <p:spPr bwMode="auto">
                <a:xfrm>
                  <a:off x="1334" y="1681"/>
                  <a:ext cx="2" cy="5"/>
                </a:xfrm>
                <a:custGeom>
                  <a:avLst/>
                  <a:gdLst>
                    <a:gd name="T0" fmla="*/ 0 w 8"/>
                    <a:gd name="T1" fmla="*/ 0 h 22"/>
                    <a:gd name="T2" fmla="*/ 0 w 8"/>
                    <a:gd name="T3" fmla="*/ 0 h 22"/>
                    <a:gd name="T4" fmla="*/ 0 w 8"/>
                    <a:gd name="T5" fmla="*/ 0 h 22"/>
                    <a:gd name="T6" fmla="*/ 0 w 8"/>
                    <a:gd name="T7" fmla="*/ 0 h 22"/>
                    <a:gd name="T8" fmla="*/ 0 60000 65536"/>
                    <a:gd name="T9" fmla="*/ 0 60000 65536"/>
                    <a:gd name="T10" fmla="*/ 0 60000 65536"/>
                    <a:gd name="T11" fmla="*/ 0 60000 65536"/>
                    <a:gd name="T12" fmla="*/ 0 w 8"/>
                    <a:gd name="T13" fmla="*/ 0 h 22"/>
                    <a:gd name="T14" fmla="*/ 8 w 8"/>
                    <a:gd name="T15" fmla="*/ 22 h 22"/>
                  </a:gdLst>
                  <a:ahLst/>
                  <a:cxnLst>
                    <a:cxn ang="T8">
                      <a:pos x="T0" y="T1"/>
                    </a:cxn>
                    <a:cxn ang="T9">
                      <a:pos x="T2" y="T3"/>
                    </a:cxn>
                    <a:cxn ang="T10">
                      <a:pos x="T4" y="T5"/>
                    </a:cxn>
                    <a:cxn ang="T11">
                      <a:pos x="T6" y="T7"/>
                    </a:cxn>
                  </a:cxnLst>
                  <a:rect l="T12" t="T13" r="T14" b="T15"/>
                  <a:pathLst>
                    <a:path w="8" h="22">
                      <a:moveTo>
                        <a:pt x="8" y="0"/>
                      </a:moveTo>
                      <a:lnTo>
                        <a:pt x="2" y="8"/>
                      </a:lnTo>
                      <a:lnTo>
                        <a:pt x="0" y="16"/>
                      </a:lnTo>
                      <a:lnTo>
                        <a:pt x="3" y="22"/>
                      </a:lnTo>
                    </a:path>
                  </a:pathLst>
                </a:custGeom>
                <a:noFill/>
                <a:ln w="1588">
                  <a:solidFill>
                    <a:srgbClr val="D1E7F1"/>
                  </a:solidFill>
                  <a:round/>
                  <a:headEnd/>
                  <a:tailEnd/>
                </a:ln>
              </p:spPr>
              <p:txBody>
                <a:bodyPr/>
                <a:lstStyle/>
                <a:p>
                  <a:endParaRPr lang="en-US"/>
                </a:p>
              </p:txBody>
            </p:sp>
            <p:sp>
              <p:nvSpPr>
                <p:cNvPr id="18708" name="Freeform 828"/>
                <p:cNvSpPr>
                  <a:spLocks/>
                </p:cNvSpPr>
                <p:nvPr/>
              </p:nvSpPr>
              <p:spPr bwMode="auto">
                <a:xfrm>
                  <a:off x="1335" y="1686"/>
                  <a:ext cx="1" cy="2"/>
                </a:xfrm>
                <a:custGeom>
                  <a:avLst/>
                  <a:gdLst>
                    <a:gd name="T0" fmla="*/ 0 w 2"/>
                    <a:gd name="T1" fmla="*/ 0 h 7"/>
                    <a:gd name="T2" fmla="*/ 1 w 2"/>
                    <a:gd name="T3" fmla="*/ 0 h 7"/>
                    <a:gd name="T4" fmla="*/ 1 w 2"/>
                    <a:gd name="T5" fmla="*/ 0 h 7"/>
                    <a:gd name="T6" fmla="*/ 1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0" y="0"/>
                      </a:moveTo>
                      <a:lnTo>
                        <a:pt x="2" y="1"/>
                      </a:lnTo>
                      <a:lnTo>
                        <a:pt x="2" y="3"/>
                      </a:lnTo>
                      <a:lnTo>
                        <a:pt x="2" y="7"/>
                      </a:lnTo>
                    </a:path>
                  </a:pathLst>
                </a:custGeom>
                <a:noFill/>
                <a:ln w="1588">
                  <a:solidFill>
                    <a:srgbClr val="D1E7F1"/>
                  </a:solidFill>
                  <a:round/>
                  <a:headEnd/>
                  <a:tailEnd/>
                </a:ln>
              </p:spPr>
              <p:txBody>
                <a:bodyPr/>
                <a:lstStyle/>
                <a:p>
                  <a:endParaRPr lang="en-US"/>
                </a:p>
              </p:txBody>
            </p:sp>
            <p:sp>
              <p:nvSpPr>
                <p:cNvPr id="18709" name="Freeform 829"/>
                <p:cNvSpPr>
                  <a:spLocks/>
                </p:cNvSpPr>
                <p:nvPr/>
              </p:nvSpPr>
              <p:spPr bwMode="auto">
                <a:xfrm>
                  <a:off x="1335" y="1773"/>
                  <a:ext cx="2" cy="12"/>
                </a:xfrm>
                <a:custGeom>
                  <a:avLst/>
                  <a:gdLst>
                    <a:gd name="T0" fmla="*/ 0 w 7"/>
                    <a:gd name="T1" fmla="*/ 0 h 48"/>
                    <a:gd name="T2" fmla="*/ 0 w 7"/>
                    <a:gd name="T3" fmla="*/ 0 h 48"/>
                    <a:gd name="T4" fmla="*/ 0 w 7"/>
                    <a:gd name="T5" fmla="*/ 0 h 48"/>
                    <a:gd name="T6" fmla="*/ 0 w 7"/>
                    <a:gd name="T7" fmla="*/ 0 h 48"/>
                    <a:gd name="T8" fmla="*/ 0 60000 65536"/>
                    <a:gd name="T9" fmla="*/ 0 60000 65536"/>
                    <a:gd name="T10" fmla="*/ 0 60000 65536"/>
                    <a:gd name="T11" fmla="*/ 0 60000 65536"/>
                    <a:gd name="T12" fmla="*/ 0 w 7"/>
                    <a:gd name="T13" fmla="*/ 0 h 48"/>
                    <a:gd name="T14" fmla="*/ 7 w 7"/>
                    <a:gd name="T15" fmla="*/ 48 h 48"/>
                  </a:gdLst>
                  <a:ahLst/>
                  <a:cxnLst>
                    <a:cxn ang="T8">
                      <a:pos x="T0" y="T1"/>
                    </a:cxn>
                    <a:cxn ang="T9">
                      <a:pos x="T2" y="T3"/>
                    </a:cxn>
                    <a:cxn ang="T10">
                      <a:pos x="T4" y="T5"/>
                    </a:cxn>
                    <a:cxn ang="T11">
                      <a:pos x="T6" y="T7"/>
                    </a:cxn>
                  </a:cxnLst>
                  <a:rect l="T12" t="T13" r="T14" b="T15"/>
                  <a:pathLst>
                    <a:path w="7" h="48">
                      <a:moveTo>
                        <a:pt x="0" y="48"/>
                      </a:moveTo>
                      <a:lnTo>
                        <a:pt x="0" y="31"/>
                      </a:lnTo>
                      <a:lnTo>
                        <a:pt x="1" y="16"/>
                      </a:lnTo>
                      <a:lnTo>
                        <a:pt x="7" y="0"/>
                      </a:lnTo>
                    </a:path>
                  </a:pathLst>
                </a:custGeom>
                <a:noFill/>
                <a:ln w="11113">
                  <a:solidFill>
                    <a:srgbClr val="D1E7F1"/>
                  </a:solidFill>
                  <a:round/>
                  <a:headEnd/>
                  <a:tailEnd/>
                </a:ln>
              </p:spPr>
              <p:txBody>
                <a:bodyPr/>
                <a:lstStyle/>
                <a:p>
                  <a:endParaRPr lang="en-US"/>
                </a:p>
              </p:txBody>
            </p:sp>
            <p:sp>
              <p:nvSpPr>
                <p:cNvPr id="18710" name="Freeform 830"/>
                <p:cNvSpPr>
                  <a:spLocks/>
                </p:cNvSpPr>
                <p:nvPr/>
              </p:nvSpPr>
              <p:spPr bwMode="auto">
                <a:xfrm>
                  <a:off x="1337" y="1736"/>
                  <a:ext cx="13" cy="37"/>
                </a:xfrm>
                <a:custGeom>
                  <a:avLst/>
                  <a:gdLst>
                    <a:gd name="T0" fmla="*/ 0 w 55"/>
                    <a:gd name="T1" fmla="*/ 0 h 147"/>
                    <a:gd name="T2" fmla="*/ 0 w 55"/>
                    <a:gd name="T3" fmla="*/ 0 h 147"/>
                    <a:gd name="T4" fmla="*/ 0 w 55"/>
                    <a:gd name="T5" fmla="*/ 0 h 147"/>
                    <a:gd name="T6" fmla="*/ 0 w 55"/>
                    <a:gd name="T7" fmla="*/ 0 h 147"/>
                    <a:gd name="T8" fmla="*/ 0 60000 65536"/>
                    <a:gd name="T9" fmla="*/ 0 60000 65536"/>
                    <a:gd name="T10" fmla="*/ 0 60000 65536"/>
                    <a:gd name="T11" fmla="*/ 0 60000 65536"/>
                    <a:gd name="T12" fmla="*/ 0 w 55"/>
                    <a:gd name="T13" fmla="*/ 0 h 147"/>
                    <a:gd name="T14" fmla="*/ 55 w 55"/>
                    <a:gd name="T15" fmla="*/ 147 h 147"/>
                  </a:gdLst>
                  <a:ahLst/>
                  <a:cxnLst>
                    <a:cxn ang="T8">
                      <a:pos x="T0" y="T1"/>
                    </a:cxn>
                    <a:cxn ang="T9">
                      <a:pos x="T2" y="T3"/>
                    </a:cxn>
                    <a:cxn ang="T10">
                      <a:pos x="T4" y="T5"/>
                    </a:cxn>
                    <a:cxn ang="T11">
                      <a:pos x="T6" y="T7"/>
                    </a:cxn>
                  </a:cxnLst>
                  <a:rect l="T12" t="T13" r="T14" b="T15"/>
                  <a:pathLst>
                    <a:path w="55" h="147">
                      <a:moveTo>
                        <a:pt x="0" y="147"/>
                      </a:moveTo>
                      <a:lnTo>
                        <a:pt x="26" y="100"/>
                      </a:lnTo>
                      <a:lnTo>
                        <a:pt x="42" y="51"/>
                      </a:lnTo>
                      <a:lnTo>
                        <a:pt x="55" y="0"/>
                      </a:lnTo>
                    </a:path>
                  </a:pathLst>
                </a:custGeom>
                <a:noFill/>
                <a:ln w="11113">
                  <a:solidFill>
                    <a:srgbClr val="D1E7F1"/>
                  </a:solidFill>
                  <a:round/>
                  <a:headEnd/>
                  <a:tailEnd/>
                </a:ln>
              </p:spPr>
              <p:txBody>
                <a:bodyPr/>
                <a:lstStyle/>
                <a:p>
                  <a:endParaRPr lang="en-US"/>
                </a:p>
              </p:txBody>
            </p:sp>
            <p:sp>
              <p:nvSpPr>
                <p:cNvPr id="18711" name="Freeform 831"/>
                <p:cNvSpPr>
                  <a:spLocks/>
                </p:cNvSpPr>
                <p:nvPr/>
              </p:nvSpPr>
              <p:spPr bwMode="auto">
                <a:xfrm>
                  <a:off x="1350" y="1704"/>
                  <a:ext cx="1" cy="32"/>
                </a:xfrm>
                <a:custGeom>
                  <a:avLst/>
                  <a:gdLst>
                    <a:gd name="T0" fmla="*/ 0 w 4"/>
                    <a:gd name="T1" fmla="*/ 0 h 129"/>
                    <a:gd name="T2" fmla="*/ 0 w 4"/>
                    <a:gd name="T3" fmla="*/ 0 h 129"/>
                    <a:gd name="T4" fmla="*/ 0 w 4"/>
                    <a:gd name="T5" fmla="*/ 0 h 129"/>
                    <a:gd name="T6" fmla="*/ 0 w 4"/>
                    <a:gd name="T7" fmla="*/ 0 h 129"/>
                    <a:gd name="T8" fmla="*/ 0 60000 65536"/>
                    <a:gd name="T9" fmla="*/ 0 60000 65536"/>
                    <a:gd name="T10" fmla="*/ 0 60000 65536"/>
                    <a:gd name="T11" fmla="*/ 0 60000 65536"/>
                    <a:gd name="T12" fmla="*/ 0 w 4"/>
                    <a:gd name="T13" fmla="*/ 0 h 129"/>
                    <a:gd name="T14" fmla="*/ 4 w 4"/>
                    <a:gd name="T15" fmla="*/ 129 h 129"/>
                  </a:gdLst>
                  <a:ahLst/>
                  <a:cxnLst>
                    <a:cxn ang="T8">
                      <a:pos x="T0" y="T1"/>
                    </a:cxn>
                    <a:cxn ang="T9">
                      <a:pos x="T2" y="T3"/>
                    </a:cxn>
                    <a:cxn ang="T10">
                      <a:pos x="T4" y="T5"/>
                    </a:cxn>
                    <a:cxn ang="T11">
                      <a:pos x="T6" y="T7"/>
                    </a:cxn>
                  </a:cxnLst>
                  <a:rect l="T12" t="T13" r="T14" b="T15"/>
                  <a:pathLst>
                    <a:path w="4" h="129">
                      <a:moveTo>
                        <a:pt x="4" y="129"/>
                      </a:moveTo>
                      <a:lnTo>
                        <a:pt x="4" y="89"/>
                      </a:lnTo>
                      <a:lnTo>
                        <a:pt x="0" y="39"/>
                      </a:lnTo>
                      <a:lnTo>
                        <a:pt x="0" y="0"/>
                      </a:lnTo>
                    </a:path>
                  </a:pathLst>
                </a:custGeom>
                <a:noFill/>
                <a:ln w="11113">
                  <a:solidFill>
                    <a:srgbClr val="D1E7F1"/>
                  </a:solidFill>
                  <a:round/>
                  <a:headEnd/>
                  <a:tailEnd/>
                </a:ln>
              </p:spPr>
              <p:txBody>
                <a:bodyPr/>
                <a:lstStyle/>
                <a:p>
                  <a:endParaRPr lang="en-US"/>
                </a:p>
              </p:txBody>
            </p:sp>
            <p:sp>
              <p:nvSpPr>
                <p:cNvPr id="18712" name="Freeform 832"/>
                <p:cNvSpPr>
                  <a:spLocks/>
                </p:cNvSpPr>
                <p:nvPr/>
              </p:nvSpPr>
              <p:spPr bwMode="auto">
                <a:xfrm>
                  <a:off x="1348" y="1703"/>
                  <a:ext cx="2" cy="1"/>
                </a:xfrm>
                <a:custGeom>
                  <a:avLst/>
                  <a:gdLst>
                    <a:gd name="T0" fmla="*/ 0 w 7"/>
                    <a:gd name="T1" fmla="*/ 0 h 5"/>
                    <a:gd name="T2" fmla="*/ 0 w 7"/>
                    <a:gd name="T3" fmla="*/ 0 h 5"/>
                    <a:gd name="T4" fmla="*/ 0 w 7"/>
                    <a:gd name="T5" fmla="*/ 0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7" y="5"/>
                      </a:moveTo>
                      <a:lnTo>
                        <a:pt x="6" y="4"/>
                      </a:lnTo>
                      <a:lnTo>
                        <a:pt x="4" y="3"/>
                      </a:lnTo>
                      <a:lnTo>
                        <a:pt x="0" y="0"/>
                      </a:lnTo>
                    </a:path>
                  </a:pathLst>
                </a:custGeom>
                <a:noFill/>
                <a:ln w="11113">
                  <a:solidFill>
                    <a:srgbClr val="D1E7F1"/>
                  </a:solidFill>
                  <a:round/>
                  <a:headEnd/>
                  <a:tailEnd/>
                </a:ln>
              </p:spPr>
              <p:txBody>
                <a:bodyPr/>
                <a:lstStyle/>
                <a:p>
                  <a:endParaRPr lang="en-US"/>
                </a:p>
              </p:txBody>
            </p:sp>
            <p:sp>
              <p:nvSpPr>
                <p:cNvPr id="18713" name="Freeform 833"/>
                <p:cNvSpPr>
                  <a:spLocks/>
                </p:cNvSpPr>
                <p:nvPr/>
              </p:nvSpPr>
              <p:spPr bwMode="auto">
                <a:xfrm>
                  <a:off x="1348" y="1703"/>
                  <a:ext cx="2" cy="35"/>
                </a:xfrm>
                <a:custGeom>
                  <a:avLst/>
                  <a:gdLst>
                    <a:gd name="T0" fmla="*/ 0 w 11"/>
                    <a:gd name="T1" fmla="*/ 0 h 141"/>
                    <a:gd name="T2" fmla="*/ 0 w 11"/>
                    <a:gd name="T3" fmla="*/ 0 h 141"/>
                    <a:gd name="T4" fmla="*/ 0 w 11"/>
                    <a:gd name="T5" fmla="*/ 0 h 141"/>
                    <a:gd name="T6" fmla="*/ 0 w 11"/>
                    <a:gd name="T7" fmla="*/ 0 h 141"/>
                    <a:gd name="T8" fmla="*/ 0 60000 65536"/>
                    <a:gd name="T9" fmla="*/ 0 60000 65536"/>
                    <a:gd name="T10" fmla="*/ 0 60000 65536"/>
                    <a:gd name="T11" fmla="*/ 0 60000 65536"/>
                    <a:gd name="T12" fmla="*/ 0 w 11"/>
                    <a:gd name="T13" fmla="*/ 0 h 141"/>
                    <a:gd name="T14" fmla="*/ 11 w 11"/>
                    <a:gd name="T15" fmla="*/ 141 h 141"/>
                  </a:gdLst>
                  <a:ahLst/>
                  <a:cxnLst>
                    <a:cxn ang="T8">
                      <a:pos x="T0" y="T1"/>
                    </a:cxn>
                    <a:cxn ang="T9">
                      <a:pos x="T2" y="T3"/>
                    </a:cxn>
                    <a:cxn ang="T10">
                      <a:pos x="T4" y="T5"/>
                    </a:cxn>
                    <a:cxn ang="T11">
                      <a:pos x="T6" y="T7"/>
                    </a:cxn>
                  </a:cxnLst>
                  <a:rect l="T12" t="T13" r="T14" b="T15"/>
                  <a:pathLst>
                    <a:path w="11" h="141">
                      <a:moveTo>
                        <a:pt x="0" y="0"/>
                      </a:moveTo>
                      <a:lnTo>
                        <a:pt x="7" y="44"/>
                      </a:lnTo>
                      <a:lnTo>
                        <a:pt x="11" y="98"/>
                      </a:lnTo>
                      <a:lnTo>
                        <a:pt x="10" y="141"/>
                      </a:lnTo>
                    </a:path>
                  </a:pathLst>
                </a:custGeom>
                <a:noFill/>
                <a:ln w="11113">
                  <a:solidFill>
                    <a:srgbClr val="D1E7F1"/>
                  </a:solidFill>
                  <a:round/>
                  <a:headEnd/>
                  <a:tailEnd/>
                </a:ln>
              </p:spPr>
              <p:txBody>
                <a:bodyPr/>
                <a:lstStyle/>
                <a:p>
                  <a:endParaRPr lang="en-US"/>
                </a:p>
              </p:txBody>
            </p:sp>
            <p:sp>
              <p:nvSpPr>
                <p:cNvPr id="18714" name="Freeform 834"/>
                <p:cNvSpPr>
                  <a:spLocks/>
                </p:cNvSpPr>
                <p:nvPr/>
              </p:nvSpPr>
              <p:spPr bwMode="auto">
                <a:xfrm>
                  <a:off x="1355" y="1794"/>
                  <a:ext cx="15" cy="76"/>
                </a:xfrm>
                <a:custGeom>
                  <a:avLst/>
                  <a:gdLst>
                    <a:gd name="T0" fmla="*/ 0 w 60"/>
                    <a:gd name="T1" fmla="*/ 0 h 303"/>
                    <a:gd name="T2" fmla="*/ 0 w 60"/>
                    <a:gd name="T3" fmla="*/ 0 h 303"/>
                    <a:gd name="T4" fmla="*/ 0 w 60"/>
                    <a:gd name="T5" fmla="*/ 0 h 303"/>
                    <a:gd name="T6" fmla="*/ 0 w 60"/>
                    <a:gd name="T7" fmla="*/ 0 h 303"/>
                    <a:gd name="T8" fmla="*/ 0 w 60"/>
                    <a:gd name="T9" fmla="*/ 0 h 303"/>
                    <a:gd name="T10" fmla="*/ 0 w 60"/>
                    <a:gd name="T11" fmla="*/ 0 h 303"/>
                    <a:gd name="T12" fmla="*/ 0 w 60"/>
                    <a:gd name="T13" fmla="*/ 0 h 303"/>
                    <a:gd name="T14" fmla="*/ 0 60000 65536"/>
                    <a:gd name="T15" fmla="*/ 0 60000 65536"/>
                    <a:gd name="T16" fmla="*/ 0 60000 65536"/>
                    <a:gd name="T17" fmla="*/ 0 60000 65536"/>
                    <a:gd name="T18" fmla="*/ 0 60000 65536"/>
                    <a:gd name="T19" fmla="*/ 0 60000 65536"/>
                    <a:gd name="T20" fmla="*/ 0 60000 65536"/>
                    <a:gd name="T21" fmla="*/ 0 w 60"/>
                    <a:gd name="T22" fmla="*/ 0 h 303"/>
                    <a:gd name="T23" fmla="*/ 60 w 60"/>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03">
                      <a:moveTo>
                        <a:pt x="0" y="303"/>
                      </a:moveTo>
                      <a:lnTo>
                        <a:pt x="5" y="251"/>
                      </a:lnTo>
                      <a:lnTo>
                        <a:pt x="15" y="201"/>
                      </a:lnTo>
                      <a:lnTo>
                        <a:pt x="25" y="152"/>
                      </a:lnTo>
                      <a:lnTo>
                        <a:pt x="38" y="102"/>
                      </a:lnTo>
                      <a:lnTo>
                        <a:pt x="50" y="51"/>
                      </a:lnTo>
                      <a:lnTo>
                        <a:pt x="60" y="0"/>
                      </a:lnTo>
                    </a:path>
                  </a:pathLst>
                </a:custGeom>
                <a:noFill/>
                <a:ln w="11113">
                  <a:solidFill>
                    <a:srgbClr val="D1E7F1"/>
                  </a:solidFill>
                  <a:round/>
                  <a:headEnd/>
                  <a:tailEnd/>
                </a:ln>
              </p:spPr>
              <p:txBody>
                <a:bodyPr/>
                <a:lstStyle/>
                <a:p>
                  <a:endParaRPr lang="en-US"/>
                </a:p>
              </p:txBody>
            </p:sp>
            <p:sp>
              <p:nvSpPr>
                <p:cNvPr id="18715" name="Freeform 835"/>
                <p:cNvSpPr>
                  <a:spLocks/>
                </p:cNvSpPr>
                <p:nvPr/>
              </p:nvSpPr>
              <p:spPr bwMode="auto">
                <a:xfrm>
                  <a:off x="1370" y="1743"/>
                  <a:ext cx="4" cy="51"/>
                </a:xfrm>
                <a:custGeom>
                  <a:avLst/>
                  <a:gdLst>
                    <a:gd name="T0" fmla="*/ 0 w 16"/>
                    <a:gd name="T1" fmla="*/ 0 h 204"/>
                    <a:gd name="T2" fmla="*/ 0 w 16"/>
                    <a:gd name="T3" fmla="*/ 0 h 204"/>
                    <a:gd name="T4" fmla="*/ 0 w 16"/>
                    <a:gd name="T5" fmla="*/ 0 h 204"/>
                    <a:gd name="T6" fmla="*/ 0 w 16"/>
                    <a:gd name="T7" fmla="*/ 0 h 204"/>
                    <a:gd name="T8" fmla="*/ 0 60000 65536"/>
                    <a:gd name="T9" fmla="*/ 0 60000 65536"/>
                    <a:gd name="T10" fmla="*/ 0 60000 65536"/>
                    <a:gd name="T11" fmla="*/ 0 60000 65536"/>
                    <a:gd name="T12" fmla="*/ 0 w 16"/>
                    <a:gd name="T13" fmla="*/ 0 h 204"/>
                    <a:gd name="T14" fmla="*/ 16 w 16"/>
                    <a:gd name="T15" fmla="*/ 204 h 204"/>
                  </a:gdLst>
                  <a:ahLst/>
                  <a:cxnLst>
                    <a:cxn ang="T8">
                      <a:pos x="T0" y="T1"/>
                    </a:cxn>
                    <a:cxn ang="T9">
                      <a:pos x="T2" y="T3"/>
                    </a:cxn>
                    <a:cxn ang="T10">
                      <a:pos x="T4" y="T5"/>
                    </a:cxn>
                    <a:cxn ang="T11">
                      <a:pos x="T6" y="T7"/>
                    </a:cxn>
                  </a:cxnLst>
                  <a:rect l="T12" t="T13" r="T14" b="T15"/>
                  <a:pathLst>
                    <a:path w="16" h="204">
                      <a:moveTo>
                        <a:pt x="0" y="204"/>
                      </a:moveTo>
                      <a:lnTo>
                        <a:pt x="4" y="135"/>
                      </a:lnTo>
                      <a:lnTo>
                        <a:pt x="5" y="67"/>
                      </a:lnTo>
                      <a:lnTo>
                        <a:pt x="16" y="0"/>
                      </a:lnTo>
                    </a:path>
                  </a:pathLst>
                </a:custGeom>
                <a:noFill/>
                <a:ln w="11113">
                  <a:solidFill>
                    <a:srgbClr val="D1E7F1"/>
                  </a:solidFill>
                  <a:round/>
                  <a:headEnd/>
                  <a:tailEnd/>
                </a:ln>
              </p:spPr>
              <p:txBody>
                <a:bodyPr/>
                <a:lstStyle/>
                <a:p>
                  <a:endParaRPr lang="en-US"/>
                </a:p>
              </p:txBody>
            </p:sp>
            <p:sp>
              <p:nvSpPr>
                <p:cNvPr id="18716" name="Freeform 836"/>
                <p:cNvSpPr>
                  <a:spLocks/>
                </p:cNvSpPr>
                <p:nvPr/>
              </p:nvSpPr>
              <p:spPr bwMode="auto">
                <a:xfrm>
                  <a:off x="1370" y="1740"/>
                  <a:ext cx="4" cy="3"/>
                </a:xfrm>
                <a:custGeom>
                  <a:avLst/>
                  <a:gdLst>
                    <a:gd name="T0" fmla="*/ 0 w 14"/>
                    <a:gd name="T1" fmla="*/ 0 h 13"/>
                    <a:gd name="T2" fmla="*/ 0 w 14"/>
                    <a:gd name="T3" fmla="*/ 0 h 13"/>
                    <a:gd name="T4" fmla="*/ 0 w 14"/>
                    <a:gd name="T5" fmla="*/ 0 h 13"/>
                    <a:gd name="T6" fmla="*/ 0 w 14"/>
                    <a:gd name="T7" fmla="*/ 0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14" y="13"/>
                      </a:moveTo>
                      <a:lnTo>
                        <a:pt x="12" y="12"/>
                      </a:lnTo>
                      <a:lnTo>
                        <a:pt x="6" y="5"/>
                      </a:lnTo>
                      <a:lnTo>
                        <a:pt x="0" y="0"/>
                      </a:lnTo>
                    </a:path>
                  </a:pathLst>
                </a:custGeom>
                <a:noFill/>
                <a:ln w="11113">
                  <a:solidFill>
                    <a:srgbClr val="D1E7F1"/>
                  </a:solidFill>
                  <a:round/>
                  <a:headEnd/>
                  <a:tailEnd/>
                </a:ln>
              </p:spPr>
              <p:txBody>
                <a:bodyPr/>
                <a:lstStyle/>
                <a:p>
                  <a:endParaRPr lang="en-US"/>
                </a:p>
              </p:txBody>
            </p:sp>
            <p:sp>
              <p:nvSpPr>
                <p:cNvPr id="18717" name="Freeform 837"/>
                <p:cNvSpPr>
                  <a:spLocks/>
                </p:cNvSpPr>
                <p:nvPr/>
              </p:nvSpPr>
              <p:spPr bwMode="auto">
                <a:xfrm>
                  <a:off x="1370" y="1740"/>
                  <a:ext cx="1" cy="28"/>
                </a:xfrm>
                <a:custGeom>
                  <a:avLst/>
                  <a:gdLst>
                    <a:gd name="T0" fmla="*/ 0 w 3"/>
                    <a:gd name="T1" fmla="*/ 0 h 111"/>
                    <a:gd name="T2" fmla="*/ 0 w 3"/>
                    <a:gd name="T3" fmla="*/ 0 h 111"/>
                    <a:gd name="T4" fmla="*/ 0 w 3"/>
                    <a:gd name="T5" fmla="*/ 0 h 111"/>
                    <a:gd name="T6" fmla="*/ 0 w 3"/>
                    <a:gd name="T7" fmla="*/ 0 h 111"/>
                    <a:gd name="T8" fmla="*/ 0 60000 65536"/>
                    <a:gd name="T9" fmla="*/ 0 60000 65536"/>
                    <a:gd name="T10" fmla="*/ 0 60000 65536"/>
                    <a:gd name="T11" fmla="*/ 0 60000 65536"/>
                    <a:gd name="T12" fmla="*/ 0 w 3"/>
                    <a:gd name="T13" fmla="*/ 0 h 111"/>
                    <a:gd name="T14" fmla="*/ 3 w 3"/>
                    <a:gd name="T15" fmla="*/ 111 h 111"/>
                  </a:gdLst>
                  <a:ahLst/>
                  <a:cxnLst>
                    <a:cxn ang="T8">
                      <a:pos x="T0" y="T1"/>
                    </a:cxn>
                    <a:cxn ang="T9">
                      <a:pos x="T2" y="T3"/>
                    </a:cxn>
                    <a:cxn ang="T10">
                      <a:pos x="T4" y="T5"/>
                    </a:cxn>
                    <a:cxn ang="T11">
                      <a:pos x="T6" y="T7"/>
                    </a:cxn>
                  </a:cxnLst>
                  <a:rect l="T12" t="T13" r="T14" b="T15"/>
                  <a:pathLst>
                    <a:path w="3" h="111">
                      <a:moveTo>
                        <a:pt x="0" y="0"/>
                      </a:moveTo>
                      <a:lnTo>
                        <a:pt x="3" y="29"/>
                      </a:lnTo>
                      <a:lnTo>
                        <a:pt x="2" y="71"/>
                      </a:lnTo>
                      <a:lnTo>
                        <a:pt x="1" y="111"/>
                      </a:lnTo>
                    </a:path>
                  </a:pathLst>
                </a:custGeom>
                <a:noFill/>
                <a:ln w="11113">
                  <a:solidFill>
                    <a:srgbClr val="D1E7F1"/>
                  </a:solidFill>
                  <a:round/>
                  <a:headEnd/>
                  <a:tailEnd/>
                </a:ln>
              </p:spPr>
              <p:txBody>
                <a:bodyPr/>
                <a:lstStyle/>
                <a:p>
                  <a:endParaRPr lang="en-US"/>
                </a:p>
              </p:txBody>
            </p:sp>
            <p:sp>
              <p:nvSpPr>
                <p:cNvPr id="18718" name="Freeform 838"/>
                <p:cNvSpPr>
                  <a:spLocks/>
                </p:cNvSpPr>
                <p:nvPr/>
              </p:nvSpPr>
              <p:spPr bwMode="auto">
                <a:xfrm>
                  <a:off x="1357" y="1827"/>
                  <a:ext cx="6" cy="8"/>
                </a:xfrm>
                <a:custGeom>
                  <a:avLst/>
                  <a:gdLst>
                    <a:gd name="T0" fmla="*/ 0 w 22"/>
                    <a:gd name="T1" fmla="*/ 0 h 34"/>
                    <a:gd name="T2" fmla="*/ 0 w 22"/>
                    <a:gd name="T3" fmla="*/ 0 h 34"/>
                    <a:gd name="T4" fmla="*/ 0 w 22"/>
                    <a:gd name="T5" fmla="*/ 0 h 34"/>
                    <a:gd name="T6" fmla="*/ 0 w 22"/>
                    <a:gd name="T7" fmla="*/ 0 h 34"/>
                    <a:gd name="T8" fmla="*/ 0 60000 65536"/>
                    <a:gd name="T9" fmla="*/ 0 60000 65536"/>
                    <a:gd name="T10" fmla="*/ 0 60000 65536"/>
                    <a:gd name="T11" fmla="*/ 0 60000 65536"/>
                    <a:gd name="T12" fmla="*/ 0 w 22"/>
                    <a:gd name="T13" fmla="*/ 0 h 34"/>
                    <a:gd name="T14" fmla="*/ 22 w 22"/>
                    <a:gd name="T15" fmla="*/ 34 h 34"/>
                  </a:gdLst>
                  <a:ahLst/>
                  <a:cxnLst>
                    <a:cxn ang="T8">
                      <a:pos x="T0" y="T1"/>
                    </a:cxn>
                    <a:cxn ang="T9">
                      <a:pos x="T2" y="T3"/>
                    </a:cxn>
                    <a:cxn ang="T10">
                      <a:pos x="T4" y="T5"/>
                    </a:cxn>
                    <a:cxn ang="T11">
                      <a:pos x="T6" y="T7"/>
                    </a:cxn>
                  </a:cxnLst>
                  <a:rect l="T12" t="T13" r="T14" b="T15"/>
                  <a:pathLst>
                    <a:path w="22" h="34">
                      <a:moveTo>
                        <a:pt x="22" y="0"/>
                      </a:moveTo>
                      <a:lnTo>
                        <a:pt x="12" y="10"/>
                      </a:lnTo>
                      <a:lnTo>
                        <a:pt x="7" y="23"/>
                      </a:lnTo>
                      <a:lnTo>
                        <a:pt x="0" y="34"/>
                      </a:lnTo>
                    </a:path>
                  </a:pathLst>
                </a:custGeom>
                <a:noFill/>
                <a:ln w="6350">
                  <a:solidFill>
                    <a:srgbClr val="D1E7F1"/>
                  </a:solidFill>
                  <a:round/>
                  <a:headEnd/>
                  <a:tailEnd/>
                </a:ln>
              </p:spPr>
              <p:txBody>
                <a:bodyPr/>
                <a:lstStyle/>
                <a:p>
                  <a:endParaRPr lang="en-US"/>
                </a:p>
              </p:txBody>
            </p:sp>
            <p:sp>
              <p:nvSpPr>
                <p:cNvPr id="18719" name="Freeform 839"/>
                <p:cNvSpPr>
                  <a:spLocks/>
                </p:cNvSpPr>
                <p:nvPr/>
              </p:nvSpPr>
              <p:spPr bwMode="auto">
                <a:xfrm>
                  <a:off x="1500" y="2195"/>
                  <a:ext cx="138" cy="339"/>
                </a:xfrm>
                <a:custGeom>
                  <a:avLst/>
                  <a:gdLst>
                    <a:gd name="T0" fmla="*/ 0 w 550"/>
                    <a:gd name="T1" fmla="*/ 0 h 1357"/>
                    <a:gd name="T2" fmla="*/ 0 w 550"/>
                    <a:gd name="T3" fmla="*/ 0 h 1357"/>
                    <a:gd name="T4" fmla="*/ 0 w 550"/>
                    <a:gd name="T5" fmla="*/ 0 h 1357"/>
                    <a:gd name="T6" fmla="*/ 0 w 550"/>
                    <a:gd name="T7" fmla="*/ 0 h 1357"/>
                    <a:gd name="T8" fmla="*/ 0 w 550"/>
                    <a:gd name="T9" fmla="*/ 0 h 1357"/>
                    <a:gd name="T10" fmla="*/ 0 w 550"/>
                    <a:gd name="T11" fmla="*/ 0 h 1357"/>
                    <a:gd name="T12" fmla="*/ 0 w 550"/>
                    <a:gd name="T13" fmla="*/ 0 h 1357"/>
                    <a:gd name="T14" fmla="*/ 0 w 550"/>
                    <a:gd name="T15" fmla="*/ 0 h 1357"/>
                    <a:gd name="T16" fmla="*/ 0 w 550"/>
                    <a:gd name="T17" fmla="*/ 0 h 1357"/>
                    <a:gd name="T18" fmla="*/ 0 w 550"/>
                    <a:gd name="T19" fmla="*/ 0 h 1357"/>
                    <a:gd name="T20" fmla="*/ 0 w 550"/>
                    <a:gd name="T21" fmla="*/ 0 h 1357"/>
                    <a:gd name="T22" fmla="*/ 0 w 550"/>
                    <a:gd name="T23" fmla="*/ 0 h 1357"/>
                    <a:gd name="T24" fmla="*/ 0 w 550"/>
                    <a:gd name="T25" fmla="*/ 0 h 1357"/>
                    <a:gd name="T26" fmla="*/ 0 w 550"/>
                    <a:gd name="T27" fmla="*/ 0 h 1357"/>
                    <a:gd name="T28" fmla="*/ 0 w 550"/>
                    <a:gd name="T29" fmla="*/ 0 h 1357"/>
                    <a:gd name="T30" fmla="*/ 0 w 550"/>
                    <a:gd name="T31" fmla="*/ 0 h 1357"/>
                    <a:gd name="T32" fmla="*/ 0 w 550"/>
                    <a:gd name="T33" fmla="*/ 0 h 1357"/>
                    <a:gd name="T34" fmla="*/ 0 w 550"/>
                    <a:gd name="T35" fmla="*/ 0 h 1357"/>
                    <a:gd name="T36" fmla="*/ 0 w 550"/>
                    <a:gd name="T37" fmla="*/ 0 h 1357"/>
                    <a:gd name="T38" fmla="*/ 0 w 550"/>
                    <a:gd name="T39" fmla="*/ 0 h 1357"/>
                    <a:gd name="T40" fmla="*/ 0 w 550"/>
                    <a:gd name="T41" fmla="*/ 0 h 1357"/>
                    <a:gd name="T42" fmla="*/ 0 w 550"/>
                    <a:gd name="T43" fmla="*/ 0 h 1357"/>
                    <a:gd name="T44" fmla="*/ 0 w 550"/>
                    <a:gd name="T45" fmla="*/ 0 h 1357"/>
                    <a:gd name="T46" fmla="*/ 0 w 550"/>
                    <a:gd name="T47" fmla="*/ 0 h 1357"/>
                    <a:gd name="T48" fmla="*/ 0 w 550"/>
                    <a:gd name="T49" fmla="*/ 0 h 1357"/>
                    <a:gd name="T50" fmla="*/ 0 w 550"/>
                    <a:gd name="T51" fmla="*/ 0 h 1357"/>
                    <a:gd name="T52" fmla="*/ 0 w 550"/>
                    <a:gd name="T53" fmla="*/ 0 h 1357"/>
                    <a:gd name="T54" fmla="*/ 0 w 550"/>
                    <a:gd name="T55" fmla="*/ 0 h 1357"/>
                    <a:gd name="T56" fmla="*/ 0 w 550"/>
                    <a:gd name="T57" fmla="*/ 0 h 1357"/>
                    <a:gd name="T58" fmla="*/ 0 w 550"/>
                    <a:gd name="T59" fmla="*/ 0 h 1357"/>
                    <a:gd name="T60" fmla="*/ 0 w 550"/>
                    <a:gd name="T61" fmla="*/ 0 h 1357"/>
                    <a:gd name="T62" fmla="*/ 0 w 550"/>
                    <a:gd name="T63" fmla="*/ 0 h 1357"/>
                    <a:gd name="T64" fmla="*/ 0 w 550"/>
                    <a:gd name="T65" fmla="*/ 0 h 1357"/>
                    <a:gd name="T66" fmla="*/ 0 w 550"/>
                    <a:gd name="T67" fmla="*/ 0 h 1357"/>
                    <a:gd name="T68" fmla="*/ 0 w 550"/>
                    <a:gd name="T69" fmla="*/ 0 h 1357"/>
                    <a:gd name="T70" fmla="*/ 0 w 550"/>
                    <a:gd name="T71" fmla="*/ 0 h 1357"/>
                    <a:gd name="T72" fmla="*/ 0 w 550"/>
                    <a:gd name="T73" fmla="*/ 0 h 1357"/>
                    <a:gd name="T74" fmla="*/ 0 w 550"/>
                    <a:gd name="T75" fmla="*/ 0 h 1357"/>
                    <a:gd name="T76" fmla="*/ 0 w 550"/>
                    <a:gd name="T77" fmla="*/ 0 h 1357"/>
                    <a:gd name="T78" fmla="*/ 0 w 550"/>
                    <a:gd name="T79" fmla="*/ 0 h 13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0"/>
                    <a:gd name="T121" fmla="*/ 0 h 1357"/>
                    <a:gd name="T122" fmla="*/ 550 w 550"/>
                    <a:gd name="T123" fmla="*/ 1357 h 13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0" h="1357">
                      <a:moveTo>
                        <a:pt x="550" y="1357"/>
                      </a:moveTo>
                      <a:lnTo>
                        <a:pt x="516" y="1315"/>
                      </a:lnTo>
                      <a:lnTo>
                        <a:pt x="493" y="1263"/>
                      </a:lnTo>
                      <a:lnTo>
                        <a:pt x="478" y="1206"/>
                      </a:lnTo>
                      <a:lnTo>
                        <a:pt x="470" y="1147"/>
                      </a:lnTo>
                      <a:lnTo>
                        <a:pt x="467" y="1091"/>
                      </a:lnTo>
                      <a:lnTo>
                        <a:pt x="467" y="1041"/>
                      </a:lnTo>
                      <a:lnTo>
                        <a:pt x="465" y="1001"/>
                      </a:lnTo>
                      <a:lnTo>
                        <a:pt x="464" y="975"/>
                      </a:lnTo>
                      <a:lnTo>
                        <a:pt x="455" y="930"/>
                      </a:lnTo>
                      <a:lnTo>
                        <a:pt x="444" y="885"/>
                      </a:lnTo>
                      <a:lnTo>
                        <a:pt x="434" y="840"/>
                      </a:lnTo>
                      <a:lnTo>
                        <a:pt x="422" y="796"/>
                      </a:lnTo>
                      <a:lnTo>
                        <a:pt x="410" y="751"/>
                      </a:lnTo>
                      <a:lnTo>
                        <a:pt x="398" y="708"/>
                      </a:lnTo>
                      <a:lnTo>
                        <a:pt x="384" y="664"/>
                      </a:lnTo>
                      <a:lnTo>
                        <a:pt x="371" y="621"/>
                      </a:lnTo>
                      <a:lnTo>
                        <a:pt x="357" y="579"/>
                      </a:lnTo>
                      <a:lnTo>
                        <a:pt x="342" y="537"/>
                      </a:lnTo>
                      <a:lnTo>
                        <a:pt x="326" y="496"/>
                      </a:lnTo>
                      <a:lnTo>
                        <a:pt x="309" y="454"/>
                      </a:lnTo>
                      <a:lnTo>
                        <a:pt x="291" y="414"/>
                      </a:lnTo>
                      <a:lnTo>
                        <a:pt x="274" y="374"/>
                      </a:lnTo>
                      <a:lnTo>
                        <a:pt x="254" y="334"/>
                      </a:lnTo>
                      <a:lnTo>
                        <a:pt x="234" y="295"/>
                      </a:lnTo>
                      <a:lnTo>
                        <a:pt x="214" y="256"/>
                      </a:lnTo>
                      <a:lnTo>
                        <a:pt x="191" y="218"/>
                      </a:lnTo>
                      <a:lnTo>
                        <a:pt x="169" y="180"/>
                      </a:lnTo>
                      <a:lnTo>
                        <a:pt x="146" y="143"/>
                      </a:lnTo>
                      <a:lnTo>
                        <a:pt x="121" y="108"/>
                      </a:lnTo>
                      <a:lnTo>
                        <a:pt x="95" y="71"/>
                      </a:lnTo>
                      <a:lnTo>
                        <a:pt x="68" y="37"/>
                      </a:lnTo>
                      <a:lnTo>
                        <a:pt x="40" y="2"/>
                      </a:lnTo>
                      <a:lnTo>
                        <a:pt x="37" y="0"/>
                      </a:lnTo>
                      <a:lnTo>
                        <a:pt x="36" y="1"/>
                      </a:lnTo>
                      <a:lnTo>
                        <a:pt x="36" y="2"/>
                      </a:lnTo>
                      <a:lnTo>
                        <a:pt x="21" y="6"/>
                      </a:lnTo>
                      <a:lnTo>
                        <a:pt x="14" y="9"/>
                      </a:lnTo>
                      <a:lnTo>
                        <a:pt x="0" y="14"/>
                      </a:lnTo>
                      <a:lnTo>
                        <a:pt x="31" y="55"/>
                      </a:lnTo>
                      <a:lnTo>
                        <a:pt x="62" y="95"/>
                      </a:lnTo>
                      <a:lnTo>
                        <a:pt x="93" y="136"/>
                      </a:lnTo>
                      <a:lnTo>
                        <a:pt x="121" y="178"/>
                      </a:lnTo>
                      <a:lnTo>
                        <a:pt x="148" y="221"/>
                      </a:lnTo>
                      <a:lnTo>
                        <a:pt x="173" y="262"/>
                      </a:lnTo>
                      <a:lnTo>
                        <a:pt x="197" y="304"/>
                      </a:lnTo>
                      <a:lnTo>
                        <a:pt x="220" y="344"/>
                      </a:lnTo>
                      <a:lnTo>
                        <a:pt x="242" y="385"/>
                      </a:lnTo>
                      <a:lnTo>
                        <a:pt x="262" y="425"/>
                      </a:lnTo>
                      <a:lnTo>
                        <a:pt x="280" y="465"/>
                      </a:lnTo>
                      <a:lnTo>
                        <a:pt x="297" y="503"/>
                      </a:lnTo>
                      <a:lnTo>
                        <a:pt x="314" y="540"/>
                      </a:lnTo>
                      <a:lnTo>
                        <a:pt x="328" y="575"/>
                      </a:lnTo>
                      <a:lnTo>
                        <a:pt x="341" y="610"/>
                      </a:lnTo>
                      <a:lnTo>
                        <a:pt x="357" y="655"/>
                      </a:lnTo>
                      <a:lnTo>
                        <a:pt x="370" y="695"/>
                      </a:lnTo>
                      <a:lnTo>
                        <a:pt x="381" y="733"/>
                      </a:lnTo>
                      <a:lnTo>
                        <a:pt x="390" y="771"/>
                      </a:lnTo>
                      <a:lnTo>
                        <a:pt x="400" y="811"/>
                      </a:lnTo>
                      <a:lnTo>
                        <a:pt x="408" y="855"/>
                      </a:lnTo>
                      <a:lnTo>
                        <a:pt x="417" y="906"/>
                      </a:lnTo>
                      <a:lnTo>
                        <a:pt x="428" y="968"/>
                      </a:lnTo>
                      <a:lnTo>
                        <a:pt x="441" y="1040"/>
                      </a:lnTo>
                      <a:lnTo>
                        <a:pt x="440" y="1074"/>
                      </a:lnTo>
                      <a:lnTo>
                        <a:pt x="437" y="1131"/>
                      </a:lnTo>
                      <a:lnTo>
                        <a:pt x="437" y="1168"/>
                      </a:lnTo>
                      <a:lnTo>
                        <a:pt x="451" y="1234"/>
                      </a:lnTo>
                      <a:lnTo>
                        <a:pt x="470" y="1285"/>
                      </a:lnTo>
                      <a:lnTo>
                        <a:pt x="511" y="1336"/>
                      </a:lnTo>
                      <a:lnTo>
                        <a:pt x="522" y="1341"/>
                      </a:lnTo>
                      <a:lnTo>
                        <a:pt x="541" y="1352"/>
                      </a:lnTo>
                      <a:lnTo>
                        <a:pt x="550" y="1357"/>
                      </a:lnTo>
                      <a:close/>
                    </a:path>
                  </a:pathLst>
                </a:custGeom>
                <a:solidFill>
                  <a:srgbClr val="47A3CB"/>
                </a:solidFill>
                <a:ln w="9525">
                  <a:noFill/>
                  <a:round/>
                  <a:headEnd/>
                  <a:tailEnd/>
                </a:ln>
              </p:spPr>
              <p:txBody>
                <a:bodyPr/>
                <a:lstStyle/>
                <a:p>
                  <a:endParaRPr lang="en-US"/>
                </a:p>
              </p:txBody>
            </p:sp>
            <p:sp>
              <p:nvSpPr>
                <p:cNvPr id="18720" name="Freeform 840"/>
                <p:cNvSpPr>
                  <a:spLocks/>
                </p:cNvSpPr>
                <p:nvPr/>
              </p:nvSpPr>
              <p:spPr bwMode="auto">
                <a:xfrm>
                  <a:off x="1500" y="2195"/>
                  <a:ext cx="138" cy="339"/>
                </a:xfrm>
                <a:custGeom>
                  <a:avLst/>
                  <a:gdLst>
                    <a:gd name="T0" fmla="*/ 0 w 550"/>
                    <a:gd name="T1" fmla="*/ 0 h 1357"/>
                    <a:gd name="T2" fmla="*/ 0 w 550"/>
                    <a:gd name="T3" fmla="*/ 0 h 1357"/>
                    <a:gd name="T4" fmla="*/ 0 w 550"/>
                    <a:gd name="T5" fmla="*/ 0 h 1357"/>
                    <a:gd name="T6" fmla="*/ 0 w 550"/>
                    <a:gd name="T7" fmla="*/ 0 h 1357"/>
                    <a:gd name="T8" fmla="*/ 0 w 550"/>
                    <a:gd name="T9" fmla="*/ 0 h 1357"/>
                    <a:gd name="T10" fmla="*/ 0 w 550"/>
                    <a:gd name="T11" fmla="*/ 0 h 1357"/>
                    <a:gd name="T12" fmla="*/ 0 w 550"/>
                    <a:gd name="T13" fmla="*/ 0 h 1357"/>
                    <a:gd name="T14" fmla="*/ 0 w 550"/>
                    <a:gd name="T15" fmla="*/ 0 h 1357"/>
                    <a:gd name="T16" fmla="*/ 0 w 550"/>
                    <a:gd name="T17" fmla="*/ 0 h 1357"/>
                    <a:gd name="T18" fmla="*/ 0 w 550"/>
                    <a:gd name="T19" fmla="*/ 0 h 1357"/>
                    <a:gd name="T20" fmla="*/ 0 w 550"/>
                    <a:gd name="T21" fmla="*/ 0 h 1357"/>
                    <a:gd name="T22" fmla="*/ 0 w 550"/>
                    <a:gd name="T23" fmla="*/ 0 h 1357"/>
                    <a:gd name="T24" fmla="*/ 0 w 550"/>
                    <a:gd name="T25" fmla="*/ 0 h 1357"/>
                    <a:gd name="T26" fmla="*/ 0 w 550"/>
                    <a:gd name="T27" fmla="*/ 0 h 1357"/>
                    <a:gd name="T28" fmla="*/ 0 w 550"/>
                    <a:gd name="T29" fmla="*/ 0 h 1357"/>
                    <a:gd name="T30" fmla="*/ 0 w 550"/>
                    <a:gd name="T31" fmla="*/ 0 h 1357"/>
                    <a:gd name="T32" fmla="*/ 0 w 550"/>
                    <a:gd name="T33" fmla="*/ 0 h 1357"/>
                    <a:gd name="T34" fmla="*/ 0 w 550"/>
                    <a:gd name="T35" fmla="*/ 0 h 1357"/>
                    <a:gd name="T36" fmla="*/ 0 w 550"/>
                    <a:gd name="T37" fmla="*/ 0 h 1357"/>
                    <a:gd name="T38" fmla="*/ 0 w 550"/>
                    <a:gd name="T39" fmla="*/ 0 h 1357"/>
                    <a:gd name="T40" fmla="*/ 0 w 550"/>
                    <a:gd name="T41" fmla="*/ 0 h 1357"/>
                    <a:gd name="T42" fmla="*/ 0 w 550"/>
                    <a:gd name="T43" fmla="*/ 0 h 1357"/>
                    <a:gd name="T44" fmla="*/ 0 w 550"/>
                    <a:gd name="T45" fmla="*/ 0 h 1357"/>
                    <a:gd name="T46" fmla="*/ 0 w 550"/>
                    <a:gd name="T47" fmla="*/ 0 h 1357"/>
                    <a:gd name="T48" fmla="*/ 0 w 550"/>
                    <a:gd name="T49" fmla="*/ 0 h 1357"/>
                    <a:gd name="T50" fmla="*/ 0 w 550"/>
                    <a:gd name="T51" fmla="*/ 0 h 1357"/>
                    <a:gd name="T52" fmla="*/ 0 w 550"/>
                    <a:gd name="T53" fmla="*/ 0 h 1357"/>
                    <a:gd name="T54" fmla="*/ 0 w 550"/>
                    <a:gd name="T55" fmla="*/ 0 h 1357"/>
                    <a:gd name="T56" fmla="*/ 0 w 550"/>
                    <a:gd name="T57" fmla="*/ 0 h 1357"/>
                    <a:gd name="T58" fmla="*/ 0 w 550"/>
                    <a:gd name="T59" fmla="*/ 0 h 1357"/>
                    <a:gd name="T60" fmla="*/ 0 w 550"/>
                    <a:gd name="T61" fmla="*/ 0 h 1357"/>
                    <a:gd name="T62" fmla="*/ 0 w 550"/>
                    <a:gd name="T63" fmla="*/ 0 h 1357"/>
                    <a:gd name="T64" fmla="*/ 0 w 550"/>
                    <a:gd name="T65" fmla="*/ 0 h 1357"/>
                    <a:gd name="T66" fmla="*/ 0 w 550"/>
                    <a:gd name="T67" fmla="*/ 0 h 1357"/>
                    <a:gd name="T68" fmla="*/ 0 w 550"/>
                    <a:gd name="T69" fmla="*/ 0 h 1357"/>
                    <a:gd name="T70" fmla="*/ 0 w 550"/>
                    <a:gd name="T71" fmla="*/ 0 h 1357"/>
                    <a:gd name="T72" fmla="*/ 0 w 550"/>
                    <a:gd name="T73" fmla="*/ 0 h 1357"/>
                    <a:gd name="T74" fmla="*/ 0 w 550"/>
                    <a:gd name="T75" fmla="*/ 0 h 1357"/>
                    <a:gd name="T76" fmla="*/ 0 w 550"/>
                    <a:gd name="T77" fmla="*/ 0 h 1357"/>
                    <a:gd name="T78" fmla="*/ 0 w 550"/>
                    <a:gd name="T79" fmla="*/ 0 h 1357"/>
                    <a:gd name="T80" fmla="*/ 0 w 550"/>
                    <a:gd name="T81" fmla="*/ 0 h 13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0"/>
                    <a:gd name="T124" fmla="*/ 0 h 1357"/>
                    <a:gd name="T125" fmla="*/ 550 w 550"/>
                    <a:gd name="T126" fmla="*/ 1357 h 13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0" h="1357">
                      <a:moveTo>
                        <a:pt x="550" y="1357"/>
                      </a:moveTo>
                      <a:lnTo>
                        <a:pt x="516" y="1315"/>
                      </a:lnTo>
                      <a:lnTo>
                        <a:pt x="493" y="1263"/>
                      </a:lnTo>
                      <a:lnTo>
                        <a:pt x="478" y="1206"/>
                      </a:lnTo>
                      <a:lnTo>
                        <a:pt x="470" y="1147"/>
                      </a:lnTo>
                      <a:lnTo>
                        <a:pt x="467" y="1091"/>
                      </a:lnTo>
                      <a:lnTo>
                        <a:pt x="467" y="1041"/>
                      </a:lnTo>
                      <a:lnTo>
                        <a:pt x="465" y="1001"/>
                      </a:lnTo>
                      <a:lnTo>
                        <a:pt x="464" y="975"/>
                      </a:lnTo>
                      <a:lnTo>
                        <a:pt x="455" y="930"/>
                      </a:lnTo>
                      <a:lnTo>
                        <a:pt x="444" y="885"/>
                      </a:lnTo>
                      <a:lnTo>
                        <a:pt x="434" y="840"/>
                      </a:lnTo>
                      <a:lnTo>
                        <a:pt x="422" y="796"/>
                      </a:lnTo>
                      <a:lnTo>
                        <a:pt x="410" y="751"/>
                      </a:lnTo>
                      <a:lnTo>
                        <a:pt x="398" y="708"/>
                      </a:lnTo>
                      <a:lnTo>
                        <a:pt x="384" y="664"/>
                      </a:lnTo>
                      <a:lnTo>
                        <a:pt x="371" y="621"/>
                      </a:lnTo>
                      <a:lnTo>
                        <a:pt x="357" y="579"/>
                      </a:lnTo>
                      <a:lnTo>
                        <a:pt x="342" y="537"/>
                      </a:lnTo>
                      <a:lnTo>
                        <a:pt x="326" y="496"/>
                      </a:lnTo>
                      <a:lnTo>
                        <a:pt x="309" y="454"/>
                      </a:lnTo>
                      <a:lnTo>
                        <a:pt x="291" y="414"/>
                      </a:lnTo>
                      <a:lnTo>
                        <a:pt x="274" y="374"/>
                      </a:lnTo>
                      <a:lnTo>
                        <a:pt x="254" y="334"/>
                      </a:lnTo>
                      <a:lnTo>
                        <a:pt x="234" y="295"/>
                      </a:lnTo>
                      <a:lnTo>
                        <a:pt x="214" y="256"/>
                      </a:lnTo>
                      <a:lnTo>
                        <a:pt x="191" y="218"/>
                      </a:lnTo>
                      <a:lnTo>
                        <a:pt x="169" y="180"/>
                      </a:lnTo>
                      <a:lnTo>
                        <a:pt x="146" y="143"/>
                      </a:lnTo>
                      <a:lnTo>
                        <a:pt x="121" y="108"/>
                      </a:lnTo>
                      <a:lnTo>
                        <a:pt x="95" y="71"/>
                      </a:lnTo>
                      <a:lnTo>
                        <a:pt x="68" y="37"/>
                      </a:lnTo>
                      <a:lnTo>
                        <a:pt x="40" y="2"/>
                      </a:lnTo>
                      <a:lnTo>
                        <a:pt x="37" y="0"/>
                      </a:lnTo>
                      <a:lnTo>
                        <a:pt x="36" y="1"/>
                      </a:lnTo>
                      <a:lnTo>
                        <a:pt x="36" y="2"/>
                      </a:lnTo>
                      <a:lnTo>
                        <a:pt x="21" y="6"/>
                      </a:lnTo>
                      <a:lnTo>
                        <a:pt x="14" y="9"/>
                      </a:lnTo>
                      <a:lnTo>
                        <a:pt x="0" y="14"/>
                      </a:lnTo>
                      <a:lnTo>
                        <a:pt x="31" y="55"/>
                      </a:lnTo>
                      <a:lnTo>
                        <a:pt x="62" y="95"/>
                      </a:lnTo>
                      <a:lnTo>
                        <a:pt x="93" y="136"/>
                      </a:lnTo>
                      <a:lnTo>
                        <a:pt x="121" y="178"/>
                      </a:lnTo>
                      <a:lnTo>
                        <a:pt x="148" y="221"/>
                      </a:lnTo>
                      <a:lnTo>
                        <a:pt x="173" y="262"/>
                      </a:lnTo>
                      <a:lnTo>
                        <a:pt x="197" y="304"/>
                      </a:lnTo>
                      <a:lnTo>
                        <a:pt x="220" y="344"/>
                      </a:lnTo>
                      <a:lnTo>
                        <a:pt x="242" y="385"/>
                      </a:lnTo>
                      <a:lnTo>
                        <a:pt x="262" y="425"/>
                      </a:lnTo>
                      <a:lnTo>
                        <a:pt x="280" y="465"/>
                      </a:lnTo>
                      <a:lnTo>
                        <a:pt x="297" y="503"/>
                      </a:lnTo>
                      <a:lnTo>
                        <a:pt x="314" y="540"/>
                      </a:lnTo>
                      <a:lnTo>
                        <a:pt x="328" y="575"/>
                      </a:lnTo>
                      <a:lnTo>
                        <a:pt x="341" y="610"/>
                      </a:lnTo>
                      <a:lnTo>
                        <a:pt x="357" y="655"/>
                      </a:lnTo>
                      <a:lnTo>
                        <a:pt x="370" y="695"/>
                      </a:lnTo>
                      <a:lnTo>
                        <a:pt x="381" y="733"/>
                      </a:lnTo>
                      <a:lnTo>
                        <a:pt x="390" y="771"/>
                      </a:lnTo>
                      <a:lnTo>
                        <a:pt x="400" y="811"/>
                      </a:lnTo>
                      <a:lnTo>
                        <a:pt x="408" y="855"/>
                      </a:lnTo>
                      <a:lnTo>
                        <a:pt x="417" y="906"/>
                      </a:lnTo>
                      <a:lnTo>
                        <a:pt x="428" y="968"/>
                      </a:lnTo>
                      <a:lnTo>
                        <a:pt x="441" y="1040"/>
                      </a:lnTo>
                      <a:lnTo>
                        <a:pt x="440" y="1074"/>
                      </a:lnTo>
                      <a:lnTo>
                        <a:pt x="437" y="1131"/>
                      </a:lnTo>
                      <a:lnTo>
                        <a:pt x="437" y="1168"/>
                      </a:lnTo>
                      <a:lnTo>
                        <a:pt x="451" y="1234"/>
                      </a:lnTo>
                      <a:lnTo>
                        <a:pt x="470" y="1285"/>
                      </a:lnTo>
                      <a:lnTo>
                        <a:pt x="511" y="1336"/>
                      </a:lnTo>
                      <a:lnTo>
                        <a:pt x="522" y="1341"/>
                      </a:lnTo>
                      <a:lnTo>
                        <a:pt x="541" y="1352"/>
                      </a:lnTo>
                      <a:lnTo>
                        <a:pt x="550" y="1357"/>
                      </a:lnTo>
                    </a:path>
                  </a:pathLst>
                </a:custGeom>
                <a:noFill/>
                <a:ln w="1588">
                  <a:solidFill>
                    <a:srgbClr val="87C2DC"/>
                  </a:solidFill>
                  <a:round/>
                  <a:headEnd/>
                  <a:tailEnd/>
                </a:ln>
              </p:spPr>
              <p:txBody>
                <a:bodyPr/>
                <a:lstStyle/>
                <a:p>
                  <a:endParaRPr lang="en-US"/>
                </a:p>
              </p:txBody>
            </p:sp>
            <p:sp>
              <p:nvSpPr>
                <p:cNvPr id="18721" name="Freeform 841"/>
                <p:cNvSpPr>
                  <a:spLocks/>
                </p:cNvSpPr>
                <p:nvPr/>
              </p:nvSpPr>
              <p:spPr bwMode="auto">
                <a:xfrm>
                  <a:off x="1487" y="2193"/>
                  <a:ext cx="88" cy="349"/>
                </a:xfrm>
                <a:custGeom>
                  <a:avLst/>
                  <a:gdLst>
                    <a:gd name="T0" fmla="*/ 0 w 353"/>
                    <a:gd name="T1" fmla="*/ 0 h 1400"/>
                    <a:gd name="T2" fmla="*/ 0 w 353"/>
                    <a:gd name="T3" fmla="*/ 0 h 1400"/>
                    <a:gd name="T4" fmla="*/ 0 w 353"/>
                    <a:gd name="T5" fmla="*/ 0 h 1400"/>
                    <a:gd name="T6" fmla="*/ 0 w 353"/>
                    <a:gd name="T7" fmla="*/ 0 h 1400"/>
                    <a:gd name="T8" fmla="*/ 0 w 353"/>
                    <a:gd name="T9" fmla="*/ 0 h 1400"/>
                    <a:gd name="T10" fmla="*/ 0 w 353"/>
                    <a:gd name="T11" fmla="*/ 0 h 1400"/>
                    <a:gd name="T12" fmla="*/ 0 w 353"/>
                    <a:gd name="T13" fmla="*/ 0 h 1400"/>
                    <a:gd name="T14" fmla="*/ 0 w 353"/>
                    <a:gd name="T15" fmla="*/ 0 h 1400"/>
                    <a:gd name="T16" fmla="*/ 0 w 353"/>
                    <a:gd name="T17" fmla="*/ 0 h 1400"/>
                    <a:gd name="T18" fmla="*/ 0 w 353"/>
                    <a:gd name="T19" fmla="*/ 0 h 1400"/>
                    <a:gd name="T20" fmla="*/ 0 w 353"/>
                    <a:gd name="T21" fmla="*/ 0 h 1400"/>
                    <a:gd name="T22" fmla="*/ 0 w 353"/>
                    <a:gd name="T23" fmla="*/ 0 h 1400"/>
                    <a:gd name="T24" fmla="*/ 0 w 353"/>
                    <a:gd name="T25" fmla="*/ 0 h 1400"/>
                    <a:gd name="T26" fmla="*/ 0 w 353"/>
                    <a:gd name="T27" fmla="*/ 0 h 1400"/>
                    <a:gd name="T28" fmla="*/ 0 w 353"/>
                    <a:gd name="T29" fmla="*/ 0 h 1400"/>
                    <a:gd name="T30" fmla="*/ 0 w 353"/>
                    <a:gd name="T31" fmla="*/ 0 h 1400"/>
                    <a:gd name="T32" fmla="*/ 0 w 353"/>
                    <a:gd name="T33" fmla="*/ 0 h 1400"/>
                    <a:gd name="T34" fmla="*/ 0 w 353"/>
                    <a:gd name="T35" fmla="*/ 0 h 1400"/>
                    <a:gd name="T36" fmla="*/ 0 w 353"/>
                    <a:gd name="T37" fmla="*/ 0 h 1400"/>
                    <a:gd name="T38" fmla="*/ 0 w 353"/>
                    <a:gd name="T39" fmla="*/ 0 h 1400"/>
                    <a:gd name="T40" fmla="*/ 0 w 353"/>
                    <a:gd name="T41" fmla="*/ 0 h 1400"/>
                    <a:gd name="T42" fmla="*/ 0 w 353"/>
                    <a:gd name="T43" fmla="*/ 0 h 1400"/>
                    <a:gd name="T44" fmla="*/ 0 w 353"/>
                    <a:gd name="T45" fmla="*/ 0 h 1400"/>
                    <a:gd name="T46" fmla="*/ 0 w 353"/>
                    <a:gd name="T47" fmla="*/ 0 h 1400"/>
                    <a:gd name="T48" fmla="*/ 0 w 353"/>
                    <a:gd name="T49" fmla="*/ 0 h 1400"/>
                    <a:gd name="T50" fmla="*/ 0 w 353"/>
                    <a:gd name="T51" fmla="*/ 0 h 1400"/>
                    <a:gd name="T52" fmla="*/ 0 w 353"/>
                    <a:gd name="T53" fmla="*/ 0 h 1400"/>
                    <a:gd name="T54" fmla="*/ 0 w 353"/>
                    <a:gd name="T55" fmla="*/ 0 h 1400"/>
                    <a:gd name="T56" fmla="*/ 0 w 353"/>
                    <a:gd name="T57" fmla="*/ 0 h 1400"/>
                    <a:gd name="T58" fmla="*/ 0 w 353"/>
                    <a:gd name="T59" fmla="*/ 0 h 1400"/>
                    <a:gd name="T60" fmla="*/ 0 w 353"/>
                    <a:gd name="T61" fmla="*/ 0 h 1400"/>
                    <a:gd name="T62" fmla="*/ 0 w 353"/>
                    <a:gd name="T63" fmla="*/ 0 h 1400"/>
                    <a:gd name="T64" fmla="*/ 0 w 353"/>
                    <a:gd name="T65" fmla="*/ 0 h 1400"/>
                    <a:gd name="T66" fmla="*/ 0 w 353"/>
                    <a:gd name="T67" fmla="*/ 0 h 1400"/>
                    <a:gd name="T68" fmla="*/ 0 w 353"/>
                    <a:gd name="T69" fmla="*/ 0 h 1400"/>
                    <a:gd name="T70" fmla="*/ 0 w 353"/>
                    <a:gd name="T71" fmla="*/ 0 h 1400"/>
                    <a:gd name="T72" fmla="*/ 0 w 353"/>
                    <a:gd name="T73" fmla="*/ 0 h 1400"/>
                    <a:gd name="T74" fmla="*/ 0 w 353"/>
                    <a:gd name="T75" fmla="*/ 0 h 14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3"/>
                    <a:gd name="T115" fmla="*/ 0 h 1400"/>
                    <a:gd name="T116" fmla="*/ 353 w 353"/>
                    <a:gd name="T117" fmla="*/ 1400 h 14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3" h="1400">
                      <a:moveTo>
                        <a:pt x="353" y="1391"/>
                      </a:moveTo>
                      <a:lnTo>
                        <a:pt x="328" y="1326"/>
                      </a:lnTo>
                      <a:lnTo>
                        <a:pt x="302" y="1262"/>
                      </a:lnTo>
                      <a:lnTo>
                        <a:pt x="280" y="1198"/>
                      </a:lnTo>
                      <a:lnTo>
                        <a:pt x="266" y="1152"/>
                      </a:lnTo>
                      <a:lnTo>
                        <a:pt x="253" y="1107"/>
                      </a:lnTo>
                      <a:lnTo>
                        <a:pt x="239" y="1060"/>
                      </a:lnTo>
                      <a:lnTo>
                        <a:pt x="227" y="1015"/>
                      </a:lnTo>
                      <a:lnTo>
                        <a:pt x="214" y="969"/>
                      </a:lnTo>
                      <a:lnTo>
                        <a:pt x="202" y="924"/>
                      </a:lnTo>
                      <a:lnTo>
                        <a:pt x="189" y="878"/>
                      </a:lnTo>
                      <a:lnTo>
                        <a:pt x="177" y="833"/>
                      </a:lnTo>
                      <a:lnTo>
                        <a:pt x="166" y="787"/>
                      </a:lnTo>
                      <a:lnTo>
                        <a:pt x="153" y="740"/>
                      </a:lnTo>
                      <a:lnTo>
                        <a:pt x="140" y="694"/>
                      </a:lnTo>
                      <a:lnTo>
                        <a:pt x="127" y="648"/>
                      </a:lnTo>
                      <a:lnTo>
                        <a:pt x="113" y="602"/>
                      </a:lnTo>
                      <a:lnTo>
                        <a:pt x="100" y="554"/>
                      </a:lnTo>
                      <a:lnTo>
                        <a:pt x="89" y="505"/>
                      </a:lnTo>
                      <a:lnTo>
                        <a:pt x="81" y="458"/>
                      </a:lnTo>
                      <a:lnTo>
                        <a:pt x="75" y="409"/>
                      </a:lnTo>
                      <a:lnTo>
                        <a:pt x="70" y="362"/>
                      </a:lnTo>
                      <a:lnTo>
                        <a:pt x="66" y="313"/>
                      </a:lnTo>
                      <a:lnTo>
                        <a:pt x="63" y="265"/>
                      </a:lnTo>
                      <a:lnTo>
                        <a:pt x="60" y="217"/>
                      </a:lnTo>
                      <a:lnTo>
                        <a:pt x="56" y="169"/>
                      </a:lnTo>
                      <a:lnTo>
                        <a:pt x="53" y="119"/>
                      </a:lnTo>
                      <a:lnTo>
                        <a:pt x="47" y="70"/>
                      </a:lnTo>
                      <a:lnTo>
                        <a:pt x="41" y="22"/>
                      </a:lnTo>
                      <a:lnTo>
                        <a:pt x="29" y="12"/>
                      </a:lnTo>
                      <a:lnTo>
                        <a:pt x="9" y="10"/>
                      </a:lnTo>
                      <a:lnTo>
                        <a:pt x="0" y="4"/>
                      </a:lnTo>
                      <a:lnTo>
                        <a:pt x="0" y="3"/>
                      </a:lnTo>
                      <a:lnTo>
                        <a:pt x="0" y="2"/>
                      </a:lnTo>
                      <a:lnTo>
                        <a:pt x="0" y="0"/>
                      </a:lnTo>
                      <a:lnTo>
                        <a:pt x="2" y="48"/>
                      </a:lnTo>
                      <a:lnTo>
                        <a:pt x="3" y="95"/>
                      </a:lnTo>
                      <a:lnTo>
                        <a:pt x="6" y="143"/>
                      </a:lnTo>
                      <a:lnTo>
                        <a:pt x="9" y="191"/>
                      </a:lnTo>
                      <a:lnTo>
                        <a:pt x="12" y="239"/>
                      </a:lnTo>
                      <a:lnTo>
                        <a:pt x="16" y="286"/>
                      </a:lnTo>
                      <a:lnTo>
                        <a:pt x="21" y="335"/>
                      </a:lnTo>
                      <a:lnTo>
                        <a:pt x="27" y="382"/>
                      </a:lnTo>
                      <a:lnTo>
                        <a:pt x="34" y="430"/>
                      </a:lnTo>
                      <a:lnTo>
                        <a:pt x="42" y="476"/>
                      </a:lnTo>
                      <a:lnTo>
                        <a:pt x="52" y="523"/>
                      </a:lnTo>
                      <a:lnTo>
                        <a:pt x="63" y="570"/>
                      </a:lnTo>
                      <a:lnTo>
                        <a:pt x="76" y="616"/>
                      </a:lnTo>
                      <a:lnTo>
                        <a:pt x="90" y="662"/>
                      </a:lnTo>
                      <a:lnTo>
                        <a:pt x="108" y="708"/>
                      </a:lnTo>
                      <a:lnTo>
                        <a:pt x="126" y="762"/>
                      </a:lnTo>
                      <a:lnTo>
                        <a:pt x="140" y="811"/>
                      </a:lnTo>
                      <a:lnTo>
                        <a:pt x="153" y="864"/>
                      </a:lnTo>
                      <a:lnTo>
                        <a:pt x="168" y="922"/>
                      </a:lnTo>
                      <a:lnTo>
                        <a:pt x="190" y="988"/>
                      </a:lnTo>
                      <a:lnTo>
                        <a:pt x="199" y="1014"/>
                      </a:lnTo>
                      <a:lnTo>
                        <a:pt x="220" y="1073"/>
                      </a:lnTo>
                      <a:lnTo>
                        <a:pt x="231" y="1108"/>
                      </a:lnTo>
                      <a:lnTo>
                        <a:pt x="249" y="1160"/>
                      </a:lnTo>
                      <a:lnTo>
                        <a:pt x="266" y="1213"/>
                      </a:lnTo>
                      <a:lnTo>
                        <a:pt x="284" y="1264"/>
                      </a:lnTo>
                      <a:lnTo>
                        <a:pt x="303" y="1315"/>
                      </a:lnTo>
                      <a:lnTo>
                        <a:pt x="323" y="1366"/>
                      </a:lnTo>
                      <a:lnTo>
                        <a:pt x="337" y="1389"/>
                      </a:lnTo>
                      <a:lnTo>
                        <a:pt x="351" y="1400"/>
                      </a:lnTo>
                      <a:lnTo>
                        <a:pt x="353" y="1391"/>
                      </a:lnTo>
                      <a:close/>
                    </a:path>
                  </a:pathLst>
                </a:custGeom>
                <a:solidFill>
                  <a:srgbClr val="47A3CB"/>
                </a:solidFill>
                <a:ln w="9525">
                  <a:noFill/>
                  <a:round/>
                  <a:headEnd/>
                  <a:tailEnd/>
                </a:ln>
              </p:spPr>
              <p:txBody>
                <a:bodyPr/>
                <a:lstStyle/>
                <a:p>
                  <a:endParaRPr lang="en-US"/>
                </a:p>
              </p:txBody>
            </p:sp>
            <p:sp>
              <p:nvSpPr>
                <p:cNvPr id="18722" name="Freeform 842"/>
                <p:cNvSpPr>
                  <a:spLocks/>
                </p:cNvSpPr>
                <p:nvPr/>
              </p:nvSpPr>
              <p:spPr bwMode="auto">
                <a:xfrm>
                  <a:off x="1487" y="2193"/>
                  <a:ext cx="88" cy="349"/>
                </a:xfrm>
                <a:custGeom>
                  <a:avLst/>
                  <a:gdLst>
                    <a:gd name="T0" fmla="*/ 0 w 353"/>
                    <a:gd name="T1" fmla="*/ 0 h 1400"/>
                    <a:gd name="T2" fmla="*/ 0 w 353"/>
                    <a:gd name="T3" fmla="*/ 0 h 1400"/>
                    <a:gd name="T4" fmla="*/ 0 w 353"/>
                    <a:gd name="T5" fmla="*/ 0 h 1400"/>
                    <a:gd name="T6" fmla="*/ 0 w 353"/>
                    <a:gd name="T7" fmla="*/ 0 h 1400"/>
                    <a:gd name="T8" fmla="*/ 0 w 353"/>
                    <a:gd name="T9" fmla="*/ 0 h 1400"/>
                    <a:gd name="T10" fmla="*/ 0 w 353"/>
                    <a:gd name="T11" fmla="*/ 0 h 1400"/>
                    <a:gd name="T12" fmla="*/ 0 w 353"/>
                    <a:gd name="T13" fmla="*/ 0 h 1400"/>
                    <a:gd name="T14" fmla="*/ 0 w 353"/>
                    <a:gd name="T15" fmla="*/ 0 h 1400"/>
                    <a:gd name="T16" fmla="*/ 0 w 353"/>
                    <a:gd name="T17" fmla="*/ 0 h 1400"/>
                    <a:gd name="T18" fmla="*/ 0 w 353"/>
                    <a:gd name="T19" fmla="*/ 0 h 1400"/>
                    <a:gd name="T20" fmla="*/ 0 w 353"/>
                    <a:gd name="T21" fmla="*/ 0 h 1400"/>
                    <a:gd name="T22" fmla="*/ 0 w 353"/>
                    <a:gd name="T23" fmla="*/ 0 h 1400"/>
                    <a:gd name="T24" fmla="*/ 0 w 353"/>
                    <a:gd name="T25" fmla="*/ 0 h 1400"/>
                    <a:gd name="T26" fmla="*/ 0 w 353"/>
                    <a:gd name="T27" fmla="*/ 0 h 1400"/>
                    <a:gd name="T28" fmla="*/ 0 w 353"/>
                    <a:gd name="T29" fmla="*/ 0 h 1400"/>
                    <a:gd name="T30" fmla="*/ 0 w 353"/>
                    <a:gd name="T31" fmla="*/ 0 h 1400"/>
                    <a:gd name="T32" fmla="*/ 0 w 353"/>
                    <a:gd name="T33" fmla="*/ 0 h 1400"/>
                    <a:gd name="T34" fmla="*/ 0 w 353"/>
                    <a:gd name="T35" fmla="*/ 0 h 1400"/>
                    <a:gd name="T36" fmla="*/ 0 w 353"/>
                    <a:gd name="T37" fmla="*/ 0 h 1400"/>
                    <a:gd name="T38" fmla="*/ 0 w 353"/>
                    <a:gd name="T39" fmla="*/ 0 h 1400"/>
                    <a:gd name="T40" fmla="*/ 0 w 353"/>
                    <a:gd name="T41" fmla="*/ 0 h 1400"/>
                    <a:gd name="T42" fmla="*/ 0 w 353"/>
                    <a:gd name="T43" fmla="*/ 0 h 1400"/>
                    <a:gd name="T44" fmla="*/ 0 w 353"/>
                    <a:gd name="T45" fmla="*/ 0 h 1400"/>
                    <a:gd name="T46" fmla="*/ 0 w 353"/>
                    <a:gd name="T47" fmla="*/ 0 h 1400"/>
                    <a:gd name="T48" fmla="*/ 0 w 353"/>
                    <a:gd name="T49" fmla="*/ 0 h 1400"/>
                    <a:gd name="T50" fmla="*/ 0 w 353"/>
                    <a:gd name="T51" fmla="*/ 0 h 1400"/>
                    <a:gd name="T52" fmla="*/ 0 w 353"/>
                    <a:gd name="T53" fmla="*/ 0 h 1400"/>
                    <a:gd name="T54" fmla="*/ 0 w 353"/>
                    <a:gd name="T55" fmla="*/ 0 h 1400"/>
                    <a:gd name="T56" fmla="*/ 0 w 353"/>
                    <a:gd name="T57" fmla="*/ 0 h 1400"/>
                    <a:gd name="T58" fmla="*/ 0 w 353"/>
                    <a:gd name="T59" fmla="*/ 0 h 1400"/>
                    <a:gd name="T60" fmla="*/ 0 w 353"/>
                    <a:gd name="T61" fmla="*/ 0 h 1400"/>
                    <a:gd name="T62" fmla="*/ 0 w 353"/>
                    <a:gd name="T63" fmla="*/ 0 h 1400"/>
                    <a:gd name="T64" fmla="*/ 0 w 353"/>
                    <a:gd name="T65" fmla="*/ 0 h 1400"/>
                    <a:gd name="T66" fmla="*/ 0 w 353"/>
                    <a:gd name="T67" fmla="*/ 0 h 1400"/>
                    <a:gd name="T68" fmla="*/ 0 w 353"/>
                    <a:gd name="T69" fmla="*/ 0 h 1400"/>
                    <a:gd name="T70" fmla="*/ 0 w 353"/>
                    <a:gd name="T71" fmla="*/ 0 h 1400"/>
                    <a:gd name="T72" fmla="*/ 0 w 353"/>
                    <a:gd name="T73" fmla="*/ 0 h 1400"/>
                    <a:gd name="T74" fmla="*/ 0 w 353"/>
                    <a:gd name="T75" fmla="*/ 0 h 14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3"/>
                    <a:gd name="T115" fmla="*/ 0 h 1400"/>
                    <a:gd name="T116" fmla="*/ 353 w 353"/>
                    <a:gd name="T117" fmla="*/ 1400 h 14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3" h="1400">
                      <a:moveTo>
                        <a:pt x="353" y="1391"/>
                      </a:moveTo>
                      <a:lnTo>
                        <a:pt x="328" y="1326"/>
                      </a:lnTo>
                      <a:lnTo>
                        <a:pt x="302" y="1262"/>
                      </a:lnTo>
                      <a:lnTo>
                        <a:pt x="280" y="1198"/>
                      </a:lnTo>
                      <a:lnTo>
                        <a:pt x="266" y="1152"/>
                      </a:lnTo>
                      <a:lnTo>
                        <a:pt x="253" y="1107"/>
                      </a:lnTo>
                      <a:lnTo>
                        <a:pt x="239" y="1060"/>
                      </a:lnTo>
                      <a:lnTo>
                        <a:pt x="227" y="1015"/>
                      </a:lnTo>
                      <a:lnTo>
                        <a:pt x="214" y="969"/>
                      </a:lnTo>
                      <a:lnTo>
                        <a:pt x="202" y="924"/>
                      </a:lnTo>
                      <a:lnTo>
                        <a:pt x="189" y="878"/>
                      </a:lnTo>
                      <a:lnTo>
                        <a:pt x="177" y="833"/>
                      </a:lnTo>
                      <a:lnTo>
                        <a:pt x="166" y="787"/>
                      </a:lnTo>
                      <a:lnTo>
                        <a:pt x="153" y="740"/>
                      </a:lnTo>
                      <a:lnTo>
                        <a:pt x="140" y="694"/>
                      </a:lnTo>
                      <a:lnTo>
                        <a:pt x="127" y="648"/>
                      </a:lnTo>
                      <a:lnTo>
                        <a:pt x="113" y="602"/>
                      </a:lnTo>
                      <a:lnTo>
                        <a:pt x="100" y="554"/>
                      </a:lnTo>
                      <a:lnTo>
                        <a:pt x="89" y="505"/>
                      </a:lnTo>
                      <a:lnTo>
                        <a:pt x="81" y="458"/>
                      </a:lnTo>
                      <a:lnTo>
                        <a:pt x="75" y="409"/>
                      </a:lnTo>
                      <a:lnTo>
                        <a:pt x="70" y="362"/>
                      </a:lnTo>
                      <a:lnTo>
                        <a:pt x="66" y="313"/>
                      </a:lnTo>
                      <a:lnTo>
                        <a:pt x="63" y="265"/>
                      </a:lnTo>
                      <a:lnTo>
                        <a:pt x="60" y="217"/>
                      </a:lnTo>
                      <a:lnTo>
                        <a:pt x="56" y="169"/>
                      </a:lnTo>
                      <a:lnTo>
                        <a:pt x="53" y="119"/>
                      </a:lnTo>
                      <a:lnTo>
                        <a:pt x="47" y="70"/>
                      </a:lnTo>
                      <a:lnTo>
                        <a:pt x="41" y="22"/>
                      </a:lnTo>
                      <a:lnTo>
                        <a:pt x="29" y="12"/>
                      </a:lnTo>
                      <a:lnTo>
                        <a:pt x="9" y="10"/>
                      </a:lnTo>
                      <a:lnTo>
                        <a:pt x="0" y="4"/>
                      </a:lnTo>
                      <a:lnTo>
                        <a:pt x="0" y="3"/>
                      </a:lnTo>
                      <a:lnTo>
                        <a:pt x="0" y="2"/>
                      </a:lnTo>
                      <a:lnTo>
                        <a:pt x="0" y="0"/>
                      </a:lnTo>
                      <a:lnTo>
                        <a:pt x="2" y="48"/>
                      </a:lnTo>
                      <a:lnTo>
                        <a:pt x="3" y="95"/>
                      </a:lnTo>
                      <a:lnTo>
                        <a:pt x="6" y="143"/>
                      </a:lnTo>
                      <a:lnTo>
                        <a:pt x="9" y="191"/>
                      </a:lnTo>
                      <a:lnTo>
                        <a:pt x="12" y="239"/>
                      </a:lnTo>
                      <a:lnTo>
                        <a:pt x="16" y="286"/>
                      </a:lnTo>
                      <a:lnTo>
                        <a:pt x="21" y="335"/>
                      </a:lnTo>
                      <a:lnTo>
                        <a:pt x="27" y="382"/>
                      </a:lnTo>
                      <a:lnTo>
                        <a:pt x="34" y="430"/>
                      </a:lnTo>
                      <a:lnTo>
                        <a:pt x="42" y="476"/>
                      </a:lnTo>
                      <a:lnTo>
                        <a:pt x="52" y="523"/>
                      </a:lnTo>
                      <a:lnTo>
                        <a:pt x="63" y="570"/>
                      </a:lnTo>
                      <a:lnTo>
                        <a:pt x="76" y="616"/>
                      </a:lnTo>
                      <a:lnTo>
                        <a:pt x="90" y="662"/>
                      </a:lnTo>
                      <a:lnTo>
                        <a:pt x="108" y="708"/>
                      </a:lnTo>
                      <a:lnTo>
                        <a:pt x="126" y="762"/>
                      </a:lnTo>
                      <a:lnTo>
                        <a:pt x="140" y="811"/>
                      </a:lnTo>
                      <a:lnTo>
                        <a:pt x="153" y="864"/>
                      </a:lnTo>
                      <a:lnTo>
                        <a:pt x="168" y="922"/>
                      </a:lnTo>
                      <a:lnTo>
                        <a:pt x="190" y="988"/>
                      </a:lnTo>
                      <a:lnTo>
                        <a:pt x="199" y="1014"/>
                      </a:lnTo>
                      <a:lnTo>
                        <a:pt x="220" y="1073"/>
                      </a:lnTo>
                      <a:lnTo>
                        <a:pt x="231" y="1108"/>
                      </a:lnTo>
                      <a:lnTo>
                        <a:pt x="249" y="1160"/>
                      </a:lnTo>
                      <a:lnTo>
                        <a:pt x="266" y="1213"/>
                      </a:lnTo>
                      <a:lnTo>
                        <a:pt x="284" y="1264"/>
                      </a:lnTo>
                      <a:lnTo>
                        <a:pt x="303" y="1315"/>
                      </a:lnTo>
                      <a:lnTo>
                        <a:pt x="323" y="1366"/>
                      </a:lnTo>
                      <a:lnTo>
                        <a:pt x="337" y="1389"/>
                      </a:lnTo>
                      <a:lnTo>
                        <a:pt x="351" y="1400"/>
                      </a:lnTo>
                      <a:lnTo>
                        <a:pt x="353" y="1391"/>
                      </a:lnTo>
                    </a:path>
                  </a:pathLst>
                </a:custGeom>
                <a:noFill/>
                <a:ln w="1588">
                  <a:solidFill>
                    <a:srgbClr val="87C2DC"/>
                  </a:solidFill>
                  <a:round/>
                  <a:headEnd/>
                  <a:tailEnd/>
                </a:ln>
              </p:spPr>
              <p:txBody>
                <a:bodyPr/>
                <a:lstStyle/>
                <a:p>
                  <a:endParaRPr lang="en-US"/>
                </a:p>
              </p:txBody>
            </p:sp>
            <p:sp>
              <p:nvSpPr>
                <p:cNvPr id="18723" name="Freeform 843"/>
                <p:cNvSpPr>
                  <a:spLocks/>
                </p:cNvSpPr>
                <p:nvPr/>
              </p:nvSpPr>
              <p:spPr bwMode="auto">
                <a:xfrm>
                  <a:off x="1495" y="2236"/>
                  <a:ext cx="67" cy="189"/>
                </a:xfrm>
                <a:custGeom>
                  <a:avLst/>
                  <a:gdLst>
                    <a:gd name="T0" fmla="*/ 0 w 268"/>
                    <a:gd name="T1" fmla="*/ 0 h 757"/>
                    <a:gd name="T2" fmla="*/ 0 w 268"/>
                    <a:gd name="T3" fmla="*/ 0 h 757"/>
                    <a:gd name="T4" fmla="*/ 0 w 268"/>
                    <a:gd name="T5" fmla="*/ 0 h 757"/>
                    <a:gd name="T6" fmla="*/ 0 w 268"/>
                    <a:gd name="T7" fmla="*/ 0 h 757"/>
                    <a:gd name="T8" fmla="*/ 0 w 268"/>
                    <a:gd name="T9" fmla="*/ 0 h 757"/>
                    <a:gd name="T10" fmla="*/ 0 w 268"/>
                    <a:gd name="T11" fmla="*/ 0 h 757"/>
                    <a:gd name="T12" fmla="*/ 0 w 268"/>
                    <a:gd name="T13" fmla="*/ 0 h 757"/>
                    <a:gd name="T14" fmla="*/ 0 w 268"/>
                    <a:gd name="T15" fmla="*/ 0 h 757"/>
                    <a:gd name="T16" fmla="*/ 0 w 268"/>
                    <a:gd name="T17" fmla="*/ 0 h 757"/>
                    <a:gd name="T18" fmla="*/ 0 w 268"/>
                    <a:gd name="T19" fmla="*/ 0 h 757"/>
                    <a:gd name="T20" fmla="*/ 0 w 268"/>
                    <a:gd name="T21" fmla="*/ 0 h 757"/>
                    <a:gd name="T22" fmla="*/ 0 w 268"/>
                    <a:gd name="T23" fmla="*/ 0 h 757"/>
                    <a:gd name="T24" fmla="*/ 0 w 268"/>
                    <a:gd name="T25" fmla="*/ 0 h 757"/>
                    <a:gd name="T26" fmla="*/ 0 w 268"/>
                    <a:gd name="T27" fmla="*/ 0 h 757"/>
                    <a:gd name="T28" fmla="*/ 0 w 268"/>
                    <a:gd name="T29" fmla="*/ 0 h 757"/>
                    <a:gd name="T30" fmla="*/ 0 w 268"/>
                    <a:gd name="T31" fmla="*/ 0 h 757"/>
                    <a:gd name="T32" fmla="*/ 0 w 268"/>
                    <a:gd name="T33" fmla="*/ 0 h 757"/>
                    <a:gd name="T34" fmla="*/ 0 w 268"/>
                    <a:gd name="T35" fmla="*/ 0 h 757"/>
                    <a:gd name="T36" fmla="*/ 0 w 268"/>
                    <a:gd name="T37" fmla="*/ 0 h 757"/>
                    <a:gd name="T38" fmla="*/ 0 w 268"/>
                    <a:gd name="T39" fmla="*/ 0 h 757"/>
                    <a:gd name="T40" fmla="*/ 0 w 268"/>
                    <a:gd name="T41" fmla="*/ 0 h 757"/>
                    <a:gd name="T42" fmla="*/ 0 w 268"/>
                    <a:gd name="T43" fmla="*/ 0 h 757"/>
                    <a:gd name="T44" fmla="*/ 0 w 268"/>
                    <a:gd name="T45" fmla="*/ 0 h 757"/>
                    <a:gd name="T46" fmla="*/ 0 w 268"/>
                    <a:gd name="T47" fmla="*/ 0 h 757"/>
                    <a:gd name="T48" fmla="*/ 0 w 268"/>
                    <a:gd name="T49" fmla="*/ 0 h 757"/>
                    <a:gd name="T50" fmla="*/ 0 w 268"/>
                    <a:gd name="T51" fmla="*/ 0 h 757"/>
                    <a:gd name="T52" fmla="*/ 0 w 268"/>
                    <a:gd name="T53" fmla="*/ 0 h 757"/>
                    <a:gd name="T54" fmla="*/ 0 w 268"/>
                    <a:gd name="T55" fmla="*/ 0 h 757"/>
                    <a:gd name="T56" fmla="*/ 0 w 268"/>
                    <a:gd name="T57" fmla="*/ 0 h 757"/>
                    <a:gd name="T58" fmla="*/ 0 w 268"/>
                    <a:gd name="T59" fmla="*/ 0 h 757"/>
                    <a:gd name="T60" fmla="*/ 0 w 268"/>
                    <a:gd name="T61" fmla="*/ 0 h 757"/>
                    <a:gd name="T62" fmla="*/ 0 w 268"/>
                    <a:gd name="T63" fmla="*/ 0 h 757"/>
                    <a:gd name="T64" fmla="*/ 0 w 268"/>
                    <a:gd name="T65" fmla="*/ 0 h 757"/>
                    <a:gd name="T66" fmla="*/ 0 w 268"/>
                    <a:gd name="T67" fmla="*/ 0 h 757"/>
                    <a:gd name="T68" fmla="*/ 0 w 268"/>
                    <a:gd name="T69" fmla="*/ 0 h 757"/>
                    <a:gd name="T70" fmla="*/ 0 w 268"/>
                    <a:gd name="T71" fmla="*/ 0 h 757"/>
                    <a:gd name="T72" fmla="*/ 0 w 268"/>
                    <a:gd name="T73" fmla="*/ 0 h 757"/>
                    <a:gd name="T74" fmla="*/ 0 w 268"/>
                    <a:gd name="T75" fmla="*/ 0 h 757"/>
                    <a:gd name="T76" fmla="*/ 0 w 268"/>
                    <a:gd name="T77" fmla="*/ 0 h 757"/>
                    <a:gd name="T78" fmla="*/ 0 w 268"/>
                    <a:gd name="T79" fmla="*/ 0 h 757"/>
                    <a:gd name="T80" fmla="*/ 0 w 268"/>
                    <a:gd name="T81" fmla="*/ 0 h 757"/>
                    <a:gd name="T82" fmla="*/ 0 w 268"/>
                    <a:gd name="T83" fmla="*/ 0 h 757"/>
                    <a:gd name="T84" fmla="*/ 0 w 268"/>
                    <a:gd name="T85" fmla="*/ 0 h 757"/>
                    <a:gd name="T86" fmla="*/ 0 w 268"/>
                    <a:gd name="T87" fmla="*/ 0 h 757"/>
                    <a:gd name="T88" fmla="*/ 0 w 268"/>
                    <a:gd name="T89" fmla="*/ 0 h 757"/>
                    <a:gd name="T90" fmla="*/ 0 w 268"/>
                    <a:gd name="T91" fmla="*/ 0 h 7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8"/>
                    <a:gd name="T139" fmla="*/ 0 h 757"/>
                    <a:gd name="T140" fmla="*/ 268 w 268"/>
                    <a:gd name="T141" fmla="*/ 757 h 7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8" h="757">
                      <a:moveTo>
                        <a:pt x="0" y="0"/>
                      </a:moveTo>
                      <a:lnTo>
                        <a:pt x="57" y="43"/>
                      </a:lnTo>
                      <a:lnTo>
                        <a:pt x="82" y="80"/>
                      </a:lnTo>
                      <a:lnTo>
                        <a:pt x="71" y="99"/>
                      </a:lnTo>
                      <a:lnTo>
                        <a:pt x="71" y="103"/>
                      </a:lnTo>
                      <a:lnTo>
                        <a:pt x="74" y="118"/>
                      </a:lnTo>
                      <a:lnTo>
                        <a:pt x="78" y="139"/>
                      </a:lnTo>
                      <a:lnTo>
                        <a:pt x="87" y="169"/>
                      </a:lnTo>
                      <a:lnTo>
                        <a:pt x="96" y="204"/>
                      </a:lnTo>
                      <a:lnTo>
                        <a:pt x="108" y="246"/>
                      </a:lnTo>
                      <a:lnTo>
                        <a:pt x="122" y="293"/>
                      </a:lnTo>
                      <a:lnTo>
                        <a:pt x="136" y="344"/>
                      </a:lnTo>
                      <a:lnTo>
                        <a:pt x="152" y="399"/>
                      </a:lnTo>
                      <a:lnTo>
                        <a:pt x="170" y="456"/>
                      </a:lnTo>
                      <a:lnTo>
                        <a:pt x="189" y="515"/>
                      </a:lnTo>
                      <a:lnTo>
                        <a:pt x="208" y="575"/>
                      </a:lnTo>
                      <a:lnTo>
                        <a:pt x="228" y="636"/>
                      </a:lnTo>
                      <a:lnTo>
                        <a:pt x="248" y="698"/>
                      </a:lnTo>
                      <a:lnTo>
                        <a:pt x="268" y="757"/>
                      </a:lnTo>
                      <a:lnTo>
                        <a:pt x="261" y="756"/>
                      </a:lnTo>
                      <a:lnTo>
                        <a:pt x="248" y="728"/>
                      </a:lnTo>
                      <a:lnTo>
                        <a:pt x="230" y="684"/>
                      </a:lnTo>
                      <a:lnTo>
                        <a:pt x="211" y="629"/>
                      </a:lnTo>
                      <a:lnTo>
                        <a:pt x="191" y="569"/>
                      </a:lnTo>
                      <a:lnTo>
                        <a:pt x="174" y="513"/>
                      </a:lnTo>
                      <a:lnTo>
                        <a:pt x="159" y="465"/>
                      </a:lnTo>
                      <a:lnTo>
                        <a:pt x="151" y="435"/>
                      </a:lnTo>
                      <a:lnTo>
                        <a:pt x="138" y="389"/>
                      </a:lnTo>
                      <a:lnTo>
                        <a:pt x="125" y="345"/>
                      </a:lnTo>
                      <a:lnTo>
                        <a:pt x="111" y="300"/>
                      </a:lnTo>
                      <a:lnTo>
                        <a:pt x="98" y="253"/>
                      </a:lnTo>
                      <a:lnTo>
                        <a:pt x="83" y="202"/>
                      </a:lnTo>
                      <a:lnTo>
                        <a:pt x="69" y="144"/>
                      </a:lnTo>
                      <a:lnTo>
                        <a:pt x="54" y="76"/>
                      </a:lnTo>
                      <a:lnTo>
                        <a:pt x="43" y="64"/>
                      </a:lnTo>
                      <a:lnTo>
                        <a:pt x="27" y="58"/>
                      </a:lnTo>
                      <a:lnTo>
                        <a:pt x="11" y="48"/>
                      </a:lnTo>
                      <a:lnTo>
                        <a:pt x="8" y="36"/>
                      </a:lnTo>
                      <a:lnTo>
                        <a:pt x="2" y="12"/>
                      </a:lnTo>
                      <a:lnTo>
                        <a:pt x="0" y="0"/>
                      </a:lnTo>
                      <a:close/>
                    </a:path>
                  </a:pathLst>
                </a:custGeom>
                <a:solidFill>
                  <a:srgbClr val="47A3CB"/>
                </a:solidFill>
                <a:ln w="9525">
                  <a:noFill/>
                  <a:round/>
                  <a:headEnd/>
                  <a:tailEnd/>
                </a:ln>
              </p:spPr>
              <p:txBody>
                <a:bodyPr/>
                <a:lstStyle/>
                <a:p>
                  <a:endParaRPr lang="en-US"/>
                </a:p>
              </p:txBody>
            </p:sp>
            <p:sp>
              <p:nvSpPr>
                <p:cNvPr id="18724" name="Freeform 844"/>
                <p:cNvSpPr>
                  <a:spLocks/>
                </p:cNvSpPr>
                <p:nvPr/>
              </p:nvSpPr>
              <p:spPr bwMode="auto">
                <a:xfrm>
                  <a:off x="1495" y="2236"/>
                  <a:ext cx="67" cy="189"/>
                </a:xfrm>
                <a:custGeom>
                  <a:avLst/>
                  <a:gdLst>
                    <a:gd name="T0" fmla="*/ 0 w 268"/>
                    <a:gd name="T1" fmla="*/ 0 h 757"/>
                    <a:gd name="T2" fmla="*/ 0 w 268"/>
                    <a:gd name="T3" fmla="*/ 0 h 757"/>
                    <a:gd name="T4" fmla="*/ 0 w 268"/>
                    <a:gd name="T5" fmla="*/ 0 h 757"/>
                    <a:gd name="T6" fmla="*/ 0 w 268"/>
                    <a:gd name="T7" fmla="*/ 0 h 757"/>
                    <a:gd name="T8" fmla="*/ 0 w 268"/>
                    <a:gd name="T9" fmla="*/ 0 h 757"/>
                    <a:gd name="T10" fmla="*/ 0 w 268"/>
                    <a:gd name="T11" fmla="*/ 0 h 757"/>
                    <a:gd name="T12" fmla="*/ 0 w 268"/>
                    <a:gd name="T13" fmla="*/ 0 h 757"/>
                    <a:gd name="T14" fmla="*/ 0 w 268"/>
                    <a:gd name="T15" fmla="*/ 0 h 757"/>
                    <a:gd name="T16" fmla="*/ 0 w 268"/>
                    <a:gd name="T17" fmla="*/ 0 h 757"/>
                    <a:gd name="T18" fmla="*/ 0 w 268"/>
                    <a:gd name="T19" fmla="*/ 0 h 757"/>
                    <a:gd name="T20" fmla="*/ 0 w 268"/>
                    <a:gd name="T21" fmla="*/ 0 h 757"/>
                    <a:gd name="T22" fmla="*/ 0 w 268"/>
                    <a:gd name="T23" fmla="*/ 0 h 757"/>
                    <a:gd name="T24" fmla="*/ 0 w 268"/>
                    <a:gd name="T25" fmla="*/ 0 h 757"/>
                    <a:gd name="T26" fmla="*/ 0 w 268"/>
                    <a:gd name="T27" fmla="*/ 0 h 757"/>
                    <a:gd name="T28" fmla="*/ 0 w 268"/>
                    <a:gd name="T29" fmla="*/ 0 h 757"/>
                    <a:gd name="T30" fmla="*/ 0 w 268"/>
                    <a:gd name="T31" fmla="*/ 0 h 757"/>
                    <a:gd name="T32" fmla="*/ 0 w 268"/>
                    <a:gd name="T33" fmla="*/ 0 h 757"/>
                    <a:gd name="T34" fmla="*/ 0 w 268"/>
                    <a:gd name="T35" fmla="*/ 0 h 757"/>
                    <a:gd name="T36" fmla="*/ 0 w 268"/>
                    <a:gd name="T37" fmla="*/ 0 h 757"/>
                    <a:gd name="T38" fmla="*/ 0 w 268"/>
                    <a:gd name="T39" fmla="*/ 0 h 757"/>
                    <a:gd name="T40" fmla="*/ 0 w 268"/>
                    <a:gd name="T41" fmla="*/ 0 h 757"/>
                    <a:gd name="T42" fmla="*/ 0 w 268"/>
                    <a:gd name="T43" fmla="*/ 0 h 757"/>
                    <a:gd name="T44" fmla="*/ 0 w 268"/>
                    <a:gd name="T45" fmla="*/ 0 h 757"/>
                    <a:gd name="T46" fmla="*/ 0 w 268"/>
                    <a:gd name="T47" fmla="*/ 0 h 757"/>
                    <a:gd name="T48" fmla="*/ 0 w 268"/>
                    <a:gd name="T49" fmla="*/ 0 h 757"/>
                    <a:gd name="T50" fmla="*/ 0 w 268"/>
                    <a:gd name="T51" fmla="*/ 0 h 757"/>
                    <a:gd name="T52" fmla="*/ 0 w 268"/>
                    <a:gd name="T53" fmla="*/ 0 h 757"/>
                    <a:gd name="T54" fmla="*/ 0 w 268"/>
                    <a:gd name="T55" fmla="*/ 0 h 757"/>
                    <a:gd name="T56" fmla="*/ 0 w 268"/>
                    <a:gd name="T57" fmla="*/ 0 h 757"/>
                    <a:gd name="T58" fmla="*/ 0 w 268"/>
                    <a:gd name="T59" fmla="*/ 0 h 757"/>
                    <a:gd name="T60" fmla="*/ 0 w 268"/>
                    <a:gd name="T61" fmla="*/ 0 h 757"/>
                    <a:gd name="T62" fmla="*/ 0 w 268"/>
                    <a:gd name="T63" fmla="*/ 0 h 757"/>
                    <a:gd name="T64" fmla="*/ 0 w 268"/>
                    <a:gd name="T65" fmla="*/ 0 h 757"/>
                    <a:gd name="T66" fmla="*/ 0 w 268"/>
                    <a:gd name="T67" fmla="*/ 0 h 757"/>
                    <a:gd name="T68" fmla="*/ 0 w 268"/>
                    <a:gd name="T69" fmla="*/ 0 h 757"/>
                    <a:gd name="T70" fmla="*/ 0 w 268"/>
                    <a:gd name="T71" fmla="*/ 0 h 757"/>
                    <a:gd name="T72" fmla="*/ 0 w 268"/>
                    <a:gd name="T73" fmla="*/ 0 h 757"/>
                    <a:gd name="T74" fmla="*/ 0 w 268"/>
                    <a:gd name="T75" fmla="*/ 0 h 757"/>
                    <a:gd name="T76" fmla="*/ 0 w 268"/>
                    <a:gd name="T77" fmla="*/ 0 h 757"/>
                    <a:gd name="T78" fmla="*/ 0 w 268"/>
                    <a:gd name="T79" fmla="*/ 0 h 757"/>
                    <a:gd name="T80" fmla="*/ 0 w 268"/>
                    <a:gd name="T81" fmla="*/ 0 h 757"/>
                    <a:gd name="T82" fmla="*/ 0 w 268"/>
                    <a:gd name="T83" fmla="*/ 0 h 757"/>
                    <a:gd name="T84" fmla="*/ 0 w 268"/>
                    <a:gd name="T85" fmla="*/ 0 h 757"/>
                    <a:gd name="T86" fmla="*/ 0 w 268"/>
                    <a:gd name="T87" fmla="*/ 0 h 757"/>
                    <a:gd name="T88" fmla="*/ 0 w 268"/>
                    <a:gd name="T89" fmla="*/ 0 h 757"/>
                    <a:gd name="T90" fmla="*/ 0 w 268"/>
                    <a:gd name="T91" fmla="*/ 0 h 757"/>
                    <a:gd name="T92" fmla="*/ 0 w 268"/>
                    <a:gd name="T93" fmla="*/ 0 h 75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8"/>
                    <a:gd name="T142" fmla="*/ 0 h 757"/>
                    <a:gd name="T143" fmla="*/ 268 w 268"/>
                    <a:gd name="T144" fmla="*/ 757 h 75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8" h="757">
                      <a:moveTo>
                        <a:pt x="0" y="0"/>
                      </a:moveTo>
                      <a:lnTo>
                        <a:pt x="57" y="43"/>
                      </a:lnTo>
                      <a:lnTo>
                        <a:pt x="82" y="80"/>
                      </a:lnTo>
                      <a:lnTo>
                        <a:pt x="71" y="99"/>
                      </a:lnTo>
                      <a:lnTo>
                        <a:pt x="71" y="103"/>
                      </a:lnTo>
                      <a:lnTo>
                        <a:pt x="74" y="118"/>
                      </a:lnTo>
                      <a:lnTo>
                        <a:pt x="78" y="139"/>
                      </a:lnTo>
                      <a:lnTo>
                        <a:pt x="87" y="169"/>
                      </a:lnTo>
                      <a:lnTo>
                        <a:pt x="96" y="204"/>
                      </a:lnTo>
                      <a:lnTo>
                        <a:pt x="108" y="246"/>
                      </a:lnTo>
                      <a:lnTo>
                        <a:pt x="122" y="293"/>
                      </a:lnTo>
                      <a:lnTo>
                        <a:pt x="136" y="344"/>
                      </a:lnTo>
                      <a:lnTo>
                        <a:pt x="152" y="399"/>
                      </a:lnTo>
                      <a:lnTo>
                        <a:pt x="170" y="456"/>
                      </a:lnTo>
                      <a:lnTo>
                        <a:pt x="189" y="515"/>
                      </a:lnTo>
                      <a:lnTo>
                        <a:pt x="208" y="575"/>
                      </a:lnTo>
                      <a:lnTo>
                        <a:pt x="228" y="636"/>
                      </a:lnTo>
                      <a:lnTo>
                        <a:pt x="248" y="698"/>
                      </a:lnTo>
                      <a:lnTo>
                        <a:pt x="268" y="757"/>
                      </a:lnTo>
                      <a:lnTo>
                        <a:pt x="261" y="756"/>
                      </a:lnTo>
                      <a:lnTo>
                        <a:pt x="248" y="728"/>
                      </a:lnTo>
                      <a:lnTo>
                        <a:pt x="230" y="684"/>
                      </a:lnTo>
                      <a:lnTo>
                        <a:pt x="211" y="629"/>
                      </a:lnTo>
                      <a:lnTo>
                        <a:pt x="191" y="569"/>
                      </a:lnTo>
                      <a:lnTo>
                        <a:pt x="174" y="513"/>
                      </a:lnTo>
                      <a:lnTo>
                        <a:pt x="159" y="465"/>
                      </a:lnTo>
                      <a:lnTo>
                        <a:pt x="151" y="435"/>
                      </a:lnTo>
                      <a:lnTo>
                        <a:pt x="138" y="389"/>
                      </a:lnTo>
                      <a:lnTo>
                        <a:pt x="125" y="345"/>
                      </a:lnTo>
                      <a:lnTo>
                        <a:pt x="111" y="300"/>
                      </a:lnTo>
                      <a:lnTo>
                        <a:pt x="98" y="253"/>
                      </a:lnTo>
                      <a:lnTo>
                        <a:pt x="83" y="202"/>
                      </a:lnTo>
                      <a:lnTo>
                        <a:pt x="69" y="144"/>
                      </a:lnTo>
                      <a:lnTo>
                        <a:pt x="54" y="76"/>
                      </a:lnTo>
                      <a:lnTo>
                        <a:pt x="43" y="64"/>
                      </a:lnTo>
                      <a:lnTo>
                        <a:pt x="27" y="58"/>
                      </a:lnTo>
                      <a:lnTo>
                        <a:pt x="11" y="48"/>
                      </a:lnTo>
                      <a:lnTo>
                        <a:pt x="8" y="36"/>
                      </a:lnTo>
                      <a:lnTo>
                        <a:pt x="2" y="12"/>
                      </a:lnTo>
                      <a:lnTo>
                        <a:pt x="0" y="0"/>
                      </a:lnTo>
                    </a:path>
                  </a:pathLst>
                </a:custGeom>
                <a:noFill/>
                <a:ln w="1588">
                  <a:solidFill>
                    <a:srgbClr val="87C2DC"/>
                  </a:solidFill>
                  <a:round/>
                  <a:headEnd/>
                  <a:tailEnd/>
                </a:ln>
              </p:spPr>
              <p:txBody>
                <a:bodyPr/>
                <a:lstStyle/>
                <a:p>
                  <a:endParaRPr lang="en-US"/>
                </a:p>
              </p:txBody>
            </p:sp>
            <p:sp>
              <p:nvSpPr>
                <p:cNvPr id="18725" name="Freeform 845"/>
                <p:cNvSpPr>
                  <a:spLocks/>
                </p:cNvSpPr>
                <p:nvPr/>
              </p:nvSpPr>
              <p:spPr bwMode="auto">
                <a:xfrm>
                  <a:off x="1514" y="2258"/>
                  <a:ext cx="59" cy="175"/>
                </a:xfrm>
                <a:custGeom>
                  <a:avLst/>
                  <a:gdLst>
                    <a:gd name="T0" fmla="*/ 0 w 233"/>
                    <a:gd name="T1" fmla="*/ 0 h 702"/>
                    <a:gd name="T2" fmla="*/ 0 w 233"/>
                    <a:gd name="T3" fmla="*/ 0 h 702"/>
                    <a:gd name="T4" fmla="*/ 0 w 233"/>
                    <a:gd name="T5" fmla="*/ 0 h 702"/>
                    <a:gd name="T6" fmla="*/ 0 w 233"/>
                    <a:gd name="T7" fmla="*/ 0 h 702"/>
                    <a:gd name="T8" fmla="*/ 0 w 233"/>
                    <a:gd name="T9" fmla="*/ 0 h 702"/>
                    <a:gd name="T10" fmla="*/ 0 w 233"/>
                    <a:gd name="T11" fmla="*/ 0 h 702"/>
                    <a:gd name="T12" fmla="*/ 0 w 233"/>
                    <a:gd name="T13" fmla="*/ 0 h 702"/>
                    <a:gd name="T14" fmla="*/ 0 w 233"/>
                    <a:gd name="T15" fmla="*/ 0 h 702"/>
                    <a:gd name="T16" fmla="*/ 0 w 233"/>
                    <a:gd name="T17" fmla="*/ 0 h 702"/>
                    <a:gd name="T18" fmla="*/ 0 w 233"/>
                    <a:gd name="T19" fmla="*/ 0 h 702"/>
                    <a:gd name="T20" fmla="*/ 0 w 233"/>
                    <a:gd name="T21" fmla="*/ 0 h 702"/>
                    <a:gd name="T22" fmla="*/ 0 w 233"/>
                    <a:gd name="T23" fmla="*/ 0 h 702"/>
                    <a:gd name="T24" fmla="*/ 0 w 233"/>
                    <a:gd name="T25" fmla="*/ 0 h 702"/>
                    <a:gd name="T26" fmla="*/ 0 w 233"/>
                    <a:gd name="T27" fmla="*/ 0 h 702"/>
                    <a:gd name="T28" fmla="*/ 0 w 233"/>
                    <a:gd name="T29" fmla="*/ 0 h 702"/>
                    <a:gd name="T30" fmla="*/ 0 w 233"/>
                    <a:gd name="T31" fmla="*/ 0 h 702"/>
                    <a:gd name="T32" fmla="*/ 0 w 233"/>
                    <a:gd name="T33" fmla="*/ 0 h 702"/>
                    <a:gd name="T34" fmla="*/ 0 w 233"/>
                    <a:gd name="T35" fmla="*/ 0 h 702"/>
                    <a:gd name="T36" fmla="*/ 0 w 233"/>
                    <a:gd name="T37" fmla="*/ 0 h 702"/>
                    <a:gd name="T38" fmla="*/ 0 w 233"/>
                    <a:gd name="T39" fmla="*/ 0 h 702"/>
                    <a:gd name="T40" fmla="*/ 0 w 233"/>
                    <a:gd name="T41" fmla="*/ 0 h 702"/>
                    <a:gd name="T42" fmla="*/ 0 w 233"/>
                    <a:gd name="T43" fmla="*/ 0 h 702"/>
                    <a:gd name="T44" fmla="*/ 0 w 233"/>
                    <a:gd name="T45" fmla="*/ 0 h 702"/>
                    <a:gd name="T46" fmla="*/ 0 w 233"/>
                    <a:gd name="T47" fmla="*/ 0 h 702"/>
                    <a:gd name="T48" fmla="*/ 0 w 233"/>
                    <a:gd name="T49" fmla="*/ 0 h 702"/>
                    <a:gd name="T50" fmla="*/ 0 w 233"/>
                    <a:gd name="T51" fmla="*/ 0 h 702"/>
                    <a:gd name="T52" fmla="*/ 0 w 233"/>
                    <a:gd name="T53" fmla="*/ 0 h 702"/>
                    <a:gd name="T54" fmla="*/ 0 w 233"/>
                    <a:gd name="T55" fmla="*/ 0 h 702"/>
                    <a:gd name="T56" fmla="*/ 0 w 233"/>
                    <a:gd name="T57" fmla="*/ 0 h 702"/>
                    <a:gd name="T58" fmla="*/ 0 w 233"/>
                    <a:gd name="T59" fmla="*/ 0 h 702"/>
                    <a:gd name="T60" fmla="*/ 0 w 233"/>
                    <a:gd name="T61" fmla="*/ 0 h 702"/>
                    <a:gd name="T62" fmla="*/ 0 w 233"/>
                    <a:gd name="T63" fmla="*/ 0 h 702"/>
                    <a:gd name="T64" fmla="*/ 0 w 233"/>
                    <a:gd name="T65" fmla="*/ 0 h 702"/>
                    <a:gd name="T66" fmla="*/ 0 w 233"/>
                    <a:gd name="T67" fmla="*/ 0 h 702"/>
                    <a:gd name="T68" fmla="*/ 0 w 233"/>
                    <a:gd name="T69" fmla="*/ 0 h 702"/>
                    <a:gd name="T70" fmla="*/ 0 w 233"/>
                    <a:gd name="T71" fmla="*/ 0 h 702"/>
                    <a:gd name="T72" fmla="*/ 0 w 233"/>
                    <a:gd name="T73" fmla="*/ 0 h 702"/>
                    <a:gd name="T74" fmla="*/ 0 w 233"/>
                    <a:gd name="T75" fmla="*/ 0 h 702"/>
                    <a:gd name="T76" fmla="*/ 0 w 233"/>
                    <a:gd name="T77" fmla="*/ 0 h 702"/>
                    <a:gd name="T78" fmla="*/ 0 w 233"/>
                    <a:gd name="T79" fmla="*/ 0 h 702"/>
                    <a:gd name="T80" fmla="*/ 0 w 233"/>
                    <a:gd name="T81" fmla="*/ 0 h 702"/>
                    <a:gd name="T82" fmla="*/ 0 w 233"/>
                    <a:gd name="T83" fmla="*/ 0 h 702"/>
                    <a:gd name="T84" fmla="*/ 0 w 233"/>
                    <a:gd name="T85" fmla="*/ 0 h 702"/>
                    <a:gd name="T86" fmla="*/ 0 w 233"/>
                    <a:gd name="T87" fmla="*/ 0 h 702"/>
                    <a:gd name="T88" fmla="*/ 0 w 233"/>
                    <a:gd name="T89" fmla="*/ 0 h 7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
                    <a:gd name="T136" fmla="*/ 0 h 702"/>
                    <a:gd name="T137" fmla="*/ 233 w 233"/>
                    <a:gd name="T138" fmla="*/ 702 h 7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 h="702">
                      <a:moveTo>
                        <a:pt x="6" y="0"/>
                      </a:moveTo>
                      <a:lnTo>
                        <a:pt x="1" y="2"/>
                      </a:lnTo>
                      <a:lnTo>
                        <a:pt x="1" y="1"/>
                      </a:lnTo>
                      <a:lnTo>
                        <a:pt x="0" y="7"/>
                      </a:lnTo>
                      <a:lnTo>
                        <a:pt x="19" y="63"/>
                      </a:lnTo>
                      <a:lnTo>
                        <a:pt x="48" y="138"/>
                      </a:lnTo>
                      <a:lnTo>
                        <a:pt x="66" y="181"/>
                      </a:lnTo>
                      <a:lnTo>
                        <a:pt x="81" y="216"/>
                      </a:lnTo>
                      <a:lnTo>
                        <a:pt x="99" y="261"/>
                      </a:lnTo>
                      <a:lnTo>
                        <a:pt x="118" y="314"/>
                      </a:lnTo>
                      <a:lnTo>
                        <a:pt x="137" y="372"/>
                      </a:lnTo>
                      <a:lnTo>
                        <a:pt x="154" y="432"/>
                      </a:lnTo>
                      <a:lnTo>
                        <a:pt x="171" y="489"/>
                      </a:lnTo>
                      <a:lnTo>
                        <a:pt x="185" y="542"/>
                      </a:lnTo>
                      <a:lnTo>
                        <a:pt x="200" y="595"/>
                      </a:lnTo>
                      <a:lnTo>
                        <a:pt x="217" y="650"/>
                      </a:lnTo>
                      <a:lnTo>
                        <a:pt x="233" y="702"/>
                      </a:lnTo>
                      <a:lnTo>
                        <a:pt x="227" y="665"/>
                      </a:lnTo>
                      <a:lnTo>
                        <a:pt x="219" y="629"/>
                      </a:lnTo>
                      <a:lnTo>
                        <a:pt x="210" y="592"/>
                      </a:lnTo>
                      <a:lnTo>
                        <a:pt x="201" y="559"/>
                      </a:lnTo>
                      <a:lnTo>
                        <a:pt x="193" y="527"/>
                      </a:lnTo>
                      <a:lnTo>
                        <a:pt x="185" y="493"/>
                      </a:lnTo>
                      <a:lnTo>
                        <a:pt x="179" y="477"/>
                      </a:lnTo>
                      <a:lnTo>
                        <a:pt x="173" y="459"/>
                      </a:lnTo>
                      <a:lnTo>
                        <a:pt x="168" y="442"/>
                      </a:lnTo>
                      <a:lnTo>
                        <a:pt x="147" y="375"/>
                      </a:lnTo>
                      <a:lnTo>
                        <a:pt x="126" y="310"/>
                      </a:lnTo>
                      <a:lnTo>
                        <a:pt x="101" y="243"/>
                      </a:lnTo>
                      <a:lnTo>
                        <a:pt x="81" y="197"/>
                      </a:lnTo>
                      <a:lnTo>
                        <a:pt x="59" y="146"/>
                      </a:lnTo>
                      <a:lnTo>
                        <a:pt x="40" y="98"/>
                      </a:lnTo>
                      <a:lnTo>
                        <a:pt x="31" y="72"/>
                      </a:lnTo>
                      <a:lnTo>
                        <a:pt x="14" y="25"/>
                      </a:lnTo>
                      <a:lnTo>
                        <a:pt x="6" y="0"/>
                      </a:lnTo>
                      <a:close/>
                    </a:path>
                  </a:pathLst>
                </a:custGeom>
                <a:solidFill>
                  <a:srgbClr val="47A3CB"/>
                </a:solidFill>
                <a:ln w="9525">
                  <a:noFill/>
                  <a:round/>
                  <a:headEnd/>
                  <a:tailEnd/>
                </a:ln>
              </p:spPr>
              <p:txBody>
                <a:bodyPr/>
                <a:lstStyle/>
                <a:p>
                  <a:endParaRPr lang="en-US"/>
                </a:p>
              </p:txBody>
            </p:sp>
            <p:sp>
              <p:nvSpPr>
                <p:cNvPr id="18726" name="Freeform 846"/>
                <p:cNvSpPr>
                  <a:spLocks/>
                </p:cNvSpPr>
                <p:nvPr/>
              </p:nvSpPr>
              <p:spPr bwMode="auto">
                <a:xfrm>
                  <a:off x="1514" y="2258"/>
                  <a:ext cx="59" cy="175"/>
                </a:xfrm>
                <a:custGeom>
                  <a:avLst/>
                  <a:gdLst>
                    <a:gd name="T0" fmla="*/ 0 w 233"/>
                    <a:gd name="T1" fmla="*/ 0 h 702"/>
                    <a:gd name="T2" fmla="*/ 0 w 233"/>
                    <a:gd name="T3" fmla="*/ 0 h 702"/>
                    <a:gd name="T4" fmla="*/ 0 w 233"/>
                    <a:gd name="T5" fmla="*/ 0 h 702"/>
                    <a:gd name="T6" fmla="*/ 0 w 233"/>
                    <a:gd name="T7" fmla="*/ 0 h 702"/>
                    <a:gd name="T8" fmla="*/ 0 w 233"/>
                    <a:gd name="T9" fmla="*/ 0 h 702"/>
                    <a:gd name="T10" fmla="*/ 0 w 233"/>
                    <a:gd name="T11" fmla="*/ 0 h 702"/>
                    <a:gd name="T12" fmla="*/ 0 w 233"/>
                    <a:gd name="T13" fmla="*/ 0 h 702"/>
                    <a:gd name="T14" fmla="*/ 0 w 233"/>
                    <a:gd name="T15" fmla="*/ 0 h 702"/>
                    <a:gd name="T16" fmla="*/ 0 w 233"/>
                    <a:gd name="T17" fmla="*/ 0 h 702"/>
                    <a:gd name="T18" fmla="*/ 0 w 233"/>
                    <a:gd name="T19" fmla="*/ 0 h 702"/>
                    <a:gd name="T20" fmla="*/ 0 w 233"/>
                    <a:gd name="T21" fmla="*/ 0 h 702"/>
                    <a:gd name="T22" fmla="*/ 0 w 233"/>
                    <a:gd name="T23" fmla="*/ 0 h 702"/>
                    <a:gd name="T24" fmla="*/ 0 w 233"/>
                    <a:gd name="T25" fmla="*/ 0 h 702"/>
                    <a:gd name="T26" fmla="*/ 0 w 233"/>
                    <a:gd name="T27" fmla="*/ 0 h 702"/>
                    <a:gd name="T28" fmla="*/ 0 w 233"/>
                    <a:gd name="T29" fmla="*/ 0 h 702"/>
                    <a:gd name="T30" fmla="*/ 0 w 233"/>
                    <a:gd name="T31" fmla="*/ 0 h 702"/>
                    <a:gd name="T32" fmla="*/ 0 w 233"/>
                    <a:gd name="T33" fmla="*/ 0 h 702"/>
                    <a:gd name="T34" fmla="*/ 0 w 233"/>
                    <a:gd name="T35" fmla="*/ 0 h 702"/>
                    <a:gd name="T36" fmla="*/ 0 w 233"/>
                    <a:gd name="T37" fmla="*/ 0 h 702"/>
                    <a:gd name="T38" fmla="*/ 0 w 233"/>
                    <a:gd name="T39" fmla="*/ 0 h 702"/>
                    <a:gd name="T40" fmla="*/ 0 w 233"/>
                    <a:gd name="T41" fmla="*/ 0 h 702"/>
                    <a:gd name="T42" fmla="*/ 0 w 233"/>
                    <a:gd name="T43" fmla="*/ 0 h 702"/>
                    <a:gd name="T44" fmla="*/ 0 w 233"/>
                    <a:gd name="T45" fmla="*/ 0 h 702"/>
                    <a:gd name="T46" fmla="*/ 0 w 233"/>
                    <a:gd name="T47" fmla="*/ 0 h 702"/>
                    <a:gd name="T48" fmla="*/ 0 w 233"/>
                    <a:gd name="T49" fmla="*/ 0 h 702"/>
                    <a:gd name="T50" fmla="*/ 0 w 233"/>
                    <a:gd name="T51" fmla="*/ 0 h 702"/>
                    <a:gd name="T52" fmla="*/ 0 w 233"/>
                    <a:gd name="T53" fmla="*/ 0 h 702"/>
                    <a:gd name="T54" fmla="*/ 0 w 233"/>
                    <a:gd name="T55" fmla="*/ 0 h 702"/>
                    <a:gd name="T56" fmla="*/ 0 w 233"/>
                    <a:gd name="T57" fmla="*/ 0 h 702"/>
                    <a:gd name="T58" fmla="*/ 0 w 233"/>
                    <a:gd name="T59" fmla="*/ 0 h 702"/>
                    <a:gd name="T60" fmla="*/ 0 w 233"/>
                    <a:gd name="T61" fmla="*/ 0 h 702"/>
                    <a:gd name="T62" fmla="*/ 0 w 233"/>
                    <a:gd name="T63" fmla="*/ 0 h 702"/>
                    <a:gd name="T64" fmla="*/ 0 w 233"/>
                    <a:gd name="T65" fmla="*/ 0 h 702"/>
                    <a:gd name="T66" fmla="*/ 0 w 233"/>
                    <a:gd name="T67" fmla="*/ 0 h 702"/>
                    <a:gd name="T68" fmla="*/ 0 w 233"/>
                    <a:gd name="T69" fmla="*/ 0 h 702"/>
                    <a:gd name="T70" fmla="*/ 0 w 233"/>
                    <a:gd name="T71" fmla="*/ 0 h 702"/>
                    <a:gd name="T72" fmla="*/ 0 w 233"/>
                    <a:gd name="T73" fmla="*/ 0 h 702"/>
                    <a:gd name="T74" fmla="*/ 0 w 233"/>
                    <a:gd name="T75" fmla="*/ 0 h 702"/>
                    <a:gd name="T76" fmla="*/ 0 w 233"/>
                    <a:gd name="T77" fmla="*/ 0 h 702"/>
                    <a:gd name="T78" fmla="*/ 0 w 233"/>
                    <a:gd name="T79" fmla="*/ 0 h 702"/>
                    <a:gd name="T80" fmla="*/ 0 w 233"/>
                    <a:gd name="T81" fmla="*/ 0 h 702"/>
                    <a:gd name="T82" fmla="*/ 0 w 233"/>
                    <a:gd name="T83" fmla="*/ 0 h 702"/>
                    <a:gd name="T84" fmla="*/ 0 w 233"/>
                    <a:gd name="T85" fmla="*/ 0 h 702"/>
                    <a:gd name="T86" fmla="*/ 0 w 233"/>
                    <a:gd name="T87" fmla="*/ 0 h 702"/>
                    <a:gd name="T88" fmla="*/ 0 w 233"/>
                    <a:gd name="T89" fmla="*/ 0 h 702"/>
                    <a:gd name="T90" fmla="*/ 0 w 233"/>
                    <a:gd name="T91" fmla="*/ 0 h 7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3"/>
                    <a:gd name="T139" fmla="*/ 0 h 702"/>
                    <a:gd name="T140" fmla="*/ 233 w 233"/>
                    <a:gd name="T141" fmla="*/ 702 h 7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3" h="702">
                      <a:moveTo>
                        <a:pt x="6" y="0"/>
                      </a:moveTo>
                      <a:lnTo>
                        <a:pt x="1" y="2"/>
                      </a:lnTo>
                      <a:lnTo>
                        <a:pt x="1" y="1"/>
                      </a:lnTo>
                      <a:lnTo>
                        <a:pt x="0" y="7"/>
                      </a:lnTo>
                      <a:lnTo>
                        <a:pt x="19" y="63"/>
                      </a:lnTo>
                      <a:lnTo>
                        <a:pt x="48" y="138"/>
                      </a:lnTo>
                      <a:lnTo>
                        <a:pt x="66" y="181"/>
                      </a:lnTo>
                      <a:lnTo>
                        <a:pt x="81" y="216"/>
                      </a:lnTo>
                      <a:lnTo>
                        <a:pt x="99" y="261"/>
                      </a:lnTo>
                      <a:lnTo>
                        <a:pt x="118" y="314"/>
                      </a:lnTo>
                      <a:lnTo>
                        <a:pt x="137" y="372"/>
                      </a:lnTo>
                      <a:lnTo>
                        <a:pt x="154" y="432"/>
                      </a:lnTo>
                      <a:lnTo>
                        <a:pt x="171" y="489"/>
                      </a:lnTo>
                      <a:lnTo>
                        <a:pt x="185" y="542"/>
                      </a:lnTo>
                      <a:lnTo>
                        <a:pt x="200" y="595"/>
                      </a:lnTo>
                      <a:lnTo>
                        <a:pt x="217" y="650"/>
                      </a:lnTo>
                      <a:lnTo>
                        <a:pt x="233" y="702"/>
                      </a:lnTo>
                      <a:lnTo>
                        <a:pt x="227" y="665"/>
                      </a:lnTo>
                      <a:lnTo>
                        <a:pt x="219" y="629"/>
                      </a:lnTo>
                      <a:lnTo>
                        <a:pt x="210" y="592"/>
                      </a:lnTo>
                      <a:lnTo>
                        <a:pt x="201" y="559"/>
                      </a:lnTo>
                      <a:lnTo>
                        <a:pt x="193" y="527"/>
                      </a:lnTo>
                      <a:lnTo>
                        <a:pt x="185" y="493"/>
                      </a:lnTo>
                      <a:lnTo>
                        <a:pt x="179" y="477"/>
                      </a:lnTo>
                      <a:lnTo>
                        <a:pt x="173" y="459"/>
                      </a:lnTo>
                      <a:lnTo>
                        <a:pt x="168" y="442"/>
                      </a:lnTo>
                      <a:lnTo>
                        <a:pt x="147" y="375"/>
                      </a:lnTo>
                      <a:lnTo>
                        <a:pt x="126" y="310"/>
                      </a:lnTo>
                      <a:lnTo>
                        <a:pt x="101" y="243"/>
                      </a:lnTo>
                      <a:lnTo>
                        <a:pt x="81" y="197"/>
                      </a:lnTo>
                      <a:lnTo>
                        <a:pt x="59" y="146"/>
                      </a:lnTo>
                      <a:lnTo>
                        <a:pt x="40" y="98"/>
                      </a:lnTo>
                      <a:lnTo>
                        <a:pt x="31" y="72"/>
                      </a:lnTo>
                      <a:lnTo>
                        <a:pt x="14" y="25"/>
                      </a:lnTo>
                      <a:lnTo>
                        <a:pt x="6" y="0"/>
                      </a:lnTo>
                    </a:path>
                  </a:pathLst>
                </a:custGeom>
                <a:noFill/>
                <a:ln w="1588">
                  <a:solidFill>
                    <a:srgbClr val="87C2DC"/>
                  </a:solidFill>
                  <a:round/>
                  <a:headEnd/>
                  <a:tailEnd/>
                </a:ln>
              </p:spPr>
              <p:txBody>
                <a:bodyPr/>
                <a:lstStyle/>
                <a:p>
                  <a:endParaRPr lang="en-US"/>
                </a:p>
              </p:txBody>
            </p:sp>
            <p:sp>
              <p:nvSpPr>
                <p:cNvPr id="18727" name="Freeform 847"/>
                <p:cNvSpPr>
                  <a:spLocks/>
                </p:cNvSpPr>
                <p:nvPr/>
              </p:nvSpPr>
              <p:spPr bwMode="auto">
                <a:xfrm>
                  <a:off x="1568" y="2518"/>
                  <a:ext cx="86" cy="101"/>
                </a:xfrm>
                <a:custGeom>
                  <a:avLst/>
                  <a:gdLst>
                    <a:gd name="T0" fmla="*/ 0 w 343"/>
                    <a:gd name="T1" fmla="*/ 0 h 404"/>
                    <a:gd name="T2" fmla="*/ 0 w 343"/>
                    <a:gd name="T3" fmla="*/ 0 h 404"/>
                    <a:gd name="T4" fmla="*/ 0 w 343"/>
                    <a:gd name="T5" fmla="*/ 0 h 404"/>
                    <a:gd name="T6" fmla="*/ 0 w 343"/>
                    <a:gd name="T7" fmla="*/ 0 h 404"/>
                    <a:gd name="T8" fmla="*/ 0 w 343"/>
                    <a:gd name="T9" fmla="*/ 0 h 404"/>
                    <a:gd name="T10" fmla="*/ 0 w 343"/>
                    <a:gd name="T11" fmla="*/ 0 h 404"/>
                    <a:gd name="T12" fmla="*/ 0 w 343"/>
                    <a:gd name="T13" fmla="*/ 0 h 404"/>
                    <a:gd name="T14" fmla="*/ 0 w 343"/>
                    <a:gd name="T15" fmla="*/ 0 h 404"/>
                    <a:gd name="T16" fmla="*/ 0 w 343"/>
                    <a:gd name="T17" fmla="*/ 0 h 404"/>
                    <a:gd name="T18" fmla="*/ 0 w 343"/>
                    <a:gd name="T19" fmla="*/ 0 h 404"/>
                    <a:gd name="T20" fmla="*/ 0 w 343"/>
                    <a:gd name="T21" fmla="*/ 0 h 404"/>
                    <a:gd name="T22" fmla="*/ 0 w 343"/>
                    <a:gd name="T23" fmla="*/ 0 h 404"/>
                    <a:gd name="T24" fmla="*/ 0 w 343"/>
                    <a:gd name="T25" fmla="*/ 0 h 404"/>
                    <a:gd name="T26" fmla="*/ 0 w 343"/>
                    <a:gd name="T27" fmla="*/ 0 h 404"/>
                    <a:gd name="T28" fmla="*/ 0 w 343"/>
                    <a:gd name="T29" fmla="*/ 0 h 404"/>
                    <a:gd name="T30" fmla="*/ 0 w 343"/>
                    <a:gd name="T31" fmla="*/ 0 h 404"/>
                    <a:gd name="T32" fmla="*/ 0 w 343"/>
                    <a:gd name="T33" fmla="*/ 0 h 404"/>
                    <a:gd name="T34" fmla="*/ 0 w 343"/>
                    <a:gd name="T35" fmla="*/ 0 h 404"/>
                    <a:gd name="T36" fmla="*/ 0 w 343"/>
                    <a:gd name="T37" fmla="*/ 0 h 404"/>
                    <a:gd name="T38" fmla="*/ 0 w 343"/>
                    <a:gd name="T39" fmla="*/ 0 h 404"/>
                    <a:gd name="T40" fmla="*/ 0 w 343"/>
                    <a:gd name="T41" fmla="*/ 0 h 404"/>
                    <a:gd name="T42" fmla="*/ 0 w 343"/>
                    <a:gd name="T43" fmla="*/ 0 h 404"/>
                    <a:gd name="T44" fmla="*/ 0 w 343"/>
                    <a:gd name="T45" fmla="*/ 0 h 404"/>
                    <a:gd name="T46" fmla="*/ 0 w 343"/>
                    <a:gd name="T47" fmla="*/ 0 h 404"/>
                    <a:gd name="T48" fmla="*/ 0 w 343"/>
                    <a:gd name="T49" fmla="*/ 0 h 404"/>
                    <a:gd name="T50" fmla="*/ 0 w 343"/>
                    <a:gd name="T51" fmla="*/ 0 h 404"/>
                    <a:gd name="T52" fmla="*/ 0 w 343"/>
                    <a:gd name="T53" fmla="*/ 0 h 404"/>
                    <a:gd name="T54" fmla="*/ 0 w 343"/>
                    <a:gd name="T55" fmla="*/ 0 h 404"/>
                    <a:gd name="T56" fmla="*/ 0 w 343"/>
                    <a:gd name="T57" fmla="*/ 0 h 404"/>
                    <a:gd name="T58" fmla="*/ 0 w 343"/>
                    <a:gd name="T59" fmla="*/ 0 h 404"/>
                    <a:gd name="T60" fmla="*/ 0 w 343"/>
                    <a:gd name="T61" fmla="*/ 0 h 404"/>
                    <a:gd name="T62" fmla="*/ 0 w 343"/>
                    <a:gd name="T63" fmla="*/ 0 h 404"/>
                    <a:gd name="T64" fmla="*/ 0 w 343"/>
                    <a:gd name="T65" fmla="*/ 0 h 404"/>
                    <a:gd name="T66" fmla="*/ 0 w 343"/>
                    <a:gd name="T67" fmla="*/ 0 h 404"/>
                    <a:gd name="T68" fmla="*/ 0 w 343"/>
                    <a:gd name="T69" fmla="*/ 0 h 404"/>
                    <a:gd name="T70" fmla="*/ 0 w 343"/>
                    <a:gd name="T71" fmla="*/ 0 h 404"/>
                    <a:gd name="T72" fmla="*/ 0 w 343"/>
                    <a:gd name="T73" fmla="*/ 0 h 404"/>
                    <a:gd name="T74" fmla="*/ 0 w 343"/>
                    <a:gd name="T75" fmla="*/ 0 h 404"/>
                    <a:gd name="T76" fmla="*/ 0 w 343"/>
                    <a:gd name="T77" fmla="*/ 0 h 404"/>
                    <a:gd name="T78" fmla="*/ 0 w 343"/>
                    <a:gd name="T79" fmla="*/ 0 h 4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3"/>
                    <a:gd name="T121" fmla="*/ 0 h 404"/>
                    <a:gd name="T122" fmla="*/ 343 w 343"/>
                    <a:gd name="T123" fmla="*/ 404 h 4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3" h="404">
                      <a:moveTo>
                        <a:pt x="232" y="10"/>
                      </a:moveTo>
                      <a:lnTo>
                        <a:pt x="245" y="28"/>
                      </a:lnTo>
                      <a:lnTo>
                        <a:pt x="259" y="47"/>
                      </a:lnTo>
                      <a:lnTo>
                        <a:pt x="274" y="62"/>
                      </a:lnTo>
                      <a:lnTo>
                        <a:pt x="292" y="75"/>
                      </a:lnTo>
                      <a:lnTo>
                        <a:pt x="307" y="86"/>
                      </a:lnTo>
                      <a:lnTo>
                        <a:pt x="323" y="101"/>
                      </a:lnTo>
                      <a:lnTo>
                        <a:pt x="318" y="101"/>
                      </a:lnTo>
                      <a:lnTo>
                        <a:pt x="314" y="105"/>
                      </a:lnTo>
                      <a:lnTo>
                        <a:pt x="312" y="105"/>
                      </a:lnTo>
                      <a:lnTo>
                        <a:pt x="293" y="87"/>
                      </a:lnTo>
                      <a:lnTo>
                        <a:pt x="273" y="74"/>
                      </a:lnTo>
                      <a:lnTo>
                        <a:pt x="252" y="63"/>
                      </a:lnTo>
                      <a:lnTo>
                        <a:pt x="259" y="102"/>
                      </a:lnTo>
                      <a:lnTo>
                        <a:pt x="277" y="144"/>
                      </a:lnTo>
                      <a:lnTo>
                        <a:pt x="299" y="185"/>
                      </a:lnTo>
                      <a:lnTo>
                        <a:pt x="320" y="228"/>
                      </a:lnTo>
                      <a:lnTo>
                        <a:pt x="337" y="270"/>
                      </a:lnTo>
                      <a:lnTo>
                        <a:pt x="343" y="309"/>
                      </a:lnTo>
                      <a:lnTo>
                        <a:pt x="333" y="345"/>
                      </a:lnTo>
                      <a:lnTo>
                        <a:pt x="300" y="374"/>
                      </a:lnTo>
                      <a:lnTo>
                        <a:pt x="245" y="394"/>
                      </a:lnTo>
                      <a:lnTo>
                        <a:pt x="184" y="404"/>
                      </a:lnTo>
                      <a:lnTo>
                        <a:pt x="134" y="399"/>
                      </a:lnTo>
                      <a:lnTo>
                        <a:pt x="98" y="351"/>
                      </a:lnTo>
                      <a:lnTo>
                        <a:pt x="97" y="285"/>
                      </a:lnTo>
                      <a:lnTo>
                        <a:pt x="96" y="241"/>
                      </a:lnTo>
                      <a:lnTo>
                        <a:pt x="89" y="224"/>
                      </a:lnTo>
                      <a:lnTo>
                        <a:pt x="83" y="209"/>
                      </a:lnTo>
                      <a:lnTo>
                        <a:pt x="73" y="191"/>
                      </a:lnTo>
                      <a:lnTo>
                        <a:pt x="51" y="156"/>
                      </a:lnTo>
                      <a:lnTo>
                        <a:pt x="24" y="112"/>
                      </a:lnTo>
                      <a:lnTo>
                        <a:pt x="0" y="67"/>
                      </a:lnTo>
                      <a:lnTo>
                        <a:pt x="2" y="60"/>
                      </a:lnTo>
                      <a:lnTo>
                        <a:pt x="7" y="49"/>
                      </a:lnTo>
                      <a:lnTo>
                        <a:pt x="15" y="43"/>
                      </a:lnTo>
                      <a:lnTo>
                        <a:pt x="36" y="89"/>
                      </a:lnTo>
                      <a:lnTo>
                        <a:pt x="66" y="153"/>
                      </a:lnTo>
                      <a:lnTo>
                        <a:pt x="93" y="198"/>
                      </a:lnTo>
                      <a:lnTo>
                        <a:pt x="98" y="206"/>
                      </a:lnTo>
                      <a:lnTo>
                        <a:pt x="103" y="214"/>
                      </a:lnTo>
                      <a:lnTo>
                        <a:pt x="106" y="222"/>
                      </a:lnTo>
                      <a:lnTo>
                        <a:pt x="110" y="285"/>
                      </a:lnTo>
                      <a:lnTo>
                        <a:pt x="107" y="339"/>
                      </a:lnTo>
                      <a:lnTo>
                        <a:pt x="124" y="379"/>
                      </a:lnTo>
                      <a:lnTo>
                        <a:pt x="164" y="392"/>
                      </a:lnTo>
                      <a:lnTo>
                        <a:pt x="220" y="386"/>
                      </a:lnTo>
                      <a:lnTo>
                        <a:pt x="276" y="369"/>
                      </a:lnTo>
                      <a:lnTo>
                        <a:pt x="314" y="348"/>
                      </a:lnTo>
                      <a:lnTo>
                        <a:pt x="331" y="317"/>
                      </a:lnTo>
                      <a:lnTo>
                        <a:pt x="329" y="281"/>
                      </a:lnTo>
                      <a:lnTo>
                        <a:pt x="316" y="246"/>
                      </a:lnTo>
                      <a:lnTo>
                        <a:pt x="292" y="201"/>
                      </a:lnTo>
                      <a:lnTo>
                        <a:pt x="267" y="152"/>
                      </a:lnTo>
                      <a:lnTo>
                        <a:pt x="244" y="99"/>
                      </a:lnTo>
                      <a:lnTo>
                        <a:pt x="224" y="39"/>
                      </a:lnTo>
                      <a:lnTo>
                        <a:pt x="217" y="26"/>
                      </a:lnTo>
                      <a:lnTo>
                        <a:pt x="207" y="13"/>
                      </a:lnTo>
                      <a:lnTo>
                        <a:pt x="203" y="0"/>
                      </a:lnTo>
                      <a:lnTo>
                        <a:pt x="210" y="4"/>
                      </a:lnTo>
                      <a:lnTo>
                        <a:pt x="224" y="7"/>
                      </a:lnTo>
                      <a:lnTo>
                        <a:pt x="232" y="10"/>
                      </a:lnTo>
                      <a:close/>
                    </a:path>
                  </a:pathLst>
                </a:custGeom>
                <a:solidFill>
                  <a:srgbClr val="47A3CB"/>
                </a:solidFill>
                <a:ln w="9525">
                  <a:noFill/>
                  <a:round/>
                  <a:headEnd/>
                  <a:tailEnd/>
                </a:ln>
              </p:spPr>
              <p:txBody>
                <a:bodyPr/>
                <a:lstStyle/>
                <a:p>
                  <a:endParaRPr lang="en-US"/>
                </a:p>
              </p:txBody>
            </p:sp>
            <p:sp>
              <p:nvSpPr>
                <p:cNvPr id="18728" name="Freeform 848"/>
                <p:cNvSpPr>
                  <a:spLocks/>
                </p:cNvSpPr>
                <p:nvPr/>
              </p:nvSpPr>
              <p:spPr bwMode="auto">
                <a:xfrm>
                  <a:off x="1568" y="2518"/>
                  <a:ext cx="86" cy="101"/>
                </a:xfrm>
                <a:custGeom>
                  <a:avLst/>
                  <a:gdLst>
                    <a:gd name="T0" fmla="*/ 0 w 343"/>
                    <a:gd name="T1" fmla="*/ 0 h 404"/>
                    <a:gd name="T2" fmla="*/ 0 w 343"/>
                    <a:gd name="T3" fmla="*/ 0 h 404"/>
                    <a:gd name="T4" fmla="*/ 0 w 343"/>
                    <a:gd name="T5" fmla="*/ 0 h 404"/>
                    <a:gd name="T6" fmla="*/ 0 w 343"/>
                    <a:gd name="T7" fmla="*/ 0 h 404"/>
                    <a:gd name="T8" fmla="*/ 0 w 343"/>
                    <a:gd name="T9" fmla="*/ 0 h 404"/>
                    <a:gd name="T10" fmla="*/ 0 w 343"/>
                    <a:gd name="T11" fmla="*/ 0 h 404"/>
                    <a:gd name="T12" fmla="*/ 0 w 343"/>
                    <a:gd name="T13" fmla="*/ 0 h 404"/>
                    <a:gd name="T14" fmla="*/ 0 w 343"/>
                    <a:gd name="T15" fmla="*/ 0 h 404"/>
                    <a:gd name="T16" fmla="*/ 0 w 343"/>
                    <a:gd name="T17" fmla="*/ 0 h 404"/>
                    <a:gd name="T18" fmla="*/ 0 w 343"/>
                    <a:gd name="T19" fmla="*/ 0 h 404"/>
                    <a:gd name="T20" fmla="*/ 0 w 343"/>
                    <a:gd name="T21" fmla="*/ 0 h 404"/>
                    <a:gd name="T22" fmla="*/ 0 w 343"/>
                    <a:gd name="T23" fmla="*/ 0 h 404"/>
                    <a:gd name="T24" fmla="*/ 0 w 343"/>
                    <a:gd name="T25" fmla="*/ 0 h 404"/>
                    <a:gd name="T26" fmla="*/ 0 w 343"/>
                    <a:gd name="T27" fmla="*/ 0 h 404"/>
                    <a:gd name="T28" fmla="*/ 0 w 343"/>
                    <a:gd name="T29" fmla="*/ 0 h 404"/>
                    <a:gd name="T30" fmla="*/ 0 w 343"/>
                    <a:gd name="T31" fmla="*/ 0 h 404"/>
                    <a:gd name="T32" fmla="*/ 0 w 343"/>
                    <a:gd name="T33" fmla="*/ 0 h 404"/>
                    <a:gd name="T34" fmla="*/ 0 w 343"/>
                    <a:gd name="T35" fmla="*/ 0 h 404"/>
                    <a:gd name="T36" fmla="*/ 0 w 343"/>
                    <a:gd name="T37" fmla="*/ 0 h 404"/>
                    <a:gd name="T38" fmla="*/ 0 w 343"/>
                    <a:gd name="T39" fmla="*/ 0 h 404"/>
                    <a:gd name="T40" fmla="*/ 0 w 343"/>
                    <a:gd name="T41" fmla="*/ 0 h 404"/>
                    <a:gd name="T42" fmla="*/ 0 w 343"/>
                    <a:gd name="T43" fmla="*/ 0 h 404"/>
                    <a:gd name="T44" fmla="*/ 0 w 343"/>
                    <a:gd name="T45" fmla="*/ 0 h 404"/>
                    <a:gd name="T46" fmla="*/ 0 w 343"/>
                    <a:gd name="T47" fmla="*/ 0 h 404"/>
                    <a:gd name="T48" fmla="*/ 0 w 343"/>
                    <a:gd name="T49" fmla="*/ 0 h 404"/>
                    <a:gd name="T50" fmla="*/ 0 w 343"/>
                    <a:gd name="T51" fmla="*/ 0 h 404"/>
                    <a:gd name="T52" fmla="*/ 0 w 343"/>
                    <a:gd name="T53" fmla="*/ 0 h 404"/>
                    <a:gd name="T54" fmla="*/ 0 w 343"/>
                    <a:gd name="T55" fmla="*/ 0 h 404"/>
                    <a:gd name="T56" fmla="*/ 0 w 343"/>
                    <a:gd name="T57" fmla="*/ 0 h 404"/>
                    <a:gd name="T58" fmla="*/ 0 w 343"/>
                    <a:gd name="T59" fmla="*/ 0 h 404"/>
                    <a:gd name="T60" fmla="*/ 0 w 343"/>
                    <a:gd name="T61" fmla="*/ 0 h 404"/>
                    <a:gd name="T62" fmla="*/ 0 w 343"/>
                    <a:gd name="T63" fmla="*/ 0 h 404"/>
                    <a:gd name="T64" fmla="*/ 0 w 343"/>
                    <a:gd name="T65" fmla="*/ 0 h 404"/>
                    <a:gd name="T66" fmla="*/ 0 w 343"/>
                    <a:gd name="T67" fmla="*/ 0 h 404"/>
                    <a:gd name="T68" fmla="*/ 0 w 343"/>
                    <a:gd name="T69" fmla="*/ 0 h 404"/>
                    <a:gd name="T70" fmla="*/ 0 w 343"/>
                    <a:gd name="T71" fmla="*/ 0 h 404"/>
                    <a:gd name="T72" fmla="*/ 0 w 343"/>
                    <a:gd name="T73" fmla="*/ 0 h 404"/>
                    <a:gd name="T74" fmla="*/ 0 w 343"/>
                    <a:gd name="T75" fmla="*/ 0 h 404"/>
                    <a:gd name="T76" fmla="*/ 0 w 343"/>
                    <a:gd name="T77" fmla="*/ 0 h 404"/>
                    <a:gd name="T78" fmla="*/ 0 w 343"/>
                    <a:gd name="T79" fmla="*/ 0 h 4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3"/>
                    <a:gd name="T121" fmla="*/ 0 h 404"/>
                    <a:gd name="T122" fmla="*/ 343 w 343"/>
                    <a:gd name="T123" fmla="*/ 404 h 4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3" h="404">
                      <a:moveTo>
                        <a:pt x="232" y="10"/>
                      </a:moveTo>
                      <a:lnTo>
                        <a:pt x="245" y="28"/>
                      </a:lnTo>
                      <a:lnTo>
                        <a:pt x="259" y="47"/>
                      </a:lnTo>
                      <a:lnTo>
                        <a:pt x="274" y="62"/>
                      </a:lnTo>
                      <a:lnTo>
                        <a:pt x="292" y="75"/>
                      </a:lnTo>
                      <a:lnTo>
                        <a:pt x="307" y="86"/>
                      </a:lnTo>
                      <a:lnTo>
                        <a:pt x="323" y="101"/>
                      </a:lnTo>
                      <a:lnTo>
                        <a:pt x="318" y="101"/>
                      </a:lnTo>
                      <a:lnTo>
                        <a:pt x="314" y="105"/>
                      </a:lnTo>
                      <a:lnTo>
                        <a:pt x="312" y="105"/>
                      </a:lnTo>
                      <a:lnTo>
                        <a:pt x="293" y="87"/>
                      </a:lnTo>
                      <a:lnTo>
                        <a:pt x="273" y="74"/>
                      </a:lnTo>
                      <a:lnTo>
                        <a:pt x="252" y="63"/>
                      </a:lnTo>
                      <a:lnTo>
                        <a:pt x="259" y="102"/>
                      </a:lnTo>
                      <a:lnTo>
                        <a:pt x="277" y="144"/>
                      </a:lnTo>
                      <a:lnTo>
                        <a:pt x="299" y="185"/>
                      </a:lnTo>
                      <a:lnTo>
                        <a:pt x="320" y="228"/>
                      </a:lnTo>
                      <a:lnTo>
                        <a:pt x="337" y="270"/>
                      </a:lnTo>
                      <a:lnTo>
                        <a:pt x="343" y="309"/>
                      </a:lnTo>
                      <a:lnTo>
                        <a:pt x="333" y="345"/>
                      </a:lnTo>
                      <a:lnTo>
                        <a:pt x="300" y="374"/>
                      </a:lnTo>
                      <a:lnTo>
                        <a:pt x="245" y="394"/>
                      </a:lnTo>
                      <a:lnTo>
                        <a:pt x="184" y="404"/>
                      </a:lnTo>
                      <a:lnTo>
                        <a:pt x="134" y="399"/>
                      </a:lnTo>
                      <a:lnTo>
                        <a:pt x="98" y="351"/>
                      </a:lnTo>
                      <a:lnTo>
                        <a:pt x="97" y="285"/>
                      </a:lnTo>
                      <a:lnTo>
                        <a:pt x="96" y="241"/>
                      </a:lnTo>
                      <a:lnTo>
                        <a:pt x="89" y="224"/>
                      </a:lnTo>
                      <a:lnTo>
                        <a:pt x="83" y="209"/>
                      </a:lnTo>
                      <a:lnTo>
                        <a:pt x="73" y="191"/>
                      </a:lnTo>
                      <a:lnTo>
                        <a:pt x="51" y="156"/>
                      </a:lnTo>
                      <a:lnTo>
                        <a:pt x="24" y="112"/>
                      </a:lnTo>
                      <a:lnTo>
                        <a:pt x="0" y="67"/>
                      </a:lnTo>
                      <a:lnTo>
                        <a:pt x="2" y="60"/>
                      </a:lnTo>
                      <a:lnTo>
                        <a:pt x="7" y="49"/>
                      </a:lnTo>
                      <a:lnTo>
                        <a:pt x="15" y="43"/>
                      </a:lnTo>
                      <a:lnTo>
                        <a:pt x="36" y="89"/>
                      </a:lnTo>
                      <a:lnTo>
                        <a:pt x="66" y="153"/>
                      </a:lnTo>
                      <a:lnTo>
                        <a:pt x="93" y="198"/>
                      </a:lnTo>
                      <a:lnTo>
                        <a:pt x="98" y="206"/>
                      </a:lnTo>
                      <a:lnTo>
                        <a:pt x="103" y="214"/>
                      </a:lnTo>
                      <a:lnTo>
                        <a:pt x="106" y="222"/>
                      </a:lnTo>
                      <a:lnTo>
                        <a:pt x="110" y="285"/>
                      </a:lnTo>
                      <a:lnTo>
                        <a:pt x="107" y="339"/>
                      </a:lnTo>
                      <a:lnTo>
                        <a:pt x="124" y="379"/>
                      </a:lnTo>
                      <a:lnTo>
                        <a:pt x="164" y="392"/>
                      </a:lnTo>
                      <a:lnTo>
                        <a:pt x="220" y="386"/>
                      </a:lnTo>
                      <a:lnTo>
                        <a:pt x="276" y="369"/>
                      </a:lnTo>
                      <a:lnTo>
                        <a:pt x="314" y="348"/>
                      </a:lnTo>
                      <a:lnTo>
                        <a:pt x="331" y="317"/>
                      </a:lnTo>
                      <a:lnTo>
                        <a:pt x="329" y="281"/>
                      </a:lnTo>
                      <a:lnTo>
                        <a:pt x="316" y="246"/>
                      </a:lnTo>
                      <a:lnTo>
                        <a:pt x="292" y="201"/>
                      </a:lnTo>
                      <a:lnTo>
                        <a:pt x="267" y="152"/>
                      </a:lnTo>
                      <a:lnTo>
                        <a:pt x="244" y="99"/>
                      </a:lnTo>
                      <a:lnTo>
                        <a:pt x="224" y="39"/>
                      </a:lnTo>
                      <a:lnTo>
                        <a:pt x="217" y="26"/>
                      </a:lnTo>
                      <a:lnTo>
                        <a:pt x="207" y="13"/>
                      </a:lnTo>
                      <a:lnTo>
                        <a:pt x="203" y="0"/>
                      </a:lnTo>
                      <a:lnTo>
                        <a:pt x="210" y="4"/>
                      </a:lnTo>
                      <a:lnTo>
                        <a:pt x="224" y="7"/>
                      </a:lnTo>
                      <a:lnTo>
                        <a:pt x="232" y="10"/>
                      </a:lnTo>
                    </a:path>
                  </a:pathLst>
                </a:custGeom>
                <a:noFill/>
                <a:ln w="1588">
                  <a:solidFill>
                    <a:srgbClr val="87C2DC"/>
                  </a:solidFill>
                  <a:round/>
                  <a:headEnd/>
                  <a:tailEnd/>
                </a:ln>
              </p:spPr>
              <p:txBody>
                <a:bodyPr/>
                <a:lstStyle/>
                <a:p>
                  <a:endParaRPr lang="en-US"/>
                </a:p>
              </p:txBody>
            </p:sp>
            <p:sp>
              <p:nvSpPr>
                <p:cNvPr id="18729" name="Freeform 849"/>
                <p:cNvSpPr>
                  <a:spLocks/>
                </p:cNvSpPr>
                <p:nvPr/>
              </p:nvSpPr>
              <p:spPr bwMode="auto">
                <a:xfrm>
                  <a:off x="1597" y="2592"/>
                  <a:ext cx="53" cy="9"/>
                </a:xfrm>
                <a:custGeom>
                  <a:avLst/>
                  <a:gdLst>
                    <a:gd name="T0" fmla="*/ 0 w 212"/>
                    <a:gd name="T1" fmla="*/ 0 h 34"/>
                    <a:gd name="T2" fmla="*/ 0 w 212"/>
                    <a:gd name="T3" fmla="*/ 0 h 34"/>
                    <a:gd name="T4" fmla="*/ 0 w 212"/>
                    <a:gd name="T5" fmla="*/ 0 h 34"/>
                    <a:gd name="T6" fmla="*/ 0 w 212"/>
                    <a:gd name="T7" fmla="*/ 0 h 34"/>
                    <a:gd name="T8" fmla="*/ 0 w 212"/>
                    <a:gd name="T9" fmla="*/ 0 h 34"/>
                    <a:gd name="T10" fmla="*/ 0 w 212"/>
                    <a:gd name="T11" fmla="*/ 0 h 34"/>
                    <a:gd name="T12" fmla="*/ 0 w 212"/>
                    <a:gd name="T13" fmla="*/ 0 h 34"/>
                    <a:gd name="T14" fmla="*/ 0 w 212"/>
                    <a:gd name="T15" fmla="*/ 0 h 34"/>
                    <a:gd name="T16" fmla="*/ 0 w 212"/>
                    <a:gd name="T17" fmla="*/ 0 h 34"/>
                    <a:gd name="T18" fmla="*/ 0 w 212"/>
                    <a:gd name="T19" fmla="*/ 0 h 34"/>
                    <a:gd name="T20" fmla="*/ 0 w 212"/>
                    <a:gd name="T21" fmla="*/ 0 h 34"/>
                    <a:gd name="T22" fmla="*/ 0 w 212"/>
                    <a:gd name="T23" fmla="*/ 0 h 34"/>
                    <a:gd name="T24" fmla="*/ 0 w 212"/>
                    <a:gd name="T25" fmla="*/ 0 h 34"/>
                    <a:gd name="T26" fmla="*/ 0 w 212"/>
                    <a:gd name="T27" fmla="*/ 0 h 34"/>
                    <a:gd name="T28" fmla="*/ 0 w 212"/>
                    <a:gd name="T29" fmla="*/ 0 h 34"/>
                    <a:gd name="T30" fmla="*/ 0 w 212"/>
                    <a:gd name="T31" fmla="*/ 0 h 34"/>
                    <a:gd name="T32" fmla="*/ 0 w 212"/>
                    <a:gd name="T33" fmla="*/ 0 h 34"/>
                    <a:gd name="T34" fmla="*/ 0 w 212"/>
                    <a:gd name="T35" fmla="*/ 0 h 34"/>
                    <a:gd name="T36" fmla="*/ 0 w 212"/>
                    <a:gd name="T37" fmla="*/ 0 h 34"/>
                    <a:gd name="T38" fmla="*/ 0 w 212"/>
                    <a:gd name="T39" fmla="*/ 0 h 34"/>
                    <a:gd name="T40" fmla="*/ 0 w 212"/>
                    <a:gd name="T41" fmla="*/ 0 h 34"/>
                    <a:gd name="T42" fmla="*/ 0 w 212"/>
                    <a:gd name="T43" fmla="*/ 0 h 34"/>
                    <a:gd name="T44" fmla="*/ 0 w 212"/>
                    <a:gd name="T45" fmla="*/ 0 h 34"/>
                    <a:gd name="T46" fmla="*/ 0 w 212"/>
                    <a:gd name="T47" fmla="*/ 0 h 34"/>
                    <a:gd name="T48" fmla="*/ 0 w 212"/>
                    <a:gd name="T49" fmla="*/ 0 h 34"/>
                    <a:gd name="T50" fmla="*/ 0 w 212"/>
                    <a:gd name="T51" fmla="*/ 0 h 34"/>
                    <a:gd name="T52" fmla="*/ 0 w 212"/>
                    <a:gd name="T53" fmla="*/ 0 h 34"/>
                    <a:gd name="T54" fmla="*/ 0 w 212"/>
                    <a:gd name="T55" fmla="*/ 0 h 34"/>
                    <a:gd name="T56" fmla="*/ 0 w 212"/>
                    <a:gd name="T57" fmla="*/ 0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2"/>
                    <a:gd name="T88" fmla="*/ 0 h 34"/>
                    <a:gd name="T89" fmla="*/ 212 w 212"/>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2" h="34">
                      <a:moveTo>
                        <a:pt x="0" y="13"/>
                      </a:moveTo>
                      <a:lnTo>
                        <a:pt x="1" y="14"/>
                      </a:lnTo>
                      <a:lnTo>
                        <a:pt x="1" y="15"/>
                      </a:lnTo>
                      <a:lnTo>
                        <a:pt x="32" y="23"/>
                      </a:lnTo>
                      <a:lnTo>
                        <a:pt x="67" y="19"/>
                      </a:lnTo>
                      <a:lnTo>
                        <a:pt x="101" y="7"/>
                      </a:lnTo>
                      <a:lnTo>
                        <a:pt x="138" y="0"/>
                      </a:lnTo>
                      <a:lnTo>
                        <a:pt x="176" y="1"/>
                      </a:lnTo>
                      <a:lnTo>
                        <a:pt x="211" y="0"/>
                      </a:lnTo>
                      <a:lnTo>
                        <a:pt x="211" y="4"/>
                      </a:lnTo>
                      <a:lnTo>
                        <a:pt x="211" y="7"/>
                      </a:lnTo>
                      <a:lnTo>
                        <a:pt x="212" y="10"/>
                      </a:lnTo>
                      <a:lnTo>
                        <a:pt x="164" y="11"/>
                      </a:lnTo>
                      <a:lnTo>
                        <a:pt x="117" y="13"/>
                      </a:lnTo>
                      <a:lnTo>
                        <a:pt x="70" y="26"/>
                      </a:lnTo>
                      <a:lnTo>
                        <a:pt x="48" y="34"/>
                      </a:lnTo>
                      <a:lnTo>
                        <a:pt x="23" y="34"/>
                      </a:lnTo>
                      <a:lnTo>
                        <a:pt x="0" y="26"/>
                      </a:lnTo>
                      <a:lnTo>
                        <a:pt x="0" y="22"/>
                      </a:lnTo>
                      <a:lnTo>
                        <a:pt x="0" y="16"/>
                      </a:lnTo>
                      <a:lnTo>
                        <a:pt x="0" y="13"/>
                      </a:lnTo>
                      <a:close/>
                    </a:path>
                  </a:pathLst>
                </a:custGeom>
                <a:solidFill>
                  <a:srgbClr val="47A3CB"/>
                </a:solidFill>
                <a:ln w="9525">
                  <a:noFill/>
                  <a:round/>
                  <a:headEnd/>
                  <a:tailEnd/>
                </a:ln>
              </p:spPr>
              <p:txBody>
                <a:bodyPr/>
                <a:lstStyle/>
                <a:p>
                  <a:endParaRPr lang="en-US"/>
                </a:p>
              </p:txBody>
            </p:sp>
            <p:sp>
              <p:nvSpPr>
                <p:cNvPr id="18730" name="Freeform 850"/>
                <p:cNvSpPr>
                  <a:spLocks/>
                </p:cNvSpPr>
                <p:nvPr/>
              </p:nvSpPr>
              <p:spPr bwMode="auto">
                <a:xfrm>
                  <a:off x="1597" y="2592"/>
                  <a:ext cx="53" cy="9"/>
                </a:xfrm>
                <a:custGeom>
                  <a:avLst/>
                  <a:gdLst>
                    <a:gd name="T0" fmla="*/ 0 w 212"/>
                    <a:gd name="T1" fmla="*/ 0 h 34"/>
                    <a:gd name="T2" fmla="*/ 0 w 212"/>
                    <a:gd name="T3" fmla="*/ 0 h 34"/>
                    <a:gd name="T4" fmla="*/ 0 w 212"/>
                    <a:gd name="T5" fmla="*/ 0 h 34"/>
                    <a:gd name="T6" fmla="*/ 0 w 212"/>
                    <a:gd name="T7" fmla="*/ 0 h 34"/>
                    <a:gd name="T8" fmla="*/ 0 w 212"/>
                    <a:gd name="T9" fmla="*/ 0 h 34"/>
                    <a:gd name="T10" fmla="*/ 0 w 212"/>
                    <a:gd name="T11" fmla="*/ 0 h 34"/>
                    <a:gd name="T12" fmla="*/ 0 w 212"/>
                    <a:gd name="T13" fmla="*/ 0 h 34"/>
                    <a:gd name="T14" fmla="*/ 0 w 212"/>
                    <a:gd name="T15" fmla="*/ 0 h 34"/>
                    <a:gd name="T16" fmla="*/ 0 w 212"/>
                    <a:gd name="T17" fmla="*/ 0 h 34"/>
                    <a:gd name="T18" fmla="*/ 0 w 212"/>
                    <a:gd name="T19" fmla="*/ 0 h 34"/>
                    <a:gd name="T20" fmla="*/ 0 w 212"/>
                    <a:gd name="T21" fmla="*/ 0 h 34"/>
                    <a:gd name="T22" fmla="*/ 0 w 212"/>
                    <a:gd name="T23" fmla="*/ 0 h 34"/>
                    <a:gd name="T24" fmla="*/ 0 w 212"/>
                    <a:gd name="T25" fmla="*/ 0 h 34"/>
                    <a:gd name="T26" fmla="*/ 0 w 212"/>
                    <a:gd name="T27" fmla="*/ 0 h 34"/>
                    <a:gd name="T28" fmla="*/ 0 w 212"/>
                    <a:gd name="T29" fmla="*/ 0 h 34"/>
                    <a:gd name="T30" fmla="*/ 0 w 212"/>
                    <a:gd name="T31" fmla="*/ 0 h 34"/>
                    <a:gd name="T32" fmla="*/ 0 w 212"/>
                    <a:gd name="T33" fmla="*/ 0 h 34"/>
                    <a:gd name="T34" fmla="*/ 0 w 212"/>
                    <a:gd name="T35" fmla="*/ 0 h 34"/>
                    <a:gd name="T36" fmla="*/ 0 w 212"/>
                    <a:gd name="T37" fmla="*/ 0 h 34"/>
                    <a:gd name="T38" fmla="*/ 0 w 212"/>
                    <a:gd name="T39" fmla="*/ 0 h 34"/>
                    <a:gd name="T40" fmla="*/ 0 w 212"/>
                    <a:gd name="T41" fmla="*/ 0 h 34"/>
                    <a:gd name="T42" fmla="*/ 0 w 212"/>
                    <a:gd name="T43" fmla="*/ 0 h 34"/>
                    <a:gd name="T44" fmla="*/ 0 w 212"/>
                    <a:gd name="T45" fmla="*/ 0 h 34"/>
                    <a:gd name="T46" fmla="*/ 0 w 212"/>
                    <a:gd name="T47" fmla="*/ 0 h 34"/>
                    <a:gd name="T48" fmla="*/ 0 w 212"/>
                    <a:gd name="T49" fmla="*/ 0 h 34"/>
                    <a:gd name="T50" fmla="*/ 0 w 212"/>
                    <a:gd name="T51" fmla="*/ 0 h 34"/>
                    <a:gd name="T52" fmla="*/ 0 w 212"/>
                    <a:gd name="T53" fmla="*/ 0 h 34"/>
                    <a:gd name="T54" fmla="*/ 0 w 212"/>
                    <a:gd name="T55" fmla="*/ 0 h 34"/>
                    <a:gd name="T56" fmla="*/ 0 w 212"/>
                    <a:gd name="T57" fmla="*/ 0 h 34"/>
                    <a:gd name="T58" fmla="*/ 0 w 212"/>
                    <a:gd name="T59" fmla="*/ 0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34"/>
                    <a:gd name="T92" fmla="*/ 212 w 212"/>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34">
                      <a:moveTo>
                        <a:pt x="0" y="13"/>
                      </a:moveTo>
                      <a:lnTo>
                        <a:pt x="1" y="14"/>
                      </a:lnTo>
                      <a:lnTo>
                        <a:pt x="1" y="15"/>
                      </a:lnTo>
                      <a:lnTo>
                        <a:pt x="32" y="23"/>
                      </a:lnTo>
                      <a:lnTo>
                        <a:pt x="67" y="19"/>
                      </a:lnTo>
                      <a:lnTo>
                        <a:pt x="101" y="7"/>
                      </a:lnTo>
                      <a:lnTo>
                        <a:pt x="138" y="0"/>
                      </a:lnTo>
                      <a:lnTo>
                        <a:pt x="176" y="1"/>
                      </a:lnTo>
                      <a:lnTo>
                        <a:pt x="211" y="0"/>
                      </a:lnTo>
                      <a:lnTo>
                        <a:pt x="211" y="4"/>
                      </a:lnTo>
                      <a:lnTo>
                        <a:pt x="211" y="7"/>
                      </a:lnTo>
                      <a:lnTo>
                        <a:pt x="212" y="10"/>
                      </a:lnTo>
                      <a:lnTo>
                        <a:pt x="164" y="11"/>
                      </a:lnTo>
                      <a:lnTo>
                        <a:pt x="117" y="13"/>
                      </a:lnTo>
                      <a:lnTo>
                        <a:pt x="70" y="26"/>
                      </a:lnTo>
                      <a:lnTo>
                        <a:pt x="48" y="34"/>
                      </a:lnTo>
                      <a:lnTo>
                        <a:pt x="23" y="34"/>
                      </a:lnTo>
                      <a:lnTo>
                        <a:pt x="0" y="26"/>
                      </a:lnTo>
                      <a:lnTo>
                        <a:pt x="0" y="22"/>
                      </a:lnTo>
                      <a:lnTo>
                        <a:pt x="0" y="16"/>
                      </a:lnTo>
                      <a:lnTo>
                        <a:pt x="0" y="13"/>
                      </a:lnTo>
                    </a:path>
                  </a:pathLst>
                </a:custGeom>
                <a:noFill/>
                <a:ln w="1588">
                  <a:solidFill>
                    <a:srgbClr val="87C2DC"/>
                  </a:solidFill>
                  <a:round/>
                  <a:headEnd/>
                  <a:tailEnd/>
                </a:ln>
              </p:spPr>
              <p:txBody>
                <a:bodyPr/>
                <a:lstStyle/>
                <a:p>
                  <a:endParaRPr lang="en-US"/>
                </a:p>
              </p:txBody>
            </p:sp>
            <p:sp>
              <p:nvSpPr>
                <p:cNvPr id="18731" name="Freeform 851"/>
                <p:cNvSpPr>
                  <a:spLocks/>
                </p:cNvSpPr>
                <p:nvPr/>
              </p:nvSpPr>
              <p:spPr bwMode="auto">
                <a:xfrm>
                  <a:off x="1586" y="2571"/>
                  <a:ext cx="5" cy="24"/>
                </a:xfrm>
                <a:custGeom>
                  <a:avLst/>
                  <a:gdLst>
                    <a:gd name="T0" fmla="*/ 0 w 21"/>
                    <a:gd name="T1" fmla="*/ 0 h 99"/>
                    <a:gd name="T2" fmla="*/ 0 w 21"/>
                    <a:gd name="T3" fmla="*/ 0 h 99"/>
                    <a:gd name="T4" fmla="*/ 0 w 21"/>
                    <a:gd name="T5" fmla="*/ 0 h 99"/>
                    <a:gd name="T6" fmla="*/ 0 w 21"/>
                    <a:gd name="T7" fmla="*/ 0 h 99"/>
                    <a:gd name="T8" fmla="*/ 0 w 21"/>
                    <a:gd name="T9" fmla="*/ 0 h 99"/>
                    <a:gd name="T10" fmla="*/ 0 w 21"/>
                    <a:gd name="T11" fmla="*/ 0 h 99"/>
                    <a:gd name="T12" fmla="*/ 0 w 21"/>
                    <a:gd name="T13" fmla="*/ 0 h 99"/>
                    <a:gd name="T14" fmla="*/ 0 w 21"/>
                    <a:gd name="T15" fmla="*/ 0 h 99"/>
                    <a:gd name="T16" fmla="*/ 0 w 21"/>
                    <a:gd name="T17" fmla="*/ 0 h 99"/>
                    <a:gd name="T18" fmla="*/ 0 w 21"/>
                    <a:gd name="T19" fmla="*/ 0 h 99"/>
                    <a:gd name="T20" fmla="*/ 0 w 21"/>
                    <a:gd name="T21" fmla="*/ 0 h 99"/>
                    <a:gd name="T22" fmla="*/ 0 w 21"/>
                    <a:gd name="T23" fmla="*/ 0 h 99"/>
                    <a:gd name="T24" fmla="*/ 0 w 21"/>
                    <a:gd name="T25" fmla="*/ 0 h 99"/>
                    <a:gd name="T26" fmla="*/ 0 w 21"/>
                    <a:gd name="T27" fmla="*/ 0 h 99"/>
                    <a:gd name="T28" fmla="*/ 0 w 21"/>
                    <a:gd name="T29" fmla="*/ 0 h 99"/>
                    <a:gd name="T30" fmla="*/ 0 w 21"/>
                    <a:gd name="T31" fmla="*/ 0 h 99"/>
                    <a:gd name="T32" fmla="*/ 0 w 21"/>
                    <a:gd name="T33" fmla="*/ 0 h 99"/>
                    <a:gd name="T34" fmla="*/ 0 w 21"/>
                    <a:gd name="T35" fmla="*/ 0 h 99"/>
                    <a:gd name="T36" fmla="*/ 0 w 21"/>
                    <a:gd name="T37" fmla="*/ 0 h 99"/>
                    <a:gd name="T38" fmla="*/ 0 w 21"/>
                    <a:gd name="T39" fmla="*/ 0 h 99"/>
                    <a:gd name="T40" fmla="*/ 0 w 21"/>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99"/>
                    <a:gd name="T65" fmla="*/ 21 w 21"/>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99">
                      <a:moveTo>
                        <a:pt x="20" y="99"/>
                      </a:moveTo>
                      <a:lnTo>
                        <a:pt x="11" y="87"/>
                      </a:lnTo>
                      <a:lnTo>
                        <a:pt x="5" y="71"/>
                      </a:lnTo>
                      <a:lnTo>
                        <a:pt x="0" y="57"/>
                      </a:lnTo>
                      <a:lnTo>
                        <a:pt x="2" y="38"/>
                      </a:lnTo>
                      <a:lnTo>
                        <a:pt x="8" y="19"/>
                      </a:lnTo>
                      <a:lnTo>
                        <a:pt x="12" y="0"/>
                      </a:lnTo>
                      <a:lnTo>
                        <a:pt x="14" y="5"/>
                      </a:lnTo>
                      <a:lnTo>
                        <a:pt x="19" y="11"/>
                      </a:lnTo>
                      <a:lnTo>
                        <a:pt x="20" y="17"/>
                      </a:lnTo>
                      <a:lnTo>
                        <a:pt x="12" y="41"/>
                      </a:lnTo>
                      <a:lnTo>
                        <a:pt x="13" y="65"/>
                      </a:lnTo>
                      <a:lnTo>
                        <a:pt x="21" y="87"/>
                      </a:lnTo>
                      <a:lnTo>
                        <a:pt x="20" y="90"/>
                      </a:lnTo>
                      <a:lnTo>
                        <a:pt x="20" y="96"/>
                      </a:lnTo>
                      <a:lnTo>
                        <a:pt x="20" y="99"/>
                      </a:lnTo>
                      <a:close/>
                    </a:path>
                  </a:pathLst>
                </a:custGeom>
                <a:solidFill>
                  <a:srgbClr val="47A3CB"/>
                </a:solidFill>
                <a:ln w="9525">
                  <a:noFill/>
                  <a:round/>
                  <a:headEnd/>
                  <a:tailEnd/>
                </a:ln>
              </p:spPr>
              <p:txBody>
                <a:bodyPr/>
                <a:lstStyle/>
                <a:p>
                  <a:endParaRPr lang="en-US"/>
                </a:p>
              </p:txBody>
            </p:sp>
            <p:sp>
              <p:nvSpPr>
                <p:cNvPr id="18732" name="Freeform 852"/>
                <p:cNvSpPr>
                  <a:spLocks/>
                </p:cNvSpPr>
                <p:nvPr/>
              </p:nvSpPr>
              <p:spPr bwMode="auto">
                <a:xfrm>
                  <a:off x="1586" y="2571"/>
                  <a:ext cx="5" cy="24"/>
                </a:xfrm>
                <a:custGeom>
                  <a:avLst/>
                  <a:gdLst>
                    <a:gd name="T0" fmla="*/ 0 w 21"/>
                    <a:gd name="T1" fmla="*/ 0 h 99"/>
                    <a:gd name="T2" fmla="*/ 0 w 21"/>
                    <a:gd name="T3" fmla="*/ 0 h 99"/>
                    <a:gd name="T4" fmla="*/ 0 w 21"/>
                    <a:gd name="T5" fmla="*/ 0 h 99"/>
                    <a:gd name="T6" fmla="*/ 0 w 21"/>
                    <a:gd name="T7" fmla="*/ 0 h 99"/>
                    <a:gd name="T8" fmla="*/ 0 w 21"/>
                    <a:gd name="T9" fmla="*/ 0 h 99"/>
                    <a:gd name="T10" fmla="*/ 0 w 21"/>
                    <a:gd name="T11" fmla="*/ 0 h 99"/>
                    <a:gd name="T12" fmla="*/ 0 w 21"/>
                    <a:gd name="T13" fmla="*/ 0 h 99"/>
                    <a:gd name="T14" fmla="*/ 0 w 21"/>
                    <a:gd name="T15" fmla="*/ 0 h 99"/>
                    <a:gd name="T16" fmla="*/ 0 w 21"/>
                    <a:gd name="T17" fmla="*/ 0 h 99"/>
                    <a:gd name="T18" fmla="*/ 0 w 21"/>
                    <a:gd name="T19" fmla="*/ 0 h 99"/>
                    <a:gd name="T20" fmla="*/ 0 w 21"/>
                    <a:gd name="T21" fmla="*/ 0 h 99"/>
                    <a:gd name="T22" fmla="*/ 0 w 21"/>
                    <a:gd name="T23" fmla="*/ 0 h 99"/>
                    <a:gd name="T24" fmla="*/ 0 w 21"/>
                    <a:gd name="T25" fmla="*/ 0 h 99"/>
                    <a:gd name="T26" fmla="*/ 0 w 21"/>
                    <a:gd name="T27" fmla="*/ 0 h 99"/>
                    <a:gd name="T28" fmla="*/ 0 w 21"/>
                    <a:gd name="T29" fmla="*/ 0 h 99"/>
                    <a:gd name="T30" fmla="*/ 0 w 21"/>
                    <a:gd name="T31" fmla="*/ 0 h 99"/>
                    <a:gd name="T32" fmla="*/ 0 w 21"/>
                    <a:gd name="T33" fmla="*/ 0 h 99"/>
                    <a:gd name="T34" fmla="*/ 0 w 21"/>
                    <a:gd name="T35" fmla="*/ 0 h 99"/>
                    <a:gd name="T36" fmla="*/ 0 w 21"/>
                    <a:gd name="T37" fmla="*/ 0 h 99"/>
                    <a:gd name="T38" fmla="*/ 0 w 21"/>
                    <a:gd name="T39" fmla="*/ 0 h 99"/>
                    <a:gd name="T40" fmla="*/ 0 w 21"/>
                    <a:gd name="T41" fmla="*/ 0 h 99"/>
                    <a:gd name="T42" fmla="*/ 0 w 21"/>
                    <a:gd name="T43" fmla="*/ 0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99"/>
                    <a:gd name="T68" fmla="*/ 21 w 21"/>
                    <a:gd name="T69" fmla="*/ 99 h 9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99">
                      <a:moveTo>
                        <a:pt x="20" y="99"/>
                      </a:moveTo>
                      <a:lnTo>
                        <a:pt x="11" y="87"/>
                      </a:lnTo>
                      <a:lnTo>
                        <a:pt x="5" y="71"/>
                      </a:lnTo>
                      <a:lnTo>
                        <a:pt x="0" y="57"/>
                      </a:lnTo>
                      <a:lnTo>
                        <a:pt x="2" y="38"/>
                      </a:lnTo>
                      <a:lnTo>
                        <a:pt x="8" y="19"/>
                      </a:lnTo>
                      <a:lnTo>
                        <a:pt x="12" y="0"/>
                      </a:lnTo>
                      <a:lnTo>
                        <a:pt x="14" y="5"/>
                      </a:lnTo>
                      <a:lnTo>
                        <a:pt x="19" y="11"/>
                      </a:lnTo>
                      <a:lnTo>
                        <a:pt x="20" y="17"/>
                      </a:lnTo>
                      <a:lnTo>
                        <a:pt x="12" y="41"/>
                      </a:lnTo>
                      <a:lnTo>
                        <a:pt x="13" y="65"/>
                      </a:lnTo>
                      <a:lnTo>
                        <a:pt x="21" y="87"/>
                      </a:lnTo>
                      <a:lnTo>
                        <a:pt x="20" y="90"/>
                      </a:lnTo>
                      <a:lnTo>
                        <a:pt x="20" y="96"/>
                      </a:lnTo>
                      <a:lnTo>
                        <a:pt x="20" y="99"/>
                      </a:lnTo>
                    </a:path>
                  </a:pathLst>
                </a:custGeom>
                <a:noFill/>
                <a:ln w="1588">
                  <a:solidFill>
                    <a:srgbClr val="87C2DC"/>
                  </a:solidFill>
                  <a:round/>
                  <a:headEnd/>
                  <a:tailEnd/>
                </a:ln>
              </p:spPr>
              <p:txBody>
                <a:bodyPr/>
                <a:lstStyle/>
                <a:p>
                  <a:endParaRPr lang="en-US"/>
                </a:p>
              </p:txBody>
            </p:sp>
            <p:sp>
              <p:nvSpPr>
                <p:cNvPr id="18733" name="Freeform 853"/>
                <p:cNvSpPr>
                  <a:spLocks/>
                </p:cNvSpPr>
                <p:nvPr/>
              </p:nvSpPr>
              <p:spPr bwMode="auto">
                <a:xfrm>
                  <a:off x="1654" y="2582"/>
                  <a:ext cx="9" cy="12"/>
                </a:xfrm>
                <a:custGeom>
                  <a:avLst/>
                  <a:gdLst>
                    <a:gd name="T0" fmla="*/ 0 w 37"/>
                    <a:gd name="T1" fmla="*/ 0 h 47"/>
                    <a:gd name="T2" fmla="*/ 0 w 37"/>
                    <a:gd name="T3" fmla="*/ 0 h 47"/>
                    <a:gd name="T4" fmla="*/ 0 w 37"/>
                    <a:gd name="T5" fmla="*/ 0 h 47"/>
                    <a:gd name="T6" fmla="*/ 0 w 37"/>
                    <a:gd name="T7" fmla="*/ 0 h 47"/>
                    <a:gd name="T8" fmla="*/ 0 w 37"/>
                    <a:gd name="T9" fmla="*/ 0 h 47"/>
                    <a:gd name="T10" fmla="*/ 0 w 37"/>
                    <a:gd name="T11" fmla="*/ 0 h 47"/>
                    <a:gd name="T12" fmla="*/ 0 w 37"/>
                    <a:gd name="T13" fmla="*/ 0 h 47"/>
                    <a:gd name="T14" fmla="*/ 0 w 37"/>
                    <a:gd name="T15" fmla="*/ 0 h 47"/>
                    <a:gd name="T16" fmla="*/ 0 w 37"/>
                    <a:gd name="T17" fmla="*/ 0 h 47"/>
                    <a:gd name="T18" fmla="*/ 0 w 37"/>
                    <a:gd name="T19" fmla="*/ 0 h 47"/>
                    <a:gd name="T20" fmla="*/ 0 w 37"/>
                    <a:gd name="T21" fmla="*/ 0 h 47"/>
                    <a:gd name="T22" fmla="*/ 0 w 37"/>
                    <a:gd name="T23" fmla="*/ 0 h 47"/>
                    <a:gd name="T24" fmla="*/ 0 w 37"/>
                    <a:gd name="T25" fmla="*/ 0 h 47"/>
                    <a:gd name="T26" fmla="*/ 0 w 37"/>
                    <a:gd name="T27" fmla="*/ 0 h 47"/>
                    <a:gd name="T28" fmla="*/ 0 w 37"/>
                    <a:gd name="T29" fmla="*/ 0 h 47"/>
                    <a:gd name="T30" fmla="*/ 0 w 37"/>
                    <a:gd name="T31" fmla="*/ 0 h 47"/>
                    <a:gd name="T32" fmla="*/ 0 w 37"/>
                    <a:gd name="T33" fmla="*/ 0 h 47"/>
                    <a:gd name="T34" fmla="*/ 0 w 37"/>
                    <a:gd name="T35" fmla="*/ 0 h 47"/>
                    <a:gd name="T36" fmla="*/ 0 w 37"/>
                    <a:gd name="T37" fmla="*/ 0 h 47"/>
                    <a:gd name="T38" fmla="*/ 0 w 37"/>
                    <a:gd name="T39" fmla="*/ 0 h 47"/>
                    <a:gd name="T40" fmla="*/ 0 w 37"/>
                    <a:gd name="T41" fmla="*/ 0 h 47"/>
                    <a:gd name="T42" fmla="*/ 0 w 37"/>
                    <a:gd name="T43" fmla="*/ 0 h 47"/>
                    <a:gd name="T44" fmla="*/ 0 w 37"/>
                    <a:gd name="T45" fmla="*/ 0 h 47"/>
                    <a:gd name="T46" fmla="*/ 0 w 37"/>
                    <a:gd name="T47" fmla="*/ 0 h 47"/>
                    <a:gd name="T48" fmla="*/ 0 w 37"/>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7"/>
                    <a:gd name="T77" fmla="*/ 37 w 37"/>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7">
                      <a:moveTo>
                        <a:pt x="1" y="47"/>
                      </a:moveTo>
                      <a:lnTo>
                        <a:pt x="0" y="43"/>
                      </a:lnTo>
                      <a:lnTo>
                        <a:pt x="1" y="41"/>
                      </a:lnTo>
                      <a:lnTo>
                        <a:pt x="2" y="34"/>
                      </a:lnTo>
                      <a:lnTo>
                        <a:pt x="7" y="31"/>
                      </a:lnTo>
                      <a:lnTo>
                        <a:pt x="15" y="22"/>
                      </a:lnTo>
                      <a:lnTo>
                        <a:pt x="22" y="15"/>
                      </a:lnTo>
                      <a:lnTo>
                        <a:pt x="25" y="10"/>
                      </a:lnTo>
                      <a:lnTo>
                        <a:pt x="26" y="6"/>
                      </a:lnTo>
                      <a:lnTo>
                        <a:pt x="27" y="0"/>
                      </a:lnTo>
                      <a:lnTo>
                        <a:pt x="31" y="4"/>
                      </a:lnTo>
                      <a:lnTo>
                        <a:pt x="34" y="6"/>
                      </a:lnTo>
                      <a:lnTo>
                        <a:pt x="37" y="9"/>
                      </a:lnTo>
                      <a:lnTo>
                        <a:pt x="33" y="22"/>
                      </a:lnTo>
                      <a:lnTo>
                        <a:pt x="22" y="35"/>
                      </a:lnTo>
                      <a:lnTo>
                        <a:pt x="6" y="47"/>
                      </a:lnTo>
                      <a:lnTo>
                        <a:pt x="5" y="47"/>
                      </a:lnTo>
                      <a:lnTo>
                        <a:pt x="2" y="47"/>
                      </a:lnTo>
                      <a:lnTo>
                        <a:pt x="1" y="47"/>
                      </a:lnTo>
                      <a:close/>
                    </a:path>
                  </a:pathLst>
                </a:custGeom>
                <a:solidFill>
                  <a:srgbClr val="47A3CB"/>
                </a:solidFill>
                <a:ln w="9525">
                  <a:noFill/>
                  <a:round/>
                  <a:headEnd/>
                  <a:tailEnd/>
                </a:ln>
              </p:spPr>
              <p:txBody>
                <a:bodyPr/>
                <a:lstStyle/>
                <a:p>
                  <a:endParaRPr lang="en-US"/>
                </a:p>
              </p:txBody>
            </p:sp>
            <p:sp>
              <p:nvSpPr>
                <p:cNvPr id="18734" name="Freeform 854"/>
                <p:cNvSpPr>
                  <a:spLocks/>
                </p:cNvSpPr>
                <p:nvPr/>
              </p:nvSpPr>
              <p:spPr bwMode="auto">
                <a:xfrm>
                  <a:off x="1654" y="2582"/>
                  <a:ext cx="9" cy="12"/>
                </a:xfrm>
                <a:custGeom>
                  <a:avLst/>
                  <a:gdLst>
                    <a:gd name="T0" fmla="*/ 0 w 37"/>
                    <a:gd name="T1" fmla="*/ 0 h 47"/>
                    <a:gd name="T2" fmla="*/ 0 w 37"/>
                    <a:gd name="T3" fmla="*/ 0 h 47"/>
                    <a:gd name="T4" fmla="*/ 0 w 37"/>
                    <a:gd name="T5" fmla="*/ 0 h 47"/>
                    <a:gd name="T6" fmla="*/ 0 w 37"/>
                    <a:gd name="T7" fmla="*/ 0 h 47"/>
                    <a:gd name="T8" fmla="*/ 0 w 37"/>
                    <a:gd name="T9" fmla="*/ 0 h 47"/>
                    <a:gd name="T10" fmla="*/ 0 w 37"/>
                    <a:gd name="T11" fmla="*/ 0 h 47"/>
                    <a:gd name="T12" fmla="*/ 0 w 37"/>
                    <a:gd name="T13" fmla="*/ 0 h 47"/>
                    <a:gd name="T14" fmla="*/ 0 w 37"/>
                    <a:gd name="T15" fmla="*/ 0 h 47"/>
                    <a:gd name="T16" fmla="*/ 0 w 37"/>
                    <a:gd name="T17" fmla="*/ 0 h 47"/>
                    <a:gd name="T18" fmla="*/ 0 w 37"/>
                    <a:gd name="T19" fmla="*/ 0 h 47"/>
                    <a:gd name="T20" fmla="*/ 0 w 37"/>
                    <a:gd name="T21" fmla="*/ 0 h 47"/>
                    <a:gd name="T22" fmla="*/ 0 w 37"/>
                    <a:gd name="T23" fmla="*/ 0 h 47"/>
                    <a:gd name="T24" fmla="*/ 0 w 37"/>
                    <a:gd name="T25" fmla="*/ 0 h 47"/>
                    <a:gd name="T26" fmla="*/ 0 w 37"/>
                    <a:gd name="T27" fmla="*/ 0 h 47"/>
                    <a:gd name="T28" fmla="*/ 0 w 37"/>
                    <a:gd name="T29" fmla="*/ 0 h 47"/>
                    <a:gd name="T30" fmla="*/ 0 w 37"/>
                    <a:gd name="T31" fmla="*/ 0 h 47"/>
                    <a:gd name="T32" fmla="*/ 0 w 37"/>
                    <a:gd name="T33" fmla="*/ 0 h 47"/>
                    <a:gd name="T34" fmla="*/ 0 w 37"/>
                    <a:gd name="T35" fmla="*/ 0 h 47"/>
                    <a:gd name="T36" fmla="*/ 0 w 37"/>
                    <a:gd name="T37" fmla="*/ 0 h 47"/>
                    <a:gd name="T38" fmla="*/ 0 w 37"/>
                    <a:gd name="T39" fmla="*/ 0 h 47"/>
                    <a:gd name="T40" fmla="*/ 0 w 37"/>
                    <a:gd name="T41" fmla="*/ 0 h 47"/>
                    <a:gd name="T42" fmla="*/ 0 w 37"/>
                    <a:gd name="T43" fmla="*/ 0 h 47"/>
                    <a:gd name="T44" fmla="*/ 0 w 37"/>
                    <a:gd name="T45" fmla="*/ 0 h 47"/>
                    <a:gd name="T46" fmla="*/ 0 w 37"/>
                    <a:gd name="T47" fmla="*/ 0 h 47"/>
                    <a:gd name="T48" fmla="*/ 0 w 37"/>
                    <a:gd name="T49" fmla="*/ 0 h 47"/>
                    <a:gd name="T50" fmla="*/ 0 w 37"/>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47"/>
                    <a:gd name="T80" fmla="*/ 37 w 37"/>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47">
                      <a:moveTo>
                        <a:pt x="1" y="47"/>
                      </a:moveTo>
                      <a:lnTo>
                        <a:pt x="0" y="43"/>
                      </a:lnTo>
                      <a:lnTo>
                        <a:pt x="1" y="41"/>
                      </a:lnTo>
                      <a:lnTo>
                        <a:pt x="2" y="34"/>
                      </a:lnTo>
                      <a:lnTo>
                        <a:pt x="7" y="31"/>
                      </a:lnTo>
                      <a:lnTo>
                        <a:pt x="15" y="22"/>
                      </a:lnTo>
                      <a:lnTo>
                        <a:pt x="22" y="15"/>
                      </a:lnTo>
                      <a:lnTo>
                        <a:pt x="25" y="10"/>
                      </a:lnTo>
                      <a:lnTo>
                        <a:pt x="26" y="6"/>
                      </a:lnTo>
                      <a:lnTo>
                        <a:pt x="27" y="0"/>
                      </a:lnTo>
                      <a:lnTo>
                        <a:pt x="31" y="4"/>
                      </a:lnTo>
                      <a:lnTo>
                        <a:pt x="34" y="6"/>
                      </a:lnTo>
                      <a:lnTo>
                        <a:pt x="37" y="9"/>
                      </a:lnTo>
                      <a:lnTo>
                        <a:pt x="33" y="22"/>
                      </a:lnTo>
                      <a:lnTo>
                        <a:pt x="22" y="35"/>
                      </a:lnTo>
                      <a:lnTo>
                        <a:pt x="6" y="47"/>
                      </a:lnTo>
                      <a:lnTo>
                        <a:pt x="5" y="47"/>
                      </a:lnTo>
                      <a:lnTo>
                        <a:pt x="2" y="47"/>
                      </a:lnTo>
                      <a:lnTo>
                        <a:pt x="1" y="47"/>
                      </a:lnTo>
                    </a:path>
                  </a:pathLst>
                </a:custGeom>
                <a:noFill/>
                <a:ln w="1588">
                  <a:solidFill>
                    <a:srgbClr val="87C2DC"/>
                  </a:solidFill>
                  <a:round/>
                  <a:headEnd/>
                  <a:tailEnd/>
                </a:ln>
              </p:spPr>
              <p:txBody>
                <a:bodyPr/>
                <a:lstStyle/>
                <a:p>
                  <a:endParaRPr lang="en-US"/>
                </a:p>
              </p:txBody>
            </p:sp>
            <p:sp>
              <p:nvSpPr>
                <p:cNvPr id="18735" name="Freeform 855"/>
                <p:cNvSpPr>
                  <a:spLocks/>
                </p:cNvSpPr>
                <p:nvPr/>
              </p:nvSpPr>
              <p:spPr bwMode="auto">
                <a:xfrm>
                  <a:off x="1646" y="2543"/>
                  <a:ext cx="17" cy="41"/>
                </a:xfrm>
                <a:custGeom>
                  <a:avLst/>
                  <a:gdLst>
                    <a:gd name="T0" fmla="*/ 0 w 71"/>
                    <a:gd name="T1" fmla="*/ 0 h 165"/>
                    <a:gd name="T2" fmla="*/ 0 w 71"/>
                    <a:gd name="T3" fmla="*/ 0 h 165"/>
                    <a:gd name="T4" fmla="*/ 0 w 71"/>
                    <a:gd name="T5" fmla="*/ 0 h 165"/>
                    <a:gd name="T6" fmla="*/ 0 w 71"/>
                    <a:gd name="T7" fmla="*/ 0 h 165"/>
                    <a:gd name="T8" fmla="*/ 0 w 71"/>
                    <a:gd name="T9" fmla="*/ 0 h 165"/>
                    <a:gd name="T10" fmla="*/ 0 w 71"/>
                    <a:gd name="T11" fmla="*/ 0 h 165"/>
                    <a:gd name="T12" fmla="*/ 0 w 71"/>
                    <a:gd name="T13" fmla="*/ 0 h 165"/>
                    <a:gd name="T14" fmla="*/ 0 w 71"/>
                    <a:gd name="T15" fmla="*/ 0 h 165"/>
                    <a:gd name="T16" fmla="*/ 0 w 71"/>
                    <a:gd name="T17" fmla="*/ 0 h 165"/>
                    <a:gd name="T18" fmla="*/ 0 w 71"/>
                    <a:gd name="T19" fmla="*/ 0 h 165"/>
                    <a:gd name="T20" fmla="*/ 0 w 71"/>
                    <a:gd name="T21" fmla="*/ 0 h 165"/>
                    <a:gd name="T22" fmla="*/ 0 w 71"/>
                    <a:gd name="T23" fmla="*/ 0 h 165"/>
                    <a:gd name="T24" fmla="*/ 0 w 71"/>
                    <a:gd name="T25" fmla="*/ 0 h 165"/>
                    <a:gd name="T26" fmla="*/ 0 w 71"/>
                    <a:gd name="T27" fmla="*/ 0 h 165"/>
                    <a:gd name="T28" fmla="*/ 0 w 71"/>
                    <a:gd name="T29" fmla="*/ 0 h 165"/>
                    <a:gd name="T30" fmla="*/ 0 w 71"/>
                    <a:gd name="T31" fmla="*/ 0 h 165"/>
                    <a:gd name="T32" fmla="*/ 0 w 71"/>
                    <a:gd name="T33" fmla="*/ 0 h 165"/>
                    <a:gd name="T34" fmla="*/ 0 w 71"/>
                    <a:gd name="T35" fmla="*/ 0 h 165"/>
                    <a:gd name="T36" fmla="*/ 0 w 71"/>
                    <a:gd name="T37" fmla="*/ 0 h 165"/>
                    <a:gd name="T38" fmla="*/ 0 w 71"/>
                    <a:gd name="T39" fmla="*/ 0 h 165"/>
                    <a:gd name="T40" fmla="*/ 0 w 71"/>
                    <a:gd name="T41" fmla="*/ 0 h 165"/>
                    <a:gd name="T42" fmla="*/ 0 w 71"/>
                    <a:gd name="T43" fmla="*/ 0 h 165"/>
                    <a:gd name="T44" fmla="*/ 0 w 71"/>
                    <a:gd name="T45" fmla="*/ 0 h 165"/>
                    <a:gd name="T46" fmla="*/ 0 w 71"/>
                    <a:gd name="T47" fmla="*/ 0 h 165"/>
                    <a:gd name="T48" fmla="*/ 0 w 71"/>
                    <a:gd name="T49" fmla="*/ 0 h 165"/>
                    <a:gd name="T50" fmla="*/ 0 w 71"/>
                    <a:gd name="T51" fmla="*/ 0 h 165"/>
                    <a:gd name="T52" fmla="*/ 0 w 71"/>
                    <a:gd name="T53" fmla="*/ 0 h 165"/>
                    <a:gd name="T54" fmla="*/ 0 w 71"/>
                    <a:gd name="T55" fmla="*/ 0 h 165"/>
                    <a:gd name="T56" fmla="*/ 0 w 71"/>
                    <a:gd name="T57" fmla="*/ 0 h 165"/>
                    <a:gd name="T58" fmla="*/ 0 w 71"/>
                    <a:gd name="T59" fmla="*/ 0 h 165"/>
                    <a:gd name="T60" fmla="*/ 0 w 71"/>
                    <a:gd name="T61" fmla="*/ 0 h 165"/>
                    <a:gd name="T62" fmla="*/ 0 w 71"/>
                    <a:gd name="T63" fmla="*/ 0 h 165"/>
                    <a:gd name="T64" fmla="*/ 0 w 71"/>
                    <a:gd name="T65" fmla="*/ 0 h 165"/>
                    <a:gd name="T66" fmla="*/ 0 w 71"/>
                    <a:gd name="T67" fmla="*/ 0 h 165"/>
                    <a:gd name="T68" fmla="*/ 0 w 71"/>
                    <a:gd name="T69" fmla="*/ 0 h 165"/>
                    <a:gd name="T70" fmla="*/ 0 w 71"/>
                    <a:gd name="T71" fmla="*/ 0 h 165"/>
                    <a:gd name="T72" fmla="*/ 0 w 71"/>
                    <a:gd name="T73" fmla="*/ 0 h 165"/>
                    <a:gd name="T74" fmla="*/ 0 w 71"/>
                    <a:gd name="T75" fmla="*/ 0 h 1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
                    <a:gd name="T115" fmla="*/ 0 h 165"/>
                    <a:gd name="T116" fmla="*/ 71 w 71"/>
                    <a:gd name="T117" fmla="*/ 165 h 1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 h="165">
                      <a:moveTo>
                        <a:pt x="7" y="15"/>
                      </a:moveTo>
                      <a:lnTo>
                        <a:pt x="5" y="12"/>
                      </a:lnTo>
                      <a:lnTo>
                        <a:pt x="2" y="8"/>
                      </a:lnTo>
                      <a:lnTo>
                        <a:pt x="0" y="5"/>
                      </a:lnTo>
                      <a:lnTo>
                        <a:pt x="1" y="4"/>
                      </a:lnTo>
                      <a:lnTo>
                        <a:pt x="5" y="4"/>
                      </a:lnTo>
                      <a:lnTo>
                        <a:pt x="6" y="2"/>
                      </a:lnTo>
                      <a:lnTo>
                        <a:pt x="7" y="2"/>
                      </a:lnTo>
                      <a:lnTo>
                        <a:pt x="8" y="1"/>
                      </a:lnTo>
                      <a:lnTo>
                        <a:pt x="9" y="0"/>
                      </a:lnTo>
                      <a:lnTo>
                        <a:pt x="13" y="6"/>
                      </a:lnTo>
                      <a:lnTo>
                        <a:pt x="15" y="11"/>
                      </a:lnTo>
                      <a:lnTo>
                        <a:pt x="18" y="15"/>
                      </a:lnTo>
                      <a:lnTo>
                        <a:pt x="28" y="32"/>
                      </a:lnTo>
                      <a:lnTo>
                        <a:pt x="48" y="63"/>
                      </a:lnTo>
                      <a:lnTo>
                        <a:pt x="60" y="78"/>
                      </a:lnTo>
                      <a:lnTo>
                        <a:pt x="67" y="104"/>
                      </a:lnTo>
                      <a:lnTo>
                        <a:pt x="71" y="136"/>
                      </a:lnTo>
                      <a:lnTo>
                        <a:pt x="71" y="165"/>
                      </a:lnTo>
                      <a:lnTo>
                        <a:pt x="67" y="161"/>
                      </a:lnTo>
                      <a:lnTo>
                        <a:pt x="63" y="158"/>
                      </a:lnTo>
                      <a:lnTo>
                        <a:pt x="62" y="155"/>
                      </a:lnTo>
                      <a:lnTo>
                        <a:pt x="61" y="130"/>
                      </a:lnTo>
                      <a:lnTo>
                        <a:pt x="56" y="104"/>
                      </a:lnTo>
                      <a:lnTo>
                        <a:pt x="52" y="83"/>
                      </a:lnTo>
                      <a:lnTo>
                        <a:pt x="40" y="65"/>
                      </a:lnTo>
                      <a:lnTo>
                        <a:pt x="19" y="33"/>
                      </a:lnTo>
                      <a:lnTo>
                        <a:pt x="7" y="15"/>
                      </a:lnTo>
                      <a:close/>
                    </a:path>
                  </a:pathLst>
                </a:custGeom>
                <a:solidFill>
                  <a:srgbClr val="47A3CB"/>
                </a:solidFill>
                <a:ln w="9525">
                  <a:noFill/>
                  <a:round/>
                  <a:headEnd/>
                  <a:tailEnd/>
                </a:ln>
              </p:spPr>
              <p:txBody>
                <a:bodyPr/>
                <a:lstStyle/>
                <a:p>
                  <a:endParaRPr lang="en-US"/>
                </a:p>
              </p:txBody>
            </p:sp>
            <p:sp>
              <p:nvSpPr>
                <p:cNvPr id="18736" name="Freeform 856"/>
                <p:cNvSpPr>
                  <a:spLocks/>
                </p:cNvSpPr>
                <p:nvPr/>
              </p:nvSpPr>
              <p:spPr bwMode="auto">
                <a:xfrm>
                  <a:off x="1646" y="2543"/>
                  <a:ext cx="17" cy="41"/>
                </a:xfrm>
                <a:custGeom>
                  <a:avLst/>
                  <a:gdLst>
                    <a:gd name="T0" fmla="*/ 0 w 71"/>
                    <a:gd name="T1" fmla="*/ 0 h 165"/>
                    <a:gd name="T2" fmla="*/ 0 w 71"/>
                    <a:gd name="T3" fmla="*/ 0 h 165"/>
                    <a:gd name="T4" fmla="*/ 0 w 71"/>
                    <a:gd name="T5" fmla="*/ 0 h 165"/>
                    <a:gd name="T6" fmla="*/ 0 w 71"/>
                    <a:gd name="T7" fmla="*/ 0 h 165"/>
                    <a:gd name="T8" fmla="*/ 0 w 71"/>
                    <a:gd name="T9" fmla="*/ 0 h 165"/>
                    <a:gd name="T10" fmla="*/ 0 w 71"/>
                    <a:gd name="T11" fmla="*/ 0 h 165"/>
                    <a:gd name="T12" fmla="*/ 0 w 71"/>
                    <a:gd name="T13" fmla="*/ 0 h 165"/>
                    <a:gd name="T14" fmla="*/ 0 w 71"/>
                    <a:gd name="T15" fmla="*/ 0 h 165"/>
                    <a:gd name="T16" fmla="*/ 0 w 71"/>
                    <a:gd name="T17" fmla="*/ 0 h 165"/>
                    <a:gd name="T18" fmla="*/ 0 w 71"/>
                    <a:gd name="T19" fmla="*/ 0 h 165"/>
                    <a:gd name="T20" fmla="*/ 0 w 71"/>
                    <a:gd name="T21" fmla="*/ 0 h 165"/>
                    <a:gd name="T22" fmla="*/ 0 w 71"/>
                    <a:gd name="T23" fmla="*/ 0 h 165"/>
                    <a:gd name="T24" fmla="*/ 0 w 71"/>
                    <a:gd name="T25" fmla="*/ 0 h 165"/>
                    <a:gd name="T26" fmla="*/ 0 w 71"/>
                    <a:gd name="T27" fmla="*/ 0 h 165"/>
                    <a:gd name="T28" fmla="*/ 0 w 71"/>
                    <a:gd name="T29" fmla="*/ 0 h 165"/>
                    <a:gd name="T30" fmla="*/ 0 w 71"/>
                    <a:gd name="T31" fmla="*/ 0 h 165"/>
                    <a:gd name="T32" fmla="*/ 0 w 71"/>
                    <a:gd name="T33" fmla="*/ 0 h 165"/>
                    <a:gd name="T34" fmla="*/ 0 w 71"/>
                    <a:gd name="T35" fmla="*/ 0 h 165"/>
                    <a:gd name="T36" fmla="*/ 0 w 71"/>
                    <a:gd name="T37" fmla="*/ 0 h 165"/>
                    <a:gd name="T38" fmla="*/ 0 w 71"/>
                    <a:gd name="T39" fmla="*/ 0 h 165"/>
                    <a:gd name="T40" fmla="*/ 0 w 71"/>
                    <a:gd name="T41" fmla="*/ 0 h 165"/>
                    <a:gd name="T42" fmla="*/ 0 w 71"/>
                    <a:gd name="T43" fmla="*/ 0 h 165"/>
                    <a:gd name="T44" fmla="*/ 0 w 71"/>
                    <a:gd name="T45" fmla="*/ 0 h 165"/>
                    <a:gd name="T46" fmla="*/ 0 w 71"/>
                    <a:gd name="T47" fmla="*/ 0 h 165"/>
                    <a:gd name="T48" fmla="*/ 0 w 71"/>
                    <a:gd name="T49" fmla="*/ 0 h 165"/>
                    <a:gd name="T50" fmla="*/ 0 w 71"/>
                    <a:gd name="T51" fmla="*/ 0 h 165"/>
                    <a:gd name="T52" fmla="*/ 0 w 71"/>
                    <a:gd name="T53" fmla="*/ 0 h 165"/>
                    <a:gd name="T54" fmla="*/ 0 w 71"/>
                    <a:gd name="T55" fmla="*/ 0 h 165"/>
                    <a:gd name="T56" fmla="*/ 0 w 71"/>
                    <a:gd name="T57" fmla="*/ 0 h 165"/>
                    <a:gd name="T58" fmla="*/ 0 w 71"/>
                    <a:gd name="T59" fmla="*/ 0 h 165"/>
                    <a:gd name="T60" fmla="*/ 0 w 71"/>
                    <a:gd name="T61" fmla="*/ 0 h 165"/>
                    <a:gd name="T62" fmla="*/ 0 w 71"/>
                    <a:gd name="T63" fmla="*/ 0 h 165"/>
                    <a:gd name="T64" fmla="*/ 0 w 71"/>
                    <a:gd name="T65" fmla="*/ 0 h 165"/>
                    <a:gd name="T66" fmla="*/ 0 w 71"/>
                    <a:gd name="T67" fmla="*/ 0 h 165"/>
                    <a:gd name="T68" fmla="*/ 0 w 71"/>
                    <a:gd name="T69" fmla="*/ 0 h 165"/>
                    <a:gd name="T70" fmla="*/ 0 w 71"/>
                    <a:gd name="T71" fmla="*/ 0 h 165"/>
                    <a:gd name="T72" fmla="*/ 0 w 71"/>
                    <a:gd name="T73" fmla="*/ 0 h 165"/>
                    <a:gd name="T74" fmla="*/ 0 w 71"/>
                    <a:gd name="T75" fmla="*/ 0 h 165"/>
                    <a:gd name="T76" fmla="*/ 0 w 71"/>
                    <a:gd name="T77" fmla="*/ 0 h 1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1"/>
                    <a:gd name="T118" fmla="*/ 0 h 165"/>
                    <a:gd name="T119" fmla="*/ 71 w 71"/>
                    <a:gd name="T120" fmla="*/ 165 h 1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1" h="165">
                      <a:moveTo>
                        <a:pt x="7" y="15"/>
                      </a:moveTo>
                      <a:lnTo>
                        <a:pt x="5" y="12"/>
                      </a:lnTo>
                      <a:lnTo>
                        <a:pt x="2" y="8"/>
                      </a:lnTo>
                      <a:lnTo>
                        <a:pt x="0" y="5"/>
                      </a:lnTo>
                      <a:lnTo>
                        <a:pt x="1" y="4"/>
                      </a:lnTo>
                      <a:lnTo>
                        <a:pt x="5" y="4"/>
                      </a:lnTo>
                      <a:lnTo>
                        <a:pt x="6" y="2"/>
                      </a:lnTo>
                      <a:lnTo>
                        <a:pt x="7" y="2"/>
                      </a:lnTo>
                      <a:lnTo>
                        <a:pt x="8" y="1"/>
                      </a:lnTo>
                      <a:lnTo>
                        <a:pt x="9" y="0"/>
                      </a:lnTo>
                      <a:lnTo>
                        <a:pt x="13" y="6"/>
                      </a:lnTo>
                      <a:lnTo>
                        <a:pt x="15" y="11"/>
                      </a:lnTo>
                      <a:lnTo>
                        <a:pt x="18" y="15"/>
                      </a:lnTo>
                      <a:lnTo>
                        <a:pt x="28" y="32"/>
                      </a:lnTo>
                      <a:lnTo>
                        <a:pt x="48" y="63"/>
                      </a:lnTo>
                      <a:lnTo>
                        <a:pt x="60" y="78"/>
                      </a:lnTo>
                      <a:lnTo>
                        <a:pt x="67" y="104"/>
                      </a:lnTo>
                      <a:lnTo>
                        <a:pt x="71" y="136"/>
                      </a:lnTo>
                      <a:lnTo>
                        <a:pt x="71" y="165"/>
                      </a:lnTo>
                      <a:lnTo>
                        <a:pt x="67" y="161"/>
                      </a:lnTo>
                      <a:lnTo>
                        <a:pt x="63" y="158"/>
                      </a:lnTo>
                      <a:lnTo>
                        <a:pt x="62" y="155"/>
                      </a:lnTo>
                      <a:lnTo>
                        <a:pt x="61" y="130"/>
                      </a:lnTo>
                      <a:lnTo>
                        <a:pt x="56" y="104"/>
                      </a:lnTo>
                      <a:lnTo>
                        <a:pt x="52" y="83"/>
                      </a:lnTo>
                      <a:lnTo>
                        <a:pt x="40" y="65"/>
                      </a:lnTo>
                      <a:lnTo>
                        <a:pt x="19" y="33"/>
                      </a:lnTo>
                      <a:lnTo>
                        <a:pt x="7" y="15"/>
                      </a:lnTo>
                    </a:path>
                  </a:pathLst>
                </a:custGeom>
                <a:noFill/>
                <a:ln w="1588">
                  <a:solidFill>
                    <a:srgbClr val="87C2DC"/>
                  </a:solidFill>
                  <a:round/>
                  <a:headEnd/>
                  <a:tailEnd/>
                </a:ln>
              </p:spPr>
              <p:txBody>
                <a:bodyPr/>
                <a:lstStyle/>
                <a:p>
                  <a:endParaRPr lang="en-US"/>
                </a:p>
              </p:txBody>
            </p:sp>
            <p:sp>
              <p:nvSpPr>
                <p:cNvPr id="18737" name="Freeform 857"/>
                <p:cNvSpPr>
                  <a:spLocks/>
                </p:cNvSpPr>
                <p:nvPr/>
              </p:nvSpPr>
              <p:spPr bwMode="auto">
                <a:xfrm>
                  <a:off x="1619" y="2618"/>
                  <a:ext cx="2" cy="9"/>
                </a:xfrm>
                <a:custGeom>
                  <a:avLst/>
                  <a:gdLst>
                    <a:gd name="T0" fmla="*/ 0 w 8"/>
                    <a:gd name="T1" fmla="*/ 0 h 35"/>
                    <a:gd name="T2" fmla="*/ 0 w 8"/>
                    <a:gd name="T3" fmla="*/ 0 h 35"/>
                    <a:gd name="T4" fmla="*/ 0 w 8"/>
                    <a:gd name="T5" fmla="*/ 0 h 35"/>
                    <a:gd name="T6" fmla="*/ 0 w 8"/>
                    <a:gd name="T7" fmla="*/ 0 h 35"/>
                    <a:gd name="T8" fmla="*/ 0 60000 65536"/>
                    <a:gd name="T9" fmla="*/ 0 60000 65536"/>
                    <a:gd name="T10" fmla="*/ 0 60000 65536"/>
                    <a:gd name="T11" fmla="*/ 0 60000 65536"/>
                    <a:gd name="T12" fmla="*/ 0 w 8"/>
                    <a:gd name="T13" fmla="*/ 0 h 35"/>
                    <a:gd name="T14" fmla="*/ 8 w 8"/>
                    <a:gd name="T15" fmla="*/ 35 h 35"/>
                  </a:gdLst>
                  <a:ahLst/>
                  <a:cxnLst>
                    <a:cxn ang="T8">
                      <a:pos x="T0" y="T1"/>
                    </a:cxn>
                    <a:cxn ang="T9">
                      <a:pos x="T2" y="T3"/>
                    </a:cxn>
                    <a:cxn ang="T10">
                      <a:pos x="T4" y="T5"/>
                    </a:cxn>
                    <a:cxn ang="T11">
                      <a:pos x="T6" y="T7"/>
                    </a:cxn>
                  </a:cxnLst>
                  <a:rect l="T12" t="T13" r="T14" b="T15"/>
                  <a:pathLst>
                    <a:path w="8" h="35">
                      <a:moveTo>
                        <a:pt x="8" y="35"/>
                      </a:moveTo>
                      <a:lnTo>
                        <a:pt x="6" y="24"/>
                      </a:lnTo>
                      <a:lnTo>
                        <a:pt x="2" y="12"/>
                      </a:lnTo>
                      <a:lnTo>
                        <a:pt x="0" y="0"/>
                      </a:lnTo>
                    </a:path>
                  </a:pathLst>
                </a:custGeom>
                <a:noFill/>
                <a:ln w="6350">
                  <a:solidFill>
                    <a:srgbClr val="D1E7F1"/>
                  </a:solidFill>
                  <a:round/>
                  <a:headEnd/>
                  <a:tailEnd/>
                </a:ln>
              </p:spPr>
              <p:txBody>
                <a:bodyPr/>
                <a:lstStyle/>
                <a:p>
                  <a:endParaRPr lang="en-US"/>
                </a:p>
              </p:txBody>
            </p:sp>
            <p:sp>
              <p:nvSpPr>
                <p:cNvPr id="18738" name="Freeform 858"/>
                <p:cNvSpPr>
                  <a:spLocks/>
                </p:cNvSpPr>
                <p:nvPr/>
              </p:nvSpPr>
              <p:spPr bwMode="auto">
                <a:xfrm>
                  <a:off x="1619" y="2618"/>
                  <a:ext cx="1" cy="1"/>
                </a:xfrm>
                <a:custGeom>
                  <a:avLst/>
                  <a:gdLst>
                    <a:gd name="T0" fmla="*/ 0 w 6"/>
                    <a:gd name="T1" fmla="*/ 0 h 1"/>
                    <a:gd name="T2" fmla="*/ 0 w 6"/>
                    <a:gd name="T3" fmla="*/ 0 h 1"/>
                    <a:gd name="T4" fmla="*/ 0 w 6"/>
                    <a:gd name="T5" fmla="*/ 0 h 1"/>
                    <a:gd name="T6" fmla="*/ 0 w 6"/>
                    <a:gd name="T7" fmla="*/ 0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0" y="0"/>
                      </a:moveTo>
                      <a:lnTo>
                        <a:pt x="2" y="0"/>
                      </a:lnTo>
                      <a:lnTo>
                        <a:pt x="4" y="0"/>
                      </a:lnTo>
                      <a:lnTo>
                        <a:pt x="6" y="0"/>
                      </a:lnTo>
                    </a:path>
                  </a:pathLst>
                </a:custGeom>
                <a:noFill/>
                <a:ln w="6350">
                  <a:solidFill>
                    <a:srgbClr val="D1E7F1"/>
                  </a:solidFill>
                  <a:round/>
                  <a:headEnd/>
                  <a:tailEnd/>
                </a:ln>
              </p:spPr>
              <p:txBody>
                <a:bodyPr/>
                <a:lstStyle/>
                <a:p>
                  <a:endParaRPr lang="en-US"/>
                </a:p>
              </p:txBody>
            </p:sp>
            <p:sp>
              <p:nvSpPr>
                <p:cNvPr id="18739" name="Freeform 859"/>
                <p:cNvSpPr>
                  <a:spLocks/>
                </p:cNvSpPr>
                <p:nvPr/>
              </p:nvSpPr>
              <p:spPr bwMode="auto">
                <a:xfrm>
                  <a:off x="1620" y="2618"/>
                  <a:ext cx="13" cy="70"/>
                </a:xfrm>
                <a:custGeom>
                  <a:avLst/>
                  <a:gdLst>
                    <a:gd name="T0" fmla="*/ 0 w 49"/>
                    <a:gd name="T1" fmla="*/ 0 h 280"/>
                    <a:gd name="T2" fmla="*/ 0 w 49"/>
                    <a:gd name="T3" fmla="*/ 0 h 280"/>
                    <a:gd name="T4" fmla="*/ 0 w 49"/>
                    <a:gd name="T5" fmla="*/ 0 h 280"/>
                    <a:gd name="T6" fmla="*/ 0 w 49"/>
                    <a:gd name="T7" fmla="*/ 0 h 280"/>
                    <a:gd name="T8" fmla="*/ 0 w 49"/>
                    <a:gd name="T9" fmla="*/ 0 h 280"/>
                    <a:gd name="T10" fmla="*/ 0 w 49"/>
                    <a:gd name="T11" fmla="*/ 0 h 280"/>
                    <a:gd name="T12" fmla="*/ 0 60000 65536"/>
                    <a:gd name="T13" fmla="*/ 0 60000 65536"/>
                    <a:gd name="T14" fmla="*/ 0 60000 65536"/>
                    <a:gd name="T15" fmla="*/ 0 60000 65536"/>
                    <a:gd name="T16" fmla="*/ 0 60000 65536"/>
                    <a:gd name="T17" fmla="*/ 0 60000 65536"/>
                    <a:gd name="T18" fmla="*/ 0 w 49"/>
                    <a:gd name="T19" fmla="*/ 0 h 280"/>
                    <a:gd name="T20" fmla="*/ 49 w 49"/>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49" h="280">
                      <a:moveTo>
                        <a:pt x="0" y="0"/>
                      </a:moveTo>
                      <a:lnTo>
                        <a:pt x="5" y="63"/>
                      </a:lnTo>
                      <a:lnTo>
                        <a:pt x="10" y="128"/>
                      </a:lnTo>
                      <a:lnTo>
                        <a:pt x="18" y="190"/>
                      </a:lnTo>
                      <a:lnTo>
                        <a:pt x="30" y="242"/>
                      </a:lnTo>
                      <a:lnTo>
                        <a:pt x="49" y="280"/>
                      </a:lnTo>
                    </a:path>
                  </a:pathLst>
                </a:custGeom>
                <a:noFill/>
                <a:ln w="6350">
                  <a:solidFill>
                    <a:srgbClr val="D1E7F1"/>
                  </a:solidFill>
                  <a:round/>
                  <a:headEnd/>
                  <a:tailEnd/>
                </a:ln>
              </p:spPr>
              <p:txBody>
                <a:bodyPr/>
                <a:lstStyle/>
                <a:p>
                  <a:endParaRPr lang="en-US"/>
                </a:p>
              </p:txBody>
            </p:sp>
            <p:sp>
              <p:nvSpPr>
                <p:cNvPr id="18740" name="Freeform 860"/>
                <p:cNvSpPr>
                  <a:spLocks/>
                </p:cNvSpPr>
                <p:nvPr/>
              </p:nvSpPr>
              <p:spPr bwMode="auto">
                <a:xfrm>
                  <a:off x="1633" y="2688"/>
                  <a:ext cx="15" cy="71"/>
                </a:xfrm>
                <a:custGeom>
                  <a:avLst/>
                  <a:gdLst>
                    <a:gd name="T0" fmla="*/ 0 w 62"/>
                    <a:gd name="T1" fmla="*/ 0 h 284"/>
                    <a:gd name="T2" fmla="*/ 0 w 62"/>
                    <a:gd name="T3" fmla="*/ 0 h 284"/>
                    <a:gd name="T4" fmla="*/ 0 w 62"/>
                    <a:gd name="T5" fmla="*/ 0 h 284"/>
                    <a:gd name="T6" fmla="*/ 0 w 62"/>
                    <a:gd name="T7" fmla="*/ 0 h 284"/>
                    <a:gd name="T8" fmla="*/ 0 w 62"/>
                    <a:gd name="T9" fmla="*/ 0 h 284"/>
                    <a:gd name="T10" fmla="*/ 0 w 62"/>
                    <a:gd name="T11" fmla="*/ 0 h 284"/>
                    <a:gd name="T12" fmla="*/ 0 w 62"/>
                    <a:gd name="T13" fmla="*/ 0 h 284"/>
                    <a:gd name="T14" fmla="*/ 0 60000 65536"/>
                    <a:gd name="T15" fmla="*/ 0 60000 65536"/>
                    <a:gd name="T16" fmla="*/ 0 60000 65536"/>
                    <a:gd name="T17" fmla="*/ 0 60000 65536"/>
                    <a:gd name="T18" fmla="*/ 0 60000 65536"/>
                    <a:gd name="T19" fmla="*/ 0 60000 65536"/>
                    <a:gd name="T20" fmla="*/ 0 60000 65536"/>
                    <a:gd name="T21" fmla="*/ 0 w 62"/>
                    <a:gd name="T22" fmla="*/ 0 h 284"/>
                    <a:gd name="T23" fmla="*/ 62 w 62"/>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284">
                      <a:moveTo>
                        <a:pt x="0" y="0"/>
                      </a:moveTo>
                      <a:lnTo>
                        <a:pt x="25" y="40"/>
                      </a:lnTo>
                      <a:lnTo>
                        <a:pt x="38" y="86"/>
                      </a:lnTo>
                      <a:lnTo>
                        <a:pt x="45" y="136"/>
                      </a:lnTo>
                      <a:lnTo>
                        <a:pt x="49" y="187"/>
                      </a:lnTo>
                      <a:lnTo>
                        <a:pt x="54" y="237"/>
                      </a:lnTo>
                      <a:lnTo>
                        <a:pt x="62" y="284"/>
                      </a:lnTo>
                    </a:path>
                  </a:pathLst>
                </a:custGeom>
                <a:noFill/>
                <a:ln w="6350">
                  <a:solidFill>
                    <a:srgbClr val="D1E7F1"/>
                  </a:solidFill>
                  <a:round/>
                  <a:headEnd/>
                  <a:tailEnd/>
                </a:ln>
              </p:spPr>
              <p:txBody>
                <a:bodyPr/>
                <a:lstStyle/>
                <a:p>
                  <a:endParaRPr lang="en-US"/>
                </a:p>
              </p:txBody>
            </p:sp>
            <p:sp>
              <p:nvSpPr>
                <p:cNvPr id="18741" name="Freeform 861"/>
                <p:cNvSpPr>
                  <a:spLocks/>
                </p:cNvSpPr>
                <p:nvPr/>
              </p:nvSpPr>
              <p:spPr bwMode="auto">
                <a:xfrm>
                  <a:off x="1648" y="2759"/>
                  <a:ext cx="2" cy="20"/>
                </a:xfrm>
                <a:custGeom>
                  <a:avLst/>
                  <a:gdLst>
                    <a:gd name="T0" fmla="*/ 0 w 10"/>
                    <a:gd name="T1" fmla="*/ 0 h 82"/>
                    <a:gd name="T2" fmla="*/ 0 w 10"/>
                    <a:gd name="T3" fmla="*/ 0 h 82"/>
                    <a:gd name="T4" fmla="*/ 0 w 10"/>
                    <a:gd name="T5" fmla="*/ 0 h 82"/>
                    <a:gd name="T6" fmla="*/ 0 w 10"/>
                    <a:gd name="T7" fmla="*/ 0 h 82"/>
                    <a:gd name="T8" fmla="*/ 0 60000 65536"/>
                    <a:gd name="T9" fmla="*/ 0 60000 65536"/>
                    <a:gd name="T10" fmla="*/ 0 60000 65536"/>
                    <a:gd name="T11" fmla="*/ 0 60000 65536"/>
                    <a:gd name="T12" fmla="*/ 0 w 10"/>
                    <a:gd name="T13" fmla="*/ 0 h 82"/>
                    <a:gd name="T14" fmla="*/ 10 w 10"/>
                    <a:gd name="T15" fmla="*/ 82 h 82"/>
                  </a:gdLst>
                  <a:ahLst/>
                  <a:cxnLst>
                    <a:cxn ang="T8">
                      <a:pos x="T0" y="T1"/>
                    </a:cxn>
                    <a:cxn ang="T9">
                      <a:pos x="T2" y="T3"/>
                    </a:cxn>
                    <a:cxn ang="T10">
                      <a:pos x="T4" y="T5"/>
                    </a:cxn>
                    <a:cxn ang="T11">
                      <a:pos x="T6" y="T7"/>
                    </a:cxn>
                  </a:cxnLst>
                  <a:rect l="T12" t="T13" r="T14" b="T15"/>
                  <a:pathLst>
                    <a:path w="10" h="82">
                      <a:moveTo>
                        <a:pt x="0" y="0"/>
                      </a:moveTo>
                      <a:lnTo>
                        <a:pt x="5" y="28"/>
                      </a:lnTo>
                      <a:lnTo>
                        <a:pt x="6" y="55"/>
                      </a:lnTo>
                      <a:lnTo>
                        <a:pt x="10" y="82"/>
                      </a:lnTo>
                    </a:path>
                  </a:pathLst>
                </a:custGeom>
                <a:noFill/>
                <a:ln w="6350">
                  <a:solidFill>
                    <a:srgbClr val="D1E7F1"/>
                  </a:solidFill>
                  <a:round/>
                  <a:headEnd/>
                  <a:tailEnd/>
                </a:ln>
              </p:spPr>
              <p:txBody>
                <a:bodyPr/>
                <a:lstStyle/>
                <a:p>
                  <a:endParaRPr lang="en-US"/>
                </a:p>
              </p:txBody>
            </p:sp>
            <p:sp>
              <p:nvSpPr>
                <p:cNvPr id="18742" name="Freeform 862"/>
                <p:cNvSpPr>
                  <a:spLocks/>
                </p:cNvSpPr>
                <p:nvPr/>
              </p:nvSpPr>
              <p:spPr bwMode="auto">
                <a:xfrm>
                  <a:off x="1650" y="2779"/>
                  <a:ext cx="5" cy="19"/>
                </a:xfrm>
                <a:custGeom>
                  <a:avLst/>
                  <a:gdLst>
                    <a:gd name="T0" fmla="*/ 0 w 16"/>
                    <a:gd name="T1" fmla="*/ 0 h 74"/>
                    <a:gd name="T2" fmla="*/ 0 w 16"/>
                    <a:gd name="T3" fmla="*/ 0 h 74"/>
                    <a:gd name="T4" fmla="*/ 0 w 16"/>
                    <a:gd name="T5" fmla="*/ 0 h 74"/>
                    <a:gd name="T6" fmla="*/ 0 w 16"/>
                    <a:gd name="T7" fmla="*/ 0 h 74"/>
                    <a:gd name="T8" fmla="*/ 0 60000 65536"/>
                    <a:gd name="T9" fmla="*/ 0 60000 65536"/>
                    <a:gd name="T10" fmla="*/ 0 60000 65536"/>
                    <a:gd name="T11" fmla="*/ 0 60000 65536"/>
                    <a:gd name="T12" fmla="*/ 0 w 16"/>
                    <a:gd name="T13" fmla="*/ 0 h 74"/>
                    <a:gd name="T14" fmla="*/ 16 w 16"/>
                    <a:gd name="T15" fmla="*/ 74 h 74"/>
                  </a:gdLst>
                  <a:ahLst/>
                  <a:cxnLst>
                    <a:cxn ang="T8">
                      <a:pos x="T0" y="T1"/>
                    </a:cxn>
                    <a:cxn ang="T9">
                      <a:pos x="T2" y="T3"/>
                    </a:cxn>
                    <a:cxn ang="T10">
                      <a:pos x="T4" y="T5"/>
                    </a:cxn>
                    <a:cxn ang="T11">
                      <a:pos x="T6" y="T7"/>
                    </a:cxn>
                  </a:cxnLst>
                  <a:rect l="T12" t="T13" r="T14" b="T15"/>
                  <a:pathLst>
                    <a:path w="16" h="74">
                      <a:moveTo>
                        <a:pt x="0" y="0"/>
                      </a:moveTo>
                      <a:lnTo>
                        <a:pt x="4" y="25"/>
                      </a:lnTo>
                      <a:lnTo>
                        <a:pt x="10" y="49"/>
                      </a:lnTo>
                      <a:lnTo>
                        <a:pt x="16" y="74"/>
                      </a:lnTo>
                    </a:path>
                  </a:pathLst>
                </a:custGeom>
                <a:noFill/>
                <a:ln w="6350">
                  <a:solidFill>
                    <a:srgbClr val="D1E7F1"/>
                  </a:solidFill>
                  <a:round/>
                  <a:headEnd/>
                  <a:tailEnd/>
                </a:ln>
              </p:spPr>
              <p:txBody>
                <a:bodyPr/>
                <a:lstStyle/>
                <a:p>
                  <a:endParaRPr lang="en-US"/>
                </a:p>
              </p:txBody>
            </p:sp>
            <p:sp>
              <p:nvSpPr>
                <p:cNvPr id="18743" name="Freeform 863"/>
                <p:cNvSpPr>
                  <a:spLocks/>
                </p:cNvSpPr>
                <p:nvPr/>
              </p:nvSpPr>
              <p:spPr bwMode="auto">
                <a:xfrm>
                  <a:off x="1618" y="2678"/>
                  <a:ext cx="10" cy="107"/>
                </a:xfrm>
                <a:custGeom>
                  <a:avLst/>
                  <a:gdLst>
                    <a:gd name="T0" fmla="*/ 0 w 41"/>
                    <a:gd name="T1" fmla="*/ 0 h 428"/>
                    <a:gd name="T2" fmla="*/ 0 w 41"/>
                    <a:gd name="T3" fmla="*/ 0 h 428"/>
                    <a:gd name="T4" fmla="*/ 0 w 41"/>
                    <a:gd name="T5" fmla="*/ 0 h 428"/>
                    <a:gd name="T6" fmla="*/ 0 w 41"/>
                    <a:gd name="T7" fmla="*/ 0 h 428"/>
                    <a:gd name="T8" fmla="*/ 0 w 41"/>
                    <a:gd name="T9" fmla="*/ 0 h 428"/>
                    <a:gd name="T10" fmla="*/ 0 w 41"/>
                    <a:gd name="T11" fmla="*/ 0 h 428"/>
                    <a:gd name="T12" fmla="*/ 0 w 41"/>
                    <a:gd name="T13" fmla="*/ 0 h 428"/>
                    <a:gd name="T14" fmla="*/ 0 w 41"/>
                    <a:gd name="T15" fmla="*/ 0 h 428"/>
                    <a:gd name="T16" fmla="*/ 0 w 41"/>
                    <a:gd name="T17" fmla="*/ 0 h 428"/>
                    <a:gd name="T18" fmla="*/ 0 w 41"/>
                    <a:gd name="T19" fmla="*/ 0 h 4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8"/>
                    <a:gd name="T32" fmla="*/ 41 w 41"/>
                    <a:gd name="T33" fmla="*/ 428 h 4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8">
                      <a:moveTo>
                        <a:pt x="41" y="0"/>
                      </a:moveTo>
                      <a:lnTo>
                        <a:pt x="26" y="23"/>
                      </a:lnTo>
                      <a:lnTo>
                        <a:pt x="15" y="58"/>
                      </a:lnTo>
                      <a:lnTo>
                        <a:pt x="8" y="100"/>
                      </a:lnTo>
                      <a:lnTo>
                        <a:pt x="6" y="150"/>
                      </a:lnTo>
                      <a:lnTo>
                        <a:pt x="5" y="205"/>
                      </a:lnTo>
                      <a:lnTo>
                        <a:pt x="5" y="262"/>
                      </a:lnTo>
                      <a:lnTo>
                        <a:pt x="5" y="320"/>
                      </a:lnTo>
                      <a:lnTo>
                        <a:pt x="4" y="376"/>
                      </a:lnTo>
                      <a:lnTo>
                        <a:pt x="0" y="428"/>
                      </a:lnTo>
                    </a:path>
                  </a:pathLst>
                </a:custGeom>
                <a:noFill/>
                <a:ln w="6350">
                  <a:solidFill>
                    <a:srgbClr val="D1E7F1"/>
                  </a:solidFill>
                  <a:round/>
                  <a:headEnd/>
                  <a:tailEnd/>
                </a:ln>
              </p:spPr>
              <p:txBody>
                <a:bodyPr/>
                <a:lstStyle/>
                <a:p>
                  <a:endParaRPr lang="en-US"/>
                </a:p>
              </p:txBody>
            </p:sp>
            <p:sp>
              <p:nvSpPr>
                <p:cNvPr id="18744" name="Freeform 864"/>
                <p:cNvSpPr>
                  <a:spLocks/>
                </p:cNvSpPr>
                <p:nvPr/>
              </p:nvSpPr>
              <p:spPr bwMode="auto">
                <a:xfrm>
                  <a:off x="1611" y="2785"/>
                  <a:ext cx="7" cy="14"/>
                </a:xfrm>
                <a:custGeom>
                  <a:avLst/>
                  <a:gdLst>
                    <a:gd name="T0" fmla="*/ 0 w 25"/>
                    <a:gd name="T1" fmla="*/ 0 h 57"/>
                    <a:gd name="T2" fmla="*/ 0 w 25"/>
                    <a:gd name="T3" fmla="*/ 0 h 57"/>
                    <a:gd name="T4" fmla="*/ 0 w 25"/>
                    <a:gd name="T5" fmla="*/ 0 h 57"/>
                    <a:gd name="T6" fmla="*/ 0 w 25"/>
                    <a:gd name="T7" fmla="*/ 0 h 57"/>
                    <a:gd name="T8" fmla="*/ 0 60000 65536"/>
                    <a:gd name="T9" fmla="*/ 0 60000 65536"/>
                    <a:gd name="T10" fmla="*/ 0 60000 65536"/>
                    <a:gd name="T11" fmla="*/ 0 60000 65536"/>
                    <a:gd name="T12" fmla="*/ 0 w 25"/>
                    <a:gd name="T13" fmla="*/ 0 h 57"/>
                    <a:gd name="T14" fmla="*/ 25 w 25"/>
                    <a:gd name="T15" fmla="*/ 57 h 57"/>
                  </a:gdLst>
                  <a:ahLst/>
                  <a:cxnLst>
                    <a:cxn ang="T8">
                      <a:pos x="T0" y="T1"/>
                    </a:cxn>
                    <a:cxn ang="T9">
                      <a:pos x="T2" y="T3"/>
                    </a:cxn>
                    <a:cxn ang="T10">
                      <a:pos x="T4" y="T5"/>
                    </a:cxn>
                    <a:cxn ang="T11">
                      <a:pos x="T6" y="T7"/>
                    </a:cxn>
                  </a:cxnLst>
                  <a:rect l="T12" t="T13" r="T14" b="T15"/>
                  <a:pathLst>
                    <a:path w="25" h="57">
                      <a:moveTo>
                        <a:pt x="25" y="0"/>
                      </a:moveTo>
                      <a:lnTo>
                        <a:pt x="24" y="22"/>
                      </a:lnTo>
                      <a:lnTo>
                        <a:pt x="18" y="44"/>
                      </a:lnTo>
                      <a:lnTo>
                        <a:pt x="0" y="57"/>
                      </a:lnTo>
                    </a:path>
                  </a:pathLst>
                </a:custGeom>
                <a:noFill/>
                <a:ln w="6350">
                  <a:solidFill>
                    <a:srgbClr val="D1E7F1"/>
                  </a:solidFill>
                  <a:round/>
                  <a:headEnd/>
                  <a:tailEnd/>
                </a:ln>
              </p:spPr>
              <p:txBody>
                <a:bodyPr/>
                <a:lstStyle/>
                <a:p>
                  <a:endParaRPr lang="en-US"/>
                </a:p>
              </p:txBody>
            </p:sp>
            <p:sp>
              <p:nvSpPr>
                <p:cNvPr id="18745" name="Freeform 865"/>
                <p:cNvSpPr>
                  <a:spLocks/>
                </p:cNvSpPr>
                <p:nvPr/>
              </p:nvSpPr>
              <p:spPr bwMode="auto">
                <a:xfrm>
                  <a:off x="1604" y="2795"/>
                  <a:ext cx="1" cy="1"/>
                </a:xfrm>
                <a:custGeom>
                  <a:avLst/>
                  <a:gdLst>
                    <a:gd name="T0" fmla="*/ 0 w 2"/>
                    <a:gd name="T1" fmla="*/ 0 h 1"/>
                    <a:gd name="T2" fmla="*/ 1 w 2"/>
                    <a:gd name="T3" fmla="*/ 0 h 1"/>
                    <a:gd name="T4" fmla="*/ 1 w 2"/>
                    <a:gd name="T5" fmla="*/ 0 h 1"/>
                    <a:gd name="T6" fmla="*/ 1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1" y="0"/>
                      </a:lnTo>
                      <a:lnTo>
                        <a:pt x="2" y="0"/>
                      </a:lnTo>
                    </a:path>
                  </a:pathLst>
                </a:custGeom>
                <a:noFill/>
                <a:ln w="6350">
                  <a:solidFill>
                    <a:srgbClr val="D1E7F1"/>
                  </a:solidFill>
                  <a:round/>
                  <a:headEnd/>
                  <a:tailEnd/>
                </a:ln>
              </p:spPr>
              <p:txBody>
                <a:bodyPr/>
                <a:lstStyle/>
                <a:p>
                  <a:endParaRPr lang="en-US"/>
                </a:p>
              </p:txBody>
            </p:sp>
            <p:sp>
              <p:nvSpPr>
                <p:cNvPr id="18746" name="Freeform 866"/>
                <p:cNvSpPr>
                  <a:spLocks/>
                </p:cNvSpPr>
                <p:nvPr/>
              </p:nvSpPr>
              <p:spPr bwMode="auto">
                <a:xfrm>
                  <a:off x="1601" y="2777"/>
                  <a:ext cx="4" cy="18"/>
                </a:xfrm>
                <a:custGeom>
                  <a:avLst/>
                  <a:gdLst>
                    <a:gd name="T0" fmla="*/ 0 w 14"/>
                    <a:gd name="T1" fmla="*/ 0 h 72"/>
                    <a:gd name="T2" fmla="*/ 0 w 14"/>
                    <a:gd name="T3" fmla="*/ 0 h 72"/>
                    <a:gd name="T4" fmla="*/ 0 w 14"/>
                    <a:gd name="T5" fmla="*/ 0 h 72"/>
                    <a:gd name="T6" fmla="*/ 0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14" y="72"/>
                      </a:moveTo>
                      <a:lnTo>
                        <a:pt x="3" y="50"/>
                      </a:lnTo>
                      <a:lnTo>
                        <a:pt x="0" y="25"/>
                      </a:lnTo>
                      <a:lnTo>
                        <a:pt x="1" y="0"/>
                      </a:lnTo>
                    </a:path>
                  </a:pathLst>
                </a:custGeom>
                <a:noFill/>
                <a:ln w="6350">
                  <a:solidFill>
                    <a:srgbClr val="D1E7F1"/>
                  </a:solidFill>
                  <a:round/>
                  <a:headEnd/>
                  <a:tailEnd/>
                </a:ln>
              </p:spPr>
              <p:txBody>
                <a:bodyPr/>
                <a:lstStyle/>
                <a:p>
                  <a:endParaRPr lang="en-US"/>
                </a:p>
              </p:txBody>
            </p:sp>
            <p:sp>
              <p:nvSpPr>
                <p:cNvPr id="18747" name="Freeform 867"/>
                <p:cNvSpPr>
                  <a:spLocks/>
                </p:cNvSpPr>
                <p:nvPr/>
              </p:nvSpPr>
              <p:spPr bwMode="auto">
                <a:xfrm>
                  <a:off x="1600" y="2689"/>
                  <a:ext cx="2" cy="88"/>
                </a:xfrm>
                <a:custGeom>
                  <a:avLst/>
                  <a:gdLst>
                    <a:gd name="T0" fmla="*/ 1 w 4"/>
                    <a:gd name="T1" fmla="*/ 0 h 352"/>
                    <a:gd name="T2" fmla="*/ 1 w 4"/>
                    <a:gd name="T3" fmla="*/ 0 h 352"/>
                    <a:gd name="T4" fmla="*/ 1 w 4"/>
                    <a:gd name="T5" fmla="*/ 0 h 352"/>
                    <a:gd name="T6" fmla="*/ 1 w 4"/>
                    <a:gd name="T7" fmla="*/ 0 h 352"/>
                    <a:gd name="T8" fmla="*/ 1 w 4"/>
                    <a:gd name="T9" fmla="*/ 0 h 352"/>
                    <a:gd name="T10" fmla="*/ 1 w 4"/>
                    <a:gd name="T11" fmla="*/ 0 h 352"/>
                    <a:gd name="T12" fmla="*/ 1 w 4"/>
                    <a:gd name="T13" fmla="*/ 0 h 352"/>
                    <a:gd name="T14" fmla="*/ 0 w 4"/>
                    <a:gd name="T15" fmla="*/ 0 h 35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352"/>
                    <a:gd name="T26" fmla="*/ 4 w 4"/>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352">
                      <a:moveTo>
                        <a:pt x="4" y="352"/>
                      </a:moveTo>
                      <a:lnTo>
                        <a:pt x="1" y="302"/>
                      </a:lnTo>
                      <a:lnTo>
                        <a:pt x="1" y="251"/>
                      </a:lnTo>
                      <a:lnTo>
                        <a:pt x="2" y="201"/>
                      </a:lnTo>
                      <a:lnTo>
                        <a:pt x="3" y="151"/>
                      </a:lnTo>
                      <a:lnTo>
                        <a:pt x="4" y="102"/>
                      </a:lnTo>
                      <a:lnTo>
                        <a:pt x="3" y="51"/>
                      </a:lnTo>
                      <a:lnTo>
                        <a:pt x="0" y="0"/>
                      </a:lnTo>
                    </a:path>
                  </a:pathLst>
                </a:custGeom>
                <a:noFill/>
                <a:ln w="6350">
                  <a:solidFill>
                    <a:srgbClr val="D1E7F1"/>
                  </a:solidFill>
                  <a:round/>
                  <a:headEnd/>
                  <a:tailEnd/>
                </a:ln>
              </p:spPr>
              <p:txBody>
                <a:bodyPr/>
                <a:lstStyle/>
                <a:p>
                  <a:endParaRPr lang="en-US"/>
                </a:p>
              </p:txBody>
            </p:sp>
            <p:sp>
              <p:nvSpPr>
                <p:cNvPr id="18748" name="Freeform 868"/>
                <p:cNvSpPr>
                  <a:spLocks/>
                </p:cNvSpPr>
                <p:nvPr/>
              </p:nvSpPr>
              <p:spPr bwMode="auto">
                <a:xfrm>
                  <a:off x="1595" y="2674"/>
                  <a:ext cx="5" cy="15"/>
                </a:xfrm>
                <a:custGeom>
                  <a:avLst/>
                  <a:gdLst>
                    <a:gd name="T0" fmla="*/ 0 w 24"/>
                    <a:gd name="T1" fmla="*/ 0 h 61"/>
                    <a:gd name="T2" fmla="*/ 0 w 24"/>
                    <a:gd name="T3" fmla="*/ 0 h 61"/>
                    <a:gd name="T4" fmla="*/ 0 w 24"/>
                    <a:gd name="T5" fmla="*/ 0 h 61"/>
                    <a:gd name="T6" fmla="*/ 0 w 24"/>
                    <a:gd name="T7" fmla="*/ 0 h 61"/>
                    <a:gd name="T8" fmla="*/ 0 60000 65536"/>
                    <a:gd name="T9" fmla="*/ 0 60000 65536"/>
                    <a:gd name="T10" fmla="*/ 0 60000 65536"/>
                    <a:gd name="T11" fmla="*/ 0 60000 65536"/>
                    <a:gd name="T12" fmla="*/ 0 w 24"/>
                    <a:gd name="T13" fmla="*/ 0 h 61"/>
                    <a:gd name="T14" fmla="*/ 24 w 24"/>
                    <a:gd name="T15" fmla="*/ 61 h 61"/>
                  </a:gdLst>
                  <a:ahLst/>
                  <a:cxnLst>
                    <a:cxn ang="T8">
                      <a:pos x="T0" y="T1"/>
                    </a:cxn>
                    <a:cxn ang="T9">
                      <a:pos x="T2" y="T3"/>
                    </a:cxn>
                    <a:cxn ang="T10">
                      <a:pos x="T4" y="T5"/>
                    </a:cxn>
                    <a:cxn ang="T11">
                      <a:pos x="T6" y="T7"/>
                    </a:cxn>
                  </a:cxnLst>
                  <a:rect l="T12" t="T13" r="T14" b="T15"/>
                  <a:pathLst>
                    <a:path w="24" h="61">
                      <a:moveTo>
                        <a:pt x="24" y="61"/>
                      </a:moveTo>
                      <a:lnTo>
                        <a:pt x="18" y="40"/>
                      </a:lnTo>
                      <a:lnTo>
                        <a:pt x="6" y="16"/>
                      </a:lnTo>
                      <a:lnTo>
                        <a:pt x="0" y="0"/>
                      </a:lnTo>
                    </a:path>
                  </a:pathLst>
                </a:custGeom>
                <a:noFill/>
                <a:ln w="6350">
                  <a:solidFill>
                    <a:srgbClr val="D1E7F1"/>
                  </a:solidFill>
                  <a:round/>
                  <a:headEnd/>
                  <a:tailEnd/>
                </a:ln>
              </p:spPr>
              <p:txBody>
                <a:bodyPr/>
                <a:lstStyle/>
                <a:p>
                  <a:endParaRPr lang="en-US"/>
                </a:p>
              </p:txBody>
            </p:sp>
            <p:sp>
              <p:nvSpPr>
                <p:cNvPr id="18749" name="Freeform 869"/>
                <p:cNvSpPr>
                  <a:spLocks/>
                </p:cNvSpPr>
                <p:nvPr/>
              </p:nvSpPr>
              <p:spPr bwMode="auto">
                <a:xfrm>
                  <a:off x="1595" y="2616"/>
                  <a:ext cx="4" cy="58"/>
                </a:xfrm>
                <a:custGeom>
                  <a:avLst/>
                  <a:gdLst>
                    <a:gd name="T0" fmla="*/ 0 w 17"/>
                    <a:gd name="T1" fmla="*/ 0 h 234"/>
                    <a:gd name="T2" fmla="*/ 0 w 17"/>
                    <a:gd name="T3" fmla="*/ 0 h 234"/>
                    <a:gd name="T4" fmla="*/ 0 w 17"/>
                    <a:gd name="T5" fmla="*/ 0 h 234"/>
                    <a:gd name="T6" fmla="*/ 0 w 17"/>
                    <a:gd name="T7" fmla="*/ 0 h 234"/>
                    <a:gd name="T8" fmla="*/ 0 w 17"/>
                    <a:gd name="T9" fmla="*/ 0 h 234"/>
                    <a:gd name="T10" fmla="*/ 0 60000 65536"/>
                    <a:gd name="T11" fmla="*/ 0 60000 65536"/>
                    <a:gd name="T12" fmla="*/ 0 60000 65536"/>
                    <a:gd name="T13" fmla="*/ 0 60000 65536"/>
                    <a:gd name="T14" fmla="*/ 0 60000 65536"/>
                    <a:gd name="T15" fmla="*/ 0 w 17"/>
                    <a:gd name="T16" fmla="*/ 0 h 234"/>
                    <a:gd name="T17" fmla="*/ 17 w 17"/>
                    <a:gd name="T18" fmla="*/ 234 h 234"/>
                  </a:gdLst>
                  <a:ahLst/>
                  <a:cxnLst>
                    <a:cxn ang="T10">
                      <a:pos x="T0" y="T1"/>
                    </a:cxn>
                    <a:cxn ang="T11">
                      <a:pos x="T2" y="T3"/>
                    </a:cxn>
                    <a:cxn ang="T12">
                      <a:pos x="T4" y="T5"/>
                    </a:cxn>
                    <a:cxn ang="T13">
                      <a:pos x="T6" y="T7"/>
                    </a:cxn>
                    <a:cxn ang="T14">
                      <a:pos x="T8" y="T9"/>
                    </a:cxn>
                  </a:cxnLst>
                  <a:rect l="T15" t="T16" r="T17" b="T18"/>
                  <a:pathLst>
                    <a:path w="17" h="234">
                      <a:moveTo>
                        <a:pt x="0" y="234"/>
                      </a:moveTo>
                      <a:lnTo>
                        <a:pt x="4" y="172"/>
                      </a:lnTo>
                      <a:lnTo>
                        <a:pt x="5" y="118"/>
                      </a:lnTo>
                      <a:lnTo>
                        <a:pt x="9" y="62"/>
                      </a:lnTo>
                      <a:lnTo>
                        <a:pt x="17" y="0"/>
                      </a:lnTo>
                    </a:path>
                  </a:pathLst>
                </a:custGeom>
                <a:noFill/>
                <a:ln w="6350">
                  <a:solidFill>
                    <a:srgbClr val="D1E7F1"/>
                  </a:solidFill>
                  <a:round/>
                  <a:headEnd/>
                  <a:tailEnd/>
                </a:ln>
              </p:spPr>
              <p:txBody>
                <a:bodyPr/>
                <a:lstStyle/>
                <a:p>
                  <a:endParaRPr lang="en-US"/>
                </a:p>
              </p:txBody>
            </p:sp>
            <p:sp>
              <p:nvSpPr>
                <p:cNvPr id="18750" name="Freeform 870"/>
                <p:cNvSpPr>
                  <a:spLocks/>
                </p:cNvSpPr>
                <p:nvPr/>
              </p:nvSpPr>
              <p:spPr bwMode="auto">
                <a:xfrm>
                  <a:off x="1597" y="2613"/>
                  <a:ext cx="2" cy="3"/>
                </a:xfrm>
                <a:custGeom>
                  <a:avLst/>
                  <a:gdLst>
                    <a:gd name="T0" fmla="*/ 0 w 7"/>
                    <a:gd name="T1" fmla="*/ 0 h 9"/>
                    <a:gd name="T2" fmla="*/ 0 w 7"/>
                    <a:gd name="T3" fmla="*/ 0 h 9"/>
                    <a:gd name="T4" fmla="*/ 0 w 7"/>
                    <a:gd name="T5" fmla="*/ 0 h 9"/>
                    <a:gd name="T6" fmla="*/ 0 w 7"/>
                    <a:gd name="T7" fmla="*/ 0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7" y="9"/>
                      </a:moveTo>
                      <a:lnTo>
                        <a:pt x="4" y="6"/>
                      </a:lnTo>
                      <a:lnTo>
                        <a:pt x="1" y="1"/>
                      </a:lnTo>
                      <a:lnTo>
                        <a:pt x="0" y="0"/>
                      </a:lnTo>
                    </a:path>
                  </a:pathLst>
                </a:custGeom>
                <a:noFill/>
                <a:ln w="6350">
                  <a:solidFill>
                    <a:srgbClr val="D1E7F1"/>
                  </a:solidFill>
                  <a:round/>
                  <a:headEnd/>
                  <a:tailEnd/>
                </a:ln>
              </p:spPr>
              <p:txBody>
                <a:bodyPr/>
                <a:lstStyle/>
                <a:p>
                  <a:endParaRPr lang="en-US"/>
                </a:p>
              </p:txBody>
            </p:sp>
            <p:sp>
              <p:nvSpPr>
                <p:cNvPr id="18751" name="Freeform 871"/>
                <p:cNvSpPr>
                  <a:spLocks/>
                </p:cNvSpPr>
                <p:nvPr/>
              </p:nvSpPr>
              <p:spPr bwMode="auto">
                <a:xfrm>
                  <a:off x="1596" y="2613"/>
                  <a:ext cx="1" cy="8"/>
                </a:xfrm>
                <a:custGeom>
                  <a:avLst/>
                  <a:gdLst>
                    <a:gd name="T0" fmla="*/ 0 w 5"/>
                    <a:gd name="T1" fmla="*/ 0 h 32"/>
                    <a:gd name="T2" fmla="*/ 0 w 5"/>
                    <a:gd name="T3" fmla="*/ 0 h 32"/>
                    <a:gd name="T4" fmla="*/ 0 w 5"/>
                    <a:gd name="T5" fmla="*/ 0 h 32"/>
                    <a:gd name="T6" fmla="*/ 0 w 5"/>
                    <a:gd name="T7" fmla="*/ 0 h 32"/>
                    <a:gd name="T8" fmla="*/ 0 60000 65536"/>
                    <a:gd name="T9" fmla="*/ 0 60000 65536"/>
                    <a:gd name="T10" fmla="*/ 0 60000 65536"/>
                    <a:gd name="T11" fmla="*/ 0 60000 65536"/>
                    <a:gd name="T12" fmla="*/ 0 w 5"/>
                    <a:gd name="T13" fmla="*/ 0 h 32"/>
                    <a:gd name="T14" fmla="*/ 5 w 5"/>
                    <a:gd name="T15" fmla="*/ 32 h 32"/>
                  </a:gdLst>
                  <a:ahLst/>
                  <a:cxnLst>
                    <a:cxn ang="T8">
                      <a:pos x="T0" y="T1"/>
                    </a:cxn>
                    <a:cxn ang="T9">
                      <a:pos x="T2" y="T3"/>
                    </a:cxn>
                    <a:cxn ang="T10">
                      <a:pos x="T4" y="T5"/>
                    </a:cxn>
                    <a:cxn ang="T11">
                      <a:pos x="T6" y="T7"/>
                    </a:cxn>
                  </a:cxnLst>
                  <a:rect l="T12" t="T13" r="T14" b="T15"/>
                  <a:pathLst>
                    <a:path w="5" h="32">
                      <a:moveTo>
                        <a:pt x="5" y="0"/>
                      </a:moveTo>
                      <a:lnTo>
                        <a:pt x="4" y="9"/>
                      </a:lnTo>
                      <a:lnTo>
                        <a:pt x="1" y="21"/>
                      </a:lnTo>
                      <a:lnTo>
                        <a:pt x="0" y="32"/>
                      </a:lnTo>
                    </a:path>
                  </a:pathLst>
                </a:custGeom>
                <a:noFill/>
                <a:ln w="6350">
                  <a:solidFill>
                    <a:srgbClr val="D1E7F1"/>
                  </a:solidFill>
                  <a:round/>
                  <a:headEnd/>
                  <a:tailEnd/>
                </a:ln>
              </p:spPr>
              <p:txBody>
                <a:bodyPr/>
                <a:lstStyle/>
                <a:p>
                  <a:endParaRPr lang="en-US"/>
                </a:p>
              </p:txBody>
            </p:sp>
            <p:sp>
              <p:nvSpPr>
                <p:cNvPr id="18752" name="Freeform 872"/>
                <p:cNvSpPr>
                  <a:spLocks/>
                </p:cNvSpPr>
                <p:nvPr/>
              </p:nvSpPr>
              <p:spPr bwMode="auto">
                <a:xfrm>
                  <a:off x="1595" y="2621"/>
                  <a:ext cx="1" cy="28"/>
                </a:xfrm>
                <a:custGeom>
                  <a:avLst/>
                  <a:gdLst>
                    <a:gd name="T0" fmla="*/ 1 w 2"/>
                    <a:gd name="T1" fmla="*/ 0 h 111"/>
                    <a:gd name="T2" fmla="*/ 1 w 2"/>
                    <a:gd name="T3" fmla="*/ 0 h 111"/>
                    <a:gd name="T4" fmla="*/ 1 w 2"/>
                    <a:gd name="T5" fmla="*/ 0 h 111"/>
                    <a:gd name="T6" fmla="*/ 0 w 2"/>
                    <a:gd name="T7" fmla="*/ 0 h 111"/>
                    <a:gd name="T8" fmla="*/ 0 60000 65536"/>
                    <a:gd name="T9" fmla="*/ 0 60000 65536"/>
                    <a:gd name="T10" fmla="*/ 0 60000 65536"/>
                    <a:gd name="T11" fmla="*/ 0 60000 65536"/>
                    <a:gd name="T12" fmla="*/ 0 w 2"/>
                    <a:gd name="T13" fmla="*/ 0 h 111"/>
                    <a:gd name="T14" fmla="*/ 2 w 2"/>
                    <a:gd name="T15" fmla="*/ 111 h 111"/>
                  </a:gdLst>
                  <a:ahLst/>
                  <a:cxnLst>
                    <a:cxn ang="T8">
                      <a:pos x="T0" y="T1"/>
                    </a:cxn>
                    <a:cxn ang="T9">
                      <a:pos x="T2" y="T3"/>
                    </a:cxn>
                    <a:cxn ang="T10">
                      <a:pos x="T4" y="T5"/>
                    </a:cxn>
                    <a:cxn ang="T11">
                      <a:pos x="T6" y="T7"/>
                    </a:cxn>
                  </a:cxnLst>
                  <a:rect l="T12" t="T13" r="T14" b="T15"/>
                  <a:pathLst>
                    <a:path w="2" h="111">
                      <a:moveTo>
                        <a:pt x="2" y="0"/>
                      </a:moveTo>
                      <a:lnTo>
                        <a:pt x="2" y="36"/>
                      </a:lnTo>
                      <a:lnTo>
                        <a:pt x="1" y="74"/>
                      </a:lnTo>
                      <a:lnTo>
                        <a:pt x="0" y="111"/>
                      </a:lnTo>
                    </a:path>
                  </a:pathLst>
                </a:custGeom>
                <a:noFill/>
                <a:ln w="6350">
                  <a:solidFill>
                    <a:srgbClr val="D1E7F1"/>
                  </a:solidFill>
                  <a:round/>
                  <a:headEnd/>
                  <a:tailEnd/>
                </a:ln>
              </p:spPr>
              <p:txBody>
                <a:bodyPr/>
                <a:lstStyle/>
                <a:p>
                  <a:endParaRPr lang="en-US"/>
                </a:p>
              </p:txBody>
            </p:sp>
            <p:sp>
              <p:nvSpPr>
                <p:cNvPr id="18753" name="Freeform 873"/>
                <p:cNvSpPr>
                  <a:spLocks/>
                </p:cNvSpPr>
                <p:nvPr/>
              </p:nvSpPr>
              <p:spPr bwMode="auto">
                <a:xfrm>
                  <a:off x="1588" y="2676"/>
                  <a:ext cx="7" cy="13"/>
                </a:xfrm>
                <a:custGeom>
                  <a:avLst/>
                  <a:gdLst>
                    <a:gd name="T0" fmla="*/ 0 w 27"/>
                    <a:gd name="T1" fmla="*/ 0 h 52"/>
                    <a:gd name="T2" fmla="*/ 0 w 27"/>
                    <a:gd name="T3" fmla="*/ 0 h 52"/>
                    <a:gd name="T4" fmla="*/ 0 w 27"/>
                    <a:gd name="T5" fmla="*/ 0 h 52"/>
                    <a:gd name="T6" fmla="*/ 0 w 27"/>
                    <a:gd name="T7" fmla="*/ 0 h 52"/>
                    <a:gd name="T8" fmla="*/ 0 60000 65536"/>
                    <a:gd name="T9" fmla="*/ 0 60000 65536"/>
                    <a:gd name="T10" fmla="*/ 0 60000 65536"/>
                    <a:gd name="T11" fmla="*/ 0 60000 65536"/>
                    <a:gd name="T12" fmla="*/ 0 w 27"/>
                    <a:gd name="T13" fmla="*/ 0 h 52"/>
                    <a:gd name="T14" fmla="*/ 27 w 27"/>
                    <a:gd name="T15" fmla="*/ 52 h 52"/>
                  </a:gdLst>
                  <a:ahLst/>
                  <a:cxnLst>
                    <a:cxn ang="T8">
                      <a:pos x="T0" y="T1"/>
                    </a:cxn>
                    <a:cxn ang="T9">
                      <a:pos x="T2" y="T3"/>
                    </a:cxn>
                    <a:cxn ang="T10">
                      <a:pos x="T4" y="T5"/>
                    </a:cxn>
                    <a:cxn ang="T11">
                      <a:pos x="T6" y="T7"/>
                    </a:cxn>
                  </a:cxnLst>
                  <a:rect l="T12" t="T13" r="T14" b="T15"/>
                  <a:pathLst>
                    <a:path w="27" h="52">
                      <a:moveTo>
                        <a:pt x="27" y="0"/>
                      </a:moveTo>
                      <a:lnTo>
                        <a:pt x="19" y="17"/>
                      </a:lnTo>
                      <a:lnTo>
                        <a:pt x="9" y="34"/>
                      </a:lnTo>
                      <a:lnTo>
                        <a:pt x="0" y="52"/>
                      </a:lnTo>
                    </a:path>
                  </a:pathLst>
                </a:custGeom>
                <a:noFill/>
                <a:ln w="6350">
                  <a:solidFill>
                    <a:srgbClr val="D1E7F1"/>
                  </a:solidFill>
                  <a:round/>
                  <a:headEnd/>
                  <a:tailEnd/>
                </a:ln>
              </p:spPr>
              <p:txBody>
                <a:bodyPr/>
                <a:lstStyle/>
                <a:p>
                  <a:endParaRPr lang="en-US"/>
                </a:p>
              </p:txBody>
            </p:sp>
            <p:sp>
              <p:nvSpPr>
                <p:cNvPr id="18754" name="Freeform 874"/>
                <p:cNvSpPr>
                  <a:spLocks/>
                </p:cNvSpPr>
                <p:nvPr/>
              </p:nvSpPr>
              <p:spPr bwMode="auto">
                <a:xfrm>
                  <a:off x="1570" y="2689"/>
                  <a:ext cx="18" cy="79"/>
                </a:xfrm>
                <a:custGeom>
                  <a:avLst/>
                  <a:gdLst>
                    <a:gd name="T0" fmla="*/ 0 w 70"/>
                    <a:gd name="T1" fmla="*/ 0 h 315"/>
                    <a:gd name="T2" fmla="*/ 0 w 70"/>
                    <a:gd name="T3" fmla="*/ 0 h 315"/>
                    <a:gd name="T4" fmla="*/ 0 w 70"/>
                    <a:gd name="T5" fmla="*/ 0 h 315"/>
                    <a:gd name="T6" fmla="*/ 0 w 70"/>
                    <a:gd name="T7" fmla="*/ 0 h 315"/>
                    <a:gd name="T8" fmla="*/ 0 w 70"/>
                    <a:gd name="T9" fmla="*/ 0 h 315"/>
                    <a:gd name="T10" fmla="*/ 0 w 70"/>
                    <a:gd name="T11" fmla="*/ 0 h 315"/>
                    <a:gd name="T12" fmla="*/ 0 w 70"/>
                    <a:gd name="T13" fmla="*/ 0 h 315"/>
                    <a:gd name="T14" fmla="*/ 0 60000 65536"/>
                    <a:gd name="T15" fmla="*/ 0 60000 65536"/>
                    <a:gd name="T16" fmla="*/ 0 60000 65536"/>
                    <a:gd name="T17" fmla="*/ 0 60000 65536"/>
                    <a:gd name="T18" fmla="*/ 0 60000 65536"/>
                    <a:gd name="T19" fmla="*/ 0 60000 65536"/>
                    <a:gd name="T20" fmla="*/ 0 60000 65536"/>
                    <a:gd name="T21" fmla="*/ 0 w 70"/>
                    <a:gd name="T22" fmla="*/ 0 h 315"/>
                    <a:gd name="T23" fmla="*/ 70 w 70"/>
                    <a:gd name="T24" fmla="*/ 315 h 3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15">
                      <a:moveTo>
                        <a:pt x="70" y="0"/>
                      </a:moveTo>
                      <a:lnTo>
                        <a:pt x="54" y="51"/>
                      </a:lnTo>
                      <a:lnTo>
                        <a:pt x="43" y="104"/>
                      </a:lnTo>
                      <a:lnTo>
                        <a:pt x="35" y="157"/>
                      </a:lnTo>
                      <a:lnTo>
                        <a:pt x="27" y="211"/>
                      </a:lnTo>
                      <a:lnTo>
                        <a:pt x="16" y="263"/>
                      </a:lnTo>
                      <a:lnTo>
                        <a:pt x="0" y="315"/>
                      </a:lnTo>
                    </a:path>
                  </a:pathLst>
                </a:custGeom>
                <a:noFill/>
                <a:ln w="6350">
                  <a:solidFill>
                    <a:srgbClr val="D1E7F1"/>
                  </a:solidFill>
                  <a:round/>
                  <a:headEnd/>
                  <a:tailEnd/>
                </a:ln>
              </p:spPr>
              <p:txBody>
                <a:bodyPr/>
                <a:lstStyle/>
                <a:p>
                  <a:endParaRPr lang="en-US"/>
                </a:p>
              </p:txBody>
            </p:sp>
            <p:sp>
              <p:nvSpPr>
                <p:cNvPr id="18755" name="Freeform 875"/>
                <p:cNvSpPr>
                  <a:spLocks/>
                </p:cNvSpPr>
                <p:nvPr/>
              </p:nvSpPr>
              <p:spPr bwMode="auto">
                <a:xfrm>
                  <a:off x="1565" y="2768"/>
                  <a:ext cx="5" cy="5"/>
                </a:xfrm>
                <a:custGeom>
                  <a:avLst/>
                  <a:gdLst>
                    <a:gd name="T0" fmla="*/ 0 w 20"/>
                    <a:gd name="T1" fmla="*/ 0 h 19"/>
                    <a:gd name="T2" fmla="*/ 0 w 20"/>
                    <a:gd name="T3" fmla="*/ 0 h 19"/>
                    <a:gd name="T4" fmla="*/ 0 w 20"/>
                    <a:gd name="T5" fmla="*/ 0 h 19"/>
                    <a:gd name="T6" fmla="*/ 0 w 20"/>
                    <a:gd name="T7" fmla="*/ 0 h 19"/>
                    <a:gd name="T8" fmla="*/ 0 60000 65536"/>
                    <a:gd name="T9" fmla="*/ 0 60000 65536"/>
                    <a:gd name="T10" fmla="*/ 0 60000 65536"/>
                    <a:gd name="T11" fmla="*/ 0 60000 65536"/>
                    <a:gd name="T12" fmla="*/ 0 w 20"/>
                    <a:gd name="T13" fmla="*/ 0 h 19"/>
                    <a:gd name="T14" fmla="*/ 20 w 20"/>
                    <a:gd name="T15" fmla="*/ 19 h 19"/>
                  </a:gdLst>
                  <a:ahLst/>
                  <a:cxnLst>
                    <a:cxn ang="T8">
                      <a:pos x="T0" y="T1"/>
                    </a:cxn>
                    <a:cxn ang="T9">
                      <a:pos x="T2" y="T3"/>
                    </a:cxn>
                    <a:cxn ang="T10">
                      <a:pos x="T4" y="T5"/>
                    </a:cxn>
                    <a:cxn ang="T11">
                      <a:pos x="T6" y="T7"/>
                    </a:cxn>
                  </a:cxnLst>
                  <a:rect l="T12" t="T13" r="T14" b="T15"/>
                  <a:pathLst>
                    <a:path w="20" h="19">
                      <a:moveTo>
                        <a:pt x="20" y="0"/>
                      </a:moveTo>
                      <a:lnTo>
                        <a:pt x="16" y="8"/>
                      </a:lnTo>
                      <a:lnTo>
                        <a:pt x="9" y="16"/>
                      </a:lnTo>
                      <a:lnTo>
                        <a:pt x="0" y="19"/>
                      </a:lnTo>
                    </a:path>
                  </a:pathLst>
                </a:custGeom>
                <a:noFill/>
                <a:ln w="6350">
                  <a:solidFill>
                    <a:srgbClr val="D1E7F1"/>
                  </a:solidFill>
                  <a:round/>
                  <a:headEnd/>
                  <a:tailEnd/>
                </a:ln>
              </p:spPr>
              <p:txBody>
                <a:bodyPr/>
                <a:lstStyle/>
                <a:p>
                  <a:endParaRPr lang="en-US"/>
                </a:p>
              </p:txBody>
            </p:sp>
            <p:sp>
              <p:nvSpPr>
                <p:cNvPr id="18756" name="Freeform 876"/>
                <p:cNvSpPr>
                  <a:spLocks/>
                </p:cNvSpPr>
                <p:nvPr/>
              </p:nvSpPr>
              <p:spPr bwMode="auto">
                <a:xfrm>
                  <a:off x="1560" y="2753"/>
                  <a:ext cx="1" cy="13"/>
                </a:xfrm>
                <a:custGeom>
                  <a:avLst/>
                  <a:gdLst>
                    <a:gd name="T0" fmla="*/ 0 w 4"/>
                    <a:gd name="T1" fmla="*/ 0 h 49"/>
                    <a:gd name="T2" fmla="*/ 0 w 4"/>
                    <a:gd name="T3" fmla="*/ 0 h 49"/>
                    <a:gd name="T4" fmla="*/ 0 w 4"/>
                    <a:gd name="T5" fmla="*/ 0 h 49"/>
                    <a:gd name="T6" fmla="*/ 0 w 4"/>
                    <a:gd name="T7" fmla="*/ 0 h 49"/>
                    <a:gd name="T8" fmla="*/ 0 60000 65536"/>
                    <a:gd name="T9" fmla="*/ 0 60000 65536"/>
                    <a:gd name="T10" fmla="*/ 0 60000 65536"/>
                    <a:gd name="T11" fmla="*/ 0 60000 65536"/>
                    <a:gd name="T12" fmla="*/ 0 w 4"/>
                    <a:gd name="T13" fmla="*/ 0 h 49"/>
                    <a:gd name="T14" fmla="*/ 4 w 4"/>
                    <a:gd name="T15" fmla="*/ 49 h 49"/>
                  </a:gdLst>
                  <a:ahLst/>
                  <a:cxnLst>
                    <a:cxn ang="T8">
                      <a:pos x="T0" y="T1"/>
                    </a:cxn>
                    <a:cxn ang="T9">
                      <a:pos x="T2" y="T3"/>
                    </a:cxn>
                    <a:cxn ang="T10">
                      <a:pos x="T4" y="T5"/>
                    </a:cxn>
                    <a:cxn ang="T11">
                      <a:pos x="T6" y="T7"/>
                    </a:cxn>
                  </a:cxnLst>
                  <a:rect l="T12" t="T13" r="T14" b="T15"/>
                  <a:pathLst>
                    <a:path w="4" h="49">
                      <a:moveTo>
                        <a:pt x="4" y="49"/>
                      </a:moveTo>
                      <a:lnTo>
                        <a:pt x="0" y="33"/>
                      </a:lnTo>
                      <a:lnTo>
                        <a:pt x="0" y="16"/>
                      </a:lnTo>
                      <a:lnTo>
                        <a:pt x="1" y="0"/>
                      </a:lnTo>
                    </a:path>
                  </a:pathLst>
                </a:custGeom>
                <a:noFill/>
                <a:ln w="6350">
                  <a:solidFill>
                    <a:srgbClr val="D1E7F1"/>
                  </a:solidFill>
                  <a:round/>
                  <a:headEnd/>
                  <a:tailEnd/>
                </a:ln>
              </p:spPr>
              <p:txBody>
                <a:bodyPr/>
                <a:lstStyle/>
                <a:p>
                  <a:endParaRPr lang="en-US"/>
                </a:p>
              </p:txBody>
            </p:sp>
            <p:sp>
              <p:nvSpPr>
                <p:cNvPr id="18757" name="Freeform 877"/>
                <p:cNvSpPr>
                  <a:spLocks/>
                </p:cNvSpPr>
                <p:nvPr/>
              </p:nvSpPr>
              <p:spPr bwMode="auto">
                <a:xfrm>
                  <a:off x="1560" y="2646"/>
                  <a:ext cx="10" cy="107"/>
                </a:xfrm>
                <a:custGeom>
                  <a:avLst/>
                  <a:gdLst>
                    <a:gd name="T0" fmla="*/ 0 w 37"/>
                    <a:gd name="T1" fmla="*/ 0 h 429"/>
                    <a:gd name="T2" fmla="*/ 0 w 37"/>
                    <a:gd name="T3" fmla="*/ 0 h 429"/>
                    <a:gd name="T4" fmla="*/ 0 w 37"/>
                    <a:gd name="T5" fmla="*/ 0 h 429"/>
                    <a:gd name="T6" fmla="*/ 0 w 37"/>
                    <a:gd name="T7" fmla="*/ 0 h 429"/>
                    <a:gd name="T8" fmla="*/ 0 w 37"/>
                    <a:gd name="T9" fmla="*/ 0 h 429"/>
                    <a:gd name="T10" fmla="*/ 0 w 37"/>
                    <a:gd name="T11" fmla="*/ 0 h 429"/>
                    <a:gd name="T12" fmla="*/ 0 w 37"/>
                    <a:gd name="T13" fmla="*/ 0 h 429"/>
                    <a:gd name="T14" fmla="*/ 0 w 37"/>
                    <a:gd name="T15" fmla="*/ 0 h 429"/>
                    <a:gd name="T16" fmla="*/ 0 w 37"/>
                    <a:gd name="T17" fmla="*/ 0 h 429"/>
                    <a:gd name="T18" fmla="*/ 0 w 37"/>
                    <a:gd name="T19" fmla="*/ 0 h 4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429"/>
                    <a:gd name="T32" fmla="*/ 37 w 37"/>
                    <a:gd name="T33" fmla="*/ 429 h 4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429">
                      <a:moveTo>
                        <a:pt x="0" y="429"/>
                      </a:moveTo>
                      <a:lnTo>
                        <a:pt x="5" y="381"/>
                      </a:lnTo>
                      <a:lnTo>
                        <a:pt x="7" y="333"/>
                      </a:lnTo>
                      <a:lnTo>
                        <a:pt x="9" y="285"/>
                      </a:lnTo>
                      <a:lnTo>
                        <a:pt x="10" y="238"/>
                      </a:lnTo>
                      <a:lnTo>
                        <a:pt x="13" y="191"/>
                      </a:lnTo>
                      <a:lnTo>
                        <a:pt x="15" y="143"/>
                      </a:lnTo>
                      <a:lnTo>
                        <a:pt x="20" y="96"/>
                      </a:lnTo>
                      <a:lnTo>
                        <a:pt x="28" y="48"/>
                      </a:lnTo>
                      <a:lnTo>
                        <a:pt x="37" y="0"/>
                      </a:lnTo>
                    </a:path>
                  </a:pathLst>
                </a:custGeom>
                <a:noFill/>
                <a:ln w="6350">
                  <a:solidFill>
                    <a:srgbClr val="D1E7F1"/>
                  </a:solidFill>
                  <a:round/>
                  <a:headEnd/>
                  <a:tailEnd/>
                </a:ln>
              </p:spPr>
              <p:txBody>
                <a:bodyPr/>
                <a:lstStyle/>
                <a:p>
                  <a:endParaRPr lang="en-US"/>
                </a:p>
              </p:txBody>
            </p:sp>
            <p:sp>
              <p:nvSpPr>
                <p:cNvPr id="18758" name="Freeform 878"/>
                <p:cNvSpPr>
                  <a:spLocks/>
                </p:cNvSpPr>
                <p:nvPr/>
              </p:nvSpPr>
              <p:spPr bwMode="auto">
                <a:xfrm>
                  <a:off x="1570" y="2604"/>
                  <a:ext cx="23" cy="42"/>
                </a:xfrm>
                <a:custGeom>
                  <a:avLst/>
                  <a:gdLst>
                    <a:gd name="T0" fmla="*/ 0 w 91"/>
                    <a:gd name="T1" fmla="*/ 0 h 170"/>
                    <a:gd name="T2" fmla="*/ 0 w 91"/>
                    <a:gd name="T3" fmla="*/ 0 h 170"/>
                    <a:gd name="T4" fmla="*/ 0 w 91"/>
                    <a:gd name="T5" fmla="*/ 0 h 170"/>
                    <a:gd name="T6" fmla="*/ 0 w 91"/>
                    <a:gd name="T7" fmla="*/ 0 h 170"/>
                    <a:gd name="T8" fmla="*/ 0 60000 65536"/>
                    <a:gd name="T9" fmla="*/ 0 60000 65536"/>
                    <a:gd name="T10" fmla="*/ 0 60000 65536"/>
                    <a:gd name="T11" fmla="*/ 0 60000 65536"/>
                    <a:gd name="T12" fmla="*/ 0 w 91"/>
                    <a:gd name="T13" fmla="*/ 0 h 170"/>
                    <a:gd name="T14" fmla="*/ 91 w 91"/>
                    <a:gd name="T15" fmla="*/ 170 h 170"/>
                  </a:gdLst>
                  <a:ahLst/>
                  <a:cxnLst>
                    <a:cxn ang="T8">
                      <a:pos x="T0" y="T1"/>
                    </a:cxn>
                    <a:cxn ang="T9">
                      <a:pos x="T2" y="T3"/>
                    </a:cxn>
                    <a:cxn ang="T10">
                      <a:pos x="T4" y="T5"/>
                    </a:cxn>
                    <a:cxn ang="T11">
                      <a:pos x="T6" y="T7"/>
                    </a:cxn>
                  </a:cxnLst>
                  <a:rect l="T12" t="T13" r="T14" b="T15"/>
                  <a:pathLst>
                    <a:path w="91" h="170">
                      <a:moveTo>
                        <a:pt x="0" y="170"/>
                      </a:moveTo>
                      <a:lnTo>
                        <a:pt x="23" y="110"/>
                      </a:lnTo>
                      <a:lnTo>
                        <a:pt x="56" y="53"/>
                      </a:lnTo>
                      <a:lnTo>
                        <a:pt x="91" y="0"/>
                      </a:lnTo>
                    </a:path>
                  </a:pathLst>
                </a:custGeom>
                <a:noFill/>
                <a:ln w="6350">
                  <a:solidFill>
                    <a:srgbClr val="D1E7F1"/>
                  </a:solidFill>
                  <a:round/>
                  <a:headEnd/>
                  <a:tailEnd/>
                </a:ln>
              </p:spPr>
              <p:txBody>
                <a:bodyPr/>
                <a:lstStyle/>
                <a:p>
                  <a:endParaRPr lang="en-US"/>
                </a:p>
              </p:txBody>
            </p:sp>
            <p:sp>
              <p:nvSpPr>
                <p:cNvPr id="18759" name="Freeform 879"/>
                <p:cNvSpPr>
                  <a:spLocks/>
                </p:cNvSpPr>
                <p:nvPr/>
              </p:nvSpPr>
              <p:spPr bwMode="auto">
                <a:xfrm>
                  <a:off x="1592" y="2602"/>
                  <a:ext cx="1" cy="2"/>
                </a:xfrm>
                <a:custGeom>
                  <a:avLst/>
                  <a:gdLst>
                    <a:gd name="T0" fmla="*/ 1 w 2"/>
                    <a:gd name="T1" fmla="*/ 0 h 8"/>
                    <a:gd name="T2" fmla="*/ 0 w 2"/>
                    <a:gd name="T3" fmla="*/ 0 h 8"/>
                    <a:gd name="T4" fmla="*/ 0 w 2"/>
                    <a:gd name="T5" fmla="*/ 0 h 8"/>
                    <a:gd name="T6" fmla="*/ 0 w 2"/>
                    <a:gd name="T7" fmla="*/ 0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8"/>
                      </a:moveTo>
                      <a:lnTo>
                        <a:pt x="0" y="8"/>
                      </a:lnTo>
                      <a:lnTo>
                        <a:pt x="0" y="4"/>
                      </a:lnTo>
                      <a:lnTo>
                        <a:pt x="0" y="0"/>
                      </a:lnTo>
                    </a:path>
                  </a:pathLst>
                </a:custGeom>
                <a:noFill/>
                <a:ln w="6350">
                  <a:solidFill>
                    <a:srgbClr val="D1E7F1"/>
                  </a:solidFill>
                  <a:round/>
                  <a:headEnd/>
                  <a:tailEnd/>
                </a:ln>
              </p:spPr>
              <p:txBody>
                <a:bodyPr/>
                <a:lstStyle/>
                <a:p>
                  <a:endParaRPr lang="en-US"/>
                </a:p>
              </p:txBody>
            </p:sp>
            <p:sp>
              <p:nvSpPr>
                <p:cNvPr id="18760" name="Freeform 880"/>
                <p:cNvSpPr>
                  <a:spLocks/>
                </p:cNvSpPr>
                <p:nvPr/>
              </p:nvSpPr>
              <p:spPr bwMode="auto">
                <a:xfrm>
                  <a:off x="1588" y="2602"/>
                  <a:ext cx="4" cy="8"/>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7" y="0"/>
                      </a:moveTo>
                      <a:lnTo>
                        <a:pt x="14" y="12"/>
                      </a:lnTo>
                      <a:lnTo>
                        <a:pt x="6" y="22"/>
                      </a:lnTo>
                      <a:lnTo>
                        <a:pt x="0" y="32"/>
                      </a:lnTo>
                    </a:path>
                  </a:pathLst>
                </a:custGeom>
                <a:noFill/>
                <a:ln w="6350">
                  <a:solidFill>
                    <a:srgbClr val="D1E7F1"/>
                  </a:solidFill>
                  <a:round/>
                  <a:headEnd/>
                  <a:tailEnd/>
                </a:ln>
              </p:spPr>
              <p:txBody>
                <a:bodyPr/>
                <a:lstStyle/>
                <a:p>
                  <a:endParaRPr lang="en-US"/>
                </a:p>
              </p:txBody>
            </p:sp>
            <p:sp>
              <p:nvSpPr>
                <p:cNvPr id="18761" name="Freeform 881"/>
                <p:cNvSpPr>
                  <a:spLocks/>
                </p:cNvSpPr>
                <p:nvPr/>
              </p:nvSpPr>
              <p:spPr bwMode="auto">
                <a:xfrm>
                  <a:off x="1640" y="2611"/>
                  <a:ext cx="3" cy="7"/>
                </a:xfrm>
                <a:custGeom>
                  <a:avLst/>
                  <a:gdLst>
                    <a:gd name="T0" fmla="*/ 0 w 8"/>
                    <a:gd name="T1" fmla="*/ 0 h 27"/>
                    <a:gd name="T2" fmla="*/ 0 w 8"/>
                    <a:gd name="T3" fmla="*/ 0 h 27"/>
                    <a:gd name="T4" fmla="*/ 0 w 8"/>
                    <a:gd name="T5" fmla="*/ 0 h 27"/>
                    <a:gd name="T6" fmla="*/ 0 w 8"/>
                    <a:gd name="T7" fmla="*/ 0 h 27"/>
                    <a:gd name="T8" fmla="*/ 0 60000 65536"/>
                    <a:gd name="T9" fmla="*/ 0 60000 65536"/>
                    <a:gd name="T10" fmla="*/ 0 60000 65536"/>
                    <a:gd name="T11" fmla="*/ 0 60000 65536"/>
                    <a:gd name="T12" fmla="*/ 0 w 8"/>
                    <a:gd name="T13" fmla="*/ 0 h 27"/>
                    <a:gd name="T14" fmla="*/ 8 w 8"/>
                    <a:gd name="T15" fmla="*/ 27 h 27"/>
                  </a:gdLst>
                  <a:ahLst/>
                  <a:cxnLst>
                    <a:cxn ang="T8">
                      <a:pos x="T0" y="T1"/>
                    </a:cxn>
                    <a:cxn ang="T9">
                      <a:pos x="T2" y="T3"/>
                    </a:cxn>
                    <a:cxn ang="T10">
                      <a:pos x="T4" y="T5"/>
                    </a:cxn>
                    <a:cxn ang="T11">
                      <a:pos x="T6" y="T7"/>
                    </a:cxn>
                  </a:cxnLst>
                  <a:rect l="T12" t="T13" r="T14" b="T15"/>
                  <a:pathLst>
                    <a:path w="8" h="27">
                      <a:moveTo>
                        <a:pt x="8" y="27"/>
                      </a:moveTo>
                      <a:lnTo>
                        <a:pt x="6" y="17"/>
                      </a:lnTo>
                      <a:lnTo>
                        <a:pt x="2" y="9"/>
                      </a:lnTo>
                      <a:lnTo>
                        <a:pt x="0" y="0"/>
                      </a:lnTo>
                    </a:path>
                  </a:pathLst>
                </a:custGeom>
                <a:noFill/>
                <a:ln w="6350">
                  <a:solidFill>
                    <a:srgbClr val="D1E7F1"/>
                  </a:solidFill>
                  <a:round/>
                  <a:headEnd/>
                  <a:tailEnd/>
                </a:ln>
              </p:spPr>
              <p:txBody>
                <a:bodyPr/>
                <a:lstStyle/>
                <a:p>
                  <a:endParaRPr lang="en-US"/>
                </a:p>
              </p:txBody>
            </p:sp>
            <p:sp>
              <p:nvSpPr>
                <p:cNvPr id="18762" name="Freeform 882"/>
                <p:cNvSpPr>
                  <a:spLocks/>
                </p:cNvSpPr>
                <p:nvPr/>
              </p:nvSpPr>
              <p:spPr bwMode="auto">
                <a:xfrm>
                  <a:off x="1640" y="2611"/>
                  <a:ext cx="20" cy="65"/>
                </a:xfrm>
                <a:custGeom>
                  <a:avLst/>
                  <a:gdLst>
                    <a:gd name="T0" fmla="*/ 0 w 77"/>
                    <a:gd name="T1" fmla="*/ 0 h 257"/>
                    <a:gd name="T2" fmla="*/ 0 w 77"/>
                    <a:gd name="T3" fmla="*/ 0 h 257"/>
                    <a:gd name="T4" fmla="*/ 0 w 77"/>
                    <a:gd name="T5" fmla="*/ 0 h 257"/>
                    <a:gd name="T6" fmla="*/ 0 w 77"/>
                    <a:gd name="T7" fmla="*/ 0 h 257"/>
                    <a:gd name="T8" fmla="*/ 0 w 77"/>
                    <a:gd name="T9" fmla="*/ 0 h 257"/>
                    <a:gd name="T10" fmla="*/ 0 w 77"/>
                    <a:gd name="T11" fmla="*/ 0 h 257"/>
                    <a:gd name="T12" fmla="*/ 0 60000 65536"/>
                    <a:gd name="T13" fmla="*/ 0 60000 65536"/>
                    <a:gd name="T14" fmla="*/ 0 60000 65536"/>
                    <a:gd name="T15" fmla="*/ 0 60000 65536"/>
                    <a:gd name="T16" fmla="*/ 0 60000 65536"/>
                    <a:gd name="T17" fmla="*/ 0 60000 65536"/>
                    <a:gd name="T18" fmla="*/ 0 w 77"/>
                    <a:gd name="T19" fmla="*/ 0 h 257"/>
                    <a:gd name="T20" fmla="*/ 77 w 77"/>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77" h="257">
                      <a:moveTo>
                        <a:pt x="0" y="0"/>
                      </a:moveTo>
                      <a:lnTo>
                        <a:pt x="14" y="52"/>
                      </a:lnTo>
                      <a:lnTo>
                        <a:pt x="26" y="104"/>
                      </a:lnTo>
                      <a:lnTo>
                        <a:pt x="39" y="156"/>
                      </a:lnTo>
                      <a:lnTo>
                        <a:pt x="55" y="207"/>
                      </a:lnTo>
                      <a:lnTo>
                        <a:pt x="77" y="257"/>
                      </a:lnTo>
                    </a:path>
                  </a:pathLst>
                </a:custGeom>
                <a:noFill/>
                <a:ln w="6350">
                  <a:solidFill>
                    <a:srgbClr val="D1E7F1"/>
                  </a:solidFill>
                  <a:round/>
                  <a:headEnd/>
                  <a:tailEnd/>
                </a:ln>
              </p:spPr>
              <p:txBody>
                <a:bodyPr/>
                <a:lstStyle/>
                <a:p>
                  <a:endParaRPr lang="en-US"/>
                </a:p>
              </p:txBody>
            </p:sp>
            <p:sp>
              <p:nvSpPr>
                <p:cNvPr id="18763" name="Freeform 883"/>
                <p:cNvSpPr>
                  <a:spLocks/>
                </p:cNvSpPr>
                <p:nvPr/>
              </p:nvSpPr>
              <p:spPr bwMode="auto">
                <a:xfrm>
                  <a:off x="1660" y="2676"/>
                  <a:ext cx="27" cy="54"/>
                </a:xfrm>
                <a:custGeom>
                  <a:avLst/>
                  <a:gdLst>
                    <a:gd name="T0" fmla="*/ 0 w 107"/>
                    <a:gd name="T1" fmla="*/ 0 h 218"/>
                    <a:gd name="T2" fmla="*/ 0 w 107"/>
                    <a:gd name="T3" fmla="*/ 0 h 218"/>
                    <a:gd name="T4" fmla="*/ 0 w 107"/>
                    <a:gd name="T5" fmla="*/ 0 h 218"/>
                    <a:gd name="T6" fmla="*/ 0 w 107"/>
                    <a:gd name="T7" fmla="*/ 0 h 218"/>
                    <a:gd name="T8" fmla="*/ 0 w 107"/>
                    <a:gd name="T9" fmla="*/ 0 h 218"/>
                    <a:gd name="T10" fmla="*/ 0 60000 65536"/>
                    <a:gd name="T11" fmla="*/ 0 60000 65536"/>
                    <a:gd name="T12" fmla="*/ 0 60000 65536"/>
                    <a:gd name="T13" fmla="*/ 0 60000 65536"/>
                    <a:gd name="T14" fmla="*/ 0 60000 65536"/>
                    <a:gd name="T15" fmla="*/ 0 w 107"/>
                    <a:gd name="T16" fmla="*/ 0 h 218"/>
                    <a:gd name="T17" fmla="*/ 107 w 107"/>
                    <a:gd name="T18" fmla="*/ 218 h 218"/>
                  </a:gdLst>
                  <a:ahLst/>
                  <a:cxnLst>
                    <a:cxn ang="T10">
                      <a:pos x="T0" y="T1"/>
                    </a:cxn>
                    <a:cxn ang="T11">
                      <a:pos x="T2" y="T3"/>
                    </a:cxn>
                    <a:cxn ang="T12">
                      <a:pos x="T4" y="T5"/>
                    </a:cxn>
                    <a:cxn ang="T13">
                      <a:pos x="T6" y="T7"/>
                    </a:cxn>
                    <a:cxn ang="T14">
                      <a:pos x="T8" y="T9"/>
                    </a:cxn>
                  </a:cxnLst>
                  <a:rect l="T15" t="T16" r="T17" b="T18"/>
                  <a:pathLst>
                    <a:path w="107" h="218">
                      <a:moveTo>
                        <a:pt x="0" y="0"/>
                      </a:moveTo>
                      <a:lnTo>
                        <a:pt x="29" y="53"/>
                      </a:lnTo>
                      <a:lnTo>
                        <a:pt x="56" y="108"/>
                      </a:lnTo>
                      <a:lnTo>
                        <a:pt x="83" y="162"/>
                      </a:lnTo>
                      <a:lnTo>
                        <a:pt x="107" y="218"/>
                      </a:lnTo>
                    </a:path>
                  </a:pathLst>
                </a:custGeom>
                <a:noFill/>
                <a:ln w="6350">
                  <a:solidFill>
                    <a:srgbClr val="D1E7F1"/>
                  </a:solidFill>
                  <a:round/>
                  <a:headEnd/>
                  <a:tailEnd/>
                </a:ln>
              </p:spPr>
              <p:txBody>
                <a:bodyPr/>
                <a:lstStyle/>
                <a:p>
                  <a:endParaRPr lang="en-US"/>
                </a:p>
              </p:txBody>
            </p:sp>
            <p:sp>
              <p:nvSpPr>
                <p:cNvPr id="18764" name="Freeform 884"/>
                <p:cNvSpPr>
                  <a:spLocks/>
                </p:cNvSpPr>
                <p:nvPr/>
              </p:nvSpPr>
              <p:spPr bwMode="auto">
                <a:xfrm>
                  <a:off x="1687" y="2730"/>
                  <a:ext cx="21" cy="47"/>
                </a:xfrm>
                <a:custGeom>
                  <a:avLst/>
                  <a:gdLst>
                    <a:gd name="T0" fmla="*/ 0 w 87"/>
                    <a:gd name="T1" fmla="*/ 0 h 188"/>
                    <a:gd name="T2" fmla="*/ 0 w 87"/>
                    <a:gd name="T3" fmla="*/ 0 h 188"/>
                    <a:gd name="T4" fmla="*/ 0 w 87"/>
                    <a:gd name="T5" fmla="*/ 0 h 188"/>
                    <a:gd name="T6" fmla="*/ 0 w 87"/>
                    <a:gd name="T7" fmla="*/ 0 h 188"/>
                    <a:gd name="T8" fmla="*/ 0 60000 65536"/>
                    <a:gd name="T9" fmla="*/ 0 60000 65536"/>
                    <a:gd name="T10" fmla="*/ 0 60000 65536"/>
                    <a:gd name="T11" fmla="*/ 0 60000 65536"/>
                    <a:gd name="T12" fmla="*/ 0 w 87"/>
                    <a:gd name="T13" fmla="*/ 0 h 188"/>
                    <a:gd name="T14" fmla="*/ 87 w 87"/>
                    <a:gd name="T15" fmla="*/ 188 h 188"/>
                  </a:gdLst>
                  <a:ahLst/>
                  <a:cxnLst>
                    <a:cxn ang="T8">
                      <a:pos x="T0" y="T1"/>
                    </a:cxn>
                    <a:cxn ang="T9">
                      <a:pos x="T2" y="T3"/>
                    </a:cxn>
                    <a:cxn ang="T10">
                      <a:pos x="T4" y="T5"/>
                    </a:cxn>
                    <a:cxn ang="T11">
                      <a:pos x="T6" y="T7"/>
                    </a:cxn>
                  </a:cxnLst>
                  <a:rect l="T12" t="T13" r="T14" b="T15"/>
                  <a:pathLst>
                    <a:path w="87" h="188">
                      <a:moveTo>
                        <a:pt x="0" y="0"/>
                      </a:moveTo>
                      <a:lnTo>
                        <a:pt x="27" y="64"/>
                      </a:lnTo>
                      <a:lnTo>
                        <a:pt x="57" y="126"/>
                      </a:lnTo>
                      <a:lnTo>
                        <a:pt x="87" y="188"/>
                      </a:lnTo>
                    </a:path>
                  </a:pathLst>
                </a:custGeom>
                <a:noFill/>
                <a:ln w="6350">
                  <a:solidFill>
                    <a:srgbClr val="D1E7F1"/>
                  </a:solidFill>
                  <a:round/>
                  <a:headEnd/>
                  <a:tailEnd/>
                </a:ln>
              </p:spPr>
              <p:txBody>
                <a:bodyPr/>
                <a:lstStyle/>
                <a:p>
                  <a:endParaRPr lang="en-US"/>
                </a:p>
              </p:txBody>
            </p:sp>
            <p:sp>
              <p:nvSpPr>
                <p:cNvPr id="18765" name="Freeform 885"/>
                <p:cNvSpPr>
                  <a:spLocks/>
                </p:cNvSpPr>
                <p:nvPr/>
              </p:nvSpPr>
              <p:spPr bwMode="auto">
                <a:xfrm>
                  <a:off x="1657" y="2671"/>
                  <a:ext cx="12" cy="104"/>
                </a:xfrm>
                <a:custGeom>
                  <a:avLst/>
                  <a:gdLst>
                    <a:gd name="T0" fmla="*/ 0 w 45"/>
                    <a:gd name="T1" fmla="*/ 0 h 417"/>
                    <a:gd name="T2" fmla="*/ 0 w 45"/>
                    <a:gd name="T3" fmla="*/ 0 h 417"/>
                    <a:gd name="T4" fmla="*/ 0 w 45"/>
                    <a:gd name="T5" fmla="*/ 0 h 417"/>
                    <a:gd name="T6" fmla="*/ 0 w 45"/>
                    <a:gd name="T7" fmla="*/ 0 h 417"/>
                    <a:gd name="T8" fmla="*/ 0 w 45"/>
                    <a:gd name="T9" fmla="*/ 0 h 417"/>
                    <a:gd name="T10" fmla="*/ 0 w 45"/>
                    <a:gd name="T11" fmla="*/ 0 h 417"/>
                    <a:gd name="T12" fmla="*/ 0 w 45"/>
                    <a:gd name="T13" fmla="*/ 0 h 417"/>
                    <a:gd name="T14" fmla="*/ 0 w 45"/>
                    <a:gd name="T15" fmla="*/ 0 h 417"/>
                    <a:gd name="T16" fmla="*/ 0 w 45"/>
                    <a:gd name="T17" fmla="*/ 0 h 4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417"/>
                    <a:gd name="T29" fmla="*/ 45 w 45"/>
                    <a:gd name="T30" fmla="*/ 417 h 4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417">
                      <a:moveTo>
                        <a:pt x="0" y="0"/>
                      </a:moveTo>
                      <a:lnTo>
                        <a:pt x="1" y="52"/>
                      </a:lnTo>
                      <a:lnTo>
                        <a:pt x="5" y="104"/>
                      </a:lnTo>
                      <a:lnTo>
                        <a:pt x="9" y="157"/>
                      </a:lnTo>
                      <a:lnTo>
                        <a:pt x="15" y="208"/>
                      </a:lnTo>
                      <a:lnTo>
                        <a:pt x="22" y="260"/>
                      </a:lnTo>
                      <a:lnTo>
                        <a:pt x="29" y="312"/>
                      </a:lnTo>
                      <a:lnTo>
                        <a:pt x="38" y="365"/>
                      </a:lnTo>
                      <a:lnTo>
                        <a:pt x="45" y="417"/>
                      </a:lnTo>
                    </a:path>
                  </a:pathLst>
                </a:custGeom>
                <a:noFill/>
                <a:ln w="6350">
                  <a:solidFill>
                    <a:srgbClr val="D1E7F1"/>
                  </a:solidFill>
                  <a:round/>
                  <a:headEnd/>
                  <a:tailEnd/>
                </a:ln>
              </p:spPr>
              <p:txBody>
                <a:bodyPr/>
                <a:lstStyle/>
                <a:p>
                  <a:endParaRPr lang="en-US"/>
                </a:p>
              </p:txBody>
            </p:sp>
            <p:sp>
              <p:nvSpPr>
                <p:cNvPr id="18766" name="Freeform 886"/>
                <p:cNvSpPr>
                  <a:spLocks/>
                </p:cNvSpPr>
                <p:nvPr/>
              </p:nvSpPr>
              <p:spPr bwMode="auto">
                <a:xfrm>
                  <a:off x="1666" y="2775"/>
                  <a:ext cx="3" cy="25"/>
                </a:xfrm>
                <a:custGeom>
                  <a:avLst/>
                  <a:gdLst>
                    <a:gd name="T0" fmla="*/ 0 w 13"/>
                    <a:gd name="T1" fmla="*/ 0 h 101"/>
                    <a:gd name="T2" fmla="*/ 0 w 13"/>
                    <a:gd name="T3" fmla="*/ 0 h 101"/>
                    <a:gd name="T4" fmla="*/ 0 w 13"/>
                    <a:gd name="T5" fmla="*/ 0 h 101"/>
                    <a:gd name="T6" fmla="*/ 0 w 13"/>
                    <a:gd name="T7" fmla="*/ 0 h 101"/>
                    <a:gd name="T8" fmla="*/ 0 60000 65536"/>
                    <a:gd name="T9" fmla="*/ 0 60000 65536"/>
                    <a:gd name="T10" fmla="*/ 0 60000 65536"/>
                    <a:gd name="T11" fmla="*/ 0 60000 65536"/>
                    <a:gd name="T12" fmla="*/ 0 w 13"/>
                    <a:gd name="T13" fmla="*/ 0 h 101"/>
                    <a:gd name="T14" fmla="*/ 13 w 13"/>
                    <a:gd name="T15" fmla="*/ 101 h 101"/>
                  </a:gdLst>
                  <a:ahLst/>
                  <a:cxnLst>
                    <a:cxn ang="T8">
                      <a:pos x="T0" y="T1"/>
                    </a:cxn>
                    <a:cxn ang="T9">
                      <a:pos x="T2" y="T3"/>
                    </a:cxn>
                    <a:cxn ang="T10">
                      <a:pos x="T4" y="T5"/>
                    </a:cxn>
                    <a:cxn ang="T11">
                      <a:pos x="T6" y="T7"/>
                    </a:cxn>
                  </a:cxnLst>
                  <a:rect l="T12" t="T13" r="T14" b="T15"/>
                  <a:pathLst>
                    <a:path w="13" h="101">
                      <a:moveTo>
                        <a:pt x="11" y="0"/>
                      </a:moveTo>
                      <a:lnTo>
                        <a:pt x="13" y="34"/>
                      </a:lnTo>
                      <a:lnTo>
                        <a:pt x="8" y="68"/>
                      </a:lnTo>
                      <a:lnTo>
                        <a:pt x="0" y="101"/>
                      </a:lnTo>
                    </a:path>
                  </a:pathLst>
                </a:custGeom>
                <a:noFill/>
                <a:ln w="6350">
                  <a:solidFill>
                    <a:srgbClr val="D1E7F1"/>
                  </a:solidFill>
                  <a:round/>
                  <a:headEnd/>
                  <a:tailEnd/>
                </a:ln>
              </p:spPr>
              <p:txBody>
                <a:bodyPr/>
                <a:lstStyle/>
                <a:p>
                  <a:endParaRPr lang="en-US"/>
                </a:p>
              </p:txBody>
            </p:sp>
            <p:sp>
              <p:nvSpPr>
                <p:cNvPr id="18767" name="Freeform 887"/>
                <p:cNvSpPr>
                  <a:spLocks/>
                </p:cNvSpPr>
                <p:nvPr/>
              </p:nvSpPr>
              <p:spPr bwMode="auto">
                <a:xfrm>
                  <a:off x="1717" y="2764"/>
                  <a:ext cx="1" cy="1"/>
                </a:xfrm>
                <a:custGeom>
                  <a:avLst/>
                  <a:gdLst>
                    <a:gd name="T0" fmla="*/ 0 w 3"/>
                    <a:gd name="T1" fmla="*/ 1 h 1"/>
                    <a:gd name="T2" fmla="*/ 0 w 3"/>
                    <a:gd name="T3" fmla="*/ 1 h 1"/>
                    <a:gd name="T4" fmla="*/ 0 w 3"/>
                    <a:gd name="T5" fmla="*/ 1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1"/>
                      </a:moveTo>
                      <a:lnTo>
                        <a:pt x="2" y="1"/>
                      </a:lnTo>
                      <a:lnTo>
                        <a:pt x="3" y="1"/>
                      </a:lnTo>
                      <a:lnTo>
                        <a:pt x="3" y="0"/>
                      </a:lnTo>
                    </a:path>
                  </a:pathLst>
                </a:custGeom>
                <a:noFill/>
                <a:ln w="6350">
                  <a:solidFill>
                    <a:srgbClr val="D1E7F1"/>
                  </a:solidFill>
                  <a:round/>
                  <a:headEnd/>
                  <a:tailEnd/>
                </a:ln>
              </p:spPr>
              <p:txBody>
                <a:bodyPr/>
                <a:lstStyle/>
                <a:p>
                  <a:endParaRPr lang="en-US"/>
                </a:p>
              </p:txBody>
            </p:sp>
            <p:sp>
              <p:nvSpPr>
                <p:cNvPr id="18768" name="Freeform 888"/>
                <p:cNvSpPr>
                  <a:spLocks/>
                </p:cNvSpPr>
                <p:nvPr/>
              </p:nvSpPr>
              <p:spPr bwMode="auto">
                <a:xfrm>
                  <a:off x="1716" y="2755"/>
                  <a:ext cx="1" cy="9"/>
                </a:xfrm>
                <a:custGeom>
                  <a:avLst/>
                  <a:gdLst>
                    <a:gd name="T0" fmla="*/ 0 w 6"/>
                    <a:gd name="T1" fmla="*/ 0 h 36"/>
                    <a:gd name="T2" fmla="*/ 0 w 6"/>
                    <a:gd name="T3" fmla="*/ 0 h 36"/>
                    <a:gd name="T4" fmla="*/ 0 w 6"/>
                    <a:gd name="T5" fmla="*/ 0 h 36"/>
                    <a:gd name="T6" fmla="*/ 0 w 6"/>
                    <a:gd name="T7" fmla="*/ 0 h 36"/>
                    <a:gd name="T8" fmla="*/ 0 60000 65536"/>
                    <a:gd name="T9" fmla="*/ 0 60000 65536"/>
                    <a:gd name="T10" fmla="*/ 0 60000 65536"/>
                    <a:gd name="T11" fmla="*/ 0 60000 65536"/>
                    <a:gd name="T12" fmla="*/ 0 w 6"/>
                    <a:gd name="T13" fmla="*/ 0 h 36"/>
                    <a:gd name="T14" fmla="*/ 6 w 6"/>
                    <a:gd name="T15" fmla="*/ 36 h 36"/>
                  </a:gdLst>
                  <a:ahLst/>
                  <a:cxnLst>
                    <a:cxn ang="T8">
                      <a:pos x="T0" y="T1"/>
                    </a:cxn>
                    <a:cxn ang="T9">
                      <a:pos x="T2" y="T3"/>
                    </a:cxn>
                    <a:cxn ang="T10">
                      <a:pos x="T4" y="T5"/>
                    </a:cxn>
                    <a:cxn ang="T11">
                      <a:pos x="T6" y="T7"/>
                    </a:cxn>
                  </a:cxnLst>
                  <a:rect l="T12" t="T13" r="T14" b="T15"/>
                  <a:pathLst>
                    <a:path w="6" h="36">
                      <a:moveTo>
                        <a:pt x="5" y="36"/>
                      </a:moveTo>
                      <a:lnTo>
                        <a:pt x="6" y="24"/>
                      </a:lnTo>
                      <a:lnTo>
                        <a:pt x="4" y="11"/>
                      </a:lnTo>
                      <a:lnTo>
                        <a:pt x="0" y="0"/>
                      </a:lnTo>
                    </a:path>
                  </a:pathLst>
                </a:custGeom>
                <a:noFill/>
                <a:ln w="6350">
                  <a:solidFill>
                    <a:srgbClr val="D1E7F1"/>
                  </a:solidFill>
                  <a:round/>
                  <a:headEnd/>
                  <a:tailEnd/>
                </a:ln>
              </p:spPr>
              <p:txBody>
                <a:bodyPr/>
                <a:lstStyle/>
                <a:p>
                  <a:endParaRPr lang="en-US"/>
                </a:p>
              </p:txBody>
            </p:sp>
            <p:sp>
              <p:nvSpPr>
                <p:cNvPr id="18769" name="Freeform 889"/>
                <p:cNvSpPr>
                  <a:spLocks/>
                </p:cNvSpPr>
                <p:nvPr/>
              </p:nvSpPr>
              <p:spPr bwMode="auto">
                <a:xfrm>
                  <a:off x="1696" y="2696"/>
                  <a:ext cx="20" cy="59"/>
                </a:xfrm>
                <a:custGeom>
                  <a:avLst/>
                  <a:gdLst>
                    <a:gd name="T0" fmla="*/ 0 w 81"/>
                    <a:gd name="T1" fmla="*/ 0 h 236"/>
                    <a:gd name="T2" fmla="*/ 0 w 81"/>
                    <a:gd name="T3" fmla="*/ 0 h 236"/>
                    <a:gd name="T4" fmla="*/ 0 w 81"/>
                    <a:gd name="T5" fmla="*/ 0 h 236"/>
                    <a:gd name="T6" fmla="*/ 0 w 81"/>
                    <a:gd name="T7" fmla="*/ 0 h 236"/>
                    <a:gd name="T8" fmla="*/ 0 w 81"/>
                    <a:gd name="T9" fmla="*/ 0 h 236"/>
                    <a:gd name="T10" fmla="*/ 0 60000 65536"/>
                    <a:gd name="T11" fmla="*/ 0 60000 65536"/>
                    <a:gd name="T12" fmla="*/ 0 60000 65536"/>
                    <a:gd name="T13" fmla="*/ 0 60000 65536"/>
                    <a:gd name="T14" fmla="*/ 0 60000 65536"/>
                    <a:gd name="T15" fmla="*/ 0 w 81"/>
                    <a:gd name="T16" fmla="*/ 0 h 236"/>
                    <a:gd name="T17" fmla="*/ 81 w 81"/>
                    <a:gd name="T18" fmla="*/ 236 h 236"/>
                  </a:gdLst>
                  <a:ahLst/>
                  <a:cxnLst>
                    <a:cxn ang="T10">
                      <a:pos x="T0" y="T1"/>
                    </a:cxn>
                    <a:cxn ang="T11">
                      <a:pos x="T2" y="T3"/>
                    </a:cxn>
                    <a:cxn ang="T12">
                      <a:pos x="T4" y="T5"/>
                    </a:cxn>
                    <a:cxn ang="T13">
                      <a:pos x="T6" y="T7"/>
                    </a:cxn>
                    <a:cxn ang="T14">
                      <a:pos x="T8" y="T9"/>
                    </a:cxn>
                  </a:cxnLst>
                  <a:rect l="T15" t="T16" r="T17" b="T18"/>
                  <a:pathLst>
                    <a:path w="81" h="236">
                      <a:moveTo>
                        <a:pt x="81" y="236"/>
                      </a:moveTo>
                      <a:lnTo>
                        <a:pt x="59" y="178"/>
                      </a:lnTo>
                      <a:lnTo>
                        <a:pt x="36" y="120"/>
                      </a:lnTo>
                      <a:lnTo>
                        <a:pt x="16" y="61"/>
                      </a:lnTo>
                      <a:lnTo>
                        <a:pt x="0" y="0"/>
                      </a:lnTo>
                    </a:path>
                  </a:pathLst>
                </a:custGeom>
                <a:noFill/>
                <a:ln w="6350">
                  <a:solidFill>
                    <a:srgbClr val="D1E7F1"/>
                  </a:solidFill>
                  <a:round/>
                  <a:headEnd/>
                  <a:tailEnd/>
                </a:ln>
              </p:spPr>
              <p:txBody>
                <a:bodyPr/>
                <a:lstStyle/>
                <a:p>
                  <a:endParaRPr lang="en-US"/>
                </a:p>
              </p:txBody>
            </p:sp>
            <p:sp>
              <p:nvSpPr>
                <p:cNvPr id="18770" name="Freeform 890"/>
                <p:cNvSpPr>
                  <a:spLocks/>
                </p:cNvSpPr>
                <p:nvPr/>
              </p:nvSpPr>
              <p:spPr bwMode="auto">
                <a:xfrm>
                  <a:off x="1692" y="2688"/>
                  <a:ext cx="4" cy="8"/>
                </a:xfrm>
                <a:custGeom>
                  <a:avLst/>
                  <a:gdLst>
                    <a:gd name="T0" fmla="*/ 0 w 17"/>
                    <a:gd name="T1" fmla="*/ 0 h 34"/>
                    <a:gd name="T2" fmla="*/ 0 w 17"/>
                    <a:gd name="T3" fmla="*/ 0 h 34"/>
                    <a:gd name="T4" fmla="*/ 0 w 17"/>
                    <a:gd name="T5" fmla="*/ 0 h 34"/>
                    <a:gd name="T6" fmla="*/ 0 w 17"/>
                    <a:gd name="T7" fmla="*/ 0 h 34"/>
                    <a:gd name="T8" fmla="*/ 0 60000 65536"/>
                    <a:gd name="T9" fmla="*/ 0 60000 65536"/>
                    <a:gd name="T10" fmla="*/ 0 60000 65536"/>
                    <a:gd name="T11" fmla="*/ 0 60000 65536"/>
                    <a:gd name="T12" fmla="*/ 0 w 17"/>
                    <a:gd name="T13" fmla="*/ 0 h 34"/>
                    <a:gd name="T14" fmla="*/ 17 w 17"/>
                    <a:gd name="T15" fmla="*/ 34 h 34"/>
                  </a:gdLst>
                  <a:ahLst/>
                  <a:cxnLst>
                    <a:cxn ang="T8">
                      <a:pos x="T0" y="T1"/>
                    </a:cxn>
                    <a:cxn ang="T9">
                      <a:pos x="T2" y="T3"/>
                    </a:cxn>
                    <a:cxn ang="T10">
                      <a:pos x="T4" y="T5"/>
                    </a:cxn>
                    <a:cxn ang="T11">
                      <a:pos x="T6" y="T7"/>
                    </a:cxn>
                  </a:cxnLst>
                  <a:rect l="T12" t="T13" r="T14" b="T15"/>
                  <a:pathLst>
                    <a:path w="17" h="34">
                      <a:moveTo>
                        <a:pt x="17" y="34"/>
                      </a:moveTo>
                      <a:lnTo>
                        <a:pt x="12" y="22"/>
                      </a:lnTo>
                      <a:lnTo>
                        <a:pt x="5" y="11"/>
                      </a:lnTo>
                      <a:lnTo>
                        <a:pt x="0" y="0"/>
                      </a:lnTo>
                    </a:path>
                  </a:pathLst>
                </a:custGeom>
                <a:noFill/>
                <a:ln w="6350">
                  <a:solidFill>
                    <a:srgbClr val="D1E7F1"/>
                  </a:solidFill>
                  <a:round/>
                  <a:headEnd/>
                  <a:tailEnd/>
                </a:ln>
              </p:spPr>
              <p:txBody>
                <a:bodyPr/>
                <a:lstStyle/>
                <a:p>
                  <a:endParaRPr lang="en-US"/>
                </a:p>
              </p:txBody>
            </p:sp>
            <p:sp>
              <p:nvSpPr>
                <p:cNvPr id="18771" name="Freeform 891"/>
                <p:cNvSpPr>
                  <a:spLocks/>
                </p:cNvSpPr>
                <p:nvPr/>
              </p:nvSpPr>
              <p:spPr bwMode="auto">
                <a:xfrm>
                  <a:off x="1690" y="2676"/>
                  <a:ext cx="2" cy="12"/>
                </a:xfrm>
                <a:custGeom>
                  <a:avLst/>
                  <a:gdLst>
                    <a:gd name="T0" fmla="*/ 0 w 8"/>
                    <a:gd name="T1" fmla="*/ 0 h 49"/>
                    <a:gd name="T2" fmla="*/ 0 w 8"/>
                    <a:gd name="T3" fmla="*/ 0 h 49"/>
                    <a:gd name="T4" fmla="*/ 0 w 8"/>
                    <a:gd name="T5" fmla="*/ 0 h 49"/>
                    <a:gd name="T6" fmla="*/ 0 w 8"/>
                    <a:gd name="T7" fmla="*/ 0 h 49"/>
                    <a:gd name="T8" fmla="*/ 0 60000 65536"/>
                    <a:gd name="T9" fmla="*/ 0 60000 65536"/>
                    <a:gd name="T10" fmla="*/ 0 60000 65536"/>
                    <a:gd name="T11" fmla="*/ 0 60000 65536"/>
                    <a:gd name="T12" fmla="*/ 0 w 8"/>
                    <a:gd name="T13" fmla="*/ 0 h 49"/>
                    <a:gd name="T14" fmla="*/ 8 w 8"/>
                    <a:gd name="T15" fmla="*/ 49 h 49"/>
                  </a:gdLst>
                  <a:ahLst/>
                  <a:cxnLst>
                    <a:cxn ang="T8">
                      <a:pos x="T0" y="T1"/>
                    </a:cxn>
                    <a:cxn ang="T9">
                      <a:pos x="T2" y="T3"/>
                    </a:cxn>
                    <a:cxn ang="T10">
                      <a:pos x="T4" y="T5"/>
                    </a:cxn>
                    <a:cxn ang="T11">
                      <a:pos x="T6" y="T7"/>
                    </a:cxn>
                  </a:cxnLst>
                  <a:rect l="T12" t="T13" r="T14" b="T15"/>
                  <a:pathLst>
                    <a:path w="8" h="49">
                      <a:moveTo>
                        <a:pt x="8" y="49"/>
                      </a:moveTo>
                      <a:lnTo>
                        <a:pt x="5" y="33"/>
                      </a:lnTo>
                      <a:lnTo>
                        <a:pt x="4" y="17"/>
                      </a:lnTo>
                      <a:lnTo>
                        <a:pt x="0" y="0"/>
                      </a:lnTo>
                    </a:path>
                  </a:pathLst>
                </a:custGeom>
                <a:noFill/>
                <a:ln w="6350">
                  <a:solidFill>
                    <a:srgbClr val="D1E7F1"/>
                  </a:solidFill>
                  <a:round/>
                  <a:headEnd/>
                  <a:tailEnd/>
                </a:ln>
              </p:spPr>
              <p:txBody>
                <a:bodyPr/>
                <a:lstStyle/>
                <a:p>
                  <a:endParaRPr lang="en-US"/>
                </a:p>
              </p:txBody>
            </p:sp>
            <p:sp>
              <p:nvSpPr>
                <p:cNvPr id="18772" name="Freeform 892"/>
                <p:cNvSpPr>
                  <a:spLocks/>
                </p:cNvSpPr>
                <p:nvPr/>
              </p:nvSpPr>
              <p:spPr bwMode="auto">
                <a:xfrm>
                  <a:off x="1673" y="2637"/>
                  <a:ext cx="17" cy="39"/>
                </a:xfrm>
                <a:custGeom>
                  <a:avLst/>
                  <a:gdLst>
                    <a:gd name="T0" fmla="*/ 0 w 64"/>
                    <a:gd name="T1" fmla="*/ 0 h 154"/>
                    <a:gd name="T2" fmla="*/ 0 w 64"/>
                    <a:gd name="T3" fmla="*/ 0 h 154"/>
                    <a:gd name="T4" fmla="*/ 0 w 64"/>
                    <a:gd name="T5" fmla="*/ 0 h 154"/>
                    <a:gd name="T6" fmla="*/ 0 w 64"/>
                    <a:gd name="T7" fmla="*/ 0 h 154"/>
                    <a:gd name="T8" fmla="*/ 0 60000 65536"/>
                    <a:gd name="T9" fmla="*/ 0 60000 65536"/>
                    <a:gd name="T10" fmla="*/ 0 60000 65536"/>
                    <a:gd name="T11" fmla="*/ 0 60000 65536"/>
                    <a:gd name="T12" fmla="*/ 0 w 64"/>
                    <a:gd name="T13" fmla="*/ 0 h 154"/>
                    <a:gd name="T14" fmla="*/ 64 w 64"/>
                    <a:gd name="T15" fmla="*/ 154 h 154"/>
                  </a:gdLst>
                  <a:ahLst/>
                  <a:cxnLst>
                    <a:cxn ang="T8">
                      <a:pos x="T0" y="T1"/>
                    </a:cxn>
                    <a:cxn ang="T9">
                      <a:pos x="T2" y="T3"/>
                    </a:cxn>
                    <a:cxn ang="T10">
                      <a:pos x="T4" y="T5"/>
                    </a:cxn>
                    <a:cxn ang="T11">
                      <a:pos x="T6" y="T7"/>
                    </a:cxn>
                  </a:cxnLst>
                  <a:rect l="T12" t="T13" r="T14" b="T15"/>
                  <a:pathLst>
                    <a:path w="64" h="154">
                      <a:moveTo>
                        <a:pt x="64" y="154"/>
                      </a:moveTo>
                      <a:lnTo>
                        <a:pt x="45" y="101"/>
                      </a:lnTo>
                      <a:lnTo>
                        <a:pt x="20" y="52"/>
                      </a:lnTo>
                      <a:lnTo>
                        <a:pt x="0" y="0"/>
                      </a:lnTo>
                    </a:path>
                  </a:pathLst>
                </a:custGeom>
                <a:noFill/>
                <a:ln w="6350">
                  <a:solidFill>
                    <a:srgbClr val="D1E7F1"/>
                  </a:solidFill>
                  <a:round/>
                  <a:headEnd/>
                  <a:tailEnd/>
                </a:ln>
              </p:spPr>
              <p:txBody>
                <a:bodyPr/>
                <a:lstStyle/>
                <a:p>
                  <a:endParaRPr lang="en-US"/>
                </a:p>
              </p:txBody>
            </p:sp>
            <p:sp>
              <p:nvSpPr>
                <p:cNvPr id="18773" name="Freeform 893"/>
                <p:cNvSpPr>
                  <a:spLocks/>
                </p:cNvSpPr>
                <p:nvPr/>
              </p:nvSpPr>
              <p:spPr bwMode="auto">
                <a:xfrm>
                  <a:off x="1652" y="2603"/>
                  <a:ext cx="21" cy="34"/>
                </a:xfrm>
                <a:custGeom>
                  <a:avLst/>
                  <a:gdLst>
                    <a:gd name="T0" fmla="*/ 0 w 85"/>
                    <a:gd name="T1" fmla="*/ 0 h 138"/>
                    <a:gd name="T2" fmla="*/ 0 w 85"/>
                    <a:gd name="T3" fmla="*/ 0 h 138"/>
                    <a:gd name="T4" fmla="*/ 0 w 85"/>
                    <a:gd name="T5" fmla="*/ 0 h 138"/>
                    <a:gd name="T6" fmla="*/ 0 w 85"/>
                    <a:gd name="T7" fmla="*/ 0 h 138"/>
                    <a:gd name="T8" fmla="*/ 0 60000 65536"/>
                    <a:gd name="T9" fmla="*/ 0 60000 65536"/>
                    <a:gd name="T10" fmla="*/ 0 60000 65536"/>
                    <a:gd name="T11" fmla="*/ 0 60000 65536"/>
                    <a:gd name="T12" fmla="*/ 0 w 85"/>
                    <a:gd name="T13" fmla="*/ 0 h 138"/>
                    <a:gd name="T14" fmla="*/ 85 w 85"/>
                    <a:gd name="T15" fmla="*/ 138 h 138"/>
                  </a:gdLst>
                  <a:ahLst/>
                  <a:cxnLst>
                    <a:cxn ang="T8">
                      <a:pos x="T0" y="T1"/>
                    </a:cxn>
                    <a:cxn ang="T9">
                      <a:pos x="T2" y="T3"/>
                    </a:cxn>
                    <a:cxn ang="T10">
                      <a:pos x="T4" y="T5"/>
                    </a:cxn>
                    <a:cxn ang="T11">
                      <a:pos x="T6" y="T7"/>
                    </a:cxn>
                  </a:cxnLst>
                  <a:rect l="T12" t="T13" r="T14" b="T15"/>
                  <a:pathLst>
                    <a:path w="85" h="138">
                      <a:moveTo>
                        <a:pt x="85" y="138"/>
                      </a:moveTo>
                      <a:lnTo>
                        <a:pt x="66" y="86"/>
                      </a:lnTo>
                      <a:lnTo>
                        <a:pt x="35" y="41"/>
                      </a:lnTo>
                      <a:lnTo>
                        <a:pt x="0" y="0"/>
                      </a:lnTo>
                    </a:path>
                  </a:pathLst>
                </a:custGeom>
                <a:noFill/>
                <a:ln w="6350">
                  <a:solidFill>
                    <a:srgbClr val="D1E7F1"/>
                  </a:solidFill>
                  <a:round/>
                  <a:headEnd/>
                  <a:tailEnd/>
                </a:ln>
              </p:spPr>
              <p:txBody>
                <a:bodyPr/>
                <a:lstStyle/>
                <a:p>
                  <a:endParaRPr lang="en-US"/>
                </a:p>
              </p:txBody>
            </p:sp>
            <p:sp>
              <p:nvSpPr>
                <p:cNvPr id="18774" name="Freeform 894"/>
                <p:cNvSpPr>
                  <a:spLocks/>
                </p:cNvSpPr>
                <p:nvPr/>
              </p:nvSpPr>
              <p:spPr bwMode="auto">
                <a:xfrm>
                  <a:off x="1650" y="2603"/>
                  <a:ext cx="2" cy="2"/>
                </a:xfrm>
                <a:custGeom>
                  <a:avLst/>
                  <a:gdLst>
                    <a:gd name="T0" fmla="*/ 0 w 7"/>
                    <a:gd name="T1" fmla="*/ 0 h 10"/>
                    <a:gd name="T2" fmla="*/ 0 w 7"/>
                    <a:gd name="T3" fmla="*/ 0 h 10"/>
                    <a:gd name="T4" fmla="*/ 0 w 7"/>
                    <a:gd name="T5" fmla="*/ 0 h 10"/>
                    <a:gd name="T6" fmla="*/ 0 w 7"/>
                    <a:gd name="T7" fmla="*/ 0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7" y="0"/>
                      </a:moveTo>
                      <a:lnTo>
                        <a:pt x="4" y="1"/>
                      </a:lnTo>
                      <a:lnTo>
                        <a:pt x="1" y="6"/>
                      </a:lnTo>
                      <a:lnTo>
                        <a:pt x="0" y="10"/>
                      </a:lnTo>
                    </a:path>
                  </a:pathLst>
                </a:custGeom>
                <a:noFill/>
                <a:ln w="6350">
                  <a:solidFill>
                    <a:srgbClr val="D1E7F1"/>
                  </a:solidFill>
                  <a:round/>
                  <a:headEnd/>
                  <a:tailEnd/>
                </a:ln>
              </p:spPr>
              <p:txBody>
                <a:bodyPr/>
                <a:lstStyle/>
                <a:p>
                  <a:endParaRPr lang="en-US"/>
                </a:p>
              </p:txBody>
            </p:sp>
            <p:sp>
              <p:nvSpPr>
                <p:cNvPr id="18775" name="Freeform 895"/>
                <p:cNvSpPr>
                  <a:spLocks/>
                </p:cNvSpPr>
                <p:nvPr/>
              </p:nvSpPr>
              <p:spPr bwMode="auto">
                <a:xfrm>
                  <a:off x="1650" y="2605"/>
                  <a:ext cx="7" cy="4"/>
                </a:xfrm>
                <a:custGeom>
                  <a:avLst/>
                  <a:gdLst>
                    <a:gd name="T0" fmla="*/ 0 w 26"/>
                    <a:gd name="T1" fmla="*/ 0 h 15"/>
                    <a:gd name="T2" fmla="*/ 0 w 26"/>
                    <a:gd name="T3" fmla="*/ 0 h 15"/>
                    <a:gd name="T4" fmla="*/ 0 w 26"/>
                    <a:gd name="T5" fmla="*/ 0 h 15"/>
                    <a:gd name="T6" fmla="*/ 0 w 26"/>
                    <a:gd name="T7" fmla="*/ 0 h 15"/>
                    <a:gd name="T8" fmla="*/ 0 60000 65536"/>
                    <a:gd name="T9" fmla="*/ 0 60000 65536"/>
                    <a:gd name="T10" fmla="*/ 0 60000 65536"/>
                    <a:gd name="T11" fmla="*/ 0 60000 65536"/>
                    <a:gd name="T12" fmla="*/ 0 w 26"/>
                    <a:gd name="T13" fmla="*/ 0 h 15"/>
                    <a:gd name="T14" fmla="*/ 26 w 26"/>
                    <a:gd name="T15" fmla="*/ 15 h 15"/>
                  </a:gdLst>
                  <a:ahLst/>
                  <a:cxnLst>
                    <a:cxn ang="T8">
                      <a:pos x="T0" y="T1"/>
                    </a:cxn>
                    <a:cxn ang="T9">
                      <a:pos x="T2" y="T3"/>
                    </a:cxn>
                    <a:cxn ang="T10">
                      <a:pos x="T4" y="T5"/>
                    </a:cxn>
                    <a:cxn ang="T11">
                      <a:pos x="T6" y="T7"/>
                    </a:cxn>
                  </a:cxnLst>
                  <a:rect l="T12" t="T13" r="T14" b="T15"/>
                  <a:pathLst>
                    <a:path w="26" h="15">
                      <a:moveTo>
                        <a:pt x="0" y="0"/>
                      </a:moveTo>
                      <a:lnTo>
                        <a:pt x="7" y="6"/>
                      </a:lnTo>
                      <a:lnTo>
                        <a:pt x="16" y="10"/>
                      </a:lnTo>
                      <a:lnTo>
                        <a:pt x="26" y="15"/>
                      </a:lnTo>
                    </a:path>
                  </a:pathLst>
                </a:custGeom>
                <a:noFill/>
                <a:ln w="6350">
                  <a:solidFill>
                    <a:srgbClr val="D1E7F1"/>
                  </a:solidFill>
                  <a:round/>
                  <a:headEnd/>
                  <a:tailEnd/>
                </a:ln>
              </p:spPr>
              <p:txBody>
                <a:bodyPr/>
                <a:lstStyle/>
                <a:p>
                  <a:endParaRPr lang="en-US"/>
                </a:p>
              </p:txBody>
            </p:sp>
            <p:sp>
              <p:nvSpPr>
                <p:cNvPr id="18776" name="Freeform 896"/>
                <p:cNvSpPr>
                  <a:spLocks/>
                </p:cNvSpPr>
                <p:nvPr/>
              </p:nvSpPr>
              <p:spPr bwMode="auto">
                <a:xfrm>
                  <a:off x="1656" y="2608"/>
                  <a:ext cx="1" cy="1"/>
                </a:xfrm>
                <a:custGeom>
                  <a:avLst/>
                  <a:gdLst>
                    <a:gd name="T0" fmla="*/ 0 w 3"/>
                    <a:gd name="T1" fmla="*/ 1 h 2"/>
                    <a:gd name="T2" fmla="*/ 0 w 3"/>
                    <a:gd name="T3" fmla="*/ 1 h 2"/>
                    <a:gd name="T4" fmla="*/ 0 w 3"/>
                    <a:gd name="T5" fmla="*/ 0 h 2"/>
                    <a:gd name="T6" fmla="*/ 0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1" y="0"/>
                      </a:lnTo>
                      <a:lnTo>
                        <a:pt x="0" y="0"/>
                      </a:lnTo>
                    </a:path>
                  </a:pathLst>
                </a:custGeom>
                <a:noFill/>
                <a:ln w="6350">
                  <a:solidFill>
                    <a:srgbClr val="D1E7F1"/>
                  </a:solidFill>
                  <a:round/>
                  <a:headEnd/>
                  <a:tailEnd/>
                </a:ln>
              </p:spPr>
              <p:txBody>
                <a:bodyPr/>
                <a:lstStyle/>
                <a:p>
                  <a:endParaRPr lang="en-US"/>
                </a:p>
              </p:txBody>
            </p:sp>
            <p:sp>
              <p:nvSpPr>
                <p:cNvPr id="18777" name="Freeform 897"/>
                <p:cNvSpPr>
                  <a:spLocks/>
                </p:cNvSpPr>
                <p:nvPr/>
              </p:nvSpPr>
              <p:spPr bwMode="auto">
                <a:xfrm>
                  <a:off x="1642" y="2611"/>
                  <a:ext cx="1" cy="9"/>
                </a:xfrm>
                <a:custGeom>
                  <a:avLst/>
                  <a:gdLst>
                    <a:gd name="T0" fmla="*/ 0 w 4"/>
                    <a:gd name="T1" fmla="*/ 0 h 35"/>
                    <a:gd name="T2" fmla="*/ 0 w 4"/>
                    <a:gd name="T3" fmla="*/ 0 h 35"/>
                    <a:gd name="T4" fmla="*/ 0 w 4"/>
                    <a:gd name="T5" fmla="*/ 0 h 35"/>
                    <a:gd name="T6" fmla="*/ 0 w 4"/>
                    <a:gd name="T7" fmla="*/ 0 h 35"/>
                    <a:gd name="T8" fmla="*/ 0 60000 65536"/>
                    <a:gd name="T9" fmla="*/ 0 60000 65536"/>
                    <a:gd name="T10" fmla="*/ 0 60000 65536"/>
                    <a:gd name="T11" fmla="*/ 0 60000 65536"/>
                    <a:gd name="T12" fmla="*/ 0 w 4"/>
                    <a:gd name="T13" fmla="*/ 0 h 35"/>
                    <a:gd name="T14" fmla="*/ 4 w 4"/>
                    <a:gd name="T15" fmla="*/ 35 h 35"/>
                  </a:gdLst>
                  <a:ahLst/>
                  <a:cxnLst>
                    <a:cxn ang="T8">
                      <a:pos x="T0" y="T1"/>
                    </a:cxn>
                    <a:cxn ang="T9">
                      <a:pos x="T2" y="T3"/>
                    </a:cxn>
                    <a:cxn ang="T10">
                      <a:pos x="T4" y="T5"/>
                    </a:cxn>
                    <a:cxn ang="T11">
                      <a:pos x="T6" y="T7"/>
                    </a:cxn>
                  </a:cxnLst>
                  <a:rect l="T12" t="T13" r="T14" b="T15"/>
                  <a:pathLst>
                    <a:path w="4" h="35">
                      <a:moveTo>
                        <a:pt x="0" y="0"/>
                      </a:moveTo>
                      <a:lnTo>
                        <a:pt x="4" y="12"/>
                      </a:lnTo>
                      <a:lnTo>
                        <a:pt x="4" y="23"/>
                      </a:lnTo>
                      <a:lnTo>
                        <a:pt x="4" y="35"/>
                      </a:lnTo>
                    </a:path>
                  </a:pathLst>
                </a:custGeom>
                <a:noFill/>
                <a:ln w="6350">
                  <a:solidFill>
                    <a:srgbClr val="D1E7F1"/>
                  </a:solidFill>
                  <a:round/>
                  <a:headEnd/>
                  <a:tailEnd/>
                </a:ln>
              </p:spPr>
              <p:txBody>
                <a:bodyPr/>
                <a:lstStyle/>
                <a:p>
                  <a:endParaRPr lang="en-US"/>
                </a:p>
              </p:txBody>
            </p:sp>
            <p:sp>
              <p:nvSpPr>
                <p:cNvPr id="18778" name="Freeform 898"/>
                <p:cNvSpPr>
                  <a:spLocks/>
                </p:cNvSpPr>
                <p:nvPr/>
              </p:nvSpPr>
              <p:spPr bwMode="auto">
                <a:xfrm>
                  <a:off x="1659" y="2588"/>
                  <a:ext cx="4" cy="3"/>
                </a:xfrm>
                <a:custGeom>
                  <a:avLst/>
                  <a:gdLst>
                    <a:gd name="T0" fmla="*/ 0 w 16"/>
                    <a:gd name="T1" fmla="*/ 0 h 11"/>
                    <a:gd name="T2" fmla="*/ 0 w 16"/>
                    <a:gd name="T3" fmla="*/ 0 h 11"/>
                    <a:gd name="T4" fmla="*/ 0 w 16"/>
                    <a:gd name="T5" fmla="*/ 0 h 11"/>
                    <a:gd name="T6" fmla="*/ 0 w 16"/>
                    <a:gd name="T7" fmla="*/ 0 h 11"/>
                    <a:gd name="T8" fmla="*/ 0 60000 65536"/>
                    <a:gd name="T9" fmla="*/ 0 60000 65536"/>
                    <a:gd name="T10" fmla="*/ 0 60000 65536"/>
                    <a:gd name="T11" fmla="*/ 0 60000 65536"/>
                    <a:gd name="T12" fmla="*/ 0 w 16"/>
                    <a:gd name="T13" fmla="*/ 0 h 11"/>
                    <a:gd name="T14" fmla="*/ 16 w 16"/>
                    <a:gd name="T15" fmla="*/ 11 h 11"/>
                  </a:gdLst>
                  <a:ahLst/>
                  <a:cxnLst>
                    <a:cxn ang="T8">
                      <a:pos x="T0" y="T1"/>
                    </a:cxn>
                    <a:cxn ang="T9">
                      <a:pos x="T2" y="T3"/>
                    </a:cxn>
                    <a:cxn ang="T10">
                      <a:pos x="T4" y="T5"/>
                    </a:cxn>
                    <a:cxn ang="T11">
                      <a:pos x="T6" y="T7"/>
                    </a:cxn>
                  </a:cxnLst>
                  <a:rect l="T12" t="T13" r="T14" b="T15"/>
                  <a:pathLst>
                    <a:path w="16" h="11">
                      <a:moveTo>
                        <a:pt x="16" y="11"/>
                      </a:moveTo>
                      <a:lnTo>
                        <a:pt x="10" y="6"/>
                      </a:lnTo>
                      <a:lnTo>
                        <a:pt x="6" y="3"/>
                      </a:lnTo>
                      <a:lnTo>
                        <a:pt x="0" y="0"/>
                      </a:lnTo>
                    </a:path>
                  </a:pathLst>
                </a:custGeom>
                <a:noFill/>
                <a:ln w="6350">
                  <a:solidFill>
                    <a:srgbClr val="D1E7F1"/>
                  </a:solidFill>
                  <a:round/>
                  <a:headEnd/>
                  <a:tailEnd/>
                </a:ln>
              </p:spPr>
              <p:txBody>
                <a:bodyPr/>
                <a:lstStyle/>
                <a:p>
                  <a:endParaRPr lang="en-US"/>
                </a:p>
              </p:txBody>
            </p:sp>
            <p:sp>
              <p:nvSpPr>
                <p:cNvPr id="18779" name="Freeform 899"/>
                <p:cNvSpPr>
                  <a:spLocks/>
                </p:cNvSpPr>
                <p:nvPr/>
              </p:nvSpPr>
              <p:spPr bwMode="auto">
                <a:xfrm>
                  <a:off x="1659" y="2588"/>
                  <a:ext cx="3" cy="1"/>
                </a:xfrm>
                <a:custGeom>
                  <a:avLst/>
                  <a:gdLst>
                    <a:gd name="T0" fmla="*/ 0 w 12"/>
                    <a:gd name="T1" fmla="*/ 0 h 3"/>
                    <a:gd name="T2" fmla="*/ 0 w 12"/>
                    <a:gd name="T3" fmla="*/ 0 h 3"/>
                    <a:gd name="T4" fmla="*/ 0 w 12"/>
                    <a:gd name="T5" fmla="*/ 0 h 3"/>
                    <a:gd name="T6" fmla="*/ 0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0" y="0"/>
                      </a:moveTo>
                      <a:lnTo>
                        <a:pt x="5" y="0"/>
                      </a:lnTo>
                      <a:lnTo>
                        <a:pt x="8" y="0"/>
                      </a:lnTo>
                      <a:lnTo>
                        <a:pt x="12" y="3"/>
                      </a:lnTo>
                    </a:path>
                  </a:pathLst>
                </a:custGeom>
                <a:noFill/>
                <a:ln w="6350">
                  <a:solidFill>
                    <a:srgbClr val="D1E7F1"/>
                  </a:solidFill>
                  <a:round/>
                  <a:headEnd/>
                  <a:tailEnd/>
                </a:ln>
              </p:spPr>
              <p:txBody>
                <a:bodyPr/>
                <a:lstStyle/>
                <a:p>
                  <a:endParaRPr lang="en-US"/>
                </a:p>
              </p:txBody>
            </p:sp>
            <p:sp>
              <p:nvSpPr>
                <p:cNvPr id="18780" name="Freeform 900"/>
                <p:cNvSpPr>
                  <a:spLocks/>
                </p:cNvSpPr>
                <p:nvPr/>
              </p:nvSpPr>
              <p:spPr bwMode="auto">
                <a:xfrm>
                  <a:off x="1662" y="2589"/>
                  <a:ext cx="4" cy="6"/>
                </a:xfrm>
                <a:custGeom>
                  <a:avLst/>
                  <a:gdLst>
                    <a:gd name="T0" fmla="*/ 0 w 16"/>
                    <a:gd name="T1" fmla="*/ 0 h 26"/>
                    <a:gd name="T2" fmla="*/ 0 w 16"/>
                    <a:gd name="T3" fmla="*/ 0 h 26"/>
                    <a:gd name="T4" fmla="*/ 0 w 16"/>
                    <a:gd name="T5" fmla="*/ 0 h 26"/>
                    <a:gd name="T6" fmla="*/ 0 w 16"/>
                    <a:gd name="T7" fmla="*/ 0 h 26"/>
                    <a:gd name="T8" fmla="*/ 0 60000 65536"/>
                    <a:gd name="T9" fmla="*/ 0 60000 65536"/>
                    <a:gd name="T10" fmla="*/ 0 60000 65536"/>
                    <a:gd name="T11" fmla="*/ 0 60000 65536"/>
                    <a:gd name="T12" fmla="*/ 0 w 16"/>
                    <a:gd name="T13" fmla="*/ 0 h 26"/>
                    <a:gd name="T14" fmla="*/ 16 w 16"/>
                    <a:gd name="T15" fmla="*/ 26 h 26"/>
                  </a:gdLst>
                  <a:ahLst/>
                  <a:cxnLst>
                    <a:cxn ang="T8">
                      <a:pos x="T0" y="T1"/>
                    </a:cxn>
                    <a:cxn ang="T9">
                      <a:pos x="T2" y="T3"/>
                    </a:cxn>
                    <a:cxn ang="T10">
                      <a:pos x="T4" y="T5"/>
                    </a:cxn>
                    <a:cxn ang="T11">
                      <a:pos x="T6" y="T7"/>
                    </a:cxn>
                  </a:cxnLst>
                  <a:rect l="T12" t="T13" r="T14" b="T15"/>
                  <a:pathLst>
                    <a:path w="16" h="26">
                      <a:moveTo>
                        <a:pt x="0" y="0"/>
                      </a:moveTo>
                      <a:lnTo>
                        <a:pt x="4" y="8"/>
                      </a:lnTo>
                      <a:lnTo>
                        <a:pt x="10" y="19"/>
                      </a:lnTo>
                      <a:lnTo>
                        <a:pt x="16" y="26"/>
                      </a:lnTo>
                    </a:path>
                  </a:pathLst>
                </a:custGeom>
                <a:noFill/>
                <a:ln w="6350">
                  <a:solidFill>
                    <a:srgbClr val="D1E7F1"/>
                  </a:solidFill>
                  <a:round/>
                  <a:headEnd/>
                  <a:tailEnd/>
                </a:ln>
              </p:spPr>
              <p:txBody>
                <a:bodyPr/>
                <a:lstStyle/>
                <a:p>
                  <a:endParaRPr lang="en-US"/>
                </a:p>
              </p:txBody>
            </p:sp>
            <p:sp>
              <p:nvSpPr>
                <p:cNvPr id="18781" name="Freeform 901"/>
                <p:cNvSpPr>
                  <a:spLocks/>
                </p:cNvSpPr>
                <p:nvPr/>
              </p:nvSpPr>
              <p:spPr bwMode="auto">
                <a:xfrm>
                  <a:off x="1666" y="2595"/>
                  <a:ext cx="53" cy="32"/>
                </a:xfrm>
                <a:custGeom>
                  <a:avLst/>
                  <a:gdLst>
                    <a:gd name="T0" fmla="*/ 0 w 212"/>
                    <a:gd name="T1" fmla="*/ 0 h 128"/>
                    <a:gd name="T2" fmla="*/ 0 w 212"/>
                    <a:gd name="T3" fmla="*/ 0 h 128"/>
                    <a:gd name="T4" fmla="*/ 0 w 212"/>
                    <a:gd name="T5" fmla="*/ 0 h 128"/>
                    <a:gd name="T6" fmla="*/ 0 w 212"/>
                    <a:gd name="T7" fmla="*/ 0 h 128"/>
                    <a:gd name="T8" fmla="*/ 0 w 212"/>
                    <a:gd name="T9" fmla="*/ 0 h 128"/>
                    <a:gd name="T10" fmla="*/ 0 w 212"/>
                    <a:gd name="T11" fmla="*/ 0 h 128"/>
                    <a:gd name="T12" fmla="*/ 0 60000 65536"/>
                    <a:gd name="T13" fmla="*/ 0 60000 65536"/>
                    <a:gd name="T14" fmla="*/ 0 60000 65536"/>
                    <a:gd name="T15" fmla="*/ 0 60000 65536"/>
                    <a:gd name="T16" fmla="*/ 0 60000 65536"/>
                    <a:gd name="T17" fmla="*/ 0 60000 65536"/>
                    <a:gd name="T18" fmla="*/ 0 w 212"/>
                    <a:gd name="T19" fmla="*/ 0 h 128"/>
                    <a:gd name="T20" fmla="*/ 212 w 212"/>
                    <a:gd name="T21" fmla="*/ 128 h 128"/>
                  </a:gdLst>
                  <a:ahLst/>
                  <a:cxnLst>
                    <a:cxn ang="T12">
                      <a:pos x="T0" y="T1"/>
                    </a:cxn>
                    <a:cxn ang="T13">
                      <a:pos x="T2" y="T3"/>
                    </a:cxn>
                    <a:cxn ang="T14">
                      <a:pos x="T4" y="T5"/>
                    </a:cxn>
                    <a:cxn ang="T15">
                      <a:pos x="T6" y="T7"/>
                    </a:cxn>
                    <a:cxn ang="T16">
                      <a:pos x="T8" y="T9"/>
                    </a:cxn>
                    <a:cxn ang="T17">
                      <a:pos x="T10" y="T11"/>
                    </a:cxn>
                  </a:cxnLst>
                  <a:rect l="T18" t="T19" r="T20" b="T21"/>
                  <a:pathLst>
                    <a:path w="212" h="128">
                      <a:moveTo>
                        <a:pt x="0" y="0"/>
                      </a:moveTo>
                      <a:lnTo>
                        <a:pt x="45" y="25"/>
                      </a:lnTo>
                      <a:lnTo>
                        <a:pt x="91" y="46"/>
                      </a:lnTo>
                      <a:lnTo>
                        <a:pt x="134" y="66"/>
                      </a:lnTo>
                      <a:lnTo>
                        <a:pt x="175" y="92"/>
                      </a:lnTo>
                      <a:lnTo>
                        <a:pt x="212" y="128"/>
                      </a:lnTo>
                    </a:path>
                  </a:pathLst>
                </a:custGeom>
                <a:noFill/>
                <a:ln w="6350">
                  <a:solidFill>
                    <a:srgbClr val="D1E7F1"/>
                  </a:solidFill>
                  <a:round/>
                  <a:headEnd/>
                  <a:tailEnd/>
                </a:ln>
              </p:spPr>
              <p:txBody>
                <a:bodyPr/>
                <a:lstStyle/>
                <a:p>
                  <a:endParaRPr lang="en-US"/>
                </a:p>
              </p:txBody>
            </p:sp>
            <p:sp>
              <p:nvSpPr>
                <p:cNvPr id="18782" name="Freeform 902"/>
                <p:cNvSpPr>
                  <a:spLocks/>
                </p:cNvSpPr>
                <p:nvPr/>
              </p:nvSpPr>
              <p:spPr bwMode="auto">
                <a:xfrm>
                  <a:off x="1719" y="2627"/>
                  <a:ext cx="18" cy="57"/>
                </a:xfrm>
                <a:custGeom>
                  <a:avLst/>
                  <a:gdLst>
                    <a:gd name="T0" fmla="*/ 0 w 70"/>
                    <a:gd name="T1" fmla="*/ 0 h 224"/>
                    <a:gd name="T2" fmla="*/ 0 w 70"/>
                    <a:gd name="T3" fmla="*/ 0 h 224"/>
                    <a:gd name="T4" fmla="*/ 0 w 70"/>
                    <a:gd name="T5" fmla="*/ 0 h 224"/>
                    <a:gd name="T6" fmla="*/ 0 w 70"/>
                    <a:gd name="T7" fmla="*/ 0 h 224"/>
                    <a:gd name="T8" fmla="*/ 0 w 70"/>
                    <a:gd name="T9" fmla="*/ 0 h 224"/>
                    <a:gd name="T10" fmla="*/ 0 60000 65536"/>
                    <a:gd name="T11" fmla="*/ 0 60000 65536"/>
                    <a:gd name="T12" fmla="*/ 0 60000 65536"/>
                    <a:gd name="T13" fmla="*/ 0 60000 65536"/>
                    <a:gd name="T14" fmla="*/ 0 60000 65536"/>
                    <a:gd name="T15" fmla="*/ 0 w 70"/>
                    <a:gd name="T16" fmla="*/ 0 h 224"/>
                    <a:gd name="T17" fmla="*/ 70 w 70"/>
                    <a:gd name="T18" fmla="*/ 224 h 224"/>
                  </a:gdLst>
                  <a:ahLst/>
                  <a:cxnLst>
                    <a:cxn ang="T10">
                      <a:pos x="T0" y="T1"/>
                    </a:cxn>
                    <a:cxn ang="T11">
                      <a:pos x="T2" y="T3"/>
                    </a:cxn>
                    <a:cxn ang="T12">
                      <a:pos x="T4" y="T5"/>
                    </a:cxn>
                    <a:cxn ang="T13">
                      <a:pos x="T6" y="T7"/>
                    </a:cxn>
                    <a:cxn ang="T14">
                      <a:pos x="T8" y="T9"/>
                    </a:cxn>
                  </a:cxnLst>
                  <a:rect l="T15" t="T16" r="T17" b="T18"/>
                  <a:pathLst>
                    <a:path w="70" h="224">
                      <a:moveTo>
                        <a:pt x="0" y="0"/>
                      </a:moveTo>
                      <a:lnTo>
                        <a:pt x="33" y="51"/>
                      </a:lnTo>
                      <a:lnTo>
                        <a:pt x="55" y="107"/>
                      </a:lnTo>
                      <a:lnTo>
                        <a:pt x="68" y="165"/>
                      </a:lnTo>
                      <a:lnTo>
                        <a:pt x="70" y="224"/>
                      </a:lnTo>
                    </a:path>
                  </a:pathLst>
                </a:custGeom>
                <a:noFill/>
                <a:ln w="6350">
                  <a:solidFill>
                    <a:srgbClr val="D1E7F1"/>
                  </a:solidFill>
                  <a:round/>
                  <a:headEnd/>
                  <a:tailEnd/>
                </a:ln>
              </p:spPr>
              <p:txBody>
                <a:bodyPr/>
                <a:lstStyle/>
                <a:p>
                  <a:endParaRPr lang="en-US"/>
                </a:p>
              </p:txBody>
            </p:sp>
            <p:sp>
              <p:nvSpPr>
                <p:cNvPr id="18783" name="Freeform 903"/>
                <p:cNvSpPr>
                  <a:spLocks/>
                </p:cNvSpPr>
                <p:nvPr/>
              </p:nvSpPr>
              <p:spPr bwMode="auto">
                <a:xfrm>
                  <a:off x="1679" y="2603"/>
                  <a:ext cx="13" cy="27"/>
                </a:xfrm>
                <a:custGeom>
                  <a:avLst/>
                  <a:gdLst>
                    <a:gd name="T0" fmla="*/ 0 w 55"/>
                    <a:gd name="T1" fmla="*/ 0 h 111"/>
                    <a:gd name="T2" fmla="*/ 0 w 55"/>
                    <a:gd name="T3" fmla="*/ 0 h 111"/>
                    <a:gd name="T4" fmla="*/ 0 w 55"/>
                    <a:gd name="T5" fmla="*/ 0 h 111"/>
                    <a:gd name="T6" fmla="*/ 0 w 55"/>
                    <a:gd name="T7" fmla="*/ 0 h 111"/>
                    <a:gd name="T8" fmla="*/ 0 60000 65536"/>
                    <a:gd name="T9" fmla="*/ 0 60000 65536"/>
                    <a:gd name="T10" fmla="*/ 0 60000 65536"/>
                    <a:gd name="T11" fmla="*/ 0 60000 65536"/>
                    <a:gd name="T12" fmla="*/ 0 w 55"/>
                    <a:gd name="T13" fmla="*/ 0 h 111"/>
                    <a:gd name="T14" fmla="*/ 55 w 55"/>
                    <a:gd name="T15" fmla="*/ 111 h 111"/>
                  </a:gdLst>
                  <a:ahLst/>
                  <a:cxnLst>
                    <a:cxn ang="T8">
                      <a:pos x="T0" y="T1"/>
                    </a:cxn>
                    <a:cxn ang="T9">
                      <a:pos x="T2" y="T3"/>
                    </a:cxn>
                    <a:cxn ang="T10">
                      <a:pos x="T4" y="T5"/>
                    </a:cxn>
                    <a:cxn ang="T11">
                      <a:pos x="T6" y="T7"/>
                    </a:cxn>
                  </a:cxnLst>
                  <a:rect l="T12" t="T13" r="T14" b="T15"/>
                  <a:pathLst>
                    <a:path w="55" h="111">
                      <a:moveTo>
                        <a:pt x="0" y="0"/>
                      </a:moveTo>
                      <a:lnTo>
                        <a:pt x="20" y="36"/>
                      </a:lnTo>
                      <a:lnTo>
                        <a:pt x="40" y="72"/>
                      </a:lnTo>
                      <a:lnTo>
                        <a:pt x="55" y="111"/>
                      </a:lnTo>
                    </a:path>
                  </a:pathLst>
                </a:custGeom>
                <a:noFill/>
                <a:ln w="6350">
                  <a:solidFill>
                    <a:srgbClr val="D1E7F1"/>
                  </a:solidFill>
                  <a:round/>
                  <a:headEnd/>
                  <a:tailEnd/>
                </a:ln>
              </p:spPr>
              <p:txBody>
                <a:bodyPr/>
                <a:lstStyle/>
                <a:p>
                  <a:endParaRPr lang="en-US"/>
                </a:p>
              </p:txBody>
            </p:sp>
            <p:sp>
              <p:nvSpPr>
                <p:cNvPr id="18784" name="Freeform 904"/>
                <p:cNvSpPr>
                  <a:spLocks/>
                </p:cNvSpPr>
                <p:nvPr/>
              </p:nvSpPr>
              <p:spPr bwMode="auto">
                <a:xfrm>
                  <a:off x="1692" y="2630"/>
                  <a:ext cx="9" cy="12"/>
                </a:xfrm>
                <a:custGeom>
                  <a:avLst/>
                  <a:gdLst>
                    <a:gd name="T0" fmla="*/ 0 w 34"/>
                    <a:gd name="T1" fmla="*/ 0 h 46"/>
                    <a:gd name="T2" fmla="*/ 0 w 34"/>
                    <a:gd name="T3" fmla="*/ 0 h 46"/>
                    <a:gd name="T4" fmla="*/ 0 w 34"/>
                    <a:gd name="T5" fmla="*/ 0 h 46"/>
                    <a:gd name="T6" fmla="*/ 0 w 34"/>
                    <a:gd name="T7" fmla="*/ 0 h 46"/>
                    <a:gd name="T8" fmla="*/ 0 60000 65536"/>
                    <a:gd name="T9" fmla="*/ 0 60000 65536"/>
                    <a:gd name="T10" fmla="*/ 0 60000 65536"/>
                    <a:gd name="T11" fmla="*/ 0 60000 65536"/>
                    <a:gd name="T12" fmla="*/ 0 w 34"/>
                    <a:gd name="T13" fmla="*/ 0 h 46"/>
                    <a:gd name="T14" fmla="*/ 34 w 34"/>
                    <a:gd name="T15" fmla="*/ 46 h 46"/>
                  </a:gdLst>
                  <a:ahLst/>
                  <a:cxnLst>
                    <a:cxn ang="T8">
                      <a:pos x="T0" y="T1"/>
                    </a:cxn>
                    <a:cxn ang="T9">
                      <a:pos x="T2" y="T3"/>
                    </a:cxn>
                    <a:cxn ang="T10">
                      <a:pos x="T4" y="T5"/>
                    </a:cxn>
                    <a:cxn ang="T11">
                      <a:pos x="T6" y="T7"/>
                    </a:cxn>
                  </a:cxnLst>
                  <a:rect l="T12" t="T13" r="T14" b="T15"/>
                  <a:pathLst>
                    <a:path w="34" h="46">
                      <a:moveTo>
                        <a:pt x="0" y="0"/>
                      </a:moveTo>
                      <a:lnTo>
                        <a:pt x="8" y="16"/>
                      </a:lnTo>
                      <a:lnTo>
                        <a:pt x="21" y="32"/>
                      </a:lnTo>
                      <a:lnTo>
                        <a:pt x="34" y="46"/>
                      </a:lnTo>
                    </a:path>
                  </a:pathLst>
                </a:custGeom>
                <a:noFill/>
                <a:ln w="6350">
                  <a:solidFill>
                    <a:srgbClr val="D1E7F1"/>
                  </a:solidFill>
                  <a:round/>
                  <a:headEnd/>
                  <a:tailEnd/>
                </a:ln>
              </p:spPr>
              <p:txBody>
                <a:bodyPr/>
                <a:lstStyle/>
                <a:p>
                  <a:endParaRPr lang="en-US"/>
                </a:p>
              </p:txBody>
            </p:sp>
            <p:sp>
              <p:nvSpPr>
                <p:cNvPr id="18785" name="Freeform 905"/>
                <p:cNvSpPr>
                  <a:spLocks/>
                </p:cNvSpPr>
                <p:nvPr/>
              </p:nvSpPr>
              <p:spPr bwMode="auto">
                <a:xfrm>
                  <a:off x="1701" y="2642"/>
                  <a:ext cx="18" cy="39"/>
                </a:xfrm>
                <a:custGeom>
                  <a:avLst/>
                  <a:gdLst>
                    <a:gd name="T0" fmla="*/ 0 w 73"/>
                    <a:gd name="T1" fmla="*/ 0 h 155"/>
                    <a:gd name="T2" fmla="*/ 0 w 73"/>
                    <a:gd name="T3" fmla="*/ 0 h 155"/>
                    <a:gd name="T4" fmla="*/ 0 w 73"/>
                    <a:gd name="T5" fmla="*/ 0 h 155"/>
                    <a:gd name="T6" fmla="*/ 0 w 73"/>
                    <a:gd name="T7" fmla="*/ 0 h 155"/>
                    <a:gd name="T8" fmla="*/ 0 60000 65536"/>
                    <a:gd name="T9" fmla="*/ 0 60000 65536"/>
                    <a:gd name="T10" fmla="*/ 0 60000 65536"/>
                    <a:gd name="T11" fmla="*/ 0 60000 65536"/>
                    <a:gd name="T12" fmla="*/ 0 w 73"/>
                    <a:gd name="T13" fmla="*/ 0 h 155"/>
                    <a:gd name="T14" fmla="*/ 73 w 73"/>
                    <a:gd name="T15" fmla="*/ 155 h 155"/>
                  </a:gdLst>
                  <a:ahLst/>
                  <a:cxnLst>
                    <a:cxn ang="T8">
                      <a:pos x="T0" y="T1"/>
                    </a:cxn>
                    <a:cxn ang="T9">
                      <a:pos x="T2" y="T3"/>
                    </a:cxn>
                    <a:cxn ang="T10">
                      <a:pos x="T4" y="T5"/>
                    </a:cxn>
                    <a:cxn ang="T11">
                      <a:pos x="T6" y="T7"/>
                    </a:cxn>
                  </a:cxnLst>
                  <a:rect l="T12" t="T13" r="T14" b="T15"/>
                  <a:pathLst>
                    <a:path w="73" h="155">
                      <a:moveTo>
                        <a:pt x="0" y="0"/>
                      </a:moveTo>
                      <a:lnTo>
                        <a:pt x="37" y="45"/>
                      </a:lnTo>
                      <a:lnTo>
                        <a:pt x="59" y="97"/>
                      </a:lnTo>
                      <a:lnTo>
                        <a:pt x="73" y="155"/>
                      </a:lnTo>
                    </a:path>
                  </a:pathLst>
                </a:custGeom>
                <a:noFill/>
                <a:ln w="6350">
                  <a:solidFill>
                    <a:srgbClr val="D1E7F1"/>
                  </a:solidFill>
                  <a:round/>
                  <a:headEnd/>
                  <a:tailEnd/>
                </a:ln>
              </p:spPr>
              <p:txBody>
                <a:bodyPr/>
                <a:lstStyle/>
                <a:p>
                  <a:endParaRPr lang="en-US"/>
                </a:p>
              </p:txBody>
            </p:sp>
            <p:sp>
              <p:nvSpPr>
                <p:cNvPr id="18786" name="Freeform 906"/>
                <p:cNvSpPr>
                  <a:spLocks/>
                </p:cNvSpPr>
                <p:nvPr/>
              </p:nvSpPr>
              <p:spPr bwMode="auto">
                <a:xfrm>
                  <a:off x="1719" y="2681"/>
                  <a:ext cx="7" cy="8"/>
                </a:xfrm>
                <a:custGeom>
                  <a:avLst/>
                  <a:gdLst>
                    <a:gd name="T0" fmla="*/ 0 w 26"/>
                    <a:gd name="T1" fmla="*/ 0 h 31"/>
                    <a:gd name="T2" fmla="*/ 0 w 26"/>
                    <a:gd name="T3" fmla="*/ 0 h 31"/>
                    <a:gd name="T4" fmla="*/ 0 w 26"/>
                    <a:gd name="T5" fmla="*/ 0 h 31"/>
                    <a:gd name="T6" fmla="*/ 0 w 26"/>
                    <a:gd name="T7" fmla="*/ 0 h 31"/>
                    <a:gd name="T8" fmla="*/ 0 60000 65536"/>
                    <a:gd name="T9" fmla="*/ 0 60000 65536"/>
                    <a:gd name="T10" fmla="*/ 0 60000 65536"/>
                    <a:gd name="T11" fmla="*/ 0 60000 65536"/>
                    <a:gd name="T12" fmla="*/ 0 w 26"/>
                    <a:gd name="T13" fmla="*/ 0 h 31"/>
                    <a:gd name="T14" fmla="*/ 26 w 26"/>
                    <a:gd name="T15" fmla="*/ 31 h 31"/>
                  </a:gdLst>
                  <a:ahLst/>
                  <a:cxnLst>
                    <a:cxn ang="T8">
                      <a:pos x="T0" y="T1"/>
                    </a:cxn>
                    <a:cxn ang="T9">
                      <a:pos x="T2" y="T3"/>
                    </a:cxn>
                    <a:cxn ang="T10">
                      <a:pos x="T4" y="T5"/>
                    </a:cxn>
                    <a:cxn ang="T11">
                      <a:pos x="T6" y="T7"/>
                    </a:cxn>
                  </a:cxnLst>
                  <a:rect l="T12" t="T13" r="T14" b="T15"/>
                  <a:pathLst>
                    <a:path w="26" h="31">
                      <a:moveTo>
                        <a:pt x="0" y="0"/>
                      </a:moveTo>
                      <a:lnTo>
                        <a:pt x="5" y="13"/>
                      </a:lnTo>
                      <a:lnTo>
                        <a:pt x="13" y="25"/>
                      </a:lnTo>
                      <a:lnTo>
                        <a:pt x="26" y="31"/>
                      </a:lnTo>
                    </a:path>
                  </a:pathLst>
                </a:custGeom>
                <a:noFill/>
                <a:ln w="6350">
                  <a:solidFill>
                    <a:srgbClr val="D1E7F1"/>
                  </a:solidFill>
                  <a:round/>
                  <a:headEnd/>
                  <a:tailEnd/>
                </a:ln>
              </p:spPr>
              <p:txBody>
                <a:bodyPr/>
                <a:lstStyle/>
                <a:p>
                  <a:endParaRPr lang="en-US"/>
                </a:p>
              </p:txBody>
            </p:sp>
            <p:sp>
              <p:nvSpPr>
                <p:cNvPr id="18787" name="Freeform 907"/>
                <p:cNvSpPr>
                  <a:spLocks/>
                </p:cNvSpPr>
                <p:nvPr/>
              </p:nvSpPr>
              <p:spPr bwMode="auto">
                <a:xfrm>
                  <a:off x="1725" y="2688"/>
                  <a:ext cx="1" cy="1"/>
                </a:xfrm>
                <a:custGeom>
                  <a:avLst/>
                  <a:gdLst>
                    <a:gd name="T0" fmla="*/ 1 w 1"/>
                    <a:gd name="T1" fmla="*/ 1 h 2"/>
                    <a:gd name="T2" fmla="*/ 1 w 1"/>
                    <a:gd name="T3" fmla="*/ 1 h 2"/>
                    <a:gd name="T4" fmla="*/ 0 w 1"/>
                    <a:gd name="T5" fmla="*/ 1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1" y="2"/>
                      </a:lnTo>
                      <a:lnTo>
                        <a:pt x="0" y="1"/>
                      </a:lnTo>
                      <a:lnTo>
                        <a:pt x="0" y="0"/>
                      </a:lnTo>
                    </a:path>
                  </a:pathLst>
                </a:custGeom>
                <a:noFill/>
                <a:ln w="6350">
                  <a:solidFill>
                    <a:srgbClr val="D1E7F1"/>
                  </a:solidFill>
                  <a:round/>
                  <a:headEnd/>
                  <a:tailEnd/>
                </a:ln>
              </p:spPr>
              <p:txBody>
                <a:bodyPr/>
                <a:lstStyle/>
                <a:p>
                  <a:endParaRPr lang="en-US"/>
                </a:p>
              </p:txBody>
            </p:sp>
            <p:sp>
              <p:nvSpPr>
                <p:cNvPr id="18788" name="Freeform 908"/>
                <p:cNvSpPr>
                  <a:spLocks/>
                </p:cNvSpPr>
                <p:nvPr/>
              </p:nvSpPr>
              <p:spPr bwMode="auto">
                <a:xfrm>
                  <a:off x="1478" y="2221"/>
                  <a:ext cx="12" cy="11"/>
                </a:xfrm>
                <a:custGeom>
                  <a:avLst/>
                  <a:gdLst>
                    <a:gd name="T0" fmla="*/ 0 w 48"/>
                    <a:gd name="T1" fmla="*/ 0 h 45"/>
                    <a:gd name="T2" fmla="*/ 0 w 48"/>
                    <a:gd name="T3" fmla="*/ 0 h 45"/>
                    <a:gd name="T4" fmla="*/ 0 w 48"/>
                    <a:gd name="T5" fmla="*/ 0 h 45"/>
                    <a:gd name="T6" fmla="*/ 0 w 48"/>
                    <a:gd name="T7" fmla="*/ 0 h 45"/>
                    <a:gd name="T8" fmla="*/ 0 60000 65536"/>
                    <a:gd name="T9" fmla="*/ 0 60000 65536"/>
                    <a:gd name="T10" fmla="*/ 0 60000 65536"/>
                    <a:gd name="T11" fmla="*/ 0 60000 65536"/>
                    <a:gd name="T12" fmla="*/ 0 w 48"/>
                    <a:gd name="T13" fmla="*/ 0 h 45"/>
                    <a:gd name="T14" fmla="*/ 48 w 48"/>
                    <a:gd name="T15" fmla="*/ 45 h 45"/>
                  </a:gdLst>
                  <a:ahLst/>
                  <a:cxnLst>
                    <a:cxn ang="T8">
                      <a:pos x="T0" y="T1"/>
                    </a:cxn>
                    <a:cxn ang="T9">
                      <a:pos x="T2" y="T3"/>
                    </a:cxn>
                    <a:cxn ang="T10">
                      <a:pos x="T4" y="T5"/>
                    </a:cxn>
                    <a:cxn ang="T11">
                      <a:pos x="T6" y="T7"/>
                    </a:cxn>
                  </a:cxnLst>
                  <a:rect l="T12" t="T13" r="T14" b="T15"/>
                  <a:pathLst>
                    <a:path w="48" h="45">
                      <a:moveTo>
                        <a:pt x="0" y="0"/>
                      </a:moveTo>
                      <a:lnTo>
                        <a:pt x="18" y="14"/>
                      </a:lnTo>
                      <a:lnTo>
                        <a:pt x="39" y="25"/>
                      </a:lnTo>
                      <a:lnTo>
                        <a:pt x="48" y="45"/>
                      </a:lnTo>
                    </a:path>
                  </a:pathLst>
                </a:custGeom>
                <a:noFill/>
                <a:ln w="12700">
                  <a:solidFill>
                    <a:srgbClr val="D1E7F1"/>
                  </a:solidFill>
                  <a:round/>
                  <a:headEnd/>
                  <a:tailEnd/>
                </a:ln>
              </p:spPr>
              <p:txBody>
                <a:bodyPr/>
                <a:lstStyle/>
                <a:p>
                  <a:endParaRPr lang="en-US"/>
                </a:p>
              </p:txBody>
            </p:sp>
            <p:sp>
              <p:nvSpPr>
                <p:cNvPr id="18789" name="Freeform 909"/>
                <p:cNvSpPr>
                  <a:spLocks/>
                </p:cNvSpPr>
                <p:nvPr/>
              </p:nvSpPr>
              <p:spPr bwMode="auto">
                <a:xfrm>
                  <a:off x="1458" y="2198"/>
                  <a:ext cx="32" cy="34"/>
                </a:xfrm>
                <a:custGeom>
                  <a:avLst/>
                  <a:gdLst>
                    <a:gd name="T0" fmla="*/ 0 w 124"/>
                    <a:gd name="T1" fmla="*/ 0 h 136"/>
                    <a:gd name="T2" fmla="*/ 0 w 124"/>
                    <a:gd name="T3" fmla="*/ 0 h 136"/>
                    <a:gd name="T4" fmla="*/ 0 w 124"/>
                    <a:gd name="T5" fmla="*/ 0 h 136"/>
                    <a:gd name="T6" fmla="*/ 0 w 124"/>
                    <a:gd name="T7" fmla="*/ 0 h 136"/>
                    <a:gd name="T8" fmla="*/ 0 60000 65536"/>
                    <a:gd name="T9" fmla="*/ 0 60000 65536"/>
                    <a:gd name="T10" fmla="*/ 0 60000 65536"/>
                    <a:gd name="T11" fmla="*/ 0 60000 65536"/>
                    <a:gd name="T12" fmla="*/ 0 w 124"/>
                    <a:gd name="T13" fmla="*/ 0 h 136"/>
                    <a:gd name="T14" fmla="*/ 124 w 124"/>
                    <a:gd name="T15" fmla="*/ 136 h 136"/>
                  </a:gdLst>
                  <a:ahLst/>
                  <a:cxnLst>
                    <a:cxn ang="T8">
                      <a:pos x="T0" y="T1"/>
                    </a:cxn>
                    <a:cxn ang="T9">
                      <a:pos x="T2" y="T3"/>
                    </a:cxn>
                    <a:cxn ang="T10">
                      <a:pos x="T4" y="T5"/>
                    </a:cxn>
                    <a:cxn ang="T11">
                      <a:pos x="T6" y="T7"/>
                    </a:cxn>
                  </a:cxnLst>
                  <a:rect l="T12" t="T13" r="T14" b="T15"/>
                  <a:pathLst>
                    <a:path w="124" h="136">
                      <a:moveTo>
                        <a:pt x="124" y="136"/>
                      </a:moveTo>
                      <a:lnTo>
                        <a:pt x="74" y="92"/>
                      </a:lnTo>
                      <a:lnTo>
                        <a:pt x="34" y="51"/>
                      </a:lnTo>
                      <a:lnTo>
                        <a:pt x="0" y="0"/>
                      </a:lnTo>
                    </a:path>
                  </a:pathLst>
                </a:custGeom>
                <a:noFill/>
                <a:ln w="12700">
                  <a:solidFill>
                    <a:srgbClr val="D1E7F1"/>
                  </a:solidFill>
                  <a:round/>
                  <a:headEnd/>
                  <a:tailEnd/>
                </a:ln>
              </p:spPr>
              <p:txBody>
                <a:bodyPr/>
                <a:lstStyle/>
                <a:p>
                  <a:endParaRPr lang="en-US"/>
                </a:p>
              </p:txBody>
            </p:sp>
            <p:sp>
              <p:nvSpPr>
                <p:cNvPr id="18790" name="Freeform 910"/>
                <p:cNvSpPr>
                  <a:spLocks/>
                </p:cNvSpPr>
                <p:nvPr/>
              </p:nvSpPr>
              <p:spPr bwMode="auto">
                <a:xfrm>
                  <a:off x="1430" y="2120"/>
                  <a:ext cx="28" cy="78"/>
                </a:xfrm>
                <a:custGeom>
                  <a:avLst/>
                  <a:gdLst>
                    <a:gd name="T0" fmla="*/ 0 w 114"/>
                    <a:gd name="T1" fmla="*/ 0 h 312"/>
                    <a:gd name="T2" fmla="*/ 0 w 114"/>
                    <a:gd name="T3" fmla="*/ 0 h 312"/>
                    <a:gd name="T4" fmla="*/ 0 w 114"/>
                    <a:gd name="T5" fmla="*/ 0 h 312"/>
                    <a:gd name="T6" fmla="*/ 0 w 114"/>
                    <a:gd name="T7" fmla="*/ 0 h 312"/>
                    <a:gd name="T8" fmla="*/ 0 w 114"/>
                    <a:gd name="T9" fmla="*/ 0 h 312"/>
                    <a:gd name="T10" fmla="*/ 0 w 114"/>
                    <a:gd name="T11" fmla="*/ 0 h 312"/>
                    <a:gd name="T12" fmla="*/ 0 w 114"/>
                    <a:gd name="T13" fmla="*/ 0 h 312"/>
                    <a:gd name="T14" fmla="*/ 0 60000 65536"/>
                    <a:gd name="T15" fmla="*/ 0 60000 65536"/>
                    <a:gd name="T16" fmla="*/ 0 60000 65536"/>
                    <a:gd name="T17" fmla="*/ 0 60000 65536"/>
                    <a:gd name="T18" fmla="*/ 0 60000 65536"/>
                    <a:gd name="T19" fmla="*/ 0 60000 65536"/>
                    <a:gd name="T20" fmla="*/ 0 60000 65536"/>
                    <a:gd name="T21" fmla="*/ 0 w 114"/>
                    <a:gd name="T22" fmla="*/ 0 h 312"/>
                    <a:gd name="T23" fmla="*/ 114 w 114"/>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312">
                      <a:moveTo>
                        <a:pt x="114" y="312"/>
                      </a:moveTo>
                      <a:lnTo>
                        <a:pt x="87" y="260"/>
                      </a:lnTo>
                      <a:lnTo>
                        <a:pt x="63" y="209"/>
                      </a:lnTo>
                      <a:lnTo>
                        <a:pt x="44" y="158"/>
                      </a:lnTo>
                      <a:lnTo>
                        <a:pt x="28" y="107"/>
                      </a:lnTo>
                      <a:lnTo>
                        <a:pt x="12" y="55"/>
                      </a:lnTo>
                      <a:lnTo>
                        <a:pt x="0" y="0"/>
                      </a:lnTo>
                    </a:path>
                  </a:pathLst>
                </a:custGeom>
                <a:noFill/>
                <a:ln w="12700">
                  <a:solidFill>
                    <a:srgbClr val="D1E7F1"/>
                  </a:solidFill>
                  <a:round/>
                  <a:headEnd/>
                  <a:tailEnd/>
                </a:ln>
              </p:spPr>
              <p:txBody>
                <a:bodyPr/>
                <a:lstStyle/>
                <a:p>
                  <a:endParaRPr lang="en-US"/>
                </a:p>
              </p:txBody>
            </p:sp>
            <p:sp>
              <p:nvSpPr>
                <p:cNvPr id="18791" name="Freeform 911"/>
                <p:cNvSpPr>
                  <a:spLocks/>
                </p:cNvSpPr>
                <p:nvPr/>
              </p:nvSpPr>
              <p:spPr bwMode="auto">
                <a:xfrm>
                  <a:off x="1427" y="2053"/>
                  <a:ext cx="6" cy="67"/>
                </a:xfrm>
                <a:custGeom>
                  <a:avLst/>
                  <a:gdLst>
                    <a:gd name="T0" fmla="*/ 0 w 23"/>
                    <a:gd name="T1" fmla="*/ 0 h 269"/>
                    <a:gd name="T2" fmla="*/ 0 w 23"/>
                    <a:gd name="T3" fmla="*/ 0 h 269"/>
                    <a:gd name="T4" fmla="*/ 0 w 23"/>
                    <a:gd name="T5" fmla="*/ 0 h 269"/>
                    <a:gd name="T6" fmla="*/ 0 w 23"/>
                    <a:gd name="T7" fmla="*/ 0 h 269"/>
                    <a:gd name="T8" fmla="*/ 0 w 23"/>
                    <a:gd name="T9" fmla="*/ 0 h 269"/>
                    <a:gd name="T10" fmla="*/ 0 w 23"/>
                    <a:gd name="T11" fmla="*/ 0 h 269"/>
                    <a:gd name="T12" fmla="*/ 0 60000 65536"/>
                    <a:gd name="T13" fmla="*/ 0 60000 65536"/>
                    <a:gd name="T14" fmla="*/ 0 60000 65536"/>
                    <a:gd name="T15" fmla="*/ 0 60000 65536"/>
                    <a:gd name="T16" fmla="*/ 0 60000 65536"/>
                    <a:gd name="T17" fmla="*/ 0 60000 65536"/>
                    <a:gd name="T18" fmla="*/ 0 w 23"/>
                    <a:gd name="T19" fmla="*/ 0 h 269"/>
                    <a:gd name="T20" fmla="*/ 23 w 23"/>
                    <a:gd name="T21" fmla="*/ 269 h 269"/>
                  </a:gdLst>
                  <a:ahLst/>
                  <a:cxnLst>
                    <a:cxn ang="T12">
                      <a:pos x="T0" y="T1"/>
                    </a:cxn>
                    <a:cxn ang="T13">
                      <a:pos x="T2" y="T3"/>
                    </a:cxn>
                    <a:cxn ang="T14">
                      <a:pos x="T4" y="T5"/>
                    </a:cxn>
                    <a:cxn ang="T15">
                      <a:pos x="T6" y="T7"/>
                    </a:cxn>
                    <a:cxn ang="T16">
                      <a:pos x="T8" y="T9"/>
                    </a:cxn>
                    <a:cxn ang="T17">
                      <a:pos x="T10" y="T11"/>
                    </a:cxn>
                  </a:cxnLst>
                  <a:rect l="T18" t="T19" r="T20" b="T21"/>
                  <a:pathLst>
                    <a:path w="23" h="269">
                      <a:moveTo>
                        <a:pt x="12" y="269"/>
                      </a:moveTo>
                      <a:lnTo>
                        <a:pt x="0" y="187"/>
                      </a:lnTo>
                      <a:lnTo>
                        <a:pt x="1" y="116"/>
                      </a:lnTo>
                      <a:lnTo>
                        <a:pt x="9" y="59"/>
                      </a:lnTo>
                      <a:lnTo>
                        <a:pt x="19" y="20"/>
                      </a:lnTo>
                      <a:lnTo>
                        <a:pt x="23" y="0"/>
                      </a:lnTo>
                    </a:path>
                  </a:pathLst>
                </a:custGeom>
                <a:noFill/>
                <a:ln w="12700">
                  <a:solidFill>
                    <a:srgbClr val="D1E7F1"/>
                  </a:solidFill>
                  <a:round/>
                  <a:headEnd/>
                  <a:tailEnd/>
                </a:ln>
              </p:spPr>
              <p:txBody>
                <a:bodyPr/>
                <a:lstStyle/>
                <a:p>
                  <a:endParaRPr lang="en-US"/>
                </a:p>
              </p:txBody>
            </p:sp>
            <p:sp>
              <p:nvSpPr>
                <p:cNvPr id="18792" name="Freeform 912"/>
                <p:cNvSpPr>
                  <a:spLocks/>
                </p:cNvSpPr>
                <p:nvPr/>
              </p:nvSpPr>
              <p:spPr bwMode="auto">
                <a:xfrm>
                  <a:off x="1433" y="2039"/>
                  <a:ext cx="2" cy="14"/>
                </a:xfrm>
                <a:custGeom>
                  <a:avLst/>
                  <a:gdLst>
                    <a:gd name="T0" fmla="*/ 0 w 7"/>
                    <a:gd name="T1" fmla="*/ 0 h 55"/>
                    <a:gd name="T2" fmla="*/ 0 w 7"/>
                    <a:gd name="T3" fmla="*/ 0 h 55"/>
                    <a:gd name="T4" fmla="*/ 0 w 7"/>
                    <a:gd name="T5" fmla="*/ 0 h 55"/>
                    <a:gd name="T6" fmla="*/ 0 w 7"/>
                    <a:gd name="T7" fmla="*/ 0 h 55"/>
                    <a:gd name="T8" fmla="*/ 0 60000 65536"/>
                    <a:gd name="T9" fmla="*/ 0 60000 65536"/>
                    <a:gd name="T10" fmla="*/ 0 60000 65536"/>
                    <a:gd name="T11" fmla="*/ 0 60000 65536"/>
                    <a:gd name="T12" fmla="*/ 0 w 7"/>
                    <a:gd name="T13" fmla="*/ 0 h 55"/>
                    <a:gd name="T14" fmla="*/ 7 w 7"/>
                    <a:gd name="T15" fmla="*/ 55 h 55"/>
                  </a:gdLst>
                  <a:ahLst/>
                  <a:cxnLst>
                    <a:cxn ang="T8">
                      <a:pos x="T0" y="T1"/>
                    </a:cxn>
                    <a:cxn ang="T9">
                      <a:pos x="T2" y="T3"/>
                    </a:cxn>
                    <a:cxn ang="T10">
                      <a:pos x="T4" y="T5"/>
                    </a:cxn>
                    <a:cxn ang="T11">
                      <a:pos x="T6" y="T7"/>
                    </a:cxn>
                  </a:cxnLst>
                  <a:rect l="T12" t="T13" r="T14" b="T15"/>
                  <a:pathLst>
                    <a:path w="7" h="55">
                      <a:moveTo>
                        <a:pt x="0" y="55"/>
                      </a:moveTo>
                      <a:lnTo>
                        <a:pt x="4" y="41"/>
                      </a:lnTo>
                      <a:lnTo>
                        <a:pt x="7" y="23"/>
                      </a:lnTo>
                      <a:lnTo>
                        <a:pt x="1" y="0"/>
                      </a:lnTo>
                    </a:path>
                  </a:pathLst>
                </a:custGeom>
                <a:noFill/>
                <a:ln w="12700">
                  <a:solidFill>
                    <a:srgbClr val="D1E7F1"/>
                  </a:solidFill>
                  <a:round/>
                  <a:headEnd/>
                  <a:tailEnd/>
                </a:ln>
              </p:spPr>
              <p:txBody>
                <a:bodyPr/>
                <a:lstStyle/>
                <a:p>
                  <a:endParaRPr lang="en-US"/>
                </a:p>
              </p:txBody>
            </p:sp>
            <p:sp>
              <p:nvSpPr>
                <p:cNvPr id="18793" name="Freeform 913"/>
                <p:cNvSpPr>
                  <a:spLocks/>
                </p:cNvSpPr>
                <p:nvPr/>
              </p:nvSpPr>
              <p:spPr bwMode="auto">
                <a:xfrm>
                  <a:off x="1431" y="2039"/>
                  <a:ext cx="3" cy="22"/>
                </a:xfrm>
                <a:custGeom>
                  <a:avLst/>
                  <a:gdLst>
                    <a:gd name="T0" fmla="*/ 0 w 11"/>
                    <a:gd name="T1" fmla="*/ 0 h 86"/>
                    <a:gd name="T2" fmla="*/ 0 w 11"/>
                    <a:gd name="T3" fmla="*/ 0 h 86"/>
                    <a:gd name="T4" fmla="*/ 0 w 11"/>
                    <a:gd name="T5" fmla="*/ 0 h 86"/>
                    <a:gd name="T6" fmla="*/ 0 w 11"/>
                    <a:gd name="T7" fmla="*/ 0 h 86"/>
                    <a:gd name="T8" fmla="*/ 0 60000 65536"/>
                    <a:gd name="T9" fmla="*/ 0 60000 65536"/>
                    <a:gd name="T10" fmla="*/ 0 60000 65536"/>
                    <a:gd name="T11" fmla="*/ 0 60000 65536"/>
                    <a:gd name="T12" fmla="*/ 0 w 11"/>
                    <a:gd name="T13" fmla="*/ 0 h 86"/>
                    <a:gd name="T14" fmla="*/ 11 w 11"/>
                    <a:gd name="T15" fmla="*/ 86 h 86"/>
                  </a:gdLst>
                  <a:ahLst/>
                  <a:cxnLst>
                    <a:cxn ang="T8">
                      <a:pos x="T0" y="T1"/>
                    </a:cxn>
                    <a:cxn ang="T9">
                      <a:pos x="T2" y="T3"/>
                    </a:cxn>
                    <a:cxn ang="T10">
                      <a:pos x="T4" y="T5"/>
                    </a:cxn>
                    <a:cxn ang="T11">
                      <a:pos x="T6" y="T7"/>
                    </a:cxn>
                  </a:cxnLst>
                  <a:rect l="T12" t="T13" r="T14" b="T15"/>
                  <a:pathLst>
                    <a:path w="11" h="86">
                      <a:moveTo>
                        <a:pt x="7" y="0"/>
                      </a:moveTo>
                      <a:lnTo>
                        <a:pt x="11" y="30"/>
                      </a:lnTo>
                      <a:lnTo>
                        <a:pt x="5" y="58"/>
                      </a:lnTo>
                      <a:lnTo>
                        <a:pt x="0" y="86"/>
                      </a:lnTo>
                    </a:path>
                  </a:pathLst>
                </a:custGeom>
                <a:noFill/>
                <a:ln w="12700">
                  <a:solidFill>
                    <a:srgbClr val="D1E7F1"/>
                  </a:solidFill>
                  <a:round/>
                  <a:headEnd/>
                  <a:tailEnd/>
                </a:ln>
              </p:spPr>
              <p:txBody>
                <a:bodyPr/>
                <a:lstStyle/>
                <a:p>
                  <a:endParaRPr lang="en-US"/>
                </a:p>
              </p:txBody>
            </p:sp>
            <p:sp>
              <p:nvSpPr>
                <p:cNvPr id="18794" name="Freeform 914"/>
                <p:cNvSpPr>
                  <a:spLocks/>
                </p:cNvSpPr>
                <p:nvPr/>
              </p:nvSpPr>
              <p:spPr bwMode="auto">
                <a:xfrm>
                  <a:off x="1411" y="1959"/>
                  <a:ext cx="22" cy="198"/>
                </a:xfrm>
                <a:custGeom>
                  <a:avLst/>
                  <a:gdLst>
                    <a:gd name="T0" fmla="*/ 0 w 88"/>
                    <a:gd name="T1" fmla="*/ 0 h 792"/>
                    <a:gd name="T2" fmla="*/ 0 w 88"/>
                    <a:gd name="T3" fmla="*/ 0 h 792"/>
                    <a:gd name="T4" fmla="*/ 0 w 88"/>
                    <a:gd name="T5" fmla="*/ 0 h 792"/>
                    <a:gd name="T6" fmla="*/ 0 w 88"/>
                    <a:gd name="T7" fmla="*/ 0 h 792"/>
                    <a:gd name="T8" fmla="*/ 0 w 88"/>
                    <a:gd name="T9" fmla="*/ 0 h 792"/>
                    <a:gd name="T10" fmla="*/ 0 w 88"/>
                    <a:gd name="T11" fmla="*/ 0 h 792"/>
                    <a:gd name="T12" fmla="*/ 0 w 88"/>
                    <a:gd name="T13" fmla="*/ 0 h 792"/>
                    <a:gd name="T14" fmla="*/ 0 w 88"/>
                    <a:gd name="T15" fmla="*/ 0 h 792"/>
                    <a:gd name="T16" fmla="*/ 0 w 88"/>
                    <a:gd name="T17" fmla="*/ 0 h 792"/>
                    <a:gd name="T18" fmla="*/ 0 w 88"/>
                    <a:gd name="T19" fmla="*/ 0 h 792"/>
                    <a:gd name="T20" fmla="*/ 0 w 88"/>
                    <a:gd name="T21" fmla="*/ 0 h 792"/>
                    <a:gd name="T22" fmla="*/ 0 w 88"/>
                    <a:gd name="T23" fmla="*/ 0 h 792"/>
                    <a:gd name="T24" fmla="*/ 0 w 88"/>
                    <a:gd name="T25" fmla="*/ 0 h 792"/>
                    <a:gd name="T26" fmla="*/ 0 w 88"/>
                    <a:gd name="T27" fmla="*/ 0 h 792"/>
                    <a:gd name="T28" fmla="*/ 0 w 88"/>
                    <a:gd name="T29" fmla="*/ 0 h 792"/>
                    <a:gd name="T30" fmla="*/ 0 w 88"/>
                    <a:gd name="T31" fmla="*/ 0 h 792"/>
                    <a:gd name="T32" fmla="*/ 0 w 88"/>
                    <a:gd name="T33" fmla="*/ 0 h 792"/>
                    <a:gd name="T34" fmla="*/ 0 w 88"/>
                    <a:gd name="T35" fmla="*/ 0 h 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792"/>
                    <a:gd name="T56" fmla="*/ 88 w 88"/>
                    <a:gd name="T57" fmla="*/ 792 h 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792">
                      <a:moveTo>
                        <a:pt x="88" y="792"/>
                      </a:moveTo>
                      <a:lnTo>
                        <a:pt x="75" y="750"/>
                      </a:lnTo>
                      <a:lnTo>
                        <a:pt x="62" y="706"/>
                      </a:lnTo>
                      <a:lnTo>
                        <a:pt x="51" y="661"/>
                      </a:lnTo>
                      <a:lnTo>
                        <a:pt x="40" y="614"/>
                      </a:lnTo>
                      <a:lnTo>
                        <a:pt x="31" y="565"/>
                      </a:lnTo>
                      <a:lnTo>
                        <a:pt x="21" y="516"/>
                      </a:lnTo>
                      <a:lnTo>
                        <a:pt x="14" y="466"/>
                      </a:lnTo>
                      <a:lnTo>
                        <a:pt x="8" y="416"/>
                      </a:lnTo>
                      <a:lnTo>
                        <a:pt x="4" y="365"/>
                      </a:lnTo>
                      <a:lnTo>
                        <a:pt x="1" y="315"/>
                      </a:lnTo>
                      <a:lnTo>
                        <a:pt x="0" y="265"/>
                      </a:lnTo>
                      <a:lnTo>
                        <a:pt x="1" y="217"/>
                      </a:lnTo>
                      <a:lnTo>
                        <a:pt x="5" y="169"/>
                      </a:lnTo>
                      <a:lnTo>
                        <a:pt x="10" y="124"/>
                      </a:lnTo>
                      <a:lnTo>
                        <a:pt x="17" y="80"/>
                      </a:lnTo>
                      <a:lnTo>
                        <a:pt x="26" y="39"/>
                      </a:lnTo>
                      <a:lnTo>
                        <a:pt x="38" y="0"/>
                      </a:lnTo>
                    </a:path>
                  </a:pathLst>
                </a:custGeom>
                <a:noFill/>
                <a:ln w="12700">
                  <a:solidFill>
                    <a:srgbClr val="D1E7F1"/>
                  </a:solidFill>
                  <a:round/>
                  <a:headEnd/>
                  <a:tailEnd/>
                </a:ln>
              </p:spPr>
              <p:txBody>
                <a:bodyPr/>
                <a:lstStyle/>
                <a:p>
                  <a:endParaRPr lang="en-US"/>
                </a:p>
              </p:txBody>
            </p:sp>
            <p:sp>
              <p:nvSpPr>
                <p:cNvPr id="18795" name="Freeform 915"/>
                <p:cNvSpPr>
                  <a:spLocks/>
                </p:cNvSpPr>
                <p:nvPr/>
              </p:nvSpPr>
              <p:spPr bwMode="auto">
                <a:xfrm>
                  <a:off x="1415" y="1959"/>
                  <a:ext cx="6" cy="23"/>
                </a:xfrm>
                <a:custGeom>
                  <a:avLst/>
                  <a:gdLst>
                    <a:gd name="T0" fmla="*/ 0 w 22"/>
                    <a:gd name="T1" fmla="*/ 0 h 93"/>
                    <a:gd name="T2" fmla="*/ 0 w 22"/>
                    <a:gd name="T3" fmla="*/ 0 h 93"/>
                    <a:gd name="T4" fmla="*/ 0 w 22"/>
                    <a:gd name="T5" fmla="*/ 0 h 93"/>
                    <a:gd name="T6" fmla="*/ 0 w 22"/>
                    <a:gd name="T7" fmla="*/ 0 h 93"/>
                    <a:gd name="T8" fmla="*/ 0 60000 65536"/>
                    <a:gd name="T9" fmla="*/ 0 60000 65536"/>
                    <a:gd name="T10" fmla="*/ 0 60000 65536"/>
                    <a:gd name="T11" fmla="*/ 0 60000 65536"/>
                    <a:gd name="T12" fmla="*/ 0 w 22"/>
                    <a:gd name="T13" fmla="*/ 0 h 93"/>
                    <a:gd name="T14" fmla="*/ 22 w 22"/>
                    <a:gd name="T15" fmla="*/ 93 h 93"/>
                  </a:gdLst>
                  <a:ahLst/>
                  <a:cxnLst>
                    <a:cxn ang="T8">
                      <a:pos x="T0" y="T1"/>
                    </a:cxn>
                    <a:cxn ang="T9">
                      <a:pos x="T2" y="T3"/>
                    </a:cxn>
                    <a:cxn ang="T10">
                      <a:pos x="T4" y="T5"/>
                    </a:cxn>
                    <a:cxn ang="T11">
                      <a:pos x="T6" y="T7"/>
                    </a:cxn>
                  </a:cxnLst>
                  <a:rect l="T12" t="T13" r="T14" b="T15"/>
                  <a:pathLst>
                    <a:path w="22" h="93">
                      <a:moveTo>
                        <a:pt x="19" y="0"/>
                      </a:moveTo>
                      <a:lnTo>
                        <a:pt x="22" y="35"/>
                      </a:lnTo>
                      <a:lnTo>
                        <a:pt x="13" y="65"/>
                      </a:lnTo>
                      <a:lnTo>
                        <a:pt x="0" y="93"/>
                      </a:lnTo>
                    </a:path>
                  </a:pathLst>
                </a:custGeom>
                <a:noFill/>
                <a:ln w="12700">
                  <a:solidFill>
                    <a:srgbClr val="D1E7F1"/>
                  </a:solidFill>
                  <a:round/>
                  <a:headEnd/>
                  <a:tailEnd/>
                </a:ln>
              </p:spPr>
              <p:txBody>
                <a:bodyPr/>
                <a:lstStyle/>
                <a:p>
                  <a:endParaRPr lang="en-US"/>
                </a:p>
              </p:txBody>
            </p:sp>
            <p:sp>
              <p:nvSpPr>
                <p:cNvPr id="18796" name="Freeform 916"/>
                <p:cNvSpPr>
                  <a:spLocks/>
                </p:cNvSpPr>
                <p:nvPr/>
              </p:nvSpPr>
              <p:spPr bwMode="auto">
                <a:xfrm>
                  <a:off x="1409" y="1982"/>
                  <a:ext cx="6" cy="52"/>
                </a:xfrm>
                <a:custGeom>
                  <a:avLst/>
                  <a:gdLst>
                    <a:gd name="T0" fmla="*/ 0 w 25"/>
                    <a:gd name="T1" fmla="*/ 0 h 207"/>
                    <a:gd name="T2" fmla="*/ 0 w 25"/>
                    <a:gd name="T3" fmla="*/ 0 h 207"/>
                    <a:gd name="T4" fmla="*/ 0 w 25"/>
                    <a:gd name="T5" fmla="*/ 0 h 207"/>
                    <a:gd name="T6" fmla="*/ 0 w 25"/>
                    <a:gd name="T7" fmla="*/ 0 h 207"/>
                    <a:gd name="T8" fmla="*/ 0 60000 65536"/>
                    <a:gd name="T9" fmla="*/ 0 60000 65536"/>
                    <a:gd name="T10" fmla="*/ 0 60000 65536"/>
                    <a:gd name="T11" fmla="*/ 0 60000 65536"/>
                    <a:gd name="T12" fmla="*/ 0 w 25"/>
                    <a:gd name="T13" fmla="*/ 0 h 207"/>
                    <a:gd name="T14" fmla="*/ 25 w 25"/>
                    <a:gd name="T15" fmla="*/ 207 h 207"/>
                  </a:gdLst>
                  <a:ahLst/>
                  <a:cxnLst>
                    <a:cxn ang="T8">
                      <a:pos x="T0" y="T1"/>
                    </a:cxn>
                    <a:cxn ang="T9">
                      <a:pos x="T2" y="T3"/>
                    </a:cxn>
                    <a:cxn ang="T10">
                      <a:pos x="T4" y="T5"/>
                    </a:cxn>
                    <a:cxn ang="T11">
                      <a:pos x="T6" y="T7"/>
                    </a:cxn>
                  </a:cxnLst>
                  <a:rect l="T12" t="T13" r="T14" b="T15"/>
                  <a:pathLst>
                    <a:path w="25" h="207">
                      <a:moveTo>
                        <a:pt x="25" y="0"/>
                      </a:moveTo>
                      <a:lnTo>
                        <a:pt x="8" y="68"/>
                      </a:lnTo>
                      <a:lnTo>
                        <a:pt x="3" y="136"/>
                      </a:lnTo>
                      <a:lnTo>
                        <a:pt x="0" y="207"/>
                      </a:lnTo>
                    </a:path>
                  </a:pathLst>
                </a:custGeom>
                <a:noFill/>
                <a:ln w="12700">
                  <a:solidFill>
                    <a:srgbClr val="D1E7F1"/>
                  </a:solidFill>
                  <a:round/>
                  <a:headEnd/>
                  <a:tailEnd/>
                </a:ln>
              </p:spPr>
              <p:txBody>
                <a:bodyPr/>
                <a:lstStyle/>
                <a:p>
                  <a:endParaRPr lang="en-US"/>
                </a:p>
              </p:txBody>
            </p:sp>
            <p:sp>
              <p:nvSpPr>
                <p:cNvPr id="18797" name="Freeform 917"/>
                <p:cNvSpPr>
                  <a:spLocks/>
                </p:cNvSpPr>
                <p:nvPr/>
              </p:nvSpPr>
              <p:spPr bwMode="auto">
                <a:xfrm>
                  <a:off x="1443" y="2184"/>
                  <a:ext cx="13" cy="27"/>
                </a:xfrm>
                <a:custGeom>
                  <a:avLst/>
                  <a:gdLst>
                    <a:gd name="T0" fmla="*/ 0 w 51"/>
                    <a:gd name="T1" fmla="*/ 0 h 108"/>
                    <a:gd name="T2" fmla="*/ 0 w 51"/>
                    <a:gd name="T3" fmla="*/ 0 h 108"/>
                    <a:gd name="T4" fmla="*/ 0 w 51"/>
                    <a:gd name="T5" fmla="*/ 0 h 108"/>
                    <a:gd name="T6" fmla="*/ 0 w 51"/>
                    <a:gd name="T7" fmla="*/ 0 h 108"/>
                    <a:gd name="T8" fmla="*/ 0 60000 65536"/>
                    <a:gd name="T9" fmla="*/ 0 60000 65536"/>
                    <a:gd name="T10" fmla="*/ 0 60000 65536"/>
                    <a:gd name="T11" fmla="*/ 0 60000 65536"/>
                    <a:gd name="T12" fmla="*/ 0 w 51"/>
                    <a:gd name="T13" fmla="*/ 0 h 108"/>
                    <a:gd name="T14" fmla="*/ 51 w 51"/>
                    <a:gd name="T15" fmla="*/ 108 h 108"/>
                  </a:gdLst>
                  <a:ahLst/>
                  <a:cxnLst>
                    <a:cxn ang="T8">
                      <a:pos x="T0" y="T1"/>
                    </a:cxn>
                    <a:cxn ang="T9">
                      <a:pos x="T2" y="T3"/>
                    </a:cxn>
                    <a:cxn ang="T10">
                      <a:pos x="T4" y="T5"/>
                    </a:cxn>
                    <a:cxn ang="T11">
                      <a:pos x="T6" y="T7"/>
                    </a:cxn>
                  </a:cxnLst>
                  <a:rect l="T12" t="T13" r="T14" b="T15"/>
                  <a:pathLst>
                    <a:path w="51" h="108">
                      <a:moveTo>
                        <a:pt x="0" y="0"/>
                      </a:moveTo>
                      <a:lnTo>
                        <a:pt x="17" y="38"/>
                      </a:lnTo>
                      <a:lnTo>
                        <a:pt x="36" y="78"/>
                      </a:lnTo>
                      <a:lnTo>
                        <a:pt x="51" y="108"/>
                      </a:lnTo>
                    </a:path>
                  </a:pathLst>
                </a:custGeom>
                <a:noFill/>
                <a:ln w="11113">
                  <a:solidFill>
                    <a:srgbClr val="D1E7F1"/>
                  </a:solidFill>
                  <a:round/>
                  <a:headEnd/>
                  <a:tailEnd/>
                </a:ln>
              </p:spPr>
              <p:txBody>
                <a:bodyPr/>
                <a:lstStyle/>
                <a:p>
                  <a:endParaRPr lang="en-US"/>
                </a:p>
              </p:txBody>
            </p:sp>
            <p:sp>
              <p:nvSpPr>
                <p:cNvPr id="18798" name="Freeform 918"/>
                <p:cNvSpPr>
                  <a:spLocks/>
                </p:cNvSpPr>
                <p:nvPr/>
              </p:nvSpPr>
              <p:spPr bwMode="auto">
                <a:xfrm>
                  <a:off x="1456" y="2211"/>
                  <a:ext cx="34" cy="20"/>
                </a:xfrm>
                <a:custGeom>
                  <a:avLst/>
                  <a:gdLst>
                    <a:gd name="T0" fmla="*/ 0 w 138"/>
                    <a:gd name="T1" fmla="*/ 0 h 77"/>
                    <a:gd name="T2" fmla="*/ 0 w 138"/>
                    <a:gd name="T3" fmla="*/ 0 h 77"/>
                    <a:gd name="T4" fmla="*/ 0 w 138"/>
                    <a:gd name="T5" fmla="*/ 0 h 77"/>
                    <a:gd name="T6" fmla="*/ 0 w 138"/>
                    <a:gd name="T7" fmla="*/ 0 h 77"/>
                    <a:gd name="T8" fmla="*/ 0 w 138"/>
                    <a:gd name="T9" fmla="*/ 0 h 77"/>
                    <a:gd name="T10" fmla="*/ 0 60000 65536"/>
                    <a:gd name="T11" fmla="*/ 0 60000 65536"/>
                    <a:gd name="T12" fmla="*/ 0 60000 65536"/>
                    <a:gd name="T13" fmla="*/ 0 60000 65536"/>
                    <a:gd name="T14" fmla="*/ 0 60000 65536"/>
                    <a:gd name="T15" fmla="*/ 0 w 138"/>
                    <a:gd name="T16" fmla="*/ 0 h 77"/>
                    <a:gd name="T17" fmla="*/ 138 w 138"/>
                    <a:gd name="T18" fmla="*/ 77 h 77"/>
                  </a:gdLst>
                  <a:ahLst/>
                  <a:cxnLst>
                    <a:cxn ang="T10">
                      <a:pos x="T0" y="T1"/>
                    </a:cxn>
                    <a:cxn ang="T11">
                      <a:pos x="T2" y="T3"/>
                    </a:cxn>
                    <a:cxn ang="T12">
                      <a:pos x="T4" y="T5"/>
                    </a:cxn>
                    <a:cxn ang="T13">
                      <a:pos x="T6" y="T7"/>
                    </a:cxn>
                    <a:cxn ang="T14">
                      <a:pos x="T8" y="T9"/>
                    </a:cxn>
                  </a:cxnLst>
                  <a:rect l="T15" t="T16" r="T17" b="T18"/>
                  <a:pathLst>
                    <a:path w="138" h="77">
                      <a:moveTo>
                        <a:pt x="0" y="0"/>
                      </a:moveTo>
                      <a:lnTo>
                        <a:pt x="38" y="39"/>
                      </a:lnTo>
                      <a:lnTo>
                        <a:pt x="72" y="52"/>
                      </a:lnTo>
                      <a:lnTo>
                        <a:pt x="106" y="58"/>
                      </a:lnTo>
                      <a:lnTo>
                        <a:pt x="138" y="77"/>
                      </a:lnTo>
                    </a:path>
                  </a:pathLst>
                </a:custGeom>
                <a:noFill/>
                <a:ln w="11113">
                  <a:solidFill>
                    <a:srgbClr val="D1E7F1"/>
                  </a:solidFill>
                  <a:round/>
                  <a:headEnd/>
                  <a:tailEnd/>
                </a:ln>
              </p:spPr>
              <p:txBody>
                <a:bodyPr/>
                <a:lstStyle/>
                <a:p>
                  <a:endParaRPr lang="en-US"/>
                </a:p>
              </p:txBody>
            </p:sp>
            <p:sp>
              <p:nvSpPr>
                <p:cNvPr id="18799" name="Freeform 919"/>
                <p:cNvSpPr>
                  <a:spLocks/>
                </p:cNvSpPr>
                <p:nvPr/>
              </p:nvSpPr>
              <p:spPr bwMode="auto">
                <a:xfrm>
                  <a:off x="1479" y="2224"/>
                  <a:ext cx="11" cy="7"/>
                </a:xfrm>
                <a:custGeom>
                  <a:avLst/>
                  <a:gdLst>
                    <a:gd name="T0" fmla="*/ 0 w 45"/>
                    <a:gd name="T1" fmla="*/ 0 h 27"/>
                    <a:gd name="T2" fmla="*/ 0 w 45"/>
                    <a:gd name="T3" fmla="*/ 0 h 27"/>
                    <a:gd name="T4" fmla="*/ 0 w 45"/>
                    <a:gd name="T5" fmla="*/ 0 h 27"/>
                    <a:gd name="T6" fmla="*/ 0 w 45"/>
                    <a:gd name="T7" fmla="*/ 0 h 27"/>
                    <a:gd name="T8" fmla="*/ 0 60000 65536"/>
                    <a:gd name="T9" fmla="*/ 0 60000 65536"/>
                    <a:gd name="T10" fmla="*/ 0 60000 65536"/>
                    <a:gd name="T11" fmla="*/ 0 60000 65536"/>
                    <a:gd name="T12" fmla="*/ 0 w 45"/>
                    <a:gd name="T13" fmla="*/ 0 h 27"/>
                    <a:gd name="T14" fmla="*/ 45 w 45"/>
                    <a:gd name="T15" fmla="*/ 27 h 27"/>
                  </a:gdLst>
                  <a:ahLst/>
                  <a:cxnLst>
                    <a:cxn ang="T8">
                      <a:pos x="T0" y="T1"/>
                    </a:cxn>
                    <a:cxn ang="T9">
                      <a:pos x="T2" y="T3"/>
                    </a:cxn>
                    <a:cxn ang="T10">
                      <a:pos x="T4" y="T5"/>
                    </a:cxn>
                    <a:cxn ang="T11">
                      <a:pos x="T6" y="T7"/>
                    </a:cxn>
                  </a:cxnLst>
                  <a:rect l="T12" t="T13" r="T14" b="T15"/>
                  <a:pathLst>
                    <a:path w="45" h="27">
                      <a:moveTo>
                        <a:pt x="45" y="27"/>
                      </a:moveTo>
                      <a:lnTo>
                        <a:pt x="36" y="16"/>
                      </a:lnTo>
                      <a:lnTo>
                        <a:pt x="21" y="9"/>
                      </a:lnTo>
                      <a:lnTo>
                        <a:pt x="0" y="0"/>
                      </a:lnTo>
                    </a:path>
                  </a:pathLst>
                </a:custGeom>
                <a:noFill/>
                <a:ln w="11113">
                  <a:solidFill>
                    <a:srgbClr val="D1E7F1"/>
                  </a:solidFill>
                  <a:round/>
                  <a:headEnd/>
                  <a:tailEnd/>
                </a:ln>
              </p:spPr>
              <p:txBody>
                <a:bodyPr/>
                <a:lstStyle/>
                <a:p>
                  <a:endParaRPr lang="en-US"/>
                </a:p>
              </p:txBody>
            </p:sp>
            <p:sp>
              <p:nvSpPr>
                <p:cNvPr id="18800" name="Freeform 920"/>
                <p:cNvSpPr>
                  <a:spLocks/>
                </p:cNvSpPr>
                <p:nvPr/>
              </p:nvSpPr>
              <p:spPr bwMode="auto">
                <a:xfrm>
                  <a:off x="1529" y="2103"/>
                  <a:ext cx="16" cy="117"/>
                </a:xfrm>
                <a:custGeom>
                  <a:avLst/>
                  <a:gdLst>
                    <a:gd name="T0" fmla="*/ 0 w 63"/>
                    <a:gd name="T1" fmla="*/ 0 h 471"/>
                    <a:gd name="T2" fmla="*/ 0 w 63"/>
                    <a:gd name="T3" fmla="*/ 0 h 471"/>
                    <a:gd name="T4" fmla="*/ 0 w 63"/>
                    <a:gd name="T5" fmla="*/ 0 h 471"/>
                    <a:gd name="T6" fmla="*/ 0 w 63"/>
                    <a:gd name="T7" fmla="*/ 0 h 471"/>
                    <a:gd name="T8" fmla="*/ 0 w 63"/>
                    <a:gd name="T9" fmla="*/ 0 h 471"/>
                    <a:gd name="T10" fmla="*/ 0 w 63"/>
                    <a:gd name="T11" fmla="*/ 0 h 471"/>
                    <a:gd name="T12" fmla="*/ 0 w 63"/>
                    <a:gd name="T13" fmla="*/ 0 h 471"/>
                    <a:gd name="T14" fmla="*/ 0 w 63"/>
                    <a:gd name="T15" fmla="*/ 0 h 471"/>
                    <a:gd name="T16" fmla="*/ 0 w 63"/>
                    <a:gd name="T17" fmla="*/ 0 h 471"/>
                    <a:gd name="T18" fmla="*/ 0 w 63"/>
                    <a:gd name="T19" fmla="*/ 0 h 471"/>
                    <a:gd name="T20" fmla="*/ 0 w 63"/>
                    <a:gd name="T21" fmla="*/ 0 h 4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71"/>
                    <a:gd name="T35" fmla="*/ 63 w 63"/>
                    <a:gd name="T36" fmla="*/ 471 h 4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71">
                      <a:moveTo>
                        <a:pt x="0" y="0"/>
                      </a:moveTo>
                      <a:lnTo>
                        <a:pt x="12" y="46"/>
                      </a:lnTo>
                      <a:lnTo>
                        <a:pt x="25" y="94"/>
                      </a:lnTo>
                      <a:lnTo>
                        <a:pt x="36" y="140"/>
                      </a:lnTo>
                      <a:lnTo>
                        <a:pt x="47" y="187"/>
                      </a:lnTo>
                      <a:lnTo>
                        <a:pt x="55" y="235"/>
                      </a:lnTo>
                      <a:lnTo>
                        <a:pt x="61" y="282"/>
                      </a:lnTo>
                      <a:lnTo>
                        <a:pt x="63" y="330"/>
                      </a:lnTo>
                      <a:lnTo>
                        <a:pt x="61" y="377"/>
                      </a:lnTo>
                      <a:lnTo>
                        <a:pt x="55" y="425"/>
                      </a:lnTo>
                      <a:lnTo>
                        <a:pt x="42" y="471"/>
                      </a:lnTo>
                    </a:path>
                  </a:pathLst>
                </a:custGeom>
                <a:noFill/>
                <a:ln w="11113">
                  <a:solidFill>
                    <a:srgbClr val="D1E7F1"/>
                  </a:solidFill>
                  <a:round/>
                  <a:headEnd/>
                  <a:tailEnd/>
                </a:ln>
              </p:spPr>
              <p:txBody>
                <a:bodyPr/>
                <a:lstStyle/>
                <a:p>
                  <a:endParaRPr lang="en-US"/>
                </a:p>
              </p:txBody>
            </p:sp>
            <p:sp>
              <p:nvSpPr>
                <p:cNvPr id="18801" name="Freeform 921"/>
                <p:cNvSpPr>
                  <a:spLocks/>
                </p:cNvSpPr>
                <p:nvPr/>
              </p:nvSpPr>
              <p:spPr bwMode="auto">
                <a:xfrm>
                  <a:off x="1539" y="2220"/>
                  <a:ext cx="2" cy="29"/>
                </a:xfrm>
                <a:custGeom>
                  <a:avLst/>
                  <a:gdLst>
                    <a:gd name="T0" fmla="*/ 0 w 8"/>
                    <a:gd name="T1" fmla="*/ 0 h 115"/>
                    <a:gd name="T2" fmla="*/ 0 w 8"/>
                    <a:gd name="T3" fmla="*/ 0 h 115"/>
                    <a:gd name="T4" fmla="*/ 0 w 8"/>
                    <a:gd name="T5" fmla="*/ 0 h 115"/>
                    <a:gd name="T6" fmla="*/ 0 w 8"/>
                    <a:gd name="T7" fmla="*/ 0 h 115"/>
                    <a:gd name="T8" fmla="*/ 0 60000 65536"/>
                    <a:gd name="T9" fmla="*/ 0 60000 65536"/>
                    <a:gd name="T10" fmla="*/ 0 60000 65536"/>
                    <a:gd name="T11" fmla="*/ 0 60000 65536"/>
                    <a:gd name="T12" fmla="*/ 0 w 8"/>
                    <a:gd name="T13" fmla="*/ 0 h 115"/>
                    <a:gd name="T14" fmla="*/ 8 w 8"/>
                    <a:gd name="T15" fmla="*/ 115 h 115"/>
                  </a:gdLst>
                  <a:ahLst/>
                  <a:cxnLst>
                    <a:cxn ang="T8">
                      <a:pos x="T0" y="T1"/>
                    </a:cxn>
                    <a:cxn ang="T9">
                      <a:pos x="T2" y="T3"/>
                    </a:cxn>
                    <a:cxn ang="T10">
                      <a:pos x="T4" y="T5"/>
                    </a:cxn>
                    <a:cxn ang="T11">
                      <a:pos x="T6" y="T7"/>
                    </a:cxn>
                  </a:cxnLst>
                  <a:rect l="T12" t="T13" r="T14" b="T15"/>
                  <a:pathLst>
                    <a:path w="8" h="115">
                      <a:moveTo>
                        <a:pt x="1" y="0"/>
                      </a:moveTo>
                      <a:lnTo>
                        <a:pt x="0" y="39"/>
                      </a:lnTo>
                      <a:lnTo>
                        <a:pt x="8" y="77"/>
                      </a:lnTo>
                      <a:lnTo>
                        <a:pt x="5" y="115"/>
                      </a:lnTo>
                    </a:path>
                  </a:pathLst>
                </a:custGeom>
                <a:noFill/>
                <a:ln w="11113">
                  <a:solidFill>
                    <a:srgbClr val="D1E7F1"/>
                  </a:solidFill>
                  <a:round/>
                  <a:headEnd/>
                  <a:tailEnd/>
                </a:ln>
              </p:spPr>
              <p:txBody>
                <a:bodyPr/>
                <a:lstStyle/>
                <a:p>
                  <a:endParaRPr lang="en-US"/>
                </a:p>
              </p:txBody>
            </p:sp>
            <p:sp>
              <p:nvSpPr>
                <p:cNvPr id="18802" name="Freeform 922"/>
                <p:cNvSpPr>
                  <a:spLocks/>
                </p:cNvSpPr>
                <p:nvPr/>
              </p:nvSpPr>
              <p:spPr bwMode="auto">
                <a:xfrm>
                  <a:off x="1539" y="2220"/>
                  <a:ext cx="1" cy="29"/>
                </a:xfrm>
                <a:custGeom>
                  <a:avLst/>
                  <a:gdLst>
                    <a:gd name="T0" fmla="*/ 0 w 5"/>
                    <a:gd name="T1" fmla="*/ 0 h 118"/>
                    <a:gd name="T2" fmla="*/ 0 w 5"/>
                    <a:gd name="T3" fmla="*/ 0 h 118"/>
                    <a:gd name="T4" fmla="*/ 0 w 5"/>
                    <a:gd name="T5" fmla="*/ 0 h 118"/>
                    <a:gd name="T6" fmla="*/ 0 w 5"/>
                    <a:gd name="T7" fmla="*/ 0 h 118"/>
                    <a:gd name="T8" fmla="*/ 0 60000 65536"/>
                    <a:gd name="T9" fmla="*/ 0 60000 65536"/>
                    <a:gd name="T10" fmla="*/ 0 60000 65536"/>
                    <a:gd name="T11" fmla="*/ 0 60000 65536"/>
                    <a:gd name="T12" fmla="*/ 0 w 5"/>
                    <a:gd name="T13" fmla="*/ 0 h 118"/>
                    <a:gd name="T14" fmla="*/ 5 w 5"/>
                    <a:gd name="T15" fmla="*/ 118 h 118"/>
                  </a:gdLst>
                  <a:ahLst/>
                  <a:cxnLst>
                    <a:cxn ang="T8">
                      <a:pos x="T0" y="T1"/>
                    </a:cxn>
                    <a:cxn ang="T9">
                      <a:pos x="T2" y="T3"/>
                    </a:cxn>
                    <a:cxn ang="T10">
                      <a:pos x="T4" y="T5"/>
                    </a:cxn>
                    <a:cxn ang="T11">
                      <a:pos x="T6" y="T7"/>
                    </a:cxn>
                  </a:cxnLst>
                  <a:rect l="T12" t="T13" r="T14" b="T15"/>
                  <a:pathLst>
                    <a:path w="5" h="118">
                      <a:moveTo>
                        <a:pt x="5" y="118"/>
                      </a:moveTo>
                      <a:lnTo>
                        <a:pt x="0" y="79"/>
                      </a:lnTo>
                      <a:lnTo>
                        <a:pt x="0" y="41"/>
                      </a:lnTo>
                      <a:lnTo>
                        <a:pt x="1" y="0"/>
                      </a:lnTo>
                    </a:path>
                  </a:pathLst>
                </a:custGeom>
                <a:noFill/>
                <a:ln w="11113">
                  <a:solidFill>
                    <a:srgbClr val="D1E7F1"/>
                  </a:solidFill>
                  <a:round/>
                  <a:headEnd/>
                  <a:tailEnd/>
                </a:ln>
              </p:spPr>
              <p:txBody>
                <a:bodyPr/>
                <a:lstStyle/>
                <a:p>
                  <a:endParaRPr lang="en-US"/>
                </a:p>
              </p:txBody>
            </p:sp>
            <p:sp>
              <p:nvSpPr>
                <p:cNvPr id="18803" name="Freeform 923"/>
                <p:cNvSpPr>
                  <a:spLocks/>
                </p:cNvSpPr>
                <p:nvPr/>
              </p:nvSpPr>
              <p:spPr bwMode="auto">
                <a:xfrm>
                  <a:off x="1539" y="2220"/>
                  <a:ext cx="1" cy="24"/>
                </a:xfrm>
                <a:custGeom>
                  <a:avLst/>
                  <a:gdLst>
                    <a:gd name="T0" fmla="*/ 1 w 1"/>
                    <a:gd name="T1" fmla="*/ 0 h 95"/>
                    <a:gd name="T2" fmla="*/ 0 w 1"/>
                    <a:gd name="T3" fmla="*/ 0 h 95"/>
                    <a:gd name="T4" fmla="*/ 0 w 1"/>
                    <a:gd name="T5" fmla="*/ 0 h 95"/>
                    <a:gd name="T6" fmla="*/ 1 w 1"/>
                    <a:gd name="T7" fmla="*/ 0 h 95"/>
                    <a:gd name="T8" fmla="*/ 0 60000 65536"/>
                    <a:gd name="T9" fmla="*/ 0 60000 65536"/>
                    <a:gd name="T10" fmla="*/ 0 60000 65536"/>
                    <a:gd name="T11" fmla="*/ 0 60000 65536"/>
                    <a:gd name="T12" fmla="*/ 0 w 1"/>
                    <a:gd name="T13" fmla="*/ 0 h 95"/>
                    <a:gd name="T14" fmla="*/ 1 w 1"/>
                    <a:gd name="T15" fmla="*/ 95 h 95"/>
                  </a:gdLst>
                  <a:ahLst/>
                  <a:cxnLst>
                    <a:cxn ang="T8">
                      <a:pos x="T0" y="T1"/>
                    </a:cxn>
                    <a:cxn ang="T9">
                      <a:pos x="T2" y="T3"/>
                    </a:cxn>
                    <a:cxn ang="T10">
                      <a:pos x="T4" y="T5"/>
                    </a:cxn>
                    <a:cxn ang="T11">
                      <a:pos x="T6" y="T7"/>
                    </a:cxn>
                  </a:cxnLst>
                  <a:rect l="T12" t="T13" r="T14" b="T15"/>
                  <a:pathLst>
                    <a:path w="1" h="95">
                      <a:moveTo>
                        <a:pt x="1" y="0"/>
                      </a:moveTo>
                      <a:lnTo>
                        <a:pt x="0" y="32"/>
                      </a:lnTo>
                      <a:lnTo>
                        <a:pt x="0" y="64"/>
                      </a:lnTo>
                      <a:lnTo>
                        <a:pt x="1" y="95"/>
                      </a:lnTo>
                    </a:path>
                  </a:pathLst>
                </a:custGeom>
                <a:noFill/>
                <a:ln w="11113">
                  <a:solidFill>
                    <a:srgbClr val="D1E7F1"/>
                  </a:solidFill>
                  <a:round/>
                  <a:headEnd/>
                  <a:tailEnd/>
                </a:ln>
              </p:spPr>
              <p:txBody>
                <a:bodyPr/>
                <a:lstStyle/>
                <a:p>
                  <a:endParaRPr lang="en-US"/>
                </a:p>
              </p:txBody>
            </p:sp>
            <p:sp>
              <p:nvSpPr>
                <p:cNvPr id="18804" name="Freeform 924"/>
                <p:cNvSpPr>
                  <a:spLocks/>
                </p:cNvSpPr>
                <p:nvPr/>
              </p:nvSpPr>
              <p:spPr bwMode="auto">
                <a:xfrm>
                  <a:off x="1536" y="2194"/>
                  <a:ext cx="9" cy="50"/>
                </a:xfrm>
                <a:custGeom>
                  <a:avLst/>
                  <a:gdLst>
                    <a:gd name="T0" fmla="*/ 0 w 38"/>
                    <a:gd name="T1" fmla="*/ 0 h 197"/>
                    <a:gd name="T2" fmla="*/ 0 w 38"/>
                    <a:gd name="T3" fmla="*/ 0 h 197"/>
                    <a:gd name="T4" fmla="*/ 0 w 38"/>
                    <a:gd name="T5" fmla="*/ 0 h 197"/>
                    <a:gd name="T6" fmla="*/ 0 w 38"/>
                    <a:gd name="T7" fmla="*/ 0 h 197"/>
                    <a:gd name="T8" fmla="*/ 0 w 38"/>
                    <a:gd name="T9" fmla="*/ 0 h 197"/>
                    <a:gd name="T10" fmla="*/ 0 60000 65536"/>
                    <a:gd name="T11" fmla="*/ 0 60000 65536"/>
                    <a:gd name="T12" fmla="*/ 0 60000 65536"/>
                    <a:gd name="T13" fmla="*/ 0 60000 65536"/>
                    <a:gd name="T14" fmla="*/ 0 60000 65536"/>
                    <a:gd name="T15" fmla="*/ 0 w 38"/>
                    <a:gd name="T16" fmla="*/ 0 h 197"/>
                    <a:gd name="T17" fmla="*/ 38 w 38"/>
                    <a:gd name="T18" fmla="*/ 197 h 197"/>
                  </a:gdLst>
                  <a:ahLst/>
                  <a:cxnLst>
                    <a:cxn ang="T10">
                      <a:pos x="T0" y="T1"/>
                    </a:cxn>
                    <a:cxn ang="T11">
                      <a:pos x="T2" y="T3"/>
                    </a:cxn>
                    <a:cxn ang="T12">
                      <a:pos x="T4" y="T5"/>
                    </a:cxn>
                    <a:cxn ang="T13">
                      <a:pos x="T6" y="T7"/>
                    </a:cxn>
                    <a:cxn ang="T14">
                      <a:pos x="T8" y="T9"/>
                    </a:cxn>
                  </a:cxnLst>
                  <a:rect l="T15" t="T16" r="T17" b="T18"/>
                  <a:pathLst>
                    <a:path w="38" h="197">
                      <a:moveTo>
                        <a:pt x="14" y="197"/>
                      </a:moveTo>
                      <a:lnTo>
                        <a:pt x="0" y="150"/>
                      </a:lnTo>
                      <a:lnTo>
                        <a:pt x="10" y="100"/>
                      </a:lnTo>
                      <a:lnTo>
                        <a:pt x="27" y="50"/>
                      </a:lnTo>
                      <a:lnTo>
                        <a:pt x="38" y="0"/>
                      </a:lnTo>
                    </a:path>
                  </a:pathLst>
                </a:custGeom>
                <a:noFill/>
                <a:ln w="11113">
                  <a:solidFill>
                    <a:srgbClr val="D1E7F1"/>
                  </a:solidFill>
                  <a:round/>
                  <a:headEnd/>
                  <a:tailEnd/>
                </a:ln>
              </p:spPr>
              <p:txBody>
                <a:bodyPr/>
                <a:lstStyle/>
                <a:p>
                  <a:endParaRPr lang="en-US"/>
                </a:p>
              </p:txBody>
            </p:sp>
            <p:sp>
              <p:nvSpPr>
                <p:cNvPr id="18805" name="Freeform 925"/>
                <p:cNvSpPr>
                  <a:spLocks/>
                </p:cNvSpPr>
                <p:nvPr/>
              </p:nvSpPr>
              <p:spPr bwMode="auto">
                <a:xfrm>
                  <a:off x="1538" y="2194"/>
                  <a:ext cx="7" cy="30"/>
                </a:xfrm>
                <a:custGeom>
                  <a:avLst/>
                  <a:gdLst>
                    <a:gd name="T0" fmla="*/ 0 w 28"/>
                    <a:gd name="T1" fmla="*/ 0 h 120"/>
                    <a:gd name="T2" fmla="*/ 0 w 28"/>
                    <a:gd name="T3" fmla="*/ 0 h 120"/>
                    <a:gd name="T4" fmla="*/ 0 w 28"/>
                    <a:gd name="T5" fmla="*/ 0 h 120"/>
                    <a:gd name="T6" fmla="*/ 0 w 28"/>
                    <a:gd name="T7" fmla="*/ 0 h 120"/>
                    <a:gd name="T8" fmla="*/ 0 60000 65536"/>
                    <a:gd name="T9" fmla="*/ 0 60000 65536"/>
                    <a:gd name="T10" fmla="*/ 0 60000 65536"/>
                    <a:gd name="T11" fmla="*/ 0 60000 65536"/>
                    <a:gd name="T12" fmla="*/ 0 w 28"/>
                    <a:gd name="T13" fmla="*/ 0 h 120"/>
                    <a:gd name="T14" fmla="*/ 28 w 28"/>
                    <a:gd name="T15" fmla="*/ 120 h 120"/>
                  </a:gdLst>
                  <a:ahLst/>
                  <a:cxnLst>
                    <a:cxn ang="T8">
                      <a:pos x="T0" y="T1"/>
                    </a:cxn>
                    <a:cxn ang="T9">
                      <a:pos x="T2" y="T3"/>
                    </a:cxn>
                    <a:cxn ang="T10">
                      <a:pos x="T4" y="T5"/>
                    </a:cxn>
                    <a:cxn ang="T11">
                      <a:pos x="T6" y="T7"/>
                    </a:cxn>
                  </a:cxnLst>
                  <a:rect l="T12" t="T13" r="T14" b="T15"/>
                  <a:pathLst>
                    <a:path w="28" h="120">
                      <a:moveTo>
                        <a:pt x="28" y="0"/>
                      </a:moveTo>
                      <a:lnTo>
                        <a:pt x="24" y="40"/>
                      </a:lnTo>
                      <a:lnTo>
                        <a:pt x="9" y="80"/>
                      </a:lnTo>
                      <a:lnTo>
                        <a:pt x="0" y="120"/>
                      </a:lnTo>
                    </a:path>
                  </a:pathLst>
                </a:custGeom>
                <a:noFill/>
                <a:ln w="11113">
                  <a:solidFill>
                    <a:srgbClr val="D1E7F1"/>
                  </a:solidFill>
                  <a:round/>
                  <a:headEnd/>
                  <a:tailEnd/>
                </a:ln>
              </p:spPr>
              <p:txBody>
                <a:bodyPr/>
                <a:lstStyle/>
                <a:p>
                  <a:endParaRPr lang="en-US"/>
                </a:p>
              </p:txBody>
            </p:sp>
            <p:sp>
              <p:nvSpPr>
                <p:cNvPr id="18806" name="Freeform 926"/>
                <p:cNvSpPr>
                  <a:spLocks/>
                </p:cNvSpPr>
                <p:nvPr/>
              </p:nvSpPr>
              <p:spPr bwMode="auto">
                <a:xfrm>
                  <a:off x="1433" y="2157"/>
                  <a:ext cx="10" cy="27"/>
                </a:xfrm>
                <a:custGeom>
                  <a:avLst/>
                  <a:gdLst>
                    <a:gd name="T0" fmla="*/ 0 w 41"/>
                    <a:gd name="T1" fmla="*/ 0 h 110"/>
                    <a:gd name="T2" fmla="*/ 0 w 41"/>
                    <a:gd name="T3" fmla="*/ 0 h 110"/>
                    <a:gd name="T4" fmla="*/ 0 w 41"/>
                    <a:gd name="T5" fmla="*/ 0 h 110"/>
                    <a:gd name="T6" fmla="*/ 0 w 41"/>
                    <a:gd name="T7" fmla="*/ 0 h 110"/>
                    <a:gd name="T8" fmla="*/ 0 w 41"/>
                    <a:gd name="T9" fmla="*/ 0 h 110"/>
                    <a:gd name="T10" fmla="*/ 0 60000 65536"/>
                    <a:gd name="T11" fmla="*/ 0 60000 65536"/>
                    <a:gd name="T12" fmla="*/ 0 60000 65536"/>
                    <a:gd name="T13" fmla="*/ 0 60000 65536"/>
                    <a:gd name="T14" fmla="*/ 0 60000 65536"/>
                    <a:gd name="T15" fmla="*/ 0 w 41"/>
                    <a:gd name="T16" fmla="*/ 0 h 110"/>
                    <a:gd name="T17" fmla="*/ 41 w 41"/>
                    <a:gd name="T18" fmla="*/ 110 h 110"/>
                  </a:gdLst>
                  <a:ahLst/>
                  <a:cxnLst>
                    <a:cxn ang="T10">
                      <a:pos x="T0" y="T1"/>
                    </a:cxn>
                    <a:cxn ang="T11">
                      <a:pos x="T2" y="T3"/>
                    </a:cxn>
                    <a:cxn ang="T12">
                      <a:pos x="T4" y="T5"/>
                    </a:cxn>
                    <a:cxn ang="T13">
                      <a:pos x="T6" y="T7"/>
                    </a:cxn>
                    <a:cxn ang="T14">
                      <a:pos x="T8" y="T9"/>
                    </a:cxn>
                  </a:cxnLst>
                  <a:rect l="T15" t="T16" r="T17" b="T18"/>
                  <a:pathLst>
                    <a:path w="41" h="110">
                      <a:moveTo>
                        <a:pt x="0" y="0"/>
                      </a:moveTo>
                      <a:lnTo>
                        <a:pt x="12" y="33"/>
                      </a:lnTo>
                      <a:lnTo>
                        <a:pt x="30" y="78"/>
                      </a:lnTo>
                      <a:lnTo>
                        <a:pt x="41" y="110"/>
                      </a:lnTo>
                      <a:lnTo>
                        <a:pt x="0" y="0"/>
                      </a:lnTo>
                      <a:close/>
                    </a:path>
                  </a:pathLst>
                </a:custGeom>
                <a:solidFill>
                  <a:srgbClr val="47A3CB"/>
                </a:solidFill>
                <a:ln w="9525">
                  <a:noFill/>
                  <a:round/>
                  <a:headEnd/>
                  <a:tailEnd/>
                </a:ln>
              </p:spPr>
              <p:txBody>
                <a:bodyPr/>
                <a:lstStyle/>
                <a:p>
                  <a:endParaRPr lang="en-US"/>
                </a:p>
              </p:txBody>
            </p:sp>
            <p:sp>
              <p:nvSpPr>
                <p:cNvPr id="18807" name="Freeform 927"/>
                <p:cNvSpPr>
                  <a:spLocks/>
                </p:cNvSpPr>
                <p:nvPr/>
              </p:nvSpPr>
              <p:spPr bwMode="auto">
                <a:xfrm>
                  <a:off x="1433" y="2157"/>
                  <a:ext cx="10" cy="27"/>
                </a:xfrm>
                <a:custGeom>
                  <a:avLst/>
                  <a:gdLst>
                    <a:gd name="T0" fmla="*/ 0 w 41"/>
                    <a:gd name="T1" fmla="*/ 0 h 110"/>
                    <a:gd name="T2" fmla="*/ 0 w 41"/>
                    <a:gd name="T3" fmla="*/ 0 h 110"/>
                    <a:gd name="T4" fmla="*/ 0 w 41"/>
                    <a:gd name="T5" fmla="*/ 0 h 110"/>
                    <a:gd name="T6" fmla="*/ 0 w 41"/>
                    <a:gd name="T7" fmla="*/ 0 h 110"/>
                    <a:gd name="T8" fmla="*/ 0 60000 65536"/>
                    <a:gd name="T9" fmla="*/ 0 60000 65536"/>
                    <a:gd name="T10" fmla="*/ 0 60000 65536"/>
                    <a:gd name="T11" fmla="*/ 0 60000 65536"/>
                    <a:gd name="T12" fmla="*/ 0 w 41"/>
                    <a:gd name="T13" fmla="*/ 0 h 110"/>
                    <a:gd name="T14" fmla="*/ 41 w 41"/>
                    <a:gd name="T15" fmla="*/ 110 h 110"/>
                  </a:gdLst>
                  <a:ahLst/>
                  <a:cxnLst>
                    <a:cxn ang="T8">
                      <a:pos x="T0" y="T1"/>
                    </a:cxn>
                    <a:cxn ang="T9">
                      <a:pos x="T2" y="T3"/>
                    </a:cxn>
                    <a:cxn ang="T10">
                      <a:pos x="T4" y="T5"/>
                    </a:cxn>
                    <a:cxn ang="T11">
                      <a:pos x="T6" y="T7"/>
                    </a:cxn>
                  </a:cxnLst>
                  <a:rect l="T12" t="T13" r="T14" b="T15"/>
                  <a:pathLst>
                    <a:path w="41" h="110">
                      <a:moveTo>
                        <a:pt x="0" y="0"/>
                      </a:moveTo>
                      <a:lnTo>
                        <a:pt x="12" y="33"/>
                      </a:lnTo>
                      <a:lnTo>
                        <a:pt x="30" y="78"/>
                      </a:lnTo>
                      <a:lnTo>
                        <a:pt x="41" y="110"/>
                      </a:lnTo>
                    </a:path>
                  </a:pathLst>
                </a:custGeom>
                <a:noFill/>
                <a:ln w="11113">
                  <a:solidFill>
                    <a:srgbClr val="87C2DC"/>
                  </a:solidFill>
                  <a:round/>
                  <a:headEnd/>
                  <a:tailEnd/>
                </a:ln>
              </p:spPr>
              <p:txBody>
                <a:bodyPr/>
                <a:lstStyle/>
                <a:p>
                  <a:endParaRPr lang="en-US"/>
                </a:p>
              </p:txBody>
            </p:sp>
            <p:sp>
              <p:nvSpPr>
                <p:cNvPr id="18808" name="Freeform 928"/>
                <p:cNvSpPr>
                  <a:spLocks/>
                </p:cNvSpPr>
                <p:nvPr/>
              </p:nvSpPr>
              <p:spPr bwMode="auto">
                <a:xfrm>
                  <a:off x="1543" y="2217"/>
                  <a:ext cx="29" cy="6"/>
                </a:xfrm>
                <a:custGeom>
                  <a:avLst/>
                  <a:gdLst>
                    <a:gd name="T0" fmla="*/ 0 w 115"/>
                    <a:gd name="T1" fmla="*/ 0 h 28"/>
                    <a:gd name="T2" fmla="*/ 0 w 115"/>
                    <a:gd name="T3" fmla="*/ 0 h 28"/>
                    <a:gd name="T4" fmla="*/ 0 w 115"/>
                    <a:gd name="T5" fmla="*/ 0 h 28"/>
                    <a:gd name="T6" fmla="*/ 0 w 115"/>
                    <a:gd name="T7" fmla="*/ 0 h 28"/>
                    <a:gd name="T8" fmla="*/ 0 60000 65536"/>
                    <a:gd name="T9" fmla="*/ 0 60000 65536"/>
                    <a:gd name="T10" fmla="*/ 0 60000 65536"/>
                    <a:gd name="T11" fmla="*/ 0 60000 65536"/>
                    <a:gd name="T12" fmla="*/ 0 w 115"/>
                    <a:gd name="T13" fmla="*/ 0 h 28"/>
                    <a:gd name="T14" fmla="*/ 115 w 115"/>
                    <a:gd name="T15" fmla="*/ 28 h 28"/>
                  </a:gdLst>
                  <a:ahLst/>
                  <a:cxnLst>
                    <a:cxn ang="T8">
                      <a:pos x="T0" y="T1"/>
                    </a:cxn>
                    <a:cxn ang="T9">
                      <a:pos x="T2" y="T3"/>
                    </a:cxn>
                    <a:cxn ang="T10">
                      <a:pos x="T4" y="T5"/>
                    </a:cxn>
                    <a:cxn ang="T11">
                      <a:pos x="T6" y="T7"/>
                    </a:cxn>
                  </a:cxnLst>
                  <a:rect l="T12" t="T13" r="T14" b="T15"/>
                  <a:pathLst>
                    <a:path w="115" h="28">
                      <a:moveTo>
                        <a:pt x="115" y="28"/>
                      </a:moveTo>
                      <a:lnTo>
                        <a:pt x="81" y="4"/>
                      </a:lnTo>
                      <a:lnTo>
                        <a:pt x="40" y="0"/>
                      </a:lnTo>
                      <a:lnTo>
                        <a:pt x="0" y="15"/>
                      </a:lnTo>
                    </a:path>
                  </a:pathLst>
                </a:custGeom>
                <a:noFill/>
                <a:ln w="11113">
                  <a:solidFill>
                    <a:srgbClr val="D1E7F1"/>
                  </a:solidFill>
                  <a:round/>
                  <a:headEnd/>
                  <a:tailEnd/>
                </a:ln>
              </p:spPr>
              <p:txBody>
                <a:bodyPr/>
                <a:lstStyle/>
                <a:p>
                  <a:endParaRPr lang="en-US"/>
                </a:p>
              </p:txBody>
            </p:sp>
            <p:sp>
              <p:nvSpPr>
                <p:cNvPr id="18809" name="Freeform 929"/>
                <p:cNvSpPr>
                  <a:spLocks/>
                </p:cNvSpPr>
                <p:nvPr/>
              </p:nvSpPr>
              <p:spPr bwMode="auto">
                <a:xfrm>
                  <a:off x="1539" y="2220"/>
                  <a:ext cx="4" cy="7"/>
                </a:xfrm>
                <a:custGeom>
                  <a:avLst/>
                  <a:gdLst>
                    <a:gd name="T0" fmla="*/ 0 w 17"/>
                    <a:gd name="T1" fmla="*/ 0 h 28"/>
                    <a:gd name="T2" fmla="*/ 0 w 17"/>
                    <a:gd name="T3" fmla="*/ 0 h 28"/>
                    <a:gd name="T4" fmla="*/ 0 w 17"/>
                    <a:gd name="T5" fmla="*/ 0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17" y="0"/>
                      </a:moveTo>
                      <a:lnTo>
                        <a:pt x="8" y="8"/>
                      </a:lnTo>
                      <a:lnTo>
                        <a:pt x="4" y="19"/>
                      </a:lnTo>
                      <a:lnTo>
                        <a:pt x="0" y="28"/>
                      </a:lnTo>
                    </a:path>
                  </a:pathLst>
                </a:custGeom>
                <a:noFill/>
                <a:ln w="11113">
                  <a:solidFill>
                    <a:srgbClr val="D1E7F1"/>
                  </a:solidFill>
                  <a:round/>
                  <a:headEnd/>
                  <a:tailEnd/>
                </a:ln>
              </p:spPr>
              <p:txBody>
                <a:bodyPr/>
                <a:lstStyle/>
                <a:p>
                  <a:endParaRPr lang="en-US"/>
                </a:p>
              </p:txBody>
            </p:sp>
            <p:sp>
              <p:nvSpPr>
                <p:cNvPr id="18810" name="Freeform 930"/>
                <p:cNvSpPr>
                  <a:spLocks/>
                </p:cNvSpPr>
                <p:nvPr/>
              </p:nvSpPr>
              <p:spPr bwMode="auto">
                <a:xfrm>
                  <a:off x="1539" y="2227"/>
                  <a:ext cx="2" cy="9"/>
                </a:xfrm>
                <a:custGeom>
                  <a:avLst/>
                  <a:gdLst>
                    <a:gd name="T0" fmla="*/ 0 w 7"/>
                    <a:gd name="T1" fmla="*/ 0 h 37"/>
                    <a:gd name="T2" fmla="*/ 0 w 7"/>
                    <a:gd name="T3" fmla="*/ 0 h 37"/>
                    <a:gd name="T4" fmla="*/ 0 w 7"/>
                    <a:gd name="T5" fmla="*/ 0 h 37"/>
                    <a:gd name="T6" fmla="*/ 0 w 7"/>
                    <a:gd name="T7" fmla="*/ 0 h 37"/>
                    <a:gd name="T8" fmla="*/ 0 60000 65536"/>
                    <a:gd name="T9" fmla="*/ 0 60000 65536"/>
                    <a:gd name="T10" fmla="*/ 0 60000 65536"/>
                    <a:gd name="T11" fmla="*/ 0 60000 65536"/>
                    <a:gd name="T12" fmla="*/ 0 w 7"/>
                    <a:gd name="T13" fmla="*/ 0 h 37"/>
                    <a:gd name="T14" fmla="*/ 7 w 7"/>
                    <a:gd name="T15" fmla="*/ 37 h 37"/>
                  </a:gdLst>
                  <a:ahLst/>
                  <a:cxnLst>
                    <a:cxn ang="T8">
                      <a:pos x="T0" y="T1"/>
                    </a:cxn>
                    <a:cxn ang="T9">
                      <a:pos x="T2" y="T3"/>
                    </a:cxn>
                    <a:cxn ang="T10">
                      <a:pos x="T4" y="T5"/>
                    </a:cxn>
                    <a:cxn ang="T11">
                      <a:pos x="T6" y="T7"/>
                    </a:cxn>
                  </a:cxnLst>
                  <a:rect l="T12" t="T13" r="T14" b="T15"/>
                  <a:pathLst>
                    <a:path w="7" h="37">
                      <a:moveTo>
                        <a:pt x="0" y="0"/>
                      </a:moveTo>
                      <a:lnTo>
                        <a:pt x="0" y="13"/>
                      </a:lnTo>
                      <a:lnTo>
                        <a:pt x="4" y="25"/>
                      </a:lnTo>
                      <a:lnTo>
                        <a:pt x="7" y="37"/>
                      </a:lnTo>
                    </a:path>
                  </a:pathLst>
                </a:custGeom>
                <a:noFill/>
                <a:ln w="11113">
                  <a:solidFill>
                    <a:srgbClr val="D1E7F1"/>
                  </a:solidFill>
                  <a:round/>
                  <a:headEnd/>
                  <a:tailEnd/>
                </a:ln>
              </p:spPr>
              <p:txBody>
                <a:bodyPr/>
                <a:lstStyle/>
                <a:p>
                  <a:endParaRPr lang="en-US"/>
                </a:p>
              </p:txBody>
            </p:sp>
            <p:sp>
              <p:nvSpPr>
                <p:cNvPr id="18811" name="Freeform 931"/>
                <p:cNvSpPr>
                  <a:spLocks/>
                </p:cNvSpPr>
                <p:nvPr/>
              </p:nvSpPr>
              <p:spPr bwMode="auto">
                <a:xfrm>
                  <a:off x="1541" y="2220"/>
                  <a:ext cx="3" cy="16"/>
                </a:xfrm>
                <a:custGeom>
                  <a:avLst/>
                  <a:gdLst>
                    <a:gd name="T0" fmla="*/ 0 w 14"/>
                    <a:gd name="T1" fmla="*/ 0 h 64"/>
                    <a:gd name="T2" fmla="*/ 0 w 14"/>
                    <a:gd name="T3" fmla="*/ 0 h 64"/>
                    <a:gd name="T4" fmla="*/ 0 w 14"/>
                    <a:gd name="T5" fmla="*/ 0 h 64"/>
                    <a:gd name="T6" fmla="*/ 0 w 14"/>
                    <a:gd name="T7" fmla="*/ 0 h 64"/>
                    <a:gd name="T8" fmla="*/ 0 60000 65536"/>
                    <a:gd name="T9" fmla="*/ 0 60000 65536"/>
                    <a:gd name="T10" fmla="*/ 0 60000 65536"/>
                    <a:gd name="T11" fmla="*/ 0 60000 65536"/>
                    <a:gd name="T12" fmla="*/ 0 w 14"/>
                    <a:gd name="T13" fmla="*/ 0 h 64"/>
                    <a:gd name="T14" fmla="*/ 14 w 14"/>
                    <a:gd name="T15" fmla="*/ 64 h 64"/>
                  </a:gdLst>
                  <a:ahLst/>
                  <a:cxnLst>
                    <a:cxn ang="T8">
                      <a:pos x="T0" y="T1"/>
                    </a:cxn>
                    <a:cxn ang="T9">
                      <a:pos x="T2" y="T3"/>
                    </a:cxn>
                    <a:cxn ang="T10">
                      <a:pos x="T4" y="T5"/>
                    </a:cxn>
                    <a:cxn ang="T11">
                      <a:pos x="T6" y="T7"/>
                    </a:cxn>
                  </a:cxnLst>
                  <a:rect l="T12" t="T13" r="T14" b="T15"/>
                  <a:pathLst>
                    <a:path w="14" h="64">
                      <a:moveTo>
                        <a:pt x="1" y="64"/>
                      </a:moveTo>
                      <a:lnTo>
                        <a:pt x="0" y="41"/>
                      </a:lnTo>
                      <a:lnTo>
                        <a:pt x="2" y="18"/>
                      </a:lnTo>
                      <a:lnTo>
                        <a:pt x="14" y="0"/>
                      </a:lnTo>
                    </a:path>
                  </a:pathLst>
                </a:custGeom>
                <a:noFill/>
                <a:ln w="11113">
                  <a:solidFill>
                    <a:srgbClr val="D1E7F1"/>
                  </a:solidFill>
                  <a:round/>
                  <a:headEnd/>
                  <a:tailEnd/>
                </a:ln>
              </p:spPr>
              <p:txBody>
                <a:bodyPr/>
                <a:lstStyle/>
                <a:p>
                  <a:endParaRPr lang="en-US"/>
                </a:p>
              </p:txBody>
            </p:sp>
            <p:sp>
              <p:nvSpPr>
                <p:cNvPr id="18812" name="Freeform 932"/>
                <p:cNvSpPr>
                  <a:spLocks/>
                </p:cNvSpPr>
                <p:nvPr/>
              </p:nvSpPr>
              <p:spPr bwMode="auto">
                <a:xfrm>
                  <a:off x="1409" y="1950"/>
                  <a:ext cx="9" cy="71"/>
                </a:xfrm>
                <a:custGeom>
                  <a:avLst/>
                  <a:gdLst>
                    <a:gd name="T0" fmla="*/ 0 w 33"/>
                    <a:gd name="T1" fmla="*/ 0 h 285"/>
                    <a:gd name="T2" fmla="*/ 0 w 33"/>
                    <a:gd name="T3" fmla="*/ 0 h 285"/>
                    <a:gd name="T4" fmla="*/ 0 w 33"/>
                    <a:gd name="T5" fmla="*/ 0 h 285"/>
                    <a:gd name="T6" fmla="*/ 0 w 33"/>
                    <a:gd name="T7" fmla="*/ 0 h 285"/>
                    <a:gd name="T8" fmla="*/ 0 w 33"/>
                    <a:gd name="T9" fmla="*/ 0 h 285"/>
                    <a:gd name="T10" fmla="*/ 0 w 33"/>
                    <a:gd name="T11" fmla="*/ 0 h 285"/>
                    <a:gd name="T12" fmla="*/ 0 60000 65536"/>
                    <a:gd name="T13" fmla="*/ 0 60000 65536"/>
                    <a:gd name="T14" fmla="*/ 0 60000 65536"/>
                    <a:gd name="T15" fmla="*/ 0 60000 65536"/>
                    <a:gd name="T16" fmla="*/ 0 60000 65536"/>
                    <a:gd name="T17" fmla="*/ 0 60000 65536"/>
                    <a:gd name="T18" fmla="*/ 0 w 33"/>
                    <a:gd name="T19" fmla="*/ 0 h 285"/>
                    <a:gd name="T20" fmla="*/ 33 w 33"/>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33" h="285">
                      <a:moveTo>
                        <a:pt x="33" y="0"/>
                      </a:moveTo>
                      <a:lnTo>
                        <a:pt x="27" y="50"/>
                      </a:lnTo>
                      <a:lnTo>
                        <a:pt x="19" y="107"/>
                      </a:lnTo>
                      <a:lnTo>
                        <a:pt x="10" y="167"/>
                      </a:lnTo>
                      <a:lnTo>
                        <a:pt x="3" y="228"/>
                      </a:lnTo>
                      <a:lnTo>
                        <a:pt x="0" y="285"/>
                      </a:lnTo>
                    </a:path>
                  </a:pathLst>
                </a:custGeom>
                <a:noFill/>
                <a:ln w="12700">
                  <a:solidFill>
                    <a:srgbClr val="D1E7F1"/>
                  </a:solidFill>
                  <a:round/>
                  <a:headEnd/>
                  <a:tailEnd/>
                </a:ln>
              </p:spPr>
              <p:txBody>
                <a:bodyPr/>
                <a:lstStyle/>
                <a:p>
                  <a:endParaRPr lang="en-US"/>
                </a:p>
              </p:txBody>
            </p:sp>
            <p:sp>
              <p:nvSpPr>
                <p:cNvPr id="18813" name="Freeform 933"/>
                <p:cNvSpPr>
                  <a:spLocks/>
                </p:cNvSpPr>
                <p:nvPr/>
              </p:nvSpPr>
              <p:spPr bwMode="auto">
                <a:xfrm>
                  <a:off x="1409" y="2020"/>
                  <a:ext cx="1" cy="1"/>
                </a:xfrm>
                <a:custGeom>
                  <a:avLst/>
                  <a:gdLst>
                    <a:gd name="T0" fmla="*/ 0 w 1"/>
                    <a:gd name="T1" fmla="*/ 0 h 3"/>
                    <a:gd name="T2" fmla="*/ 0 w 1"/>
                    <a:gd name="T3" fmla="*/ 0 h 3"/>
                    <a:gd name="T4" fmla="*/ 0 w 1"/>
                    <a:gd name="T5" fmla="*/ 0 h 3"/>
                    <a:gd name="T6" fmla="*/ 0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2"/>
                      </a:lnTo>
                      <a:lnTo>
                        <a:pt x="0" y="0"/>
                      </a:lnTo>
                    </a:path>
                  </a:pathLst>
                </a:custGeom>
                <a:noFill/>
                <a:ln w="12700">
                  <a:solidFill>
                    <a:srgbClr val="D1E7F1"/>
                  </a:solidFill>
                  <a:round/>
                  <a:headEnd/>
                  <a:tailEnd/>
                </a:ln>
              </p:spPr>
              <p:txBody>
                <a:bodyPr/>
                <a:lstStyle/>
                <a:p>
                  <a:endParaRPr lang="en-US"/>
                </a:p>
              </p:txBody>
            </p:sp>
            <p:sp>
              <p:nvSpPr>
                <p:cNvPr id="18814" name="Freeform 934"/>
                <p:cNvSpPr>
                  <a:spLocks/>
                </p:cNvSpPr>
                <p:nvPr/>
              </p:nvSpPr>
              <p:spPr bwMode="auto">
                <a:xfrm>
                  <a:off x="1414" y="1958"/>
                  <a:ext cx="5" cy="23"/>
                </a:xfrm>
                <a:custGeom>
                  <a:avLst/>
                  <a:gdLst>
                    <a:gd name="T0" fmla="*/ 0 w 21"/>
                    <a:gd name="T1" fmla="*/ 0 h 93"/>
                    <a:gd name="T2" fmla="*/ 0 w 21"/>
                    <a:gd name="T3" fmla="*/ 0 h 93"/>
                    <a:gd name="T4" fmla="*/ 0 w 21"/>
                    <a:gd name="T5" fmla="*/ 0 h 93"/>
                    <a:gd name="T6" fmla="*/ 0 w 21"/>
                    <a:gd name="T7" fmla="*/ 0 h 93"/>
                    <a:gd name="T8" fmla="*/ 0 60000 65536"/>
                    <a:gd name="T9" fmla="*/ 0 60000 65536"/>
                    <a:gd name="T10" fmla="*/ 0 60000 65536"/>
                    <a:gd name="T11" fmla="*/ 0 60000 65536"/>
                    <a:gd name="T12" fmla="*/ 0 w 21"/>
                    <a:gd name="T13" fmla="*/ 0 h 93"/>
                    <a:gd name="T14" fmla="*/ 21 w 21"/>
                    <a:gd name="T15" fmla="*/ 93 h 93"/>
                  </a:gdLst>
                  <a:ahLst/>
                  <a:cxnLst>
                    <a:cxn ang="T8">
                      <a:pos x="T0" y="T1"/>
                    </a:cxn>
                    <a:cxn ang="T9">
                      <a:pos x="T2" y="T3"/>
                    </a:cxn>
                    <a:cxn ang="T10">
                      <a:pos x="T4" y="T5"/>
                    </a:cxn>
                    <a:cxn ang="T11">
                      <a:pos x="T6" y="T7"/>
                    </a:cxn>
                  </a:cxnLst>
                  <a:rect l="T12" t="T13" r="T14" b="T15"/>
                  <a:pathLst>
                    <a:path w="21" h="93">
                      <a:moveTo>
                        <a:pt x="21" y="0"/>
                      </a:moveTo>
                      <a:lnTo>
                        <a:pt x="13" y="31"/>
                      </a:lnTo>
                      <a:lnTo>
                        <a:pt x="6" y="62"/>
                      </a:lnTo>
                      <a:lnTo>
                        <a:pt x="0" y="93"/>
                      </a:lnTo>
                    </a:path>
                  </a:pathLst>
                </a:custGeom>
                <a:noFill/>
                <a:ln w="12700">
                  <a:solidFill>
                    <a:srgbClr val="D1E7F1"/>
                  </a:solidFill>
                  <a:round/>
                  <a:headEnd/>
                  <a:tailEnd/>
                </a:ln>
              </p:spPr>
              <p:txBody>
                <a:bodyPr/>
                <a:lstStyle/>
                <a:p>
                  <a:endParaRPr lang="en-US"/>
                </a:p>
              </p:txBody>
            </p:sp>
            <p:sp>
              <p:nvSpPr>
                <p:cNvPr id="18815" name="Freeform 935"/>
                <p:cNvSpPr>
                  <a:spLocks/>
                </p:cNvSpPr>
                <p:nvPr/>
              </p:nvSpPr>
              <p:spPr bwMode="auto">
                <a:xfrm>
                  <a:off x="1423" y="2037"/>
                  <a:ext cx="11" cy="65"/>
                </a:xfrm>
                <a:custGeom>
                  <a:avLst/>
                  <a:gdLst>
                    <a:gd name="T0" fmla="*/ 0 w 45"/>
                    <a:gd name="T1" fmla="*/ 0 h 261"/>
                    <a:gd name="T2" fmla="*/ 0 w 45"/>
                    <a:gd name="T3" fmla="*/ 0 h 261"/>
                    <a:gd name="T4" fmla="*/ 0 w 45"/>
                    <a:gd name="T5" fmla="*/ 0 h 261"/>
                    <a:gd name="T6" fmla="*/ 0 w 45"/>
                    <a:gd name="T7" fmla="*/ 0 h 261"/>
                    <a:gd name="T8" fmla="*/ 0 w 45"/>
                    <a:gd name="T9" fmla="*/ 0 h 261"/>
                    <a:gd name="T10" fmla="*/ 0 w 45"/>
                    <a:gd name="T11" fmla="*/ 0 h 261"/>
                    <a:gd name="T12" fmla="*/ 0 w 45"/>
                    <a:gd name="T13" fmla="*/ 0 h 261"/>
                    <a:gd name="T14" fmla="*/ 0 w 45"/>
                    <a:gd name="T15" fmla="*/ 0 h 261"/>
                    <a:gd name="T16" fmla="*/ 0 w 45"/>
                    <a:gd name="T17" fmla="*/ 0 h 261"/>
                    <a:gd name="T18" fmla="*/ 0 w 45"/>
                    <a:gd name="T19" fmla="*/ 0 h 261"/>
                    <a:gd name="T20" fmla="*/ 0 w 45"/>
                    <a:gd name="T21" fmla="*/ 0 h 261"/>
                    <a:gd name="T22" fmla="*/ 0 w 45"/>
                    <a:gd name="T23" fmla="*/ 0 h 261"/>
                    <a:gd name="T24" fmla="*/ 0 w 45"/>
                    <a:gd name="T25" fmla="*/ 0 h 261"/>
                    <a:gd name="T26" fmla="*/ 0 w 45"/>
                    <a:gd name="T27" fmla="*/ 0 h 261"/>
                    <a:gd name="T28" fmla="*/ 0 w 45"/>
                    <a:gd name="T29" fmla="*/ 0 h 261"/>
                    <a:gd name="T30" fmla="*/ 0 w 45"/>
                    <a:gd name="T31" fmla="*/ 0 h 261"/>
                    <a:gd name="T32" fmla="*/ 0 w 45"/>
                    <a:gd name="T33" fmla="*/ 0 h 261"/>
                    <a:gd name="T34" fmla="*/ 0 w 45"/>
                    <a:gd name="T35" fmla="*/ 0 h 261"/>
                    <a:gd name="T36" fmla="*/ 0 w 45"/>
                    <a:gd name="T37" fmla="*/ 0 h 261"/>
                    <a:gd name="T38" fmla="*/ 0 w 45"/>
                    <a:gd name="T39" fmla="*/ 0 h 261"/>
                    <a:gd name="T40" fmla="*/ 0 w 45"/>
                    <a:gd name="T41" fmla="*/ 0 h 261"/>
                    <a:gd name="T42" fmla="*/ 0 w 45"/>
                    <a:gd name="T43" fmla="*/ 0 h 2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261"/>
                    <a:gd name="T68" fmla="*/ 45 w 45"/>
                    <a:gd name="T69" fmla="*/ 261 h 2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261">
                      <a:moveTo>
                        <a:pt x="34" y="0"/>
                      </a:moveTo>
                      <a:lnTo>
                        <a:pt x="41" y="6"/>
                      </a:lnTo>
                      <a:lnTo>
                        <a:pt x="45" y="14"/>
                      </a:lnTo>
                      <a:lnTo>
                        <a:pt x="45" y="21"/>
                      </a:lnTo>
                      <a:lnTo>
                        <a:pt x="35" y="82"/>
                      </a:lnTo>
                      <a:lnTo>
                        <a:pt x="19" y="140"/>
                      </a:lnTo>
                      <a:lnTo>
                        <a:pt x="5" y="200"/>
                      </a:lnTo>
                      <a:lnTo>
                        <a:pt x="1" y="261"/>
                      </a:lnTo>
                      <a:lnTo>
                        <a:pt x="1" y="220"/>
                      </a:lnTo>
                      <a:lnTo>
                        <a:pt x="0" y="181"/>
                      </a:lnTo>
                      <a:lnTo>
                        <a:pt x="4" y="141"/>
                      </a:lnTo>
                      <a:lnTo>
                        <a:pt x="13" y="93"/>
                      </a:lnTo>
                      <a:lnTo>
                        <a:pt x="20" y="46"/>
                      </a:lnTo>
                      <a:lnTo>
                        <a:pt x="25" y="0"/>
                      </a:lnTo>
                      <a:lnTo>
                        <a:pt x="27" y="0"/>
                      </a:lnTo>
                      <a:lnTo>
                        <a:pt x="32" y="0"/>
                      </a:lnTo>
                      <a:lnTo>
                        <a:pt x="34" y="0"/>
                      </a:lnTo>
                      <a:close/>
                    </a:path>
                  </a:pathLst>
                </a:custGeom>
                <a:solidFill>
                  <a:srgbClr val="47A3CB"/>
                </a:solidFill>
                <a:ln w="9525">
                  <a:noFill/>
                  <a:round/>
                  <a:headEnd/>
                  <a:tailEnd/>
                </a:ln>
              </p:spPr>
              <p:txBody>
                <a:bodyPr/>
                <a:lstStyle/>
                <a:p>
                  <a:endParaRPr lang="en-US"/>
                </a:p>
              </p:txBody>
            </p:sp>
            <p:sp>
              <p:nvSpPr>
                <p:cNvPr id="18816" name="Freeform 936"/>
                <p:cNvSpPr>
                  <a:spLocks/>
                </p:cNvSpPr>
                <p:nvPr/>
              </p:nvSpPr>
              <p:spPr bwMode="auto">
                <a:xfrm>
                  <a:off x="1423" y="2037"/>
                  <a:ext cx="11" cy="65"/>
                </a:xfrm>
                <a:custGeom>
                  <a:avLst/>
                  <a:gdLst>
                    <a:gd name="T0" fmla="*/ 0 w 45"/>
                    <a:gd name="T1" fmla="*/ 0 h 261"/>
                    <a:gd name="T2" fmla="*/ 0 w 45"/>
                    <a:gd name="T3" fmla="*/ 0 h 261"/>
                    <a:gd name="T4" fmla="*/ 0 w 45"/>
                    <a:gd name="T5" fmla="*/ 0 h 261"/>
                    <a:gd name="T6" fmla="*/ 0 w 45"/>
                    <a:gd name="T7" fmla="*/ 0 h 261"/>
                    <a:gd name="T8" fmla="*/ 0 w 45"/>
                    <a:gd name="T9" fmla="*/ 0 h 261"/>
                    <a:gd name="T10" fmla="*/ 0 w 45"/>
                    <a:gd name="T11" fmla="*/ 0 h 261"/>
                    <a:gd name="T12" fmla="*/ 0 w 45"/>
                    <a:gd name="T13" fmla="*/ 0 h 261"/>
                    <a:gd name="T14" fmla="*/ 0 w 45"/>
                    <a:gd name="T15" fmla="*/ 0 h 261"/>
                    <a:gd name="T16" fmla="*/ 0 w 45"/>
                    <a:gd name="T17" fmla="*/ 0 h 261"/>
                    <a:gd name="T18" fmla="*/ 0 w 45"/>
                    <a:gd name="T19" fmla="*/ 0 h 261"/>
                    <a:gd name="T20" fmla="*/ 0 w 45"/>
                    <a:gd name="T21" fmla="*/ 0 h 261"/>
                    <a:gd name="T22" fmla="*/ 0 w 45"/>
                    <a:gd name="T23" fmla="*/ 0 h 261"/>
                    <a:gd name="T24" fmla="*/ 0 w 45"/>
                    <a:gd name="T25" fmla="*/ 0 h 261"/>
                    <a:gd name="T26" fmla="*/ 0 w 45"/>
                    <a:gd name="T27" fmla="*/ 0 h 261"/>
                    <a:gd name="T28" fmla="*/ 0 w 45"/>
                    <a:gd name="T29" fmla="*/ 0 h 261"/>
                    <a:gd name="T30" fmla="*/ 0 w 45"/>
                    <a:gd name="T31" fmla="*/ 0 h 261"/>
                    <a:gd name="T32" fmla="*/ 0 w 45"/>
                    <a:gd name="T33" fmla="*/ 0 h 261"/>
                    <a:gd name="T34" fmla="*/ 0 w 45"/>
                    <a:gd name="T35" fmla="*/ 0 h 261"/>
                    <a:gd name="T36" fmla="*/ 0 w 45"/>
                    <a:gd name="T37" fmla="*/ 0 h 261"/>
                    <a:gd name="T38" fmla="*/ 0 w 45"/>
                    <a:gd name="T39" fmla="*/ 0 h 261"/>
                    <a:gd name="T40" fmla="*/ 0 w 45"/>
                    <a:gd name="T41" fmla="*/ 0 h 261"/>
                    <a:gd name="T42" fmla="*/ 0 w 45"/>
                    <a:gd name="T43" fmla="*/ 0 h 261"/>
                    <a:gd name="T44" fmla="*/ 0 w 45"/>
                    <a:gd name="T45" fmla="*/ 0 h 2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
                    <a:gd name="T70" fmla="*/ 0 h 261"/>
                    <a:gd name="T71" fmla="*/ 45 w 45"/>
                    <a:gd name="T72" fmla="*/ 261 h 2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 h="261">
                      <a:moveTo>
                        <a:pt x="34" y="0"/>
                      </a:moveTo>
                      <a:lnTo>
                        <a:pt x="41" y="6"/>
                      </a:lnTo>
                      <a:lnTo>
                        <a:pt x="45" y="14"/>
                      </a:lnTo>
                      <a:lnTo>
                        <a:pt x="45" y="21"/>
                      </a:lnTo>
                      <a:lnTo>
                        <a:pt x="35" y="82"/>
                      </a:lnTo>
                      <a:lnTo>
                        <a:pt x="19" y="140"/>
                      </a:lnTo>
                      <a:lnTo>
                        <a:pt x="5" y="200"/>
                      </a:lnTo>
                      <a:lnTo>
                        <a:pt x="1" y="261"/>
                      </a:lnTo>
                      <a:lnTo>
                        <a:pt x="1" y="220"/>
                      </a:lnTo>
                      <a:lnTo>
                        <a:pt x="0" y="181"/>
                      </a:lnTo>
                      <a:lnTo>
                        <a:pt x="4" y="141"/>
                      </a:lnTo>
                      <a:lnTo>
                        <a:pt x="13" y="93"/>
                      </a:lnTo>
                      <a:lnTo>
                        <a:pt x="20" y="46"/>
                      </a:lnTo>
                      <a:lnTo>
                        <a:pt x="25" y="0"/>
                      </a:lnTo>
                      <a:lnTo>
                        <a:pt x="27" y="0"/>
                      </a:lnTo>
                      <a:lnTo>
                        <a:pt x="32" y="0"/>
                      </a:lnTo>
                      <a:lnTo>
                        <a:pt x="34" y="0"/>
                      </a:lnTo>
                    </a:path>
                  </a:pathLst>
                </a:custGeom>
                <a:noFill/>
                <a:ln w="1588">
                  <a:solidFill>
                    <a:srgbClr val="87C2DC"/>
                  </a:solidFill>
                  <a:round/>
                  <a:headEnd/>
                  <a:tailEnd/>
                </a:ln>
              </p:spPr>
              <p:txBody>
                <a:bodyPr/>
                <a:lstStyle/>
                <a:p>
                  <a:endParaRPr lang="en-US"/>
                </a:p>
              </p:txBody>
            </p:sp>
            <p:sp>
              <p:nvSpPr>
                <p:cNvPr id="18817" name="Freeform 937"/>
                <p:cNvSpPr>
                  <a:spLocks/>
                </p:cNvSpPr>
                <p:nvPr/>
              </p:nvSpPr>
              <p:spPr bwMode="auto">
                <a:xfrm>
                  <a:off x="1535" y="2215"/>
                  <a:ext cx="6" cy="21"/>
                </a:xfrm>
                <a:custGeom>
                  <a:avLst/>
                  <a:gdLst>
                    <a:gd name="T0" fmla="*/ 0 w 23"/>
                    <a:gd name="T1" fmla="*/ 0 h 88"/>
                    <a:gd name="T2" fmla="*/ 0 w 23"/>
                    <a:gd name="T3" fmla="*/ 0 h 88"/>
                    <a:gd name="T4" fmla="*/ 0 w 23"/>
                    <a:gd name="T5" fmla="*/ 0 h 88"/>
                    <a:gd name="T6" fmla="*/ 0 w 23"/>
                    <a:gd name="T7" fmla="*/ 0 h 88"/>
                    <a:gd name="T8" fmla="*/ 0 w 23"/>
                    <a:gd name="T9" fmla="*/ 0 h 88"/>
                    <a:gd name="T10" fmla="*/ 0 w 23"/>
                    <a:gd name="T11" fmla="*/ 0 h 88"/>
                    <a:gd name="T12" fmla="*/ 0 w 23"/>
                    <a:gd name="T13" fmla="*/ 0 h 88"/>
                    <a:gd name="T14" fmla="*/ 0 w 23"/>
                    <a:gd name="T15" fmla="*/ 0 h 88"/>
                    <a:gd name="T16" fmla="*/ 0 w 23"/>
                    <a:gd name="T17" fmla="*/ 0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88"/>
                    <a:gd name="T29" fmla="*/ 23 w 23"/>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88">
                      <a:moveTo>
                        <a:pt x="23" y="0"/>
                      </a:moveTo>
                      <a:lnTo>
                        <a:pt x="17" y="29"/>
                      </a:lnTo>
                      <a:lnTo>
                        <a:pt x="17" y="58"/>
                      </a:lnTo>
                      <a:lnTo>
                        <a:pt x="16" y="88"/>
                      </a:lnTo>
                      <a:lnTo>
                        <a:pt x="0" y="66"/>
                      </a:lnTo>
                      <a:lnTo>
                        <a:pt x="3" y="42"/>
                      </a:lnTo>
                      <a:lnTo>
                        <a:pt x="14" y="16"/>
                      </a:lnTo>
                      <a:lnTo>
                        <a:pt x="23" y="0"/>
                      </a:lnTo>
                      <a:close/>
                    </a:path>
                  </a:pathLst>
                </a:custGeom>
                <a:solidFill>
                  <a:srgbClr val="47A3CB"/>
                </a:solidFill>
                <a:ln w="9525">
                  <a:noFill/>
                  <a:round/>
                  <a:headEnd/>
                  <a:tailEnd/>
                </a:ln>
              </p:spPr>
              <p:txBody>
                <a:bodyPr/>
                <a:lstStyle/>
                <a:p>
                  <a:endParaRPr lang="en-US"/>
                </a:p>
              </p:txBody>
            </p:sp>
            <p:sp>
              <p:nvSpPr>
                <p:cNvPr id="18818" name="Freeform 938"/>
                <p:cNvSpPr>
                  <a:spLocks/>
                </p:cNvSpPr>
                <p:nvPr/>
              </p:nvSpPr>
              <p:spPr bwMode="auto">
                <a:xfrm>
                  <a:off x="1539" y="2215"/>
                  <a:ext cx="2" cy="21"/>
                </a:xfrm>
                <a:custGeom>
                  <a:avLst/>
                  <a:gdLst>
                    <a:gd name="T0" fmla="*/ 0 w 7"/>
                    <a:gd name="T1" fmla="*/ 0 h 88"/>
                    <a:gd name="T2" fmla="*/ 0 w 7"/>
                    <a:gd name="T3" fmla="*/ 0 h 88"/>
                    <a:gd name="T4" fmla="*/ 0 w 7"/>
                    <a:gd name="T5" fmla="*/ 0 h 88"/>
                    <a:gd name="T6" fmla="*/ 0 w 7"/>
                    <a:gd name="T7" fmla="*/ 0 h 88"/>
                    <a:gd name="T8" fmla="*/ 0 60000 65536"/>
                    <a:gd name="T9" fmla="*/ 0 60000 65536"/>
                    <a:gd name="T10" fmla="*/ 0 60000 65536"/>
                    <a:gd name="T11" fmla="*/ 0 60000 65536"/>
                    <a:gd name="T12" fmla="*/ 0 w 7"/>
                    <a:gd name="T13" fmla="*/ 0 h 88"/>
                    <a:gd name="T14" fmla="*/ 7 w 7"/>
                    <a:gd name="T15" fmla="*/ 88 h 88"/>
                  </a:gdLst>
                  <a:ahLst/>
                  <a:cxnLst>
                    <a:cxn ang="T8">
                      <a:pos x="T0" y="T1"/>
                    </a:cxn>
                    <a:cxn ang="T9">
                      <a:pos x="T2" y="T3"/>
                    </a:cxn>
                    <a:cxn ang="T10">
                      <a:pos x="T4" y="T5"/>
                    </a:cxn>
                    <a:cxn ang="T11">
                      <a:pos x="T6" y="T7"/>
                    </a:cxn>
                  </a:cxnLst>
                  <a:rect l="T12" t="T13" r="T14" b="T15"/>
                  <a:pathLst>
                    <a:path w="7" h="88">
                      <a:moveTo>
                        <a:pt x="7" y="0"/>
                      </a:moveTo>
                      <a:lnTo>
                        <a:pt x="1" y="29"/>
                      </a:lnTo>
                      <a:lnTo>
                        <a:pt x="1" y="58"/>
                      </a:lnTo>
                      <a:lnTo>
                        <a:pt x="0" y="88"/>
                      </a:lnTo>
                    </a:path>
                  </a:pathLst>
                </a:custGeom>
                <a:noFill/>
                <a:ln w="1588">
                  <a:solidFill>
                    <a:srgbClr val="87C2DC"/>
                  </a:solidFill>
                  <a:round/>
                  <a:headEnd/>
                  <a:tailEnd/>
                </a:ln>
              </p:spPr>
              <p:txBody>
                <a:bodyPr/>
                <a:lstStyle/>
                <a:p>
                  <a:endParaRPr lang="en-US"/>
                </a:p>
              </p:txBody>
            </p:sp>
            <p:sp>
              <p:nvSpPr>
                <p:cNvPr id="18819" name="Freeform 939"/>
                <p:cNvSpPr>
                  <a:spLocks/>
                </p:cNvSpPr>
                <p:nvPr/>
              </p:nvSpPr>
              <p:spPr bwMode="auto">
                <a:xfrm>
                  <a:off x="1535" y="2218"/>
                  <a:ext cx="4" cy="18"/>
                </a:xfrm>
                <a:custGeom>
                  <a:avLst/>
                  <a:gdLst>
                    <a:gd name="T0" fmla="*/ 0 w 16"/>
                    <a:gd name="T1" fmla="*/ 0 h 72"/>
                    <a:gd name="T2" fmla="*/ 0 w 16"/>
                    <a:gd name="T3" fmla="*/ 0 h 72"/>
                    <a:gd name="T4" fmla="*/ 0 w 16"/>
                    <a:gd name="T5" fmla="*/ 0 h 72"/>
                    <a:gd name="T6" fmla="*/ 0 w 16"/>
                    <a:gd name="T7" fmla="*/ 0 h 72"/>
                    <a:gd name="T8" fmla="*/ 0 60000 65536"/>
                    <a:gd name="T9" fmla="*/ 0 60000 65536"/>
                    <a:gd name="T10" fmla="*/ 0 60000 65536"/>
                    <a:gd name="T11" fmla="*/ 0 60000 65536"/>
                    <a:gd name="T12" fmla="*/ 0 w 16"/>
                    <a:gd name="T13" fmla="*/ 0 h 72"/>
                    <a:gd name="T14" fmla="*/ 16 w 16"/>
                    <a:gd name="T15" fmla="*/ 72 h 72"/>
                  </a:gdLst>
                  <a:ahLst/>
                  <a:cxnLst>
                    <a:cxn ang="T8">
                      <a:pos x="T0" y="T1"/>
                    </a:cxn>
                    <a:cxn ang="T9">
                      <a:pos x="T2" y="T3"/>
                    </a:cxn>
                    <a:cxn ang="T10">
                      <a:pos x="T4" y="T5"/>
                    </a:cxn>
                    <a:cxn ang="T11">
                      <a:pos x="T6" y="T7"/>
                    </a:cxn>
                  </a:cxnLst>
                  <a:rect l="T12" t="T13" r="T14" b="T15"/>
                  <a:pathLst>
                    <a:path w="16" h="72">
                      <a:moveTo>
                        <a:pt x="16" y="72"/>
                      </a:moveTo>
                      <a:lnTo>
                        <a:pt x="0" y="50"/>
                      </a:lnTo>
                      <a:lnTo>
                        <a:pt x="3" y="26"/>
                      </a:lnTo>
                      <a:lnTo>
                        <a:pt x="14" y="0"/>
                      </a:lnTo>
                    </a:path>
                  </a:pathLst>
                </a:custGeom>
                <a:noFill/>
                <a:ln w="1588">
                  <a:solidFill>
                    <a:srgbClr val="87C2DC"/>
                  </a:solidFill>
                  <a:round/>
                  <a:headEnd/>
                  <a:tailEnd/>
                </a:ln>
              </p:spPr>
              <p:txBody>
                <a:bodyPr/>
                <a:lstStyle/>
                <a:p>
                  <a:endParaRPr lang="en-US"/>
                </a:p>
              </p:txBody>
            </p:sp>
            <p:sp>
              <p:nvSpPr>
                <p:cNvPr id="18820" name="Freeform 940"/>
                <p:cNvSpPr>
                  <a:spLocks/>
                </p:cNvSpPr>
                <p:nvPr/>
              </p:nvSpPr>
              <p:spPr bwMode="auto">
                <a:xfrm>
                  <a:off x="1470" y="2218"/>
                  <a:ext cx="20" cy="15"/>
                </a:xfrm>
                <a:custGeom>
                  <a:avLst/>
                  <a:gdLst>
                    <a:gd name="T0" fmla="*/ 0 w 80"/>
                    <a:gd name="T1" fmla="*/ 0 h 58"/>
                    <a:gd name="T2" fmla="*/ 0 w 80"/>
                    <a:gd name="T3" fmla="*/ 0 h 58"/>
                    <a:gd name="T4" fmla="*/ 0 w 80"/>
                    <a:gd name="T5" fmla="*/ 0 h 58"/>
                    <a:gd name="T6" fmla="*/ 0 w 80"/>
                    <a:gd name="T7" fmla="*/ 0 h 58"/>
                    <a:gd name="T8" fmla="*/ 0 w 80"/>
                    <a:gd name="T9" fmla="*/ 0 h 58"/>
                    <a:gd name="T10" fmla="*/ 0 w 80"/>
                    <a:gd name="T11" fmla="*/ 0 h 58"/>
                    <a:gd name="T12" fmla="*/ 0 w 80"/>
                    <a:gd name="T13" fmla="*/ 0 h 58"/>
                    <a:gd name="T14" fmla="*/ 0 w 80"/>
                    <a:gd name="T15" fmla="*/ 0 h 58"/>
                    <a:gd name="T16" fmla="*/ 0 w 80"/>
                    <a:gd name="T17" fmla="*/ 0 h 58"/>
                    <a:gd name="T18" fmla="*/ 0 w 80"/>
                    <a:gd name="T19" fmla="*/ 0 h 58"/>
                    <a:gd name="T20" fmla="*/ 0 w 80"/>
                    <a:gd name="T21" fmla="*/ 0 h 58"/>
                    <a:gd name="T22" fmla="*/ 0 w 80"/>
                    <a:gd name="T23" fmla="*/ 0 h 58"/>
                    <a:gd name="T24" fmla="*/ 0 w 80"/>
                    <a:gd name="T25" fmla="*/ 0 h 58"/>
                    <a:gd name="T26" fmla="*/ 0 w 80"/>
                    <a:gd name="T27" fmla="*/ 0 h 58"/>
                    <a:gd name="T28" fmla="*/ 0 w 80"/>
                    <a:gd name="T29" fmla="*/ 0 h 58"/>
                    <a:gd name="T30" fmla="*/ 0 w 80"/>
                    <a:gd name="T31" fmla="*/ 0 h 58"/>
                    <a:gd name="T32" fmla="*/ 0 w 80"/>
                    <a:gd name="T33" fmla="*/ 0 h 58"/>
                    <a:gd name="T34" fmla="*/ 0 w 80"/>
                    <a:gd name="T35" fmla="*/ 0 h 58"/>
                    <a:gd name="T36" fmla="*/ 0 w 80"/>
                    <a:gd name="T37" fmla="*/ 0 h 58"/>
                    <a:gd name="T38" fmla="*/ 0 w 80"/>
                    <a:gd name="T39" fmla="*/ 0 h 58"/>
                    <a:gd name="T40" fmla="*/ 0 w 80"/>
                    <a:gd name="T41" fmla="*/ 0 h 58"/>
                    <a:gd name="T42" fmla="*/ 0 w 80"/>
                    <a:gd name="T43" fmla="*/ 0 h 58"/>
                    <a:gd name="T44" fmla="*/ 0 w 80"/>
                    <a:gd name="T45" fmla="*/ 0 h 58"/>
                    <a:gd name="T46" fmla="*/ 0 w 80"/>
                    <a:gd name="T47" fmla="*/ 0 h 58"/>
                    <a:gd name="T48" fmla="*/ 0 w 80"/>
                    <a:gd name="T49" fmla="*/ 0 h 58"/>
                    <a:gd name="T50" fmla="*/ 0 w 80"/>
                    <a:gd name="T51" fmla="*/ 0 h 58"/>
                    <a:gd name="T52" fmla="*/ 0 w 80"/>
                    <a:gd name="T53" fmla="*/ 0 h 58"/>
                    <a:gd name="T54" fmla="*/ 0 w 80"/>
                    <a:gd name="T55" fmla="*/ 0 h 58"/>
                    <a:gd name="T56" fmla="*/ 0 w 80"/>
                    <a:gd name="T57" fmla="*/ 0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
                    <a:gd name="T88" fmla="*/ 0 h 58"/>
                    <a:gd name="T89" fmla="*/ 80 w 80"/>
                    <a:gd name="T90" fmla="*/ 58 h 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 h="58">
                      <a:moveTo>
                        <a:pt x="74" y="24"/>
                      </a:moveTo>
                      <a:lnTo>
                        <a:pt x="50" y="29"/>
                      </a:lnTo>
                      <a:lnTo>
                        <a:pt x="30" y="17"/>
                      </a:lnTo>
                      <a:lnTo>
                        <a:pt x="13" y="2"/>
                      </a:lnTo>
                      <a:lnTo>
                        <a:pt x="13" y="1"/>
                      </a:lnTo>
                      <a:lnTo>
                        <a:pt x="14" y="0"/>
                      </a:lnTo>
                      <a:lnTo>
                        <a:pt x="15" y="0"/>
                      </a:lnTo>
                      <a:lnTo>
                        <a:pt x="21" y="8"/>
                      </a:lnTo>
                      <a:lnTo>
                        <a:pt x="28" y="15"/>
                      </a:lnTo>
                      <a:lnTo>
                        <a:pt x="35" y="23"/>
                      </a:lnTo>
                      <a:lnTo>
                        <a:pt x="23" y="21"/>
                      </a:lnTo>
                      <a:lnTo>
                        <a:pt x="12" y="21"/>
                      </a:lnTo>
                      <a:lnTo>
                        <a:pt x="0" y="17"/>
                      </a:lnTo>
                      <a:lnTo>
                        <a:pt x="27" y="30"/>
                      </a:lnTo>
                      <a:lnTo>
                        <a:pt x="54" y="42"/>
                      </a:lnTo>
                      <a:lnTo>
                        <a:pt x="80" y="58"/>
                      </a:lnTo>
                      <a:lnTo>
                        <a:pt x="78" y="50"/>
                      </a:lnTo>
                      <a:lnTo>
                        <a:pt x="78" y="43"/>
                      </a:lnTo>
                      <a:lnTo>
                        <a:pt x="78" y="36"/>
                      </a:lnTo>
                      <a:lnTo>
                        <a:pt x="76" y="34"/>
                      </a:lnTo>
                      <a:lnTo>
                        <a:pt x="75" y="28"/>
                      </a:lnTo>
                      <a:lnTo>
                        <a:pt x="74" y="24"/>
                      </a:lnTo>
                      <a:close/>
                    </a:path>
                  </a:pathLst>
                </a:custGeom>
                <a:solidFill>
                  <a:srgbClr val="47A3CB"/>
                </a:solidFill>
                <a:ln w="9525">
                  <a:noFill/>
                  <a:round/>
                  <a:headEnd/>
                  <a:tailEnd/>
                </a:ln>
              </p:spPr>
              <p:txBody>
                <a:bodyPr/>
                <a:lstStyle/>
                <a:p>
                  <a:endParaRPr lang="en-US"/>
                </a:p>
              </p:txBody>
            </p:sp>
            <p:sp>
              <p:nvSpPr>
                <p:cNvPr id="18821" name="Freeform 941"/>
                <p:cNvSpPr>
                  <a:spLocks/>
                </p:cNvSpPr>
                <p:nvPr/>
              </p:nvSpPr>
              <p:spPr bwMode="auto">
                <a:xfrm>
                  <a:off x="1470" y="2218"/>
                  <a:ext cx="20" cy="15"/>
                </a:xfrm>
                <a:custGeom>
                  <a:avLst/>
                  <a:gdLst>
                    <a:gd name="T0" fmla="*/ 0 w 80"/>
                    <a:gd name="T1" fmla="*/ 0 h 58"/>
                    <a:gd name="T2" fmla="*/ 0 w 80"/>
                    <a:gd name="T3" fmla="*/ 0 h 58"/>
                    <a:gd name="T4" fmla="*/ 0 w 80"/>
                    <a:gd name="T5" fmla="*/ 0 h 58"/>
                    <a:gd name="T6" fmla="*/ 0 w 80"/>
                    <a:gd name="T7" fmla="*/ 0 h 58"/>
                    <a:gd name="T8" fmla="*/ 0 w 80"/>
                    <a:gd name="T9" fmla="*/ 0 h 58"/>
                    <a:gd name="T10" fmla="*/ 0 w 80"/>
                    <a:gd name="T11" fmla="*/ 0 h 58"/>
                    <a:gd name="T12" fmla="*/ 0 w 80"/>
                    <a:gd name="T13" fmla="*/ 0 h 58"/>
                    <a:gd name="T14" fmla="*/ 0 w 80"/>
                    <a:gd name="T15" fmla="*/ 0 h 58"/>
                    <a:gd name="T16" fmla="*/ 0 w 80"/>
                    <a:gd name="T17" fmla="*/ 0 h 58"/>
                    <a:gd name="T18" fmla="*/ 0 w 80"/>
                    <a:gd name="T19" fmla="*/ 0 h 58"/>
                    <a:gd name="T20" fmla="*/ 0 w 80"/>
                    <a:gd name="T21" fmla="*/ 0 h 58"/>
                    <a:gd name="T22" fmla="*/ 0 w 80"/>
                    <a:gd name="T23" fmla="*/ 0 h 58"/>
                    <a:gd name="T24" fmla="*/ 0 w 80"/>
                    <a:gd name="T25" fmla="*/ 0 h 58"/>
                    <a:gd name="T26" fmla="*/ 0 w 80"/>
                    <a:gd name="T27" fmla="*/ 0 h 58"/>
                    <a:gd name="T28" fmla="*/ 0 w 80"/>
                    <a:gd name="T29" fmla="*/ 0 h 58"/>
                    <a:gd name="T30" fmla="*/ 0 w 80"/>
                    <a:gd name="T31" fmla="*/ 0 h 58"/>
                    <a:gd name="T32" fmla="*/ 0 w 80"/>
                    <a:gd name="T33" fmla="*/ 0 h 58"/>
                    <a:gd name="T34" fmla="*/ 0 w 80"/>
                    <a:gd name="T35" fmla="*/ 0 h 58"/>
                    <a:gd name="T36" fmla="*/ 0 w 80"/>
                    <a:gd name="T37" fmla="*/ 0 h 58"/>
                    <a:gd name="T38" fmla="*/ 0 w 80"/>
                    <a:gd name="T39" fmla="*/ 0 h 58"/>
                    <a:gd name="T40" fmla="*/ 0 w 80"/>
                    <a:gd name="T41" fmla="*/ 0 h 58"/>
                    <a:gd name="T42" fmla="*/ 0 w 80"/>
                    <a:gd name="T43" fmla="*/ 0 h 58"/>
                    <a:gd name="T44" fmla="*/ 0 w 80"/>
                    <a:gd name="T45" fmla="*/ 0 h 58"/>
                    <a:gd name="T46" fmla="*/ 0 w 80"/>
                    <a:gd name="T47" fmla="*/ 0 h 58"/>
                    <a:gd name="T48" fmla="*/ 0 w 80"/>
                    <a:gd name="T49" fmla="*/ 0 h 58"/>
                    <a:gd name="T50" fmla="*/ 0 w 80"/>
                    <a:gd name="T51" fmla="*/ 0 h 58"/>
                    <a:gd name="T52" fmla="*/ 0 w 80"/>
                    <a:gd name="T53" fmla="*/ 0 h 58"/>
                    <a:gd name="T54" fmla="*/ 0 w 80"/>
                    <a:gd name="T55" fmla="*/ 0 h 58"/>
                    <a:gd name="T56" fmla="*/ 0 w 80"/>
                    <a:gd name="T57" fmla="*/ 0 h 58"/>
                    <a:gd name="T58" fmla="*/ 0 w 80"/>
                    <a:gd name="T59" fmla="*/ 0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58"/>
                    <a:gd name="T92" fmla="*/ 80 w 80"/>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58">
                      <a:moveTo>
                        <a:pt x="74" y="24"/>
                      </a:moveTo>
                      <a:lnTo>
                        <a:pt x="50" y="29"/>
                      </a:lnTo>
                      <a:lnTo>
                        <a:pt x="30" y="17"/>
                      </a:lnTo>
                      <a:lnTo>
                        <a:pt x="13" y="2"/>
                      </a:lnTo>
                      <a:lnTo>
                        <a:pt x="13" y="1"/>
                      </a:lnTo>
                      <a:lnTo>
                        <a:pt x="14" y="0"/>
                      </a:lnTo>
                      <a:lnTo>
                        <a:pt x="15" y="0"/>
                      </a:lnTo>
                      <a:lnTo>
                        <a:pt x="21" y="8"/>
                      </a:lnTo>
                      <a:lnTo>
                        <a:pt x="28" y="15"/>
                      </a:lnTo>
                      <a:lnTo>
                        <a:pt x="35" y="23"/>
                      </a:lnTo>
                      <a:lnTo>
                        <a:pt x="23" y="21"/>
                      </a:lnTo>
                      <a:lnTo>
                        <a:pt x="12" y="21"/>
                      </a:lnTo>
                      <a:lnTo>
                        <a:pt x="0" y="17"/>
                      </a:lnTo>
                      <a:lnTo>
                        <a:pt x="27" y="30"/>
                      </a:lnTo>
                      <a:lnTo>
                        <a:pt x="54" y="42"/>
                      </a:lnTo>
                      <a:lnTo>
                        <a:pt x="80" y="58"/>
                      </a:lnTo>
                      <a:lnTo>
                        <a:pt x="78" y="50"/>
                      </a:lnTo>
                      <a:lnTo>
                        <a:pt x="78" y="43"/>
                      </a:lnTo>
                      <a:lnTo>
                        <a:pt x="78" y="36"/>
                      </a:lnTo>
                      <a:lnTo>
                        <a:pt x="76" y="34"/>
                      </a:lnTo>
                      <a:lnTo>
                        <a:pt x="75" y="28"/>
                      </a:lnTo>
                      <a:lnTo>
                        <a:pt x="74" y="24"/>
                      </a:lnTo>
                    </a:path>
                  </a:pathLst>
                </a:custGeom>
                <a:noFill/>
                <a:ln w="1588">
                  <a:solidFill>
                    <a:srgbClr val="87C2DC"/>
                  </a:solidFill>
                  <a:round/>
                  <a:headEnd/>
                  <a:tailEnd/>
                </a:ln>
              </p:spPr>
              <p:txBody>
                <a:bodyPr/>
                <a:lstStyle/>
                <a:p>
                  <a:endParaRPr lang="en-US"/>
                </a:p>
              </p:txBody>
            </p:sp>
            <p:sp>
              <p:nvSpPr>
                <p:cNvPr id="18822" name="Freeform 942"/>
                <p:cNvSpPr>
                  <a:spLocks/>
                </p:cNvSpPr>
                <p:nvPr/>
              </p:nvSpPr>
              <p:spPr bwMode="auto">
                <a:xfrm>
                  <a:off x="1513" y="2255"/>
                  <a:ext cx="5" cy="10"/>
                </a:xfrm>
                <a:custGeom>
                  <a:avLst/>
                  <a:gdLst>
                    <a:gd name="T0" fmla="*/ 0 w 18"/>
                    <a:gd name="T1" fmla="*/ 0 h 40"/>
                    <a:gd name="T2" fmla="*/ 0 w 18"/>
                    <a:gd name="T3" fmla="*/ 0 h 40"/>
                    <a:gd name="T4" fmla="*/ 0 w 18"/>
                    <a:gd name="T5" fmla="*/ 0 h 40"/>
                    <a:gd name="T6" fmla="*/ 0 w 18"/>
                    <a:gd name="T7" fmla="*/ 0 h 40"/>
                    <a:gd name="T8" fmla="*/ 0 w 18"/>
                    <a:gd name="T9" fmla="*/ 0 h 40"/>
                    <a:gd name="T10" fmla="*/ 0 w 18"/>
                    <a:gd name="T11" fmla="*/ 0 h 40"/>
                    <a:gd name="T12" fmla="*/ 0 w 18"/>
                    <a:gd name="T13" fmla="*/ 0 h 40"/>
                    <a:gd name="T14" fmla="*/ 0 w 18"/>
                    <a:gd name="T15" fmla="*/ 0 h 40"/>
                    <a:gd name="T16" fmla="*/ 0 w 18"/>
                    <a:gd name="T17" fmla="*/ 0 h 40"/>
                    <a:gd name="T18" fmla="*/ 0 w 18"/>
                    <a:gd name="T19" fmla="*/ 0 h 40"/>
                    <a:gd name="T20" fmla="*/ 0 w 18"/>
                    <a:gd name="T21" fmla="*/ 0 h 40"/>
                    <a:gd name="T22" fmla="*/ 0 w 18"/>
                    <a:gd name="T23" fmla="*/ 0 h 40"/>
                    <a:gd name="T24" fmla="*/ 0 w 18"/>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40"/>
                    <a:gd name="T41" fmla="*/ 18 w 18"/>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40">
                      <a:moveTo>
                        <a:pt x="10" y="0"/>
                      </a:moveTo>
                      <a:lnTo>
                        <a:pt x="13" y="16"/>
                      </a:lnTo>
                      <a:lnTo>
                        <a:pt x="18" y="30"/>
                      </a:lnTo>
                      <a:lnTo>
                        <a:pt x="17" y="40"/>
                      </a:lnTo>
                      <a:lnTo>
                        <a:pt x="12" y="40"/>
                      </a:lnTo>
                      <a:lnTo>
                        <a:pt x="8" y="26"/>
                      </a:lnTo>
                      <a:lnTo>
                        <a:pt x="0" y="13"/>
                      </a:lnTo>
                      <a:lnTo>
                        <a:pt x="3" y="10"/>
                      </a:lnTo>
                      <a:lnTo>
                        <a:pt x="8" y="4"/>
                      </a:lnTo>
                      <a:lnTo>
                        <a:pt x="10" y="0"/>
                      </a:lnTo>
                      <a:close/>
                    </a:path>
                  </a:pathLst>
                </a:custGeom>
                <a:solidFill>
                  <a:srgbClr val="47A3CB"/>
                </a:solidFill>
                <a:ln w="9525">
                  <a:noFill/>
                  <a:round/>
                  <a:headEnd/>
                  <a:tailEnd/>
                </a:ln>
              </p:spPr>
              <p:txBody>
                <a:bodyPr/>
                <a:lstStyle/>
                <a:p>
                  <a:endParaRPr lang="en-US"/>
                </a:p>
              </p:txBody>
            </p:sp>
            <p:sp>
              <p:nvSpPr>
                <p:cNvPr id="18823" name="Freeform 943"/>
                <p:cNvSpPr>
                  <a:spLocks/>
                </p:cNvSpPr>
                <p:nvPr/>
              </p:nvSpPr>
              <p:spPr bwMode="auto">
                <a:xfrm>
                  <a:off x="1513" y="2255"/>
                  <a:ext cx="5" cy="10"/>
                </a:xfrm>
                <a:custGeom>
                  <a:avLst/>
                  <a:gdLst>
                    <a:gd name="T0" fmla="*/ 0 w 18"/>
                    <a:gd name="T1" fmla="*/ 0 h 40"/>
                    <a:gd name="T2" fmla="*/ 0 w 18"/>
                    <a:gd name="T3" fmla="*/ 0 h 40"/>
                    <a:gd name="T4" fmla="*/ 0 w 18"/>
                    <a:gd name="T5" fmla="*/ 0 h 40"/>
                    <a:gd name="T6" fmla="*/ 0 w 18"/>
                    <a:gd name="T7" fmla="*/ 0 h 40"/>
                    <a:gd name="T8" fmla="*/ 0 w 18"/>
                    <a:gd name="T9" fmla="*/ 0 h 40"/>
                    <a:gd name="T10" fmla="*/ 0 w 18"/>
                    <a:gd name="T11" fmla="*/ 0 h 40"/>
                    <a:gd name="T12" fmla="*/ 0 w 18"/>
                    <a:gd name="T13" fmla="*/ 0 h 40"/>
                    <a:gd name="T14" fmla="*/ 0 w 18"/>
                    <a:gd name="T15" fmla="*/ 0 h 40"/>
                    <a:gd name="T16" fmla="*/ 0 w 18"/>
                    <a:gd name="T17" fmla="*/ 0 h 40"/>
                    <a:gd name="T18" fmla="*/ 0 w 18"/>
                    <a:gd name="T19" fmla="*/ 0 h 40"/>
                    <a:gd name="T20" fmla="*/ 0 w 18"/>
                    <a:gd name="T21" fmla="*/ 0 h 40"/>
                    <a:gd name="T22" fmla="*/ 0 w 18"/>
                    <a:gd name="T23" fmla="*/ 0 h 40"/>
                    <a:gd name="T24" fmla="*/ 0 w 18"/>
                    <a:gd name="T25" fmla="*/ 0 h 40"/>
                    <a:gd name="T26" fmla="*/ 0 w 18"/>
                    <a:gd name="T27" fmla="*/ 0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40"/>
                    <a:gd name="T44" fmla="*/ 18 w 18"/>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40">
                      <a:moveTo>
                        <a:pt x="10" y="0"/>
                      </a:moveTo>
                      <a:lnTo>
                        <a:pt x="13" y="16"/>
                      </a:lnTo>
                      <a:lnTo>
                        <a:pt x="18" y="30"/>
                      </a:lnTo>
                      <a:lnTo>
                        <a:pt x="17" y="40"/>
                      </a:lnTo>
                      <a:lnTo>
                        <a:pt x="12" y="40"/>
                      </a:lnTo>
                      <a:lnTo>
                        <a:pt x="8" y="26"/>
                      </a:lnTo>
                      <a:lnTo>
                        <a:pt x="0" y="13"/>
                      </a:lnTo>
                      <a:lnTo>
                        <a:pt x="3" y="10"/>
                      </a:lnTo>
                      <a:lnTo>
                        <a:pt x="8" y="4"/>
                      </a:lnTo>
                      <a:lnTo>
                        <a:pt x="10" y="0"/>
                      </a:lnTo>
                    </a:path>
                  </a:pathLst>
                </a:custGeom>
                <a:noFill/>
                <a:ln w="1588">
                  <a:solidFill>
                    <a:srgbClr val="87C2DC"/>
                  </a:solidFill>
                  <a:round/>
                  <a:headEnd/>
                  <a:tailEnd/>
                </a:ln>
              </p:spPr>
              <p:txBody>
                <a:bodyPr/>
                <a:lstStyle/>
                <a:p>
                  <a:endParaRPr lang="en-US"/>
                </a:p>
              </p:txBody>
            </p:sp>
            <p:sp>
              <p:nvSpPr>
                <p:cNvPr id="18824" name="Freeform 944"/>
                <p:cNvSpPr>
                  <a:spLocks/>
                </p:cNvSpPr>
                <p:nvPr/>
              </p:nvSpPr>
              <p:spPr bwMode="auto">
                <a:xfrm>
                  <a:off x="1595" y="2612"/>
                  <a:ext cx="4" cy="27"/>
                </a:xfrm>
                <a:custGeom>
                  <a:avLst/>
                  <a:gdLst>
                    <a:gd name="T0" fmla="*/ 0 w 15"/>
                    <a:gd name="T1" fmla="*/ 0 h 109"/>
                    <a:gd name="T2" fmla="*/ 0 w 15"/>
                    <a:gd name="T3" fmla="*/ 0 h 109"/>
                    <a:gd name="T4" fmla="*/ 0 w 15"/>
                    <a:gd name="T5" fmla="*/ 0 h 109"/>
                    <a:gd name="T6" fmla="*/ 0 w 15"/>
                    <a:gd name="T7" fmla="*/ 0 h 109"/>
                    <a:gd name="T8" fmla="*/ 0 w 15"/>
                    <a:gd name="T9" fmla="*/ 0 h 109"/>
                    <a:gd name="T10" fmla="*/ 0 w 15"/>
                    <a:gd name="T11" fmla="*/ 0 h 109"/>
                    <a:gd name="T12" fmla="*/ 0 w 15"/>
                    <a:gd name="T13" fmla="*/ 0 h 109"/>
                    <a:gd name="T14" fmla="*/ 0 w 15"/>
                    <a:gd name="T15" fmla="*/ 0 h 109"/>
                    <a:gd name="T16" fmla="*/ 0 w 15"/>
                    <a:gd name="T17" fmla="*/ 0 h 109"/>
                    <a:gd name="T18" fmla="*/ 0 w 15"/>
                    <a:gd name="T19" fmla="*/ 0 h 109"/>
                    <a:gd name="T20" fmla="*/ 0 w 15"/>
                    <a:gd name="T21" fmla="*/ 0 h 109"/>
                    <a:gd name="T22" fmla="*/ 0 w 15"/>
                    <a:gd name="T23" fmla="*/ 0 h 109"/>
                    <a:gd name="T24" fmla="*/ 0 w 15"/>
                    <a:gd name="T25" fmla="*/ 0 h 109"/>
                    <a:gd name="T26" fmla="*/ 0 w 15"/>
                    <a:gd name="T27" fmla="*/ 0 h 109"/>
                    <a:gd name="T28" fmla="*/ 0 w 15"/>
                    <a:gd name="T29" fmla="*/ 0 h 109"/>
                    <a:gd name="T30" fmla="*/ 0 w 15"/>
                    <a:gd name="T31" fmla="*/ 0 h 109"/>
                    <a:gd name="T32" fmla="*/ 0 w 15"/>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09"/>
                    <a:gd name="T53" fmla="*/ 15 w 15"/>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09">
                      <a:moveTo>
                        <a:pt x="15" y="13"/>
                      </a:moveTo>
                      <a:lnTo>
                        <a:pt x="8" y="45"/>
                      </a:lnTo>
                      <a:lnTo>
                        <a:pt x="4" y="77"/>
                      </a:lnTo>
                      <a:lnTo>
                        <a:pt x="2" y="109"/>
                      </a:lnTo>
                      <a:lnTo>
                        <a:pt x="0" y="83"/>
                      </a:lnTo>
                      <a:lnTo>
                        <a:pt x="1" y="57"/>
                      </a:lnTo>
                      <a:lnTo>
                        <a:pt x="6" y="32"/>
                      </a:lnTo>
                      <a:lnTo>
                        <a:pt x="8" y="21"/>
                      </a:lnTo>
                      <a:lnTo>
                        <a:pt x="8" y="11"/>
                      </a:lnTo>
                      <a:lnTo>
                        <a:pt x="6" y="0"/>
                      </a:lnTo>
                      <a:lnTo>
                        <a:pt x="8" y="4"/>
                      </a:lnTo>
                      <a:lnTo>
                        <a:pt x="13" y="10"/>
                      </a:lnTo>
                      <a:lnTo>
                        <a:pt x="15" y="13"/>
                      </a:lnTo>
                      <a:close/>
                    </a:path>
                  </a:pathLst>
                </a:custGeom>
                <a:solidFill>
                  <a:srgbClr val="47A3CB"/>
                </a:solidFill>
                <a:ln w="9525">
                  <a:noFill/>
                  <a:round/>
                  <a:headEnd/>
                  <a:tailEnd/>
                </a:ln>
              </p:spPr>
              <p:txBody>
                <a:bodyPr/>
                <a:lstStyle/>
                <a:p>
                  <a:endParaRPr lang="en-US"/>
                </a:p>
              </p:txBody>
            </p:sp>
            <p:sp>
              <p:nvSpPr>
                <p:cNvPr id="18825" name="Freeform 945"/>
                <p:cNvSpPr>
                  <a:spLocks/>
                </p:cNvSpPr>
                <p:nvPr/>
              </p:nvSpPr>
              <p:spPr bwMode="auto">
                <a:xfrm>
                  <a:off x="1595" y="2612"/>
                  <a:ext cx="4" cy="27"/>
                </a:xfrm>
                <a:custGeom>
                  <a:avLst/>
                  <a:gdLst>
                    <a:gd name="T0" fmla="*/ 0 w 15"/>
                    <a:gd name="T1" fmla="*/ 0 h 109"/>
                    <a:gd name="T2" fmla="*/ 0 w 15"/>
                    <a:gd name="T3" fmla="*/ 0 h 109"/>
                    <a:gd name="T4" fmla="*/ 0 w 15"/>
                    <a:gd name="T5" fmla="*/ 0 h 109"/>
                    <a:gd name="T6" fmla="*/ 0 w 15"/>
                    <a:gd name="T7" fmla="*/ 0 h 109"/>
                    <a:gd name="T8" fmla="*/ 0 w 15"/>
                    <a:gd name="T9" fmla="*/ 0 h 109"/>
                    <a:gd name="T10" fmla="*/ 0 w 15"/>
                    <a:gd name="T11" fmla="*/ 0 h 109"/>
                    <a:gd name="T12" fmla="*/ 0 w 15"/>
                    <a:gd name="T13" fmla="*/ 0 h 109"/>
                    <a:gd name="T14" fmla="*/ 0 w 15"/>
                    <a:gd name="T15" fmla="*/ 0 h 109"/>
                    <a:gd name="T16" fmla="*/ 0 w 15"/>
                    <a:gd name="T17" fmla="*/ 0 h 109"/>
                    <a:gd name="T18" fmla="*/ 0 w 15"/>
                    <a:gd name="T19" fmla="*/ 0 h 109"/>
                    <a:gd name="T20" fmla="*/ 0 w 15"/>
                    <a:gd name="T21" fmla="*/ 0 h 109"/>
                    <a:gd name="T22" fmla="*/ 0 w 15"/>
                    <a:gd name="T23" fmla="*/ 0 h 109"/>
                    <a:gd name="T24" fmla="*/ 0 w 15"/>
                    <a:gd name="T25" fmla="*/ 0 h 109"/>
                    <a:gd name="T26" fmla="*/ 0 w 15"/>
                    <a:gd name="T27" fmla="*/ 0 h 109"/>
                    <a:gd name="T28" fmla="*/ 0 w 15"/>
                    <a:gd name="T29" fmla="*/ 0 h 109"/>
                    <a:gd name="T30" fmla="*/ 0 w 15"/>
                    <a:gd name="T31" fmla="*/ 0 h 109"/>
                    <a:gd name="T32" fmla="*/ 0 w 15"/>
                    <a:gd name="T33" fmla="*/ 0 h 109"/>
                    <a:gd name="T34" fmla="*/ 0 w 15"/>
                    <a:gd name="T35" fmla="*/ 0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09"/>
                    <a:gd name="T56" fmla="*/ 15 w 15"/>
                    <a:gd name="T57" fmla="*/ 109 h 1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09">
                      <a:moveTo>
                        <a:pt x="15" y="13"/>
                      </a:moveTo>
                      <a:lnTo>
                        <a:pt x="8" y="45"/>
                      </a:lnTo>
                      <a:lnTo>
                        <a:pt x="4" y="77"/>
                      </a:lnTo>
                      <a:lnTo>
                        <a:pt x="2" y="109"/>
                      </a:lnTo>
                      <a:lnTo>
                        <a:pt x="0" y="83"/>
                      </a:lnTo>
                      <a:lnTo>
                        <a:pt x="1" y="57"/>
                      </a:lnTo>
                      <a:lnTo>
                        <a:pt x="6" y="32"/>
                      </a:lnTo>
                      <a:lnTo>
                        <a:pt x="8" y="21"/>
                      </a:lnTo>
                      <a:lnTo>
                        <a:pt x="8" y="11"/>
                      </a:lnTo>
                      <a:lnTo>
                        <a:pt x="6" y="0"/>
                      </a:lnTo>
                      <a:lnTo>
                        <a:pt x="8" y="4"/>
                      </a:lnTo>
                      <a:lnTo>
                        <a:pt x="13" y="10"/>
                      </a:lnTo>
                      <a:lnTo>
                        <a:pt x="15" y="13"/>
                      </a:lnTo>
                    </a:path>
                  </a:pathLst>
                </a:custGeom>
                <a:noFill/>
                <a:ln w="1588">
                  <a:solidFill>
                    <a:srgbClr val="87C2DC"/>
                  </a:solidFill>
                  <a:round/>
                  <a:headEnd/>
                  <a:tailEnd/>
                </a:ln>
              </p:spPr>
              <p:txBody>
                <a:bodyPr/>
                <a:lstStyle/>
                <a:p>
                  <a:endParaRPr lang="en-US"/>
                </a:p>
              </p:txBody>
            </p:sp>
            <p:sp>
              <p:nvSpPr>
                <p:cNvPr id="18826" name="Freeform 946"/>
                <p:cNvSpPr>
                  <a:spLocks/>
                </p:cNvSpPr>
                <p:nvPr/>
              </p:nvSpPr>
              <p:spPr bwMode="auto">
                <a:xfrm>
                  <a:off x="1583" y="2600"/>
                  <a:ext cx="10" cy="18"/>
                </a:xfrm>
                <a:custGeom>
                  <a:avLst/>
                  <a:gdLst>
                    <a:gd name="T0" fmla="*/ 0 w 43"/>
                    <a:gd name="T1" fmla="*/ 0 h 74"/>
                    <a:gd name="T2" fmla="*/ 0 w 43"/>
                    <a:gd name="T3" fmla="*/ 0 h 74"/>
                    <a:gd name="T4" fmla="*/ 0 w 43"/>
                    <a:gd name="T5" fmla="*/ 0 h 74"/>
                    <a:gd name="T6" fmla="*/ 0 w 43"/>
                    <a:gd name="T7" fmla="*/ 0 h 74"/>
                    <a:gd name="T8" fmla="*/ 0 w 43"/>
                    <a:gd name="T9" fmla="*/ 0 h 74"/>
                    <a:gd name="T10" fmla="*/ 0 w 43"/>
                    <a:gd name="T11" fmla="*/ 0 h 74"/>
                    <a:gd name="T12" fmla="*/ 0 w 43"/>
                    <a:gd name="T13" fmla="*/ 0 h 74"/>
                    <a:gd name="T14" fmla="*/ 0 w 43"/>
                    <a:gd name="T15" fmla="*/ 0 h 74"/>
                    <a:gd name="T16" fmla="*/ 0 w 43"/>
                    <a:gd name="T17" fmla="*/ 0 h 74"/>
                    <a:gd name="T18" fmla="*/ 0 w 43"/>
                    <a:gd name="T19" fmla="*/ 0 h 74"/>
                    <a:gd name="T20" fmla="*/ 0 w 43"/>
                    <a:gd name="T21" fmla="*/ 0 h 74"/>
                    <a:gd name="T22" fmla="*/ 0 w 43"/>
                    <a:gd name="T23" fmla="*/ 0 h 74"/>
                    <a:gd name="T24" fmla="*/ 0 w 43"/>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74"/>
                    <a:gd name="T41" fmla="*/ 43 w 43"/>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74">
                      <a:moveTo>
                        <a:pt x="37" y="0"/>
                      </a:moveTo>
                      <a:lnTo>
                        <a:pt x="26" y="25"/>
                      </a:lnTo>
                      <a:lnTo>
                        <a:pt x="13" y="50"/>
                      </a:lnTo>
                      <a:lnTo>
                        <a:pt x="0" y="74"/>
                      </a:lnTo>
                      <a:lnTo>
                        <a:pt x="13" y="56"/>
                      </a:lnTo>
                      <a:lnTo>
                        <a:pt x="27" y="38"/>
                      </a:lnTo>
                      <a:lnTo>
                        <a:pt x="43" y="22"/>
                      </a:lnTo>
                      <a:lnTo>
                        <a:pt x="40" y="16"/>
                      </a:lnTo>
                      <a:lnTo>
                        <a:pt x="38" y="6"/>
                      </a:lnTo>
                      <a:lnTo>
                        <a:pt x="37" y="0"/>
                      </a:lnTo>
                      <a:close/>
                    </a:path>
                  </a:pathLst>
                </a:custGeom>
                <a:solidFill>
                  <a:srgbClr val="47A3CB"/>
                </a:solidFill>
                <a:ln w="9525">
                  <a:noFill/>
                  <a:round/>
                  <a:headEnd/>
                  <a:tailEnd/>
                </a:ln>
              </p:spPr>
              <p:txBody>
                <a:bodyPr/>
                <a:lstStyle/>
                <a:p>
                  <a:endParaRPr lang="en-US"/>
                </a:p>
              </p:txBody>
            </p:sp>
            <p:sp>
              <p:nvSpPr>
                <p:cNvPr id="18827" name="Freeform 947"/>
                <p:cNvSpPr>
                  <a:spLocks/>
                </p:cNvSpPr>
                <p:nvPr/>
              </p:nvSpPr>
              <p:spPr bwMode="auto">
                <a:xfrm>
                  <a:off x="1583" y="2600"/>
                  <a:ext cx="10" cy="18"/>
                </a:xfrm>
                <a:custGeom>
                  <a:avLst/>
                  <a:gdLst>
                    <a:gd name="T0" fmla="*/ 0 w 43"/>
                    <a:gd name="T1" fmla="*/ 0 h 74"/>
                    <a:gd name="T2" fmla="*/ 0 w 43"/>
                    <a:gd name="T3" fmla="*/ 0 h 74"/>
                    <a:gd name="T4" fmla="*/ 0 w 43"/>
                    <a:gd name="T5" fmla="*/ 0 h 74"/>
                    <a:gd name="T6" fmla="*/ 0 w 43"/>
                    <a:gd name="T7" fmla="*/ 0 h 74"/>
                    <a:gd name="T8" fmla="*/ 0 w 43"/>
                    <a:gd name="T9" fmla="*/ 0 h 74"/>
                    <a:gd name="T10" fmla="*/ 0 w 43"/>
                    <a:gd name="T11" fmla="*/ 0 h 74"/>
                    <a:gd name="T12" fmla="*/ 0 w 43"/>
                    <a:gd name="T13" fmla="*/ 0 h 74"/>
                    <a:gd name="T14" fmla="*/ 0 w 43"/>
                    <a:gd name="T15" fmla="*/ 0 h 74"/>
                    <a:gd name="T16" fmla="*/ 0 w 43"/>
                    <a:gd name="T17" fmla="*/ 0 h 74"/>
                    <a:gd name="T18" fmla="*/ 0 w 43"/>
                    <a:gd name="T19" fmla="*/ 0 h 74"/>
                    <a:gd name="T20" fmla="*/ 0 w 43"/>
                    <a:gd name="T21" fmla="*/ 0 h 74"/>
                    <a:gd name="T22" fmla="*/ 0 w 43"/>
                    <a:gd name="T23" fmla="*/ 0 h 74"/>
                    <a:gd name="T24" fmla="*/ 0 w 43"/>
                    <a:gd name="T25" fmla="*/ 0 h 74"/>
                    <a:gd name="T26" fmla="*/ 0 w 43"/>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74"/>
                    <a:gd name="T44" fmla="*/ 43 w 43"/>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74">
                      <a:moveTo>
                        <a:pt x="37" y="0"/>
                      </a:moveTo>
                      <a:lnTo>
                        <a:pt x="26" y="25"/>
                      </a:lnTo>
                      <a:lnTo>
                        <a:pt x="13" y="50"/>
                      </a:lnTo>
                      <a:lnTo>
                        <a:pt x="0" y="74"/>
                      </a:lnTo>
                      <a:lnTo>
                        <a:pt x="13" y="56"/>
                      </a:lnTo>
                      <a:lnTo>
                        <a:pt x="27" y="38"/>
                      </a:lnTo>
                      <a:lnTo>
                        <a:pt x="43" y="22"/>
                      </a:lnTo>
                      <a:lnTo>
                        <a:pt x="40" y="16"/>
                      </a:lnTo>
                      <a:lnTo>
                        <a:pt x="38" y="6"/>
                      </a:lnTo>
                      <a:lnTo>
                        <a:pt x="37" y="0"/>
                      </a:lnTo>
                    </a:path>
                  </a:pathLst>
                </a:custGeom>
                <a:noFill/>
                <a:ln w="1588">
                  <a:solidFill>
                    <a:srgbClr val="87C2DC"/>
                  </a:solidFill>
                  <a:round/>
                  <a:headEnd/>
                  <a:tailEnd/>
                </a:ln>
              </p:spPr>
              <p:txBody>
                <a:bodyPr/>
                <a:lstStyle/>
                <a:p>
                  <a:endParaRPr lang="en-US"/>
                </a:p>
              </p:txBody>
            </p:sp>
            <p:sp>
              <p:nvSpPr>
                <p:cNvPr id="18828" name="Freeform 948"/>
                <p:cNvSpPr>
                  <a:spLocks/>
                </p:cNvSpPr>
                <p:nvPr/>
              </p:nvSpPr>
              <p:spPr bwMode="auto">
                <a:xfrm>
                  <a:off x="1618" y="2617"/>
                  <a:ext cx="4" cy="25"/>
                </a:xfrm>
                <a:custGeom>
                  <a:avLst/>
                  <a:gdLst>
                    <a:gd name="T0" fmla="*/ 0 w 18"/>
                    <a:gd name="T1" fmla="*/ 0 h 100"/>
                    <a:gd name="T2" fmla="*/ 0 w 18"/>
                    <a:gd name="T3" fmla="*/ 0 h 100"/>
                    <a:gd name="T4" fmla="*/ 0 w 18"/>
                    <a:gd name="T5" fmla="*/ 0 h 100"/>
                    <a:gd name="T6" fmla="*/ 0 w 18"/>
                    <a:gd name="T7" fmla="*/ 0 h 100"/>
                    <a:gd name="T8" fmla="*/ 0 w 18"/>
                    <a:gd name="T9" fmla="*/ 0 h 100"/>
                    <a:gd name="T10" fmla="*/ 0 w 18"/>
                    <a:gd name="T11" fmla="*/ 0 h 100"/>
                    <a:gd name="T12" fmla="*/ 0 w 18"/>
                    <a:gd name="T13" fmla="*/ 0 h 100"/>
                    <a:gd name="T14" fmla="*/ 0 w 18"/>
                    <a:gd name="T15" fmla="*/ 0 h 100"/>
                    <a:gd name="T16" fmla="*/ 0 w 18"/>
                    <a:gd name="T17" fmla="*/ 0 h 100"/>
                    <a:gd name="T18" fmla="*/ 0 w 18"/>
                    <a:gd name="T19" fmla="*/ 0 h 100"/>
                    <a:gd name="T20" fmla="*/ 0 w 18"/>
                    <a:gd name="T21" fmla="*/ 0 h 100"/>
                    <a:gd name="T22" fmla="*/ 0 w 18"/>
                    <a:gd name="T23" fmla="*/ 0 h 100"/>
                    <a:gd name="T24" fmla="*/ 0 w 18"/>
                    <a:gd name="T25" fmla="*/ 0 h 100"/>
                    <a:gd name="T26" fmla="*/ 0 w 18"/>
                    <a:gd name="T27" fmla="*/ 0 h 100"/>
                    <a:gd name="T28" fmla="*/ 0 w 18"/>
                    <a:gd name="T29" fmla="*/ 0 h 100"/>
                    <a:gd name="T30" fmla="*/ 0 w 18"/>
                    <a:gd name="T31" fmla="*/ 0 h 100"/>
                    <a:gd name="T32" fmla="*/ 0 w 18"/>
                    <a:gd name="T33" fmla="*/ 0 h 100"/>
                    <a:gd name="T34" fmla="*/ 0 w 18"/>
                    <a:gd name="T35" fmla="*/ 0 h 100"/>
                    <a:gd name="T36" fmla="*/ 0 w 18"/>
                    <a:gd name="T37" fmla="*/ 0 h 100"/>
                    <a:gd name="T38" fmla="*/ 0 w 18"/>
                    <a:gd name="T39" fmla="*/ 0 h 100"/>
                    <a:gd name="T40" fmla="*/ 0 w 18"/>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100"/>
                    <a:gd name="T65" fmla="*/ 18 w 18"/>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100">
                      <a:moveTo>
                        <a:pt x="13" y="0"/>
                      </a:moveTo>
                      <a:lnTo>
                        <a:pt x="12" y="33"/>
                      </a:lnTo>
                      <a:lnTo>
                        <a:pt x="14" y="67"/>
                      </a:lnTo>
                      <a:lnTo>
                        <a:pt x="18" y="100"/>
                      </a:lnTo>
                      <a:lnTo>
                        <a:pt x="14" y="82"/>
                      </a:lnTo>
                      <a:lnTo>
                        <a:pt x="11" y="64"/>
                      </a:lnTo>
                      <a:lnTo>
                        <a:pt x="7" y="46"/>
                      </a:lnTo>
                      <a:lnTo>
                        <a:pt x="6" y="38"/>
                      </a:lnTo>
                      <a:lnTo>
                        <a:pt x="6" y="30"/>
                      </a:lnTo>
                      <a:lnTo>
                        <a:pt x="5" y="22"/>
                      </a:lnTo>
                      <a:lnTo>
                        <a:pt x="4" y="14"/>
                      </a:lnTo>
                      <a:lnTo>
                        <a:pt x="2" y="9"/>
                      </a:lnTo>
                      <a:lnTo>
                        <a:pt x="0" y="1"/>
                      </a:lnTo>
                      <a:lnTo>
                        <a:pt x="4" y="1"/>
                      </a:lnTo>
                      <a:lnTo>
                        <a:pt x="9" y="0"/>
                      </a:lnTo>
                      <a:lnTo>
                        <a:pt x="13" y="0"/>
                      </a:lnTo>
                      <a:close/>
                    </a:path>
                  </a:pathLst>
                </a:custGeom>
                <a:solidFill>
                  <a:srgbClr val="47A3CB"/>
                </a:solidFill>
                <a:ln w="9525">
                  <a:noFill/>
                  <a:round/>
                  <a:headEnd/>
                  <a:tailEnd/>
                </a:ln>
              </p:spPr>
              <p:txBody>
                <a:bodyPr/>
                <a:lstStyle/>
                <a:p>
                  <a:endParaRPr lang="en-US"/>
                </a:p>
              </p:txBody>
            </p:sp>
            <p:sp>
              <p:nvSpPr>
                <p:cNvPr id="18829" name="Freeform 949"/>
                <p:cNvSpPr>
                  <a:spLocks/>
                </p:cNvSpPr>
                <p:nvPr/>
              </p:nvSpPr>
              <p:spPr bwMode="auto">
                <a:xfrm>
                  <a:off x="1618" y="2617"/>
                  <a:ext cx="4" cy="25"/>
                </a:xfrm>
                <a:custGeom>
                  <a:avLst/>
                  <a:gdLst>
                    <a:gd name="T0" fmla="*/ 0 w 18"/>
                    <a:gd name="T1" fmla="*/ 0 h 100"/>
                    <a:gd name="T2" fmla="*/ 0 w 18"/>
                    <a:gd name="T3" fmla="*/ 0 h 100"/>
                    <a:gd name="T4" fmla="*/ 0 w 18"/>
                    <a:gd name="T5" fmla="*/ 0 h 100"/>
                    <a:gd name="T6" fmla="*/ 0 w 18"/>
                    <a:gd name="T7" fmla="*/ 0 h 100"/>
                    <a:gd name="T8" fmla="*/ 0 w 18"/>
                    <a:gd name="T9" fmla="*/ 0 h 100"/>
                    <a:gd name="T10" fmla="*/ 0 w 18"/>
                    <a:gd name="T11" fmla="*/ 0 h 100"/>
                    <a:gd name="T12" fmla="*/ 0 w 18"/>
                    <a:gd name="T13" fmla="*/ 0 h 100"/>
                    <a:gd name="T14" fmla="*/ 0 w 18"/>
                    <a:gd name="T15" fmla="*/ 0 h 100"/>
                    <a:gd name="T16" fmla="*/ 0 w 18"/>
                    <a:gd name="T17" fmla="*/ 0 h 100"/>
                    <a:gd name="T18" fmla="*/ 0 w 18"/>
                    <a:gd name="T19" fmla="*/ 0 h 100"/>
                    <a:gd name="T20" fmla="*/ 0 w 18"/>
                    <a:gd name="T21" fmla="*/ 0 h 100"/>
                    <a:gd name="T22" fmla="*/ 0 w 18"/>
                    <a:gd name="T23" fmla="*/ 0 h 100"/>
                    <a:gd name="T24" fmla="*/ 0 w 18"/>
                    <a:gd name="T25" fmla="*/ 0 h 100"/>
                    <a:gd name="T26" fmla="*/ 0 w 18"/>
                    <a:gd name="T27" fmla="*/ 0 h 100"/>
                    <a:gd name="T28" fmla="*/ 0 w 18"/>
                    <a:gd name="T29" fmla="*/ 0 h 100"/>
                    <a:gd name="T30" fmla="*/ 0 w 18"/>
                    <a:gd name="T31" fmla="*/ 0 h 100"/>
                    <a:gd name="T32" fmla="*/ 0 w 18"/>
                    <a:gd name="T33" fmla="*/ 0 h 100"/>
                    <a:gd name="T34" fmla="*/ 0 w 18"/>
                    <a:gd name="T35" fmla="*/ 0 h 100"/>
                    <a:gd name="T36" fmla="*/ 0 w 18"/>
                    <a:gd name="T37" fmla="*/ 0 h 100"/>
                    <a:gd name="T38" fmla="*/ 0 w 18"/>
                    <a:gd name="T39" fmla="*/ 0 h 100"/>
                    <a:gd name="T40" fmla="*/ 0 w 18"/>
                    <a:gd name="T41" fmla="*/ 0 h 100"/>
                    <a:gd name="T42" fmla="*/ 0 w 18"/>
                    <a:gd name="T43" fmla="*/ 0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100"/>
                    <a:gd name="T68" fmla="*/ 18 w 18"/>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100">
                      <a:moveTo>
                        <a:pt x="13" y="0"/>
                      </a:moveTo>
                      <a:lnTo>
                        <a:pt x="12" y="33"/>
                      </a:lnTo>
                      <a:lnTo>
                        <a:pt x="14" y="67"/>
                      </a:lnTo>
                      <a:lnTo>
                        <a:pt x="18" y="100"/>
                      </a:lnTo>
                      <a:lnTo>
                        <a:pt x="14" y="82"/>
                      </a:lnTo>
                      <a:lnTo>
                        <a:pt x="11" y="64"/>
                      </a:lnTo>
                      <a:lnTo>
                        <a:pt x="7" y="46"/>
                      </a:lnTo>
                      <a:lnTo>
                        <a:pt x="6" y="38"/>
                      </a:lnTo>
                      <a:lnTo>
                        <a:pt x="6" y="30"/>
                      </a:lnTo>
                      <a:lnTo>
                        <a:pt x="5" y="22"/>
                      </a:lnTo>
                      <a:lnTo>
                        <a:pt x="4" y="14"/>
                      </a:lnTo>
                      <a:lnTo>
                        <a:pt x="2" y="9"/>
                      </a:lnTo>
                      <a:lnTo>
                        <a:pt x="0" y="1"/>
                      </a:lnTo>
                      <a:lnTo>
                        <a:pt x="4" y="1"/>
                      </a:lnTo>
                      <a:lnTo>
                        <a:pt x="9" y="0"/>
                      </a:lnTo>
                      <a:lnTo>
                        <a:pt x="13" y="0"/>
                      </a:lnTo>
                    </a:path>
                  </a:pathLst>
                </a:custGeom>
                <a:noFill/>
                <a:ln w="1588">
                  <a:solidFill>
                    <a:srgbClr val="87C2DC"/>
                  </a:solidFill>
                  <a:round/>
                  <a:headEnd/>
                  <a:tailEnd/>
                </a:ln>
              </p:spPr>
              <p:txBody>
                <a:bodyPr/>
                <a:lstStyle/>
                <a:p>
                  <a:endParaRPr lang="en-US"/>
                </a:p>
              </p:txBody>
            </p:sp>
            <p:sp>
              <p:nvSpPr>
                <p:cNvPr id="18830" name="Freeform 950"/>
                <p:cNvSpPr>
                  <a:spLocks/>
                </p:cNvSpPr>
                <p:nvPr/>
              </p:nvSpPr>
              <p:spPr bwMode="auto">
                <a:xfrm>
                  <a:off x="1639" y="2610"/>
                  <a:ext cx="8" cy="28"/>
                </a:xfrm>
                <a:custGeom>
                  <a:avLst/>
                  <a:gdLst>
                    <a:gd name="T0" fmla="*/ 0 w 32"/>
                    <a:gd name="T1" fmla="*/ 0 h 110"/>
                    <a:gd name="T2" fmla="*/ 0 w 32"/>
                    <a:gd name="T3" fmla="*/ 0 h 110"/>
                    <a:gd name="T4" fmla="*/ 0 w 32"/>
                    <a:gd name="T5" fmla="*/ 0 h 110"/>
                    <a:gd name="T6" fmla="*/ 0 w 32"/>
                    <a:gd name="T7" fmla="*/ 0 h 110"/>
                    <a:gd name="T8" fmla="*/ 0 w 32"/>
                    <a:gd name="T9" fmla="*/ 0 h 110"/>
                    <a:gd name="T10" fmla="*/ 0 w 32"/>
                    <a:gd name="T11" fmla="*/ 0 h 110"/>
                    <a:gd name="T12" fmla="*/ 0 w 32"/>
                    <a:gd name="T13" fmla="*/ 0 h 110"/>
                    <a:gd name="T14" fmla="*/ 0 w 32"/>
                    <a:gd name="T15" fmla="*/ 0 h 110"/>
                    <a:gd name="T16" fmla="*/ 0 w 32"/>
                    <a:gd name="T17" fmla="*/ 0 h 110"/>
                    <a:gd name="T18" fmla="*/ 0 w 32"/>
                    <a:gd name="T19" fmla="*/ 0 h 110"/>
                    <a:gd name="T20" fmla="*/ 0 w 32"/>
                    <a:gd name="T21" fmla="*/ 0 h 110"/>
                    <a:gd name="T22" fmla="*/ 0 w 32"/>
                    <a:gd name="T23" fmla="*/ 0 h 110"/>
                    <a:gd name="T24" fmla="*/ 0 w 32"/>
                    <a:gd name="T25" fmla="*/ 0 h 110"/>
                    <a:gd name="T26" fmla="*/ 0 w 32"/>
                    <a:gd name="T27" fmla="*/ 0 h 110"/>
                    <a:gd name="T28" fmla="*/ 0 w 32"/>
                    <a:gd name="T29" fmla="*/ 0 h 110"/>
                    <a:gd name="T30" fmla="*/ 0 w 32"/>
                    <a:gd name="T31" fmla="*/ 0 h 110"/>
                    <a:gd name="T32" fmla="*/ 0 w 3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10"/>
                    <a:gd name="T53" fmla="*/ 32 w 32"/>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10">
                      <a:moveTo>
                        <a:pt x="11" y="0"/>
                      </a:moveTo>
                      <a:lnTo>
                        <a:pt x="17" y="36"/>
                      </a:lnTo>
                      <a:lnTo>
                        <a:pt x="24" y="76"/>
                      </a:lnTo>
                      <a:lnTo>
                        <a:pt x="32" y="110"/>
                      </a:lnTo>
                      <a:lnTo>
                        <a:pt x="27" y="87"/>
                      </a:lnTo>
                      <a:lnTo>
                        <a:pt x="19" y="57"/>
                      </a:lnTo>
                      <a:lnTo>
                        <a:pt x="9" y="36"/>
                      </a:lnTo>
                      <a:lnTo>
                        <a:pt x="7" y="27"/>
                      </a:lnTo>
                      <a:lnTo>
                        <a:pt x="4" y="17"/>
                      </a:lnTo>
                      <a:lnTo>
                        <a:pt x="0" y="6"/>
                      </a:lnTo>
                      <a:lnTo>
                        <a:pt x="4" y="5"/>
                      </a:lnTo>
                      <a:lnTo>
                        <a:pt x="8" y="1"/>
                      </a:lnTo>
                      <a:lnTo>
                        <a:pt x="11" y="0"/>
                      </a:lnTo>
                      <a:close/>
                    </a:path>
                  </a:pathLst>
                </a:custGeom>
                <a:solidFill>
                  <a:srgbClr val="47A3CB"/>
                </a:solidFill>
                <a:ln w="9525">
                  <a:noFill/>
                  <a:round/>
                  <a:headEnd/>
                  <a:tailEnd/>
                </a:ln>
              </p:spPr>
              <p:txBody>
                <a:bodyPr/>
                <a:lstStyle/>
                <a:p>
                  <a:endParaRPr lang="en-US"/>
                </a:p>
              </p:txBody>
            </p:sp>
            <p:sp>
              <p:nvSpPr>
                <p:cNvPr id="18831" name="Freeform 951"/>
                <p:cNvSpPr>
                  <a:spLocks/>
                </p:cNvSpPr>
                <p:nvPr/>
              </p:nvSpPr>
              <p:spPr bwMode="auto">
                <a:xfrm>
                  <a:off x="1639" y="2610"/>
                  <a:ext cx="8" cy="28"/>
                </a:xfrm>
                <a:custGeom>
                  <a:avLst/>
                  <a:gdLst>
                    <a:gd name="T0" fmla="*/ 0 w 32"/>
                    <a:gd name="T1" fmla="*/ 0 h 110"/>
                    <a:gd name="T2" fmla="*/ 0 w 32"/>
                    <a:gd name="T3" fmla="*/ 0 h 110"/>
                    <a:gd name="T4" fmla="*/ 0 w 32"/>
                    <a:gd name="T5" fmla="*/ 0 h 110"/>
                    <a:gd name="T6" fmla="*/ 0 w 32"/>
                    <a:gd name="T7" fmla="*/ 0 h 110"/>
                    <a:gd name="T8" fmla="*/ 0 w 32"/>
                    <a:gd name="T9" fmla="*/ 0 h 110"/>
                    <a:gd name="T10" fmla="*/ 0 w 32"/>
                    <a:gd name="T11" fmla="*/ 0 h 110"/>
                    <a:gd name="T12" fmla="*/ 0 w 32"/>
                    <a:gd name="T13" fmla="*/ 0 h 110"/>
                    <a:gd name="T14" fmla="*/ 0 w 32"/>
                    <a:gd name="T15" fmla="*/ 0 h 110"/>
                    <a:gd name="T16" fmla="*/ 0 w 32"/>
                    <a:gd name="T17" fmla="*/ 0 h 110"/>
                    <a:gd name="T18" fmla="*/ 0 w 32"/>
                    <a:gd name="T19" fmla="*/ 0 h 110"/>
                    <a:gd name="T20" fmla="*/ 0 w 32"/>
                    <a:gd name="T21" fmla="*/ 0 h 110"/>
                    <a:gd name="T22" fmla="*/ 0 w 32"/>
                    <a:gd name="T23" fmla="*/ 0 h 110"/>
                    <a:gd name="T24" fmla="*/ 0 w 32"/>
                    <a:gd name="T25" fmla="*/ 0 h 110"/>
                    <a:gd name="T26" fmla="*/ 0 w 32"/>
                    <a:gd name="T27" fmla="*/ 0 h 110"/>
                    <a:gd name="T28" fmla="*/ 0 w 32"/>
                    <a:gd name="T29" fmla="*/ 0 h 110"/>
                    <a:gd name="T30" fmla="*/ 0 w 32"/>
                    <a:gd name="T31" fmla="*/ 0 h 110"/>
                    <a:gd name="T32" fmla="*/ 0 w 32"/>
                    <a:gd name="T33" fmla="*/ 0 h 110"/>
                    <a:gd name="T34" fmla="*/ 0 w 32"/>
                    <a:gd name="T35" fmla="*/ 0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10"/>
                    <a:gd name="T56" fmla="*/ 32 w 32"/>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10">
                      <a:moveTo>
                        <a:pt x="11" y="0"/>
                      </a:moveTo>
                      <a:lnTo>
                        <a:pt x="17" y="36"/>
                      </a:lnTo>
                      <a:lnTo>
                        <a:pt x="24" y="76"/>
                      </a:lnTo>
                      <a:lnTo>
                        <a:pt x="32" y="110"/>
                      </a:lnTo>
                      <a:lnTo>
                        <a:pt x="27" y="87"/>
                      </a:lnTo>
                      <a:lnTo>
                        <a:pt x="19" y="57"/>
                      </a:lnTo>
                      <a:lnTo>
                        <a:pt x="9" y="36"/>
                      </a:lnTo>
                      <a:lnTo>
                        <a:pt x="7" y="27"/>
                      </a:lnTo>
                      <a:lnTo>
                        <a:pt x="4" y="17"/>
                      </a:lnTo>
                      <a:lnTo>
                        <a:pt x="0" y="6"/>
                      </a:lnTo>
                      <a:lnTo>
                        <a:pt x="4" y="5"/>
                      </a:lnTo>
                      <a:lnTo>
                        <a:pt x="8" y="1"/>
                      </a:lnTo>
                      <a:lnTo>
                        <a:pt x="11" y="0"/>
                      </a:lnTo>
                    </a:path>
                  </a:pathLst>
                </a:custGeom>
                <a:noFill/>
                <a:ln w="1588">
                  <a:solidFill>
                    <a:srgbClr val="87C2DC"/>
                  </a:solidFill>
                  <a:round/>
                  <a:headEnd/>
                  <a:tailEnd/>
                </a:ln>
              </p:spPr>
              <p:txBody>
                <a:bodyPr/>
                <a:lstStyle/>
                <a:p>
                  <a:endParaRPr lang="en-US"/>
                </a:p>
              </p:txBody>
            </p:sp>
            <p:sp>
              <p:nvSpPr>
                <p:cNvPr id="18832" name="Freeform 952"/>
                <p:cNvSpPr>
                  <a:spLocks/>
                </p:cNvSpPr>
                <p:nvPr/>
              </p:nvSpPr>
              <p:spPr bwMode="auto">
                <a:xfrm>
                  <a:off x="1660" y="2587"/>
                  <a:ext cx="15" cy="13"/>
                </a:xfrm>
                <a:custGeom>
                  <a:avLst/>
                  <a:gdLst>
                    <a:gd name="T0" fmla="*/ 0 w 60"/>
                    <a:gd name="T1" fmla="*/ 0 h 52"/>
                    <a:gd name="T2" fmla="*/ 0 w 60"/>
                    <a:gd name="T3" fmla="*/ 0 h 52"/>
                    <a:gd name="T4" fmla="*/ 0 w 60"/>
                    <a:gd name="T5" fmla="*/ 0 h 52"/>
                    <a:gd name="T6" fmla="*/ 0 w 60"/>
                    <a:gd name="T7" fmla="*/ 0 h 52"/>
                    <a:gd name="T8" fmla="*/ 0 w 60"/>
                    <a:gd name="T9" fmla="*/ 0 h 52"/>
                    <a:gd name="T10" fmla="*/ 0 w 60"/>
                    <a:gd name="T11" fmla="*/ 0 h 52"/>
                    <a:gd name="T12" fmla="*/ 0 w 60"/>
                    <a:gd name="T13" fmla="*/ 0 h 52"/>
                    <a:gd name="T14" fmla="*/ 0 w 60"/>
                    <a:gd name="T15" fmla="*/ 0 h 52"/>
                    <a:gd name="T16" fmla="*/ 0 w 60"/>
                    <a:gd name="T17" fmla="*/ 0 h 52"/>
                    <a:gd name="T18" fmla="*/ 0 w 60"/>
                    <a:gd name="T19" fmla="*/ 0 h 52"/>
                    <a:gd name="T20" fmla="*/ 0 w 60"/>
                    <a:gd name="T21" fmla="*/ 0 h 52"/>
                    <a:gd name="T22" fmla="*/ 0 w 60"/>
                    <a:gd name="T23" fmla="*/ 0 h 52"/>
                    <a:gd name="T24" fmla="*/ 0 w 60"/>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52"/>
                    <a:gd name="T41" fmla="*/ 60 w 60"/>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52">
                      <a:moveTo>
                        <a:pt x="8" y="0"/>
                      </a:moveTo>
                      <a:lnTo>
                        <a:pt x="23" y="20"/>
                      </a:lnTo>
                      <a:lnTo>
                        <a:pt x="41" y="38"/>
                      </a:lnTo>
                      <a:lnTo>
                        <a:pt x="60" y="52"/>
                      </a:lnTo>
                      <a:lnTo>
                        <a:pt x="38" y="36"/>
                      </a:lnTo>
                      <a:lnTo>
                        <a:pt x="18" y="21"/>
                      </a:lnTo>
                      <a:lnTo>
                        <a:pt x="0" y="9"/>
                      </a:lnTo>
                      <a:lnTo>
                        <a:pt x="3" y="7"/>
                      </a:lnTo>
                      <a:lnTo>
                        <a:pt x="6" y="2"/>
                      </a:lnTo>
                      <a:lnTo>
                        <a:pt x="8" y="0"/>
                      </a:lnTo>
                      <a:close/>
                    </a:path>
                  </a:pathLst>
                </a:custGeom>
                <a:solidFill>
                  <a:srgbClr val="47A3CB"/>
                </a:solidFill>
                <a:ln w="9525">
                  <a:noFill/>
                  <a:round/>
                  <a:headEnd/>
                  <a:tailEnd/>
                </a:ln>
              </p:spPr>
              <p:txBody>
                <a:bodyPr/>
                <a:lstStyle/>
                <a:p>
                  <a:endParaRPr lang="en-US"/>
                </a:p>
              </p:txBody>
            </p:sp>
            <p:sp>
              <p:nvSpPr>
                <p:cNvPr id="18833" name="Freeform 953"/>
                <p:cNvSpPr>
                  <a:spLocks/>
                </p:cNvSpPr>
                <p:nvPr/>
              </p:nvSpPr>
              <p:spPr bwMode="auto">
                <a:xfrm>
                  <a:off x="1660" y="2587"/>
                  <a:ext cx="15" cy="13"/>
                </a:xfrm>
                <a:custGeom>
                  <a:avLst/>
                  <a:gdLst>
                    <a:gd name="T0" fmla="*/ 0 w 60"/>
                    <a:gd name="T1" fmla="*/ 0 h 52"/>
                    <a:gd name="T2" fmla="*/ 0 w 60"/>
                    <a:gd name="T3" fmla="*/ 0 h 52"/>
                    <a:gd name="T4" fmla="*/ 0 w 60"/>
                    <a:gd name="T5" fmla="*/ 0 h 52"/>
                    <a:gd name="T6" fmla="*/ 0 w 60"/>
                    <a:gd name="T7" fmla="*/ 0 h 52"/>
                    <a:gd name="T8" fmla="*/ 0 w 60"/>
                    <a:gd name="T9" fmla="*/ 0 h 52"/>
                    <a:gd name="T10" fmla="*/ 0 w 60"/>
                    <a:gd name="T11" fmla="*/ 0 h 52"/>
                    <a:gd name="T12" fmla="*/ 0 w 60"/>
                    <a:gd name="T13" fmla="*/ 0 h 52"/>
                    <a:gd name="T14" fmla="*/ 0 w 60"/>
                    <a:gd name="T15" fmla="*/ 0 h 52"/>
                    <a:gd name="T16" fmla="*/ 0 w 60"/>
                    <a:gd name="T17" fmla="*/ 0 h 52"/>
                    <a:gd name="T18" fmla="*/ 0 w 60"/>
                    <a:gd name="T19" fmla="*/ 0 h 52"/>
                    <a:gd name="T20" fmla="*/ 0 w 60"/>
                    <a:gd name="T21" fmla="*/ 0 h 52"/>
                    <a:gd name="T22" fmla="*/ 0 w 60"/>
                    <a:gd name="T23" fmla="*/ 0 h 52"/>
                    <a:gd name="T24" fmla="*/ 0 w 60"/>
                    <a:gd name="T25" fmla="*/ 0 h 52"/>
                    <a:gd name="T26" fmla="*/ 0 w 60"/>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52"/>
                    <a:gd name="T44" fmla="*/ 60 w 60"/>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52">
                      <a:moveTo>
                        <a:pt x="8" y="0"/>
                      </a:moveTo>
                      <a:lnTo>
                        <a:pt x="23" y="20"/>
                      </a:lnTo>
                      <a:lnTo>
                        <a:pt x="41" y="38"/>
                      </a:lnTo>
                      <a:lnTo>
                        <a:pt x="60" y="52"/>
                      </a:lnTo>
                      <a:lnTo>
                        <a:pt x="38" y="36"/>
                      </a:lnTo>
                      <a:lnTo>
                        <a:pt x="18" y="21"/>
                      </a:lnTo>
                      <a:lnTo>
                        <a:pt x="0" y="9"/>
                      </a:lnTo>
                      <a:lnTo>
                        <a:pt x="3" y="7"/>
                      </a:lnTo>
                      <a:lnTo>
                        <a:pt x="6" y="2"/>
                      </a:lnTo>
                      <a:lnTo>
                        <a:pt x="8" y="0"/>
                      </a:lnTo>
                    </a:path>
                  </a:pathLst>
                </a:custGeom>
                <a:noFill/>
                <a:ln w="1588">
                  <a:solidFill>
                    <a:srgbClr val="87C2DC"/>
                  </a:solidFill>
                  <a:round/>
                  <a:headEnd/>
                  <a:tailEnd/>
                </a:ln>
              </p:spPr>
              <p:txBody>
                <a:bodyPr/>
                <a:lstStyle/>
                <a:p>
                  <a:endParaRPr lang="en-US"/>
                </a:p>
              </p:txBody>
            </p:sp>
            <p:sp>
              <p:nvSpPr>
                <p:cNvPr id="18834" name="Freeform 954"/>
                <p:cNvSpPr>
                  <a:spLocks/>
                </p:cNvSpPr>
                <p:nvPr/>
              </p:nvSpPr>
              <p:spPr bwMode="auto">
                <a:xfrm>
                  <a:off x="1650" y="2601"/>
                  <a:ext cx="15" cy="19"/>
                </a:xfrm>
                <a:custGeom>
                  <a:avLst/>
                  <a:gdLst>
                    <a:gd name="T0" fmla="*/ 0 w 62"/>
                    <a:gd name="T1" fmla="*/ 0 h 73"/>
                    <a:gd name="T2" fmla="*/ 0 w 62"/>
                    <a:gd name="T3" fmla="*/ 0 h 73"/>
                    <a:gd name="T4" fmla="*/ 0 w 62"/>
                    <a:gd name="T5" fmla="*/ 0 h 73"/>
                    <a:gd name="T6" fmla="*/ 0 w 62"/>
                    <a:gd name="T7" fmla="*/ 0 h 73"/>
                    <a:gd name="T8" fmla="*/ 0 w 62"/>
                    <a:gd name="T9" fmla="*/ 0 h 73"/>
                    <a:gd name="T10" fmla="*/ 0 w 62"/>
                    <a:gd name="T11" fmla="*/ 0 h 73"/>
                    <a:gd name="T12" fmla="*/ 0 w 62"/>
                    <a:gd name="T13" fmla="*/ 0 h 73"/>
                    <a:gd name="T14" fmla="*/ 0 w 62"/>
                    <a:gd name="T15" fmla="*/ 0 h 73"/>
                    <a:gd name="T16" fmla="*/ 0 w 62"/>
                    <a:gd name="T17" fmla="*/ 0 h 73"/>
                    <a:gd name="T18" fmla="*/ 0 w 62"/>
                    <a:gd name="T19" fmla="*/ 0 h 73"/>
                    <a:gd name="T20" fmla="*/ 0 w 62"/>
                    <a:gd name="T21" fmla="*/ 0 h 73"/>
                    <a:gd name="T22" fmla="*/ 0 w 62"/>
                    <a:gd name="T23" fmla="*/ 0 h 73"/>
                    <a:gd name="T24" fmla="*/ 0 w 62"/>
                    <a:gd name="T25" fmla="*/ 0 h 73"/>
                    <a:gd name="T26" fmla="*/ 0 w 62"/>
                    <a:gd name="T27" fmla="*/ 0 h 73"/>
                    <a:gd name="T28" fmla="*/ 0 w 62"/>
                    <a:gd name="T29" fmla="*/ 0 h 73"/>
                    <a:gd name="T30" fmla="*/ 0 w 62"/>
                    <a:gd name="T31" fmla="*/ 0 h 73"/>
                    <a:gd name="T32" fmla="*/ 0 w 62"/>
                    <a:gd name="T33" fmla="*/ 0 h 73"/>
                    <a:gd name="T34" fmla="*/ 0 w 62"/>
                    <a:gd name="T35" fmla="*/ 0 h 73"/>
                    <a:gd name="T36" fmla="*/ 0 w 62"/>
                    <a:gd name="T37" fmla="*/ 0 h 73"/>
                    <a:gd name="T38" fmla="*/ 0 w 62"/>
                    <a:gd name="T39" fmla="*/ 0 h 73"/>
                    <a:gd name="T40" fmla="*/ 0 w 62"/>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73"/>
                    <a:gd name="T65" fmla="*/ 62 w 62"/>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73">
                      <a:moveTo>
                        <a:pt x="6" y="0"/>
                      </a:moveTo>
                      <a:lnTo>
                        <a:pt x="13" y="7"/>
                      </a:lnTo>
                      <a:lnTo>
                        <a:pt x="20" y="14"/>
                      </a:lnTo>
                      <a:lnTo>
                        <a:pt x="29" y="20"/>
                      </a:lnTo>
                      <a:lnTo>
                        <a:pt x="29" y="22"/>
                      </a:lnTo>
                      <a:lnTo>
                        <a:pt x="29" y="23"/>
                      </a:lnTo>
                      <a:lnTo>
                        <a:pt x="30" y="26"/>
                      </a:lnTo>
                      <a:lnTo>
                        <a:pt x="43" y="40"/>
                      </a:lnTo>
                      <a:lnTo>
                        <a:pt x="53" y="56"/>
                      </a:lnTo>
                      <a:lnTo>
                        <a:pt x="62" y="73"/>
                      </a:lnTo>
                      <a:lnTo>
                        <a:pt x="44" y="51"/>
                      </a:lnTo>
                      <a:lnTo>
                        <a:pt x="23" y="30"/>
                      </a:lnTo>
                      <a:lnTo>
                        <a:pt x="0" y="11"/>
                      </a:lnTo>
                      <a:lnTo>
                        <a:pt x="2" y="9"/>
                      </a:lnTo>
                      <a:lnTo>
                        <a:pt x="4" y="2"/>
                      </a:lnTo>
                      <a:lnTo>
                        <a:pt x="6" y="0"/>
                      </a:lnTo>
                      <a:close/>
                    </a:path>
                  </a:pathLst>
                </a:custGeom>
                <a:solidFill>
                  <a:srgbClr val="47A3CB"/>
                </a:solidFill>
                <a:ln w="9525">
                  <a:noFill/>
                  <a:round/>
                  <a:headEnd/>
                  <a:tailEnd/>
                </a:ln>
              </p:spPr>
              <p:txBody>
                <a:bodyPr/>
                <a:lstStyle/>
                <a:p>
                  <a:endParaRPr lang="en-US"/>
                </a:p>
              </p:txBody>
            </p:sp>
            <p:sp>
              <p:nvSpPr>
                <p:cNvPr id="18835" name="Freeform 955"/>
                <p:cNvSpPr>
                  <a:spLocks/>
                </p:cNvSpPr>
                <p:nvPr/>
              </p:nvSpPr>
              <p:spPr bwMode="auto">
                <a:xfrm>
                  <a:off x="1650" y="2601"/>
                  <a:ext cx="15" cy="19"/>
                </a:xfrm>
                <a:custGeom>
                  <a:avLst/>
                  <a:gdLst>
                    <a:gd name="T0" fmla="*/ 0 w 62"/>
                    <a:gd name="T1" fmla="*/ 0 h 73"/>
                    <a:gd name="T2" fmla="*/ 0 w 62"/>
                    <a:gd name="T3" fmla="*/ 0 h 73"/>
                    <a:gd name="T4" fmla="*/ 0 w 62"/>
                    <a:gd name="T5" fmla="*/ 0 h 73"/>
                    <a:gd name="T6" fmla="*/ 0 w 62"/>
                    <a:gd name="T7" fmla="*/ 0 h 73"/>
                    <a:gd name="T8" fmla="*/ 0 w 62"/>
                    <a:gd name="T9" fmla="*/ 0 h 73"/>
                    <a:gd name="T10" fmla="*/ 0 w 62"/>
                    <a:gd name="T11" fmla="*/ 0 h 73"/>
                    <a:gd name="T12" fmla="*/ 0 w 62"/>
                    <a:gd name="T13" fmla="*/ 0 h 73"/>
                    <a:gd name="T14" fmla="*/ 0 w 62"/>
                    <a:gd name="T15" fmla="*/ 0 h 73"/>
                    <a:gd name="T16" fmla="*/ 0 w 62"/>
                    <a:gd name="T17" fmla="*/ 0 h 73"/>
                    <a:gd name="T18" fmla="*/ 0 w 62"/>
                    <a:gd name="T19" fmla="*/ 0 h 73"/>
                    <a:gd name="T20" fmla="*/ 0 w 62"/>
                    <a:gd name="T21" fmla="*/ 0 h 73"/>
                    <a:gd name="T22" fmla="*/ 0 w 62"/>
                    <a:gd name="T23" fmla="*/ 0 h 73"/>
                    <a:gd name="T24" fmla="*/ 0 w 62"/>
                    <a:gd name="T25" fmla="*/ 0 h 73"/>
                    <a:gd name="T26" fmla="*/ 0 w 62"/>
                    <a:gd name="T27" fmla="*/ 0 h 73"/>
                    <a:gd name="T28" fmla="*/ 0 w 62"/>
                    <a:gd name="T29" fmla="*/ 0 h 73"/>
                    <a:gd name="T30" fmla="*/ 0 w 62"/>
                    <a:gd name="T31" fmla="*/ 0 h 73"/>
                    <a:gd name="T32" fmla="*/ 0 w 62"/>
                    <a:gd name="T33" fmla="*/ 0 h 73"/>
                    <a:gd name="T34" fmla="*/ 0 w 62"/>
                    <a:gd name="T35" fmla="*/ 0 h 73"/>
                    <a:gd name="T36" fmla="*/ 0 w 62"/>
                    <a:gd name="T37" fmla="*/ 0 h 73"/>
                    <a:gd name="T38" fmla="*/ 0 w 62"/>
                    <a:gd name="T39" fmla="*/ 0 h 73"/>
                    <a:gd name="T40" fmla="*/ 0 w 62"/>
                    <a:gd name="T41" fmla="*/ 0 h 73"/>
                    <a:gd name="T42" fmla="*/ 0 w 62"/>
                    <a:gd name="T43" fmla="*/ 0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3"/>
                    <a:gd name="T68" fmla="*/ 62 w 62"/>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3">
                      <a:moveTo>
                        <a:pt x="6" y="0"/>
                      </a:moveTo>
                      <a:lnTo>
                        <a:pt x="13" y="7"/>
                      </a:lnTo>
                      <a:lnTo>
                        <a:pt x="20" y="14"/>
                      </a:lnTo>
                      <a:lnTo>
                        <a:pt x="29" y="20"/>
                      </a:lnTo>
                      <a:lnTo>
                        <a:pt x="29" y="22"/>
                      </a:lnTo>
                      <a:lnTo>
                        <a:pt x="29" y="23"/>
                      </a:lnTo>
                      <a:lnTo>
                        <a:pt x="30" y="26"/>
                      </a:lnTo>
                      <a:lnTo>
                        <a:pt x="43" y="40"/>
                      </a:lnTo>
                      <a:lnTo>
                        <a:pt x="53" y="56"/>
                      </a:lnTo>
                      <a:lnTo>
                        <a:pt x="62" y="73"/>
                      </a:lnTo>
                      <a:lnTo>
                        <a:pt x="44" y="51"/>
                      </a:lnTo>
                      <a:lnTo>
                        <a:pt x="23" y="30"/>
                      </a:lnTo>
                      <a:lnTo>
                        <a:pt x="0" y="11"/>
                      </a:lnTo>
                      <a:lnTo>
                        <a:pt x="2" y="9"/>
                      </a:lnTo>
                      <a:lnTo>
                        <a:pt x="4" y="2"/>
                      </a:lnTo>
                      <a:lnTo>
                        <a:pt x="6" y="0"/>
                      </a:lnTo>
                    </a:path>
                  </a:pathLst>
                </a:custGeom>
                <a:noFill/>
                <a:ln w="1588">
                  <a:solidFill>
                    <a:srgbClr val="87C2DC"/>
                  </a:solidFill>
                  <a:round/>
                  <a:headEnd/>
                  <a:tailEnd/>
                </a:ln>
              </p:spPr>
              <p:txBody>
                <a:bodyPr/>
                <a:lstStyle/>
                <a:p>
                  <a:endParaRPr lang="en-US"/>
                </a:p>
              </p:txBody>
            </p:sp>
            <p:sp>
              <p:nvSpPr>
                <p:cNvPr id="18836" name="Freeform 956"/>
                <p:cNvSpPr>
                  <a:spLocks/>
                </p:cNvSpPr>
                <p:nvPr/>
              </p:nvSpPr>
              <p:spPr bwMode="auto">
                <a:xfrm>
                  <a:off x="1414" y="1675"/>
                  <a:ext cx="46" cy="46"/>
                </a:xfrm>
                <a:custGeom>
                  <a:avLst/>
                  <a:gdLst>
                    <a:gd name="T0" fmla="*/ 0 w 184"/>
                    <a:gd name="T1" fmla="*/ 0 h 185"/>
                    <a:gd name="T2" fmla="*/ 0 w 184"/>
                    <a:gd name="T3" fmla="*/ 0 h 185"/>
                    <a:gd name="T4" fmla="*/ 0 w 184"/>
                    <a:gd name="T5" fmla="*/ 0 h 185"/>
                    <a:gd name="T6" fmla="*/ 0 w 184"/>
                    <a:gd name="T7" fmla="*/ 0 h 185"/>
                    <a:gd name="T8" fmla="*/ 0 w 184"/>
                    <a:gd name="T9" fmla="*/ 0 h 185"/>
                    <a:gd name="T10" fmla="*/ 0 w 184"/>
                    <a:gd name="T11" fmla="*/ 0 h 185"/>
                    <a:gd name="T12" fmla="*/ 0 w 184"/>
                    <a:gd name="T13" fmla="*/ 0 h 185"/>
                    <a:gd name="T14" fmla="*/ 0 w 184"/>
                    <a:gd name="T15" fmla="*/ 0 h 185"/>
                    <a:gd name="T16" fmla="*/ 0 w 184"/>
                    <a:gd name="T17" fmla="*/ 0 h 185"/>
                    <a:gd name="T18" fmla="*/ 0 w 184"/>
                    <a:gd name="T19" fmla="*/ 0 h 185"/>
                    <a:gd name="T20" fmla="*/ 0 w 184"/>
                    <a:gd name="T21" fmla="*/ 0 h 185"/>
                    <a:gd name="T22" fmla="*/ 0 w 184"/>
                    <a:gd name="T23" fmla="*/ 0 h 185"/>
                    <a:gd name="T24" fmla="*/ 0 w 184"/>
                    <a:gd name="T25" fmla="*/ 0 h 185"/>
                    <a:gd name="T26" fmla="*/ 0 w 184"/>
                    <a:gd name="T27" fmla="*/ 0 h 185"/>
                    <a:gd name="T28" fmla="*/ 0 w 184"/>
                    <a:gd name="T29" fmla="*/ 0 h 185"/>
                    <a:gd name="T30" fmla="*/ 0 w 184"/>
                    <a:gd name="T31" fmla="*/ 0 h 185"/>
                    <a:gd name="T32" fmla="*/ 0 w 184"/>
                    <a:gd name="T33" fmla="*/ 0 h 1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185"/>
                    <a:gd name="T53" fmla="*/ 184 w 184"/>
                    <a:gd name="T54" fmla="*/ 185 h 1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185">
                      <a:moveTo>
                        <a:pt x="92" y="185"/>
                      </a:moveTo>
                      <a:lnTo>
                        <a:pt x="138" y="172"/>
                      </a:lnTo>
                      <a:lnTo>
                        <a:pt x="171" y="139"/>
                      </a:lnTo>
                      <a:lnTo>
                        <a:pt x="184" y="92"/>
                      </a:lnTo>
                      <a:lnTo>
                        <a:pt x="171" y="46"/>
                      </a:lnTo>
                      <a:lnTo>
                        <a:pt x="138" y="13"/>
                      </a:lnTo>
                      <a:lnTo>
                        <a:pt x="92" y="0"/>
                      </a:lnTo>
                      <a:lnTo>
                        <a:pt x="46" y="13"/>
                      </a:lnTo>
                      <a:lnTo>
                        <a:pt x="13" y="46"/>
                      </a:lnTo>
                      <a:lnTo>
                        <a:pt x="0" y="92"/>
                      </a:lnTo>
                      <a:lnTo>
                        <a:pt x="13" y="140"/>
                      </a:lnTo>
                      <a:lnTo>
                        <a:pt x="46" y="172"/>
                      </a:lnTo>
                      <a:lnTo>
                        <a:pt x="92" y="185"/>
                      </a:lnTo>
                      <a:close/>
                    </a:path>
                  </a:pathLst>
                </a:custGeom>
                <a:noFill/>
                <a:ln w="9525">
                  <a:noFill/>
                  <a:round/>
                  <a:headEnd/>
                  <a:tailEnd/>
                </a:ln>
              </p:spPr>
              <p:txBody>
                <a:bodyPr/>
                <a:lstStyle/>
                <a:p>
                  <a:endParaRPr lang="en-US"/>
                </a:p>
              </p:txBody>
            </p:sp>
            <p:sp>
              <p:nvSpPr>
                <p:cNvPr id="18837" name="Freeform 957"/>
                <p:cNvSpPr>
                  <a:spLocks/>
                </p:cNvSpPr>
                <p:nvPr/>
              </p:nvSpPr>
              <p:spPr bwMode="auto">
                <a:xfrm>
                  <a:off x="1421" y="1680"/>
                  <a:ext cx="22" cy="36"/>
                </a:xfrm>
                <a:custGeom>
                  <a:avLst/>
                  <a:gdLst>
                    <a:gd name="T0" fmla="*/ 0 w 87"/>
                    <a:gd name="T1" fmla="*/ 0 h 147"/>
                    <a:gd name="T2" fmla="*/ 0 w 87"/>
                    <a:gd name="T3" fmla="*/ 0 h 147"/>
                    <a:gd name="T4" fmla="*/ 0 w 87"/>
                    <a:gd name="T5" fmla="*/ 0 h 147"/>
                    <a:gd name="T6" fmla="*/ 0 w 87"/>
                    <a:gd name="T7" fmla="*/ 0 h 147"/>
                    <a:gd name="T8" fmla="*/ 0 w 87"/>
                    <a:gd name="T9" fmla="*/ 0 h 147"/>
                    <a:gd name="T10" fmla="*/ 0 w 87"/>
                    <a:gd name="T11" fmla="*/ 0 h 147"/>
                    <a:gd name="T12" fmla="*/ 0 w 87"/>
                    <a:gd name="T13" fmla="*/ 0 h 147"/>
                    <a:gd name="T14" fmla="*/ 0 w 87"/>
                    <a:gd name="T15" fmla="*/ 0 h 147"/>
                    <a:gd name="T16" fmla="*/ 0 w 87"/>
                    <a:gd name="T17" fmla="*/ 0 h 147"/>
                    <a:gd name="T18" fmla="*/ 0 w 87"/>
                    <a:gd name="T19" fmla="*/ 0 h 147"/>
                    <a:gd name="T20" fmla="*/ 0 w 87"/>
                    <a:gd name="T21" fmla="*/ 0 h 147"/>
                    <a:gd name="T22" fmla="*/ 0 w 87"/>
                    <a:gd name="T23" fmla="*/ 0 h 147"/>
                    <a:gd name="T24" fmla="*/ 0 w 87"/>
                    <a:gd name="T25" fmla="*/ 0 h 147"/>
                    <a:gd name="T26" fmla="*/ 0 w 87"/>
                    <a:gd name="T27" fmla="*/ 0 h 147"/>
                    <a:gd name="T28" fmla="*/ 0 w 87"/>
                    <a:gd name="T29" fmla="*/ 0 h 147"/>
                    <a:gd name="T30" fmla="*/ 0 w 87"/>
                    <a:gd name="T31" fmla="*/ 0 h 147"/>
                    <a:gd name="T32" fmla="*/ 0 w 87"/>
                    <a:gd name="T33" fmla="*/ 0 h 147"/>
                    <a:gd name="T34" fmla="*/ 0 w 87"/>
                    <a:gd name="T35" fmla="*/ 0 h 147"/>
                    <a:gd name="T36" fmla="*/ 0 w 87"/>
                    <a:gd name="T37" fmla="*/ 0 h 147"/>
                    <a:gd name="T38" fmla="*/ 0 w 87"/>
                    <a:gd name="T39" fmla="*/ 0 h 147"/>
                    <a:gd name="T40" fmla="*/ 0 w 87"/>
                    <a:gd name="T41" fmla="*/ 0 h 147"/>
                    <a:gd name="T42" fmla="*/ 0 w 87"/>
                    <a:gd name="T43" fmla="*/ 0 h 147"/>
                    <a:gd name="T44" fmla="*/ 0 w 87"/>
                    <a:gd name="T45" fmla="*/ 0 h 147"/>
                    <a:gd name="T46" fmla="*/ 0 w 87"/>
                    <a:gd name="T47" fmla="*/ 0 h 147"/>
                    <a:gd name="T48" fmla="*/ 0 w 87"/>
                    <a:gd name="T49" fmla="*/ 0 h 147"/>
                    <a:gd name="T50" fmla="*/ 0 w 87"/>
                    <a:gd name="T51" fmla="*/ 0 h 147"/>
                    <a:gd name="T52" fmla="*/ 0 w 87"/>
                    <a:gd name="T53" fmla="*/ 0 h 147"/>
                    <a:gd name="T54" fmla="*/ 0 w 87"/>
                    <a:gd name="T55" fmla="*/ 0 h 147"/>
                    <a:gd name="T56" fmla="*/ 0 w 87"/>
                    <a:gd name="T57" fmla="*/ 0 h 147"/>
                    <a:gd name="T58" fmla="*/ 0 w 87"/>
                    <a:gd name="T59" fmla="*/ 0 h 147"/>
                    <a:gd name="T60" fmla="*/ 0 w 87"/>
                    <a:gd name="T61" fmla="*/ 0 h 147"/>
                    <a:gd name="T62" fmla="*/ 0 w 87"/>
                    <a:gd name="T63" fmla="*/ 0 h 147"/>
                    <a:gd name="T64" fmla="*/ 0 w 87"/>
                    <a:gd name="T65" fmla="*/ 0 h 147"/>
                    <a:gd name="T66" fmla="*/ 0 w 87"/>
                    <a:gd name="T67" fmla="*/ 0 h 147"/>
                    <a:gd name="T68" fmla="*/ 0 w 87"/>
                    <a:gd name="T69" fmla="*/ 0 h 147"/>
                    <a:gd name="T70" fmla="*/ 0 w 87"/>
                    <a:gd name="T71" fmla="*/ 0 h 147"/>
                    <a:gd name="T72" fmla="*/ 0 w 87"/>
                    <a:gd name="T73" fmla="*/ 0 h 147"/>
                    <a:gd name="T74" fmla="*/ 0 w 87"/>
                    <a:gd name="T75" fmla="*/ 0 h 147"/>
                    <a:gd name="T76" fmla="*/ 0 w 87"/>
                    <a:gd name="T77" fmla="*/ 0 h 147"/>
                    <a:gd name="T78" fmla="*/ 0 w 87"/>
                    <a:gd name="T79" fmla="*/ 0 h 147"/>
                    <a:gd name="T80" fmla="*/ 0 w 87"/>
                    <a:gd name="T81" fmla="*/ 0 h 147"/>
                    <a:gd name="T82" fmla="*/ 0 w 87"/>
                    <a:gd name="T83" fmla="*/ 0 h 147"/>
                    <a:gd name="T84" fmla="*/ 0 w 87"/>
                    <a:gd name="T85" fmla="*/ 0 h 147"/>
                    <a:gd name="T86" fmla="*/ 0 w 87"/>
                    <a:gd name="T87" fmla="*/ 0 h 147"/>
                    <a:gd name="T88" fmla="*/ 0 w 87"/>
                    <a:gd name="T89" fmla="*/ 0 h 147"/>
                    <a:gd name="T90" fmla="*/ 0 w 87"/>
                    <a:gd name="T91" fmla="*/ 0 h 147"/>
                    <a:gd name="T92" fmla="*/ 0 w 87"/>
                    <a:gd name="T93" fmla="*/ 0 h 1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7"/>
                    <a:gd name="T142" fmla="*/ 0 h 147"/>
                    <a:gd name="T143" fmla="*/ 87 w 87"/>
                    <a:gd name="T144" fmla="*/ 147 h 1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7" h="147">
                      <a:moveTo>
                        <a:pt x="0" y="73"/>
                      </a:moveTo>
                      <a:lnTo>
                        <a:pt x="9" y="41"/>
                      </a:lnTo>
                      <a:lnTo>
                        <a:pt x="32" y="18"/>
                      </a:lnTo>
                      <a:lnTo>
                        <a:pt x="64" y="9"/>
                      </a:lnTo>
                      <a:lnTo>
                        <a:pt x="64" y="7"/>
                      </a:lnTo>
                      <a:lnTo>
                        <a:pt x="64" y="2"/>
                      </a:lnTo>
                      <a:lnTo>
                        <a:pt x="64" y="0"/>
                      </a:lnTo>
                      <a:lnTo>
                        <a:pt x="87" y="19"/>
                      </a:lnTo>
                      <a:lnTo>
                        <a:pt x="64" y="38"/>
                      </a:lnTo>
                      <a:lnTo>
                        <a:pt x="64" y="35"/>
                      </a:lnTo>
                      <a:lnTo>
                        <a:pt x="64" y="31"/>
                      </a:lnTo>
                      <a:lnTo>
                        <a:pt x="64" y="28"/>
                      </a:lnTo>
                      <a:lnTo>
                        <a:pt x="41" y="34"/>
                      </a:lnTo>
                      <a:lnTo>
                        <a:pt x="26" y="51"/>
                      </a:lnTo>
                      <a:lnTo>
                        <a:pt x="20" y="73"/>
                      </a:lnTo>
                      <a:lnTo>
                        <a:pt x="26" y="97"/>
                      </a:lnTo>
                      <a:lnTo>
                        <a:pt x="41" y="113"/>
                      </a:lnTo>
                      <a:lnTo>
                        <a:pt x="64" y="120"/>
                      </a:lnTo>
                      <a:lnTo>
                        <a:pt x="64" y="116"/>
                      </a:lnTo>
                      <a:lnTo>
                        <a:pt x="64" y="111"/>
                      </a:lnTo>
                      <a:lnTo>
                        <a:pt x="64" y="109"/>
                      </a:lnTo>
                      <a:lnTo>
                        <a:pt x="87" y="128"/>
                      </a:lnTo>
                      <a:lnTo>
                        <a:pt x="64" y="147"/>
                      </a:lnTo>
                      <a:lnTo>
                        <a:pt x="64" y="145"/>
                      </a:lnTo>
                      <a:lnTo>
                        <a:pt x="64" y="141"/>
                      </a:lnTo>
                      <a:lnTo>
                        <a:pt x="64" y="139"/>
                      </a:lnTo>
                      <a:lnTo>
                        <a:pt x="32" y="129"/>
                      </a:lnTo>
                      <a:lnTo>
                        <a:pt x="9" y="107"/>
                      </a:lnTo>
                      <a:lnTo>
                        <a:pt x="0" y="73"/>
                      </a:lnTo>
                      <a:close/>
                    </a:path>
                  </a:pathLst>
                </a:custGeom>
                <a:noFill/>
                <a:ln w="9525">
                  <a:noFill/>
                  <a:round/>
                  <a:headEnd/>
                  <a:tailEnd/>
                </a:ln>
              </p:spPr>
              <p:txBody>
                <a:bodyPr/>
                <a:lstStyle/>
                <a:p>
                  <a:endParaRPr lang="en-US"/>
                </a:p>
              </p:txBody>
            </p:sp>
            <p:sp>
              <p:nvSpPr>
                <p:cNvPr id="18838" name="Line 958"/>
                <p:cNvSpPr>
                  <a:spLocks noChangeShapeType="1"/>
                </p:cNvSpPr>
                <p:nvPr/>
              </p:nvSpPr>
              <p:spPr bwMode="auto">
                <a:xfrm>
                  <a:off x="1410" y="1698"/>
                  <a:ext cx="11" cy="1"/>
                </a:xfrm>
                <a:prstGeom prst="line">
                  <a:avLst/>
                </a:prstGeom>
                <a:noFill/>
                <a:ln w="1588">
                  <a:solidFill>
                    <a:srgbClr val="87C2DC"/>
                  </a:solidFill>
                  <a:round/>
                  <a:headEnd/>
                  <a:tailEnd/>
                </a:ln>
              </p:spPr>
              <p:txBody>
                <a:bodyPr/>
                <a:lstStyle/>
                <a:p>
                  <a:endParaRPr lang="en-US"/>
                </a:p>
              </p:txBody>
            </p:sp>
            <p:sp>
              <p:nvSpPr>
                <p:cNvPr id="18839" name="Line 959"/>
                <p:cNvSpPr>
                  <a:spLocks noChangeShapeType="1"/>
                </p:cNvSpPr>
                <p:nvPr/>
              </p:nvSpPr>
              <p:spPr bwMode="auto">
                <a:xfrm>
                  <a:off x="1426" y="1698"/>
                  <a:ext cx="38" cy="1"/>
                </a:xfrm>
                <a:prstGeom prst="line">
                  <a:avLst/>
                </a:prstGeom>
                <a:noFill/>
                <a:ln w="1588">
                  <a:solidFill>
                    <a:srgbClr val="87C2DC"/>
                  </a:solidFill>
                  <a:round/>
                  <a:headEnd/>
                  <a:tailEnd/>
                </a:ln>
              </p:spPr>
              <p:txBody>
                <a:bodyPr/>
                <a:lstStyle/>
                <a:p>
                  <a:endParaRPr lang="en-US"/>
                </a:p>
              </p:txBody>
            </p:sp>
            <p:sp>
              <p:nvSpPr>
                <p:cNvPr id="18840" name="Line 960"/>
                <p:cNvSpPr>
                  <a:spLocks noChangeShapeType="1"/>
                </p:cNvSpPr>
                <p:nvPr/>
              </p:nvSpPr>
              <p:spPr bwMode="auto">
                <a:xfrm flipV="1">
                  <a:off x="1437" y="1714"/>
                  <a:ext cx="1" cy="11"/>
                </a:xfrm>
                <a:prstGeom prst="line">
                  <a:avLst/>
                </a:prstGeom>
                <a:noFill/>
                <a:ln w="1588">
                  <a:solidFill>
                    <a:srgbClr val="87C2DC"/>
                  </a:solidFill>
                  <a:round/>
                  <a:headEnd/>
                  <a:tailEnd/>
                </a:ln>
              </p:spPr>
              <p:txBody>
                <a:bodyPr/>
                <a:lstStyle/>
                <a:p>
                  <a:endParaRPr lang="en-US"/>
                </a:p>
              </p:txBody>
            </p:sp>
            <p:sp>
              <p:nvSpPr>
                <p:cNvPr id="18841" name="Line 961"/>
                <p:cNvSpPr>
                  <a:spLocks noChangeShapeType="1"/>
                </p:cNvSpPr>
                <p:nvPr/>
              </p:nvSpPr>
              <p:spPr bwMode="auto">
                <a:xfrm flipV="1">
                  <a:off x="1437" y="1687"/>
                  <a:ext cx="1" cy="23"/>
                </a:xfrm>
                <a:prstGeom prst="line">
                  <a:avLst/>
                </a:prstGeom>
                <a:noFill/>
                <a:ln w="1588">
                  <a:solidFill>
                    <a:srgbClr val="87C2DC"/>
                  </a:solidFill>
                  <a:round/>
                  <a:headEnd/>
                  <a:tailEnd/>
                </a:ln>
              </p:spPr>
              <p:txBody>
                <a:bodyPr/>
                <a:lstStyle/>
                <a:p>
                  <a:endParaRPr lang="en-US"/>
                </a:p>
              </p:txBody>
            </p:sp>
            <p:sp>
              <p:nvSpPr>
                <p:cNvPr id="18842" name="Line 962"/>
                <p:cNvSpPr>
                  <a:spLocks noChangeShapeType="1"/>
                </p:cNvSpPr>
                <p:nvPr/>
              </p:nvSpPr>
              <p:spPr bwMode="auto">
                <a:xfrm flipV="1">
                  <a:off x="1437" y="1671"/>
                  <a:ext cx="1" cy="11"/>
                </a:xfrm>
                <a:prstGeom prst="line">
                  <a:avLst/>
                </a:prstGeom>
                <a:noFill/>
                <a:ln w="1588">
                  <a:solidFill>
                    <a:srgbClr val="87C2DC"/>
                  </a:solidFill>
                  <a:round/>
                  <a:headEnd/>
                  <a:tailEnd/>
                </a:ln>
              </p:spPr>
              <p:txBody>
                <a:bodyPr/>
                <a:lstStyle/>
                <a:p>
                  <a:endParaRPr lang="en-US"/>
                </a:p>
              </p:txBody>
            </p:sp>
            <p:sp>
              <p:nvSpPr>
                <p:cNvPr id="18843" name="Freeform 963"/>
                <p:cNvSpPr>
                  <a:spLocks/>
                </p:cNvSpPr>
                <p:nvPr/>
              </p:nvSpPr>
              <p:spPr bwMode="auto">
                <a:xfrm>
                  <a:off x="1212" y="1815"/>
                  <a:ext cx="15" cy="6"/>
                </a:xfrm>
                <a:custGeom>
                  <a:avLst/>
                  <a:gdLst>
                    <a:gd name="T0" fmla="*/ 0 w 61"/>
                    <a:gd name="T1" fmla="*/ 0 h 22"/>
                    <a:gd name="T2" fmla="*/ 0 w 61"/>
                    <a:gd name="T3" fmla="*/ 0 h 22"/>
                    <a:gd name="T4" fmla="*/ 0 w 61"/>
                    <a:gd name="T5" fmla="*/ 0 h 22"/>
                    <a:gd name="T6" fmla="*/ 0 w 61"/>
                    <a:gd name="T7" fmla="*/ 0 h 22"/>
                    <a:gd name="T8" fmla="*/ 0 60000 65536"/>
                    <a:gd name="T9" fmla="*/ 0 60000 65536"/>
                    <a:gd name="T10" fmla="*/ 0 60000 65536"/>
                    <a:gd name="T11" fmla="*/ 0 60000 65536"/>
                    <a:gd name="T12" fmla="*/ 0 w 61"/>
                    <a:gd name="T13" fmla="*/ 0 h 22"/>
                    <a:gd name="T14" fmla="*/ 61 w 61"/>
                    <a:gd name="T15" fmla="*/ 22 h 22"/>
                  </a:gdLst>
                  <a:ahLst/>
                  <a:cxnLst>
                    <a:cxn ang="T8">
                      <a:pos x="T0" y="T1"/>
                    </a:cxn>
                    <a:cxn ang="T9">
                      <a:pos x="T2" y="T3"/>
                    </a:cxn>
                    <a:cxn ang="T10">
                      <a:pos x="T4" y="T5"/>
                    </a:cxn>
                    <a:cxn ang="T11">
                      <a:pos x="T6" y="T7"/>
                    </a:cxn>
                  </a:cxnLst>
                  <a:rect l="T12" t="T13" r="T14" b="T15"/>
                  <a:pathLst>
                    <a:path w="61" h="22">
                      <a:moveTo>
                        <a:pt x="61" y="1"/>
                      </a:moveTo>
                      <a:lnTo>
                        <a:pt x="35" y="0"/>
                      </a:lnTo>
                      <a:lnTo>
                        <a:pt x="16" y="7"/>
                      </a:lnTo>
                      <a:lnTo>
                        <a:pt x="0" y="22"/>
                      </a:lnTo>
                    </a:path>
                  </a:pathLst>
                </a:custGeom>
                <a:noFill/>
                <a:ln w="11113">
                  <a:solidFill>
                    <a:srgbClr val="D1E7F1"/>
                  </a:solidFill>
                  <a:round/>
                  <a:headEnd/>
                  <a:tailEnd/>
                </a:ln>
              </p:spPr>
              <p:txBody>
                <a:bodyPr/>
                <a:lstStyle/>
                <a:p>
                  <a:endParaRPr lang="en-US"/>
                </a:p>
              </p:txBody>
            </p:sp>
            <p:sp>
              <p:nvSpPr>
                <p:cNvPr id="18844" name="Freeform 964"/>
                <p:cNvSpPr>
                  <a:spLocks/>
                </p:cNvSpPr>
                <p:nvPr/>
              </p:nvSpPr>
              <p:spPr bwMode="auto">
                <a:xfrm>
                  <a:off x="1036" y="1715"/>
                  <a:ext cx="199" cy="687"/>
                </a:xfrm>
                <a:custGeom>
                  <a:avLst/>
                  <a:gdLst>
                    <a:gd name="T0" fmla="*/ 0 w 796"/>
                    <a:gd name="T1" fmla="*/ 1 h 2745"/>
                    <a:gd name="T2" fmla="*/ 0 w 796"/>
                    <a:gd name="T3" fmla="*/ 1 h 2745"/>
                    <a:gd name="T4" fmla="*/ 0 w 796"/>
                    <a:gd name="T5" fmla="*/ 1 h 2745"/>
                    <a:gd name="T6" fmla="*/ 0 w 796"/>
                    <a:gd name="T7" fmla="*/ 1 h 2745"/>
                    <a:gd name="T8" fmla="*/ 0 w 796"/>
                    <a:gd name="T9" fmla="*/ 1 h 2745"/>
                    <a:gd name="T10" fmla="*/ 0 w 796"/>
                    <a:gd name="T11" fmla="*/ 1 h 2745"/>
                    <a:gd name="T12" fmla="*/ 0 w 796"/>
                    <a:gd name="T13" fmla="*/ 1 h 2745"/>
                    <a:gd name="T14" fmla="*/ 0 w 796"/>
                    <a:gd name="T15" fmla="*/ 0 h 2745"/>
                    <a:gd name="T16" fmla="*/ 0 w 796"/>
                    <a:gd name="T17" fmla="*/ 0 h 2745"/>
                    <a:gd name="T18" fmla="*/ 0 w 796"/>
                    <a:gd name="T19" fmla="*/ 0 h 2745"/>
                    <a:gd name="T20" fmla="*/ 0 w 796"/>
                    <a:gd name="T21" fmla="*/ 0 h 2745"/>
                    <a:gd name="T22" fmla="*/ 0 w 796"/>
                    <a:gd name="T23" fmla="*/ 0 h 2745"/>
                    <a:gd name="T24" fmla="*/ 0 w 796"/>
                    <a:gd name="T25" fmla="*/ 0 h 2745"/>
                    <a:gd name="T26" fmla="*/ 0 w 796"/>
                    <a:gd name="T27" fmla="*/ 0 h 2745"/>
                    <a:gd name="T28" fmla="*/ 0 w 796"/>
                    <a:gd name="T29" fmla="*/ 0 h 2745"/>
                    <a:gd name="T30" fmla="*/ 0 w 796"/>
                    <a:gd name="T31" fmla="*/ 0 h 2745"/>
                    <a:gd name="T32" fmla="*/ 0 w 796"/>
                    <a:gd name="T33" fmla="*/ 0 h 2745"/>
                    <a:gd name="T34" fmla="*/ 0 w 796"/>
                    <a:gd name="T35" fmla="*/ 0 h 2745"/>
                    <a:gd name="T36" fmla="*/ 0 w 796"/>
                    <a:gd name="T37" fmla="*/ 0 h 2745"/>
                    <a:gd name="T38" fmla="*/ 0 w 796"/>
                    <a:gd name="T39" fmla="*/ 0 h 2745"/>
                    <a:gd name="T40" fmla="*/ 0 w 796"/>
                    <a:gd name="T41" fmla="*/ 0 h 2745"/>
                    <a:gd name="T42" fmla="*/ 0 w 796"/>
                    <a:gd name="T43" fmla="*/ 0 h 2745"/>
                    <a:gd name="T44" fmla="*/ 0 w 796"/>
                    <a:gd name="T45" fmla="*/ 0 h 2745"/>
                    <a:gd name="T46" fmla="*/ 0 w 796"/>
                    <a:gd name="T47" fmla="*/ 0 h 2745"/>
                    <a:gd name="T48" fmla="*/ 0 w 796"/>
                    <a:gd name="T49" fmla="*/ 0 h 2745"/>
                    <a:gd name="T50" fmla="*/ 0 w 796"/>
                    <a:gd name="T51" fmla="*/ 0 h 2745"/>
                    <a:gd name="T52" fmla="*/ 0 w 796"/>
                    <a:gd name="T53" fmla="*/ 0 h 2745"/>
                    <a:gd name="T54" fmla="*/ 0 w 796"/>
                    <a:gd name="T55" fmla="*/ 0 h 2745"/>
                    <a:gd name="T56" fmla="*/ 0 w 796"/>
                    <a:gd name="T57" fmla="*/ 0 h 2745"/>
                    <a:gd name="T58" fmla="*/ 0 w 796"/>
                    <a:gd name="T59" fmla="*/ 0 h 2745"/>
                    <a:gd name="T60" fmla="*/ 0 w 796"/>
                    <a:gd name="T61" fmla="*/ 0 h 2745"/>
                    <a:gd name="T62" fmla="*/ 0 w 796"/>
                    <a:gd name="T63" fmla="*/ 0 h 2745"/>
                    <a:gd name="T64" fmla="*/ 0 w 796"/>
                    <a:gd name="T65" fmla="*/ 1 h 2745"/>
                    <a:gd name="T66" fmla="*/ 0 w 796"/>
                    <a:gd name="T67" fmla="*/ 1 h 2745"/>
                    <a:gd name="T68" fmla="*/ 0 w 796"/>
                    <a:gd name="T69" fmla="*/ 1 h 2745"/>
                    <a:gd name="T70" fmla="*/ 0 w 796"/>
                    <a:gd name="T71" fmla="*/ 1 h 2745"/>
                    <a:gd name="T72" fmla="*/ 0 w 796"/>
                    <a:gd name="T73" fmla="*/ 1 h 2745"/>
                    <a:gd name="T74" fmla="*/ 0 w 796"/>
                    <a:gd name="T75" fmla="*/ 1 h 2745"/>
                    <a:gd name="T76" fmla="*/ 0 w 796"/>
                    <a:gd name="T77" fmla="*/ 1 h 2745"/>
                    <a:gd name="T78" fmla="*/ 0 w 796"/>
                    <a:gd name="T79" fmla="*/ 1 h 2745"/>
                    <a:gd name="T80" fmla="*/ 0 w 796"/>
                    <a:gd name="T81" fmla="*/ 1 h 2745"/>
                    <a:gd name="T82" fmla="*/ 0 w 796"/>
                    <a:gd name="T83" fmla="*/ 1 h 2745"/>
                    <a:gd name="T84" fmla="*/ 0 w 796"/>
                    <a:gd name="T85" fmla="*/ 1 h 2745"/>
                    <a:gd name="T86" fmla="*/ 0 w 796"/>
                    <a:gd name="T87" fmla="*/ 1 h 2745"/>
                    <a:gd name="T88" fmla="*/ 0 w 796"/>
                    <a:gd name="T89" fmla="*/ 1 h 2745"/>
                    <a:gd name="T90" fmla="*/ 0 w 796"/>
                    <a:gd name="T91" fmla="*/ 1 h 2745"/>
                    <a:gd name="T92" fmla="*/ 0 w 796"/>
                    <a:gd name="T93" fmla="*/ 1 h 2745"/>
                    <a:gd name="T94" fmla="*/ 0 w 796"/>
                    <a:gd name="T95" fmla="*/ 1 h 2745"/>
                    <a:gd name="T96" fmla="*/ 0 w 796"/>
                    <a:gd name="T97" fmla="*/ 1 h 2745"/>
                    <a:gd name="T98" fmla="*/ 0 w 796"/>
                    <a:gd name="T99" fmla="*/ 1 h 27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6"/>
                    <a:gd name="T151" fmla="*/ 0 h 2745"/>
                    <a:gd name="T152" fmla="*/ 796 w 796"/>
                    <a:gd name="T153" fmla="*/ 2745 h 27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6" h="2745">
                      <a:moveTo>
                        <a:pt x="796" y="2705"/>
                      </a:moveTo>
                      <a:lnTo>
                        <a:pt x="765" y="2622"/>
                      </a:lnTo>
                      <a:lnTo>
                        <a:pt x="731" y="2551"/>
                      </a:lnTo>
                      <a:lnTo>
                        <a:pt x="709" y="2509"/>
                      </a:lnTo>
                      <a:lnTo>
                        <a:pt x="679" y="2458"/>
                      </a:lnTo>
                      <a:lnTo>
                        <a:pt x="644" y="2403"/>
                      </a:lnTo>
                      <a:lnTo>
                        <a:pt x="615" y="2353"/>
                      </a:lnTo>
                      <a:lnTo>
                        <a:pt x="589" y="2309"/>
                      </a:lnTo>
                      <a:lnTo>
                        <a:pt x="558" y="2262"/>
                      </a:lnTo>
                      <a:lnTo>
                        <a:pt x="530" y="2213"/>
                      </a:lnTo>
                      <a:lnTo>
                        <a:pt x="508" y="2163"/>
                      </a:lnTo>
                      <a:lnTo>
                        <a:pt x="499" y="2117"/>
                      </a:lnTo>
                      <a:lnTo>
                        <a:pt x="499" y="2090"/>
                      </a:lnTo>
                      <a:lnTo>
                        <a:pt x="502" y="2055"/>
                      </a:lnTo>
                      <a:lnTo>
                        <a:pt x="505" y="2014"/>
                      </a:lnTo>
                      <a:lnTo>
                        <a:pt x="510" y="1967"/>
                      </a:lnTo>
                      <a:lnTo>
                        <a:pt x="516" y="1916"/>
                      </a:lnTo>
                      <a:lnTo>
                        <a:pt x="522" y="1862"/>
                      </a:lnTo>
                      <a:lnTo>
                        <a:pt x="529" y="1806"/>
                      </a:lnTo>
                      <a:lnTo>
                        <a:pt x="535" y="1749"/>
                      </a:lnTo>
                      <a:lnTo>
                        <a:pt x="542" y="1692"/>
                      </a:lnTo>
                      <a:lnTo>
                        <a:pt x="547" y="1638"/>
                      </a:lnTo>
                      <a:lnTo>
                        <a:pt x="551" y="1584"/>
                      </a:lnTo>
                      <a:lnTo>
                        <a:pt x="556" y="1538"/>
                      </a:lnTo>
                      <a:lnTo>
                        <a:pt x="561" y="1492"/>
                      </a:lnTo>
                      <a:lnTo>
                        <a:pt x="568" y="1446"/>
                      </a:lnTo>
                      <a:lnTo>
                        <a:pt x="575" y="1399"/>
                      </a:lnTo>
                      <a:lnTo>
                        <a:pt x="583" y="1353"/>
                      </a:lnTo>
                      <a:lnTo>
                        <a:pt x="591" y="1307"/>
                      </a:lnTo>
                      <a:lnTo>
                        <a:pt x="599" y="1262"/>
                      </a:lnTo>
                      <a:lnTo>
                        <a:pt x="609" y="1216"/>
                      </a:lnTo>
                      <a:lnTo>
                        <a:pt x="618" y="1169"/>
                      </a:lnTo>
                      <a:lnTo>
                        <a:pt x="628" y="1124"/>
                      </a:lnTo>
                      <a:lnTo>
                        <a:pt x="636" y="1078"/>
                      </a:lnTo>
                      <a:lnTo>
                        <a:pt x="645" y="1032"/>
                      </a:lnTo>
                      <a:lnTo>
                        <a:pt x="654" y="986"/>
                      </a:lnTo>
                      <a:lnTo>
                        <a:pt x="661" y="939"/>
                      </a:lnTo>
                      <a:lnTo>
                        <a:pt x="668" y="893"/>
                      </a:lnTo>
                      <a:lnTo>
                        <a:pt x="672" y="847"/>
                      </a:lnTo>
                      <a:lnTo>
                        <a:pt x="677" y="799"/>
                      </a:lnTo>
                      <a:lnTo>
                        <a:pt x="681" y="759"/>
                      </a:lnTo>
                      <a:lnTo>
                        <a:pt x="683" y="715"/>
                      </a:lnTo>
                      <a:lnTo>
                        <a:pt x="684" y="669"/>
                      </a:lnTo>
                      <a:lnTo>
                        <a:pt x="685" y="620"/>
                      </a:lnTo>
                      <a:lnTo>
                        <a:pt x="685" y="571"/>
                      </a:lnTo>
                      <a:lnTo>
                        <a:pt x="684" y="520"/>
                      </a:lnTo>
                      <a:lnTo>
                        <a:pt x="682" y="467"/>
                      </a:lnTo>
                      <a:lnTo>
                        <a:pt x="678" y="416"/>
                      </a:lnTo>
                      <a:lnTo>
                        <a:pt x="675" y="365"/>
                      </a:lnTo>
                      <a:lnTo>
                        <a:pt x="669" y="316"/>
                      </a:lnTo>
                      <a:lnTo>
                        <a:pt x="662" y="268"/>
                      </a:lnTo>
                      <a:lnTo>
                        <a:pt x="654" y="223"/>
                      </a:lnTo>
                      <a:lnTo>
                        <a:pt x="643" y="180"/>
                      </a:lnTo>
                      <a:lnTo>
                        <a:pt x="631" y="141"/>
                      </a:lnTo>
                      <a:lnTo>
                        <a:pt x="618" y="107"/>
                      </a:lnTo>
                      <a:lnTo>
                        <a:pt x="604" y="76"/>
                      </a:lnTo>
                      <a:lnTo>
                        <a:pt x="586" y="51"/>
                      </a:lnTo>
                      <a:lnTo>
                        <a:pt x="561" y="26"/>
                      </a:lnTo>
                      <a:lnTo>
                        <a:pt x="529" y="10"/>
                      </a:lnTo>
                      <a:lnTo>
                        <a:pt x="494" y="0"/>
                      </a:lnTo>
                      <a:lnTo>
                        <a:pt x="457" y="0"/>
                      </a:lnTo>
                      <a:lnTo>
                        <a:pt x="419" y="7"/>
                      </a:lnTo>
                      <a:lnTo>
                        <a:pt x="385" y="23"/>
                      </a:lnTo>
                      <a:lnTo>
                        <a:pt x="352" y="46"/>
                      </a:lnTo>
                      <a:lnTo>
                        <a:pt x="325" y="77"/>
                      </a:lnTo>
                      <a:lnTo>
                        <a:pt x="305" y="116"/>
                      </a:lnTo>
                      <a:lnTo>
                        <a:pt x="295" y="164"/>
                      </a:lnTo>
                      <a:lnTo>
                        <a:pt x="288" y="220"/>
                      </a:lnTo>
                      <a:lnTo>
                        <a:pt x="283" y="274"/>
                      </a:lnTo>
                      <a:lnTo>
                        <a:pt x="282" y="330"/>
                      </a:lnTo>
                      <a:lnTo>
                        <a:pt x="285" y="384"/>
                      </a:lnTo>
                      <a:lnTo>
                        <a:pt x="295" y="439"/>
                      </a:lnTo>
                      <a:lnTo>
                        <a:pt x="303" y="459"/>
                      </a:lnTo>
                      <a:lnTo>
                        <a:pt x="316" y="476"/>
                      </a:lnTo>
                      <a:lnTo>
                        <a:pt x="334" y="490"/>
                      </a:lnTo>
                      <a:lnTo>
                        <a:pt x="358" y="495"/>
                      </a:lnTo>
                      <a:lnTo>
                        <a:pt x="383" y="486"/>
                      </a:lnTo>
                      <a:lnTo>
                        <a:pt x="396" y="465"/>
                      </a:lnTo>
                      <a:lnTo>
                        <a:pt x="405" y="470"/>
                      </a:lnTo>
                      <a:lnTo>
                        <a:pt x="415" y="472"/>
                      </a:lnTo>
                      <a:lnTo>
                        <a:pt x="425" y="473"/>
                      </a:lnTo>
                      <a:lnTo>
                        <a:pt x="438" y="465"/>
                      </a:lnTo>
                      <a:lnTo>
                        <a:pt x="450" y="452"/>
                      </a:lnTo>
                      <a:lnTo>
                        <a:pt x="451" y="450"/>
                      </a:lnTo>
                      <a:lnTo>
                        <a:pt x="463" y="407"/>
                      </a:lnTo>
                      <a:lnTo>
                        <a:pt x="458" y="350"/>
                      </a:lnTo>
                      <a:lnTo>
                        <a:pt x="450" y="292"/>
                      </a:lnTo>
                      <a:lnTo>
                        <a:pt x="449" y="247"/>
                      </a:lnTo>
                      <a:lnTo>
                        <a:pt x="451" y="237"/>
                      </a:lnTo>
                      <a:lnTo>
                        <a:pt x="455" y="223"/>
                      </a:lnTo>
                      <a:lnTo>
                        <a:pt x="458" y="216"/>
                      </a:lnTo>
                      <a:lnTo>
                        <a:pt x="471" y="237"/>
                      </a:lnTo>
                      <a:lnTo>
                        <a:pt x="488" y="290"/>
                      </a:lnTo>
                      <a:lnTo>
                        <a:pt x="501" y="364"/>
                      </a:lnTo>
                      <a:lnTo>
                        <a:pt x="508" y="429"/>
                      </a:lnTo>
                      <a:lnTo>
                        <a:pt x="512" y="498"/>
                      </a:lnTo>
                      <a:lnTo>
                        <a:pt x="515" y="563"/>
                      </a:lnTo>
                      <a:lnTo>
                        <a:pt x="516" y="622"/>
                      </a:lnTo>
                      <a:lnTo>
                        <a:pt x="516" y="669"/>
                      </a:lnTo>
                      <a:lnTo>
                        <a:pt x="515" y="699"/>
                      </a:lnTo>
                      <a:lnTo>
                        <a:pt x="510" y="739"/>
                      </a:lnTo>
                      <a:lnTo>
                        <a:pt x="499" y="808"/>
                      </a:lnTo>
                      <a:lnTo>
                        <a:pt x="487" y="885"/>
                      </a:lnTo>
                      <a:lnTo>
                        <a:pt x="476" y="948"/>
                      </a:lnTo>
                      <a:lnTo>
                        <a:pt x="470" y="976"/>
                      </a:lnTo>
                      <a:lnTo>
                        <a:pt x="455" y="1025"/>
                      </a:lnTo>
                      <a:lnTo>
                        <a:pt x="436" y="1092"/>
                      </a:lnTo>
                      <a:lnTo>
                        <a:pt x="419" y="1162"/>
                      </a:lnTo>
                      <a:lnTo>
                        <a:pt x="407" y="1219"/>
                      </a:lnTo>
                      <a:lnTo>
                        <a:pt x="408" y="1212"/>
                      </a:lnTo>
                      <a:lnTo>
                        <a:pt x="404" y="1231"/>
                      </a:lnTo>
                      <a:lnTo>
                        <a:pt x="397" y="1270"/>
                      </a:lnTo>
                      <a:lnTo>
                        <a:pt x="388" y="1321"/>
                      </a:lnTo>
                      <a:lnTo>
                        <a:pt x="378" y="1378"/>
                      </a:lnTo>
                      <a:lnTo>
                        <a:pt x="369" y="1435"/>
                      </a:lnTo>
                      <a:lnTo>
                        <a:pt x="362" y="1482"/>
                      </a:lnTo>
                      <a:lnTo>
                        <a:pt x="352" y="1545"/>
                      </a:lnTo>
                      <a:lnTo>
                        <a:pt x="344" y="1616"/>
                      </a:lnTo>
                      <a:lnTo>
                        <a:pt x="342" y="1690"/>
                      </a:lnTo>
                      <a:lnTo>
                        <a:pt x="335" y="1746"/>
                      </a:lnTo>
                      <a:lnTo>
                        <a:pt x="324" y="1812"/>
                      </a:lnTo>
                      <a:lnTo>
                        <a:pt x="318" y="1844"/>
                      </a:lnTo>
                      <a:lnTo>
                        <a:pt x="307" y="1896"/>
                      </a:lnTo>
                      <a:lnTo>
                        <a:pt x="301" y="1939"/>
                      </a:lnTo>
                      <a:lnTo>
                        <a:pt x="297" y="1978"/>
                      </a:lnTo>
                      <a:lnTo>
                        <a:pt x="292" y="2016"/>
                      </a:lnTo>
                      <a:lnTo>
                        <a:pt x="284" y="2056"/>
                      </a:lnTo>
                      <a:lnTo>
                        <a:pt x="270" y="2104"/>
                      </a:lnTo>
                      <a:lnTo>
                        <a:pt x="245" y="2162"/>
                      </a:lnTo>
                      <a:lnTo>
                        <a:pt x="215" y="2216"/>
                      </a:lnTo>
                      <a:lnTo>
                        <a:pt x="177" y="2273"/>
                      </a:lnTo>
                      <a:lnTo>
                        <a:pt x="141" y="2331"/>
                      </a:lnTo>
                      <a:lnTo>
                        <a:pt x="123" y="2367"/>
                      </a:lnTo>
                      <a:lnTo>
                        <a:pt x="105" y="2409"/>
                      </a:lnTo>
                      <a:lnTo>
                        <a:pt x="89" y="2452"/>
                      </a:lnTo>
                      <a:lnTo>
                        <a:pt x="72" y="2500"/>
                      </a:lnTo>
                      <a:lnTo>
                        <a:pt x="57" y="2548"/>
                      </a:lnTo>
                      <a:lnTo>
                        <a:pt x="42" y="2598"/>
                      </a:lnTo>
                      <a:lnTo>
                        <a:pt x="28" y="2648"/>
                      </a:lnTo>
                      <a:lnTo>
                        <a:pt x="14" y="2698"/>
                      </a:lnTo>
                      <a:lnTo>
                        <a:pt x="0" y="2745"/>
                      </a:lnTo>
                      <a:lnTo>
                        <a:pt x="32" y="2731"/>
                      </a:lnTo>
                      <a:lnTo>
                        <a:pt x="94" y="2705"/>
                      </a:lnTo>
                      <a:lnTo>
                        <a:pt x="127" y="2690"/>
                      </a:lnTo>
                      <a:lnTo>
                        <a:pt x="151" y="2628"/>
                      </a:lnTo>
                      <a:lnTo>
                        <a:pt x="171" y="2576"/>
                      </a:lnTo>
                      <a:lnTo>
                        <a:pt x="191" y="2528"/>
                      </a:lnTo>
                      <a:lnTo>
                        <a:pt x="214" y="2481"/>
                      </a:lnTo>
                      <a:lnTo>
                        <a:pt x="250" y="2417"/>
                      </a:lnTo>
                      <a:lnTo>
                        <a:pt x="279" y="2372"/>
                      </a:lnTo>
                      <a:lnTo>
                        <a:pt x="321" y="2309"/>
                      </a:lnTo>
                      <a:lnTo>
                        <a:pt x="345" y="2283"/>
                      </a:lnTo>
                      <a:lnTo>
                        <a:pt x="382" y="2256"/>
                      </a:lnTo>
                      <a:lnTo>
                        <a:pt x="405" y="2252"/>
                      </a:lnTo>
                      <a:lnTo>
                        <a:pt x="439" y="2291"/>
                      </a:lnTo>
                      <a:lnTo>
                        <a:pt x="462" y="2317"/>
                      </a:lnTo>
                      <a:lnTo>
                        <a:pt x="476" y="2334"/>
                      </a:lnTo>
                      <a:lnTo>
                        <a:pt x="485" y="2347"/>
                      </a:lnTo>
                      <a:lnTo>
                        <a:pt x="494" y="2359"/>
                      </a:lnTo>
                      <a:lnTo>
                        <a:pt x="505" y="2377"/>
                      </a:lnTo>
                      <a:lnTo>
                        <a:pt x="523" y="2403"/>
                      </a:lnTo>
                      <a:lnTo>
                        <a:pt x="551" y="2443"/>
                      </a:lnTo>
                      <a:lnTo>
                        <a:pt x="576" y="2486"/>
                      </a:lnTo>
                      <a:lnTo>
                        <a:pt x="610" y="2550"/>
                      </a:lnTo>
                      <a:lnTo>
                        <a:pt x="639" y="2601"/>
                      </a:lnTo>
                      <a:lnTo>
                        <a:pt x="658" y="2640"/>
                      </a:lnTo>
                      <a:lnTo>
                        <a:pt x="681" y="2694"/>
                      </a:lnTo>
                      <a:lnTo>
                        <a:pt x="698" y="2733"/>
                      </a:lnTo>
                      <a:lnTo>
                        <a:pt x="724" y="2726"/>
                      </a:lnTo>
                      <a:lnTo>
                        <a:pt x="770" y="2712"/>
                      </a:lnTo>
                      <a:lnTo>
                        <a:pt x="796" y="2705"/>
                      </a:lnTo>
                      <a:close/>
                    </a:path>
                  </a:pathLst>
                </a:custGeom>
                <a:solidFill>
                  <a:srgbClr val="47A3CB"/>
                </a:solidFill>
                <a:ln w="9525">
                  <a:noFill/>
                  <a:round/>
                  <a:headEnd/>
                  <a:tailEnd/>
                </a:ln>
              </p:spPr>
              <p:txBody>
                <a:bodyPr/>
                <a:lstStyle/>
                <a:p>
                  <a:endParaRPr lang="en-US"/>
                </a:p>
              </p:txBody>
            </p:sp>
            <p:sp>
              <p:nvSpPr>
                <p:cNvPr id="18845" name="Freeform 965"/>
                <p:cNvSpPr>
                  <a:spLocks/>
                </p:cNvSpPr>
                <p:nvPr/>
              </p:nvSpPr>
              <p:spPr bwMode="auto">
                <a:xfrm>
                  <a:off x="1036" y="1715"/>
                  <a:ext cx="199" cy="687"/>
                </a:xfrm>
                <a:custGeom>
                  <a:avLst/>
                  <a:gdLst>
                    <a:gd name="T0" fmla="*/ 0 w 796"/>
                    <a:gd name="T1" fmla="*/ 1 h 2745"/>
                    <a:gd name="T2" fmla="*/ 0 w 796"/>
                    <a:gd name="T3" fmla="*/ 1 h 2745"/>
                    <a:gd name="T4" fmla="*/ 0 w 796"/>
                    <a:gd name="T5" fmla="*/ 1 h 2745"/>
                    <a:gd name="T6" fmla="*/ 0 w 796"/>
                    <a:gd name="T7" fmla="*/ 1 h 2745"/>
                    <a:gd name="T8" fmla="*/ 0 w 796"/>
                    <a:gd name="T9" fmla="*/ 1 h 2745"/>
                    <a:gd name="T10" fmla="*/ 0 w 796"/>
                    <a:gd name="T11" fmla="*/ 1 h 2745"/>
                    <a:gd name="T12" fmla="*/ 0 w 796"/>
                    <a:gd name="T13" fmla="*/ 1 h 2745"/>
                    <a:gd name="T14" fmla="*/ 0 w 796"/>
                    <a:gd name="T15" fmla="*/ 0 h 2745"/>
                    <a:gd name="T16" fmla="*/ 0 w 796"/>
                    <a:gd name="T17" fmla="*/ 0 h 2745"/>
                    <a:gd name="T18" fmla="*/ 0 w 796"/>
                    <a:gd name="T19" fmla="*/ 0 h 2745"/>
                    <a:gd name="T20" fmla="*/ 0 w 796"/>
                    <a:gd name="T21" fmla="*/ 0 h 2745"/>
                    <a:gd name="T22" fmla="*/ 0 w 796"/>
                    <a:gd name="T23" fmla="*/ 0 h 2745"/>
                    <a:gd name="T24" fmla="*/ 0 w 796"/>
                    <a:gd name="T25" fmla="*/ 0 h 2745"/>
                    <a:gd name="T26" fmla="*/ 0 w 796"/>
                    <a:gd name="T27" fmla="*/ 0 h 2745"/>
                    <a:gd name="T28" fmla="*/ 0 w 796"/>
                    <a:gd name="T29" fmla="*/ 0 h 2745"/>
                    <a:gd name="T30" fmla="*/ 0 w 796"/>
                    <a:gd name="T31" fmla="*/ 0 h 2745"/>
                    <a:gd name="T32" fmla="*/ 0 w 796"/>
                    <a:gd name="T33" fmla="*/ 0 h 2745"/>
                    <a:gd name="T34" fmla="*/ 0 w 796"/>
                    <a:gd name="T35" fmla="*/ 0 h 2745"/>
                    <a:gd name="T36" fmla="*/ 0 w 796"/>
                    <a:gd name="T37" fmla="*/ 0 h 2745"/>
                    <a:gd name="T38" fmla="*/ 0 w 796"/>
                    <a:gd name="T39" fmla="*/ 0 h 2745"/>
                    <a:gd name="T40" fmla="*/ 0 w 796"/>
                    <a:gd name="T41" fmla="*/ 0 h 2745"/>
                    <a:gd name="T42" fmla="*/ 0 w 796"/>
                    <a:gd name="T43" fmla="*/ 0 h 2745"/>
                    <a:gd name="T44" fmla="*/ 0 w 796"/>
                    <a:gd name="T45" fmla="*/ 0 h 2745"/>
                    <a:gd name="T46" fmla="*/ 0 w 796"/>
                    <a:gd name="T47" fmla="*/ 0 h 2745"/>
                    <a:gd name="T48" fmla="*/ 0 w 796"/>
                    <a:gd name="T49" fmla="*/ 0 h 2745"/>
                    <a:gd name="T50" fmla="*/ 0 w 796"/>
                    <a:gd name="T51" fmla="*/ 0 h 2745"/>
                    <a:gd name="T52" fmla="*/ 0 w 796"/>
                    <a:gd name="T53" fmla="*/ 0 h 2745"/>
                    <a:gd name="T54" fmla="*/ 0 w 796"/>
                    <a:gd name="T55" fmla="*/ 0 h 2745"/>
                    <a:gd name="T56" fmla="*/ 0 w 796"/>
                    <a:gd name="T57" fmla="*/ 0 h 2745"/>
                    <a:gd name="T58" fmla="*/ 0 w 796"/>
                    <a:gd name="T59" fmla="*/ 0 h 2745"/>
                    <a:gd name="T60" fmla="*/ 0 w 796"/>
                    <a:gd name="T61" fmla="*/ 0 h 2745"/>
                    <a:gd name="T62" fmla="*/ 0 w 796"/>
                    <a:gd name="T63" fmla="*/ 0 h 2745"/>
                    <a:gd name="T64" fmla="*/ 0 w 796"/>
                    <a:gd name="T65" fmla="*/ 1 h 2745"/>
                    <a:gd name="T66" fmla="*/ 0 w 796"/>
                    <a:gd name="T67" fmla="*/ 1 h 2745"/>
                    <a:gd name="T68" fmla="*/ 0 w 796"/>
                    <a:gd name="T69" fmla="*/ 1 h 2745"/>
                    <a:gd name="T70" fmla="*/ 0 w 796"/>
                    <a:gd name="T71" fmla="*/ 1 h 2745"/>
                    <a:gd name="T72" fmla="*/ 0 w 796"/>
                    <a:gd name="T73" fmla="*/ 1 h 2745"/>
                    <a:gd name="T74" fmla="*/ 0 w 796"/>
                    <a:gd name="T75" fmla="*/ 1 h 2745"/>
                    <a:gd name="T76" fmla="*/ 0 w 796"/>
                    <a:gd name="T77" fmla="*/ 1 h 2745"/>
                    <a:gd name="T78" fmla="*/ 0 w 796"/>
                    <a:gd name="T79" fmla="*/ 1 h 2745"/>
                    <a:gd name="T80" fmla="*/ 0 w 796"/>
                    <a:gd name="T81" fmla="*/ 1 h 2745"/>
                    <a:gd name="T82" fmla="*/ 0 w 796"/>
                    <a:gd name="T83" fmla="*/ 1 h 2745"/>
                    <a:gd name="T84" fmla="*/ 0 w 796"/>
                    <a:gd name="T85" fmla="*/ 1 h 2745"/>
                    <a:gd name="T86" fmla="*/ 0 w 796"/>
                    <a:gd name="T87" fmla="*/ 1 h 2745"/>
                    <a:gd name="T88" fmla="*/ 0 w 796"/>
                    <a:gd name="T89" fmla="*/ 1 h 2745"/>
                    <a:gd name="T90" fmla="*/ 0 w 796"/>
                    <a:gd name="T91" fmla="*/ 1 h 2745"/>
                    <a:gd name="T92" fmla="*/ 0 w 796"/>
                    <a:gd name="T93" fmla="*/ 1 h 2745"/>
                    <a:gd name="T94" fmla="*/ 0 w 796"/>
                    <a:gd name="T95" fmla="*/ 1 h 2745"/>
                    <a:gd name="T96" fmla="*/ 0 w 796"/>
                    <a:gd name="T97" fmla="*/ 1 h 2745"/>
                    <a:gd name="T98" fmla="*/ 0 w 796"/>
                    <a:gd name="T99" fmla="*/ 1 h 2745"/>
                    <a:gd name="T100" fmla="*/ 0 w 796"/>
                    <a:gd name="T101" fmla="*/ 1 h 27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6"/>
                    <a:gd name="T154" fmla="*/ 0 h 2745"/>
                    <a:gd name="T155" fmla="*/ 796 w 796"/>
                    <a:gd name="T156" fmla="*/ 2745 h 27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6" h="2745">
                      <a:moveTo>
                        <a:pt x="796" y="2705"/>
                      </a:moveTo>
                      <a:lnTo>
                        <a:pt x="765" y="2622"/>
                      </a:lnTo>
                      <a:lnTo>
                        <a:pt x="731" y="2551"/>
                      </a:lnTo>
                      <a:lnTo>
                        <a:pt x="709" y="2509"/>
                      </a:lnTo>
                      <a:lnTo>
                        <a:pt x="679" y="2458"/>
                      </a:lnTo>
                      <a:lnTo>
                        <a:pt x="644" y="2403"/>
                      </a:lnTo>
                      <a:lnTo>
                        <a:pt x="615" y="2353"/>
                      </a:lnTo>
                      <a:lnTo>
                        <a:pt x="589" y="2309"/>
                      </a:lnTo>
                      <a:lnTo>
                        <a:pt x="558" y="2262"/>
                      </a:lnTo>
                      <a:lnTo>
                        <a:pt x="530" y="2213"/>
                      </a:lnTo>
                      <a:lnTo>
                        <a:pt x="508" y="2163"/>
                      </a:lnTo>
                      <a:lnTo>
                        <a:pt x="499" y="2117"/>
                      </a:lnTo>
                      <a:lnTo>
                        <a:pt x="499" y="2090"/>
                      </a:lnTo>
                      <a:lnTo>
                        <a:pt x="502" y="2055"/>
                      </a:lnTo>
                      <a:lnTo>
                        <a:pt x="505" y="2014"/>
                      </a:lnTo>
                      <a:lnTo>
                        <a:pt x="510" y="1967"/>
                      </a:lnTo>
                      <a:lnTo>
                        <a:pt x="516" y="1916"/>
                      </a:lnTo>
                      <a:lnTo>
                        <a:pt x="522" y="1862"/>
                      </a:lnTo>
                      <a:lnTo>
                        <a:pt x="529" y="1806"/>
                      </a:lnTo>
                      <a:lnTo>
                        <a:pt x="535" y="1749"/>
                      </a:lnTo>
                      <a:lnTo>
                        <a:pt x="542" y="1692"/>
                      </a:lnTo>
                      <a:lnTo>
                        <a:pt x="547" y="1638"/>
                      </a:lnTo>
                      <a:lnTo>
                        <a:pt x="551" y="1584"/>
                      </a:lnTo>
                      <a:lnTo>
                        <a:pt x="556" y="1538"/>
                      </a:lnTo>
                      <a:lnTo>
                        <a:pt x="561" y="1492"/>
                      </a:lnTo>
                      <a:lnTo>
                        <a:pt x="568" y="1446"/>
                      </a:lnTo>
                      <a:lnTo>
                        <a:pt x="575" y="1399"/>
                      </a:lnTo>
                      <a:lnTo>
                        <a:pt x="583" y="1353"/>
                      </a:lnTo>
                      <a:lnTo>
                        <a:pt x="591" y="1307"/>
                      </a:lnTo>
                      <a:lnTo>
                        <a:pt x="599" y="1262"/>
                      </a:lnTo>
                      <a:lnTo>
                        <a:pt x="609" y="1216"/>
                      </a:lnTo>
                      <a:lnTo>
                        <a:pt x="618" y="1169"/>
                      </a:lnTo>
                      <a:lnTo>
                        <a:pt x="628" y="1124"/>
                      </a:lnTo>
                      <a:lnTo>
                        <a:pt x="636" y="1078"/>
                      </a:lnTo>
                      <a:lnTo>
                        <a:pt x="645" y="1032"/>
                      </a:lnTo>
                      <a:lnTo>
                        <a:pt x="654" y="986"/>
                      </a:lnTo>
                      <a:lnTo>
                        <a:pt x="661" y="939"/>
                      </a:lnTo>
                      <a:lnTo>
                        <a:pt x="668" y="893"/>
                      </a:lnTo>
                      <a:lnTo>
                        <a:pt x="672" y="847"/>
                      </a:lnTo>
                      <a:lnTo>
                        <a:pt x="677" y="799"/>
                      </a:lnTo>
                      <a:lnTo>
                        <a:pt x="681" y="759"/>
                      </a:lnTo>
                      <a:lnTo>
                        <a:pt x="683" y="715"/>
                      </a:lnTo>
                      <a:lnTo>
                        <a:pt x="684" y="669"/>
                      </a:lnTo>
                      <a:lnTo>
                        <a:pt x="685" y="620"/>
                      </a:lnTo>
                      <a:lnTo>
                        <a:pt x="685" y="571"/>
                      </a:lnTo>
                      <a:lnTo>
                        <a:pt x="684" y="520"/>
                      </a:lnTo>
                      <a:lnTo>
                        <a:pt x="682" y="467"/>
                      </a:lnTo>
                      <a:lnTo>
                        <a:pt x="678" y="416"/>
                      </a:lnTo>
                      <a:lnTo>
                        <a:pt x="675" y="365"/>
                      </a:lnTo>
                      <a:lnTo>
                        <a:pt x="669" y="316"/>
                      </a:lnTo>
                      <a:lnTo>
                        <a:pt x="662" y="268"/>
                      </a:lnTo>
                      <a:lnTo>
                        <a:pt x="654" y="223"/>
                      </a:lnTo>
                      <a:lnTo>
                        <a:pt x="643" y="180"/>
                      </a:lnTo>
                      <a:lnTo>
                        <a:pt x="631" y="141"/>
                      </a:lnTo>
                      <a:lnTo>
                        <a:pt x="618" y="107"/>
                      </a:lnTo>
                      <a:lnTo>
                        <a:pt x="604" y="76"/>
                      </a:lnTo>
                      <a:lnTo>
                        <a:pt x="586" y="51"/>
                      </a:lnTo>
                      <a:lnTo>
                        <a:pt x="561" y="26"/>
                      </a:lnTo>
                      <a:lnTo>
                        <a:pt x="529" y="10"/>
                      </a:lnTo>
                      <a:lnTo>
                        <a:pt x="494" y="0"/>
                      </a:lnTo>
                      <a:lnTo>
                        <a:pt x="457" y="0"/>
                      </a:lnTo>
                      <a:lnTo>
                        <a:pt x="419" y="7"/>
                      </a:lnTo>
                      <a:lnTo>
                        <a:pt x="385" y="23"/>
                      </a:lnTo>
                      <a:lnTo>
                        <a:pt x="352" y="46"/>
                      </a:lnTo>
                      <a:lnTo>
                        <a:pt x="325" y="77"/>
                      </a:lnTo>
                      <a:lnTo>
                        <a:pt x="305" y="116"/>
                      </a:lnTo>
                      <a:lnTo>
                        <a:pt x="295" y="164"/>
                      </a:lnTo>
                      <a:lnTo>
                        <a:pt x="288" y="220"/>
                      </a:lnTo>
                      <a:lnTo>
                        <a:pt x="283" y="274"/>
                      </a:lnTo>
                      <a:lnTo>
                        <a:pt x="282" y="330"/>
                      </a:lnTo>
                      <a:lnTo>
                        <a:pt x="285" y="384"/>
                      </a:lnTo>
                      <a:lnTo>
                        <a:pt x="295" y="439"/>
                      </a:lnTo>
                      <a:lnTo>
                        <a:pt x="303" y="459"/>
                      </a:lnTo>
                      <a:lnTo>
                        <a:pt x="316" y="476"/>
                      </a:lnTo>
                      <a:lnTo>
                        <a:pt x="334" y="490"/>
                      </a:lnTo>
                      <a:lnTo>
                        <a:pt x="358" y="495"/>
                      </a:lnTo>
                      <a:lnTo>
                        <a:pt x="383" y="486"/>
                      </a:lnTo>
                      <a:lnTo>
                        <a:pt x="396" y="465"/>
                      </a:lnTo>
                      <a:lnTo>
                        <a:pt x="405" y="470"/>
                      </a:lnTo>
                      <a:lnTo>
                        <a:pt x="415" y="472"/>
                      </a:lnTo>
                      <a:lnTo>
                        <a:pt x="425" y="473"/>
                      </a:lnTo>
                      <a:lnTo>
                        <a:pt x="438" y="465"/>
                      </a:lnTo>
                      <a:lnTo>
                        <a:pt x="450" y="452"/>
                      </a:lnTo>
                      <a:lnTo>
                        <a:pt x="451" y="450"/>
                      </a:lnTo>
                      <a:lnTo>
                        <a:pt x="463" y="407"/>
                      </a:lnTo>
                      <a:lnTo>
                        <a:pt x="458" y="350"/>
                      </a:lnTo>
                      <a:lnTo>
                        <a:pt x="450" y="292"/>
                      </a:lnTo>
                      <a:lnTo>
                        <a:pt x="449" y="247"/>
                      </a:lnTo>
                      <a:lnTo>
                        <a:pt x="451" y="237"/>
                      </a:lnTo>
                      <a:lnTo>
                        <a:pt x="455" y="223"/>
                      </a:lnTo>
                      <a:lnTo>
                        <a:pt x="458" y="216"/>
                      </a:lnTo>
                      <a:lnTo>
                        <a:pt x="471" y="237"/>
                      </a:lnTo>
                      <a:lnTo>
                        <a:pt x="488" y="290"/>
                      </a:lnTo>
                      <a:lnTo>
                        <a:pt x="501" y="364"/>
                      </a:lnTo>
                      <a:lnTo>
                        <a:pt x="508" y="429"/>
                      </a:lnTo>
                      <a:lnTo>
                        <a:pt x="512" y="498"/>
                      </a:lnTo>
                      <a:lnTo>
                        <a:pt x="515" y="563"/>
                      </a:lnTo>
                      <a:lnTo>
                        <a:pt x="516" y="622"/>
                      </a:lnTo>
                      <a:lnTo>
                        <a:pt x="516" y="669"/>
                      </a:lnTo>
                      <a:lnTo>
                        <a:pt x="515" y="699"/>
                      </a:lnTo>
                      <a:lnTo>
                        <a:pt x="510" y="739"/>
                      </a:lnTo>
                      <a:lnTo>
                        <a:pt x="499" y="808"/>
                      </a:lnTo>
                      <a:lnTo>
                        <a:pt x="487" y="885"/>
                      </a:lnTo>
                      <a:lnTo>
                        <a:pt x="476" y="948"/>
                      </a:lnTo>
                      <a:lnTo>
                        <a:pt x="470" y="976"/>
                      </a:lnTo>
                      <a:lnTo>
                        <a:pt x="455" y="1025"/>
                      </a:lnTo>
                      <a:lnTo>
                        <a:pt x="436" y="1092"/>
                      </a:lnTo>
                      <a:lnTo>
                        <a:pt x="419" y="1162"/>
                      </a:lnTo>
                      <a:lnTo>
                        <a:pt x="407" y="1219"/>
                      </a:lnTo>
                      <a:lnTo>
                        <a:pt x="408" y="1212"/>
                      </a:lnTo>
                      <a:lnTo>
                        <a:pt x="404" y="1231"/>
                      </a:lnTo>
                      <a:lnTo>
                        <a:pt x="397" y="1270"/>
                      </a:lnTo>
                      <a:lnTo>
                        <a:pt x="388" y="1321"/>
                      </a:lnTo>
                      <a:lnTo>
                        <a:pt x="378" y="1378"/>
                      </a:lnTo>
                      <a:lnTo>
                        <a:pt x="369" y="1435"/>
                      </a:lnTo>
                      <a:lnTo>
                        <a:pt x="362" y="1482"/>
                      </a:lnTo>
                      <a:lnTo>
                        <a:pt x="352" y="1545"/>
                      </a:lnTo>
                      <a:lnTo>
                        <a:pt x="344" y="1616"/>
                      </a:lnTo>
                      <a:lnTo>
                        <a:pt x="342" y="1690"/>
                      </a:lnTo>
                      <a:lnTo>
                        <a:pt x="335" y="1746"/>
                      </a:lnTo>
                      <a:lnTo>
                        <a:pt x="324" y="1812"/>
                      </a:lnTo>
                      <a:lnTo>
                        <a:pt x="318" y="1844"/>
                      </a:lnTo>
                      <a:lnTo>
                        <a:pt x="307" y="1896"/>
                      </a:lnTo>
                      <a:lnTo>
                        <a:pt x="301" y="1939"/>
                      </a:lnTo>
                      <a:lnTo>
                        <a:pt x="297" y="1978"/>
                      </a:lnTo>
                      <a:lnTo>
                        <a:pt x="292" y="2016"/>
                      </a:lnTo>
                      <a:lnTo>
                        <a:pt x="284" y="2056"/>
                      </a:lnTo>
                      <a:lnTo>
                        <a:pt x="270" y="2104"/>
                      </a:lnTo>
                      <a:lnTo>
                        <a:pt x="245" y="2162"/>
                      </a:lnTo>
                      <a:lnTo>
                        <a:pt x="215" y="2216"/>
                      </a:lnTo>
                      <a:lnTo>
                        <a:pt x="177" y="2273"/>
                      </a:lnTo>
                      <a:lnTo>
                        <a:pt x="141" y="2331"/>
                      </a:lnTo>
                      <a:lnTo>
                        <a:pt x="123" y="2367"/>
                      </a:lnTo>
                      <a:lnTo>
                        <a:pt x="105" y="2409"/>
                      </a:lnTo>
                      <a:lnTo>
                        <a:pt x="89" y="2452"/>
                      </a:lnTo>
                      <a:lnTo>
                        <a:pt x="72" y="2500"/>
                      </a:lnTo>
                      <a:lnTo>
                        <a:pt x="57" y="2548"/>
                      </a:lnTo>
                      <a:lnTo>
                        <a:pt x="42" y="2598"/>
                      </a:lnTo>
                      <a:lnTo>
                        <a:pt x="28" y="2648"/>
                      </a:lnTo>
                      <a:lnTo>
                        <a:pt x="14" y="2698"/>
                      </a:lnTo>
                      <a:lnTo>
                        <a:pt x="0" y="2745"/>
                      </a:lnTo>
                      <a:lnTo>
                        <a:pt x="32" y="2731"/>
                      </a:lnTo>
                      <a:lnTo>
                        <a:pt x="94" y="2705"/>
                      </a:lnTo>
                      <a:lnTo>
                        <a:pt x="127" y="2690"/>
                      </a:lnTo>
                      <a:lnTo>
                        <a:pt x="151" y="2628"/>
                      </a:lnTo>
                      <a:lnTo>
                        <a:pt x="171" y="2576"/>
                      </a:lnTo>
                      <a:lnTo>
                        <a:pt x="191" y="2528"/>
                      </a:lnTo>
                      <a:lnTo>
                        <a:pt x="214" y="2481"/>
                      </a:lnTo>
                      <a:lnTo>
                        <a:pt x="250" y="2417"/>
                      </a:lnTo>
                      <a:lnTo>
                        <a:pt x="279" y="2372"/>
                      </a:lnTo>
                      <a:lnTo>
                        <a:pt x="321" y="2309"/>
                      </a:lnTo>
                      <a:lnTo>
                        <a:pt x="345" y="2283"/>
                      </a:lnTo>
                      <a:lnTo>
                        <a:pt x="382" y="2256"/>
                      </a:lnTo>
                      <a:lnTo>
                        <a:pt x="405" y="2252"/>
                      </a:lnTo>
                      <a:lnTo>
                        <a:pt x="439" y="2291"/>
                      </a:lnTo>
                      <a:lnTo>
                        <a:pt x="462" y="2317"/>
                      </a:lnTo>
                      <a:lnTo>
                        <a:pt x="476" y="2334"/>
                      </a:lnTo>
                      <a:lnTo>
                        <a:pt x="485" y="2347"/>
                      </a:lnTo>
                      <a:lnTo>
                        <a:pt x="494" y="2359"/>
                      </a:lnTo>
                      <a:lnTo>
                        <a:pt x="505" y="2377"/>
                      </a:lnTo>
                      <a:lnTo>
                        <a:pt x="523" y="2403"/>
                      </a:lnTo>
                      <a:lnTo>
                        <a:pt x="551" y="2443"/>
                      </a:lnTo>
                      <a:lnTo>
                        <a:pt x="576" y="2486"/>
                      </a:lnTo>
                      <a:lnTo>
                        <a:pt x="610" y="2550"/>
                      </a:lnTo>
                      <a:lnTo>
                        <a:pt x="639" y="2601"/>
                      </a:lnTo>
                      <a:lnTo>
                        <a:pt x="658" y="2640"/>
                      </a:lnTo>
                      <a:lnTo>
                        <a:pt x="681" y="2694"/>
                      </a:lnTo>
                      <a:lnTo>
                        <a:pt x="698" y="2733"/>
                      </a:lnTo>
                      <a:lnTo>
                        <a:pt x="724" y="2726"/>
                      </a:lnTo>
                      <a:lnTo>
                        <a:pt x="770" y="2712"/>
                      </a:lnTo>
                      <a:lnTo>
                        <a:pt x="796" y="2705"/>
                      </a:lnTo>
                    </a:path>
                  </a:pathLst>
                </a:custGeom>
                <a:noFill/>
                <a:ln w="1588">
                  <a:solidFill>
                    <a:srgbClr val="87C2DC"/>
                  </a:solidFill>
                  <a:round/>
                  <a:headEnd/>
                  <a:tailEnd/>
                </a:ln>
              </p:spPr>
              <p:txBody>
                <a:bodyPr/>
                <a:lstStyle/>
                <a:p>
                  <a:endParaRPr lang="en-US"/>
                </a:p>
              </p:txBody>
            </p:sp>
            <p:sp>
              <p:nvSpPr>
                <p:cNvPr id="18846" name="Freeform 966"/>
                <p:cNvSpPr>
                  <a:spLocks/>
                </p:cNvSpPr>
                <p:nvPr/>
              </p:nvSpPr>
              <p:spPr bwMode="auto">
                <a:xfrm>
                  <a:off x="1033" y="1626"/>
                  <a:ext cx="94" cy="132"/>
                </a:xfrm>
                <a:custGeom>
                  <a:avLst/>
                  <a:gdLst>
                    <a:gd name="T0" fmla="*/ 0 w 375"/>
                    <a:gd name="T1" fmla="*/ 0 h 529"/>
                    <a:gd name="T2" fmla="*/ 0 w 375"/>
                    <a:gd name="T3" fmla="*/ 0 h 529"/>
                    <a:gd name="T4" fmla="*/ 0 w 375"/>
                    <a:gd name="T5" fmla="*/ 0 h 529"/>
                    <a:gd name="T6" fmla="*/ 0 w 375"/>
                    <a:gd name="T7" fmla="*/ 0 h 529"/>
                    <a:gd name="T8" fmla="*/ 0 w 375"/>
                    <a:gd name="T9" fmla="*/ 0 h 529"/>
                    <a:gd name="T10" fmla="*/ 0 w 375"/>
                    <a:gd name="T11" fmla="*/ 0 h 529"/>
                    <a:gd name="T12" fmla="*/ 0 w 375"/>
                    <a:gd name="T13" fmla="*/ 0 h 529"/>
                    <a:gd name="T14" fmla="*/ 0 w 375"/>
                    <a:gd name="T15" fmla="*/ 0 h 529"/>
                    <a:gd name="T16" fmla="*/ 0 w 375"/>
                    <a:gd name="T17" fmla="*/ 0 h 529"/>
                    <a:gd name="T18" fmla="*/ 0 w 375"/>
                    <a:gd name="T19" fmla="*/ 0 h 529"/>
                    <a:gd name="T20" fmla="*/ 0 w 375"/>
                    <a:gd name="T21" fmla="*/ 0 h 529"/>
                    <a:gd name="T22" fmla="*/ 0 w 375"/>
                    <a:gd name="T23" fmla="*/ 0 h 529"/>
                    <a:gd name="T24" fmla="*/ 0 w 375"/>
                    <a:gd name="T25" fmla="*/ 0 h 529"/>
                    <a:gd name="T26" fmla="*/ 0 w 375"/>
                    <a:gd name="T27" fmla="*/ 0 h 529"/>
                    <a:gd name="T28" fmla="*/ 0 w 375"/>
                    <a:gd name="T29" fmla="*/ 0 h 529"/>
                    <a:gd name="T30" fmla="*/ 0 w 375"/>
                    <a:gd name="T31" fmla="*/ 0 h 529"/>
                    <a:gd name="T32" fmla="*/ 0 w 375"/>
                    <a:gd name="T33" fmla="*/ 0 h 529"/>
                    <a:gd name="T34" fmla="*/ 0 w 375"/>
                    <a:gd name="T35" fmla="*/ 0 h 529"/>
                    <a:gd name="T36" fmla="*/ 0 w 375"/>
                    <a:gd name="T37" fmla="*/ 0 h 529"/>
                    <a:gd name="T38" fmla="*/ 0 w 375"/>
                    <a:gd name="T39" fmla="*/ 0 h 529"/>
                    <a:gd name="T40" fmla="*/ 0 w 375"/>
                    <a:gd name="T41" fmla="*/ 0 h 529"/>
                    <a:gd name="T42" fmla="*/ 0 w 375"/>
                    <a:gd name="T43" fmla="*/ 0 h 529"/>
                    <a:gd name="T44" fmla="*/ 0 w 375"/>
                    <a:gd name="T45" fmla="*/ 0 h 529"/>
                    <a:gd name="T46" fmla="*/ 0 w 375"/>
                    <a:gd name="T47" fmla="*/ 0 h 529"/>
                    <a:gd name="T48" fmla="*/ 0 w 375"/>
                    <a:gd name="T49" fmla="*/ 0 h 529"/>
                    <a:gd name="T50" fmla="*/ 0 w 375"/>
                    <a:gd name="T51" fmla="*/ 0 h 529"/>
                    <a:gd name="T52" fmla="*/ 0 w 375"/>
                    <a:gd name="T53" fmla="*/ 0 h 529"/>
                    <a:gd name="T54" fmla="*/ 0 w 375"/>
                    <a:gd name="T55" fmla="*/ 0 h 529"/>
                    <a:gd name="T56" fmla="*/ 0 w 375"/>
                    <a:gd name="T57" fmla="*/ 0 h 529"/>
                    <a:gd name="T58" fmla="*/ 0 w 375"/>
                    <a:gd name="T59" fmla="*/ 0 h 529"/>
                    <a:gd name="T60" fmla="*/ 0 w 375"/>
                    <a:gd name="T61" fmla="*/ 0 h 529"/>
                    <a:gd name="T62" fmla="*/ 0 w 375"/>
                    <a:gd name="T63" fmla="*/ 0 h 529"/>
                    <a:gd name="T64" fmla="*/ 0 w 375"/>
                    <a:gd name="T65" fmla="*/ 0 h 529"/>
                    <a:gd name="T66" fmla="*/ 0 w 375"/>
                    <a:gd name="T67" fmla="*/ 0 h 529"/>
                    <a:gd name="T68" fmla="*/ 0 w 375"/>
                    <a:gd name="T69" fmla="*/ 0 h 529"/>
                    <a:gd name="T70" fmla="*/ 0 w 375"/>
                    <a:gd name="T71" fmla="*/ 0 h 529"/>
                    <a:gd name="T72" fmla="*/ 0 w 375"/>
                    <a:gd name="T73" fmla="*/ 0 h 529"/>
                    <a:gd name="T74" fmla="*/ 0 w 375"/>
                    <a:gd name="T75" fmla="*/ 0 h 529"/>
                    <a:gd name="T76" fmla="*/ 0 w 375"/>
                    <a:gd name="T77" fmla="*/ 0 h 529"/>
                    <a:gd name="T78" fmla="*/ 0 w 375"/>
                    <a:gd name="T79" fmla="*/ 0 h 529"/>
                    <a:gd name="T80" fmla="*/ 0 w 375"/>
                    <a:gd name="T81" fmla="*/ 0 h 529"/>
                    <a:gd name="T82" fmla="*/ 0 w 375"/>
                    <a:gd name="T83" fmla="*/ 0 h 529"/>
                    <a:gd name="T84" fmla="*/ 0 w 375"/>
                    <a:gd name="T85" fmla="*/ 0 h 529"/>
                    <a:gd name="T86" fmla="*/ 0 w 375"/>
                    <a:gd name="T87" fmla="*/ 0 h 529"/>
                    <a:gd name="T88" fmla="*/ 0 w 375"/>
                    <a:gd name="T89" fmla="*/ 0 h 529"/>
                    <a:gd name="T90" fmla="*/ 0 w 375"/>
                    <a:gd name="T91" fmla="*/ 0 h 529"/>
                    <a:gd name="T92" fmla="*/ 0 w 375"/>
                    <a:gd name="T93" fmla="*/ 0 h 5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5"/>
                    <a:gd name="T142" fmla="*/ 0 h 529"/>
                    <a:gd name="T143" fmla="*/ 375 w 375"/>
                    <a:gd name="T144" fmla="*/ 529 h 5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5" h="529">
                      <a:moveTo>
                        <a:pt x="0" y="0"/>
                      </a:moveTo>
                      <a:lnTo>
                        <a:pt x="52" y="1"/>
                      </a:lnTo>
                      <a:lnTo>
                        <a:pt x="98" y="10"/>
                      </a:lnTo>
                      <a:lnTo>
                        <a:pt x="136" y="24"/>
                      </a:lnTo>
                      <a:lnTo>
                        <a:pt x="169" y="45"/>
                      </a:lnTo>
                      <a:lnTo>
                        <a:pt x="199" y="71"/>
                      </a:lnTo>
                      <a:lnTo>
                        <a:pt x="223" y="101"/>
                      </a:lnTo>
                      <a:lnTo>
                        <a:pt x="246" y="134"/>
                      </a:lnTo>
                      <a:lnTo>
                        <a:pt x="265" y="170"/>
                      </a:lnTo>
                      <a:lnTo>
                        <a:pt x="283" y="208"/>
                      </a:lnTo>
                      <a:lnTo>
                        <a:pt x="301" y="247"/>
                      </a:lnTo>
                      <a:lnTo>
                        <a:pt x="320" y="285"/>
                      </a:lnTo>
                      <a:lnTo>
                        <a:pt x="339" y="323"/>
                      </a:lnTo>
                      <a:lnTo>
                        <a:pt x="361" y="358"/>
                      </a:lnTo>
                      <a:lnTo>
                        <a:pt x="374" y="381"/>
                      </a:lnTo>
                      <a:lnTo>
                        <a:pt x="375" y="396"/>
                      </a:lnTo>
                      <a:lnTo>
                        <a:pt x="373" y="405"/>
                      </a:lnTo>
                      <a:lnTo>
                        <a:pt x="366" y="422"/>
                      </a:lnTo>
                      <a:lnTo>
                        <a:pt x="350" y="453"/>
                      </a:lnTo>
                      <a:lnTo>
                        <a:pt x="342" y="471"/>
                      </a:lnTo>
                      <a:lnTo>
                        <a:pt x="332" y="490"/>
                      </a:lnTo>
                      <a:lnTo>
                        <a:pt x="326" y="510"/>
                      </a:lnTo>
                      <a:lnTo>
                        <a:pt x="320" y="529"/>
                      </a:lnTo>
                      <a:lnTo>
                        <a:pt x="320" y="515"/>
                      </a:lnTo>
                      <a:lnTo>
                        <a:pt x="320" y="501"/>
                      </a:lnTo>
                      <a:lnTo>
                        <a:pt x="318" y="488"/>
                      </a:lnTo>
                      <a:lnTo>
                        <a:pt x="294" y="438"/>
                      </a:lnTo>
                      <a:lnTo>
                        <a:pt x="267" y="388"/>
                      </a:lnTo>
                      <a:lnTo>
                        <a:pt x="243" y="336"/>
                      </a:lnTo>
                      <a:lnTo>
                        <a:pt x="222" y="284"/>
                      </a:lnTo>
                      <a:lnTo>
                        <a:pt x="192" y="213"/>
                      </a:lnTo>
                      <a:lnTo>
                        <a:pt x="171" y="164"/>
                      </a:lnTo>
                      <a:lnTo>
                        <a:pt x="138" y="120"/>
                      </a:lnTo>
                      <a:lnTo>
                        <a:pt x="89" y="88"/>
                      </a:lnTo>
                      <a:lnTo>
                        <a:pt x="32" y="74"/>
                      </a:lnTo>
                      <a:lnTo>
                        <a:pt x="23" y="55"/>
                      </a:lnTo>
                      <a:lnTo>
                        <a:pt x="8" y="19"/>
                      </a:lnTo>
                      <a:lnTo>
                        <a:pt x="0" y="0"/>
                      </a:lnTo>
                      <a:close/>
                    </a:path>
                  </a:pathLst>
                </a:custGeom>
                <a:solidFill>
                  <a:srgbClr val="47A3CB"/>
                </a:solidFill>
                <a:ln w="9525">
                  <a:noFill/>
                  <a:round/>
                  <a:headEnd/>
                  <a:tailEnd/>
                </a:ln>
              </p:spPr>
              <p:txBody>
                <a:bodyPr/>
                <a:lstStyle/>
                <a:p>
                  <a:endParaRPr lang="en-US"/>
                </a:p>
              </p:txBody>
            </p:sp>
            <p:sp>
              <p:nvSpPr>
                <p:cNvPr id="18847" name="Freeform 967"/>
                <p:cNvSpPr>
                  <a:spLocks/>
                </p:cNvSpPr>
                <p:nvPr/>
              </p:nvSpPr>
              <p:spPr bwMode="auto">
                <a:xfrm>
                  <a:off x="1033" y="1626"/>
                  <a:ext cx="94" cy="132"/>
                </a:xfrm>
                <a:custGeom>
                  <a:avLst/>
                  <a:gdLst>
                    <a:gd name="T0" fmla="*/ 0 w 375"/>
                    <a:gd name="T1" fmla="*/ 0 h 529"/>
                    <a:gd name="T2" fmla="*/ 0 w 375"/>
                    <a:gd name="T3" fmla="*/ 0 h 529"/>
                    <a:gd name="T4" fmla="*/ 0 w 375"/>
                    <a:gd name="T5" fmla="*/ 0 h 529"/>
                    <a:gd name="T6" fmla="*/ 0 w 375"/>
                    <a:gd name="T7" fmla="*/ 0 h 529"/>
                    <a:gd name="T8" fmla="*/ 0 w 375"/>
                    <a:gd name="T9" fmla="*/ 0 h 529"/>
                    <a:gd name="T10" fmla="*/ 0 w 375"/>
                    <a:gd name="T11" fmla="*/ 0 h 529"/>
                    <a:gd name="T12" fmla="*/ 0 w 375"/>
                    <a:gd name="T13" fmla="*/ 0 h 529"/>
                    <a:gd name="T14" fmla="*/ 0 w 375"/>
                    <a:gd name="T15" fmla="*/ 0 h 529"/>
                    <a:gd name="T16" fmla="*/ 0 w 375"/>
                    <a:gd name="T17" fmla="*/ 0 h 529"/>
                    <a:gd name="T18" fmla="*/ 0 w 375"/>
                    <a:gd name="T19" fmla="*/ 0 h 529"/>
                    <a:gd name="T20" fmla="*/ 0 w 375"/>
                    <a:gd name="T21" fmla="*/ 0 h 529"/>
                    <a:gd name="T22" fmla="*/ 0 w 375"/>
                    <a:gd name="T23" fmla="*/ 0 h 529"/>
                    <a:gd name="T24" fmla="*/ 0 w 375"/>
                    <a:gd name="T25" fmla="*/ 0 h 529"/>
                    <a:gd name="T26" fmla="*/ 0 w 375"/>
                    <a:gd name="T27" fmla="*/ 0 h 529"/>
                    <a:gd name="T28" fmla="*/ 0 w 375"/>
                    <a:gd name="T29" fmla="*/ 0 h 529"/>
                    <a:gd name="T30" fmla="*/ 0 w 375"/>
                    <a:gd name="T31" fmla="*/ 0 h 529"/>
                    <a:gd name="T32" fmla="*/ 0 w 375"/>
                    <a:gd name="T33" fmla="*/ 0 h 529"/>
                    <a:gd name="T34" fmla="*/ 0 w 375"/>
                    <a:gd name="T35" fmla="*/ 0 h 529"/>
                    <a:gd name="T36" fmla="*/ 0 w 375"/>
                    <a:gd name="T37" fmla="*/ 0 h 529"/>
                    <a:gd name="T38" fmla="*/ 0 w 375"/>
                    <a:gd name="T39" fmla="*/ 0 h 529"/>
                    <a:gd name="T40" fmla="*/ 0 w 375"/>
                    <a:gd name="T41" fmla="*/ 0 h 529"/>
                    <a:gd name="T42" fmla="*/ 0 w 375"/>
                    <a:gd name="T43" fmla="*/ 0 h 529"/>
                    <a:gd name="T44" fmla="*/ 0 w 375"/>
                    <a:gd name="T45" fmla="*/ 0 h 529"/>
                    <a:gd name="T46" fmla="*/ 0 w 375"/>
                    <a:gd name="T47" fmla="*/ 0 h 529"/>
                    <a:gd name="T48" fmla="*/ 0 w 375"/>
                    <a:gd name="T49" fmla="*/ 0 h 529"/>
                    <a:gd name="T50" fmla="*/ 0 w 375"/>
                    <a:gd name="T51" fmla="*/ 0 h 529"/>
                    <a:gd name="T52" fmla="*/ 0 w 375"/>
                    <a:gd name="T53" fmla="*/ 0 h 529"/>
                    <a:gd name="T54" fmla="*/ 0 w 375"/>
                    <a:gd name="T55" fmla="*/ 0 h 529"/>
                    <a:gd name="T56" fmla="*/ 0 w 375"/>
                    <a:gd name="T57" fmla="*/ 0 h 529"/>
                    <a:gd name="T58" fmla="*/ 0 w 375"/>
                    <a:gd name="T59" fmla="*/ 0 h 529"/>
                    <a:gd name="T60" fmla="*/ 0 w 375"/>
                    <a:gd name="T61" fmla="*/ 0 h 529"/>
                    <a:gd name="T62" fmla="*/ 0 w 375"/>
                    <a:gd name="T63" fmla="*/ 0 h 529"/>
                    <a:gd name="T64" fmla="*/ 0 w 375"/>
                    <a:gd name="T65" fmla="*/ 0 h 529"/>
                    <a:gd name="T66" fmla="*/ 0 w 375"/>
                    <a:gd name="T67" fmla="*/ 0 h 529"/>
                    <a:gd name="T68" fmla="*/ 0 w 375"/>
                    <a:gd name="T69" fmla="*/ 0 h 529"/>
                    <a:gd name="T70" fmla="*/ 0 w 375"/>
                    <a:gd name="T71" fmla="*/ 0 h 529"/>
                    <a:gd name="T72" fmla="*/ 0 w 375"/>
                    <a:gd name="T73" fmla="*/ 0 h 529"/>
                    <a:gd name="T74" fmla="*/ 0 w 375"/>
                    <a:gd name="T75" fmla="*/ 0 h 529"/>
                    <a:gd name="T76" fmla="*/ 0 w 375"/>
                    <a:gd name="T77" fmla="*/ 0 h 529"/>
                    <a:gd name="T78" fmla="*/ 0 w 375"/>
                    <a:gd name="T79" fmla="*/ 0 h 529"/>
                    <a:gd name="T80" fmla="*/ 0 w 375"/>
                    <a:gd name="T81" fmla="*/ 0 h 529"/>
                    <a:gd name="T82" fmla="*/ 0 w 375"/>
                    <a:gd name="T83" fmla="*/ 0 h 529"/>
                    <a:gd name="T84" fmla="*/ 0 w 375"/>
                    <a:gd name="T85" fmla="*/ 0 h 529"/>
                    <a:gd name="T86" fmla="*/ 0 w 375"/>
                    <a:gd name="T87" fmla="*/ 0 h 529"/>
                    <a:gd name="T88" fmla="*/ 0 w 375"/>
                    <a:gd name="T89" fmla="*/ 0 h 529"/>
                    <a:gd name="T90" fmla="*/ 0 w 375"/>
                    <a:gd name="T91" fmla="*/ 0 h 529"/>
                    <a:gd name="T92" fmla="*/ 0 w 375"/>
                    <a:gd name="T93" fmla="*/ 0 h 529"/>
                    <a:gd name="T94" fmla="*/ 0 w 375"/>
                    <a:gd name="T95" fmla="*/ 0 h 5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5"/>
                    <a:gd name="T145" fmla="*/ 0 h 529"/>
                    <a:gd name="T146" fmla="*/ 375 w 375"/>
                    <a:gd name="T147" fmla="*/ 529 h 52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5" h="529">
                      <a:moveTo>
                        <a:pt x="0" y="0"/>
                      </a:moveTo>
                      <a:lnTo>
                        <a:pt x="52" y="1"/>
                      </a:lnTo>
                      <a:lnTo>
                        <a:pt x="98" y="10"/>
                      </a:lnTo>
                      <a:lnTo>
                        <a:pt x="136" y="24"/>
                      </a:lnTo>
                      <a:lnTo>
                        <a:pt x="169" y="45"/>
                      </a:lnTo>
                      <a:lnTo>
                        <a:pt x="199" y="71"/>
                      </a:lnTo>
                      <a:lnTo>
                        <a:pt x="223" y="101"/>
                      </a:lnTo>
                      <a:lnTo>
                        <a:pt x="246" y="134"/>
                      </a:lnTo>
                      <a:lnTo>
                        <a:pt x="265" y="170"/>
                      </a:lnTo>
                      <a:lnTo>
                        <a:pt x="283" y="208"/>
                      </a:lnTo>
                      <a:lnTo>
                        <a:pt x="301" y="247"/>
                      </a:lnTo>
                      <a:lnTo>
                        <a:pt x="320" y="285"/>
                      </a:lnTo>
                      <a:lnTo>
                        <a:pt x="339" y="323"/>
                      </a:lnTo>
                      <a:lnTo>
                        <a:pt x="361" y="358"/>
                      </a:lnTo>
                      <a:lnTo>
                        <a:pt x="374" y="381"/>
                      </a:lnTo>
                      <a:lnTo>
                        <a:pt x="375" y="396"/>
                      </a:lnTo>
                      <a:lnTo>
                        <a:pt x="373" y="405"/>
                      </a:lnTo>
                      <a:lnTo>
                        <a:pt x="366" y="422"/>
                      </a:lnTo>
                      <a:lnTo>
                        <a:pt x="350" y="453"/>
                      </a:lnTo>
                      <a:lnTo>
                        <a:pt x="342" y="471"/>
                      </a:lnTo>
                      <a:lnTo>
                        <a:pt x="332" y="490"/>
                      </a:lnTo>
                      <a:lnTo>
                        <a:pt x="326" y="510"/>
                      </a:lnTo>
                      <a:lnTo>
                        <a:pt x="320" y="529"/>
                      </a:lnTo>
                      <a:lnTo>
                        <a:pt x="320" y="515"/>
                      </a:lnTo>
                      <a:lnTo>
                        <a:pt x="320" y="501"/>
                      </a:lnTo>
                      <a:lnTo>
                        <a:pt x="318" y="488"/>
                      </a:lnTo>
                      <a:lnTo>
                        <a:pt x="294" y="438"/>
                      </a:lnTo>
                      <a:lnTo>
                        <a:pt x="267" y="388"/>
                      </a:lnTo>
                      <a:lnTo>
                        <a:pt x="243" y="336"/>
                      </a:lnTo>
                      <a:lnTo>
                        <a:pt x="222" y="284"/>
                      </a:lnTo>
                      <a:lnTo>
                        <a:pt x="192" y="213"/>
                      </a:lnTo>
                      <a:lnTo>
                        <a:pt x="171" y="164"/>
                      </a:lnTo>
                      <a:lnTo>
                        <a:pt x="138" y="120"/>
                      </a:lnTo>
                      <a:lnTo>
                        <a:pt x="89" y="88"/>
                      </a:lnTo>
                      <a:lnTo>
                        <a:pt x="32" y="74"/>
                      </a:lnTo>
                      <a:lnTo>
                        <a:pt x="23" y="55"/>
                      </a:lnTo>
                      <a:lnTo>
                        <a:pt x="8" y="19"/>
                      </a:lnTo>
                      <a:lnTo>
                        <a:pt x="0" y="0"/>
                      </a:lnTo>
                    </a:path>
                  </a:pathLst>
                </a:custGeom>
                <a:noFill/>
                <a:ln w="1588">
                  <a:solidFill>
                    <a:srgbClr val="87C2DC"/>
                  </a:solidFill>
                  <a:round/>
                  <a:headEnd/>
                  <a:tailEnd/>
                </a:ln>
              </p:spPr>
              <p:txBody>
                <a:bodyPr/>
                <a:lstStyle/>
                <a:p>
                  <a:endParaRPr lang="en-US"/>
                </a:p>
              </p:txBody>
            </p:sp>
            <p:sp>
              <p:nvSpPr>
                <p:cNvPr id="18848" name="Freeform 968"/>
                <p:cNvSpPr>
                  <a:spLocks/>
                </p:cNvSpPr>
                <p:nvPr/>
              </p:nvSpPr>
              <p:spPr bwMode="auto">
                <a:xfrm>
                  <a:off x="1152" y="1592"/>
                  <a:ext cx="30" cy="129"/>
                </a:xfrm>
                <a:custGeom>
                  <a:avLst/>
                  <a:gdLst>
                    <a:gd name="T0" fmla="*/ 0 w 120"/>
                    <a:gd name="T1" fmla="*/ 0 h 516"/>
                    <a:gd name="T2" fmla="*/ 0 w 120"/>
                    <a:gd name="T3" fmla="*/ 0 h 516"/>
                    <a:gd name="T4" fmla="*/ 0 w 120"/>
                    <a:gd name="T5" fmla="*/ 0 h 516"/>
                    <a:gd name="T6" fmla="*/ 0 w 120"/>
                    <a:gd name="T7" fmla="*/ 0 h 516"/>
                    <a:gd name="T8" fmla="*/ 0 w 120"/>
                    <a:gd name="T9" fmla="*/ 0 h 516"/>
                    <a:gd name="T10" fmla="*/ 0 w 120"/>
                    <a:gd name="T11" fmla="*/ 0 h 516"/>
                    <a:gd name="T12" fmla="*/ 0 w 120"/>
                    <a:gd name="T13" fmla="*/ 0 h 516"/>
                    <a:gd name="T14" fmla="*/ 0 w 120"/>
                    <a:gd name="T15" fmla="*/ 0 h 516"/>
                    <a:gd name="T16" fmla="*/ 0 w 120"/>
                    <a:gd name="T17" fmla="*/ 0 h 516"/>
                    <a:gd name="T18" fmla="*/ 0 w 120"/>
                    <a:gd name="T19" fmla="*/ 0 h 516"/>
                    <a:gd name="T20" fmla="*/ 0 w 120"/>
                    <a:gd name="T21" fmla="*/ 0 h 516"/>
                    <a:gd name="T22" fmla="*/ 0 w 120"/>
                    <a:gd name="T23" fmla="*/ 0 h 516"/>
                    <a:gd name="T24" fmla="*/ 0 w 120"/>
                    <a:gd name="T25" fmla="*/ 0 h 516"/>
                    <a:gd name="T26" fmla="*/ 0 w 120"/>
                    <a:gd name="T27" fmla="*/ 0 h 516"/>
                    <a:gd name="T28" fmla="*/ 0 w 120"/>
                    <a:gd name="T29" fmla="*/ 0 h 516"/>
                    <a:gd name="T30" fmla="*/ 0 w 120"/>
                    <a:gd name="T31" fmla="*/ 0 h 516"/>
                    <a:gd name="T32" fmla="*/ 0 w 120"/>
                    <a:gd name="T33" fmla="*/ 0 h 516"/>
                    <a:gd name="T34" fmla="*/ 0 w 120"/>
                    <a:gd name="T35" fmla="*/ 0 h 516"/>
                    <a:gd name="T36" fmla="*/ 0 w 120"/>
                    <a:gd name="T37" fmla="*/ 0 h 516"/>
                    <a:gd name="T38" fmla="*/ 0 w 120"/>
                    <a:gd name="T39" fmla="*/ 0 h 516"/>
                    <a:gd name="T40" fmla="*/ 0 w 120"/>
                    <a:gd name="T41" fmla="*/ 0 h 516"/>
                    <a:gd name="T42" fmla="*/ 0 w 120"/>
                    <a:gd name="T43" fmla="*/ 0 h 516"/>
                    <a:gd name="T44" fmla="*/ 0 w 120"/>
                    <a:gd name="T45" fmla="*/ 0 h 516"/>
                    <a:gd name="T46" fmla="*/ 0 w 120"/>
                    <a:gd name="T47" fmla="*/ 0 h 516"/>
                    <a:gd name="T48" fmla="*/ 0 w 120"/>
                    <a:gd name="T49" fmla="*/ 0 h 516"/>
                    <a:gd name="T50" fmla="*/ 0 w 120"/>
                    <a:gd name="T51" fmla="*/ 0 h 516"/>
                    <a:gd name="T52" fmla="*/ 0 w 120"/>
                    <a:gd name="T53" fmla="*/ 0 h 516"/>
                    <a:gd name="T54" fmla="*/ 0 w 120"/>
                    <a:gd name="T55" fmla="*/ 0 h 516"/>
                    <a:gd name="T56" fmla="*/ 0 w 120"/>
                    <a:gd name="T57" fmla="*/ 0 h 516"/>
                    <a:gd name="T58" fmla="*/ 0 w 120"/>
                    <a:gd name="T59" fmla="*/ 0 h 516"/>
                    <a:gd name="T60" fmla="*/ 0 w 120"/>
                    <a:gd name="T61" fmla="*/ 0 h 516"/>
                    <a:gd name="T62" fmla="*/ 0 w 120"/>
                    <a:gd name="T63" fmla="*/ 0 h 516"/>
                    <a:gd name="T64" fmla="*/ 0 w 120"/>
                    <a:gd name="T65" fmla="*/ 0 h 516"/>
                    <a:gd name="T66" fmla="*/ 0 w 120"/>
                    <a:gd name="T67" fmla="*/ 0 h 516"/>
                    <a:gd name="T68" fmla="*/ 0 w 120"/>
                    <a:gd name="T69" fmla="*/ 0 h 516"/>
                    <a:gd name="T70" fmla="*/ 0 w 120"/>
                    <a:gd name="T71" fmla="*/ 0 h 516"/>
                    <a:gd name="T72" fmla="*/ 0 w 120"/>
                    <a:gd name="T73" fmla="*/ 0 h 516"/>
                    <a:gd name="T74" fmla="*/ 0 w 120"/>
                    <a:gd name="T75" fmla="*/ 0 h 516"/>
                    <a:gd name="T76" fmla="*/ 0 w 120"/>
                    <a:gd name="T77" fmla="*/ 0 h 5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0"/>
                    <a:gd name="T118" fmla="*/ 0 h 516"/>
                    <a:gd name="T119" fmla="*/ 120 w 120"/>
                    <a:gd name="T120" fmla="*/ 516 h 5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 h="516">
                      <a:moveTo>
                        <a:pt x="4" y="516"/>
                      </a:moveTo>
                      <a:lnTo>
                        <a:pt x="2" y="507"/>
                      </a:lnTo>
                      <a:lnTo>
                        <a:pt x="0" y="499"/>
                      </a:lnTo>
                      <a:lnTo>
                        <a:pt x="0" y="493"/>
                      </a:lnTo>
                      <a:lnTo>
                        <a:pt x="12" y="453"/>
                      </a:lnTo>
                      <a:lnTo>
                        <a:pt x="24" y="405"/>
                      </a:lnTo>
                      <a:lnTo>
                        <a:pt x="34" y="351"/>
                      </a:lnTo>
                      <a:lnTo>
                        <a:pt x="44" y="295"/>
                      </a:lnTo>
                      <a:lnTo>
                        <a:pt x="52" y="238"/>
                      </a:lnTo>
                      <a:lnTo>
                        <a:pt x="60" y="184"/>
                      </a:lnTo>
                      <a:lnTo>
                        <a:pt x="66" y="134"/>
                      </a:lnTo>
                      <a:lnTo>
                        <a:pt x="72" y="92"/>
                      </a:lnTo>
                      <a:lnTo>
                        <a:pt x="78" y="65"/>
                      </a:lnTo>
                      <a:lnTo>
                        <a:pt x="87" y="25"/>
                      </a:lnTo>
                      <a:lnTo>
                        <a:pt x="94" y="1"/>
                      </a:lnTo>
                      <a:lnTo>
                        <a:pt x="101" y="0"/>
                      </a:lnTo>
                      <a:lnTo>
                        <a:pt x="112" y="2"/>
                      </a:lnTo>
                      <a:lnTo>
                        <a:pt x="120" y="7"/>
                      </a:lnTo>
                      <a:lnTo>
                        <a:pt x="119" y="25"/>
                      </a:lnTo>
                      <a:lnTo>
                        <a:pt x="114" y="72"/>
                      </a:lnTo>
                      <a:lnTo>
                        <a:pt x="104" y="147"/>
                      </a:lnTo>
                      <a:lnTo>
                        <a:pt x="89" y="244"/>
                      </a:lnTo>
                      <a:lnTo>
                        <a:pt x="79" y="311"/>
                      </a:lnTo>
                      <a:lnTo>
                        <a:pt x="69" y="381"/>
                      </a:lnTo>
                      <a:lnTo>
                        <a:pt x="61" y="450"/>
                      </a:lnTo>
                      <a:lnTo>
                        <a:pt x="61" y="477"/>
                      </a:lnTo>
                      <a:lnTo>
                        <a:pt x="67" y="491"/>
                      </a:lnTo>
                      <a:lnTo>
                        <a:pt x="74" y="512"/>
                      </a:lnTo>
                      <a:lnTo>
                        <a:pt x="56" y="512"/>
                      </a:lnTo>
                      <a:lnTo>
                        <a:pt x="22" y="515"/>
                      </a:lnTo>
                      <a:lnTo>
                        <a:pt x="4" y="516"/>
                      </a:lnTo>
                      <a:close/>
                    </a:path>
                  </a:pathLst>
                </a:custGeom>
                <a:solidFill>
                  <a:srgbClr val="47A3CB"/>
                </a:solidFill>
                <a:ln w="9525">
                  <a:noFill/>
                  <a:round/>
                  <a:headEnd/>
                  <a:tailEnd/>
                </a:ln>
              </p:spPr>
              <p:txBody>
                <a:bodyPr/>
                <a:lstStyle/>
                <a:p>
                  <a:endParaRPr lang="en-US"/>
                </a:p>
              </p:txBody>
            </p:sp>
            <p:sp>
              <p:nvSpPr>
                <p:cNvPr id="18849" name="Freeform 969"/>
                <p:cNvSpPr>
                  <a:spLocks/>
                </p:cNvSpPr>
                <p:nvPr/>
              </p:nvSpPr>
              <p:spPr bwMode="auto">
                <a:xfrm>
                  <a:off x="1152" y="1592"/>
                  <a:ext cx="30" cy="129"/>
                </a:xfrm>
                <a:custGeom>
                  <a:avLst/>
                  <a:gdLst>
                    <a:gd name="T0" fmla="*/ 0 w 120"/>
                    <a:gd name="T1" fmla="*/ 0 h 516"/>
                    <a:gd name="T2" fmla="*/ 0 w 120"/>
                    <a:gd name="T3" fmla="*/ 0 h 516"/>
                    <a:gd name="T4" fmla="*/ 0 w 120"/>
                    <a:gd name="T5" fmla="*/ 0 h 516"/>
                    <a:gd name="T6" fmla="*/ 0 w 120"/>
                    <a:gd name="T7" fmla="*/ 0 h 516"/>
                    <a:gd name="T8" fmla="*/ 0 w 120"/>
                    <a:gd name="T9" fmla="*/ 0 h 516"/>
                    <a:gd name="T10" fmla="*/ 0 w 120"/>
                    <a:gd name="T11" fmla="*/ 0 h 516"/>
                    <a:gd name="T12" fmla="*/ 0 w 120"/>
                    <a:gd name="T13" fmla="*/ 0 h 516"/>
                    <a:gd name="T14" fmla="*/ 0 w 120"/>
                    <a:gd name="T15" fmla="*/ 0 h 516"/>
                    <a:gd name="T16" fmla="*/ 0 w 120"/>
                    <a:gd name="T17" fmla="*/ 0 h 516"/>
                    <a:gd name="T18" fmla="*/ 0 w 120"/>
                    <a:gd name="T19" fmla="*/ 0 h 516"/>
                    <a:gd name="T20" fmla="*/ 0 w 120"/>
                    <a:gd name="T21" fmla="*/ 0 h 516"/>
                    <a:gd name="T22" fmla="*/ 0 w 120"/>
                    <a:gd name="T23" fmla="*/ 0 h 516"/>
                    <a:gd name="T24" fmla="*/ 0 w 120"/>
                    <a:gd name="T25" fmla="*/ 0 h 516"/>
                    <a:gd name="T26" fmla="*/ 0 w 120"/>
                    <a:gd name="T27" fmla="*/ 0 h 516"/>
                    <a:gd name="T28" fmla="*/ 0 w 120"/>
                    <a:gd name="T29" fmla="*/ 0 h 516"/>
                    <a:gd name="T30" fmla="*/ 0 w 120"/>
                    <a:gd name="T31" fmla="*/ 0 h 516"/>
                    <a:gd name="T32" fmla="*/ 0 w 120"/>
                    <a:gd name="T33" fmla="*/ 0 h 516"/>
                    <a:gd name="T34" fmla="*/ 0 w 120"/>
                    <a:gd name="T35" fmla="*/ 0 h 516"/>
                    <a:gd name="T36" fmla="*/ 0 w 120"/>
                    <a:gd name="T37" fmla="*/ 0 h 516"/>
                    <a:gd name="T38" fmla="*/ 0 w 120"/>
                    <a:gd name="T39" fmla="*/ 0 h 516"/>
                    <a:gd name="T40" fmla="*/ 0 w 120"/>
                    <a:gd name="T41" fmla="*/ 0 h 516"/>
                    <a:gd name="T42" fmla="*/ 0 w 120"/>
                    <a:gd name="T43" fmla="*/ 0 h 516"/>
                    <a:gd name="T44" fmla="*/ 0 w 120"/>
                    <a:gd name="T45" fmla="*/ 0 h 516"/>
                    <a:gd name="T46" fmla="*/ 0 w 120"/>
                    <a:gd name="T47" fmla="*/ 0 h 516"/>
                    <a:gd name="T48" fmla="*/ 0 w 120"/>
                    <a:gd name="T49" fmla="*/ 0 h 516"/>
                    <a:gd name="T50" fmla="*/ 0 w 120"/>
                    <a:gd name="T51" fmla="*/ 0 h 516"/>
                    <a:gd name="T52" fmla="*/ 0 w 120"/>
                    <a:gd name="T53" fmla="*/ 0 h 516"/>
                    <a:gd name="T54" fmla="*/ 0 w 120"/>
                    <a:gd name="T55" fmla="*/ 0 h 516"/>
                    <a:gd name="T56" fmla="*/ 0 w 120"/>
                    <a:gd name="T57" fmla="*/ 0 h 516"/>
                    <a:gd name="T58" fmla="*/ 0 w 120"/>
                    <a:gd name="T59" fmla="*/ 0 h 516"/>
                    <a:gd name="T60" fmla="*/ 0 w 120"/>
                    <a:gd name="T61" fmla="*/ 0 h 516"/>
                    <a:gd name="T62" fmla="*/ 0 w 120"/>
                    <a:gd name="T63" fmla="*/ 0 h 516"/>
                    <a:gd name="T64" fmla="*/ 0 w 120"/>
                    <a:gd name="T65" fmla="*/ 0 h 516"/>
                    <a:gd name="T66" fmla="*/ 0 w 120"/>
                    <a:gd name="T67" fmla="*/ 0 h 516"/>
                    <a:gd name="T68" fmla="*/ 0 w 120"/>
                    <a:gd name="T69" fmla="*/ 0 h 516"/>
                    <a:gd name="T70" fmla="*/ 0 w 120"/>
                    <a:gd name="T71" fmla="*/ 0 h 516"/>
                    <a:gd name="T72" fmla="*/ 0 w 120"/>
                    <a:gd name="T73" fmla="*/ 0 h 516"/>
                    <a:gd name="T74" fmla="*/ 0 w 120"/>
                    <a:gd name="T75" fmla="*/ 0 h 516"/>
                    <a:gd name="T76" fmla="*/ 0 w 120"/>
                    <a:gd name="T77" fmla="*/ 0 h 516"/>
                    <a:gd name="T78" fmla="*/ 0 w 120"/>
                    <a:gd name="T79" fmla="*/ 0 h 5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516"/>
                    <a:gd name="T122" fmla="*/ 120 w 120"/>
                    <a:gd name="T123" fmla="*/ 516 h 5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516">
                      <a:moveTo>
                        <a:pt x="4" y="516"/>
                      </a:moveTo>
                      <a:lnTo>
                        <a:pt x="2" y="507"/>
                      </a:lnTo>
                      <a:lnTo>
                        <a:pt x="0" y="499"/>
                      </a:lnTo>
                      <a:lnTo>
                        <a:pt x="0" y="493"/>
                      </a:lnTo>
                      <a:lnTo>
                        <a:pt x="12" y="453"/>
                      </a:lnTo>
                      <a:lnTo>
                        <a:pt x="24" y="405"/>
                      </a:lnTo>
                      <a:lnTo>
                        <a:pt x="34" y="351"/>
                      </a:lnTo>
                      <a:lnTo>
                        <a:pt x="44" y="295"/>
                      </a:lnTo>
                      <a:lnTo>
                        <a:pt x="52" y="238"/>
                      </a:lnTo>
                      <a:lnTo>
                        <a:pt x="60" y="184"/>
                      </a:lnTo>
                      <a:lnTo>
                        <a:pt x="66" y="134"/>
                      </a:lnTo>
                      <a:lnTo>
                        <a:pt x="72" y="92"/>
                      </a:lnTo>
                      <a:lnTo>
                        <a:pt x="78" y="65"/>
                      </a:lnTo>
                      <a:lnTo>
                        <a:pt x="87" y="25"/>
                      </a:lnTo>
                      <a:lnTo>
                        <a:pt x="94" y="1"/>
                      </a:lnTo>
                      <a:lnTo>
                        <a:pt x="101" y="0"/>
                      </a:lnTo>
                      <a:lnTo>
                        <a:pt x="112" y="2"/>
                      </a:lnTo>
                      <a:lnTo>
                        <a:pt x="120" y="7"/>
                      </a:lnTo>
                      <a:lnTo>
                        <a:pt x="119" y="25"/>
                      </a:lnTo>
                      <a:lnTo>
                        <a:pt x="114" y="72"/>
                      </a:lnTo>
                      <a:lnTo>
                        <a:pt x="104" y="147"/>
                      </a:lnTo>
                      <a:lnTo>
                        <a:pt x="89" y="244"/>
                      </a:lnTo>
                      <a:lnTo>
                        <a:pt x="79" y="311"/>
                      </a:lnTo>
                      <a:lnTo>
                        <a:pt x="69" y="381"/>
                      </a:lnTo>
                      <a:lnTo>
                        <a:pt x="61" y="450"/>
                      </a:lnTo>
                      <a:lnTo>
                        <a:pt x="61" y="477"/>
                      </a:lnTo>
                      <a:lnTo>
                        <a:pt x="67" y="491"/>
                      </a:lnTo>
                      <a:lnTo>
                        <a:pt x="74" y="512"/>
                      </a:lnTo>
                      <a:lnTo>
                        <a:pt x="56" y="512"/>
                      </a:lnTo>
                      <a:lnTo>
                        <a:pt x="22" y="515"/>
                      </a:lnTo>
                      <a:lnTo>
                        <a:pt x="4" y="516"/>
                      </a:lnTo>
                    </a:path>
                  </a:pathLst>
                </a:custGeom>
                <a:noFill/>
                <a:ln w="1588">
                  <a:solidFill>
                    <a:srgbClr val="87C2DC"/>
                  </a:solidFill>
                  <a:round/>
                  <a:headEnd/>
                  <a:tailEnd/>
                </a:ln>
              </p:spPr>
              <p:txBody>
                <a:bodyPr/>
                <a:lstStyle/>
                <a:p>
                  <a:endParaRPr lang="en-US"/>
                </a:p>
              </p:txBody>
            </p:sp>
            <p:sp>
              <p:nvSpPr>
                <p:cNvPr id="18850" name="Freeform 970"/>
                <p:cNvSpPr>
                  <a:spLocks/>
                </p:cNvSpPr>
                <p:nvPr/>
              </p:nvSpPr>
              <p:spPr bwMode="auto">
                <a:xfrm>
                  <a:off x="1159" y="1600"/>
                  <a:ext cx="83" cy="131"/>
                </a:xfrm>
                <a:custGeom>
                  <a:avLst/>
                  <a:gdLst>
                    <a:gd name="T0" fmla="*/ 0 w 331"/>
                    <a:gd name="T1" fmla="*/ 0 h 524"/>
                    <a:gd name="T2" fmla="*/ 0 w 331"/>
                    <a:gd name="T3" fmla="*/ 0 h 524"/>
                    <a:gd name="T4" fmla="*/ 0 w 331"/>
                    <a:gd name="T5" fmla="*/ 0 h 524"/>
                    <a:gd name="T6" fmla="*/ 0 w 331"/>
                    <a:gd name="T7" fmla="*/ 0 h 524"/>
                    <a:gd name="T8" fmla="*/ 0 w 331"/>
                    <a:gd name="T9" fmla="*/ 0 h 524"/>
                    <a:gd name="T10" fmla="*/ 0 w 331"/>
                    <a:gd name="T11" fmla="*/ 0 h 524"/>
                    <a:gd name="T12" fmla="*/ 0 w 331"/>
                    <a:gd name="T13" fmla="*/ 0 h 524"/>
                    <a:gd name="T14" fmla="*/ 0 w 331"/>
                    <a:gd name="T15" fmla="*/ 0 h 524"/>
                    <a:gd name="T16" fmla="*/ 0 w 331"/>
                    <a:gd name="T17" fmla="*/ 0 h 524"/>
                    <a:gd name="T18" fmla="*/ 0 w 331"/>
                    <a:gd name="T19" fmla="*/ 0 h 524"/>
                    <a:gd name="T20" fmla="*/ 0 w 331"/>
                    <a:gd name="T21" fmla="*/ 0 h 524"/>
                    <a:gd name="T22" fmla="*/ 0 w 331"/>
                    <a:gd name="T23" fmla="*/ 0 h 524"/>
                    <a:gd name="T24" fmla="*/ 0 w 331"/>
                    <a:gd name="T25" fmla="*/ 0 h 524"/>
                    <a:gd name="T26" fmla="*/ 0 w 331"/>
                    <a:gd name="T27" fmla="*/ 0 h 524"/>
                    <a:gd name="T28" fmla="*/ 0 w 331"/>
                    <a:gd name="T29" fmla="*/ 0 h 524"/>
                    <a:gd name="T30" fmla="*/ 0 w 331"/>
                    <a:gd name="T31" fmla="*/ 0 h 524"/>
                    <a:gd name="T32" fmla="*/ 0 w 331"/>
                    <a:gd name="T33" fmla="*/ 0 h 524"/>
                    <a:gd name="T34" fmla="*/ 0 w 331"/>
                    <a:gd name="T35" fmla="*/ 0 h 524"/>
                    <a:gd name="T36" fmla="*/ 0 w 331"/>
                    <a:gd name="T37" fmla="*/ 0 h 524"/>
                    <a:gd name="T38" fmla="*/ 0 w 331"/>
                    <a:gd name="T39" fmla="*/ 0 h 524"/>
                    <a:gd name="T40" fmla="*/ 0 w 331"/>
                    <a:gd name="T41" fmla="*/ 0 h 524"/>
                    <a:gd name="T42" fmla="*/ 0 w 331"/>
                    <a:gd name="T43" fmla="*/ 0 h 524"/>
                    <a:gd name="T44" fmla="*/ 0 w 331"/>
                    <a:gd name="T45" fmla="*/ 0 h 524"/>
                    <a:gd name="T46" fmla="*/ 0 w 331"/>
                    <a:gd name="T47" fmla="*/ 0 h 524"/>
                    <a:gd name="T48" fmla="*/ 0 w 331"/>
                    <a:gd name="T49" fmla="*/ 0 h 524"/>
                    <a:gd name="T50" fmla="*/ 0 w 331"/>
                    <a:gd name="T51" fmla="*/ 0 h 524"/>
                    <a:gd name="T52" fmla="*/ 0 w 331"/>
                    <a:gd name="T53" fmla="*/ 0 h 524"/>
                    <a:gd name="T54" fmla="*/ 0 w 331"/>
                    <a:gd name="T55" fmla="*/ 0 h 524"/>
                    <a:gd name="T56" fmla="*/ 0 w 331"/>
                    <a:gd name="T57" fmla="*/ 0 h 524"/>
                    <a:gd name="T58" fmla="*/ 0 w 331"/>
                    <a:gd name="T59" fmla="*/ 0 h 524"/>
                    <a:gd name="T60" fmla="*/ 0 w 331"/>
                    <a:gd name="T61" fmla="*/ 0 h 524"/>
                    <a:gd name="T62" fmla="*/ 0 w 331"/>
                    <a:gd name="T63" fmla="*/ 0 h 524"/>
                    <a:gd name="T64" fmla="*/ 0 w 331"/>
                    <a:gd name="T65" fmla="*/ 0 h 524"/>
                    <a:gd name="T66" fmla="*/ 0 w 331"/>
                    <a:gd name="T67" fmla="*/ 0 h 524"/>
                    <a:gd name="T68" fmla="*/ 0 w 331"/>
                    <a:gd name="T69" fmla="*/ 0 h 524"/>
                    <a:gd name="T70" fmla="*/ 0 w 331"/>
                    <a:gd name="T71" fmla="*/ 0 h 524"/>
                    <a:gd name="T72" fmla="*/ 0 w 331"/>
                    <a:gd name="T73" fmla="*/ 0 h 524"/>
                    <a:gd name="T74" fmla="*/ 0 w 331"/>
                    <a:gd name="T75" fmla="*/ 0 h 524"/>
                    <a:gd name="T76" fmla="*/ 0 w 331"/>
                    <a:gd name="T77" fmla="*/ 0 h 524"/>
                    <a:gd name="T78" fmla="*/ 0 w 331"/>
                    <a:gd name="T79" fmla="*/ 0 h 524"/>
                    <a:gd name="T80" fmla="*/ 0 w 331"/>
                    <a:gd name="T81" fmla="*/ 0 h 524"/>
                    <a:gd name="T82" fmla="*/ 0 w 331"/>
                    <a:gd name="T83" fmla="*/ 0 h 524"/>
                    <a:gd name="T84" fmla="*/ 0 w 331"/>
                    <a:gd name="T85" fmla="*/ 0 h 524"/>
                    <a:gd name="T86" fmla="*/ 0 w 331"/>
                    <a:gd name="T87" fmla="*/ 0 h 524"/>
                    <a:gd name="T88" fmla="*/ 0 w 331"/>
                    <a:gd name="T89" fmla="*/ 0 h 524"/>
                    <a:gd name="T90" fmla="*/ 0 w 331"/>
                    <a:gd name="T91" fmla="*/ 0 h 524"/>
                    <a:gd name="T92" fmla="*/ 0 w 331"/>
                    <a:gd name="T93" fmla="*/ 0 h 524"/>
                    <a:gd name="T94" fmla="*/ 0 w 331"/>
                    <a:gd name="T95" fmla="*/ 0 h 524"/>
                    <a:gd name="T96" fmla="*/ 0 w 331"/>
                    <a:gd name="T97" fmla="*/ 0 h 5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1"/>
                    <a:gd name="T148" fmla="*/ 0 h 524"/>
                    <a:gd name="T149" fmla="*/ 331 w 331"/>
                    <a:gd name="T150" fmla="*/ 524 h 5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1" h="524">
                      <a:moveTo>
                        <a:pt x="108" y="66"/>
                      </a:moveTo>
                      <a:lnTo>
                        <a:pt x="111" y="92"/>
                      </a:lnTo>
                      <a:lnTo>
                        <a:pt x="113" y="128"/>
                      </a:lnTo>
                      <a:lnTo>
                        <a:pt x="118" y="161"/>
                      </a:lnTo>
                      <a:lnTo>
                        <a:pt x="124" y="208"/>
                      </a:lnTo>
                      <a:lnTo>
                        <a:pt x="130" y="255"/>
                      </a:lnTo>
                      <a:lnTo>
                        <a:pt x="144" y="271"/>
                      </a:lnTo>
                      <a:lnTo>
                        <a:pt x="148" y="267"/>
                      </a:lnTo>
                      <a:lnTo>
                        <a:pt x="157" y="258"/>
                      </a:lnTo>
                      <a:lnTo>
                        <a:pt x="163" y="250"/>
                      </a:lnTo>
                      <a:lnTo>
                        <a:pt x="199" y="208"/>
                      </a:lnTo>
                      <a:lnTo>
                        <a:pt x="250" y="169"/>
                      </a:lnTo>
                      <a:lnTo>
                        <a:pt x="321" y="142"/>
                      </a:lnTo>
                      <a:lnTo>
                        <a:pt x="324" y="161"/>
                      </a:lnTo>
                      <a:lnTo>
                        <a:pt x="328" y="195"/>
                      </a:lnTo>
                      <a:lnTo>
                        <a:pt x="331" y="213"/>
                      </a:lnTo>
                      <a:lnTo>
                        <a:pt x="273" y="233"/>
                      </a:lnTo>
                      <a:lnTo>
                        <a:pt x="227" y="274"/>
                      </a:lnTo>
                      <a:lnTo>
                        <a:pt x="188" y="325"/>
                      </a:lnTo>
                      <a:lnTo>
                        <a:pt x="155" y="372"/>
                      </a:lnTo>
                      <a:lnTo>
                        <a:pt x="126" y="418"/>
                      </a:lnTo>
                      <a:lnTo>
                        <a:pt x="104" y="468"/>
                      </a:lnTo>
                      <a:lnTo>
                        <a:pt x="95" y="524"/>
                      </a:lnTo>
                      <a:lnTo>
                        <a:pt x="71" y="512"/>
                      </a:lnTo>
                      <a:lnTo>
                        <a:pt x="25" y="489"/>
                      </a:lnTo>
                      <a:lnTo>
                        <a:pt x="0" y="478"/>
                      </a:lnTo>
                      <a:lnTo>
                        <a:pt x="44" y="442"/>
                      </a:lnTo>
                      <a:lnTo>
                        <a:pt x="72" y="393"/>
                      </a:lnTo>
                      <a:lnTo>
                        <a:pt x="93" y="341"/>
                      </a:lnTo>
                      <a:lnTo>
                        <a:pt x="100" y="309"/>
                      </a:lnTo>
                      <a:lnTo>
                        <a:pt x="103" y="262"/>
                      </a:lnTo>
                      <a:lnTo>
                        <a:pt x="100" y="204"/>
                      </a:lnTo>
                      <a:lnTo>
                        <a:pt x="95" y="142"/>
                      </a:lnTo>
                      <a:lnTo>
                        <a:pt x="90" y="83"/>
                      </a:lnTo>
                      <a:lnTo>
                        <a:pt x="92" y="61"/>
                      </a:lnTo>
                      <a:lnTo>
                        <a:pt x="94" y="21"/>
                      </a:lnTo>
                      <a:lnTo>
                        <a:pt x="97" y="0"/>
                      </a:lnTo>
                      <a:lnTo>
                        <a:pt x="108" y="66"/>
                      </a:lnTo>
                      <a:close/>
                    </a:path>
                  </a:pathLst>
                </a:custGeom>
                <a:solidFill>
                  <a:srgbClr val="47A3CB"/>
                </a:solidFill>
                <a:ln w="9525">
                  <a:noFill/>
                  <a:round/>
                  <a:headEnd/>
                  <a:tailEnd/>
                </a:ln>
              </p:spPr>
              <p:txBody>
                <a:bodyPr/>
                <a:lstStyle/>
                <a:p>
                  <a:endParaRPr lang="en-US"/>
                </a:p>
              </p:txBody>
            </p:sp>
            <p:sp>
              <p:nvSpPr>
                <p:cNvPr id="18851" name="Freeform 971"/>
                <p:cNvSpPr>
                  <a:spLocks/>
                </p:cNvSpPr>
                <p:nvPr/>
              </p:nvSpPr>
              <p:spPr bwMode="auto">
                <a:xfrm>
                  <a:off x="1159" y="1600"/>
                  <a:ext cx="83" cy="131"/>
                </a:xfrm>
                <a:custGeom>
                  <a:avLst/>
                  <a:gdLst>
                    <a:gd name="T0" fmla="*/ 0 w 331"/>
                    <a:gd name="T1" fmla="*/ 0 h 524"/>
                    <a:gd name="T2" fmla="*/ 0 w 331"/>
                    <a:gd name="T3" fmla="*/ 0 h 524"/>
                    <a:gd name="T4" fmla="*/ 0 w 331"/>
                    <a:gd name="T5" fmla="*/ 0 h 524"/>
                    <a:gd name="T6" fmla="*/ 0 w 331"/>
                    <a:gd name="T7" fmla="*/ 0 h 524"/>
                    <a:gd name="T8" fmla="*/ 0 w 331"/>
                    <a:gd name="T9" fmla="*/ 0 h 524"/>
                    <a:gd name="T10" fmla="*/ 0 w 331"/>
                    <a:gd name="T11" fmla="*/ 0 h 524"/>
                    <a:gd name="T12" fmla="*/ 0 w 331"/>
                    <a:gd name="T13" fmla="*/ 0 h 524"/>
                    <a:gd name="T14" fmla="*/ 0 w 331"/>
                    <a:gd name="T15" fmla="*/ 0 h 524"/>
                    <a:gd name="T16" fmla="*/ 0 w 331"/>
                    <a:gd name="T17" fmla="*/ 0 h 524"/>
                    <a:gd name="T18" fmla="*/ 0 w 331"/>
                    <a:gd name="T19" fmla="*/ 0 h 524"/>
                    <a:gd name="T20" fmla="*/ 0 w 331"/>
                    <a:gd name="T21" fmla="*/ 0 h 524"/>
                    <a:gd name="T22" fmla="*/ 0 w 331"/>
                    <a:gd name="T23" fmla="*/ 0 h 524"/>
                    <a:gd name="T24" fmla="*/ 0 w 331"/>
                    <a:gd name="T25" fmla="*/ 0 h 524"/>
                    <a:gd name="T26" fmla="*/ 0 w 331"/>
                    <a:gd name="T27" fmla="*/ 0 h 524"/>
                    <a:gd name="T28" fmla="*/ 0 w 331"/>
                    <a:gd name="T29" fmla="*/ 0 h 524"/>
                    <a:gd name="T30" fmla="*/ 0 w 331"/>
                    <a:gd name="T31" fmla="*/ 0 h 524"/>
                    <a:gd name="T32" fmla="*/ 0 w 331"/>
                    <a:gd name="T33" fmla="*/ 0 h 524"/>
                    <a:gd name="T34" fmla="*/ 0 w 331"/>
                    <a:gd name="T35" fmla="*/ 0 h 524"/>
                    <a:gd name="T36" fmla="*/ 0 w 331"/>
                    <a:gd name="T37" fmla="*/ 0 h 524"/>
                    <a:gd name="T38" fmla="*/ 0 w 331"/>
                    <a:gd name="T39" fmla="*/ 0 h 524"/>
                    <a:gd name="T40" fmla="*/ 0 w 331"/>
                    <a:gd name="T41" fmla="*/ 0 h 524"/>
                    <a:gd name="T42" fmla="*/ 0 w 331"/>
                    <a:gd name="T43" fmla="*/ 0 h 524"/>
                    <a:gd name="T44" fmla="*/ 0 w 331"/>
                    <a:gd name="T45" fmla="*/ 0 h 524"/>
                    <a:gd name="T46" fmla="*/ 0 w 331"/>
                    <a:gd name="T47" fmla="*/ 0 h 524"/>
                    <a:gd name="T48" fmla="*/ 0 w 331"/>
                    <a:gd name="T49" fmla="*/ 0 h 524"/>
                    <a:gd name="T50" fmla="*/ 0 w 331"/>
                    <a:gd name="T51" fmla="*/ 0 h 524"/>
                    <a:gd name="T52" fmla="*/ 0 w 331"/>
                    <a:gd name="T53" fmla="*/ 0 h 524"/>
                    <a:gd name="T54" fmla="*/ 0 w 331"/>
                    <a:gd name="T55" fmla="*/ 0 h 524"/>
                    <a:gd name="T56" fmla="*/ 0 w 331"/>
                    <a:gd name="T57" fmla="*/ 0 h 524"/>
                    <a:gd name="T58" fmla="*/ 0 w 331"/>
                    <a:gd name="T59" fmla="*/ 0 h 524"/>
                    <a:gd name="T60" fmla="*/ 0 w 331"/>
                    <a:gd name="T61" fmla="*/ 0 h 524"/>
                    <a:gd name="T62" fmla="*/ 0 w 331"/>
                    <a:gd name="T63" fmla="*/ 0 h 524"/>
                    <a:gd name="T64" fmla="*/ 0 w 331"/>
                    <a:gd name="T65" fmla="*/ 0 h 524"/>
                    <a:gd name="T66" fmla="*/ 0 w 331"/>
                    <a:gd name="T67" fmla="*/ 0 h 524"/>
                    <a:gd name="T68" fmla="*/ 0 w 331"/>
                    <a:gd name="T69" fmla="*/ 0 h 524"/>
                    <a:gd name="T70" fmla="*/ 0 w 331"/>
                    <a:gd name="T71" fmla="*/ 0 h 524"/>
                    <a:gd name="T72" fmla="*/ 0 w 331"/>
                    <a:gd name="T73" fmla="*/ 0 h 524"/>
                    <a:gd name="T74" fmla="*/ 0 w 331"/>
                    <a:gd name="T75" fmla="*/ 0 h 524"/>
                    <a:gd name="T76" fmla="*/ 0 w 331"/>
                    <a:gd name="T77" fmla="*/ 0 h 524"/>
                    <a:gd name="T78" fmla="*/ 0 w 331"/>
                    <a:gd name="T79" fmla="*/ 0 h 524"/>
                    <a:gd name="T80" fmla="*/ 0 w 331"/>
                    <a:gd name="T81" fmla="*/ 0 h 524"/>
                    <a:gd name="T82" fmla="*/ 0 w 331"/>
                    <a:gd name="T83" fmla="*/ 0 h 524"/>
                    <a:gd name="T84" fmla="*/ 0 w 331"/>
                    <a:gd name="T85" fmla="*/ 0 h 524"/>
                    <a:gd name="T86" fmla="*/ 0 w 331"/>
                    <a:gd name="T87" fmla="*/ 0 h 524"/>
                    <a:gd name="T88" fmla="*/ 0 w 331"/>
                    <a:gd name="T89" fmla="*/ 0 h 524"/>
                    <a:gd name="T90" fmla="*/ 0 w 331"/>
                    <a:gd name="T91" fmla="*/ 0 h 524"/>
                    <a:gd name="T92" fmla="*/ 0 w 331"/>
                    <a:gd name="T93" fmla="*/ 0 h 524"/>
                    <a:gd name="T94" fmla="*/ 0 w 331"/>
                    <a:gd name="T95" fmla="*/ 0 h 524"/>
                    <a:gd name="T96" fmla="*/ 0 w 331"/>
                    <a:gd name="T97" fmla="*/ 0 h 524"/>
                    <a:gd name="T98" fmla="*/ 0 w 331"/>
                    <a:gd name="T99" fmla="*/ 0 h 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31"/>
                    <a:gd name="T151" fmla="*/ 0 h 524"/>
                    <a:gd name="T152" fmla="*/ 331 w 331"/>
                    <a:gd name="T153" fmla="*/ 524 h 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31" h="524">
                      <a:moveTo>
                        <a:pt x="108" y="66"/>
                      </a:moveTo>
                      <a:lnTo>
                        <a:pt x="111" y="92"/>
                      </a:lnTo>
                      <a:lnTo>
                        <a:pt x="113" y="128"/>
                      </a:lnTo>
                      <a:lnTo>
                        <a:pt x="118" y="161"/>
                      </a:lnTo>
                      <a:lnTo>
                        <a:pt x="124" y="208"/>
                      </a:lnTo>
                      <a:lnTo>
                        <a:pt x="130" y="255"/>
                      </a:lnTo>
                      <a:lnTo>
                        <a:pt x="144" y="271"/>
                      </a:lnTo>
                      <a:lnTo>
                        <a:pt x="148" y="267"/>
                      </a:lnTo>
                      <a:lnTo>
                        <a:pt x="157" y="258"/>
                      </a:lnTo>
                      <a:lnTo>
                        <a:pt x="163" y="250"/>
                      </a:lnTo>
                      <a:lnTo>
                        <a:pt x="199" y="208"/>
                      </a:lnTo>
                      <a:lnTo>
                        <a:pt x="250" y="169"/>
                      </a:lnTo>
                      <a:lnTo>
                        <a:pt x="321" y="142"/>
                      </a:lnTo>
                      <a:lnTo>
                        <a:pt x="324" y="161"/>
                      </a:lnTo>
                      <a:lnTo>
                        <a:pt x="328" y="195"/>
                      </a:lnTo>
                      <a:lnTo>
                        <a:pt x="331" y="213"/>
                      </a:lnTo>
                      <a:lnTo>
                        <a:pt x="273" y="233"/>
                      </a:lnTo>
                      <a:lnTo>
                        <a:pt x="227" y="274"/>
                      </a:lnTo>
                      <a:lnTo>
                        <a:pt x="188" y="325"/>
                      </a:lnTo>
                      <a:lnTo>
                        <a:pt x="155" y="372"/>
                      </a:lnTo>
                      <a:lnTo>
                        <a:pt x="126" y="418"/>
                      </a:lnTo>
                      <a:lnTo>
                        <a:pt x="104" y="468"/>
                      </a:lnTo>
                      <a:lnTo>
                        <a:pt x="95" y="524"/>
                      </a:lnTo>
                      <a:lnTo>
                        <a:pt x="71" y="512"/>
                      </a:lnTo>
                      <a:lnTo>
                        <a:pt x="25" y="489"/>
                      </a:lnTo>
                      <a:lnTo>
                        <a:pt x="0" y="478"/>
                      </a:lnTo>
                      <a:lnTo>
                        <a:pt x="44" y="442"/>
                      </a:lnTo>
                      <a:lnTo>
                        <a:pt x="72" y="393"/>
                      </a:lnTo>
                      <a:lnTo>
                        <a:pt x="93" y="341"/>
                      </a:lnTo>
                      <a:lnTo>
                        <a:pt x="100" y="309"/>
                      </a:lnTo>
                      <a:lnTo>
                        <a:pt x="103" y="262"/>
                      </a:lnTo>
                      <a:lnTo>
                        <a:pt x="100" y="204"/>
                      </a:lnTo>
                      <a:lnTo>
                        <a:pt x="95" y="142"/>
                      </a:lnTo>
                      <a:lnTo>
                        <a:pt x="90" y="83"/>
                      </a:lnTo>
                      <a:lnTo>
                        <a:pt x="92" y="61"/>
                      </a:lnTo>
                      <a:lnTo>
                        <a:pt x="94" y="21"/>
                      </a:lnTo>
                      <a:lnTo>
                        <a:pt x="97" y="0"/>
                      </a:lnTo>
                      <a:lnTo>
                        <a:pt x="108" y="66"/>
                      </a:lnTo>
                    </a:path>
                  </a:pathLst>
                </a:custGeom>
                <a:noFill/>
                <a:ln w="1588">
                  <a:solidFill>
                    <a:srgbClr val="87C2DC"/>
                  </a:solidFill>
                  <a:round/>
                  <a:headEnd/>
                  <a:tailEnd/>
                </a:ln>
              </p:spPr>
              <p:txBody>
                <a:bodyPr/>
                <a:lstStyle/>
                <a:p>
                  <a:endParaRPr lang="en-US"/>
                </a:p>
              </p:txBody>
            </p:sp>
            <p:sp>
              <p:nvSpPr>
                <p:cNvPr id="18852" name="Freeform 972"/>
                <p:cNvSpPr>
                  <a:spLocks/>
                </p:cNvSpPr>
                <p:nvPr/>
              </p:nvSpPr>
              <p:spPr bwMode="auto">
                <a:xfrm>
                  <a:off x="1076" y="1622"/>
                  <a:ext cx="15" cy="36"/>
                </a:xfrm>
                <a:custGeom>
                  <a:avLst/>
                  <a:gdLst>
                    <a:gd name="T0" fmla="*/ 0 w 61"/>
                    <a:gd name="T1" fmla="*/ 0 h 144"/>
                    <a:gd name="T2" fmla="*/ 0 w 61"/>
                    <a:gd name="T3" fmla="*/ 0 h 144"/>
                    <a:gd name="T4" fmla="*/ 0 w 61"/>
                    <a:gd name="T5" fmla="*/ 0 h 144"/>
                    <a:gd name="T6" fmla="*/ 0 w 61"/>
                    <a:gd name="T7" fmla="*/ 0 h 144"/>
                    <a:gd name="T8" fmla="*/ 0 w 61"/>
                    <a:gd name="T9" fmla="*/ 0 h 144"/>
                    <a:gd name="T10" fmla="*/ 0 w 61"/>
                    <a:gd name="T11" fmla="*/ 0 h 144"/>
                    <a:gd name="T12" fmla="*/ 0 w 61"/>
                    <a:gd name="T13" fmla="*/ 0 h 144"/>
                    <a:gd name="T14" fmla="*/ 0 w 61"/>
                    <a:gd name="T15" fmla="*/ 0 h 144"/>
                    <a:gd name="T16" fmla="*/ 0 w 61"/>
                    <a:gd name="T17" fmla="*/ 0 h 144"/>
                    <a:gd name="T18" fmla="*/ 0 w 61"/>
                    <a:gd name="T19" fmla="*/ 0 h 144"/>
                    <a:gd name="T20" fmla="*/ 0 w 61"/>
                    <a:gd name="T21" fmla="*/ 0 h 144"/>
                    <a:gd name="T22" fmla="*/ 0 w 61"/>
                    <a:gd name="T23" fmla="*/ 0 h 144"/>
                    <a:gd name="T24" fmla="*/ 0 w 61"/>
                    <a:gd name="T25" fmla="*/ 0 h 144"/>
                    <a:gd name="T26" fmla="*/ 0 w 61"/>
                    <a:gd name="T27" fmla="*/ 0 h 144"/>
                    <a:gd name="T28" fmla="*/ 0 w 61"/>
                    <a:gd name="T29" fmla="*/ 0 h 144"/>
                    <a:gd name="T30" fmla="*/ 0 w 61"/>
                    <a:gd name="T31" fmla="*/ 0 h 144"/>
                    <a:gd name="T32" fmla="*/ 0 w 61"/>
                    <a:gd name="T33" fmla="*/ 0 h 144"/>
                    <a:gd name="T34" fmla="*/ 0 w 61"/>
                    <a:gd name="T35" fmla="*/ 0 h 144"/>
                    <a:gd name="T36" fmla="*/ 0 w 61"/>
                    <a:gd name="T37" fmla="*/ 0 h 144"/>
                    <a:gd name="T38" fmla="*/ 0 w 61"/>
                    <a:gd name="T39" fmla="*/ 0 h 144"/>
                    <a:gd name="T40" fmla="*/ 0 w 61"/>
                    <a:gd name="T41" fmla="*/ 0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44"/>
                    <a:gd name="T65" fmla="*/ 61 w 61"/>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44">
                      <a:moveTo>
                        <a:pt x="61" y="44"/>
                      </a:moveTo>
                      <a:lnTo>
                        <a:pt x="44" y="84"/>
                      </a:lnTo>
                      <a:lnTo>
                        <a:pt x="30" y="109"/>
                      </a:lnTo>
                      <a:lnTo>
                        <a:pt x="14" y="144"/>
                      </a:lnTo>
                      <a:lnTo>
                        <a:pt x="8" y="143"/>
                      </a:lnTo>
                      <a:lnTo>
                        <a:pt x="2" y="132"/>
                      </a:lnTo>
                      <a:lnTo>
                        <a:pt x="0" y="119"/>
                      </a:lnTo>
                      <a:lnTo>
                        <a:pt x="4" y="109"/>
                      </a:lnTo>
                      <a:lnTo>
                        <a:pt x="12" y="98"/>
                      </a:lnTo>
                      <a:lnTo>
                        <a:pt x="20" y="87"/>
                      </a:lnTo>
                      <a:lnTo>
                        <a:pt x="34" y="61"/>
                      </a:lnTo>
                      <a:lnTo>
                        <a:pt x="43" y="48"/>
                      </a:lnTo>
                      <a:lnTo>
                        <a:pt x="58" y="0"/>
                      </a:lnTo>
                      <a:lnTo>
                        <a:pt x="60" y="10"/>
                      </a:lnTo>
                      <a:lnTo>
                        <a:pt x="60" y="32"/>
                      </a:lnTo>
                      <a:lnTo>
                        <a:pt x="61" y="44"/>
                      </a:lnTo>
                      <a:close/>
                    </a:path>
                  </a:pathLst>
                </a:custGeom>
                <a:solidFill>
                  <a:srgbClr val="47A3CB"/>
                </a:solidFill>
                <a:ln w="9525">
                  <a:noFill/>
                  <a:round/>
                  <a:headEnd/>
                  <a:tailEnd/>
                </a:ln>
              </p:spPr>
              <p:txBody>
                <a:bodyPr/>
                <a:lstStyle/>
                <a:p>
                  <a:endParaRPr lang="en-US"/>
                </a:p>
              </p:txBody>
            </p:sp>
            <p:sp>
              <p:nvSpPr>
                <p:cNvPr id="18853" name="Freeform 973"/>
                <p:cNvSpPr>
                  <a:spLocks/>
                </p:cNvSpPr>
                <p:nvPr/>
              </p:nvSpPr>
              <p:spPr bwMode="auto">
                <a:xfrm>
                  <a:off x="1076" y="1622"/>
                  <a:ext cx="15" cy="36"/>
                </a:xfrm>
                <a:custGeom>
                  <a:avLst/>
                  <a:gdLst>
                    <a:gd name="T0" fmla="*/ 0 w 61"/>
                    <a:gd name="T1" fmla="*/ 0 h 144"/>
                    <a:gd name="T2" fmla="*/ 0 w 61"/>
                    <a:gd name="T3" fmla="*/ 0 h 144"/>
                    <a:gd name="T4" fmla="*/ 0 w 61"/>
                    <a:gd name="T5" fmla="*/ 0 h 144"/>
                    <a:gd name="T6" fmla="*/ 0 w 61"/>
                    <a:gd name="T7" fmla="*/ 0 h 144"/>
                    <a:gd name="T8" fmla="*/ 0 w 61"/>
                    <a:gd name="T9" fmla="*/ 0 h 144"/>
                    <a:gd name="T10" fmla="*/ 0 w 61"/>
                    <a:gd name="T11" fmla="*/ 0 h 144"/>
                    <a:gd name="T12" fmla="*/ 0 w 61"/>
                    <a:gd name="T13" fmla="*/ 0 h 144"/>
                    <a:gd name="T14" fmla="*/ 0 w 61"/>
                    <a:gd name="T15" fmla="*/ 0 h 144"/>
                    <a:gd name="T16" fmla="*/ 0 w 61"/>
                    <a:gd name="T17" fmla="*/ 0 h 144"/>
                    <a:gd name="T18" fmla="*/ 0 w 61"/>
                    <a:gd name="T19" fmla="*/ 0 h 144"/>
                    <a:gd name="T20" fmla="*/ 0 w 61"/>
                    <a:gd name="T21" fmla="*/ 0 h 144"/>
                    <a:gd name="T22" fmla="*/ 0 w 61"/>
                    <a:gd name="T23" fmla="*/ 0 h 144"/>
                    <a:gd name="T24" fmla="*/ 0 w 61"/>
                    <a:gd name="T25" fmla="*/ 0 h 144"/>
                    <a:gd name="T26" fmla="*/ 0 w 61"/>
                    <a:gd name="T27" fmla="*/ 0 h 144"/>
                    <a:gd name="T28" fmla="*/ 0 w 61"/>
                    <a:gd name="T29" fmla="*/ 0 h 144"/>
                    <a:gd name="T30" fmla="*/ 0 w 61"/>
                    <a:gd name="T31" fmla="*/ 0 h 144"/>
                    <a:gd name="T32" fmla="*/ 0 w 61"/>
                    <a:gd name="T33" fmla="*/ 0 h 144"/>
                    <a:gd name="T34" fmla="*/ 0 w 61"/>
                    <a:gd name="T35" fmla="*/ 0 h 144"/>
                    <a:gd name="T36" fmla="*/ 0 w 61"/>
                    <a:gd name="T37" fmla="*/ 0 h 144"/>
                    <a:gd name="T38" fmla="*/ 0 w 61"/>
                    <a:gd name="T39" fmla="*/ 0 h 144"/>
                    <a:gd name="T40" fmla="*/ 0 w 61"/>
                    <a:gd name="T41" fmla="*/ 0 h 144"/>
                    <a:gd name="T42" fmla="*/ 0 w 61"/>
                    <a:gd name="T43" fmla="*/ 0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144"/>
                    <a:gd name="T68" fmla="*/ 61 w 61"/>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144">
                      <a:moveTo>
                        <a:pt x="61" y="44"/>
                      </a:moveTo>
                      <a:lnTo>
                        <a:pt x="44" y="84"/>
                      </a:lnTo>
                      <a:lnTo>
                        <a:pt x="30" y="109"/>
                      </a:lnTo>
                      <a:lnTo>
                        <a:pt x="14" y="144"/>
                      </a:lnTo>
                      <a:lnTo>
                        <a:pt x="8" y="143"/>
                      </a:lnTo>
                      <a:lnTo>
                        <a:pt x="2" y="132"/>
                      </a:lnTo>
                      <a:lnTo>
                        <a:pt x="0" y="119"/>
                      </a:lnTo>
                      <a:lnTo>
                        <a:pt x="4" y="109"/>
                      </a:lnTo>
                      <a:lnTo>
                        <a:pt x="12" y="98"/>
                      </a:lnTo>
                      <a:lnTo>
                        <a:pt x="20" y="87"/>
                      </a:lnTo>
                      <a:lnTo>
                        <a:pt x="34" y="61"/>
                      </a:lnTo>
                      <a:lnTo>
                        <a:pt x="43" y="48"/>
                      </a:lnTo>
                      <a:lnTo>
                        <a:pt x="58" y="0"/>
                      </a:lnTo>
                      <a:lnTo>
                        <a:pt x="60" y="10"/>
                      </a:lnTo>
                      <a:lnTo>
                        <a:pt x="60" y="32"/>
                      </a:lnTo>
                      <a:lnTo>
                        <a:pt x="61" y="44"/>
                      </a:lnTo>
                    </a:path>
                  </a:pathLst>
                </a:custGeom>
                <a:noFill/>
                <a:ln w="1588">
                  <a:solidFill>
                    <a:srgbClr val="87C2DC"/>
                  </a:solidFill>
                  <a:round/>
                  <a:headEnd/>
                  <a:tailEnd/>
                </a:ln>
              </p:spPr>
              <p:txBody>
                <a:bodyPr/>
                <a:lstStyle/>
                <a:p>
                  <a:endParaRPr lang="en-US"/>
                </a:p>
              </p:txBody>
            </p:sp>
            <p:sp>
              <p:nvSpPr>
                <p:cNvPr id="18854" name="Freeform 974"/>
                <p:cNvSpPr>
                  <a:spLocks/>
                </p:cNvSpPr>
                <p:nvPr/>
              </p:nvSpPr>
              <p:spPr bwMode="auto">
                <a:xfrm>
                  <a:off x="1060" y="1807"/>
                  <a:ext cx="188" cy="172"/>
                </a:xfrm>
                <a:custGeom>
                  <a:avLst/>
                  <a:gdLst>
                    <a:gd name="T0" fmla="*/ 0 w 751"/>
                    <a:gd name="T1" fmla="*/ 0 h 689"/>
                    <a:gd name="T2" fmla="*/ 0 w 751"/>
                    <a:gd name="T3" fmla="*/ 0 h 689"/>
                    <a:gd name="T4" fmla="*/ 0 w 751"/>
                    <a:gd name="T5" fmla="*/ 0 h 689"/>
                    <a:gd name="T6" fmla="*/ 0 w 751"/>
                    <a:gd name="T7" fmla="*/ 0 h 689"/>
                    <a:gd name="T8" fmla="*/ 0 w 751"/>
                    <a:gd name="T9" fmla="*/ 0 h 689"/>
                    <a:gd name="T10" fmla="*/ 0 w 751"/>
                    <a:gd name="T11" fmla="*/ 0 h 689"/>
                    <a:gd name="T12" fmla="*/ 0 w 751"/>
                    <a:gd name="T13" fmla="*/ 0 h 689"/>
                    <a:gd name="T14" fmla="*/ 0 w 751"/>
                    <a:gd name="T15" fmla="*/ 0 h 689"/>
                    <a:gd name="T16" fmla="*/ 0 w 751"/>
                    <a:gd name="T17" fmla="*/ 0 h 689"/>
                    <a:gd name="T18" fmla="*/ 0 w 751"/>
                    <a:gd name="T19" fmla="*/ 0 h 689"/>
                    <a:gd name="T20" fmla="*/ 0 w 751"/>
                    <a:gd name="T21" fmla="*/ 0 h 689"/>
                    <a:gd name="T22" fmla="*/ 0 w 751"/>
                    <a:gd name="T23" fmla="*/ 0 h 689"/>
                    <a:gd name="T24" fmla="*/ 0 w 751"/>
                    <a:gd name="T25" fmla="*/ 0 h 689"/>
                    <a:gd name="T26" fmla="*/ 0 w 751"/>
                    <a:gd name="T27" fmla="*/ 0 h 689"/>
                    <a:gd name="T28" fmla="*/ 0 w 751"/>
                    <a:gd name="T29" fmla="*/ 0 h 689"/>
                    <a:gd name="T30" fmla="*/ 0 w 751"/>
                    <a:gd name="T31" fmla="*/ 0 h 689"/>
                    <a:gd name="T32" fmla="*/ 0 w 751"/>
                    <a:gd name="T33" fmla="*/ 0 h 689"/>
                    <a:gd name="T34" fmla="*/ 0 w 751"/>
                    <a:gd name="T35" fmla="*/ 0 h 689"/>
                    <a:gd name="T36" fmla="*/ 0 w 751"/>
                    <a:gd name="T37" fmla="*/ 0 h 689"/>
                    <a:gd name="T38" fmla="*/ 0 w 751"/>
                    <a:gd name="T39" fmla="*/ 0 h 689"/>
                    <a:gd name="T40" fmla="*/ 0 w 751"/>
                    <a:gd name="T41" fmla="*/ 0 h 689"/>
                    <a:gd name="T42" fmla="*/ 0 w 751"/>
                    <a:gd name="T43" fmla="*/ 0 h 689"/>
                    <a:gd name="T44" fmla="*/ 0 w 751"/>
                    <a:gd name="T45" fmla="*/ 0 h 689"/>
                    <a:gd name="T46" fmla="*/ 0 w 751"/>
                    <a:gd name="T47" fmla="*/ 0 h 689"/>
                    <a:gd name="T48" fmla="*/ 0 w 751"/>
                    <a:gd name="T49" fmla="*/ 0 h 689"/>
                    <a:gd name="T50" fmla="*/ 0 w 751"/>
                    <a:gd name="T51" fmla="*/ 0 h 689"/>
                    <a:gd name="T52" fmla="*/ 0 w 751"/>
                    <a:gd name="T53" fmla="*/ 0 h 689"/>
                    <a:gd name="T54" fmla="*/ 0 w 751"/>
                    <a:gd name="T55" fmla="*/ 0 h 689"/>
                    <a:gd name="T56" fmla="*/ 0 w 751"/>
                    <a:gd name="T57" fmla="*/ 0 h 689"/>
                    <a:gd name="T58" fmla="*/ 0 w 751"/>
                    <a:gd name="T59" fmla="*/ 0 h 689"/>
                    <a:gd name="T60" fmla="*/ 0 w 751"/>
                    <a:gd name="T61" fmla="*/ 0 h 689"/>
                    <a:gd name="T62" fmla="*/ 0 w 751"/>
                    <a:gd name="T63" fmla="*/ 0 h 689"/>
                    <a:gd name="T64" fmla="*/ 0 w 751"/>
                    <a:gd name="T65" fmla="*/ 0 h 689"/>
                    <a:gd name="T66" fmla="*/ 0 w 751"/>
                    <a:gd name="T67" fmla="*/ 0 h 689"/>
                    <a:gd name="T68" fmla="*/ 0 w 751"/>
                    <a:gd name="T69" fmla="*/ 0 h 689"/>
                    <a:gd name="T70" fmla="*/ 0 w 751"/>
                    <a:gd name="T71" fmla="*/ 0 h 689"/>
                    <a:gd name="T72" fmla="*/ 0 w 751"/>
                    <a:gd name="T73" fmla="*/ 0 h 689"/>
                    <a:gd name="T74" fmla="*/ 0 w 751"/>
                    <a:gd name="T75" fmla="*/ 0 h 689"/>
                    <a:gd name="T76" fmla="*/ 0 w 751"/>
                    <a:gd name="T77" fmla="*/ 0 h 689"/>
                    <a:gd name="T78" fmla="*/ 0 w 751"/>
                    <a:gd name="T79" fmla="*/ 0 h 689"/>
                    <a:gd name="T80" fmla="*/ 0 w 751"/>
                    <a:gd name="T81" fmla="*/ 0 h 689"/>
                    <a:gd name="T82" fmla="*/ 0 w 751"/>
                    <a:gd name="T83" fmla="*/ 0 h 689"/>
                    <a:gd name="T84" fmla="*/ 0 w 751"/>
                    <a:gd name="T85" fmla="*/ 0 h 6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1"/>
                    <a:gd name="T130" fmla="*/ 0 h 689"/>
                    <a:gd name="T131" fmla="*/ 751 w 751"/>
                    <a:gd name="T132" fmla="*/ 689 h 6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1" h="689">
                      <a:moveTo>
                        <a:pt x="216" y="9"/>
                      </a:moveTo>
                      <a:lnTo>
                        <a:pt x="186" y="0"/>
                      </a:lnTo>
                      <a:lnTo>
                        <a:pt x="155" y="4"/>
                      </a:lnTo>
                      <a:lnTo>
                        <a:pt x="126" y="17"/>
                      </a:lnTo>
                      <a:lnTo>
                        <a:pt x="90" y="48"/>
                      </a:lnTo>
                      <a:lnTo>
                        <a:pt x="60" y="85"/>
                      </a:lnTo>
                      <a:lnTo>
                        <a:pt x="37" y="127"/>
                      </a:lnTo>
                      <a:lnTo>
                        <a:pt x="20" y="172"/>
                      </a:lnTo>
                      <a:lnTo>
                        <a:pt x="8" y="221"/>
                      </a:lnTo>
                      <a:lnTo>
                        <a:pt x="1" y="270"/>
                      </a:lnTo>
                      <a:lnTo>
                        <a:pt x="0" y="318"/>
                      </a:lnTo>
                      <a:lnTo>
                        <a:pt x="5" y="364"/>
                      </a:lnTo>
                      <a:lnTo>
                        <a:pt x="13" y="407"/>
                      </a:lnTo>
                      <a:lnTo>
                        <a:pt x="15" y="421"/>
                      </a:lnTo>
                      <a:lnTo>
                        <a:pt x="17" y="431"/>
                      </a:lnTo>
                      <a:lnTo>
                        <a:pt x="27" y="442"/>
                      </a:lnTo>
                      <a:lnTo>
                        <a:pt x="35" y="445"/>
                      </a:lnTo>
                      <a:lnTo>
                        <a:pt x="46" y="449"/>
                      </a:lnTo>
                      <a:lnTo>
                        <a:pt x="53" y="452"/>
                      </a:lnTo>
                      <a:lnTo>
                        <a:pt x="77" y="490"/>
                      </a:lnTo>
                      <a:lnTo>
                        <a:pt x="107" y="523"/>
                      </a:lnTo>
                      <a:lnTo>
                        <a:pt x="139" y="553"/>
                      </a:lnTo>
                      <a:lnTo>
                        <a:pt x="174" y="580"/>
                      </a:lnTo>
                      <a:lnTo>
                        <a:pt x="213" y="604"/>
                      </a:lnTo>
                      <a:lnTo>
                        <a:pt x="253" y="625"/>
                      </a:lnTo>
                      <a:lnTo>
                        <a:pt x="294" y="643"/>
                      </a:lnTo>
                      <a:lnTo>
                        <a:pt x="336" y="659"/>
                      </a:lnTo>
                      <a:lnTo>
                        <a:pt x="381" y="670"/>
                      </a:lnTo>
                      <a:lnTo>
                        <a:pt x="426" y="679"/>
                      </a:lnTo>
                      <a:lnTo>
                        <a:pt x="472" y="686"/>
                      </a:lnTo>
                      <a:lnTo>
                        <a:pt x="516" y="689"/>
                      </a:lnTo>
                      <a:lnTo>
                        <a:pt x="582" y="689"/>
                      </a:lnTo>
                      <a:lnTo>
                        <a:pt x="647" y="682"/>
                      </a:lnTo>
                      <a:lnTo>
                        <a:pt x="707" y="661"/>
                      </a:lnTo>
                      <a:lnTo>
                        <a:pt x="727" y="642"/>
                      </a:lnTo>
                      <a:lnTo>
                        <a:pt x="740" y="616"/>
                      </a:lnTo>
                      <a:lnTo>
                        <a:pt x="747" y="586"/>
                      </a:lnTo>
                      <a:lnTo>
                        <a:pt x="751" y="530"/>
                      </a:lnTo>
                      <a:lnTo>
                        <a:pt x="750" y="474"/>
                      </a:lnTo>
                      <a:lnTo>
                        <a:pt x="743" y="418"/>
                      </a:lnTo>
                      <a:lnTo>
                        <a:pt x="730" y="363"/>
                      </a:lnTo>
                      <a:lnTo>
                        <a:pt x="711" y="311"/>
                      </a:lnTo>
                      <a:lnTo>
                        <a:pt x="702" y="276"/>
                      </a:lnTo>
                      <a:lnTo>
                        <a:pt x="708" y="254"/>
                      </a:lnTo>
                      <a:lnTo>
                        <a:pt x="710" y="232"/>
                      </a:lnTo>
                      <a:lnTo>
                        <a:pt x="703" y="209"/>
                      </a:lnTo>
                      <a:lnTo>
                        <a:pt x="691" y="188"/>
                      </a:lnTo>
                      <a:lnTo>
                        <a:pt x="680" y="166"/>
                      </a:lnTo>
                      <a:lnTo>
                        <a:pt x="677" y="165"/>
                      </a:lnTo>
                      <a:lnTo>
                        <a:pt x="674" y="164"/>
                      </a:lnTo>
                      <a:lnTo>
                        <a:pt x="671" y="163"/>
                      </a:lnTo>
                      <a:lnTo>
                        <a:pt x="655" y="123"/>
                      </a:lnTo>
                      <a:lnTo>
                        <a:pt x="629" y="85"/>
                      </a:lnTo>
                      <a:lnTo>
                        <a:pt x="597" y="57"/>
                      </a:lnTo>
                      <a:lnTo>
                        <a:pt x="583" y="50"/>
                      </a:lnTo>
                      <a:lnTo>
                        <a:pt x="568" y="48"/>
                      </a:lnTo>
                      <a:lnTo>
                        <a:pt x="551" y="49"/>
                      </a:lnTo>
                      <a:lnTo>
                        <a:pt x="493" y="45"/>
                      </a:lnTo>
                      <a:lnTo>
                        <a:pt x="421" y="30"/>
                      </a:lnTo>
                      <a:lnTo>
                        <a:pt x="357" y="19"/>
                      </a:lnTo>
                      <a:lnTo>
                        <a:pt x="355" y="21"/>
                      </a:lnTo>
                      <a:lnTo>
                        <a:pt x="344" y="25"/>
                      </a:lnTo>
                      <a:lnTo>
                        <a:pt x="323" y="35"/>
                      </a:lnTo>
                      <a:lnTo>
                        <a:pt x="292" y="38"/>
                      </a:lnTo>
                      <a:lnTo>
                        <a:pt x="257" y="34"/>
                      </a:lnTo>
                      <a:lnTo>
                        <a:pt x="242" y="30"/>
                      </a:lnTo>
                      <a:lnTo>
                        <a:pt x="235" y="24"/>
                      </a:lnTo>
                      <a:lnTo>
                        <a:pt x="223" y="15"/>
                      </a:lnTo>
                      <a:lnTo>
                        <a:pt x="216" y="9"/>
                      </a:lnTo>
                      <a:close/>
                    </a:path>
                  </a:pathLst>
                </a:custGeom>
                <a:solidFill>
                  <a:srgbClr val="47A3CB"/>
                </a:solidFill>
                <a:ln w="9525">
                  <a:noFill/>
                  <a:round/>
                  <a:headEnd/>
                  <a:tailEnd/>
                </a:ln>
              </p:spPr>
              <p:txBody>
                <a:bodyPr/>
                <a:lstStyle/>
                <a:p>
                  <a:endParaRPr lang="en-US"/>
                </a:p>
              </p:txBody>
            </p:sp>
            <p:sp>
              <p:nvSpPr>
                <p:cNvPr id="18855" name="Freeform 975"/>
                <p:cNvSpPr>
                  <a:spLocks/>
                </p:cNvSpPr>
                <p:nvPr/>
              </p:nvSpPr>
              <p:spPr bwMode="auto">
                <a:xfrm>
                  <a:off x="1060" y="1807"/>
                  <a:ext cx="188" cy="172"/>
                </a:xfrm>
                <a:custGeom>
                  <a:avLst/>
                  <a:gdLst>
                    <a:gd name="T0" fmla="*/ 0 w 751"/>
                    <a:gd name="T1" fmla="*/ 0 h 689"/>
                    <a:gd name="T2" fmla="*/ 0 w 751"/>
                    <a:gd name="T3" fmla="*/ 0 h 689"/>
                    <a:gd name="T4" fmla="*/ 0 w 751"/>
                    <a:gd name="T5" fmla="*/ 0 h 689"/>
                    <a:gd name="T6" fmla="*/ 0 w 751"/>
                    <a:gd name="T7" fmla="*/ 0 h 689"/>
                    <a:gd name="T8" fmla="*/ 0 w 751"/>
                    <a:gd name="T9" fmla="*/ 0 h 689"/>
                    <a:gd name="T10" fmla="*/ 0 w 751"/>
                    <a:gd name="T11" fmla="*/ 0 h 689"/>
                    <a:gd name="T12" fmla="*/ 0 w 751"/>
                    <a:gd name="T13" fmla="*/ 0 h 689"/>
                    <a:gd name="T14" fmla="*/ 0 w 751"/>
                    <a:gd name="T15" fmla="*/ 0 h 689"/>
                    <a:gd name="T16" fmla="*/ 0 w 751"/>
                    <a:gd name="T17" fmla="*/ 0 h 689"/>
                    <a:gd name="T18" fmla="*/ 0 w 751"/>
                    <a:gd name="T19" fmla="*/ 0 h 689"/>
                    <a:gd name="T20" fmla="*/ 0 w 751"/>
                    <a:gd name="T21" fmla="*/ 0 h 689"/>
                    <a:gd name="T22" fmla="*/ 0 w 751"/>
                    <a:gd name="T23" fmla="*/ 0 h 689"/>
                    <a:gd name="T24" fmla="*/ 0 w 751"/>
                    <a:gd name="T25" fmla="*/ 0 h 689"/>
                    <a:gd name="T26" fmla="*/ 0 w 751"/>
                    <a:gd name="T27" fmla="*/ 0 h 689"/>
                    <a:gd name="T28" fmla="*/ 0 w 751"/>
                    <a:gd name="T29" fmla="*/ 0 h 689"/>
                    <a:gd name="T30" fmla="*/ 0 w 751"/>
                    <a:gd name="T31" fmla="*/ 0 h 689"/>
                    <a:gd name="T32" fmla="*/ 0 w 751"/>
                    <a:gd name="T33" fmla="*/ 0 h 689"/>
                    <a:gd name="T34" fmla="*/ 0 w 751"/>
                    <a:gd name="T35" fmla="*/ 0 h 689"/>
                    <a:gd name="T36" fmla="*/ 0 w 751"/>
                    <a:gd name="T37" fmla="*/ 0 h 689"/>
                    <a:gd name="T38" fmla="*/ 0 w 751"/>
                    <a:gd name="T39" fmla="*/ 0 h 689"/>
                    <a:gd name="T40" fmla="*/ 0 w 751"/>
                    <a:gd name="T41" fmla="*/ 0 h 689"/>
                    <a:gd name="T42" fmla="*/ 0 w 751"/>
                    <a:gd name="T43" fmla="*/ 0 h 689"/>
                    <a:gd name="T44" fmla="*/ 0 w 751"/>
                    <a:gd name="T45" fmla="*/ 0 h 689"/>
                    <a:gd name="T46" fmla="*/ 0 w 751"/>
                    <a:gd name="T47" fmla="*/ 0 h 689"/>
                    <a:gd name="T48" fmla="*/ 0 w 751"/>
                    <a:gd name="T49" fmla="*/ 0 h 689"/>
                    <a:gd name="T50" fmla="*/ 0 w 751"/>
                    <a:gd name="T51" fmla="*/ 0 h 689"/>
                    <a:gd name="T52" fmla="*/ 0 w 751"/>
                    <a:gd name="T53" fmla="*/ 0 h 689"/>
                    <a:gd name="T54" fmla="*/ 0 w 751"/>
                    <a:gd name="T55" fmla="*/ 0 h 689"/>
                    <a:gd name="T56" fmla="*/ 0 w 751"/>
                    <a:gd name="T57" fmla="*/ 0 h 689"/>
                    <a:gd name="T58" fmla="*/ 0 w 751"/>
                    <a:gd name="T59" fmla="*/ 0 h 689"/>
                    <a:gd name="T60" fmla="*/ 0 w 751"/>
                    <a:gd name="T61" fmla="*/ 0 h 689"/>
                    <a:gd name="T62" fmla="*/ 0 w 751"/>
                    <a:gd name="T63" fmla="*/ 0 h 689"/>
                    <a:gd name="T64" fmla="*/ 0 w 751"/>
                    <a:gd name="T65" fmla="*/ 0 h 689"/>
                    <a:gd name="T66" fmla="*/ 0 w 751"/>
                    <a:gd name="T67" fmla="*/ 0 h 689"/>
                    <a:gd name="T68" fmla="*/ 0 w 751"/>
                    <a:gd name="T69" fmla="*/ 0 h 689"/>
                    <a:gd name="T70" fmla="*/ 0 w 751"/>
                    <a:gd name="T71" fmla="*/ 0 h 689"/>
                    <a:gd name="T72" fmla="*/ 0 w 751"/>
                    <a:gd name="T73" fmla="*/ 0 h 689"/>
                    <a:gd name="T74" fmla="*/ 0 w 751"/>
                    <a:gd name="T75" fmla="*/ 0 h 689"/>
                    <a:gd name="T76" fmla="*/ 0 w 751"/>
                    <a:gd name="T77" fmla="*/ 0 h 689"/>
                    <a:gd name="T78" fmla="*/ 0 w 751"/>
                    <a:gd name="T79" fmla="*/ 0 h 689"/>
                    <a:gd name="T80" fmla="*/ 0 w 751"/>
                    <a:gd name="T81" fmla="*/ 0 h 689"/>
                    <a:gd name="T82" fmla="*/ 0 w 751"/>
                    <a:gd name="T83" fmla="*/ 0 h 689"/>
                    <a:gd name="T84" fmla="*/ 0 w 751"/>
                    <a:gd name="T85" fmla="*/ 0 h 6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51"/>
                    <a:gd name="T130" fmla="*/ 0 h 689"/>
                    <a:gd name="T131" fmla="*/ 751 w 751"/>
                    <a:gd name="T132" fmla="*/ 689 h 6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51" h="689">
                      <a:moveTo>
                        <a:pt x="216" y="9"/>
                      </a:moveTo>
                      <a:lnTo>
                        <a:pt x="186" y="0"/>
                      </a:lnTo>
                      <a:lnTo>
                        <a:pt x="155" y="4"/>
                      </a:lnTo>
                      <a:lnTo>
                        <a:pt x="126" y="17"/>
                      </a:lnTo>
                      <a:lnTo>
                        <a:pt x="90" y="48"/>
                      </a:lnTo>
                      <a:lnTo>
                        <a:pt x="60" y="85"/>
                      </a:lnTo>
                      <a:lnTo>
                        <a:pt x="37" y="127"/>
                      </a:lnTo>
                      <a:lnTo>
                        <a:pt x="20" y="172"/>
                      </a:lnTo>
                      <a:lnTo>
                        <a:pt x="8" y="221"/>
                      </a:lnTo>
                      <a:lnTo>
                        <a:pt x="1" y="270"/>
                      </a:lnTo>
                      <a:lnTo>
                        <a:pt x="0" y="318"/>
                      </a:lnTo>
                      <a:lnTo>
                        <a:pt x="5" y="364"/>
                      </a:lnTo>
                      <a:lnTo>
                        <a:pt x="13" y="407"/>
                      </a:lnTo>
                      <a:lnTo>
                        <a:pt x="15" y="421"/>
                      </a:lnTo>
                      <a:lnTo>
                        <a:pt x="17" y="431"/>
                      </a:lnTo>
                      <a:lnTo>
                        <a:pt x="27" y="442"/>
                      </a:lnTo>
                      <a:lnTo>
                        <a:pt x="35" y="445"/>
                      </a:lnTo>
                      <a:lnTo>
                        <a:pt x="46" y="449"/>
                      </a:lnTo>
                      <a:lnTo>
                        <a:pt x="53" y="452"/>
                      </a:lnTo>
                      <a:lnTo>
                        <a:pt x="77" y="490"/>
                      </a:lnTo>
                      <a:lnTo>
                        <a:pt x="107" y="523"/>
                      </a:lnTo>
                      <a:lnTo>
                        <a:pt x="139" y="553"/>
                      </a:lnTo>
                      <a:lnTo>
                        <a:pt x="174" y="580"/>
                      </a:lnTo>
                      <a:lnTo>
                        <a:pt x="213" y="604"/>
                      </a:lnTo>
                      <a:lnTo>
                        <a:pt x="253" y="625"/>
                      </a:lnTo>
                      <a:lnTo>
                        <a:pt x="294" y="643"/>
                      </a:lnTo>
                      <a:lnTo>
                        <a:pt x="336" y="659"/>
                      </a:lnTo>
                      <a:lnTo>
                        <a:pt x="381" y="670"/>
                      </a:lnTo>
                      <a:lnTo>
                        <a:pt x="426" y="679"/>
                      </a:lnTo>
                      <a:lnTo>
                        <a:pt x="472" y="686"/>
                      </a:lnTo>
                      <a:lnTo>
                        <a:pt x="516" y="689"/>
                      </a:lnTo>
                      <a:lnTo>
                        <a:pt x="582" y="689"/>
                      </a:lnTo>
                      <a:lnTo>
                        <a:pt x="647" y="682"/>
                      </a:lnTo>
                      <a:lnTo>
                        <a:pt x="707" y="661"/>
                      </a:lnTo>
                      <a:lnTo>
                        <a:pt x="727" y="642"/>
                      </a:lnTo>
                      <a:lnTo>
                        <a:pt x="740" y="616"/>
                      </a:lnTo>
                      <a:lnTo>
                        <a:pt x="747" y="586"/>
                      </a:lnTo>
                      <a:lnTo>
                        <a:pt x="751" y="530"/>
                      </a:lnTo>
                      <a:lnTo>
                        <a:pt x="750" y="474"/>
                      </a:lnTo>
                      <a:lnTo>
                        <a:pt x="743" y="418"/>
                      </a:lnTo>
                      <a:lnTo>
                        <a:pt x="730" y="363"/>
                      </a:lnTo>
                      <a:lnTo>
                        <a:pt x="711" y="311"/>
                      </a:lnTo>
                      <a:lnTo>
                        <a:pt x="702" y="276"/>
                      </a:lnTo>
                      <a:lnTo>
                        <a:pt x="708" y="254"/>
                      </a:lnTo>
                      <a:lnTo>
                        <a:pt x="710" y="232"/>
                      </a:lnTo>
                      <a:lnTo>
                        <a:pt x="703" y="209"/>
                      </a:lnTo>
                      <a:lnTo>
                        <a:pt x="691" y="188"/>
                      </a:lnTo>
                      <a:lnTo>
                        <a:pt x="680" y="166"/>
                      </a:lnTo>
                      <a:lnTo>
                        <a:pt x="677" y="165"/>
                      </a:lnTo>
                      <a:lnTo>
                        <a:pt x="674" y="164"/>
                      </a:lnTo>
                      <a:lnTo>
                        <a:pt x="671" y="163"/>
                      </a:lnTo>
                      <a:lnTo>
                        <a:pt x="655" y="123"/>
                      </a:lnTo>
                      <a:lnTo>
                        <a:pt x="629" y="85"/>
                      </a:lnTo>
                      <a:lnTo>
                        <a:pt x="597" y="57"/>
                      </a:lnTo>
                      <a:lnTo>
                        <a:pt x="583" y="50"/>
                      </a:lnTo>
                      <a:lnTo>
                        <a:pt x="568" y="48"/>
                      </a:lnTo>
                      <a:lnTo>
                        <a:pt x="551" y="49"/>
                      </a:lnTo>
                      <a:lnTo>
                        <a:pt x="493" y="45"/>
                      </a:lnTo>
                      <a:lnTo>
                        <a:pt x="421" y="30"/>
                      </a:lnTo>
                      <a:lnTo>
                        <a:pt x="357" y="19"/>
                      </a:lnTo>
                      <a:lnTo>
                        <a:pt x="355" y="21"/>
                      </a:lnTo>
                      <a:lnTo>
                        <a:pt x="344" y="25"/>
                      </a:lnTo>
                      <a:lnTo>
                        <a:pt x="323" y="35"/>
                      </a:lnTo>
                      <a:lnTo>
                        <a:pt x="292" y="38"/>
                      </a:lnTo>
                      <a:lnTo>
                        <a:pt x="257" y="34"/>
                      </a:lnTo>
                      <a:lnTo>
                        <a:pt x="242" y="30"/>
                      </a:lnTo>
                      <a:lnTo>
                        <a:pt x="235" y="24"/>
                      </a:lnTo>
                      <a:lnTo>
                        <a:pt x="223" y="15"/>
                      </a:lnTo>
                      <a:lnTo>
                        <a:pt x="216" y="9"/>
                      </a:lnTo>
                    </a:path>
                  </a:pathLst>
                </a:custGeom>
                <a:noFill/>
                <a:ln w="6350">
                  <a:solidFill>
                    <a:srgbClr val="87C2DC"/>
                  </a:solidFill>
                  <a:round/>
                  <a:headEnd/>
                  <a:tailEnd/>
                </a:ln>
              </p:spPr>
              <p:txBody>
                <a:bodyPr/>
                <a:lstStyle/>
                <a:p>
                  <a:endParaRPr lang="en-US"/>
                </a:p>
              </p:txBody>
            </p:sp>
            <p:sp>
              <p:nvSpPr>
                <p:cNvPr id="18856" name="Freeform 976"/>
                <p:cNvSpPr>
                  <a:spLocks/>
                </p:cNvSpPr>
                <p:nvPr/>
              </p:nvSpPr>
              <p:spPr bwMode="auto">
                <a:xfrm>
                  <a:off x="1112" y="1874"/>
                  <a:ext cx="1" cy="1"/>
                </a:xfrm>
                <a:custGeom>
                  <a:avLst/>
                  <a:gdLst>
                    <a:gd name="T0" fmla="*/ 0 w 3"/>
                    <a:gd name="T1" fmla="*/ 1 h 1"/>
                    <a:gd name="T2" fmla="*/ 0 w 3"/>
                    <a:gd name="T3" fmla="*/ 0 h 1"/>
                    <a:gd name="T4" fmla="*/ 0 w 3"/>
                    <a:gd name="T5" fmla="*/ 0 h 1"/>
                    <a:gd name="T6" fmla="*/ 0 w 3"/>
                    <a:gd name="T7" fmla="*/ 0 h 1"/>
                    <a:gd name="T8" fmla="*/ 0 60000 65536"/>
                    <a:gd name="T9" fmla="*/ 0 60000 65536"/>
                    <a:gd name="T10" fmla="*/ 0 60000 65536"/>
                    <a:gd name="T11" fmla="*/ 0 60000 65536"/>
                    <a:gd name="T12" fmla="*/ 0 w 3"/>
                    <a:gd name="T13" fmla="*/ 0 h 1"/>
                    <a:gd name="T14" fmla="*/ 3 w 3"/>
                    <a:gd name="T15" fmla="*/ 1 h 1"/>
                  </a:gdLst>
                  <a:ahLst/>
                  <a:cxnLst>
                    <a:cxn ang="T8">
                      <a:pos x="T0" y="T1"/>
                    </a:cxn>
                    <a:cxn ang="T9">
                      <a:pos x="T2" y="T3"/>
                    </a:cxn>
                    <a:cxn ang="T10">
                      <a:pos x="T4" y="T5"/>
                    </a:cxn>
                    <a:cxn ang="T11">
                      <a:pos x="T6" y="T7"/>
                    </a:cxn>
                  </a:cxnLst>
                  <a:rect l="T12" t="T13" r="T14" b="T15"/>
                  <a:pathLst>
                    <a:path w="3" h="1">
                      <a:moveTo>
                        <a:pt x="0" y="1"/>
                      </a:moveTo>
                      <a:lnTo>
                        <a:pt x="1" y="0"/>
                      </a:lnTo>
                      <a:lnTo>
                        <a:pt x="2" y="0"/>
                      </a:lnTo>
                      <a:lnTo>
                        <a:pt x="3" y="0"/>
                      </a:lnTo>
                    </a:path>
                  </a:pathLst>
                </a:custGeom>
                <a:noFill/>
                <a:ln w="6350">
                  <a:solidFill>
                    <a:srgbClr val="D1E7F1"/>
                  </a:solidFill>
                  <a:round/>
                  <a:headEnd/>
                  <a:tailEnd/>
                </a:ln>
              </p:spPr>
              <p:txBody>
                <a:bodyPr/>
                <a:lstStyle/>
                <a:p>
                  <a:endParaRPr lang="en-US"/>
                </a:p>
              </p:txBody>
            </p:sp>
            <p:sp>
              <p:nvSpPr>
                <p:cNvPr id="18857" name="Freeform 977"/>
                <p:cNvSpPr>
                  <a:spLocks/>
                </p:cNvSpPr>
                <p:nvPr/>
              </p:nvSpPr>
              <p:spPr bwMode="auto">
                <a:xfrm>
                  <a:off x="1113" y="1874"/>
                  <a:ext cx="14" cy="12"/>
                </a:xfrm>
                <a:custGeom>
                  <a:avLst/>
                  <a:gdLst>
                    <a:gd name="T0" fmla="*/ 0 w 58"/>
                    <a:gd name="T1" fmla="*/ 0 h 46"/>
                    <a:gd name="T2" fmla="*/ 0 w 58"/>
                    <a:gd name="T3" fmla="*/ 0 h 46"/>
                    <a:gd name="T4" fmla="*/ 0 w 58"/>
                    <a:gd name="T5" fmla="*/ 0 h 46"/>
                    <a:gd name="T6" fmla="*/ 0 w 58"/>
                    <a:gd name="T7" fmla="*/ 0 h 46"/>
                    <a:gd name="T8" fmla="*/ 0 60000 65536"/>
                    <a:gd name="T9" fmla="*/ 0 60000 65536"/>
                    <a:gd name="T10" fmla="*/ 0 60000 65536"/>
                    <a:gd name="T11" fmla="*/ 0 60000 65536"/>
                    <a:gd name="T12" fmla="*/ 0 w 58"/>
                    <a:gd name="T13" fmla="*/ 0 h 46"/>
                    <a:gd name="T14" fmla="*/ 58 w 58"/>
                    <a:gd name="T15" fmla="*/ 46 h 46"/>
                  </a:gdLst>
                  <a:ahLst/>
                  <a:cxnLst>
                    <a:cxn ang="T8">
                      <a:pos x="T0" y="T1"/>
                    </a:cxn>
                    <a:cxn ang="T9">
                      <a:pos x="T2" y="T3"/>
                    </a:cxn>
                    <a:cxn ang="T10">
                      <a:pos x="T4" y="T5"/>
                    </a:cxn>
                    <a:cxn ang="T11">
                      <a:pos x="T6" y="T7"/>
                    </a:cxn>
                  </a:cxnLst>
                  <a:rect l="T12" t="T13" r="T14" b="T15"/>
                  <a:pathLst>
                    <a:path w="58" h="46">
                      <a:moveTo>
                        <a:pt x="0" y="0"/>
                      </a:moveTo>
                      <a:lnTo>
                        <a:pt x="22" y="13"/>
                      </a:lnTo>
                      <a:lnTo>
                        <a:pt x="38" y="33"/>
                      </a:lnTo>
                      <a:lnTo>
                        <a:pt x="58" y="46"/>
                      </a:lnTo>
                    </a:path>
                  </a:pathLst>
                </a:custGeom>
                <a:noFill/>
                <a:ln w="6350">
                  <a:solidFill>
                    <a:srgbClr val="D1E7F1"/>
                  </a:solidFill>
                  <a:round/>
                  <a:headEnd/>
                  <a:tailEnd/>
                </a:ln>
              </p:spPr>
              <p:txBody>
                <a:bodyPr/>
                <a:lstStyle/>
                <a:p>
                  <a:endParaRPr lang="en-US"/>
                </a:p>
              </p:txBody>
            </p:sp>
            <p:sp>
              <p:nvSpPr>
                <p:cNvPr id="18858" name="Freeform 978"/>
                <p:cNvSpPr>
                  <a:spLocks/>
                </p:cNvSpPr>
                <p:nvPr/>
              </p:nvSpPr>
              <p:spPr bwMode="auto">
                <a:xfrm>
                  <a:off x="1089" y="1915"/>
                  <a:ext cx="14" cy="10"/>
                </a:xfrm>
                <a:custGeom>
                  <a:avLst/>
                  <a:gdLst>
                    <a:gd name="T0" fmla="*/ 0 w 55"/>
                    <a:gd name="T1" fmla="*/ 0 h 42"/>
                    <a:gd name="T2" fmla="*/ 0 w 55"/>
                    <a:gd name="T3" fmla="*/ 0 h 42"/>
                    <a:gd name="T4" fmla="*/ 0 w 55"/>
                    <a:gd name="T5" fmla="*/ 0 h 42"/>
                    <a:gd name="T6" fmla="*/ 0 w 55"/>
                    <a:gd name="T7" fmla="*/ 0 h 42"/>
                    <a:gd name="T8" fmla="*/ 0 60000 65536"/>
                    <a:gd name="T9" fmla="*/ 0 60000 65536"/>
                    <a:gd name="T10" fmla="*/ 0 60000 65536"/>
                    <a:gd name="T11" fmla="*/ 0 60000 65536"/>
                    <a:gd name="T12" fmla="*/ 0 w 55"/>
                    <a:gd name="T13" fmla="*/ 0 h 42"/>
                    <a:gd name="T14" fmla="*/ 55 w 55"/>
                    <a:gd name="T15" fmla="*/ 42 h 42"/>
                  </a:gdLst>
                  <a:ahLst/>
                  <a:cxnLst>
                    <a:cxn ang="T8">
                      <a:pos x="T0" y="T1"/>
                    </a:cxn>
                    <a:cxn ang="T9">
                      <a:pos x="T2" y="T3"/>
                    </a:cxn>
                    <a:cxn ang="T10">
                      <a:pos x="T4" y="T5"/>
                    </a:cxn>
                    <a:cxn ang="T11">
                      <a:pos x="T6" y="T7"/>
                    </a:cxn>
                  </a:cxnLst>
                  <a:rect l="T12" t="T13" r="T14" b="T15"/>
                  <a:pathLst>
                    <a:path w="55" h="42">
                      <a:moveTo>
                        <a:pt x="55" y="0"/>
                      </a:moveTo>
                      <a:lnTo>
                        <a:pt x="38" y="15"/>
                      </a:lnTo>
                      <a:lnTo>
                        <a:pt x="21" y="32"/>
                      </a:lnTo>
                      <a:lnTo>
                        <a:pt x="0" y="42"/>
                      </a:lnTo>
                    </a:path>
                  </a:pathLst>
                </a:custGeom>
                <a:noFill/>
                <a:ln w="6350">
                  <a:solidFill>
                    <a:srgbClr val="D1E7F1"/>
                  </a:solidFill>
                  <a:round/>
                  <a:headEnd/>
                  <a:tailEnd/>
                </a:ln>
              </p:spPr>
              <p:txBody>
                <a:bodyPr/>
                <a:lstStyle/>
                <a:p>
                  <a:endParaRPr lang="en-US"/>
                </a:p>
              </p:txBody>
            </p:sp>
            <p:sp>
              <p:nvSpPr>
                <p:cNvPr id="18859" name="Freeform 979"/>
                <p:cNvSpPr>
                  <a:spLocks/>
                </p:cNvSpPr>
                <p:nvPr/>
              </p:nvSpPr>
              <p:spPr bwMode="auto">
                <a:xfrm>
                  <a:off x="1081" y="1928"/>
                  <a:ext cx="10" cy="1"/>
                </a:xfrm>
                <a:custGeom>
                  <a:avLst/>
                  <a:gdLst>
                    <a:gd name="T0" fmla="*/ 0 w 41"/>
                    <a:gd name="T1" fmla="*/ 0 h 6"/>
                    <a:gd name="T2" fmla="*/ 0 w 41"/>
                    <a:gd name="T3" fmla="*/ 0 h 6"/>
                    <a:gd name="T4" fmla="*/ 0 w 41"/>
                    <a:gd name="T5" fmla="*/ 0 h 6"/>
                    <a:gd name="T6" fmla="*/ 0 w 41"/>
                    <a:gd name="T7" fmla="*/ 0 h 6"/>
                    <a:gd name="T8" fmla="*/ 0 60000 65536"/>
                    <a:gd name="T9" fmla="*/ 0 60000 65536"/>
                    <a:gd name="T10" fmla="*/ 0 60000 65536"/>
                    <a:gd name="T11" fmla="*/ 0 60000 65536"/>
                    <a:gd name="T12" fmla="*/ 0 w 41"/>
                    <a:gd name="T13" fmla="*/ 0 h 6"/>
                    <a:gd name="T14" fmla="*/ 41 w 41"/>
                    <a:gd name="T15" fmla="*/ 6 h 6"/>
                  </a:gdLst>
                  <a:ahLst/>
                  <a:cxnLst>
                    <a:cxn ang="T8">
                      <a:pos x="T0" y="T1"/>
                    </a:cxn>
                    <a:cxn ang="T9">
                      <a:pos x="T2" y="T3"/>
                    </a:cxn>
                    <a:cxn ang="T10">
                      <a:pos x="T4" y="T5"/>
                    </a:cxn>
                    <a:cxn ang="T11">
                      <a:pos x="T6" y="T7"/>
                    </a:cxn>
                  </a:cxnLst>
                  <a:rect l="T12" t="T13" r="T14" b="T15"/>
                  <a:pathLst>
                    <a:path w="41" h="6">
                      <a:moveTo>
                        <a:pt x="41" y="6"/>
                      </a:moveTo>
                      <a:lnTo>
                        <a:pt x="27" y="5"/>
                      </a:lnTo>
                      <a:lnTo>
                        <a:pt x="13" y="1"/>
                      </a:lnTo>
                      <a:lnTo>
                        <a:pt x="0" y="0"/>
                      </a:lnTo>
                    </a:path>
                  </a:pathLst>
                </a:custGeom>
                <a:noFill/>
                <a:ln w="6350">
                  <a:solidFill>
                    <a:srgbClr val="D1E7F1"/>
                  </a:solidFill>
                  <a:round/>
                  <a:headEnd/>
                  <a:tailEnd/>
                </a:ln>
              </p:spPr>
              <p:txBody>
                <a:bodyPr/>
                <a:lstStyle/>
                <a:p>
                  <a:endParaRPr lang="en-US"/>
                </a:p>
              </p:txBody>
            </p:sp>
            <p:sp>
              <p:nvSpPr>
                <p:cNvPr id="18860" name="Freeform 980"/>
                <p:cNvSpPr>
                  <a:spLocks/>
                </p:cNvSpPr>
                <p:nvPr/>
              </p:nvSpPr>
              <p:spPr bwMode="auto">
                <a:xfrm>
                  <a:off x="1151" y="1816"/>
                  <a:ext cx="56" cy="159"/>
                </a:xfrm>
                <a:custGeom>
                  <a:avLst/>
                  <a:gdLst>
                    <a:gd name="T0" fmla="*/ 0 w 222"/>
                    <a:gd name="T1" fmla="*/ 0 h 633"/>
                    <a:gd name="T2" fmla="*/ 0 w 222"/>
                    <a:gd name="T3" fmla="*/ 0 h 633"/>
                    <a:gd name="T4" fmla="*/ 0 w 222"/>
                    <a:gd name="T5" fmla="*/ 0 h 633"/>
                    <a:gd name="T6" fmla="*/ 0 w 222"/>
                    <a:gd name="T7" fmla="*/ 0 h 633"/>
                    <a:gd name="T8" fmla="*/ 0 w 222"/>
                    <a:gd name="T9" fmla="*/ 0 h 633"/>
                    <a:gd name="T10" fmla="*/ 0 w 222"/>
                    <a:gd name="T11" fmla="*/ 0 h 633"/>
                    <a:gd name="T12" fmla="*/ 0 w 222"/>
                    <a:gd name="T13" fmla="*/ 0 h 633"/>
                    <a:gd name="T14" fmla="*/ 0 w 222"/>
                    <a:gd name="T15" fmla="*/ 0 h 633"/>
                    <a:gd name="T16" fmla="*/ 0 w 222"/>
                    <a:gd name="T17" fmla="*/ 0 h 633"/>
                    <a:gd name="T18" fmla="*/ 0 w 222"/>
                    <a:gd name="T19" fmla="*/ 0 h 633"/>
                    <a:gd name="T20" fmla="*/ 0 w 222"/>
                    <a:gd name="T21" fmla="*/ 0 h 633"/>
                    <a:gd name="T22" fmla="*/ 0 w 222"/>
                    <a:gd name="T23" fmla="*/ 0 h 633"/>
                    <a:gd name="T24" fmla="*/ 0 w 222"/>
                    <a:gd name="T25" fmla="*/ 0 h 633"/>
                    <a:gd name="T26" fmla="*/ 0 w 222"/>
                    <a:gd name="T27" fmla="*/ 0 h 633"/>
                    <a:gd name="T28" fmla="*/ 0 w 222"/>
                    <a:gd name="T29" fmla="*/ 0 h 633"/>
                    <a:gd name="T30" fmla="*/ 0 w 222"/>
                    <a:gd name="T31" fmla="*/ 0 h 633"/>
                    <a:gd name="T32" fmla="*/ 0 w 222"/>
                    <a:gd name="T33" fmla="*/ 0 h 633"/>
                    <a:gd name="T34" fmla="*/ 0 w 222"/>
                    <a:gd name="T35" fmla="*/ 0 h 633"/>
                    <a:gd name="T36" fmla="*/ 0 w 222"/>
                    <a:gd name="T37" fmla="*/ 0 h 633"/>
                    <a:gd name="T38" fmla="*/ 0 w 222"/>
                    <a:gd name="T39" fmla="*/ 0 h 633"/>
                    <a:gd name="T40" fmla="*/ 0 w 222"/>
                    <a:gd name="T41" fmla="*/ 0 h 633"/>
                    <a:gd name="T42" fmla="*/ 0 w 222"/>
                    <a:gd name="T43" fmla="*/ 0 h 633"/>
                    <a:gd name="T44" fmla="*/ 0 w 222"/>
                    <a:gd name="T45" fmla="*/ 0 h 633"/>
                    <a:gd name="T46" fmla="*/ 0 w 222"/>
                    <a:gd name="T47" fmla="*/ 0 h 633"/>
                    <a:gd name="T48" fmla="*/ 0 w 222"/>
                    <a:gd name="T49" fmla="*/ 0 h 633"/>
                    <a:gd name="T50" fmla="*/ 0 w 222"/>
                    <a:gd name="T51" fmla="*/ 0 h 633"/>
                    <a:gd name="T52" fmla="*/ 0 w 222"/>
                    <a:gd name="T53" fmla="*/ 0 h 633"/>
                    <a:gd name="T54" fmla="*/ 0 w 222"/>
                    <a:gd name="T55" fmla="*/ 0 h 633"/>
                    <a:gd name="T56" fmla="*/ 0 w 222"/>
                    <a:gd name="T57" fmla="*/ 0 h 633"/>
                    <a:gd name="T58" fmla="*/ 0 w 222"/>
                    <a:gd name="T59" fmla="*/ 0 h 633"/>
                    <a:gd name="T60" fmla="*/ 0 w 222"/>
                    <a:gd name="T61" fmla="*/ 0 h 633"/>
                    <a:gd name="T62" fmla="*/ 0 w 222"/>
                    <a:gd name="T63" fmla="*/ 0 h 633"/>
                    <a:gd name="T64" fmla="*/ 0 w 222"/>
                    <a:gd name="T65" fmla="*/ 0 h 633"/>
                    <a:gd name="T66" fmla="*/ 0 w 222"/>
                    <a:gd name="T67" fmla="*/ 0 h 633"/>
                    <a:gd name="T68" fmla="*/ 0 w 222"/>
                    <a:gd name="T69" fmla="*/ 0 h 633"/>
                    <a:gd name="T70" fmla="*/ 0 w 222"/>
                    <a:gd name="T71" fmla="*/ 0 h 633"/>
                    <a:gd name="T72" fmla="*/ 0 w 222"/>
                    <a:gd name="T73" fmla="*/ 0 h 633"/>
                    <a:gd name="T74" fmla="*/ 0 w 222"/>
                    <a:gd name="T75" fmla="*/ 0 h 633"/>
                    <a:gd name="T76" fmla="*/ 0 w 222"/>
                    <a:gd name="T77" fmla="*/ 0 h 633"/>
                    <a:gd name="T78" fmla="*/ 0 w 222"/>
                    <a:gd name="T79" fmla="*/ 0 h 633"/>
                    <a:gd name="T80" fmla="*/ 0 w 222"/>
                    <a:gd name="T81" fmla="*/ 0 h 633"/>
                    <a:gd name="T82" fmla="*/ 0 w 222"/>
                    <a:gd name="T83" fmla="*/ 0 h 633"/>
                    <a:gd name="T84" fmla="*/ 0 w 222"/>
                    <a:gd name="T85" fmla="*/ 0 h 633"/>
                    <a:gd name="T86" fmla="*/ 0 w 222"/>
                    <a:gd name="T87" fmla="*/ 0 h 633"/>
                    <a:gd name="T88" fmla="*/ 0 w 222"/>
                    <a:gd name="T89" fmla="*/ 0 h 633"/>
                    <a:gd name="T90" fmla="*/ 0 w 222"/>
                    <a:gd name="T91" fmla="*/ 0 h 633"/>
                    <a:gd name="T92" fmla="*/ 0 w 222"/>
                    <a:gd name="T93" fmla="*/ 0 h 63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2"/>
                    <a:gd name="T142" fmla="*/ 0 h 633"/>
                    <a:gd name="T143" fmla="*/ 222 w 222"/>
                    <a:gd name="T144" fmla="*/ 633 h 63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2" h="633">
                      <a:moveTo>
                        <a:pt x="54" y="0"/>
                      </a:moveTo>
                      <a:lnTo>
                        <a:pt x="57" y="43"/>
                      </a:lnTo>
                      <a:lnTo>
                        <a:pt x="58" y="90"/>
                      </a:lnTo>
                      <a:lnTo>
                        <a:pt x="60" y="136"/>
                      </a:lnTo>
                      <a:lnTo>
                        <a:pt x="58" y="183"/>
                      </a:lnTo>
                      <a:lnTo>
                        <a:pt x="57" y="232"/>
                      </a:lnTo>
                      <a:lnTo>
                        <a:pt x="54" y="281"/>
                      </a:lnTo>
                      <a:lnTo>
                        <a:pt x="50" y="328"/>
                      </a:lnTo>
                      <a:lnTo>
                        <a:pt x="44" y="377"/>
                      </a:lnTo>
                      <a:lnTo>
                        <a:pt x="38" y="424"/>
                      </a:lnTo>
                      <a:lnTo>
                        <a:pt x="30" y="472"/>
                      </a:lnTo>
                      <a:lnTo>
                        <a:pt x="22" y="517"/>
                      </a:lnTo>
                      <a:lnTo>
                        <a:pt x="11" y="562"/>
                      </a:lnTo>
                      <a:lnTo>
                        <a:pt x="0" y="604"/>
                      </a:lnTo>
                      <a:lnTo>
                        <a:pt x="56" y="622"/>
                      </a:lnTo>
                      <a:lnTo>
                        <a:pt x="118" y="628"/>
                      </a:lnTo>
                      <a:lnTo>
                        <a:pt x="181" y="633"/>
                      </a:lnTo>
                      <a:lnTo>
                        <a:pt x="194" y="588"/>
                      </a:lnTo>
                      <a:lnTo>
                        <a:pt x="200" y="549"/>
                      </a:lnTo>
                      <a:lnTo>
                        <a:pt x="205" y="495"/>
                      </a:lnTo>
                      <a:lnTo>
                        <a:pt x="208" y="476"/>
                      </a:lnTo>
                      <a:lnTo>
                        <a:pt x="210" y="453"/>
                      </a:lnTo>
                      <a:lnTo>
                        <a:pt x="211" y="434"/>
                      </a:lnTo>
                      <a:lnTo>
                        <a:pt x="214" y="425"/>
                      </a:lnTo>
                      <a:lnTo>
                        <a:pt x="216" y="413"/>
                      </a:lnTo>
                      <a:lnTo>
                        <a:pt x="218" y="405"/>
                      </a:lnTo>
                      <a:lnTo>
                        <a:pt x="220" y="340"/>
                      </a:lnTo>
                      <a:lnTo>
                        <a:pt x="222" y="281"/>
                      </a:lnTo>
                      <a:lnTo>
                        <a:pt x="222" y="215"/>
                      </a:lnTo>
                      <a:lnTo>
                        <a:pt x="222" y="150"/>
                      </a:lnTo>
                      <a:lnTo>
                        <a:pt x="221" y="86"/>
                      </a:lnTo>
                      <a:lnTo>
                        <a:pt x="217" y="22"/>
                      </a:lnTo>
                      <a:lnTo>
                        <a:pt x="190" y="17"/>
                      </a:lnTo>
                      <a:lnTo>
                        <a:pt x="163" y="16"/>
                      </a:lnTo>
                      <a:lnTo>
                        <a:pt x="137" y="16"/>
                      </a:lnTo>
                      <a:lnTo>
                        <a:pt x="110" y="11"/>
                      </a:lnTo>
                      <a:lnTo>
                        <a:pt x="73" y="3"/>
                      </a:lnTo>
                      <a:lnTo>
                        <a:pt x="54" y="0"/>
                      </a:lnTo>
                      <a:close/>
                    </a:path>
                  </a:pathLst>
                </a:custGeom>
                <a:solidFill>
                  <a:srgbClr val="47A3CB"/>
                </a:solidFill>
                <a:ln w="9525">
                  <a:noFill/>
                  <a:round/>
                  <a:headEnd/>
                  <a:tailEnd/>
                </a:ln>
              </p:spPr>
              <p:txBody>
                <a:bodyPr/>
                <a:lstStyle/>
                <a:p>
                  <a:endParaRPr lang="en-US"/>
                </a:p>
              </p:txBody>
            </p:sp>
            <p:sp>
              <p:nvSpPr>
                <p:cNvPr id="18861" name="Freeform 981"/>
                <p:cNvSpPr>
                  <a:spLocks/>
                </p:cNvSpPr>
                <p:nvPr/>
              </p:nvSpPr>
              <p:spPr bwMode="auto">
                <a:xfrm>
                  <a:off x="1151" y="1816"/>
                  <a:ext cx="56" cy="159"/>
                </a:xfrm>
                <a:custGeom>
                  <a:avLst/>
                  <a:gdLst>
                    <a:gd name="T0" fmla="*/ 0 w 222"/>
                    <a:gd name="T1" fmla="*/ 0 h 633"/>
                    <a:gd name="T2" fmla="*/ 0 w 222"/>
                    <a:gd name="T3" fmla="*/ 0 h 633"/>
                    <a:gd name="T4" fmla="*/ 0 w 222"/>
                    <a:gd name="T5" fmla="*/ 0 h 633"/>
                    <a:gd name="T6" fmla="*/ 0 w 222"/>
                    <a:gd name="T7" fmla="*/ 0 h 633"/>
                    <a:gd name="T8" fmla="*/ 0 w 222"/>
                    <a:gd name="T9" fmla="*/ 0 h 633"/>
                    <a:gd name="T10" fmla="*/ 0 w 222"/>
                    <a:gd name="T11" fmla="*/ 0 h 633"/>
                    <a:gd name="T12" fmla="*/ 0 w 222"/>
                    <a:gd name="T13" fmla="*/ 0 h 633"/>
                    <a:gd name="T14" fmla="*/ 0 w 222"/>
                    <a:gd name="T15" fmla="*/ 0 h 633"/>
                    <a:gd name="T16" fmla="*/ 0 w 222"/>
                    <a:gd name="T17" fmla="*/ 0 h 633"/>
                    <a:gd name="T18" fmla="*/ 0 w 222"/>
                    <a:gd name="T19" fmla="*/ 0 h 633"/>
                    <a:gd name="T20" fmla="*/ 0 w 222"/>
                    <a:gd name="T21" fmla="*/ 0 h 633"/>
                    <a:gd name="T22" fmla="*/ 0 w 222"/>
                    <a:gd name="T23" fmla="*/ 0 h 633"/>
                    <a:gd name="T24" fmla="*/ 0 w 222"/>
                    <a:gd name="T25" fmla="*/ 0 h 633"/>
                    <a:gd name="T26" fmla="*/ 0 w 222"/>
                    <a:gd name="T27" fmla="*/ 0 h 633"/>
                    <a:gd name="T28" fmla="*/ 0 w 222"/>
                    <a:gd name="T29" fmla="*/ 0 h 633"/>
                    <a:gd name="T30" fmla="*/ 0 w 222"/>
                    <a:gd name="T31" fmla="*/ 0 h 633"/>
                    <a:gd name="T32" fmla="*/ 0 w 222"/>
                    <a:gd name="T33" fmla="*/ 0 h 633"/>
                    <a:gd name="T34" fmla="*/ 0 w 222"/>
                    <a:gd name="T35" fmla="*/ 0 h 633"/>
                    <a:gd name="T36" fmla="*/ 0 w 222"/>
                    <a:gd name="T37" fmla="*/ 0 h 633"/>
                    <a:gd name="T38" fmla="*/ 0 w 222"/>
                    <a:gd name="T39" fmla="*/ 0 h 633"/>
                    <a:gd name="T40" fmla="*/ 0 w 222"/>
                    <a:gd name="T41" fmla="*/ 0 h 633"/>
                    <a:gd name="T42" fmla="*/ 0 w 222"/>
                    <a:gd name="T43" fmla="*/ 0 h 633"/>
                    <a:gd name="T44" fmla="*/ 0 w 222"/>
                    <a:gd name="T45" fmla="*/ 0 h 633"/>
                    <a:gd name="T46" fmla="*/ 0 w 222"/>
                    <a:gd name="T47" fmla="*/ 0 h 633"/>
                    <a:gd name="T48" fmla="*/ 0 w 222"/>
                    <a:gd name="T49" fmla="*/ 0 h 633"/>
                    <a:gd name="T50" fmla="*/ 0 w 222"/>
                    <a:gd name="T51" fmla="*/ 0 h 633"/>
                    <a:gd name="T52" fmla="*/ 0 w 222"/>
                    <a:gd name="T53" fmla="*/ 0 h 633"/>
                    <a:gd name="T54" fmla="*/ 0 w 222"/>
                    <a:gd name="T55" fmla="*/ 0 h 633"/>
                    <a:gd name="T56" fmla="*/ 0 w 222"/>
                    <a:gd name="T57" fmla="*/ 0 h 633"/>
                    <a:gd name="T58" fmla="*/ 0 w 222"/>
                    <a:gd name="T59" fmla="*/ 0 h 633"/>
                    <a:gd name="T60" fmla="*/ 0 w 222"/>
                    <a:gd name="T61" fmla="*/ 0 h 633"/>
                    <a:gd name="T62" fmla="*/ 0 w 222"/>
                    <a:gd name="T63" fmla="*/ 0 h 633"/>
                    <a:gd name="T64" fmla="*/ 0 w 222"/>
                    <a:gd name="T65" fmla="*/ 0 h 633"/>
                    <a:gd name="T66" fmla="*/ 0 w 222"/>
                    <a:gd name="T67" fmla="*/ 0 h 633"/>
                    <a:gd name="T68" fmla="*/ 0 w 222"/>
                    <a:gd name="T69" fmla="*/ 0 h 633"/>
                    <a:gd name="T70" fmla="*/ 0 w 222"/>
                    <a:gd name="T71" fmla="*/ 0 h 633"/>
                    <a:gd name="T72" fmla="*/ 0 w 222"/>
                    <a:gd name="T73" fmla="*/ 0 h 633"/>
                    <a:gd name="T74" fmla="*/ 0 w 222"/>
                    <a:gd name="T75" fmla="*/ 0 h 633"/>
                    <a:gd name="T76" fmla="*/ 0 w 222"/>
                    <a:gd name="T77" fmla="*/ 0 h 633"/>
                    <a:gd name="T78" fmla="*/ 0 w 222"/>
                    <a:gd name="T79" fmla="*/ 0 h 633"/>
                    <a:gd name="T80" fmla="*/ 0 w 222"/>
                    <a:gd name="T81" fmla="*/ 0 h 633"/>
                    <a:gd name="T82" fmla="*/ 0 w 222"/>
                    <a:gd name="T83" fmla="*/ 0 h 633"/>
                    <a:gd name="T84" fmla="*/ 0 w 222"/>
                    <a:gd name="T85" fmla="*/ 0 h 633"/>
                    <a:gd name="T86" fmla="*/ 0 w 222"/>
                    <a:gd name="T87" fmla="*/ 0 h 633"/>
                    <a:gd name="T88" fmla="*/ 0 w 222"/>
                    <a:gd name="T89" fmla="*/ 0 h 633"/>
                    <a:gd name="T90" fmla="*/ 0 w 222"/>
                    <a:gd name="T91" fmla="*/ 0 h 633"/>
                    <a:gd name="T92" fmla="*/ 0 w 222"/>
                    <a:gd name="T93" fmla="*/ 0 h 633"/>
                    <a:gd name="T94" fmla="*/ 0 w 222"/>
                    <a:gd name="T95" fmla="*/ 0 h 6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2"/>
                    <a:gd name="T145" fmla="*/ 0 h 633"/>
                    <a:gd name="T146" fmla="*/ 222 w 222"/>
                    <a:gd name="T147" fmla="*/ 633 h 6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2" h="633">
                      <a:moveTo>
                        <a:pt x="54" y="0"/>
                      </a:moveTo>
                      <a:lnTo>
                        <a:pt x="57" y="43"/>
                      </a:lnTo>
                      <a:lnTo>
                        <a:pt x="58" y="90"/>
                      </a:lnTo>
                      <a:lnTo>
                        <a:pt x="60" y="136"/>
                      </a:lnTo>
                      <a:lnTo>
                        <a:pt x="58" y="183"/>
                      </a:lnTo>
                      <a:lnTo>
                        <a:pt x="57" y="232"/>
                      </a:lnTo>
                      <a:lnTo>
                        <a:pt x="54" y="281"/>
                      </a:lnTo>
                      <a:lnTo>
                        <a:pt x="50" y="328"/>
                      </a:lnTo>
                      <a:lnTo>
                        <a:pt x="44" y="377"/>
                      </a:lnTo>
                      <a:lnTo>
                        <a:pt x="38" y="424"/>
                      </a:lnTo>
                      <a:lnTo>
                        <a:pt x="30" y="472"/>
                      </a:lnTo>
                      <a:lnTo>
                        <a:pt x="22" y="517"/>
                      </a:lnTo>
                      <a:lnTo>
                        <a:pt x="11" y="562"/>
                      </a:lnTo>
                      <a:lnTo>
                        <a:pt x="0" y="604"/>
                      </a:lnTo>
                      <a:lnTo>
                        <a:pt x="56" y="622"/>
                      </a:lnTo>
                      <a:lnTo>
                        <a:pt x="118" y="628"/>
                      </a:lnTo>
                      <a:lnTo>
                        <a:pt x="181" y="633"/>
                      </a:lnTo>
                      <a:lnTo>
                        <a:pt x="194" y="588"/>
                      </a:lnTo>
                      <a:lnTo>
                        <a:pt x="200" y="549"/>
                      </a:lnTo>
                      <a:lnTo>
                        <a:pt x="205" y="495"/>
                      </a:lnTo>
                      <a:lnTo>
                        <a:pt x="208" y="476"/>
                      </a:lnTo>
                      <a:lnTo>
                        <a:pt x="210" y="453"/>
                      </a:lnTo>
                      <a:lnTo>
                        <a:pt x="211" y="434"/>
                      </a:lnTo>
                      <a:lnTo>
                        <a:pt x="214" y="425"/>
                      </a:lnTo>
                      <a:lnTo>
                        <a:pt x="216" y="413"/>
                      </a:lnTo>
                      <a:lnTo>
                        <a:pt x="218" y="405"/>
                      </a:lnTo>
                      <a:lnTo>
                        <a:pt x="220" y="340"/>
                      </a:lnTo>
                      <a:lnTo>
                        <a:pt x="222" y="281"/>
                      </a:lnTo>
                      <a:lnTo>
                        <a:pt x="222" y="215"/>
                      </a:lnTo>
                      <a:lnTo>
                        <a:pt x="222" y="150"/>
                      </a:lnTo>
                      <a:lnTo>
                        <a:pt x="221" y="86"/>
                      </a:lnTo>
                      <a:lnTo>
                        <a:pt x="217" y="22"/>
                      </a:lnTo>
                      <a:lnTo>
                        <a:pt x="190" y="17"/>
                      </a:lnTo>
                      <a:lnTo>
                        <a:pt x="163" y="16"/>
                      </a:lnTo>
                      <a:lnTo>
                        <a:pt x="137" y="16"/>
                      </a:lnTo>
                      <a:lnTo>
                        <a:pt x="110" y="11"/>
                      </a:lnTo>
                      <a:lnTo>
                        <a:pt x="73" y="3"/>
                      </a:lnTo>
                      <a:lnTo>
                        <a:pt x="54" y="0"/>
                      </a:lnTo>
                    </a:path>
                  </a:pathLst>
                </a:custGeom>
                <a:noFill/>
                <a:ln w="1588">
                  <a:solidFill>
                    <a:srgbClr val="87C2DC"/>
                  </a:solidFill>
                  <a:round/>
                  <a:headEnd/>
                  <a:tailEnd/>
                </a:ln>
              </p:spPr>
              <p:txBody>
                <a:bodyPr/>
                <a:lstStyle/>
                <a:p>
                  <a:endParaRPr lang="en-US"/>
                </a:p>
              </p:txBody>
            </p:sp>
            <p:sp>
              <p:nvSpPr>
                <p:cNvPr id="18862" name="Freeform 982"/>
                <p:cNvSpPr>
                  <a:spLocks/>
                </p:cNvSpPr>
                <p:nvPr/>
              </p:nvSpPr>
              <p:spPr bwMode="auto">
                <a:xfrm>
                  <a:off x="1191" y="1963"/>
                  <a:ext cx="6" cy="5"/>
                </a:xfrm>
                <a:custGeom>
                  <a:avLst/>
                  <a:gdLst>
                    <a:gd name="T0" fmla="*/ 0 w 24"/>
                    <a:gd name="T1" fmla="*/ 0 h 22"/>
                    <a:gd name="T2" fmla="*/ 0 w 24"/>
                    <a:gd name="T3" fmla="*/ 0 h 22"/>
                    <a:gd name="T4" fmla="*/ 0 w 24"/>
                    <a:gd name="T5" fmla="*/ 0 h 22"/>
                    <a:gd name="T6" fmla="*/ 0 w 24"/>
                    <a:gd name="T7" fmla="*/ 0 h 22"/>
                    <a:gd name="T8" fmla="*/ 0 60000 65536"/>
                    <a:gd name="T9" fmla="*/ 0 60000 65536"/>
                    <a:gd name="T10" fmla="*/ 0 60000 65536"/>
                    <a:gd name="T11" fmla="*/ 0 60000 65536"/>
                    <a:gd name="T12" fmla="*/ 0 w 24"/>
                    <a:gd name="T13" fmla="*/ 0 h 22"/>
                    <a:gd name="T14" fmla="*/ 24 w 24"/>
                    <a:gd name="T15" fmla="*/ 22 h 22"/>
                  </a:gdLst>
                  <a:ahLst/>
                  <a:cxnLst>
                    <a:cxn ang="T8">
                      <a:pos x="T0" y="T1"/>
                    </a:cxn>
                    <a:cxn ang="T9">
                      <a:pos x="T2" y="T3"/>
                    </a:cxn>
                    <a:cxn ang="T10">
                      <a:pos x="T4" y="T5"/>
                    </a:cxn>
                    <a:cxn ang="T11">
                      <a:pos x="T6" y="T7"/>
                    </a:cxn>
                  </a:cxnLst>
                  <a:rect l="T12" t="T13" r="T14" b="T15"/>
                  <a:pathLst>
                    <a:path w="24" h="22">
                      <a:moveTo>
                        <a:pt x="24" y="0"/>
                      </a:moveTo>
                      <a:lnTo>
                        <a:pt x="14" y="5"/>
                      </a:lnTo>
                      <a:lnTo>
                        <a:pt x="7" y="12"/>
                      </a:lnTo>
                      <a:lnTo>
                        <a:pt x="0" y="22"/>
                      </a:lnTo>
                    </a:path>
                  </a:pathLst>
                </a:custGeom>
                <a:noFill/>
                <a:ln w="6350">
                  <a:solidFill>
                    <a:srgbClr val="D1E7F1"/>
                  </a:solidFill>
                  <a:round/>
                  <a:headEnd/>
                  <a:tailEnd/>
                </a:ln>
              </p:spPr>
              <p:txBody>
                <a:bodyPr/>
                <a:lstStyle/>
                <a:p>
                  <a:endParaRPr lang="en-US"/>
                </a:p>
              </p:txBody>
            </p:sp>
            <p:sp>
              <p:nvSpPr>
                <p:cNvPr id="18863" name="Freeform 983"/>
                <p:cNvSpPr>
                  <a:spLocks/>
                </p:cNvSpPr>
                <p:nvPr/>
              </p:nvSpPr>
              <p:spPr bwMode="auto">
                <a:xfrm>
                  <a:off x="1188" y="1968"/>
                  <a:ext cx="3" cy="1"/>
                </a:xfrm>
                <a:custGeom>
                  <a:avLst/>
                  <a:gdLst>
                    <a:gd name="T0" fmla="*/ 0 w 12"/>
                    <a:gd name="T1" fmla="*/ 0 h 3"/>
                    <a:gd name="T2" fmla="*/ 0 w 12"/>
                    <a:gd name="T3" fmla="*/ 0 h 3"/>
                    <a:gd name="T4" fmla="*/ 0 w 12"/>
                    <a:gd name="T5" fmla="*/ 0 h 3"/>
                    <a:gd name="T6" fmla="*/ 0 w 12"/>
                    <a:gd name="T7" fmla="*/ 0 h 3"/>
                    <a:gd name="T8" fmla="*/ 0 60000 65536"/>
                    <a:gd name="T9" fmla="*/ 0 60000 65536"/>
                    <a:gd name="T10" fmla="*/ 0 60000 65536"/>
                    <a:gd name="T11" fmla="*/ 0 60000 65536"/>
                    <a:gd name="T12" fmla="*/ 0 w 12"/>
                    <a:gd name="T13" fmla="*/ 0 h 3"/>
                    <a:gd name="T14" fmla="*/ 12 w 12"/>
                    <a:gd name="T15" fmla="*/ 3 h 3"/>
                  </a:gdLst>
                  <a:ahLst/>
                  <a:cxnLst>
                    <a:cxn ang="T8">
                      <a:pos x="T0" y="T1"/>
                    </a:cxn>
                    <a:cxn ang="T9">
                      <a:pos x="T2" y="T3"/>
                    </a:cxn>
                    <a:cxn ang="T10">
                      <a:pos x="T4" y="T5"/>
                    </a:cxn>
                    <a:cxn ang="T11">
                      <a:pos x="T6" y="T7"/>
                    </a:cxn>
                  </a:cxnLst>
                  <a:rect l="T12" t="T13" r="T14" b="T15"/>
                  <a:pathLst>
                    <a:path w="12" h="3">
                      <a:moveTo>
                        <a:pt x="12" y="0"/>
                      </a:moveTo>
                      <a:lnTo>
                        <a:pt x="9" y="1"/>
                      </a:lnTo>
                      <a:lnTo>
                        <a:pt x="3" y="2"/>
                      </a:lnTo>
                      <a:lnTo>
                        <a:pt x="0" y="3"/>
                      </a:lnTo>
                    </a:path>
                  </a:pathLst>
                </a:custGeom>
                <a:noFill/>
                <a:ln w="6350">
                  <a:solidFill>
                    <a:srgbClr val="D1E7F1"/>
                  </a:solidFill>
                  <a:round/>
                  <a:headEnd/>
                  <a:tailEnd/>
                </a:ln>
              </p:spPr>
              <p:txBody>
                <a:bodyPr/>
                <a:lstStyle/>
                <a:p>
                  <a:endParaRPr lang="en-US"/>
                </a:p>
              </p:txBody>
            </p:sp>
            <p:sp>
              <p:nvSpPr>
                <p:cNvPr id="18864" name="Freeform 984"/>
                <p:cNvSpPr>
                  <a:spLocks/>
                </p:cNvSpPr>
                <p:nvPr/>
              </p:nvSpPr>
              <p:spPr bwMode="auto">
                <a:xfrm>
                  <a:off x="1188" y="1969"/>
                  <a:ext cx="23" cy="4"/>
                </a:xfrm>
                <a:custGeom>
                  <a:avLst/>
                  <a:gdLst>
                    <a:gd name="T0" fmla="*/ 0 w 91"/>
                    <a:gd name="T1" fmla="*/ 0 h 16"/>
                    <a:gd name="T2" fmla="*/ 0 w 91"/>
                    <a:gd name="T3" fmla="*/ 0 h 16"/>
                    <a:gd name="T4" fmla="*/ 0 w 91"/>
                    <a:gd name="T5" fmla="*/ 0 h 16"/>
                    <a:gd name="T6" fmla="*/ 0 w 91"/>
                    <a:gd name="T7" fmla="*/ 0 h 16"/>
                    <a:gd name="T8" fmla="*/ 0 60000 65536"/>
                    <a:gd name="T9" fmla="*/ 0 60000 65536"/>
                    <a:gd name="T10" fmla="*/ 0 60000 65536"/>
                    <a:gd name="T11" fmla="*/ 0 60000 65536"/>
                    <a:gd name="T12" fmla="*/ 0 w 91"/>
                    <a:gd name="T13" fmla="*/ 0 h 16"/>
                    <a:gd name="T14" fmla="*/ 91 w 91"/>
                    <a:gd name="T15" fmla="*/ 16 h 16"/>
                  </a:gdLst>
                  <a:ahLst/>
                  <a:cxnLst>
                    <a:cxn ang="T8">
                      <a:pos x="T0" y="T1"/>
                    </a:cxn>
                    <a:cxn ang="T9">
                      <a:pos x="T2" y="T3"/>
                    </a:cxn>
                    <a:cxn ang="T10">
                      <a:pos x="T4" y="T5"/>
                    </a:cxn>
                    <a:cxn ang="T11">
                      <a:pos x="T6" y="T7"/>
                    </a:cxn>
                  </a:cxnLst>
                  <a:rect l="T12" t="T13" r="T14" b="T15"/>
                  <a:pathLst>
                    <a:path w="91" h="16">
                      <a:moveTo>
                        <a:pt x="0" y="0"/>
                      </a:moveTo>
                      <a:lnTo>
                        <a:pt x="29" y="13"/>
                      </a:lnTo>
                      <a:lnTo>
                        <a:pt x="59" y="16"/>
                      </a:lnTo>
                      <a:lnTo>
                        <a:pt x="91" y="14"/>
                      </a:lnTo>
                    </a:path>
                  </a:pathLst>
                </a:custGeom>
                <a:noFill/>
                <a:ln w="6350">
                  <a:solidFill>
                    <a:srgbClr val="D1E7F1"/>
                  </a:solidFill>
                  <a:round/>
                  <a:headEnd/>
                  <a:tailEnd/>
                </a:ln>
              </p:spPr>
              <p:txBody>
                <a:bodyPr/>
                <a:lstStyle/>
                <a:p>
                  <a:endParaRPr lang="en-US"/>
                </a:p>
              </p:txBody>
            </p:sp>
            <p:sp>
              <p:nvSpPr>
                <p:cNvPr id="18865" name="Freeform 985"/>
                <p:cNvSpPr>
                  <a:spLocks/>
                </p:cNvSpPr>
                <p:nvPr/>
              </p:nvSpPr>
              <p:spPr bwMode="auto">
                <a:xfrm>
                  <a:off x="1161" y="1945"/>
                  <a:ext cx="15" cy="6"/>
                </a:xfrm>
                <a:custGeom>
                  <a:avLst/>
                  <a:gdLst>
                    <a:gd name="T0" fmla="*/ 0 w 60"/>
                    <a:gd name="T1" fmla="*/ 0 h 24"/>
                    <a:gd name="T2" fmla="*/ 0 w 60"/>
                    <a:gd name="T3" fmla="*/ 0 h 24"/>
                    <a:gd name="T4" fmla="*/ 0 w 60"/>
                    <a:gd name="T5" fmla="*/ 0 h 24"/>
                    <a:gd name="T6" fmla="*/ 0 w 60"/>
                    <a:gd name="T7" fmla="*/ 0 h 24"/>
                    <a:gd name="T8" fmla="*/ 0 60000 65536"/>
                    <a:gd name="T9" fmla="*/ 0 60000 65536"/>
                    <a:gd name="T10" fmla="*/ 0 60000 65536"/>
                    <a:gd name="T11" fmla="*/ 0 60000 65536"/>
                    <a:gd name="T12" fmla="*/ 0 w 60"/>
                    <a:gd name="T13" fmla="*/ 0 h 24"/>
                    <a:gd name="T14" fmla="*/ 60 w 60"/>
                    <a:gd name="T15" fmla="*/ 24 h 24"/>
                  </a:gdLst>
                  <a:ahLst/>
                  <a:cxnLst>
                    <a:cxn ang="T8">
                      <a:pos x="T0" y="T1"/>
                    </a:cxn>
                    <a:cxn ang="T9">
                      <a:pos x="T2" y="T3"/>
                    </a:cxn>
                    <a:cxn ang="T10">
                      <a:pos x="T4" y="T5"/>
                    </a:cxn>
                    <a:cxn ang="T11">
                      <a:pos x="T6" y="T7"/>
                    </a:cxn>
                  </a:cxnLst>
                  <a:rect l="T12" t="T13" r="T14" b="T15"/>
                  <a:pathLst>
                    <a:path w="60" h="24">
                      <a:moveTo>
                        <a:pt x="0" y="24"/>
                      </a:moveTo>
                      <a:lnTo>
                        <a:pt x="18" y="12"/>
                      </a:lnTo>
                      <a:lnTo>
                        <a:pt x="40" y="8"/>
                      </a:lnTo>
                      <a:lnTo>
                        <a:pt x="60" y="0"/>
                      </a:lnTo>
                    </a:path>
                  </a:pathLst>
                </a:custGeom>
                <a:noFill/>
                <a:ln w="6350">
                  <a:solidFill>
                    <a:srgbClr val="D1E7F1"/>
                  </a:solidFill>
                  <a:round/>
                  <a:headEnd/>
                  <a:tailEnd/>
                </a:ln>
              </p:spPr>
              <p:txBody>
                <a:bodyPr/>
                <a:lstStyle/>
                <a:p>
                  <a:endParaRPr lang="en-US"/>
                </a:p>
              </p:txBody>
            </p:sp>
            <p:sp>
              <p:nvSpPr>
                <p:cNvPr id="18866" name="Freeform 986"/>
                <p:cNvSpPr>
                  <a:spLocks/>
                </p:cNvSpPr>
                <p:nvPr/>
              </p:nvSpPr>
              <p:spPr bwMode="auto">
                <a:xfrm>
                  <a:off x="1103" y="1803"/>
                  <a:ext cx="12" cy="35"/>
                </a:xfrm>
                <a:custGeom>
                  <a:avLst/>
                  <a:gdLst>
                    <a:gd name="T0" fmla="*/ 0 w 50"/>
                    <a:gd name="T1" fmla="*/ 0 h 139"/>
                    <a:gd name="T2" fmla="*/ 0 w 50"/>
                    <a:gd name="T3" fmla="*/ 0 h 139"/>
                    <a:gd name="T4" fmla="*/ 0 w 50"/>
                    <a:gd name="T5" fmla="*/ 0 h 139"/>
                    <a:gd name="T6" fmla="*/ 0 w 50"/>
                    <a:gd name="T7" fmla="*/ 0 h 139"/>
                    <a:gd name="T8" fmla="*/ 0 w 50"/>
                    <a:gd name="T9" fmla="*/ 0 h 139"/>
                    <a:gd name="T10" fmla="*/ 0 w 50"/>
                    <a:gd name="T11" fmla="*/ 0 h 139"/>
                    <a:gd name="T12" fmla="*/ 0 w 50"/>
                    <a:gd name="T13" fmla="*/ 0 h 139"/>
                    <a:gd name="T14" fmla="*/ 0 w 50"/>
                    <a:gd name="T15" fmla="*/ 0 h 139"/>
                    <a:gd name="T16" fmla="*/ 0 w 50"/>
                    <a:gd name="T17" fmla="*/ 0 h 139"/>
                    <a:gd name="T18" fmla="*/ 0 w 50"/>
                    <a:gd name="T19" fmla="*/ 0 h 139"/>
                    <a:gd name="T20" fmla="*/ 0 w 50"/>
                    <a:gd name="T21" fmla="*/ 0 h 139"/>
                    <a:gd name="T22" fmla="*/ 0 w 50"/>
                    <a:gd name="T23" fmla="*/ 0 h 139"/>
                    <a:gd name="T24" fmla="*/ 0 w 50"/>
                    <a:gd name="T25" fmla="*/ 0 h 139"/>
                    <a:gd name="T26" fmla="*/ 0 w 50"/>
                    <a:gd name="T27" fmla="*/ 0 h 139"/>
                    <a:gd name="T28" fmla="*/ 0 w 50"/>
                    <a:gd name="T29" fmla="*/ 0 h 139"/>
                    <a:gd name="T30" fmla="*/ 0 w 50"/>
                    <a:gd name="T31" fmla="*/ 0 h 139"/>
                    <a:gd name="T32" fmla="*/ 0 w 50"/>
                    <a:gd name="T33" fmla="*/ 0 h 139"/>
                    <a:gd name="T34" fmla="*/ 0 w 50"/>
                    <a:gd name="T35" fmla="*/ 0 h 139"/>
                    <a:gd name="T36" fmla="*/ 0 w 50"/>
                    <a:gd name="T37" fmla="*/ 0 h 139"/>
                    <a:gd name="T38" fmla="*/ 0 w 50"/>
                    <a:gd name="T39" fmla="*/ 0 h 139"/>
                    <a:gd name="T40" fmla="*/ 0 w 50"/>
                    <a:gd name="T41" fmla="*/ 0 h 139"/>
                    <a:gd name="T42" fmla="*/ 0 w 50"/>
                    <a:gd name="T43" fmla="*/ 0 h 139"/>
                    <a:gd name="T44" fmla="*/ 0 w 50"/>
                    <a:gd name="T45" fmla="*/ 0 h 139"/>
                    <a:gd name="T46" fmla="*/ 0 w 50"/>
                    <a:gd name="T47" fmla="*/ 0 h 139"/>
                    <a:gd name="T48" fmla="*/ 0 w 50"/>
                    <a:gd name="T49" fmla="*/ 0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139"/>
                    <a:gd name="T77" fmla="*/ 50 w 50"/>
                    <a:gd name="T78" fmla="*/ 139 h 1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139">
                      <a:moveTo>
                        <a:pt x="33" y="0"/>
                      </a:moveTo>
                      <a:lnTo>
                        <a:pt x="23" y="16"/>
                      </a:lnTo>
                      <a:lnTo>
                        <a:pt x="13" y="32"/>
                      </a:lnTo>
                      <a:lnTo>
                        <a:pt x="4" y="49"/>
                      </a:lnTo>
                      <a:lnTo>
                        <a:pt x="0" y="77"/>
                      </a:lnTo>
                      <a:lnTo>
                        <a:pt x="7" y="111"/>
                      </a:lnTo>
                      <a:lnTo>
                        <a:pt x="20" y="139"/>
                      </a:lnTo>
                      <a:lnTo>
                        <a:pt x="13" y="108"/>
                      </a:lnTo>
                      <a:lnTo>
                        <a:pt x="10" y="74"/>
                      </a:lnTo>
                      <a:lnTo>
                        <a:pt x="16" y="45"/>
                      </a:lnTo>
                      <a:lnTo>
                        <a:pt x="25" y="32"/>
                      </a:lnTo>
                      <a:lnTo>
                        <a:pt x="37" y="21"/>
                      </a:lnTo>
                      <a:lnTo>
                        <a:pt x="49" y="9"/>
                      </a:lnTo>
                      <a:lnTo>
                        <a:pt x="50" y="5"/>
                      </a:lnTo>
                      <a:lnTo>
                        <a:pt x="47" y="2"/>
                      </a:lnTo>
                      <a:lnTo>
                        <a:pt x="44" y="0"/>
                      </a:lnTo>
                      <a:lnTo>
                        <a:pt x="42" y="0"/>
                      </a:lnTo>
                      <a:lnTo>
                        <a:pt x="36" y="0"/>
                      </a:lnTo>
                      <a:lnTo>
                        <a:pt x="33" y="0"/>
                      </a:lnTo>
                      <a:close/>
                    </a:path>
                  </a:pathLst>
                </a:custGeom>
                <a:solidFill>
                  <a:srgbClr val="47A3CB"/>
                </a:solidFill>
                <a:ln w="9525">
                  <a:noFill/>
                  <a:round/>
                  <a:headEnd/>
                  <a:tailEnd/>
                </a:ln>
              </p:spPr>
              <p:txBody>
                <a:bodyPr/>
                <a:lstStyle/>
                <a:p>
                  <a:endParaRPr lang="en-US"/>
                </a:p>
              </p:txBody>
            </p:sp>
            <p:sp>
              <p:nvSpPr>
                <p:cNvPr id="18867" name="Freeform 987"/>
                <p:cNvSpPr>
                  <a:spLocks/>
                </p:cNvSpPr>
                <p:nvPr/>
              </p:nvSpPr>
              <p:spPr bwMode="auto">
                <a:xfrm>
                  <a:off x="1103" y="1803"/>
                  <a:ext cx="12" cy="35"/>
                </a:xfrm>
                <a:custGeom>
                  <a:avLst/>
                  <a:gdLst>
                    <a:gd name="T0" fmla="*/ 0 w 50"/>
                    <a:gd name="T1" fmla="*/ 0 h 139"/>
                    <a:gd name="T2" fmla="*/ 0 w 50"/>
                    <a:gd name="T3" fmla="*/ 0 h 139"/>
                    <a:gd name="T4" fmla="*/ 0 w 50"/>
                    <a:gd name="T5" fmla="*/ 0 h 139"/>
                    <a:gd name="T6" fmla="*/ 0 w 50"/>
                    <a:gd name="T7" fmla="*/ 0 h 139"/>
                    <a:gd name="T8" fmla="*/ 0 w 50"/>
                    <a:gd name="T9" fmla="*/ 0 h 139"/>
                    <a:gd name="T10" fmla="*/ 0 w 50"/>
                    <a:gd name="T11" fmla="*/ 0 h 139"/>
                    <a:gd name="T12" fmla="*/ 0 w 50"/>
                    <a:gd name="T13" fmla="*/ 0 h 139"/>
                    <a:gd name="T14" fmla="*/ 0 w 50"/>
                    <a:gd name="T15" fmla="*/ 0 h 139"/>
                    <a:gd name="T16" fmla="*/ 0 w 50"/>
                    <a:gd name="T17" fmla="*/ 0 h 139"/>
                    <a:gd name="T18" fmla="*/ 0 w 50"/>
                    <a:gd name="T19" fmla="*/ 0 h 139"/>
                    <a:gd name="T20" fmla="*/ 0 w 50"/>
                    <a:gd name="T21" fmla="*/ 0 h 139"/>
                    <a:gd name="T22" fmla="*/ 0 w 50"/>
                    <a:gd name="T23" fmla="*/ 0 h 139"/>
                    <a:gd name="T24" fmla="*/ 0 w 50"/>
                    <a:gd name="T25" fmla="*/ 0 h 139"/>
                    <a:gd name="T26" fmla="*/ 0 w 50"/>
                    <a:gd name="T27" fmla="*/ 0 h 139"/>
                    <a:gd name="T28" fmla="*/ 0 w 50"/>
                    <a:gd name="T29" fmla="*/ 0 h 139"/>
                    <a:gd name="T30" fmla="*/ 0 w 50"/>
                    <a:gd name="T31" fmla="*/ 0 h 139"/>
                    <a:gd name="T32" fmla="*/ 0 w 50"/>
                    <a:gd name="T33" fmla="*/ 0 h 139"/>
                    <a:gd name="T34" fmla="*/ 0 w 50"/>
                    <a:gd name="T35" fmla="*/ 0 h 139"/>
                    <a:gd name="T36" fmla="*/ 0 w 50"/>
                    <a:gd name="T37" fmla="*/ 0 h 139"/>
                    <a:gd name="T38" fmla="*/ 0 w 50"/>
                    <a:gd name="T39" fmla="*/ 0 h 139"/>
                    <a:gd name="T40" fmla="*/ 0 w 50"/>
                    <a:gd name="T41" fmla="*/ 0 h 139"/>
                    <a:gd name="T42" fmla="*/ 0 w 50"/>
                    <a:gd name="T43" fmla="*/ 0 h 139"/>
                    <a:gd name="T44" fmla="*/ 0 w 50"/>
                    <a:gd name="T45" fmla="*/ 0 h 139"/>
                    <a:gd name="T46" fmla="*/ 0 w 50"/>
                    <a:gd name="T47" fmla="*/ 0 h 139"/>
                    <a:gd name="T48" fmla="*/ 0 w 50"/>
                    <a:gd name="T49" fmla="*/ 0 h 139"/>
                    <a:gd name="T50" fmla="*/ 0 w 50"/>
                    <a:gd name="T51" fmla="*/ 0 h 1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139"/>
                    <a:gd name="T80" fmla="*/ 50 w 50"/>
                    <a:gd name="T81" fmla="*/ 139 h 1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139">
                      <a:moveTo>
                        <a:pt x="33" y="0"/>
                      </a:moveTo>
                      <a:lnTo>
                        <a:pt x="23" y="16"/>
                      </a:lnTo>
                      <a:lnTo>
                        <a:pt x="13" y="32"/>
                      </a:lnTo>
                      <a:lnTo>
                        <a:pt x="4" y="49"/>
                      </a:lnTo>
                      <a:lnTo>
                        <a:pt x="0" y="77"/>
                      </a:lnTo>
                      <a:lnTo>
                        <a:pt x="7" y="111"/>
                      </a:lnTo>
                      <a:lnTo>
                        <a:pt x="20" y="139"/>
                      </a:lnTo>
                      <a:lnTo>
                        <a:pt x="13" y="108"/>
                      </a:lnTo>
                      <a:lnTo>
                        <a:pt x="10" y="74"/>
                      </a:lnTo>
                      <a:lnTo>
                        <a:pt x="16" y="45"/>
                      </a:lnTo>
                      <a:lnTo>
                        <a:pt x="25" y="32"/>
                      </a:lnTo>
                      <a:lnTo>
                        <a:pt x="37" y="21"/>
                      </a:lnTo>
                      <a:lnTo>
                        <a:pt x="49" y="9"/>
                      </a:lnTo>
                      <a:lnTo>
                        <a:pt x="50" y="5"/>
                      </a:lnTo>
                      <a:lnTo>
                        <a:pt x="47" y="2"/>
                      </a:lnTo>
                      <a:lnTo>
                        <a:pt x="44" y="0"/>
                      </a:lnTo>
                      <a:lnTo>
                        <a:pt x="42" y="0"/>
                      </a:lnTo>
                      <a:lnTo>
                        <a:pt x="36" y="0"/>
                      </a:lnTo>
                      <a:lnTo>
                        <a:pt x="33" y="0"/>
                      </a:lnTo>
                    </a:path>
                  </a:pathLst>
                </a:custGeom>
                <a:noFill/>
                <a:ln w="1588">
                  <a:solidFill>
                    <a:srgbClr val="87C2DC"/>
                  </a:solidFill>
                  <a:round/>
                  <a:headEnd/>
                  <a:tailEnd/>
                </a:ln>
              </p:spPr>
              <p:txBody>
                <a:bodyPr/>
                <a:lstStyle/>
                <a:p>
                  <a:endParaRPr lang="en-US"/>
                </a:p>
              </p:txBody>
            </p:sp>
            <p:sp>
              <p:nvSpPr>
                <p:cNvPr id="18868" name="Freeform 988"/>
                <p:cNvSpPr>
                  <a:spLocks/>
                </p:cNvSpPr>
                <p:nvPr/>
              </p:nvSpPr>
              <p:spPr bwMode="auto">
                <a:xfrm>
                  <a:off x="1148" y="1802"/>
                  <a:ext cx="28" cy="42"/>
                </a:xfrm>
                <a:custGeom>
                  <a:avLst/>
                  <a:gdLst>
                    <a:gd name="T0" fmla="*/ 0 w 111"/>
                    <a:gd name="T1" fmla="*/ 0 h 167"/>
                    <a:gd name="T2" fmla="*/ 0 w 111"/>
                    <a:gd name="T3" fmla="*/ 0 h 167"/>
                    <a:gd name="T4" fmla="*/ 0 w 111"/>
                    <a:gd name="T5" fmla="*/ 0 h 167"/>
                    <a:gd name="T6" fmla="*/ 0 w 111"/>
                    <a:gd name="T7" fmla="*/ 0 h 167"/>
                    <a:gd name="T8" fmla="*/ 0 w 111"/>
                    <a:gd name="T9" fmla="*/ 0 h 167"/>
                    <a:gd name="T10" fmla="*/ 0 w 111"/>
                    <a:gd name="T11" fmla="*/ 0 h 167"/>
                    <a:gd name="T12" fmla="*/ 0 w 111"/>
                    <a:gd name="T13" fmla="*/ 0 h 167"/>
                    <a:gd name="T14" fmla="*/ 0 w 111"/>
                    <a:gd name="T15" fmla="*/ 0 h 167"/>
                    <a:gd name="T16" fmla="*/ 0 w 111"/>
                    <a:gd name="T17" fmla="*/ 0 h 167"/>
                    <a:gd name="T18" fmla="*/ 0 w 111"/>
                    <a:gd name="T19" fmla="*/ 0 h 167"/>
                    <a:gd name="T20" fmla="*/ 0 w 111"/>
                    <a:gd name="T21" fmla="*/ 0 h 167"/>
                    <a:gd name="T22" fmla="*/ 0 w 111"/>
                    <a:gd name="T23" fmla="*/ 0 h 167"/>
                    <a:gd name="T24" fmla="*/ 0 w 111"/>
                    <a:gd name="T25" fmla="*/ 0 h 167"/>
                    <a:gd name="T26" fmla="*/ 0 w 111"/>
                    <a:gd name="T27" fmla="*/ 0 h 167"/>
                    <a:gd name="T28" fmla="*/ 0 w 111"/>
                    <a:gd name="T29" fmla="*/ 0 h 167"/>
                    <a:gd name="T30" fmla="*/ 0 w 111"/>
                    <a:gd name="T31" fmla="*/ 0 h 167"/>
                    <a:gd name="T32" fmla="*/ 0 w 111"/>
                    <a:gd name="T33" fmla="*/ 0 h 167"/>
                    <a:gd name="T34" fmla="*/ 0 w 111"/>
                    <a:gd name="T35" fmla="*/ 0 h 167"/>
                    <a:gd name="T36" fmla="*/ 0 w 111"/>
                    <a:gd name="T37" fmla="*/ 0 h 167"/>
                    <a:gd name="T38" fmla="*/ 0 w 111"/>
                    <a:gd name="T39" fmla="*/ 0 h 167"/>
                    <a:gd name="T40" fmla="*/ 0 w 111"/>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67"/>
                    <a:gd name="T65" fmla="*/ 111 w 111"/>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67">
                      <a:moveTo>
                        <a:pt x="2" y="0"/>
                      </a:moveTo>
                      <a:lnTo>
                        <a:pt x="16" y="9"/>
                      </a:lnTo>
                      <a:lnTo>
                        <a:pt x="30" y="20"/>
                      </a:lnTo>
                      <a:lnTo>
                        <a:pt x="41" y="34"/>
                      </a:lnTo>
                      <a:lnTo>
                        <a:pt x="63" y="75"/>
                      </a:lnTo>
                      <a:lnTo>
                        <a:pt x="89" y="128"/>
                      </a:lnTo>
                      <a:lnTo>
                        <a:pt x="111" y="167"/>
                      </a:lnTo>
                      <a:lnTo>
                        <a:pt x="97" y="150"/>
                      </a:lnTo>
                      <a:lnTo>
                        <a:pt x="82" y="127"/>
                      </a:lnTo>
                      <a:lnTo>
                        <a:pt x="71" y="109"/>
                      </a:lnTo>
                      <a:lnTo>
                        <a:pt x="52" y="75"/>
                      </a:lnTo>
                      <a:lnTo>
                        <a:pt x="27" y="35"/>
                      </a:lnTo>
                      <a:lnTo>
                        <a:pt x="0" y="12"/>
                      </a:lnTo>
                      <a:lnTo>
                        <a:pt x="0" y="8"/>
                      </a:lnTo>
                      <a:lnTo>
                        <a:pt x="1" y="3"/>
                      </a:lnTo>
                      <a:lnTo>
                        <a:pt x="2" y="0"/>
                      </a:lnTo>
                      <a:close/>
                    </a:path>
                  </a:pathLst>
                </a:custGeom>
                <a:solidFill>
                  <a:srgbClr val="47A3CB"/>
                </a:solidFill>
                <a:ln w="9525">
                  <a:noFill/>
                  <a:round/>
                  <a:headEnd/>
                  <a:tailEnd/>
                </a:ln>
              </p:spPr>
              <p:txBody>
                <a:bodyPr/>
                <a:lstStyle/>
                <a:p>
                  <a:endParaRPr lang="en-US"/>
                </a:p>
              </p:txBody>
            </p:sp>
            <p:sp>
              <p:nvSpPr>
                <p:cNvPr id="18869" name="Freeform 989"/>
                <p:cNvSpPr>
                  <a:spLocks/>
                </p:cNvSpPr>
                <p:nvPr/>
              </p:nvSpPr>
              <p:spPr bwMode="auto">
                <a:xfrm>
                  <a:off x="1148" y="1802"/>
                  <a:ext cx="28" cy="42"/>
                </a:xfrm>
                <a:custGeom>
                  <a:avLst/>
                  <a:gdLst>
                    <a:gd name="T0" fmla="*/ 0 w 111"/>
                    <a:gd name="T1" fmla="*/ 0 h 167"/>
                    <a:gd name="T2" fmla="*/ 0 w 111"/>
                    <a:gd name="T3" fmla="*/ 0 h 167"/>
                    <a:gd name="T4" fmla="*/ 0 w 111"/>
                    <a:gd name="T5" fmla="*/ 0 h 167"/>
                    <a:gd name="T6" fmla="*/ 0 w 111"/>
                    <a:gd name="T7" fmla="*/ 0 h 167"/>
                    <a:gd name="T8" fmla="*/ 0 w 111"/>
                    <a:gd name="T9" fmla="*/ 0 h 167"/>
                    <a:gd name="T10" fmla="*/ 0 w 111"/>
                    <a:gd name="T11" fmla="*/ 0 h 167"/>
                    <a:gd name="T12" fmla="*/ 0 w 111"/>
                    <a:gd name="T13" fmla="*/ 0 h 167"/>
                    <a:gd name="T14" fmla="*/ 0 w 111"/>
                    <a:gd name="T15" fmla="*/ 0 h 167"/>
                    <a:gd name="T16" fmla="*/ 0 w 111"/>
                    <a:gd name="T17" fmla="*/ 0 h 167"/>
                    <a:gd name="T18" fmla="*/ 0 w 111"/>
                    <a:gd name="T19" fmla="*/ 0 h 167"/>
                    <a:gd name="T20" fmla="*/ 0 w 111"/>
                    <a:gd name="T21" fmla="*/ 0 h 167"/>
                    <a:gd name="T22" fmla="*/ 0 w 111"/>
                    <a:gd name="T23" fmla="*/ 0 h 167"/>
                    <a:gd name="T24" fmla="*/ 0 w 111"/>
                    <a:gd name="T25" fmla="*/ 0 h 167"/>
                    <a:gd name="T26" fmla="*/ 0 w 111"/>
                    <a:gd name="T27" fmla="*/ 0 h 167"/>
                    <a:gd name="T28" fmla="*/ 0 w 111"/>
                    <a:gd name="T29" fmla="*/ 0 h 167"/>
                    <a:gd name="T30" fmla="*/ 0 w 111"/>
                    <a:gd name="T31" fmla="*/ 0 h 167"/>
                    <a:gd name="T32" fmla="*/ 0 w 111"/>
                    <a:gd name="T33" fmla="*/ 0 h 167"/>
                    <a:gd name="T34" fmla="*/ 0 w 111"/>
                    <a:gd name="T35" fmla="*/ 0 h 167"/>
                    <a:gd name="T36" fmla="*/ 0 w 111"/>
                    <a:gd name="T37" fmla="*/ 0 h 167"/>
                    <a:gd name="T38" fmla="*/ 0 w 111"/>
                    <a:gd name="T39" fmla="*/ 0 h 167"/>
                    <a:gd name="T40" fmla="*/ 0 w 111"/>
                    <a:gd name="T41" fmla="*/ 0 h 167"/>
                    <a:gd name="T42" fmla="*/ 0 w 111"/>
                    <a:gd name="T43" fmla="*/ 0 h 1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167"/>
                    <a:gd name="T68" fmla="*/ 111 w 111"/>
                    <a:gd name="T69" fmla="*/ 167 h 1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167">
                      <a:moveTo>
                        <a:pt x="2" y="0"/>
                      </a:moveTo>
                      <a:lnTo>
                        <a:pt x="16" y="9"/>
                      </a:lnTo>
                      <a:lnTo>
                        <a:pt x="30" y="20"/>
                      </a:lnTo>
                      <a:lnTo>
                        <a:pt x="41" y="34"/>
                      </a:lnTo>
                      <a:lnTo>
                        <a:pt x="63" y="75"/>
                      </a:lnTo>
                      <a:lnTo>
                        <a:pt x="89" y="128"/>
                      </a:lnTo>
                      <a:lnTo>
                        <a:pt x="111" y="167"/>
                      </a:lnTo>
                      <a:lnTo>
                        <a:pt x="97" y="150"/>
                      </a:lnTo>
                      <a:lnTo>
                        <a:pt x="82" y="127"/>
                      </a:lnTo>
                      <a:lnTo>
                        <a:pt x="71" y="109"/>
                      </a:lnTo>
                      <a:lnTo>
                        <a:pt x="52" y="75"/>
                      </a:lnTo>
                      <a:lnTo>
                        <a:pt x="27" y="35"/>
                      </a:lnTo>
                      <a:lnTo>
                        <a:pt x="0" y="12"/>
                      </a:lnTo>
                      <a:lnTo>
                        <a:pt x="0" y="8"/>
                      </a:lnTo>
                      <a:lnTo>
                        <a:pt x="1" y="3"/>
                      </a:lnTo>
                      <a:lnTo>
                        <a:pt x="2" y="0"/>
                      </a:lnTo>
                    </a:path>
                  </a:pathLst>
                </a:custGeom>
                <a:noFill/>
                <a:ln w="1588">
                  <a:solidFill>
                    <a:srgbClr val="87C2DC"/>
                  </a:solidFill>
                  <a:round/>
                  <a:headEnd/>
                  <a:tailEnd/>
                </a:ln>
              </p:spPr>
              <p:txBody>
                <a:bodyPr/>
                <a:lstStyle/>
                <a:p>
                  <a:endParaRPr lang="en-US"/>
                </a:p>
              </p:txBody>
            </p:sp>
            <p:sp>
              <p:nvSpPr>
                <p:cNvPr id="18870" name="Freeform 990"/>
                <p:cNvSpPr>
                  <a:spLocks/>
                </p:cNvSpPr>
                <p:nvPr/>
              </p:nvSpPr>
              <p:spPr bwMode="auto">
                <a:xfrm>
                  <a:off x="1188" y="1983"/>
                  <a:ext cx="8" cy="3"/>
                </a:xfrm>
                <a:custGeom>
                  <a:avLst/>
                  <a:gdLst>
                    <a:gd name="T0" fmla="*/ 0 w 33"/>
                    <a:gd name="T1" fmla="*/ 0 h 12"/>
                    <a:gd name="T2" fmla="*/ 0 w 33"/>
                    <a:gd name="T3" fmla="*/ 0 h 12"/>
                    <a:gd name="T4" fmla="*/ 0 w 33"/>
                    <a:gd name="T5" fmla="*/ 0 h 12"/>
                    <a:gd name="T6" fmla="*/ 0 w 33"/>
                    <a:gd name="T7" fmla="*/ 0 h 12"/>
                    <a:gd name="T8" fmla="*/ 0 60000 65536"/>
                    <a:gd name="T9" fmla="*/ 0 60000 65536"/>
                    <a:gd name="T10" fmla="*/ 0 60000 65536"/>
                    <a:gd name="T11" fmla="*/ 0 60000 65536"/>
                    <a:gd name="T12" fmla="*/ 0 w 33"/>
                    <a:gd name="T13" fmla="*/ 0 h 12"/>
                    <a:gd name="T14" fmla="*/ 33 w 33"/>
                    <a:gd name="T15" fmla="*/ 12 h 12"/>
                  </a:gdLst>
                  <a:ahLst/>
                  <a:cxnLst>
                    <a:cxn ang="T8">
                      <a:pos x="T0" y="T1"/>
                    </a:cxn>
                    <a:cxn ang="T9">
                      <a:pos x="T2" y="T3"/>
                    </a:cxn>
                    <a:cxn ang="T10">
                      <a:pos x="T4" y="T5"/>
                    </a:cxn>
                    <a:cxn ang="T11">
                      <a:pos x="T6" y="T7"/>
                    </a:cxn>
                  </a:cxnLst>
                  <a:rect l="T12" t="T13" r="T14" b="T15"/>
                  <a:pathLst>
                    <a:path w="33" h="12">
                      <a:moveTo>
                        <a:pt x="0" y="12"/>
                      </a:moveTo>
                      <a:lnTo>
                        <a:pt x="10" y="4"/>
                      </a:lnTo>
                      <a:lnTo>
                        <a:pt x="22" y="1"/>
                      </a:lnTo>
                      <a:lnTo>
                        <a:pt x="33" y="0"/>
                      </a:lnTo>
                    </a:path>
                  </a:pathLst>
                </a:custGeom>
                <a:noFill/>
                <a:ln w="11113">
                  <a:solidFill>
                    <a:srgbClr val="D1E7F1"/>
                  </a:solidFill>
                  <a:round/>
                  <a:headEnd/>
                  <a:tailEnd/>
                </a:ln>
              </p:spPr>
              <p:txBody>
                <a:bodyPr/>
                <a:lstStyle/>
                <a:p>
                  <a:endParaRPr lang="en-US"/>
                </a:p>
              </p:txBody>
            </p:sp>
            <p:sp>
              <p:nvSpPr>
                <p:cNvPr id="18871" name="Freeform 991"/>
                <p:cNvSpPr>
                  <a:spLocks/>
                </p:cNvSpPr>
                <p:nvPr/>
              </p:nvSpPr>
              <p:spPr bwMode="auto">
                <a:xfrm>
                  <a:off x="1196" y="1976"/>
                  <a:ext cx="57" cy="7"/>
                </a:xfrm>
                <a:custGeom>
                  <a:avLst/>
                  <a:gdLst>
                    <a:gd name="T0" fmla="*/ 0 w 229"/>
                    <a:gd name="T1" fmla="*/ 0 h 27"/>
                    <a:gd name="T2" fmla="*/ 0 w 229"/>
                    <a:gd name="T3" fmla="*/ 0 h 27"/>
                    <a:gd name="T4" fmla="*/ 0 w 229"/>
                    <a:gd name="T5" fmla="*/ 0 h 27"/>
                    <a:gd name="T6" fmla="*/ 0 w 229"/>
                    <a:gd name="T7" fmla="*/ 0 h 27"/>
                    <a:gd name="T8" fmla="*/ 0 w 229"/>
                    <a:gd name="T9" fmla="*/ 0 h 27"/>
                    <a:gd name="T10" fmla="*/ 0 60000 65536"/>
                    <a:gd name="T11" fmla="*/ 0 60000 65536"/>
                    <a:gd name="T12" fmla="*/ 0 60000 65536"/>
                    <a:gd name="T13" fmla="*/ 0 60000 65536"/>
                    <a:gd name="T14" fmla="*/ 0 60000 65536"/>
                    <a:gd name="T15" fmla="*/ 0 w 229"/>
                    <a:gd name="T16" fmla="*/ 0 h 27"/>
                    <a:gd name="T17" fmla="*/ 229 w 229"/>
                    <a:gd name="T18" fmla="*/ 27 h 27"/>
                  </a:gdLst>
                  <a:ahLst/>
                  <a:cxnLst>
                    <a:cxn ang="T10">
                      <a:pos x="T0" y="T1"/>
                    </a:cxn>
                    <a:cxn ang="T11">
                      <a:pos x="T2" y="T3"/>
                    </a:cxn>
                    <a:cxn ang="T12">
                      <a:pos x="T4" y="T5"/>
                    </a:cxn>
                    <a:cxn ang="T13">
                      <a:pos x="T6" y="T7"/>
                    </a:cxn>
                    <a:cxn ang="T14">
                      <a:pos x="T8" y="T9"/>
                    </a:cxn>
                  </a:cxnLst>
                  <a:rect l="T15" t="T16" r="T17" b="T18"/>
                  <a:pathLst>
                    <a:path w="229" h="27">
                      <a:moveTo>
                        <a:pt x="0" y="27"/>
                      </a:moveTo>
                      <a:lnTo>
                        <a:pt x="58" y="27"/>
                      </a:lnTo>
                      <a:lnTo>
                        <a:pt x="115" y="22"/>
                      </a:lnTo>
                      <a:lnTo>
                        <a:pt x="171" y="13"/>
                      </a:lnTo>
                      <a:lnTo>
                        <a:pt x="229" y="0"/>
                      </a:lnTo>
                    </a:path>
                  </a:pathLst>
                </a:custGeom>
                <a:noFill/>
                <a:ln w="11113">
                  <a:solidFill>
                    <a:srgbClr val="D1E7F1"/>
                  </a:solidFill>
                  <a:round/>
                  <a:headEnd/>
                  <a:tailEnd/>
                </a:ln>
              </p:spPr>
              <p:txBody>
                <a:bodyPr/>
                <a:lstStyle/>
                <a:p>
                  <a:endParaRPr lang="en-US"/>
                </a:p>
              </p:txBody>
            </p:sp>
            <p:sp>
              <p:nvSpPr>
                <p:cNvPr id="18872" name="Freeform 992"/>
                <p:cNvSpPr>
                  <a:spLocks/>
                </p:cNvSpPr>
                <p:nvPr/>
              </p:nvSpPr>
              <p:spPr bwMode="auto">
                <a:xfrm>
                  <a:off x="1151" y="1982"/>
                  <a:ext cx="3" cy="1"/>
                </a:xfrm>
                <a:custGeom>
                  <a:avLst/>
                  <a:gdLst>
                    <a:gd name="T0" fmla="*/ 0 w 13"/>
                    <a:gd name="T1" fmla="*/ 0 h 2"/>
                    <a:gd name="T2" fmla="*/ 0 w 13"/>
                    <a:gd name="T3" fmla="*/ 0 h 2"/>
                    <a:gd name="T4" fmla="*/ 0 w 13"/>
                    <a:gd name="T5" fmla="*/ 1 h 2"/>
                    <a:gd name="T6" fmla="*/ 0 w 13"/>
                    <a:gd name="T7" fmla="*/ 0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13" y="0"/>
                      </a:moveTo>
                      <a:lnTo>
                        <a:pt x="9" y="0"/>
                      </a:lnTo>
                      <a:lnTo>
                        <a:pt x="4" y="2"/>
                      </a:lnTo>
                      <a:lnTo>
                        <a:pt x="0" y="0"/>
                      </a:lnTo>
                    </a:path>
                  </a:pathLst>
                </a:custGeom>
                <a:noFill/>
                <a:ln w="11113">
                  <a:solidFill>
                    <a:srgbClr val="D1E7F1"/>
                  </a:solidFill>
                  <a:round/>
                  <a:headEnd/>
                  <a:tailEnd/>
                </a:ln>
              </p:spPr>
              <p:txBody>
                <a:bodyPr/>
                <a:lstStyle/>
                <a:p>
                  <a:endParaRPr lang="en-US"/>
                </a:p>
              </p:txBody>
            </p:sp>
            <p:sp>
              <p:nvSpPr>
                <p:cNvPr id="18873" name="Freeform 993"/>
                <p:cNvSpPr>
                  <a:spLocks/>
                </p:cNvSpPr>
                <p:nvPr/>
              </p:nvSpPr>
              <p:spPr bwMode="auto">
                <a:xfrm>
                  <a:off x="1086" y="1956"/>
                  <a:ext cx="65" cy="26"/>
                </a:xfrm>
                <a:custGeom>
                  <a:avLst/>
                  <a:gdLst>
                    <a:gd name="T0" fmla="*/ 0 w 258"/>
                    <a:gd name="T1" fmla="*/ 0 h 103"/>
                    <a:gd name="T2" fmla="*/ 0 w 258"/>
                    <a:gd name="T3" fmla="*/ 0 h 103"/>
                    <a:gd name="T4" fmla="*/ 0 w 258"/>
                    <a:gd name="T5" fmla="*/ 0 h 103"/>
                    <a:gd name="T6" fmla="*/ 0 w 258"/>
                    <a:gd name="T7" fmla="*/ 0 h 103"/>
                    <a:gd name="T8" fmla="*/ 0 w 258"/>
                    <a:gd name="T9" fmla="*/ 0 h 103"/>
                    <a:gd name="T10" fmla="*/ 0 w 258"/>
                    <a:gd name="T11" fmla="*/ 0 h 103"/>
                    <a:gd name="T12" fmla="*/ 0 60000 65536"/>
                    <a:gd name="T13" fmla="*/ 0 60000 65536"/>
                    <a:gd name="T14" fmla="*/ 0 60000 65536"/>
                    <a:gd name="T15" fmla="*/ 0 60000 65536"/>
                    <a:gd name="T16" fmla="*/ 0 60000 65536"/>
                    <a:gd name="T17" fmla="*/ 0 60000 65536"/>
                    <a:gd name="T18" fmla="*/ 0 w 258"/>
                    <a:gd name="T19" fmla="*/ 0 h 103"/>
                    <a:gd name="T20" fmla="*/ 258 w 258"/>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58" h="103">
                      <a:moveTo>
                        <a:pt x="258" y="103"/>
                      </a:moveTo>
                      <a:lnTo>
                        <a:pt x="210" y="71"/>
                      </a:lnTo>
                      <a:lnTo>
                        <a:pt x="161" y="48"/>
                      </a:lnTo>
                      <a:lnTo>
                        <a:pt x="109" y="30"/>
                      </a:lnTo>
                      <a:lnTo>
                        <a:pt x="55" y="14"/>
                      </a:lnTo>
                      <a:lnTo>
                        <a:pt x="0" y="0"/>
                      </a:lnTo>
                    </a:path>
                  </a:pathLst>
                </a:custGeom>
                <a:noFill/>
                <a:ln w="11113">
                  <a:solidFill>
                    <a:srgbClr val="D1E7F1"/>
                  </a:solidFill>
                  <a:round/>
                  <a:headEnd/>
                  <a:tailEnd/>
                </a:ln>
              </p:spPr>
              <p:txBody>
                <a:bodyPr/>
                <a:lstStyle/>
                <a:p>
                  <a:endParaRPr lang="en-US"/>
                </a:p>
              </p:txBody>
            </p:sp>
            <p:sp>
              <p:nvSpPr>
                <p:cNvPr id="18874" name="Freeform 994"/>
                <p:cNvSpPr>
                  <a:spLocks/>
                </p:cNvSpPr>
                <p:nvPr/>
              </p:nvSpPr>
              <p:spPr bwMode="auto">
                <a:xfrm>
                  <a:off x="1085" y="1954"/>
                  <a:ext cx="1" cy="2"/>
                </a:xfrm>
                <a:custGeom>
                  <a:avLst/>
                  <a:gdLst>
                    <a:gd name="T0" fmla="*/ 0 w 4"/>
                    <a:gd name="T1" fmla="*/ 0 h 8"/>
                    <a:gd name="T2" fmla="*/ 0 w 4"/>
                    <a:gd name="T3" fmla="*/ 0 h 8"/>
                    <a:gd name="T4" fmla="*/ 0 w 4"/>
                    <a:gd name="T5" fmla="*/ 0 h 8"/>
                    <a:gd name="T6" fmla="*/ 0 w 4"/>
                    <a:gd name="T7" fmla="*/ 0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8"/>
                      </a:moveTo>
                      <a:lnTo>
                        <a:pt x="1" y="6"/>
                      </a:lnTo>
                      <a:lnTo>
                        <a:pt x="1" y="2"/>
                      </a:lnTo>
                      <a:lnTo>
                        <a:pt x="0" y="0"/>
                      </a:lnTo>
                    </a:path>
                  </a:pathLst>
                </a:custGeom>
                <a:noFill/>
                <a:ln w="11113">
                  <a:solidFill>
                    <a:srgbClr val="D1E7F1"/>
                  </a:solidFill>
                  <a:round/>
                  <a:headEnd/>
                  <a:tailEnd/>
                </a:ln>
              </p:spPr>
              <p:txBody>
                <a:bodyPr/>
                <a:lstStyle/>
                <a:p>
                  <a:endParaRPr lang="en-US"/>
                </a:p>
              </p:txBody>
            </p:sp>
            <p:sp>
              <p:nvSpPr>
                <p:cNvPr id="18875" name="Freeform 995"/>
                <p:cNvSpPr>
                  <a:spLocks/>
                </p:cNvSpPr>
                <p:nvPr/>
              </p:nvSpPr>
              <p:spPr bwMode="auto">
                <a:xfrm>
                  <a:off x="1063" y="1954"/>
                  <a:ext cx="22" cy="1"/>
                </a:xfrm>
                <a:custGeom>
                  <a:avLst/>
                  <a:gdLst>
                    <a:gd name="T0" fmla="*/ 0 w 88"/>
                    <a:gd name="T1" fmla="*/ 0 h 4"/>
                    <a:gd name="T2" fmla="*/ 0 w 88"/>
                    <a:gd name="T3" fmla="*/ 0 h 4"/>
                    <a:gd name="T4" fmla="*/ 0 w 88"/>
                    <a:gd name="T5" fmla="*/ 0 h 4"/>
                    <a:gd name="T6" fmla="*/ 0 w 88"/>
                    <a:gd name="T7" fmla="*/ 0 h 4"/>
                    <a:gd name="T8" fmla="*/ 0 60000 65536"/>
                    <a:gd name="T9" fmla="*/ 0 60000 65536"/>
                    <a:gd name="T10" fmla="*/ 0 60000 65536"/>
                    <a:gd name="T11" fmla="*/ 0 60000 65536"/>
                    <a:gd name="T12" fmla="*/ 0 w 88"/>
                    <a:gd name="T13" fmla="*/ 0 h 4"/>
                    <a:gd name="T14" fmla="*/ 88 w 88"/>
                    <a:gd name="T15" fmla="*/ 4 h 4"/>
                  </a:gdLst>
                  <a:ahLst/>
                  <a:cxnLst>
                    <a:cxn ang="T8">
                      <a:pos x="T0" y="T1"/>
                    </a:cxn>
                    <a:cxn ang="T9">
                      <a:pos x="T2" y="T3"/>
                    </a:cxn>
                    <a:cxn ang="T10">
                      <a:pos x="T4" y="T5"/>
                    </a:cxn>
                    <a:cxn ang="T11">
                      <a:pos x="T6" y="T7"/>
                    </a:cxn>
                  </a:cxnLst>
                  <a:rect l="T12" t="T13" r="T14" b="T15"/>
                  <a:pathLst>
                    <a:path w="88" h="4">
                      <a:moveTo>
                        <a:pt x="88" y="2"/>
                      </a:moveTo>
                      <a:lnTo>
                        <a:pt x="59" y="0"/>
                      </a:lnTo>
                      <a:lnTo>
                        <a:pt x="29" y="2"/>
                      </a:lnTo>
                      <a:lnTo>
                        <a:pt x="0" y="4"/>
                      </a:lnTo>
                    </a:path>
                  </a:pathLst>
                </a:custGeom>
                <a:noFill/>
                <a:ln w="11113">
                  <a:solidFill>
                    <a:srgbClr val="D1E7F1"/>
                  </a:solidFill>
                  <a:round/>
                  <a:headEnd/>
                  <a:tailEnd/>
                </a:ln>
              </p:spPr>
              <p:txBody>
                <a:bodyPr/>
                <a:lstStyle/>
                <a:p>
                  <a:endParaRPr lang="en-US"/>
                </a:p>
              </p:txBody>
            </p:sp>
            <p:sp>
              <p:nvSpPr>
                <p:cNvPr id="18876" name="Freeform 996"/>
                <p:cNvSpPr>
                  <a:spLocks/>
                </p:cNvSpPr>
                <p:nvPr/>
              </p:nvSpPr>
              <p:spPr bwMode="auto">
                <a:xfrm>
                  <a:off x="1054" y="1946"/>
                  <a:ext cx="11" cy="9"/>
                </a:xfrm>
                <a:custGeom>
                  <a:avLst/>
                  <a:gdLst>
                    <a:gd name="T0" fmla="*/ 0 w 46"/>
                    <a:gd name="T1" fmla="*/ 0 h 33"/>
                    <a:gd name="T2" fmla="*/ 0 w 46"/>
                    <a:gd name="T3" fmla="*/ 0 h 33"/>
                    <a:gd name="T4" fmla="*/ 0 w 46"/>
                    <a:gd name="T5" fmla="*/ 0 h 33"/>
                    <a:gd name="T6" fmla="*/ 0 w 46"/>
                    <a:gd name="T7" fmla="*/ 0 h 33"/>
                    <a:gd name="T8" fmla="*/ 0 60000 65536"/>
                    <a:gd name="T9" fmla="*/ 0 60000 65536"/>
                    <a:gd name="T10" fmla="*/ 0 60000 65536"/>
                    <a:gd name="T11" fmla="*/ 0 60000 65536"/>
                    <a:gd name="T12" fmla="*/ 0 w 46"/>
                    <a:gd name="T13" fmla="*/ 0 h 33"/>
                    <a:gd name="T14" fmla="*/ 46 w 46"/>
                    <a:gd name="T15" fmla="*/ 33 h 33"/>
                  </a:gdLst>
                  <a:ahLst/>
                  <a:cxnLst>
                    <a:cxn ang="T8">
                      <a:pos x="T0" y="T1"/>
                    </a:cxn>
                    <a:cxn ang="T9">
                      <a:pos x="T2" y="T3"/>
                    </a:cxn>
                    <a:cxn ang="T10">
                      <a:pos x="T4" y="T5"/>
                    </a:cxn>
                    <a:cxn ang="T11">
                      <a:pos x="T6" y="T7"/>
                    </a:cxn>
                  </a:cxnLst>
                  <a:rect l="T12" t="T13" r="T14" b="T15"/>
                  <a:pathLst>
                    <a:path w="46" h="33">
                      <a:moveTo>
                        <a:pt x="0" y="0"/>
                      </a:moveTo>
                      <a:lnTo>
                        <a:pt x="13" y="14"/>
                      </a:lnTo>
                      <a:lnTo>
                        <a:pt x="26" y="28"/>
                      </a:lnTo>
                      <a:lnTo>
                        <a:pt x="46" y="33"/>
                      </a:lnTo>
                    </a:path>
                  </a:pathLst>
                </a:custGeom>
                <a:noFill/>
                <a:ln w="6350">
                  <a:solidFill>
                    <a:srgbClr val="D1E7F1"/>
                  </a:solidFill>
                  <a:round/>
                  <a:headEnd/>
                  <a:tailEnd/>
                </a:ln>
              </p:spPr>
              <p:txBody>
                <a:bodyPr/>
                <a:lstStyle/>
                <a:p>
                  <a:endParaRPr lang="en-US"/>
                </a:p>
              </p:txBody>
            </p:sp>
            <p:sp>
              <p:nvSpPr>
                <p:cNvPr id="18877" name="Freeform 997"/>
                <p:cNvSpPr>
                  <a:spLocks/>
                </p:cNvSpPr>
                <p:nvPr/>
              </p:nvSpPr>
              <p:spPr bwMode="auto">
                <a:xfrm>
                  <a:off x="1041" y="1955"/>
                  <a:ext cx="24" cy="5"/>
                </a:xfrm>
                <a:custGeom>
                  <a:avLst/>
                  <a:gdLst>
                    <a:gd name="T0" fmla="*/ 0 w 99"/>
                    <a:gd name="T1" fmla="*/ 0 h 23"/>
                    <a:gd name="T2" fmla="*/ 0 w 99"/>
                    <a:gd name="T3" fmla="*/ 0 h 23"/>
                    <a:gd name="T4" fmla="*/ 0 w 99"/>
                    <a:gd name="T5" fmla="*/ 0 h 23"/>
                    <a:gd name="T6" fmla="*/ 0 w 99"/>
                    <a:gd name="T7" fmla="*/ 0 h 23"/>
                    <a:gd name="T8" fmla="*/ 0 60000 65536"/>
                    <a:gd name="T9" fmla="*/ 0 60000 65536"/>
                    <a:gd name="T10" fmla="*/ 0 60000 65536"/>
                    <a:gd name="T11" fmla="*/ 0 60000 65536"/>
                    <a:gd name="T12" fmla="*/ 0 w 99"/>
                    <a:gd name="T13" fmla="*/ 0 h 23"/>
                    <a:gd name="T14" fmla="*/ 99 w 99"/>
                    <a:gd name="T15" fmla="*/ 23 h 23"/>
                  </a:gdLst>
                  <a:ahLst/>
                  <a:cxnLst>
                    <a:cxn ang="T8">
                      <a:pos x="T0" y="T1"/>
                    </a:cxn>
                    <a:cxn ang="T9">
                      <a:pos x="T2" y="T3"/>
                    </a:cxn>
                    <a:cxn ang="T10">
                      <a:pos x="T4" y="T5"/>
                    </a:cxn>
                    <a:cxn ang="T11">
                      <a:pos x="T6" y="T7"/>
                    </a:cxn>
                  </a:cxnLst>
                  <a:rect l="T12" t="T13" r="T14" b="T15"/>
                  <a:pathLst>
                    <a:path w="99" h="23">
                      <a:moveTo>
                        <a:pt x="99" y="0"/>
                      </a:moveTo>
                      <a:lnTo>
                        <a:pt x="67" y="5"/>
                      </a:lnTo>
                      <a:lnTo>
                        <a:pt x="34" y="12"/>
                      </a:lnTo>
                      <a:lnTo>
                        <a:pt x="0" y="23"/>
                      </a:lnTo>
                    </a:path>
                  </a:pathLst>
                </a:custGeom>
                <a:noFill/>
                <a:ln w="6350">
                  <a:solidFill>
                    <a:srgbClr val="D1E7F1"/>
                  </a:solidFill>
                  <a:round/>
                  <a:headEnd/>
                  <a:tailEnd/>
                </a:ln>
              </p:spPr>
              <p:txBody>
                <a:bodyPr/>
                <a:lstStyle/>
                <a:p>
                  <a:endParaRPr lang="en-US"/>
                </a:p>
              </p:txBody>
            </p:sp>
            <p:sp>
              <p:nvSpPr>
                <p:cNvPr id="18878" name="Freeform 998"/>
                <p:cNvSpPr>
                  <a:spLocks/>
                </p:cNvSpPr>
                <p:nvPr/>
              </p:nvSpPr>
              <p:spPr bwMode="auto">
                <a:xfrm>
                  <a:off x="1258" y="1972"/>
                  <a:ext cx="3" cy="1"/>
                </a:xfrm>
                <a:custGeom>
                  <a:avLst/>
                  <a:gdLst>
                    <a:gd name="T0" fmla="*/ 0 w 8"/>
                    <a:gd name="T1" fmla="*/ 1 h 2"/>
                    <a:gd name="T2" fmla="*/ 0 w 8"/>
                    <a:gd name="T3" fmla="*/ 0 h 2"/>
                    <a:gd name="T4" fmla="*/ 0 w 8"/>
                    <a:gd name="T5" fmla="*/ 1 h 2"/>
                    <a:gd name="T6" fmla="*/ 0 w 8"/>
                    <a:gd name="T7" fmla="*/ 1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8" y="2"/>
                      </a:moveTo>
                      <a:lnTo>
                        <a:pt x="5" y="0"/>
                      </a:lnTo>
                      <a:lnTo>
                        <a:pt x="2" y="1"/>
                      </a:lnTo>
                      <a:lnTo>
                        <a:pt x="0" y="2"/>
                      </a:lnTo>
                    </a:path>
                  </a:pathLst>
                </a:custGeom>
                <a:noFill/>
                <a:ln w="6350">
                  <a:solidFill>
                    <a:srgbClr val="D1E7F1"/>
                  </a:solidFill>
                  <a:round/>
                  <a:headEnd/>
                  <a:tailEnd/>
                </a:ln>
              </p:spPr>
              <p:txBody>
                <a:bodyPr/>
                <a:lstStyle/>
                <a:p>
                  <a:endParaRPr lang="en-US"/>
                </a:p>
              </p:txBody>
            </p:sp>
            <p:sp>
              <p:nvSpPr>
                <p:cNvPr id="18879" name="Freeform 999"/>
                <p:cNvSpPr>
                  <a:spLocks/>
                </p:cNvSpPr>
                <p:nvPr/>
              </p:nvSpPr>
              <p:spPr bwMode="auto">
                <a:xfrm>
                  <a:off x="1254" y="1973"/>
                  <a:ext cx="4" cy="4"/>
                </a:xfrm>
                <a:custGeom>
                  <a:avLst/>
                  <a:gdLst>
                    <a:gd name="T0" fmla="*/ 0 w 19"/>
                    <a:gd name="T1" fmla="*/ 0 h 17"/>
                    <a:gd name="T2" fmla="*/ 0 w 19"/>
                    <a:gd name="T3" fmla="*/ 0 h 17"/>
                    <a:gd name="T4" fmla="*/ 0 w 19"/>
                    <a:gd name="T5" fmla="*/ 0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9" y="0"/>
                      </a:moveTo>
                      <a:lnTo>
                        <a:pt x="14" y="8"/>
                      </a:lnTo>
                      <a:lnTo>
                        <a:pt x="8" y="14"/>
                      </a:lnTo>
                      <a:lnTo>
                        <a:pt x="0" y="17"/>
                      </a:lnTo>
                    </a:path>
                  </a:pathLst>
                </a:custGeom>
                <a:noFill/>
                <a:ln w="6350">
                  <a:solidFill>
                    <a:srgbClr val="D1E7F1"/>
                  </a:solidFill>
                  <a:round/>
                  <a:headEnd/>
                  <a:tailEnd/>
                </a:ln>
              </p:spPr>
              <p:txBody>
                <a:bodyPr/>
                <a:lstStyle/>
                <a:p>
                  <a:endParaRPr lang="en-US"/>
                </a:p>
              </p:txBody>
            </p:sp>
            <p:sp>
              <p:nvSpPr>
                <p:cNvPr id="18880" name="Freeform 1000"/>
                <p:cNvSpPr>
                  <a:spLocks/>
                </p:cNvSpPr>
                <p:nvPr/>
              </p:nvSpPr>
              <p:spPr bwMode="auto">
                <a:xfrm>
                  <a:off x="1254" y="1977"/>
                  <a:ext cx="11" cy="3"/>
                </a:xfrm>
                <a:custGeom>
                  <a:avLst/>
                  <a:gdLst>
                    <a:gd name="T0" fmla="*/ 0 w 43"/>
                    <a:gd name="T1" fmla="*/ 0 h 14"/>
                    <a:gd name="T2" fmla="*/ 0 w 43"/>
                    <a:gd name="T3" fmla="*/ 0 h 14"/>
                    <a:gd name="T4" fmla="*/ 0 w 43"/>
                    <a:gd name="T5" fmla="*/ 0 h 14"/>
                    <a:gd name="T6" fmla="*/ 0 w 43"/>
                    <a:gd name="T7" fmla="*/ 0 h 14"/>
                    <a:gd name="T8" fmla="*/ 0 60000 65536"/>
                    <a:gd name="T9" fmla="*/ 0 60000 65536"/>
                    <a:gd name="T10" fmla="*/ 0 60000 65536"/>
                    <a:gd name="T11" fmla="*/ 0 60000 65536"/>
                    <a:gd name="T12" fmla="*/ 0 w 43"/>
                    <a:gd name="T13" fmla="*/ 0 h 14"/>
                    <a:gd name="T14" fmla="*/ 43 w 43"/>
                    <a:gd name="T15" fmla="*/ 14 h 14"/>
                  </a:gdLst>
                  <a:ahLst/>
                  <a:cxnLst>
                    <a:cxn ang="T8">
                      <a:pos x="T0" y="T1"/>
                    </a:cxn>
                    <a:cxn ang="T9">
                      <a:pos x="T2" y="T3"/>
                    </a:cxn>
                    <a:cxn ang="T10">
                      <a:pos x="T4" y="T5"/>
                    </a:cxn>
                    <a:cxn ang="T11">
                      <a:pos x="T6" y="T7"/>
                    </a:cxn>
                  </a:cxnLst>
                  <a:rect l="T12" t="T13" r="T14" b="T15"/>
                  <a:pathLst>
                    <a:path w="43" h="14">
                      <a:moveTo>
                        <a:pt x="0" y="0"/>
                      </a:moveTo>
                      <a:lnTo>
                        <a:pt x="15" y="1"/>
                      </a:lnTo>
                      <a:lnTo>
                        <a:pt x="29" y="8"/>
                      </a:lnTo>
                      <a:lnTo>
                        <a:pt x="43" y="14"/>
                      </a:lnTo>
                    </a:path>
                  </a:pathLst>
                </a:custGeom>
                <a:noFill/>
                <a:ln w="6350">
                  <a:solidFill>
                    <a:srgbClr val="D1E7F1"/>
                  </a:solidFill>
                  <a:round/>
                  <a:headEnd/>
                  <a:tailEnd/>
                </a:ln>
              </p:spPr>
              <p:txBody>
                <a:bodyPr/>
                <a:lstStyle/>
                <a:p>
                  <a:endParaRPr lang="en-US"/>
                </a:p>
              </p:txBody>
            </p:sp>
            <p:sp>
              <p:nvSpPr>
                <p:cNvPr id="18881" name="Freeform 1001"/>
                <p:cNvSpPr>
                  <a:spLocks/>
                </p:cNvSpPr>
                <p:nvPr/>
              </p:nvSpPr>
              <p:spPr bwMode="auto">
                <a:xfrm>
                  <a:off x="1265" y="1980"/>
                  <a:ext cx="19" cy="4"/>
                </a:xfrm>
                <a:custGeom>
                  <a:avLst/>
                  <a:gdLst>
                    <a:gd name="T0" fmla="*/ 0 w 79"/>
                    <a:gd name="T1" fmla="*/ 0 h 16"/>
                    <a:gd name="T2" fmla="*/ 0 w 79"/>
                    <a:gd name="T3" fmla="*/ 0 h 16"/>
                    <a:gd name="T4" fmla="*/ 0 w 79"/>
                    <a:gd name="T5" fmla="*/ 0 h 16"/>
                    <a:gd name="T6" fmla="*/ 0 w 79"/>
                    <a:gd name="T7" fmla="*/ 0 h 16"/>
                    <a:gd name="T8" fmla="*/ 0 60000 65536"/>
                    <a:gd name="T9" fmla="*/ 0 60000 65536"/>
                    <a:gd name="T10" fmla="*/ 0 60000 65536"/>
                    <a:gd name="T11" fmla="*/ 0 60000 65536"/>
                    <a:gd name="T12" fmla="*/ 0 w 79"/>
                    <a:gd name="T13" fmla="*/ 0 h 16"/>
                    <a:gd name="T14" fmla="*/ 79 w 79"/>
                    <a:gd name="T15" fmla="*/ 16 h 16"/>
                  </a:gdLst>
                  <a:ahLst/>
                  <a:cxnLst>
                    <a:cxn ang="T8">
                      <a:pos x="T0" y="T1"/>
                    </a:cxn>
                    <a:cxn ang="T9">
                      <a:pos x="T2" y="T3"/>
                    </a:cxn>
                    <a:cxn ang="T10">
                      <a:pos x="T4" y="T5"/>
                    </a:cxn>
                    <a:cxn ang="T11">
                      <a:pos x="T6" y="T7"/>
                    </a:cxn>
                  </a:cxnLst>
                  <a:rect l="T12" t="T13" r="T14" b="T15"/>
                  <a:pathLst>
                    <a:path w="79" h="16">
                      <a:moveTo>
                        <a:pt x="0" y="0"/>
                      </a:moveTo>
                      <a:lnTo>
                        <a:pt x="28" y="4"/>
                      </a:lnTo>
                      <a:lnTo>
                        <a:pt x="55" y="7"/>
                      </a:lnTo>
                      <a:lnTo>
                        <a:pt x="79" y="16"/>
                      </a:lnTo>
                    </a:path>
                  </a:pathLst>
                </a:custGeom>
                <a:noFill/>
                <a:ln w="6350">
                  <a:solidFill>
                    <a:srgbClr val="D1E7F1"/>
                  </a:solidFill>
                  <a:round/>
                  <a:headEnd/>
                  <a:tailEnd/>
                </a:ln>
              </p:spPr>
              <p:txBody>
                <a:bodyPr/>
                <a:lstStyle/>
                <a:p>
                  <a:endParaRPr lang="en-US"/>
                </a:p>
              </p:txBody>
            </p:sp>
            <p:sp>
              <p:nvSpPr>
                <p:cNvPr id="18882" name="Freeform 1002"/>
                <p:cNvSpPr>
                  <a:spLocks/>
                </p:cNvSpPr>
                <p:nvPr/>
              </p:nvSpPr>
              <p:spPr bwMode="auto">
                <a:xfrm>
                  <a:off x="1269" y="1975"/>
                  <a:ext cx="23" cy="6"/>
                </a:xfrm>
                <a:custGeom>
                  <a:avLst/>
                  <a:gdLst>
                    <a:gd name="T0" fmla="*/ 0 w 93"/>
                    <a:gd name="T1" fmla="*/ 0 h 25"/>
                    <a:gd name="T2" fmla="*/ 0 w 93"/>
                    <a:gd name="T3" fmla="*/ 0 h 25"/>
                    <a:gd name="T4" fmla="*/ 0 w 93"/>
                    <a:gd name="T5" fmla="*/ 0 h 25"/>
                    <a:gd name="T6" fmla="*/ 0 w 93"/>
                    <a:gd name="T7" fmla="*/ 0 h 25"/>
                    <a:gd name="T8" fmla="*/ 0 60000 65536"/>
                    <a:gd name="T9" fmla="*/ 0 60000 65536"/>
                    <a:gd name="T10" fmla="*/ 0 60000 65536"/>
                    <a:gd name="T11" fmla="*/ 0 60000 65536"/>
                    <a:gd name="T12" fmla="*/ 0 w 93"/>
                    <a:gd name="T13" fmla="*/ 0 h 25"/>
                    <a:gd name="T14" fmla="*/ 93 w 93"/>
                    <a:gd name="T15" fmla="*/ 25 h 25"/>
                  </a:gdLst>
                  <a:ahLst/>
                  <a:cxnLst>
                    <a:cxn ang="T8">
                      <a:pos x="T0" y="T1"/>
                    </a:cxn>
                    <a:cxn ang="T9">
                      <a:pos x="T2" y="T3"/>
                    </a:cxn>
                    <a:cxn ang="T10">
                      <a:pos x="T4" y="T5"/>
                    </a:cxn>
                    <a:cxn ang="T11">
                      <a:pos x="T6" y="T7"/>
                    </a:cxn>
                  </a:cxnLst>
                  <a:rect l="T12" t="T13" r="T14" b="T15"/>
                  <a:pathLst>
                    <a:path w="93" h="25">
                      <a:moveTo>
                        <a:pt x="0" y="25"/>
                      </a:moveTo>
                      <a:lnTo>
                        <a:pt x="29" y="9"/>
                      </a:lnTo>
                      <a:lnTo>
                        <a:pt x="60" y="1"/>
                      </a:lnTo>
                      <a:lnTo>
                        <a:pt x="93" y="0"/>
                      </a:lnTo>
                    </a:path>
                  </a:pathLst>
                </a:custGeom>
                <a:noFill/>
                <a:ln w="6350">
                  <a:solidFill>
                    <a:srgbClr val="D1E7F1"/>
                  </a:solidFill>
                  <a:round/>
                  <a:headEnd/>
                  <a:tailEnd/>
                </a:ln>
              </p:spPr>
              <p:txBody>
                <a:bodyPr/>
                <a:lstStyle/>
                <a:p>
                  <a:endParaRPr lang="en-US"/>
                </a:p>
              </p:txBody>
            </p:sp>
            <p:sp>
              <p:nvSpPr>
                <p:cNvPr id="18883" name="Freeform 1003"/>
                <p:cNvSpPr>
                  <a:spLocks/>
                </p:cNvSpPr>
                <p:nvPr/>
              </p:nvSpPr>
              <p:spPr bwMode="auto">
                <a:xfrm>
                  <a:off x="1188" y="1982"/>
                  <a:ext cx="32" cy="7"/>
                </a:xfrm>
                <a:custGeom>
                  <a:avLst/>
                  <a:gdLst>
                    <a:gd name="T0" fmla="*/ 0 w 130"/>
                    <a:gd name="T1" fmla="*/ 0 h 30"/>
                    <a:gd name="T2" fmla="*/ 0 w 130"/>
                    <a:gd name="T3" fmla="*/ 0 h 30"/>
                    <a:gd name="T4" fmla="*/ 0 w 130"/>
                    <a:gd name="T5" fmla="*/ 0 h 30"/>
                    <a:gd name="T6" fmla="*/ 0 w 130"/>
                    <a:gd name="T7" fmla="*/ 0 h 30"/>
                    <a:gd name="T8" fmla="*/ 0 w 130"/>
                    <a:gd name="T9" fmla="*/ 0 h 30"/>
                    <a:gd name="T10" fmla="*/ 0 w 130"/>
                    <a:gd name="T11" fmla="*/ 0 h 30"/>
                    <a:gd name="T12" fmla="*/ 0 w 130"/>
                    <a:gd name="T13" fmla="*/ 0 h 30"/>
                    <a:gd name="T14" fmla="*/ 0 w 130"/>
                    <a:gd name="T15" fmla="*/ 0 h 30"/>
                    <a:gd name="T16" fmla="*/ 0 w 130"/>
                    <a:gd name="T17" fmla="*/ 0 h 30"/>
                    <a:gd name="T18" fmla="*/ 0 w 130"/>
                    <a:gd name="T19" fmla="*/ 0 h 30"/>
                    <a:gd name="T20" fmla="*/ 0 w 130"/>
                    <a:gd name="T21" fmla="*/ 0 h 30"/>
                    <a:gd name="T22" fmla="*/ 0 w 130"/>
                    <a:gd name="T23" fmla="*/ 0 h 30"/>
                    <a:gd name="T24" fmla="*/ 0 w 1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
                    <a:gd name="T40" fmla="*/ 0 h 30"/>
                    <a:gd name="T41" fmla="*/ 130 w 1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 h="30">
                      <a:moveTo>
                        <a:pt x="9" y="5"/>
                      </a:moveTo>
                      <a:lnTo>
                        <a:pt x="46" y="0"/>
                      </a:lnTo>
                      <a:lnTo>
                        <a:pt x="93" y="1"/>
                      </a:lnTo>
                      <a:lnTo>
                        <a:pt x="130" y="6"/>
                      </a:lnTo>
                      <a:lnTo>
                        <a:pt x="91" y="13"/>
                      </a:lnTo>
                      <a:lnTo>
                        <a:pt x="40" y="23"/>
                      </a:lnTo>
                      <a:lnTo>
                        <a:pt x="0" y="30"/>
                      </a:lnTo>
                      <a:lnTo>
                        <a:pt x="3" y="23"/>
                      </a:lnTo>
                      <a:lnTo>
                        <a:pt x="6" y="11"/>
                      </a:lnTo>
                      <a:lnTo>
                        <a:pt x="9" y="5"/>
                      </a:lnTo>
                      <a:close/>
                    </a:path>
                  </a:pathLst>
                </a:custGeom>
                <a:solidFill>
                  <a:srgbClr val="47A3CB"/>
                </a:solidFill>
                <a:ln w="9525">
                  <a:noFill/>
                  <a:round/>
                  <a:headEnd/>
                  <a:tailEnd/>
                </a:ln>
              </p:spPr>
              <p:txBody>
                <a:bodyPr/>
                <a:lstStyle/>
                <a:p>
                  <a:endParaRPr lang="en-US"/>
                </a:p>
              </p:txBody>
            </p:sp>
            <p:sp>
              <p:nvSpPr>
                <p:cNvPr id="18884" name="Freeform 1004"/>
                <p:cNvSpPr>
                  <a:spLocks/>
                </p:cNvSpPr>
                <p:nvPr/>
              </p:nvSpPr>
              <p:spPr bwMode="auto">
                <a:xfrm>
                  <a:off x="1188" y="1982"/>
                  <a:ext cx="32" cy="7"/>
                </a:xfrm>
                <a:custGeom>
                  <a:avLst/>
                  <a:gdLst>
                    <a:gd name="T0" fmla="*/ 0 w 130"/>
                    <a:gd name="T1" fmla="*/ 0 h 30"/>
                    <a:gd name="T2" fmla="*/ 0 w 130"/>
                    <a:gd name="T3" fmla="*/ 0 h 30"/>
                    <a:gd name="T4" fmla="*/ 0 w 130"/>
                    <a:gd name="T5" fmla="*/ 0 h 30"/>
                    <a:gd name="T6" fmla="*/ 0 w 130"/>
                    <a:gd name="T7" fmla="*/ 0 h 30"/>
                    <a:gd name="T8" fmla="*/ 0 w 130"/>
                    <a:gd name="T9" fmla="*/ 0 h 30"/>
                    <a:gd name="T10" fmla="*/ 0 w 130"/>
                    <a:gd name="T11" fmla="*/ 0 h 30"/>
                    <a:gd name="T12" fmla="*/ 0 w 130"/>
                    <a:gd name="T13" fmla="*/ 0 h 30"/>
                    <a:gd name="T14" fmla="*/ 0 w 130"/>
                    <a:gd name="T15" fmla="*/ 0 h 30"/>
                    <a:gd name="T16" fmla="*/ 0 w 130"/>
                    <a:gd name="T17" fmla="*/ 0 h 30"/>
                    <a:gd name="T18" fmla="*/ 0 w 130"/>
                    <a:gd name="T19" fmla="*/ 0 h 30"/>
                    <a:gd name="T20" fmla="*/ 0 w 130"/>
                    <a:gd name="T21" fmla="*/ 0 h 30"/>
                    <a:gd name="T22" fmla="*/ 0 w 130"/>
                    <a:gd name="T23" fmla="*/ 0 h 30"/>
                    <a:gd name="T24" fmla="*/ 0 w 130"/>
                    <a:gd name="T25" fmla="*/ 0 h 30"/>
                    <a:gd name="T26" fmla="*/ 0 w 130"/>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30"/>
                    <a:gd name="T44" fmla="*/ 130 w 13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30">
                      <a:moveTo>
                        <a:pt x="9" y="5"/>
                      </a:moveTo>
                      <a:lnTo>
                        <a:pt x="46" y="0"/>
                      </a:lnTo>
                      <a:lnTo>
                        <a:pt x="93" y="1"/>
                      </a:lnTo>
                      <a:lnTo>
                        <a:pt x="130" y="6"/>
                      </a:lnTo>
                      <a:lnTo>
                        <a:pt x="91" y="13"/>
                      </a:lnTo>
                      <a:lnTo>
                        <a:pt x="40" y="23"/>
                      </a:lnTo>
                      <a:lnTo>
                        <a:pt x="0" y="30"/>
                      </a:lnTo>
                      <a:lnTo>
                        <a:pt x="3" y="23"/>
                      </a:lnTo>
                      <a:lnTo>
                        <a:pt x="6" y="11"/>
                      </a:lnTo>
                      <a:lnTo>
                        <a:pt x="9" y="5"/>
                      </a:lnTo>
                    </a:path>
                  </a:pathLst>
                </a:custGeom>
                <a:noFill/>
                <a:ln w="1588">
                  <a:solidFill>
                    <a:srgbClr val="87C2DC"/>
                  </a:solidFill>
                  <a:round/>
                  <a:headEnd/>
                  <a:tailEnd/>
                </a:ln>
              </p:spPr>
              <p:txBody>
                <a:bodyPr/>
                <a:lstStyle/>
                <a:p>
                  <a:endParaRPr lang="en-US"/>
                </a:p>
              </p:txBody>
            </p:sp>
            <p:sp>
              <p:nvSpPr>
                <p:cNvPr id="18885" name="Freeform 1005"/>
                <p:cNvSpPr>
                  <a:spLocks/>
                </p:cNvSpPr>
                <p:nvPr/>
              </p:nvSpPr>
              <p:spPr bwMode="auto">
                <a:xfrm>
                  <a:off x="1125" y="1968"/>
                  <a:ext cx="32" cy="17"/>
                </a:xfrm>
                <a:custGeom>
                  <a:avLst/>
                  <a:gdLst>
                    <a:gd name="T0" fmla="*/ 0 w 127"/>
                    <a:gd name="T1" fmla="*/ 0 h 66"/>
                    <a:gd name="T2" fmla="*/ 0 w 127"/>
                    <a:gd name="T3" fmla="*/ 0 h 66"/>
                    <a:gd name="T4" fmla="*/ 0 w 127"/>
                    <a:gd name="T5" fmla="*/ 0 h 66"/>
                    <a:gd name="T6" fmla="*/ 0 w 127"/>
                    <a:gd name="T7" fmla="*/ 0 h 66"/>
                    <a:gd name="T8" fmla="*/ 0 w 127"/>
                    <a:gd name="T9" fmla="*/ 0 h 66"/>
                    <a:gd name="T10" fmla="*/ 0 w 127"/>
                    <a:gd name="T11" fmla="*/ 0 h 66"/>
                    <a:gd name="T12" fmla="*/ 0 w 127"/>
                    <a:gd name="T13" fmla="*/ 0 h 66"/>
                    <a:gd name="T14" fmla="*/ 0 w 127"/>
                    <a:gd name="T15" fmla="*/ 0 h 66"/>
                    <a:gd name="T16" fmla="*/ 0 w 127"/>
                    <a:gd name="T17" fmla="*/ 0 h 66"/>
                    <a:gd name="T18" fmla="*/ 0 w 127"/>
                    <a:gd name="T19" fmla="*/ 0 h 66"/>
                    <a:gd name="T20" fmla="*/ 0 w 127"/>
                    <a:gd name="T21" fmla="*/ 0 h 66"/>
                    <a:gd name="T22" fmla="*/ 0 w 127"/>
                    <a:gd name="T23" fmla="*/ 0 h 66"/>
                    <a:gd name="T24" fmla="*/ 0 w 127"/>
                    <a:gd name="T25" fmla="*/ 0 h 66"/>
                    <a:gd name="T26" fmla="*/ 0 w 127"/>
                    <a:gd name="T27" fmla="*/ 0 h 66"/>
                    <a:gd name="T28" fmla="*/ 0 w 127"/>
                    <a:gd name="T29" fmla="*/ 0 h 66"/>
                    <a:gd name="T30" fmla="*/ 0 w 127"/>
                    <a:gd name="T31" fmla="*/ 0 h 66"/>
                    <a:gd name="T32" fmla="*/ 0 w 127"/>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7"/>
                    <a:gd name="T52" fmla="*/ 0 h 66"/>
                    <a:gd name="T53" fmla="*/ 127 w 127"/>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7" h="66">
                      <a:moveTo>
                        <a:pt x="0" y="0"/>
                      </a:moveTo>
                      <a:lnTo>
                        <a:pt x="46" y="11"/>
                      </a:lnTo>
                      <a:lnTo>
                        <a:pt x="89" y="25"/>
                      </a:lnTo>
                      <a:lnTo>
                        <a:pt x="127" y="39"/>
                      </a:lnTo>
                      <a:lnTo>
                        <a:pt x="127" y="46"/>
                      </a:lnTo>
                      <a:lnTo>
                        <a:pt x="119" y="58"/>
                      </a:lnTo>
                      <a:lnTo>
                        <a:pt x="114" y="66"/>
                      </a:lnTo>
                      <a:lnTo>
                        <a:pt x="90" y="54"/>
                      </a:lnTo>
                      <a:lnTo>
                        <a:pt x="70" y="39"/>
                      </a:lnTo>
                      <a:lnTo>
                        <a:pt x="48" y="25"/>
                      </a:lnTo>
                      <a:lnTo>
                        <a:pt x="36" y="18"/>
                      </a:lnTo>
                      <a:lnTo>
                        <a:pt x="13" y="6"/>
                      </a:lnTo>
                      <a:lnTo>
                        <a:pt x="0" y="0"/>
                      </a:lnTo>
                      <a:close/>
                    </a:path>
                  </a:pathLst>
                </a:custGeom>
                <a:solidFill>
                  <a:srgbClr val="47A3CB"/>
                </a:solidFill>
                <a:ln w="9525">
                  <a:noFill/>
                  <a:round/>
                  <a:headEnd/>
                  <a:tailEnd/>
                </a:ln>
              </p:spPr>
              <p:txBody>
                <a:bodyPr/>
                <a:lstStyle/>
                <a:p>
                  <a:endParaRPr lang="en-US"/>
                </a:p>
              </p:txBody>
            </p:sp>
            <p:sp>
              <p:nvSpPr>
                <p:cNvPr id="18886" name="Freeform 1006"/>
                <p:cNvSpPr>
                  <a:spLocks/>
                </p:cNvSpPr>
                <p:nvPr/>
              </p:nvSpPr>
              <p:spPr bwMode="auto">
                <a:xfrm>
                  <a:off x="1125" y="1968"/>
                  <a:ext cx="32" cy="17"/>
                </a:xfrm>
                <a:custGeom>
                  <a:avLst/>
                  <a:gdLst>
                    <a:gd name="T0" fmla="*/ 0 w 127"/>
                    <a:gd name="T1" fmla="*/ 0 h 66"/>
                    <a:gd name="T2" fmla="*/ 0 w 127"/>
                    <a:gd name="T3" fmla="*/ 0 h 66"/>
                    <a:gd name="T4" fmla="*/ 0 w 127"/>
                    <a:gd name="T5" fmla="*/ 0 h 66"/>
                    <a:gd name="T6" fmla="*/ 0 w 127"/>
                    <a:gd name="T7" fmla="*/ 0 h 66"/>
                    <a:gd name="T8" fmla="*/ 0 w 127"/>
                    <a:gd name="T9" fmla="*/ 0 h 66"/>
                    <a:gd name="T10" fmla="*/ 0 w 127"/>
                    <a:gd name="T11" fmla="*/ 0 h 66"/>
                    <a:gd name="T12" fmla="*/ 0 w 127"/>
                    <a:gd name="T13" fmla="*/ 0 h 66"/>
                    <a:gd name="T14" fmla="*/ 0 w 127"/>
                    <a:gd name="T15" fmla="*/ 0 h 66"/>
                    <a:gd name="T16" fmla="*/ 0 w 127"/>
                    <a:gd name="T17" fmla="*/ 0 h 66"/>
                    <a:gd name="T18" fmla="*/ 0 w 127"/>
                    <a:gd name="T19" fmla="*/ 0 h 66"/>
                    <a:gd name="T20" fmla="*/ 0 w 127"/>
                    <a:gd name="T21" fmla="*/ 0 h 66"/>
                    <a:gd name="T22" fmla="*/ 0 w 127"/>
                    <a:gd name="T23" fmla="*/ 0 h 66"/>
                    <a:gd name="T24" fmla="*/ 0 w 127"/>
                    <a:gd name="T25" fmla="*/ 0 h 66"/>
                    <a:gd name="T26" fmla="*/ 0 w 127"/>
                    <a:gd name="T27" fmla="*/ 0 h 66"/>
                    <a:gd name="T28" fmla="*/ 0 w 127"/>
                    <a:gd name="T29" fmla="*/ 0 h 66"/>
                    <a:gd name="T30" fmla="*/ 0 w 127"/>
                    <a:gd name="T31" fmla="*/ 0 h 66"/>
                    <a:gd name="T32" fmla="*/ 0 w 127"/>
                    <a:gd name="T33" fmla="*/ 0 h 66"/>
                    <a:gd name="T34" fmla="*/ 0 w 127"/>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
                    <a:gd name="T55" fmla="*/ 0 h 66"/>
                    <a:gd name="T56" fmla="*/ 127 w 127"/>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 h="66">
                      <a:moveTo>
                        <a:pt x="0" y="0"/>
                      </a:moveTo>
                      <a:lnTo>
                        <a:pt x="46" y="11"/>
                      </a:lnTo>
                      <a:lnTo>
                        <a:pt x="89" y="25"/>
                      </a:lnTo>
                      <a:lnTo>
                        <a:pt x="127" y="39"/>
                      </a:lnTo>
                      <a:lnTo>
                        <a:pt x="127" y="46"/>
                      </a:lnTo>
                      <a:lnTo>
                        <a:pt x="119" y="58"/>
                      </a:lnTo>
                      <a:lnTo>
                        <a:pt x="114" y="66"/>
                      </a:lnTo>
                      <a:lnTo>
                        <a:pt x="90" y="54"/>
                      </a:lnTo>
                      <a:lnTo>
                        <a:pt x="70" y="39"/>
                      </a:lnTo>
                      <a:lnTo>
                        <a:pt x="48" y="25"/>
                      </a:lnTo>
                      <a:lnTo>
                        <a:pt x="36" y="18"/>
                      </a:lnTo>
                      <a:lnTo>
                        <a:pt x="13" y="6"/>
                      </a:lnTo>
                      <a:lnTo>
                        <a:pt x="0" y="0"/>
                      </a:lnTo>
                    </a:path>
                  </a:pathLst>
                </a:custGeom>
                <a:noFill/>
                <a:ln w="1588">
                  <a:solidFill>
                    <a:srgbClr val="87C2DC"/>
                  </a:solidFill>
                  <a:round/>
                  <a:headEnd/>
                  <a:tailEnd/>
                </a:ln>
              </p:spPr>
              <p:txBody>
                <a:bodyPr/>
                <a:lstStyle/>
                <a:p>
                  <a:endParaRPr lang="en-US"/>
                </a:p>
              </p:txBody>
            </p:sp>
            <p:sp>
              <p:nvSpPr>
                <p:cNvPr id="18887" name="Freeform 1007"/>
                <p:cNvSpPr>
                  <a:spLocks/>
                </p:cNvSpPr>
                <p:nvPr/>
              </p:nvSpPr>
              <p:spPr bwMode="auto">
                <a:xfrm>
                  <a:off x="1170" y="2106"/>
                  <a:ext cx="55" cy="38"/>
                </a:xfrm>
                <a:custGeom>
                  <a:avLst/>
                  <a:gdLst>
                    <a:gd name="T0" fmla="*/ 0 w 220"/>
                    <a:gd name="T1" fmla="*/ 0 h 152"/>
                    <a:gd name="T2" fmla="*/ 0 w 220"/>
                    <a:gd name="T3" fmla="*/ 0 h 152"/>
                    <a:gd name="T4" fmla="*/ 0 w 220"/>
                    <a:gd name="T5" fmla="*/ 0 h 152"/>
                    <a:gd name="T6" fmla="*/ 0 w 220"/>
                    <a:gd name="T7" fmla="*/ 0 h 152"/>
                    <a:gd name="T8" fmla="*/ 0 w 220"/>
                    <a:gd name="T9" fmla="*/ 0 h 152"/>
                    <a:gd name="T10" fmla="*/ 0 w 220"/>
                    <a:gd name="T11" fmla="*/ 0 h 152"/>
                    <a:gd name="T12" fmla="*/ 0 w 220"/>
                    <a:gd name="T13" fmla="*/ 0 h 152"/>
                    <a:gd name="T14" fmla="*/ 0 w 220"/>
                    <a:gd name="T15" fmla="*/ 0 h 152"/>
                    <a:gd name="T16" fmla="*/ 0 w 220"/>
                    <a:gd name="T17" fmla="*/ 0 h 152"/>
                    <a:gd name="T18" fmla="*/ 0 w 220"/>
                    <a:gd name="T19" fmla="*/ 0 h 152"/>
                    <a:gd name="T20" fmla="*/ 0 w 220"/>
                    <a:gd name="T21" fmla="*/ 0 h 152"/>
                    <a:gd name="T22" fmla="*/ 0 w 220"/>
                    <a:gd name="T23" fmla="*/ 0 h 152"/>
                    <a:gd name="T24" fmla="*/ 0 w 220"/>
                    <a:gd name="T25" fmla="*/ 0 h 152"/>
                    <a:gd name="T26" fmla="*/ 0 w 220"/>
                    <a:gd name="T27" fmla="*/ 0 h 152"/>
                    <a:gd name="T28" fmla="*/ 0 w 220"/>
                    <a:gd name="T29" fmla="*/ 0 h 152"/>
                    <a:gd name="T30" fmla="*/ 0 w 220"/>
                    <a:gd name="T31" fmla="*/ 0 h 152"/>
                    <a:gd name="T32" fmla="*/ 0 w 220"/>
                    <a:gd name="T33" fmla="*/ 0 h 152"/>
                    <a:gd name="T34" fmla="*/ 0 w 220"/>
                    <a:gd name="T35" fmla="*/ 0 h 152"/>
                    <a:gd name="T36" fmla="*/ 0 w 220"/>
                    <a:gd name="T37" fmla="*/ 0 h 152"/>
                    <a:gd name="T38" fmla="*/ 0 w 220"/>
                    <a:gd name="T39" fmla="*/ 0 h 152"/>
                    <a:gd name="T40" fmla="*/ 0 w 220"/>
                    <a:gd name="T41" fmla="*/ 0 h 152"/>
                    <a:gd name="T42" fmla="*/ 0 w 220"/>
                    <a:gd name="T43" fmla="*/ 0 h 152"/>
                    <a:gd name="T44" fmla="*/ 0 w 220"/>
                    <a:gd name="T45" fmla="*/ 0 h 152"/>
                    <a:gd name="T46" fmla="*/ 0 w 220"/>
                    <a:gd name="T47" fmla="*/ 0 h 152"/>
                    <a:gd name="T48" fmla="*/ 0 w 220"/>
                    <a:gd name="T49" fmla="*/ 0 h 152"/>
                    <a:gd name="T50" fmla="*/ 0 w 220"/>
                    <a:gd name="T51" fmla="*/ 0 h 152"/>
                    <a:gd name="T52" fmla="*/ 0 w 220"/>
                    <a:gd name="T53" fmla="*/ 0 h 152"/>
                    <a:gd name="T54" fmla="*/ 0 w 220"/>
                    <a:gd name="T55" fmla="*/ 0 h 152"/>
                    <a:gd name="T56" fmla="*/ 0 w 220"/>
                    <a:gd name="T57" fmla="*/ 0 h 152"/>
                    <a:gd name="T58" fmla="*/ 0 w 220"/>
                    <a:gd name="T59" fmla="*/ 0 h 152"/>
                    <a:gd name="T60" fmla="*/ 0 w 220"/>
                    <a:gd name="T61" fmla="*/ 0 h 1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0"/>
                    <a:gd name="T94" fmla="*/ 0 h 152"/>
                    <a:gd name="T95" fmla="*/ 220 w 220"/>
                    <a:gd name="T96" fmla="*/ 152 h 1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0" h="152">
                      <a:moveTo>
                        <a:pt x="6" y="20"/>
                      </a:moveTo>
                      <a:lnTo>
                        <a:pt x="50" y="40"/>
                      </a:lnTo>
                      <a:lnTo>
                        <a:pt x="96" y="34"/>
                      </a:lnTo>
                      <a:lnTo>
                        <a:pt x="144" y="15"/>
                      </a:lnTo>
                      <a:lnTo>
                        <a:pt x="194" y="0"/>
                      </a:lnTo>
                      <a:lnTo>
                        <a:pt x="207" y="7"/>
                      </a:lnTo>
                      <a:lnTo>
                        <a:pt x="214" y="22"/>
                      </a:lnTo>
                      <a:lnTo>
                        <a:pt x="208" y="33"/>
                      </a:lnTo>
                      <a:lnTo>
                        <a:pt x="179" y="41"/>
                      </a:lnTo>
                      <a:lnTo>
                        <a:pt x="155" y="50"/>
                      </a:lnTo>
                      <a:lnTo>
                        <a:pt x="143" y="65"/>
                      </a:lnTo>
                      <a:lnTo>
                        <a:pt x="154" y="86"/>
                      </a:lnTo>
                      <a:lnTo>
                        <a:pt x="183" y="103"/>
                      </a:lnTo>
                      <a:lnTo>
                        <a:pt x="215" y="118"/>
                      </a:lnTo>
                      <a:lnTo>
                        <a:pt x="220" y="134"/>
                      </a:lnTo>
                      <a:lnTo>
                        <a:pt x="206" y="148"/>
                      </a:lnTo>
                      <a:lnTo>
                        <a:pt x="190" y="152"/>
                      </a:lnTo>
                      <a:lnTo>
                        <a:pt x="144" y="127"/>
                      </a:lnTo>
                      <a:lnTo>
                        <a:pt x="97" y="107"/>
                      </a:lnTo>
                      <a:lnTo>
                        <a:pt x="49" y="100"/>
                      </a:lnTo>
                      <a:lnTo>
                        <a:pt x="0" y="111"/>
                      </a:lnTo>
                      <a:lnTo>
                        <a:pt x="1" y="88"/>
                      </a:lnTo>
                      <a:lnTo>
                        <a:pt x="4" y="44"/>
                      </a:lnTo>
                      <a:lnTo>
                        <a:pt x="6" y="20"/>
                      </a:lnTo>
                      <a:close/>
                    </a:path>
                  </a:pathLst>
                </a:custGeom>
                <a:solidFill>
                  <a:srgbClr val="47A3CB"/>
                </a:solidFill>
                <a:ln w="9525">
                  <a:noFill/>
                  <a:round/>
                  <a:headEnd/>
                  <a:tailEnd/>
                </a:ln>
              </p:spPr>
              <p:txBody>
                <a:bodyPr/>
                <a:lstStyle/>
                <a:p>
                  <a:endParaRPr lang="en-US"/>
                </a:p>
              </p:txBody>
            </p:sp>
          </p:grpSp>
          <p:grpSp>
            <p:nvGrpSpPr>
              <p:cNvPr id="9" name="Group 1008"/>
              <p:cNvGrpSpPr>
                <a:grpSpLocks/>
              </p:cNvGrpSpPr>
              <p:nvPr/>
            </p:nvGrpSpPr>
            <p:grpSpPr bwMode="auto">
              <a:xfrm>
                <a:off x="966" y="1373"/>
                <a:ext cx="349" cy="957"/>
                <a:chOff x="966" y="1373"/>
                <a:chExt cx="349" cy="957"/>
              </a:xfrm>
            </p:grpSpPr>
            <p:sp>
              <p:nvSpPr>
                <p:cNvPr id="18488" name="Freeform 1009"/>
                <p:cNvSpPr>
                  <a:spLocks/>
                </p:cNvSpPr>
                <p:nvPr/>
              </p:nvSpPr>
              <p:spPr bwMode="auto">
                <a:xfrm>
                  <a:off x="1170" y="2106"/>
                  <a:ext cx="55" cy="38"/>
                </a:xfrm>
                <a:custGeom>
                  <a:avLst/>
                  <a:gdLst>
                    <a:gd name="T0" fmla="*/ 0 w 220"/>
                    <a:gd name="T1" fmla="*/ 0 h 152"/>
                    <a:gd name="T2" fmla="*/ 0 w 220"/>
                    <a:gd name="T3" fmla="*/ 0 h 152"/>
                    <a:gd name="T4" fmla="*/ 0 w 220"/>
                    <a:gd name="T5" fmla="*/ 0 h 152"/>
                    <a:gd name="T6" fmla="*/ 0 w 220"/>
                    <a:gd name="T7" fmla="*/ 0 h 152"/>
                    <a:gd name="T8" fmla="*/ 0 w 220"/>
                    <a:gd name="T9" fmla="*/ 0 h 152"/>
                    <a:gd name="T10" fmla="*/ 0 w 220"/>
                    <a:gd name="T11" fmla="*/ 0 h 152"/>
                    <a:gd name="T12" fmla="*/ 0 w 220"/>
                    <a:gd name="T13" fmla="*/ 0 h 152"/>
                    <a:gd name="T14" fmla="*/ 0 w 220"/>
                    <a:gd name="T15" fmla="*/ 0 h 152"/>
                    <a:gd name="T16" fmla="*/ 0 w 220"/>
                    <a:gd name="T17" fmla="*/ 0 h 152"/>
                    <a:gd name="T18" fmla="*/ 0 w 220"/>
                    <a:gd name="T19" fmla="*/ 0 h 152"/>
                    <a:gd name="T20" fmla="*/ 0 w 220"/>
                    <a:gd name="T21" fmla="*/ 0 h 152"/>
                    <a:gd name="T22" fmla="*/ 0 w 220"/>
                    <a:gd name="T23" fmla="*/ 0 h 152"/>
                    <a:gd name="T24" fmla="*/ 0 w 220"/>
                    <a:gd name="T25" fmla="*/ 0 h 152"/>
                    <a:gd name="T26" fmla="*/ 0 w 220"/>
                    <a:gd name="T27" fmla="*/ 0 h 152"/>
                    <a:gd name="T28" fmla="*/ 0 w 220"/>
                    <a:gd name="T29" fmla="*/ 0 h 152"/>
                    <a:gd name="T30" fmla="*/ 0 w 220"/>
                    <a:gd name="T31" fmla="*/ 0 h 152"/>
                    <a:gd name="T32" fmla="*/ 0 w 220"/>
                    <a:gd name="T33" fmla="*/ 0 h 152"/>
                    <a:gd name="T34" fmla="*/ 0 w 220"/>
                    <a:gd name="T35" fmla="*/ 0 h 152"/>
                    <a:gd name="T36" fmla="*/ 0 w 220"/>
                    <a:gd name="T37" fmla="*/ 0 h 152"/>
                    <a:gd name="T38" fmla="*/ 0 w 220"/>
                    <a:gd name="T39" fmla="*/ 0 h 152"/>
                    <a:gd name="T40" fmla="*/ 0 w 220"/>
                    <a:gd name="T41" fmla="*/ 0 h 152"/>
                    <a:gd name="T42" fmla="*/ 0 w 220"/>
                    <a:gd name="T43" fmla="*/ 0 h 152"/>
                    <a:gd name="T44" fmla="*/ 0 w 220"/>
                    <a:gd name="T45" fmla="*/ 0 h 152"/>
                    <a:gd name="T46" fmla="*/ 0 w 220"/>
                    <a:gd name="T47" fmla="*/ 0 h 152"/>
                    <a:gd name="T48" fmla="*/ 0 w 220"/>
                    <a:gd name="T49" fmla="*/ 0 h 152"/>
                    <a:gd name="T50" fmla="*/ 0 w 220"/>
                    <a:gd name="T51" fmla="*/ 0 h 152"/>
                    <a:gd name="T52" fmla="*/ 0 w 220"/>
                    <a:gd name="T53" fmla="*/ 0 h 152"/>
                    <a:gd name="T54" fmla="*/ 0 w 220"/>
                    <a:gd name="T55" fmla="*/ 0 h 152"/>
                    <a:gd name="T56" fmla="*/ 0 w 220"/>
                    <a:gd name="T57" fmla="*/ 0 h 152"/>
                    <a:gd name="T58" fmla="*/ 0 w 220"/>
                    <a:gd name="T59" fmla="*/ 0 h 152"/>
                    <a:gd name="T60" fmla="*/ 0 w 220"/>
                    <a:gd name="T61" fmla="*/ 0 h 152"/>
                    <a:gd name="T62" fmla="*/ 0 w 220"/>
                    <a:gd name="T63" fmla="*/ 0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152"/>
                    <a:gd name="T98" fmla="*/ 220 w 220"/>
                    <a:gd name="T99" fmla="*/ 152 h 1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152">
                      <a:moveTo>
                        <a:pt x="6" y="20"/>
                      </a:moveTo>
                      <a:lnTo>
                        <a:pt x="50" y="40"/>
                      </a:lnTo>
                      <a:lnTo>
                        <a:pt x="96" y="34"/>
                      </a:lnTo>
                      <a:lnTo>
                        <a:pt x="144" y="15"/>
                      </a:lnTo>
                      <a:lnTo>
                        <a:pt x="194" y="0"/>
                      </a:lnTo>
                      <a:lnTo>
                        <a:pt x="207" y="7"/>
                      </a:lnTo>
                      <a:lnTo>
                        <a:pt x="214" y="22"/>
                      </a:lnTo>
                      <a:lnTo>
                        <a:pt x="208" y="33"/>
                      </a:lnTo>
                      <a:lnTo>
                        <a:pt x="179" y="41"/>
                      </a:lnTo>
                      <a:lnTo>
                        <a:pt x="155" y="50"/>
                      </a:lnTo>
                      <a:lnTo>
                        <a:pt x="143" y="65"/>
                      </a:lnTo>
                      <a:lnTo>
                        <a:pt x="154" y="86"/>
                      </a:lnTo>
                      <a:lnTo>
                        <a:pt x="183" y="103"/>
                      </a:lnTo>
                      <a:lnTo>
                        <a:pt x="215" y="118"/>
                      </a:lnTo>
                      <a:lnTo>
                        <a:pt x="220" y="134"/>
                      </a:lnTo>
                      <a:lnTo>
                        <a:pt x="206" y="148"/>
                      </a:lnTo>
                      <a:lnTo>
                        <a:pt x="190" y="152"/>
                      </a:lnTo>
                      <a:lnTo>
                        <a:pt x="144" y="127"/>
                      </a:lnTo>
                      <a:lnTo>
                        <a:pt x="97" y="107"/>
                      </a:lnTo>
                      <a:lnTo>
                        <a:pt x="49" y="100"/>
                      </a:lnTo>
                      <a:lnTo>
                        <a:pt x="0" y="111"/>
                      </a:lnTo>
                      <a:lnTo>
                        <a:pt x="1" y="88"/>
                      </a:lnTo>
                      <a:lnTo>
                        <a:pt x="4" y="44"/>
                      </a:lnTo>
                      <a:lnTo>
                        <a:pt x="6" y="20"/>
                      </a:lnTo>
                    </a:path>
                  </a:pathLst>
                </a:custGeom>
                <a:noFill/>
                <a:ln w="1588">
                  <a:solidFill>
                    <a:srgbClr val="87C2DC"/>
                  </a:solidFill>
                  <a:round/>
                  <a:headEnd/>
                  <a:tailEnd/>
                </a:ln>
              </p:spPr>
              <p:txBody>
                <a:bodyPr/>
                <a:lstStyle/>
                <a:p>
                  <a:endParaRPr lang="en-US"/>
                </a:p>
              </p:txBody>
            </p:sp>
            <p:sp>
              <p:nvSpPr>
                <p:cNvPr id="18489" name="Freeform 1010"/>
                <p:cNvSpPr>
                  <a:spLocks/>
                </p:cNvSpPr>
                <p:nvPr/>
              </p:nvSpPr>
              <p:spPr bwMode="auto">
                <a:xfrm>
                  <a:off x="1034" y="2107"/>
                  <a:ext cx="92" cy="51"/>
                </a:xfrm>
                <a:custGeom>
                  <a:avLst/>
                  <a:gdLst>
                    <a:gd name="T0" fmla="*/ 0 w 369"/>
                    <a:gd name="T1" fmla="*/ 0 h 204"/>
                    <a:gd name="T2" fmla="*/ 0 w 369"/>
                    <a:gd name="T3" fmla="*/ 0 h 204"/>
                    <a:gd name="T4" fmla="*/ 0 w 369"/>
                    <a:gd name="T5" fmla="*/ 0 h 204"/>
                    <a:gd name="T6" fmla="*/ 0 w 369"/>
                    <a:gd name="T7" fmla="*/ 0 h 204"/>
                    <a:gd name="T8" fmla="*/ 0 w 369"/>
                    <a:gd name="T9" fmla="*/ 0 h 204"/>
                    <a:gd name="T10" fmla="*/ 0 w 369"/>
                    <a:gd name="T11" fmla="*/ 0 h 204"/>
                    <a:gd name="T12" fmla="*/ 0 w 369"/>
                    <a:gd name="T13" fmla="*/ 0 h 204"/>
                    <a:gd name="T14" fmla="*/ 0 w 369"/>
                    <a:gd name="T15" fmla="*/ 0 h 204"/>
                    <a:gd name="T16" fmla="*/ 0 w 369"/>
                    <a:gd name="T17" fmla="*/ 0 h 204"/>
                    <a:gd name="T18" fmla="*/ 0 w 369"/>
                    <a:gd name="T19" fmla="*/ 0 h 204"/>
                    <a:gd name="T20" fmla="*/ 0 w 369"/>
                    <a:gd name="T21" fmla="*/ 0 h 204"/>
                    <a:gd name="T22" fmla="*/ 0 w 369"/>
                    <a:gd name="T23" fmla="*/ 0 h 204"/>
                    <a:gd name="T24" fmla="*/ 0 w 369"/>
                    <a:gd name="T25" fmla="*/ 0 h 204"/>
                    <a:gd name="T26" fmla="*/ 0 w 369"/>
                    <a:gd name="T27" fmla="*/ 0 h 204"/>
                    <a:gd name="T28" fmla="*/ 0 w 369"/>
                    <a:gd name="T29" fmla="*/ 0 h 204"/>
                    <a:gd name="T30" fmla="*/ 0 w 369"/>
                    <a:gd name="T31" fmla="*/ 0 h 204"/>
                    <a:gd name="T32" fmla="*/ 0 w 369"/>
                    <a:gd name="T33" fmla="*/ 0 h 204"/>
                    <a:gd name="T34" fmla="*/ 0 w 369"/>
                    <a:gd name="T35" fmla="*/ 0 h 204"/>
                    <a:gd name="T36" fmla="*/ 0 w 369"/>
                    <a:gd name="T37" fmla="*/ 0 h 204"/>
                    <a:gd name="T38" fmla="*/ 0 w 369"/>
                    <a:gd name="T39" fmla="*/ 0 h 204"/>
                    <a:gd name="T40" fmla="*/ 0 w 369"/>
                    <a:gd name="T41" fmla="*/ 0 h 204"/>
                    <a:gd name="T42" fmla="*/ 0 w 369"/>
                    <a:gd name="T43" fmla="*/ 0 h 204"/>
                    <a:gd name="T44" fmla="*/ 0 w 369"/>
                    <a:gd name="T45" fmla="*/ 0 h 204"/>
                    <a:gd name="T46" fmla="*/ 0 w 369"/>
                    <a:gd name="T47" fmla="*/ 0 h 204"/>
                    <a:gd name="T48" fmla="*/ 0 w 369"/>
                    <a:gd name="T49" fmla="*/ 0 h 204"/>
                    <a:gd name="T50" fmla="*/ 0 w 369"/>
                    <a:gd name="T51" fmla="*/ 0 h 204"/>
                    <a:gd name="T52" fmla="*/ 0 w 369"/>
                    <a:gd name="T53" fmla="*/ 0 h 204"/>
                    <a:gd name="T54" fmla="*/ 0 w 369"/>
                    <a:gd name="T55" fmla="*/ 0 h 204"/>
                    <a:gd name="T56" fmla="*/ 0 w 369"/>
                    <a:gd name="T57" fmla="*/ 0 h 204"/>
                    <a:gd name="T58" fmla="*/ 0 w 369"/>
                    <a:gd name="T59" fmla="*/ 0 h 204"/>
                    <a:gd name="T60" fmla="*/ 0 w 369"/>
                    <a:gd name="T61" fmla="*/ 0 h 204"/>
                    <a:gd name="T62" fmla="*/ 0 w 369"/>
                    <a:gd name="T63" fmla="*/ 0 h 204"/>
                    <a:gd name="T64" fmla="*/ 0 w 369"/>
                    <a:gd name="T65" fmla="*/ 0 h 204"/>
                    <a:gd name="T66" fmla="*/ 0 w 369"/>
                    <a:gd name="T67" fmla="*/ 0 h 204"/>
                    <a:gd name="T68" fmla="*/ 0 w 369"/>
                    <a:gd name="T69" fmla="*/ 0 h 204"/>
                    <a:gd name="T70" fmla="*/ 0 w 369"/>
                    <a:gd name="T71" fmla="*/ 0 h 204"/>
                    <a:gd name="T72" fmla="*/ 0 w 369"/>
                    <a:gd name="T73" fmla="*/ 0 h 204"/>
                    <a:gd name="T74" fmla="*/ 0 w 369"/>
                    <a:gd name="T75" fmla="*/ 0 h 204"/>
                    <a:gd name="T76" fmla="*/ 0 w 369"/>
                    <a:gd name="T77" fmla="*/ 0 h 204"/>
                    <a:gd name="T78" fmla="*/ 0 w 369"/>
                    <a:gd name="T79" fmla="*/ 0 h 204"/>
                    <a:gd name="T80" fmla="*/ 0 w 369"/>
                    <a:gd name="T81" fmla="*/ 0 h 2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9"/>
                    <a:gd name="T124" fmla="*/ 0 h 204"/>
                    <a:gd name="T125" fmla="*/ 369 w 369"/>
                    <a:gd name="T126" fmla="*/ 204 h 2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9" h="204">
                      <a:moveTo>
                        <a:pt x="369" y="30"/>
                      </a:moveTo>
                      <a:lnTo>
                        <a:pt x="320" y="47"/>
                      </a:lnTo>
                      <a:lnTo>
                        <a:pt x="270" y="59"/>
                      </a:lnTo>
                      <a:lnTo>
                        <a:pt x="218" y="63"/>
                      </a:lnTo>
                      <a:lnTo>
                        <a:pt x="166" y="61"/>
                      </a:lnTo>
                      <a:lnTo>
                        <a:pt x="116" y="50"/>
                      </a:lnTo>
                      <a:lnTo>
                        <a:pt x="69" y="30"/>
                      </a:lnTo>
                      <a:lnTo>
                        <a:pt x="25" y="0"/>
                      </a:lnTo>
                      <a:lnTo>
                        <a:pt x="12" y="11"/>
                      </a:lnTo>
                      <a:lnTo>
                        <a:pt x="5" y="21"/>
                      </a:lnTo>
                      <a:lnTo>
                        <a:pt x="5" y="30"/>
                      </a:lnTo>
                      <a:lnTo>
                        <a:pt x="25" y="51"/>
                      </a:lnTo>
                      <a:lnTo>
                        <a:pt x="53" y="74"/>
                      </a:lnTo>
                      <a:lnTo>
                        <a:pt x="71" y="95"/>
                      </a:lnTo>
                      <a:lnTo>
                        <a:pt x="65" y="123"/>
                      </a:lnTo>
                      <a:lnTo>
                        <a:pt x="37" y="139"/>
                      </a:lnTo>
                      <a:lnTo>
                        <a:pt x="6" y="155"/>
                      </a:lnTo>
                      <a:lnTo>
                        <a:pt x="0" y="166"/>
                      </a:lnTo>
                      <a:lnTo>
                        <a:pt x="4" y="180"/>
                      </a:lnTo>
                      <a:lnTo>
                        <a:pt x="8" y="191"/>
                      </a:lnTo>
                      <a:lnTo>
                        <a:pt x="13" y="201"/>
                      </a:lnTo>
                      <a:lnTo>
                        <a:pt x="24" y="204"/>
                      </a:lnTo>
                      <a:lnTo>
                        <a:pt x="33" y="202"/>
                      </a:lnTo>
                      <a:lnTo>
                        <a:pt x="75" y="171"/>
                      </a:lnTo>
                      <a:lnTo>
                        <a:pt x="118" y="147"/>
                      </a:lnTo>
                      <a:lnTo>
                        <a:pt x="166" y="131"/>
                      </a:lnTo>
                      <a:lnTo>
                        <a:pt x="216" y="121"/>
                      </a:lnTo>
                      <a:lnTo>
                        <a:pt x="267" y="117"/>
                      </a:lnTo>
                      <a:lnTo>
                        <a:pt x="318" y="117"/>
                      </a:lnTo>
                      <a:lnTo>
                        <a:pt x="369" y="121"/>
                      </a:lnTo>
                      <a:lnTo>
                        <a:pt x="369" y="98"/>
                      </a:lnTo>
                      <a:lnTo>
                        <a:pt x="369" y="54"/>
                      </a:lnTo>
                      <a:lnTo>
                        <a:pt x="369" y="30"/>
                      </a:lnTo>
                      <a:close/>
                    </a:path>
                  </a:pathLst>
                </a:custGeom>
                <a:solidFill>
                  <a:srgbClr val="47A3CB"/>
                </a:solidFill>
                <a:ln w="9525">
                  <a:noFill/>
                  <a:round/>
                  <a:headEnd/>
                  <a:tailEnd/>
                </a:ln>
              </p:spPr>
              <p:txBody>
                <a:bodyPr/>
                <a:lstStyle/>
                <a:p>
                  <a:endParaRPr lang="en-US"/>
                </a:p>
              </p:txBody>
            </p:sp>
            <p:sp>
              <p:nvSpPr>
                <p:cNvPr id="18490" name="Freeform 1011"/>
                <p:cNvSpPr>
                  <a:spLocks/>
                </p:cNvSpPr>
                <p:nvPr/>
              </p:nvSpPr>
              <p:spPr bwMode="auto">
                <a:xfrm>
                  <a:off x="1034" y="2107"/>
                  <a:ext cx="92" cy="51"/>
                </a:xfrm>
                <a:custGeom>
                  <a:avLst/>
                  <a:gdLst>
                    <a:gd name="T0" fmla="*/ 0 w 369"/>
                    <a:gd name="T1" fmla="*/ 0 h 204"/>
                    <a:gd name="T2" fmla="*/ 0 w 369"/>
                    <a:gd name="T3" fmla="*/ 0 h 204"/>
                    <a:gd name="T4" fmla="*/ 0 w 369"/>
                    <a:gd name="T5" fmla="*/ 0 h 204"/>
                    <a:gd name="T6" fmla="*/ 0 w 369"/>
                    <a:gd name="T7" fmla="*/ 0 h 204"/>
                    <a:gd name="T8" fmla="*/ 0 w 369"/>
                    <a:gd name="T9" fmla="*/ 0 h 204"/>
                    <a:gd name="T10" fmla="*/ 0 w 369"/>
                    <a:gd name="T11" fmla="*/ 0 h 204"/>
                    <a:gd name="T12" fmla="*/ 0 w 369"/>
                    <a:gd name="T13" fmla="*/ 0 h 204"/>
                    <a:gd name="T14" fmla="*/ 0 w 369"/>
                    <a:gd name="T15" fmla="*/ 0 h 204"/>
                    <a:gd name="T16" fmla="*/ 0 w 369"/>
                    <a:gd name="T17" fmla="*/ 0 h 204"/>
                    <a:gd name="T18" fmla="*/ 0 w 369"/>
                    <a:gd name="T19" fmla="*/ 0 h 204"/>
                    <a:gd name="T20" fmla="*/ 0 w 369"/>
                    <a:gd name="T21" fmla="*/ 0 h 204"/>
                    <a:gd name="T22" fmla="*/ 0 w 369"/>
                    <a:gd name="T23" fmla="*/ 0 h 204"/>
                    <a:gd name="T24" fmla="*/ 0 w 369"/>
                    <a:gd name="T25" fmla="*/ 0 h 204"/>
                    <a:gd name="T26" fmla="*/ 0 w 369"/>
                    <a:gd name="T27" fmla="*/ 0 h 204"/>
                    <a:gd name="T28" fmla="*/ 0 w 369"/>
                    <a:gd name="T29" fmla="*/ 0 h 204"/>
                    <a:gd name="T30" fmla="*/ 0 w 369"/>
                    <a:gd name="T31" fmla="*/ 0 h 204"/>
                    <a:gd name="T32" fmla="*/ 0 w 369"/>
                    <a:gd name="T33" fmla="*/ 0 h 204"/>
                    <a:gd name="T34" fmla="*/ 0 w 369"/>
                    <a:gd name="T35" fmla="*/ 0 h 204"/>
                    <a:gd name="T36" fmla="*/ 0 w 369"/>
                    <a:gd name="T37" fmla="*/ 0 h 204"/>
                    <a:gd name="T38" fmla="*/ 0 w 369"/>
                    <a:gd name="T39" fmla="*/ 0 h 204"/>
                    <a:gd name="T40" fmla="*/ 0 w 369"/>
                    <a:gd name="T41" fmla="*/ 0 h 204"/>
                    <a:gd name="T42" fmla="*/ 0 w 369"/>
                    <a:gd name="T43" fmla="*/ 0 h 204"/>
                    <a:gd name="T44" fmla="*/ 0 w 369"/>
                    <a:gd name="T45" fmla="*/ 0 h 204"/>
                    <a:gd name="T46" fmla="*/ 0 w 369"/>
                    <a:gd name="T47" fmla="*/ 0 h 204"/>
                    <a:gd name="T48" fmla="*/ 0 w 369"/>
                    <a:gd name="T49" fmla="*/ 0 h 204"/>
                    <a:gd name="T50" fmla="*/ 0 w 369"/>
                    <a:gd name="T51" fmla="*/ 0 h 204"/>
                    <a:gd name="T52" fmla="*/ 0 w 369"/>
                    <a:gd name="T53" fmla="*/ 0 h 204"/>
                    <a:gd name="T54" fmla="*/ 0 w 369"/>
                    <a:gd name="T55" fmla="*/ 0 h 204"/>
                    <a:gd name="T56" fmla="*/ 0 w 369"/>
                    <a:gd name="T57" fmla="*/ 0 h 204"/>
                    <a:gd name="T58" fmla="*/ 0 w 369"/>
                    <a:gd name="T59" fmla="*/ 0 h 204"/>
                    <a:gd name="T60" fmla="*/ 0 w 369"/>
                    <a:gd name="T61" fmla="*/ 0 h 204"/>
                    <a:gd name="T62" fmla="*/ 0 w 369"/>
                    <a:gd name="T63" fmla="*/ 0 h 204"/>
                    <a:gd name="T64" fmla="*/ 0 w 369"/>
                    <a:gd name="T65" fmla="*/ 0 h 204"/>
                    <a:gd name="T66" fmla="*/ 0 w 369"/>
                    <a:gd name="T67" fmla="*/ 0 h 204"/>
                    <a:gd name="T68" fmla="*/ 0 w 369"/>
                    <a:gd name="T69" fmla="*/ 0 h 204"/>
                    <a:gd name="T70" fmla="*/ 0 w 369"/>
                    <a:gd name="T71" fmla="*/ 0 h 204"/>
                    <a:gd name="T72" fmla="*/ 0 w 369"/>
                    <a:gd name="T73" fmla="*/ 0 h 204"/>
                    <a:gd name="T74" fmla="*/ 0 w 369"/>
                    <a:gd name="T75" fmla="*/ 0 h 204"/>
                    <a:gd name="T76" fmla="*/ 0 w 369"/>
                    <a:gd name="T77" fmla="*/ 0 h 204"/>
                    <a:gd name="T78" fmla="*/ 0 w 369"/>
                    <a:gd name="T79" fmla="*/ 0 h 204"/>
                    <a:gd name="T80" fmla="*/ 0 w 369"/>
                    <a:gd name="T81" fmla="*/ 0 h 204"/>
                    <a:gd name="T82" fmla="*/ 0 w 369"/>
                    <a:gd name="T83" fmla="*/ 0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9"/>
                    <a:gd name="T127" fmla="*/ 0 h 204"/>
                    <a:gd name="T128" fmla="*/ 369 w 369"/>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9" h="204">
                      <a:moveTo>
                        <a:pt x="369" y="30"/>
                      </a:moveTo>
                      <a:lnTo>
                        <a:pt x="320" y="47"/>
                      </a:lnTo>
                      <a:lnTo>
                        <a:pt x="270" y="59"/>
                      </a:lnTo>
                      <a:lnTo>
                        <a:pt x="218" y="63"/>
                      </a:lnTo>
                      <a:lnTo>
                        <a:pt x="166" y="61"/>
                      </a:lnTo>
                      <a:lnTo>
                        <a:pt x="116" y="50"/>
                      </a:lnTo>
                      <a:lnTo>
                        <a:pt x="69" y="30"/>
                      </a:lnTo>
                      <a:lnTo>
                        <a:pt x="25" y="0"/>
                      </a:lnTo>
                      <a:lnTo>
                        <a:pt x="12" y="11"/>
                      </a:lnTo>
                      <a:lnTo>
                        <a:pt x="5" y="21"/>
                      </a:lnTo>
                      <a:lnTo>
                        <a:pt x="5" y="30"/>
                      </a:lnTo>
                      <a:lnTo>
                        <a:pt x="25" y="51"/>
                      </a:lnTo>
                      <a:lnTo>
                        <a:pt x="53" y="74"/>
                      </a:lnTo>
                      <a:lnTo>
                        <a:pt x="71" y="95"/>
                      </a:lnTo>
                      <a:lnTo>
                        <a:pt x="65" y="123"/>
                      </a:lnTo>
                      <a:lnTo>
                        <a:pt x="37" y="139"/>
                      </a:lnTo>
                      <a:lnTo>
                        <a:pt x="6" y="155"/>
                      </a:lnTo>
                      <a:lnTo>
                        <a:pt x="0" y="166"/>
                      </a:lnTo>
                      <a:lnTo>
                        <a:pt x="4" y="180"/>
                      </a:lnTo>
                      <a:lnTo>
                        <a:pt x="8" y="191"/>
                      </a:lnTo>
                      <a:lnTo>
                        <a:pt x="13" y="201"/>
                      </a:lnTo>
                      <a:lnTo>
                        <a:pt x="24" y="204"/>
                      </a:lnTo>
                      <a:lnTo>
                        <a:pt x="33" y="202"/>
                      </a:lnTo>
                      <a:lnTo>
                        <a:pt x="75" y="171"/>
                      </a:lnTo>
                      <a:lnTo>
                        <a:pt x="118" y="147"/>
                      </a:lnTo>
                      <a:lnTo>
                        <a:pt x="166" y="131"/>
                      </a:lnTo>
                      <a:lnTo>
                        <a:pt x="216" y="121"/>
                      </a:lnTo>
                      <a:lnTo>
                        <a:pt x="267" y="117"/>
                      </a:lnTo>
                      <a:lnTo>
                        <a:pt x="318" y="117"/>
                      </a:lnTo>
                      <a:lnTo>
                        <a:pt x="369" y="121"/>
                      </a:lnTo>
                      <a:lnTo>
                        <a:pt x="369" y="98"/>
                      </a:lnTo>
                      <a:lnTo>
                        <a:pt x="369" y="54"/>
                      </a:lnTo>
                      <a:lnTo>
                        <a:pt x="369" y="30"/>
                      </a:lnTo>
                    </a:path>
                  </a:pathLst>
                </a:custGeom>
                <a:noFill/>
                <a:ln w="1588">
                  <a:solidFill>
                    <a:srgbClr val="87C2DC"/>
                  </a:solidFill>
                  <a:round/>
                  <a:headEnd/>
                  <a:tailEnd/>
                </a:ln>
              </p:spPr>
              <p:txBody>
                <a:bodyPr/>
                <a:lstStyle/>
                <a:p>
                  <a:endParaRPr lang="en-US"/>
                </a:p>
              </p:txBody>
            </p:sp>
            <p:sp>
              <p:nvSpPr>
                <p:cNvPr id="18491" name="Freeform 1012"/>
                <p:cNvSpPr>
                  <a:spLocks/>
                </p:cNvSpPr>
                <p:nvPr/>
              </p:nvSpPr>
              <p:spPr bwMode="auto">
                <a:xfrm>
                  <a:off x="1156" y="2084"/>
                  <a:ext cx="3" cy="14"/>
                </a:xfrm>
                <a:custGeom>
                  <a:avLst/>
                  <a:gdLst>
                    <a:gd name="T0" fmla="*/ 0 w 9"/>
                    <a:gd name="T1" fmla="*/ 0 h 58"/>
                    <a:gd name="T2" fmla="*/ 0 w 9"/>
                    <a:gd name="T3" fmla="*/ 0 h 58"/>
                    <a:gd name="T4" fmla="*/ 0 w 9"/>
                    <a:gd name="T5" fmla="*/ 0 h 58"/>
                    <a:gd name="T6" fmla="*/ 0 w 9"/>
                    <a:gd name="T7" fmla="*/ 0 h 58"/>
                    <a:gd name="T8" fmla="*/ 0 60000 65536"/>
                    <a:gd name="T9" fmla="*/ 0 60000 65536"/>
                    <a:gd name="T10" fmla="*/ 0 60000 65536"/>
                    <a:gd name="T11" fmla="*/ 0 60000 65536"/>
                    <a:gd name="T12" fmla="*/ 0 w 9"/>
                    <a:gd name="T13" fmla="*/ 0 h 58"/>
                    <a:gd name="T14" fmla="*/ 9 w 9"/>
                    <a:gd name="T15" fmla="*/ 58 h 58"/>
                  </a:gdLst>
                  <a:ahLst/>
                  <a:cxnLst>
                    <a:cxn ang="T8">
                      <a:pos x="T0" y="T1"/>
                    </a:cxn>
                    <a:cxn ang="T9">
                      <a:pos x="T2" y="T3"/>
                    </a:cxn>
                    <a:cxn ang="T10">
                      <a:pos x="T4" y="T5"/>
                    </a:cxn>
                    <a:cxn ang="T11">
                      <a:pos x="T6" y="T7"/>
                    </a:cxn>
                  </a:cxnLst>
                  <a:rect l="T12" t="T13" r="T14" b="T15"/>
                  <a:pathLst>
                    <a:path w="9" h="58">
                      <a:moveTo>
                        <a:pt x="0" y="58"/>
                      </a:moveTo>
                      <a:lnTo>
                        <a:pt x="2" y="38"/>
                      </a:lnTo>
                      <a:lnTo>
                        <a:pt x="4" y="21"/>
                      </a:lnTo>
                      <a:lnTo>
                        <a:pt x="9" y="0"/>
                      </a:lnTo>
                    </a:path>
                  </a:pathLst>
                </a:custGeom>
                <a:noFill/>
                <a:ln w="1588">
                  <a:solidFill>
                    <a:srgbClr val="FFFFFF"/>
                  </a:solidFill>
                  <a:round/>
                  <a:headEnd/>
                  <a:tailEnd/>
                </a:ln>
              </p:spPr>
              <p:txBody>
                <a:bodyPr/>
                <a:lstStyle/>
                <a:p>
                  <a:endParaRPr lang="en-US"/>
                </a:p>
              </p:txBody>
            </p:sp>
            <p:sp>
              <p:nvSpPr>
                <p:cNvPr id="18492" name="Freeform 1013"/>
                <p:cNvSpPr>
                  <a:spLocks/>
                </p:cNvSpPr>
                <p:nvPr/>
              </p:nvSpPr>
              <p:spPr bwMode="auto">
                <a:xfrm>
                  <a:off x="1159" y="2079"/>
                  <a:ext cx="1" cy="5"/>
                </a:xfrm>
                <a:custGeom>
                  <a:avLst/>
                  <a:gdLst>
                    <a:gd name="T0" fmla="*/ 0 w 4"/>
                    <a:gd name="T1" fmla="*/ 0 h 20"/>
                    <a:gd name="T2" fmla="*/ 0 w 4"/>
                    <a:gd name="T3" fmla="*/ 0 h 20"/>
                    <a:gd name="T4" fmla="*/ 0 w 4"/>
                    <a:gd name="T5" fmla="*/ 0 h 20"/>
                    <a:gd name="T6" fmla="*/ 0 w 4"/>
                    <a:gd name="T7" fmla="*/ 0 h 20"/>
                    <a:gd name="T8" fmla="*/ 0 60000 65536"/>
                    <a:gd name="T9" fmla="*/ 0 60000 65536"/>
                    <a:gd name="T10" fmla="*/ 0 60000 65536"/>
                    <a:gd name="T11" fmla="*/ 0 60000 65536"/>
                    <a:gd name="T12" fmla="*/ 0 w 4"/>
                    <a:gd name="T13" fmla="*/ 0 h 20"/>
                    <a:gd name="T14" fmla="*/ 4 w 4"/>
                    <a:gd name="T15" fmla="*/ 20 h 20"/>
                  </a:gdLst>
                  <a:ahLst/>
                  <a:cxnLst>
                    <a:cxn ang="T8">
                      <a:pos x="T0" y="T1"/>
                    </a:cxn>
                    <a:cxn ang="T9">
                      <a:pos x="T2" y="T3"/>
                    </a:cxn>
                    <a:cxn ang="T10">
                      <a:pos x="T4" y="T5"/>
                    </a:cxn>
                    <a:cxn ang="T11">
                      <a:pos x="T6" y="T7"/>
                    </a:cxn>
                  </a:cxnLst>
                  <a:rect l="T12" t="T13" r="T14" b="T15"/>
                  <a:pathLst>
                    <a:path w="4" h="20">
                      <a:moveTo>
                        <a:pt x="0" y="20"/>
                      </a:moveTo>
                      <a:lnTo>
                        <a:pt x="1" y="15"/>
                      </a:lnTo>
                      <a:lnTo>
                        <a:pt x="4" y="6"/>
                      </a:lnTo>
                      <a:lnTo>
                        <a:pt x="4" y="0"/>
                      </a:lnTo>
                    </a:path>
                  </a:pathLst>
                </a:custGeom>
                <a:noFill/>
                <a:ln w="1588">
                  <a:solidFill>
                    <a:srgbClr val="FFFFFF"/>
                  </a:solidFill>
                  <a:round/>
                  <a:headEnd/>
                  <a:tailEnd/>
                </a:ln>
              </p:spPr>
              <p:txBody>
                <a:bodyPr/>
                <a:lstStyle/>
                <a:p>
                  <a:endParaRPr lang="en-US"/>
                </a:p>
              </p:txBody>
            </p:sp>
            <p:sp>
              <p:nvSpPr>
                <p:cNvPr id="18493" name="Freeform 1014"/>
                <p:cNvSpPr>
                  <a:spLocks/>
                </p:cNvSpPr>
                <p:nvPr/>
              </p:nvSpPr>
              <p:spPr bwMode="auto">
                <a:xfrm>
                  <a:off x="1159" y="2076"/>
                  <a:ext cx="1" cy="3"/>
                </a:xfrm>
                <a:custGeom>
                  <a:avLst/>
                  <a:gdLst>
                    <a:gd name="T0" fmla="*/ 0 w 3"/>
                    <a:gd name="T1" fmla="*/ 0 h 11"/>
                    <a:gd name="T2" fmla="*/ 0 w 3"/>
                    <a:gd name="T3" fmla="*/ 0 h 11"/>
                    <a:gd name="T4" fmla="*/ 0 w 3"/>
                    <a:gd name="T5" fmla="*/ 0 h 11"/>
                    <a:gd name="T6" fmla="*/ 0 w 3"/>
                    <a:gd name="T7" fmla="*/ 0 h 11"/>
                    <a:gd name="T8" fmla="*/ 0 60000 65536"/>
                    <a:gd name="T9" fmla="*/ 0 60000 65536"/>
                    <a:gd name="T10" fmla="*/ 0 60000 65536"/>
                    <a:gd name="T11" fmla="*/ 0 60000 65536"/>
                    <a:gd name="T12" fmla="*/ 0 w 3"/>
                    <a:gd name="T13" fmla="*/ 0 h 11"/>
                    <a:gd name="T14" fmla="*/ 3 w 3"/>
                    <a:gd name="T15" fmla="*/ 11 h 11"/>
                  </a:gdLst>
                  <a:ahLst/>
                  <a:cxnLst>
                    <a:cxn ang="T8">
                      <a:pos x="T0" y="T1"/>
                    </a:cxn>
                    <a:cxn ang="T9">
                      <a:pos x="T2" y="T3"/>
                    </a:cxn>
                    <a:cxn ang="T10">
                      <a:pos x="T4" y="T5"/>
                    </a:cxn>
                    <a:cxn ang="T11">
                      <a:pos x="T6" y="T7"/>
                    </a:cxn>
                  </a:cxnLst>
                  <a:rect l="T12" t="T13" r="T14" b="T15"/>
                  <a:pathLst>
                    <a:path w="3" h="11">
                      <a:moveTo>
                        <a:pt x="3" y="11"/>
                      </a:moveTo>
                      <a:lnTo>
                        <a:pt x="3" y="6"/>
                      </a:lnTo>
                      <a:lnTo>
                        <a:pt x="1" y="4"/>
                      </a:lnTo>
                      <a:lnTo>
                        <a:pt x="0" y="0"/>
                      </a:lnTo>
                    </a:path>
                  </a:pathLst>
                </a:custGeom>
                <a:noFill/>
                <a:ln w="1588">
                  <a:solidFill>
                    <a:srgbClr val="FFFFFF"/>
                  </a:solidFill>
                  <a:round/>
                  <a:headEnd/>
                  <a:tailEnd/>
                </a:ln>
              </p:spPr>
              <p:txBody>
                <a:bodyPr/>
                <a:lstStyle/>
                <a:p>
                  <a:endParaRPr lang="en-US"/>
                </a:p>
              </p:txBody>
            </p:sp>
            <p:sp>
              <p:nvSpPr>
                <p:cNvPr id="18494" name="Freeform 1015"/>
                <p:cNvSpPr>
                  <a:spLocks/>
                </p:cNvSpPr>
                <p:nvPr/>
              </p:nvSpPr>
              <p:spPr bwMode="auto">
                <a:xfrm>
                  <a:off x="1150" y="2073"/>
                  <a:ext cx="8" cy="1"/>
                </a:xfrm>
                <a:custGeom>
                  <a:avLst/>
                  <a:gdLst>
                    <a:gd name="T0" fmla="*/ 0 w 31"/>
                    <a:gd name="T1" fmla="*/ 0 h 6"/>
                    <a:gd name="T2" fmla="*/ 0 w 31"/>
                    <a:gd name="T3" fmla="*/ 0 h 6"/>
                    <a:gd name="T4" fmla="*/ 0 w 31"/>
                    <a:gd name="T5" fmla="*/ 0 h 6"/>
                    <a:gd name="T6" fmla="*/ 0 w 31"/>
                    <a:gd name="T7" fmla="*/ 0 h 6"/>
                    <a:gd name="T8" fmla="*/ 0 60000 65536"/>
                    <a:gd name="T9" fmla="*/ 0 60000 65536"/>
                    <a:gd name="T10" fmla="*/ 0 60000 65536"/>
                    <a:gd name="T11" fmla="*/ 0 60000 65536"/>
                    <a:gd name="T12" fmla="*/ 0 w 31"/>
                    <a:gd name="T13" fmla="*/ 0 h 6"/>
                    <a:gd name="T14" fmla="*/ 31 w 31"/>
                    <a:gd name="T15" fmla="*/ 6 h 6"/>
                  </a:gdLst>
                  <a:ahLst/>
                  <a:cxnLst>
                    <a:cxn ang="T8">
                      <a:pos x="T0" y="T1"/>
                    </a:cxn>
                    <a:cxn ang="T9">
                      <a:pos x="T2" y="T3"/>
                    </a:cxn>
                    <a:cxn ang="T10">
                      <a:pos x="T4" y="T5"/>
                    </a:cxn>
                    <a:cxn ang="T11">
                      <a:pos x="T6" y="T7"/>
                    </a:cxn>
                  </a:cxnLst>
                  <a:rect l="T12" t="T13" r="T14" b="T15"/>
                  <a:pathLst>
                    <a:path w="31" h="6">
                      <a:moveTo>
                        <a:pt x="31" y="6"/>
                      </a:moveTo>
                      <a:lnTo>
                        <a:pt x="22" y="1"/>
                      </a:lnTo>
                      <a:lnTo>
                        <a:pt x="11" y="0"/>
                      </a:lnTo>
                      <a:lnTo>
                        <a:pt x="0" y="1"/>
                      </a:lnTo>
                    </a:path>
                  </a:pathLst>
                </a:custGeom>
                <a:noFill/>
                <a:ln w="1588">
                  <a:solidFill>
                    <a:srgbClr val="FFFFFF"/>
                  </a:solidFill>
                  <a:round/>
                  <a:headEnd/>
                  <a:tailEnd/>
                </a:ln>
              </p:spPr>
              <p:txBody>
                <a:bodyPr/>
                <a:lstStyle/>
                <a:p>
                  <a:endParaRPr lang="en-US"/>
                </a:p>
              </p:txBody>
            </p:sp>
            <p:sp>
              <p:nvSpPr>
                <p:cNvPr id="18495" name="Freeform 1016"/>
                <p:cNvSpPr>
                  <a:spLocks/>
                </p:cNvSpPr>
                <p:nvPr/>
              </p:nvSpPr>
              <p:spPr bwMode="auto">
                <a:xfrm>
                  <a:off x="1141" y="2076"/>
                  <a:ext cx="4" cy="21"/>
                </a:xfrm>
                <a:custGeom>
                  <a:avLst/>
                  <a:gdLst>
                    <a:gd name="T0" fmla="*/ 0 w 17"/>
                    <a:gd name="T1" fmla="*/ 0 h 80"/>
                    <a:gd name="T2" fmla="*/ 0 w 17"/>
                    <a:gd name="T3" fmla="*/ 0 h 80"/>
                    <a:gd name="T4" fmla="*/ 0 w 17"/>
                    <a:gd name="T5" fmla="*/ 0 h 80"/>
                    <a:gd name="T6" fmla="*/ 0 w 17"/>
                    <a:gd name="T7" fmla="*/ 0 h 80"/>
                    <a:gd name="T8" fmla="*/ 0 60000 65536"/>
                    <a:gd name="T9" fmla="*/ 0 60000 65536"/>
                    <a:gd name="T10" fmla="*/ 0 60000 65536"/>
                    <a:gd name="T11" fmla="*/ 0 60000 65536"/>
                    <a:gd name="T12" fmla="*/ 0 w 17"/>
                    <a:gd name="T13" fmla="*/ 0 h 80"/>
                    <a:gd name="T14" fmla="*/ 17 w 17"/>
                    <a:gd name="T15" fmla="*/ 80 h 80"/>
                  </a:gdLst>
                  <a:ahLst/>
                  <a:cxnLst>
                    <a:cxn ang="T8">
                      <a:pos x="T0" y="T1"/>
                    </a:cxn>
                    <a:cxn ang="T9">
                      <a:pos x="T2" y="T3"/>
                    </a:cxn>
                    <a:cxn ang="T10">
                      <a:pos x="T4" y="T5"/>
                    </a:cxn>
                    <a:cxn ang="T11">
                      <a:pos x="T6" y="T7"/>
                    </a:cxn>
                  </a:cxnLst>
                  <a:rect l="T12" t="T13" r="T14" b="T15"/>
                  <a:pathLst>
                    <a:path w="17" h="80">
                      <a:moveTo>
                        <a:pt x="17" y="0"/>
                      </a:moveTo>
                      <a:lnTo>
                        <a:pt x="9" y="23"/>
                      </a:lnTo>
                      <a:lnTo>
                        <a:pt x="3" y="53"/>
                      </a:lnTo>
                      <a:lnTo>
                        <a:pt x="0" y="80"/>
                      </a:lnTo>
                    </a:path>
                  </a:pathLst>
                </a:custGeom>
                <a:noFill/>
                <a:ln w="1588">
                  <a:solidFill>
                    <a:srgbClr val="FFFFFF"/>
                  </a:solidFill>
                  <a:round/>
                  <a:headEnd/>
                  <a:tailEnd/>
                </a:ln>
              </p:spPr>
              <p:txBody>
                <a:bodyPr/>
                <a:lstStyle/>
                <a:p>
                  <a:endParaRPr lang="en-US"/>
                </a:p>
              </p:txBody>
            </p:sp>
            <p:sp>
              <p:nvSpPr>
                <p:cNvPr id="18496" name="Freeform 1017"/>
                <p:cNvSpPr>
                  <a:spLocks/>
                </p:cNvSpPr>
                <p:nvPr/>
              </p:nvSpPr>
              <p:spPr bwMode="auto">
                <a:xfrm>
                  <a:off x="1141" y="2097"/>
                  <a:ext cx="1" cy="1"/>
                </a:xfrm>
                <a:custGeom>
                  <a:avLst/>
                  <a:gdLst>
                    <a:gd name="T0" fmla="*/ 0 w 1"/>
                    <a:gd name="T1" fmla="*/ 0 h 7"/>
                    <a:gd name="T2" fmla="*/ 0 w 1"/>
                    <a:gd name="T3" fmla="*/ 0 h 7"/>
                    <a:gd name="T4" fmla="*/ 0 w 1"/>
                    <a:gd name="T5" fmla="*/ 0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4"/>
                      </a:lnTo>
                      <a:lnTo>
                        <a:pt x="0" y="6"/>
                      </a:lnTo>
                      <a:lnTo>
                        <a:pt x="0" y="7"/>
                      </a:lnTo>
                    </a:path>
                  </a:pathLst>
                </a:custGeom>
                <a:noFill/>
                <a:ln w="1588">
                  <a:solidFill>
                    <a:srgbClr val="FFFFFF"/>
                  </a:solidFill>
                  <a:round/>
                  <a:headEnd/>
                  <a:tailEnd/>
                </a:ln>
              </p:spPr>
              <p:txBody>
                <a:bodyPr/>
                <a:lstStyle/>
                <a:p>
                  <a:endParaRPr lang="en-US"/>
                </a:p>
              </p:txBody>
            </p:sp>
            <p:sp>
              <p:nvSpPr>
                <p:cNvPr id="18497" name="Freeform 1018"/>
                <p:cNvSpPr>
                  <a:spLocks/>
                </p:cNvSpPr>
                <p:nvPr/>
              </p:nvSpPr>
              <p:spPr bwMode="auto">
                <a:xfrm>
                  <a:off x="1141" y="2096"/>
                  <a:ext cx="15" cy="4"/>
                </a:xfrm>
                <a:custGeom>
                  <a:avLst/>
                  <a:gdLst>
                    <a:gd name="T0" fmla="*/ 0 w 60"/>
                    <a:gd name="T1" fmla="*/ 0 h 18"/>
                    <a:gd name="T2" fmla="*/ 0 w 60"/>
                    <a:gd name="T3" fmla="*/ 0 h 18"/>
                    <a:gd name="T4" fmla="*/ 0 w 60"/>
                    <a:gd name="T5" fmla="*/ 0 h 18"/>
                    <a:gd name="T6" fmla="*/ 0 w 60"/>
                    <a:gd name="T7" fmla="*/ 0 h 18"/>
                    <a:gd name="T8" fmla="*/ 0 60000 65536"/>
                    <a:gd name="T9" fmla="*/ 0 60000 65536"/>
                    <a:gd name="T10" fmla="*/ 0 60000 65536"/>
                    <a:gd name="T11" fmla="*/ 0 60000 65536"/>
                    <a:gd name="T12" fmla="*/ 0 w 60"/>
                    <a:gd name="T13" fmla="*/ 0 h 18"/>
                    <a:gd name="T14" fmla="*/ 60 w 60"/>
                    <a:gd name="T15" fmla="*/ 18 h 18"/>
                  </a:gdLst>
                  <a:ahLst/>
                  <a:cxnLst>
                    <a:cxn ang="T8">
                      <a:pos x="T0" y="T1"/>
                    </a:cxn>
                    <a:cxn ang="T9">
                      <a:pos x="T2" y="T3"/>
                    </a:cxn>
                    <a:cxn ang="T10">
                      <a:pos x="T4" y="T5"/>
                    </a:cxn>
                    <a:cxn ang="T11">
                      <a:pos x="T6" y="T7"/>
                    </a:cxn>
                  </a:cxnLst>
                  <a:rect l="T12" t="T13" r="T14" b="T15"/>
                  <a:pathLst>
                    <a:path w="60" h="18">
                      <a:moveTo>
                        <a:pt x="0" y="9"/>
                      </a:moveTo>
                      <a:lnTo>
                        <a:pt x="24" y="0"/>
                      </a:lnTo>
                      <a:lnTo>
                        <a:pt x="49" y="2"/>
                      </a:lnTo>
                      <a:lnTo>
                        <a:pt x="60" y="18"/>
                      </a:lnTo>
                    </a:path>
                  </a:pathLst>
                </a:custGeom>
                <a:noFill/>
                <a:ln w="1588">
                  <a:solidFill>
                    <a:srgbClr val="FFFFFF"/>
                  </a:solidFill>
                  <a:round/>
                  <a:headEnd/>
                  <a:tailEnd/>
                </a:ln>
              </p:spPr>
              <p:txBody>
                <a:bodyPr/>
                <a:lstStyle/>
                <a:p>
                  <a:endParaRPr lang="en-US"/>
                </a:p>
              </p:txBody>
            </p:sp>
            <p:sp>
              <p:nvSpPr>
                <p:cNvPr id="18498" name="Freeform 1019"/>
                <p:cNvSpPr>
                  <a:spLocks/>
                </p:cNvSpPr>
                <p:nvPr/>
              </p:nvSpPr>
              <p:spPr bwMode="auto">
                <a:xfrm>
                  <a:off x="1146" y="2100"/>
                  <a:ext cx="10" cy="4"/>
                </a:xfrm>
                <a:custGeom>
                  <a:avLst/>
                  <a:gdLst>
                    <a:gd name="T0" fmla="*/ 0 w 41"/>
                    <a:gd name="T1" fmla="*/ 0 h 14"/>
                    <a:gd name="T2" fmla="*/ 0 w 41"/>
                    <a:gd name="T3" fmla="*/ 0 h 14"/>
                    <a:gd name="T4" fmla="*/ 0 w 41"/>
                    <a:gd name="T5" fmla="*/ 0 h 14"/>
                    <a:gd name="T6" fmla="*/ 0 w 41"/>
                    <a:gd name="T7" fmla="*/ 0 h 14"/>
                    <a:gd name="T8" fmla="*/ 0 60000 65536"/>
                    <a:gd name="T9" fmla="*/ 0 60000 65536"/>
                    <a:gd name="T10" fmla="*/ 0 60000 65536"/>
                    <a:gd name="T11" fmla="*/ 0 60000 65536"/>
                    <a:gd name="T12" fmla="*/ 0 w 41"/>
                    <a:gd name="T13" fmla="*/ 0 h 14"/>
                    <a:gd name="T14" fmla="*/ 41 w 41"/>
                    <a:gd name="T15" fmla="*/ 14 h 14"/>
                  </a:gdLst>
                  <a:ahLst/>
                  <a:cxnLst>
                    <a:cxn ang="T8">
                      <a:pos x="T0" y="T1"/>
                    </a:cxn>
                    <a:cxn ang="T9">
                      <a:pos x="T2" y="T3"/>
                    </a:cxn>
                    <a:cxn ang="T10">
                      <a:pos x="T4" y="T5"/>
                    </a:cxn>
                    <a:cxn ang="T11">
                      <a:pos x="T6" y="T7"/>
                    </a:cxn>
                  </a:cxnLst>
                  <a:rect l="T12" t="T13" r="T14" b="T15"/>
                  <a:pathLst>
                    <a:path w="41" h="14">
                      <a:moveTo>
                        <a:pt x="41" y="0"/>
                      </a:moveTo>
                      <a:lnTo>
                        <a:pt x="34" y="10"/>
                      </a:lnTo>
                      <a:lnTo>
                        <a:pt x="18" y="14"/>
                      </a:lnTo>
                      <a:lnTo>
                        <a:pt x="0" y="11"/>
                      </a:lnTo>
                    </a:path>
                  </a:pathLst>
                </a:custGeom>
                <a:noFill/>
                <a:ln w="1588">
                  <a:solidFill>
                    <a:srgbClr val="FFFFFF"/>
                  </a:solidFill>
                  <a:round/>
                  <a:headEnd/>
                  <a:tailEnd/>
                </a:ln>
              </p:spPr>
              <p:txBody>
                <a:bodyPr/>
                <a:lstStyle/>
                <a:p>
                  <a:endParaRPr lang="en-US"/>
                </a:p>
              </p:txBody>
            </p:sp>
            <p:sp>
              <p:nvSpPr>
                <p:cNvPr id="18499" name="Freeform 1020"/>
                <p:cNvSpPr>
                  <a:spLocks/>
                </p:cNvSpPr>
                <p:nvPr/>
              </p:nvSpPr>
              <p:spPr bwMode="auto">
                <a:xfrm>
                  <a:off x="1141" y="2100"/>
                  <a:ext cx="5" cy="3"/>
                </a:xfrm>
                <a:custGeom>
                  <a:avLst/>
                  <a:gdLst>
                    <a:gd name="T0" fmla="*/ 0 w 17"/>
                    <a:gd name="T1" fmla="*/ 0 h 14"/>
                    <a:gd name="T2" fmla="*/ 0 w 17"/>
                    <a:gd name="T3" fmla="*/ 0 h 14"/>
                    <a:gd name="T4" fmla="*/ 0 w 17"/>
                    <a:gd name="T5" fmla="*/ 0 h 14"/>
                    <a:gd name="T6" fmla="*/ 0 w 17"/>
                    <a:gd name="T7" fmla="*/ 0 h 14"/>
                    <a:gd name="T8" fmla="*/ 0 60000 65536"/>
                    <a:gd name="T9" fmla="*/ 0 60000 65536"/>
                    <a:gd name="T10" fmla="*/ 0 60000 65536"/>
                    <a:gd name="T11" fmla="*/ 0 60000 65536"/>
                    <a:gd name="T12" fmla="*/ 0 w 17"/>
                    <a:gd name="T13" fmla="*/ 0 h 14"/>
                    <a:gd name="T14" fmla="*/ 17 w 17"/>
                    <a:gd name="T15" fmla="*/ 14 h 14"/>
                  </a:gdLst>
                  <a:ahLst/>
                  <a:cxnLst>
                    <a:cxn ang="T8">
                      <a:pos x="T0" y="T1"/>
                    </a:cxn>
                    <a:cxn ang="T9">
                      <a:pos x="T2" y="T3"/>
                    </a:cxn>
                    <a:cxn ang="T10">
                      <a:pos x="T4" y="T5"/>
                    </a:cxn>
                    <a:cxn ang="T11">
                      <a:pos x="T6" y="T7"/>
                    </a:cxn>
                  </a:cxnLst>
                  <a:rect l="T12" t="T13" r="T14" b="T15"/>
                  <a:pathLst>
                    <a:path w="17" h="14">
                      <a:moveTo>
                        <a:pt x="17" y="14"/>
                      </a:moveTo>
                      <a:lnTo>
                        <a:pt x="10" y="12"/>
                      </a:lnTo>
                      <a:lnTo>
                        <a:pt x="3" y="7"/>
                      </a:lnTo>
                      <a:lnTo>
                        <a:pt x="0" y="0"/>
                      </a:lnTo>
                    </a:path>
                  </a:pathLst>
                </a:custGeom>
                <a:noFill/>
                <a:ln w="1588">
                  <a:solidFill>
                    <a:srgbClr val="FFFFFF"/>
                  </a:solidFill>
                  <a:round/>
                  <a:headEnd/>
                  <a:tailEnd/>
                </a:ln>
              </p:spPr>
              <p:txBody>
                <a:bodyPr/>
                <a:lstStyle/>
                <a:p>
                  <a:endParaRPr lang="en-US"/>
                </a:p>
              </p:txBody>
            </p:sp>
            <p:sp>
              <p:nvSpPr>
                <p:cNvPr id="18500" name="Freeform 1021"/>
                <p:cNvSpPr>
                  <a:spLocks/>
                </p:cNvSpPr>
                <p:nvPr/>
              </p:nvSpPr>
              <p:spPr bwMode="auto">
                <a:xfrm>
                  <a:off x="1148" y="2010"/>
                  <a:ext cx="8" cy="19"/>
                </a:xfrm>
                <a:custGeom>
                  <a:avLst/>
                  <a:gdLst>
                    <a:gd name="T0" fmla="*/ 0 w 31"/>
                    <a:gd name="T1" fmla="*/ 0 h 78"/>
                    <a:gd name="T2" fmla="*/ 0 w 31"/>
                    <a:gd name="T3" fmla="*/ 0 h 78"/>
                    <a:gd name="T4" fmla="*/ 0 w 31"/>
                    <a:gd name="T5" fmla="*/ 0 h 78"/>
                    <a:gd name="T6" fmla="*/ 0 w 31"/>
                    <a:gd name="T7" fmla="*/ 0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0"/>
                      </a:moveTo>
                      <a:lnTo>
                        <a:pt x="28" y="32"/>
                      </a:lnTo>
                      <a:lnTo>
                        <a:pt x="18" y="55"/>
                      </a:lnTo>
                      <a:lnTo>
                        <a:pt x="0" y="78"/>
                      </a:lnTo>
                    </a:path>
                  </a:pathLst>
                </a:custGeom>
                <a:noFill/>
                <a:ln w="1588">
                  <a:solidFill>
                    <a:srgbClr val="FFFFFF"/>
                  </a:solidFill>
                  <a:round/>
                  <a:headEnd/>
                  <a:tailEnd/>
                </a:ln>
              </p:spPr>
              <p:txBody>
                <a:bodyPr/>
                <a:lstStyle/>
                <a:p>
                  <a:endParaRPr lang="en-US"/>
                </a:p>
              </p:txBody>
            </p:sp>
            <p:sp>
              <p:nvSpPr>
                <p:cNvPr id="18501" name="Freeform 1022"/>
                <p:cNvSpPr>
                  <a:spLocks/>
                </p:cNvSpPr>
                <p:nvPr/>
              </p:nvSpPr>
              <p:spPr bwMode="auto">
                <a:xfrm>
                  <a:off x="1144" y="2029"/>
                  <a:ext cx="4" cy="5"/>
                </a:xfrm>
                <a:custGeom>
                  <a:avLst/>
                  <a:gdLst>
                    <a:gd name="T0" fmla="*/ 0 w 16"/>
                    <a:gd name="T1" fmla="*/ 0 h 20"/>
                    <a:gd name="T2" fmla="*/ 0 w 16"/>
                    <a:gd name="T3" fmla="*/ 0 h 20"/>
                    <a:gd name="T4" fmla="*/ 0 w 16"/>
                    <a:gd name="T5" fmla="*/ 0 h 20"/>
                    <a:gd name="T6" fmla="*/ 0 w 16"/>
                    <a:gd name="T7" fmla="*/ 0 h 20"/>
                    <a:gd name="T8" fmla="*/ 0 60000 65536"/>
                    <a:gd name="T9" fmla="*/ 0 60000 65536"/>
                    <a:gd name="T10" fmla="*/ 0 60000 65536"/>
                    <a:gd name="T11" fmla="*/ 0 60000 65536"/>
                    <a:gd name="T12" fmla="*/ 0 w 16"/>
                    <a:gd name="T13" fmla="*/ 0 h 20"/>
                    <a:gd name="T14" fmla="*/ 16 w 16"/>
                    <a:gd name="T15" fmla="*/ 20 h 20"/>
                  </a:gdLst>
                  <a:ahLst/>
                  <a:cxnLst>
                    <a:cxn ang="T8">
                      <a:pos x="T0" y="T1"/>
                    </a:cxn>
                    <a:cxn ang="T9">
                      <a:pos x="T2" y="T3"/>
                    </a:cxn>
                    <a:cxn ang="T10">
                      <a:pos x="T4" y="T5"/>
                    </a:cxn>
                    <a:cxn ang="T11">
                      <a:pos x="T6" y="T7"/>
                    </a:cxn>
                  </a:cxnLst>
                  <a:rect l="T12" t="T13" r="T14" b="T15"/>
                  <a:pathLst>
                    <a:path w="16" h="20">
                      <a:moveTo>
                        <a:pt x="16" y="0"/>
                      </a:moveTo>
                      <a:lnTo>
                        <a:pt x="12" y="6"/>
                      </a:lnTo>
                      <a:lnTo>
                        <a:pt x="4" y="14"/>
                      </a:lnTo>
                      <a:lnTo>
                        <a:pt x="0" y="20"/>
                      </a:lnTo>
                    </a:path>
                  </a:pathLst>
                </a:custGeom>
                <a:noFill/>
                <a:ln w="1588">
                  <a:solidFill>
                    <a:srgbClr val="FFFFFF"/>
                  </a:solidFill>
                  <a:round/>
                  <a:headEnd/>
                  <a:tailEnd/>
                </a:ln>
              </p:spPr>
              <p:txBody>
                <a:bodyPr/>
                <a:lstStyle/>
                <a:p>
                  <a:endParaRPr lang="en-US"/>
                </a:p>
              </p:txBody>
            </p:sp>
            <p:sp>
              <p:nvSpPr>
                <p:cNvPr id="18502" name="Freeform 1023"/>
                <p:cNvSpPr>
                  <a:spLocks/>
                </p:cNvSpPr>
                <p:nvPr/>
              </p:nvSpPr>
              <p:spPr bwMode="auto">
                <a:xfrm>
                  <a:off x="1144" y="2034"/>
                  <a:ext cx="5" cy="1"/>
                </a:xfrm>
                <a:custGeom>
                  <a:avLst/>
                  <a:gdLst>
                    <a:gd name="T0" fmla="*/ 0 w 19"/>
                    <a:gd name="T1" fmla="*/ 0 h 4"/>
                    <a:gd name="T2" fmla="*/ 0 w 19"/>
                    <a:gd name="T3" fmla="*/ 0 h 4"/>
                    <a:gd name="T4" fmla="*/ 0 w 19"/>
                    <a:gd name="T5" fmla="*/ 0 h 4"/>
                    <a:gd name="T6" fmla="*/ 0 w 19"/>
                    <a:gd name="T7" fmla="*/ 0 h 4"/>
                    <a:gd name="T8" fmla="*/ 0 60000 65536"/>
                    <a:gd name="T9" fmla="*/ 0 60000 65536"/>
                    <a:gd name="T10" fmla="*/ 0 60000 65536"/>
                    <a:gd name="T11" fmla="*/ 0 60000 65536"/>
                    <a:gd name="T12" fmla="*/ 0 w 19"/>
                    <a:gd name="T13" fmla="*/ 0 h 4"/>
                    <a:gd name="T14" fmla="*/ 19 w 19"/>
                    <a:gd name="T15" fmla="*/ 4 h 4"/>
                  </a:gdLst>
                  <a:ahLst/>
                  <a:cxnLst>
                    <a:cxn ang="T8">
                      <a:pos x="T0" y="T1"/>
                    </a:cxn>
                    <a:cxn ang="T9">
                      <a:pos x="T2" y="T3"/>
                    </a:cxn>
                    <a:cxn ang="T10">
                      <a:pos x="T4" y="T5"/>
                    </a:cxn>
                    <a:cxn ang="T11">
                      <a:pos x="T6" y="T7"/>
                    </a:cxn>
                  </a:cxnLst>
                  <a:rect l="T12" t="T13" r="T14" b="T15"/>
                  <a:pathLst>
                    <a:path w="19" h="4">
                      <a:moveTo>
                        <a:pt x="0" y="0"/>
                      </a:moveTo>
                      <a:lnTo>
                        <a:pt x="7" y="0"/>
                      </a:lnTo>
                      <a:lnTo>
                        <a:pt x="13" y="0"/>
                      </a:lnTo>
                      <a:lnTo>
                        <a:pt x="19" y="4"/>
                      </a:lnTo>
                    </a:path>
                  </a:pathLst>
                </a:custGeom>
                <a:noFill/>
                <a:ln w="1588">
                  <a:solidFill>
                    <a:srgbClr val="FFFFFF"/>
                  </a:solidFill>
                  <a:round/>
                  <a:headEnd/>
                  <a:tailEnd/>
                </a:ln>
              </p:spPr>
              <p:txBody>
                <a:bodyPr/>
                <a:lstStyle/>
                <a:p>
                  <a:endParaRPr lang="en-US"/>
                </a:p>
              </p:txBody>
            </p:sp>
            <p:sp>
              <p:nvSpPr>
                <p:cNvPr id="18503" name="Freeform 0"/>
                <p:cNvSpPr>
                  <a:spLocks/>
                </p:cNvSpPr>
                <p:nvPr/>
              </p:nvSpPr>
              <p:spPr bwMode="auto">
                <a:xfrm>
                  <a:off x="1149" y="2035"/>
                  <a:ext cx="3" cy="7"/>
                </a:xfrm>
                <a:custGeom>
                  <a:avLst/>
                  <a:gdLst>
                    <a:gd name="T0" fmla="*/ 0 w 14"/>
                    <a:gd name="T1" fmla="*/ 0 h 28"/>
                    <a:gd name="T2" fmla="*/ 0 w 14"/>
                    <a:gd name="T3" fmla="*/ 0 h 28"/>
                    <a:gd name="T4" fmla="*/ 0 w 14"/>
                    <a:gd name="T5" fmla="*/ 0 h 28"/>
                    <a:gd name="T6" fmla="*/ 0 w 14"/>
                    <a:gd name="T7" fmla="*/ 0 h 28"/>
                    <a:gd name="T8" fmla="*/ 0 60000 65536"/>
                    <a:gd name="T9" fmla="*/ 0 60000 65536"/>
                    <a:gd name="T10" fmla="*/ 0 60000 65536"/>
                    <a:gd name="T11" fmla="*/ 0 60000 65536"/>
                    <a:gd name="T12" fmla="*/ 0 w 14"/>
                    <a:gd name="T13" fmla="*/ 0 h 28"/>
                    <a:gd name="T14" fmla="*/ 14 w 14"/>
                    <a:gd name="T15" fmla="*/ 28 h 28"/>
                  </a:gdLst>
                  <a:ahLst/>
                  <a:cxnLst>
                    <a:cxn ang="T8">
                      <a:pos x="T0" y="T1"/>
                    </a:cxn>
                    <a:cxn ang="T9">
                      <a:pos x="T2" y="T3"/>
                    </a:cxn>
                    <a:cxn ang="T10">
                      <a:pos x="T4" y="T5"/>
                    </a:cxn>
                    <a:cxn ang="T11">
                      <a:pos x="T6" y="T7"/>
                    </a:cxn>
                  </a:cxnLst>
                  <a:rect l="T12" t="T13" r="T14" b="T15"/>
                  <a:pathLst>
                    <a:path w="14" h="28">
                      <a:moveTo>
                        <a:pt x="0" y="0"/>
                      </a:moveTo>
                      <a:lnTo>
                        <a:pt x="9" y="7"/>
                      </a:lnTo>
                      <a:lnTo>
                        <a:pt x="14" y="17"/>
                      </a:lnTo>
                      <a:lnTo>
                        <a:pt x="12" y="28"/>
                      </a:lnTo>
                    </a:path>
                  </a:pathLst>
                </a:custGeom>
                <a:noFill/>
                <a:ln w="1588">
                  <a:solidFill>
                    <a:srgbClr val="FFFFFF"/>
                  </a:solidFill>
                  <a:round/>
                  <a:headEnd/>
                  <a:tailEnd/>
                </a:ln>
              </p:spPr>
              <p:txBody>
                <a:bodyPr/>
                <a:lstStyle/>
                <a:p>
                  <a:endParaRPr lang="en-US"/>
                </a:p>
              </p:txBody>
            </p:sp>
            <p:sp>
              <p:nvSpPr>
                <p:cNvPr id="18504" name="Freeform 1"/>
                <p:cNvSpPr>
                  <a:spLocks/>
                </p:cNvSpPr>
                <p:nvPr/>
              </p:nvSpPr>
              <p:spPr bwMode="auto">
                <a:xfrm>
                  <a:off x="1148" y="2042"/>
                  <a:ext cx="4" cy="3"/>
                </a:xfrm>
                <a:custGeom>
                  <a:avLst/>
                  <a:gdLst>
                    <a:gd name="T0" fmla="*/ 0 w 17"/>
                    <a:gd name="T1" fmla="*/ 0 h 11"/>
                    <a:gd name="T2" fmla="*/ 0 w 17"/>
                    <a:gd name="T3" fmla="*/ 0 h 11"/>
                    <a:gd name="T4" fmla="*/ 0 w 17"/>
                    <a:gd name="T5" fmla="*/ 0 h 11"/>
                    <a:gd name="T6" fmla="*/ 0 w 17"/>
                    <a:gd name="T7" fmla="*/ 0 h 11"/>
                    <a:gd name="T8" fmla="*/ 0 60000 65536"/>
                    <a:gd name="T9" fmla="*/ 0 60000 65536"/>
                    <a:gd name="T10" fmla="*/ 0 60000 65536"/>
                    <a:gd name="T11" fmla="*/ 0 60000 65536"/>
                    <a:gd name="T12" fmla="*/ 0 w 17"/>
                    <a:gd name="T13" fmla="*/ 0 h 11"/>
                    <a:gd name="T14" fmla="*/ 17 w 17"/>
                    <a:gd name="T15" fmla="*/ 11 h 11"/>
                  </a:gdLst>
                  <a:ahLst/>
                  <a:cxnLst>
                    <a:cxn ang="T8">
                      <a:pos x="T0" y="T1"/>
                    </a:cxn>
                    <a:cxn ang="T9">
                      <a:pos x="T2" y="T3"/>
                    </a:cxn>
                    <a:cxn ang="T10">
                      <a:pos x="T4" y="T5"/>
                    </a:cxn>
                    <a:cxn ang="T11">
                      <a:pos x="T6" y="T7"/>
                    </a:cxn>
                  </a:cxnLst>
                  <a:rect l="T12" t="T13" r="T14" b="T15"/>
                  <a:pathLst>
                    <a:path w="17" h="11">
                      <a:moveTo>
                        <a:pt x="17" y="0"/>
                      </a:moveTo>
                      <a:lnTo>
                        <a:pt x="13" y="6"/>
                      </a:lnTo>
                      <a:lnTo>
                        <a:pt x="7" y="11"/>
                      </a:lnTo>
                      <a:lnTo>
                        <a:pt x="0" y="10"/>
                      </a:lnTo>
                    </a:path>
                  </a:pathLst>
                </a:custGeom>
                <a:noFill/>
                <a:ln w="1588">
                  <a:solidFill>
                    <a:srgbClr val="FFFFFF"/>
                  </a:solidFill>
                  <a:round/>
                  <a:headEnd/>
                  <a:tailEnd/>
                </a:ln>
              </p:spPr>
              <p:txBody>
                <a:bodyPr/>
                <a:lstStyle/>
                <a:p>
                  <a:endParaRPr lang="en-US"/>
                </a:p>
              </p:txBody>
            </p:sp>
            <p:sp>
              <p:nvSpPr>
                <p:cNvPr id="18505" name="Freeform 2"/>
                <p:cNvSpPr>
                  <a:spLocks/>
                </p:cNvSpPr>
                <p:nvPr/>
              </p:nvSpPr>
              <p:spPr bwMode="auto">
                <a:xfrm>
                  <a:off x="1143" y="2035"/>
                  <a:ext cx="5" cy="10"/>
                </a:xfrm>
                <a:custGeom>
                  <a:avLst/>
                  <a:gdLst>
                    <a:gd name="T0" fmla="*/ 0 w 18"/>
                    <a:gd name="T1" fmla="*/ 0 h 41"/>
                    <a:gd name="T2" fmla="*/ 0 w 18"/>
                    <a:gd name="T3" fmla="*/ 0 h 41"/>
                    <a:gd name="T4" fmla="*/ 0 w 18"/>
                    <a:gd name="T5" fmla="*/ 0 h 41"/>
                    <a:gd name="T6" fmla="*/ 0 w 18"/>
                    <a:gd name="T7" fmla="*/ 0 h 41"/>
                    <a:gd name="T8" fmla="*/ 0 60000 65536"/>
                    <a:gd name="T9" fmla="*/ 0 60000 65536"/>
                    <a:gd name="T10" fmla="*/ 0 60000 65536"/>
                    <a:gd name="T11" fmla="*/ 0 60000 65536"/>
                    <a:gd name="T12" fmla="*/ 0 w 18"/>
                    <a:gd name="T13" fmla="*/ 0 h 41"/>
                    <a:gd name="T14" fmla="*/ 18 w 18"/>
                    <a:gd name="T15" fmla="*/ 41 h 41"/>
                  </a:gdLst>
                  <a:ahLst/>
                  <a:cxnLst>
                    <a:cxn ang="T8">
                      <a:pos x="T0" y="T1"/>
                    </a:cxn>
                    <a:cxn ang="T9">
                      <a:pos x="T2" y="T3"/>
                    </a:cxn>
                    <a:cxn ang="T10">
                      <a:pos x="T4" y="T5"/>
                    </a:cxn>
                    <a:cxn ang="T11">
                      <a:pos x="T6" y="T7"/>
                    </a:cxn>
                  </a:cxnLst>
                  <a:rect l="T12" t="T13" r="T14" b="T15"/>
                  <a:pathLst>
                    <a:path w="18" h="41">
                      <a:moveTo>
                        <a:pt x="18" y="41"/>
                      </a:moveTo>
                      <a:lnTo>
                        <a:pt x="1" y="22"/>
                      </a:lnTo>
                      <a:lnTo>
                        <a:pt x="0" y="6"/>
                      </a:lnTo>
                      <a:lnTo>
                        <a:pt x="2" y="0"/>
                      </a:lnTo>
                    </a:path>
                  </a:pathLst>
                </a:custGeom>
                <a:noFill/>
                <a:ln w="1588">
                  <a:solidFill>
                    <a:srgbClr val="FFFFFF"/>
                  </a:solidFill>
                  <a:round/>
                  <a:headEnd/>
                  <a:tailEnd/>
                </a:ln>
              </p:spPr>
              <p:txBody>
                <a:bodyPr/>
                <a:lstStyle/>
                <a:p>
                  <a:endParaRPr lang="en-US"/>
                </a:p>
              </p:txBody>
            </p:sp>
            <p:sp>
              <p:nvSpPr>
                <p:cNvPr id="18506" name="Freeform 3"/>
                <p:cNvSpPr>
                  <a:spLocks/>
                </p:cNvSpPr>
                <p:nvPr/>
              </p:nvSpPr>
              <p:spPr bwMode="auto">
                <a:xfrm>
                  <a:off x="1170" y="2006"/>
                  <a:ext cx="1" cy="8"/>
                </a:xfrm>
                <a:custGeom>
                  <a:avLst/>
                  <a:gdLst>
                    <a:gd name="T0" fmla="*/ 0 w 3"/>
                    <a:gd name="T1" fmla="*/ 0 h 32"/>
                    <a:gd name="T2" fmla="*/ 0 w 3"/>
                    <a:gd name="T3" fmla="*/ 0 h 32"/>
                    <a:gd name="T4" fmla="*/ 0 w 3"/>
                    <a:gd name="T5" fmla="*/ 0 h 32"/>
                    <a:gd name="T6" fmla="*/ 0 w 3"/>
                    <a:gd name="T7" fmla="*/ 0 h 32"/>
                    <a:gd name="T8" fmla="*/ 0 60000 65536"/>
                    <a:gd name="T9" fmla="*/ 0 60000 65536"/>
                    <a:gd name="T10" fmla="*/ 0 60000 65536"/>
                    <a:gd name="T11" fmla="*/ 0 60000 65536"/>
                    <a:gd name="T12" fmla="*/ 0 w 3"/>
                    <a:gd name="T13" fmla="*/ 0 h 32"/>
                    <a:gd name="T14" fmla="*/ 3 w 3"/>
                    <a:gd name="T15" fmla="*/ 32 h 32"/>
                  </a:gdLst>
                  <a:ahLst/>
                  <a:cxnLst>
                    <a:cxn ang="T8">
                      <a:pos x="T0" y="T1"/>
                    </a:cxn>
                    <a:cxn ang="T9">
                      <a:pos x="T2" y="T3"/>
                    </a:cxn>
                    <a:cxn ang="T10">
                      <a:pos x="T4" y="T5"/>
                    </a:cxn>
                    <a:cxn ang="T11">
                      <a:pos x="T6" y="T7"/>
                    </a:cxn>
                  </a:cxnLst>
                  <a:rect l="T12" t="T13" r="T14" b="T15"/>
                  <a:pathLst>
                    <a:path w="3" h="32">
                      <a:moveTo>
                        <a:pt x="0" y="32"/>
                      </a:moveTo>
                      <a:lnTo>
                        <a:pt x="2" y="21"/>
                      </a:lnTo>
                      <a:lnTo>
                        <a:pt x="3" y="11"/>
                      </a:lnTo>
                      <a:lnTo>
                        <a:pt x="3" y="0"/>
                      </a:lnTo>
                    </a:path>
                  </a:pathLst>
                </a:custGeom>
                <a:noFill/>
                <a:ln w="1588">
                  <a:solidFill>
                    <a:srgbClr val="FFFFFF"/>
                  </a:solidFill>
                  <a:round/>
                  <a:headEnd/>
                  <a:tailEnd/>
                </a:ln>
              </p:spPr>
              <p:txBody>
                <a:bodyPr/>
                <a:lstStyle/>
                <a:p>
                  <a:endParaRPr lang="en-US"/>
                </a:p>
              </p:txBody>
            </p:sp>
            <p:sp>
              <p:nvSpPr>
                <p:cNvPr id="18507" name="Freeform 4"/>
                <p:cNvSpPr>
                  <a:spLocks/>
                </p:cNvSpPr>
                <p:nvPr/>
              </p:nvSpPr>
              <p:spPr bwMode="auto">
                <a:xfrm>
                  <a:off x="1165" y="2010"/>
                  <a:ext cx="19" cy="4"/>
                </a:xfrm>
                <a:custGeom>
                  <a:avLst/>
                  <a:gdLst>
                    <a:gd name="T0" fmla="*/ 0 w 76"/>
                    <a:gd name="T1" fmla="*/ 0 h 15"/>
                    <a:gd name="T2" fmla="*/ 0 w 76"/>
                    <a:gd name="T3" fmla="*/ 0 h 15"/>
                    <a:gd name="T4" fmla="*/ 0 w 76"/>
                    <a:gd name="T5" fmla="*/ 0 h 15"/>
                    <a:gd name="T6" fmla="*/ 0 w 76"/>
                    <a:gd name="T7" fmla="*/ 0 h 15"/>
                    <a:gd name="T8" fmla="*/ 0 60000 65536"/>
                    <a:gd name="T9" fmla="*/ 0 60000 65536"/>
                    <a:gd name="T10" fmla="*/ 0 60000 65536"/>
                    <a:gd name="T11" fmla="*/ 0 60000 65536"/>
                    <a:gd name="T12" fmla="*/ 0 w 76"/>
                    <a:gd name="T13" fmla="*/ 0 h 15"/>
                    <a:gd name="T14" fmla="*/ 76 w 76"/>
                    <a:gd name="T15" fmla="*/ 15 h 15"/>
                  </a:gdLst>
                  <a:ahLst/>
                  <a:cxnLst>
                    <a:cxn ang="T8">
                      <a:pos x="T0" y="T1"/>
                    </a:cxn>
                    <a:cxn ang="T9">
                      <a:pos x="T2" y="T3"/>
                    </a:cxn>
                    <a:cxn ang="T10">
                      <a:pos x="T4" y="T5"/>
                    </a:cxn>
                    <a:cxn ang="T11">
                      <a:pos x="T6" y="T7"/>
                    </a:cxn>
                  </a:cxnLst>
                  <a:rect l="T12" t="T13" r="T14" b="T15"/>
                  <a:pathLst>
                    <a:path w="76" h="15">
                      <a:moveTo>
                        <a:pt x="0" y="8"/>
                      </a:moveTo>
                      <a:lnTo>
                        <a:pt x="29" y="15"/>
                      </a:lnTo>
                      <a:lnTo>
                        <a:pt x="51" y="15"/>
                      </a:lnTo>
                      <a:lnTo>
                        <a:pt x="76" y="0"/>
                      </a:lnTo>
                    </a:path>
                  </a:pathLst>
                </a:custGeom>
                <a:noFill/>
                <a:ln w="1588">
                  <a:solidFill>
                    <a:srgbClr val="FFFFFF"/>
                  </a:solidFill>
                  <a:round/>
                  <a:headEnd/>
                  <a:tailEnd/>
                </a:ln>
              </p:spPr>
              <p:txBody>
                <a:bodyPr/>
                <a:lstStyle/>
                <a:p>
                  <a:endParaRPr lang="en-US"/>
                </a:p>
              </p:txBody>
            </p:sp>
            <p:sp>
              <p:nvSpPr>
                <p:cNvPr id="18508" name="Freeform 5"/>
                <p:cNvSpPr>
                  <a:spLocks/>
                </p:cNvSpPr>
                <p:nvPr/>
              </p:nvSpPr>
              <p:spPr bwMode="auto">
                <a:xfrm>
                  <a:off x="1184" y="2010"/>
                  <a:ext cx="5" cy="6"/>
                </a:xfrm>
                <a:custGeom>
                  <a:avLst/>
                  <a:gdLst>
                    <a:gd name="T0" fmla="*/ 0 w 20"/>
                    <a:gd name="T1" fmla="*/ 0 h 25"/>
                    <a:gd name="T2" fmla="*/ 0 w 20"/>
                    <a:gd name="T3" fmla="*/ 0 h 25"/>
                    <a:gd name="T4" fmla="*/ 0 w 20"/>
                    <a:gd name="T5" fmla="*/ 0 h 25"/>
                    <a:gd name="T6" fmla="*/ 0 w 20"/>
                    <a:gd name="T7" fmla="*/ 0 h 25"/>
                    <a:gd name="T8" fmla="*/ 0 60000 65536"/>
                    <a:gd name="T9" fmla="*/ 0 60000 65536"/>
                    <a:gd name="T10" fmla="*/ 0 60000 65536"/>
                    <a:gd name="T11" fmla="*/ 0 60000 65536"/>
                    <a:gd name="T12" fmla="*/ 0 w 20"/>
                    <a:gd name="T13" fmla="*/ 0 h 25"/>
                    <a:gd name="T14" fmla="*/ 20 w 20"/>
                    <a:gd name="T15" fmla="*/ 25 h 25"/>
                  </a:gdLst>
                  <a:ahLst/>
                  <a:cxnLst>
                    <a:cxn ang="T8">
                      <a:pos x="T0" y="T1"/>
                    </a:cxn>
                    <a:cxn ang="T9">
                      <a:pos x="T2" y="T3"/>
                    </a:cxn>
                    <a:cxn ang="T10">
                      <a:pos x="T4" y="T5"/>
                    </a:cxn>
                    <a:cxn ang="T11">
                      <a:pos x="T6" y="T7"/>
                    </a:cxn>
                  </a:cxnLst>
                  <a:rect l="T12" t="T13" r="T14" b="T15"/>
                  <a:pathLst>
                    <a:path w="20" h="25">
                      <a:moveTo>
                        <a:pt x="0" y="0"/>
                      </a:moveTo>
                      <a:lnTo>
                        <a:pt x="8" y="1"/>
                      </a:lnTo>
                      <a:lnTo>
                        <a:pt x="16" y="13"/>
                      </a:lnTo>
                      <a:lnTo>
                        <a:pt x="20" y="25"/>
                      </a:lnTo>
                    </a:path>
                  </a:pathLst>
                </a:custGeom>
                <a:noFill/>
                <a:ln w="1588">
                  <a:solidFill>
                    <a:srgbClr val="FFFFFF"/>
                  </a:solidFill>
                  <a:round/>
                  <a:headEnd/>
                  <a:tailEnd/>
                </a:ln>
              </p:spPr>
              <p:txBody>
                <a:bodyPr/>
                <a:lstStyle/>
                <a:p>
                  <a:endParaRPr lang="en-US"/>
                </a:p>
              </p:txBody>
            </p:sp>
            <p:sp>
              <p:nvSpPr>
                <p:cNvPr id="18509" name="Freeform 6"/>
                <p:cNvSpPr>
                  <a:spLocks/>
                </p:cNvSpPr>
                <p:nvPr/>
              </p:nvSpPr>
              <p:spPr bwMode="auto">
                <a:xfrm>
                  <a:off x="1188" y="2016"/>
                  <a:ext cx="1" cy="1"/>
                </a:xfrm>
                <a:custGeom>
                  <a:avLst/>
                  <a:gdLst>
                    <a:gd name="T0" fmla="*/ 0 w 5"/>
                    <a:gd name="T1" fmla="*/ 0 h 4"/>
                    <a:gd name="T2" fmla="*/ 0 w 5"/>
                    <a:gd name="T3" fmla="*/ 0 h 4"/>
                    <a:gd name="T4" fmla="*/ 0 w 5"/>
                    <a:gd name="T5" fmla="*/ 0 h 4"/>
                    <a:gd name="T6" fmla="*/ 0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0"/>
                      </a:moveTo>
                      <a:lnTo>
                        <a:pt x="5" y="1"/>
                      </a:lnTo>
                      <a:lnTo>
                        <a:pt x="3" y="2"/>
                      </a:lnTo>
                      <a:lnTo>
                        <a:pt x="0" y="4"/>
                      </a:lnTo>
                    </a:path>
                  </a:pathLst>
                </a:custGeom>
                <a:noFill/>
                <a:ln w="1588">
                  <a:solidFill>
                    <a:srgbClr val="FFFFFF"/>
                  </a:solidFill>
                  <a:round/>
                  <a:headEnd/>
                  <a:tailEnd/>
                </a:ln>
              </p:spPr>
              <p:txBody>
                <a:bodyPr/>
                <a:lstStyle/>
                <a:p>
                  <a:endParaRPr lang="en-US"/>
                </a:p>
              </p:txBody>
            </p:sp>
            <p:sp>
              <p:nvSpPr>
                <p:cNvPr id="18510" name="Freeform 7"/>
                <p:cNvSpPr>
                  <a:spLocks/>
                </p:cNvSpPr>
                <p:nvPr/>
              </p:nvSpPr>
              <p:spPr bwMode="auto">
                <a:xfrm>
                  <a:off x="1184" y="2013"/>
                  <a:ext cx="4" cy="4"/>
                </a:xfrm>
                <a:custGeom>
                  <a:avLst/>
                  <a:gdLst>
                    <a:gd name="T0" fmla="*/ 0 w 13"/>
                    <a:gd name="T1" fmla="*/ 0 h 19"/>
                    <a:gd name="T2" fmla="*/ 0 w 13"/>
                    <a:gd name="T3" fmla="*/ 0 h 19"/>
                    <a:gd name="T4" fmla="*/ 0 w 13"/>
                    <a:gd name="T5" fmla="*/ 0 h 19"/>
                    <a:gd name="T6" fmla="*/ 0 w 13"/>
                    <a:gd name="T7" fmla="*/ 0 h 19"/>
                    <a:gd name="T8" fmla="*/ 0 60000 65536"/>
                    <a:gd name="T9" fmla="*/ 0 60000 65536"/>
                    <a:gd name="T10" fmla="*/ 0 60000 65536"/>
                    <a:gd name="T11" fmla="*/ 0 60000 65536"/>
                    <a:gd name="T12" fmla="*/ 0 w 13"/>
                    <a:gd name="T13" fmla="*/ 0 h 19"/>
                    <a:gd name="T14" fmla="*/ 13 w 13"/>
                    <a:gd name="T15" fmla="*/ 19 h 19"/>
                  </a:gdLst>
                  <a:ahLst/>
                  <a:cxnLst>
                    <a:cxn ang="T8">
                      <a:pos x="T0" y="T1"/>
                    </a:cxn>
                    <a:cxn ang="T9">
                      <a:pos x="T2" y="T3"/>
                    </a:cxn>
                    <a:cxn ang="T10">
                      <a:pos x="T4" y="T5"/>
                    </a:cxn>
                    <a:cxn ang="T11">
                      <a:pos x="T6" y="T7"/>
                    </a:cxn>
                  </a:cxnLst>
                  <a:rect l="T12" t="T13" r="T14" b="T15"/>
                  <a:pathLst>
                    <a:path w="13" h="19">
                      <a:moveTo>
                        <a:pt x="13" y="19"/>
                      </a:moveTo>
                      <a:lnTo>
                        <a:pt x="7" y="14"/>
                      </a:lnTo>
                      <a:lnTo>
                        <a:pt x="4" y="9"/>
                      </a:lnTo>
                      <a:lnTo>
                        <a:pt x="0" y="0"/>
                      </a:lnTo>
                    </a:path>
                  </a:pathLst>
                </a:custGeom>
                <a:noFill/>
                <a:ln w="1588">
                  <a:solidFill>
                    <a:srgbClr val="FFFFFF"/>
                  </a:solidFill>
                  <a:round/>
                  <a:headEnd/>
                  <a:tailEnd/>
                </a:ln>
              </p:spPr>
              <p:txBody>
                <a:bodyPr/>
                <a:lstStyle/>
                <a:p>
                  <a:endParaRPr lang="en-US"/>
                </a:p>
              </p:txBody>
            </p:sp>
            <p:sp>
              <p:nvSpPr>
                <p:cNvPr id="18511" name="Freeform 8"/>
                <p:cNvSpPr>
                  <a:spLocks/>
                </p:cNvSpPr>
                <p:nvPr/>
              </p:nvSpPr>
              <p:spPr bwMode="auto">
                <a:xfrm>
                  <a:off x="1184" y="2011"/>
                  <a:ext cx="1" cy="2"/>
                </a:xfrm>
                <a:custGeom>
                  <a:avLst/>
                  <a:gdLst>
                    <a:gd name="T0" fmla="*/ 0 w 2"/>
                    <a:gd name="T1" fmla="*/ 0 h 9"/>
                    <a:gd name="T2" fmla="*/ 0 w 2"/>
                    <a:gd name="T3" fmla="*/ 0 h 9"/>
                    <a:gd name="T4" fmla="*/ 1 w 2"/>
                    <a:gd name="T5" fmla="*/ 0 h 9"/>
                    <a:gd name="T6" fmla="*/ 1 w 2"/>
                    <a:gd name="T7" fmla="*/ 0 h 9"/>
                    <a:gd name="T8" fmla="*/ 0 60000 65536"/>
                    <a:gd name="T9" fmla="*/ 0 60000 65536"/>
                    <a:gd name="T10" fmla="*/ 0 60000 65536"/>
                    <a:gd name="T11" fmla="*/ 0 60000 65536"/>
                    <a:gd name="T12" fmla="*/ 0 w 2"/>
                    <a:gd name="T13" fmla="*/ 0 h 9"/>
                    <a:gd name="T14" fmla="*/ 2 w 2"/>
                    <a:gd name="T15" fmla="*/ 9 h 9"/>
                  </a:gdLst>
                  <a:ahLst/>
                  <a:cxnLst>
                    <a:cxn ang="T8">
                      <a:pos x="T0" y="T1"/>
                    </a:cxn>
                    <a:cxn ang="T9">
                      <a:pos x="T2" y="T3"/>
                    </a:cxn>
                    <a:cxn ang="T10">
                      <a:pos x="T4" y="T5"/>
                    </a:cxn>
                    <a:cxn ang="T11">
                      <a:pos x="T6" y="T7"/>
                    </a:cxn>
                  </a:cxnLst>
                  <a:rect l="T12" t="T13" r="T14" b="T15"/>
                  <a:pathLst>
                    <a:path w="2" h="9">
                      <a:moveTo>
                        <a:pt x="0" y="9"/>
                      </a:moveTo>
                      <a:lnTo>
                        <a:pt x="0" y="5"/>
                      </a:lnTo>
                      <a:lnTo>
                        <a:pt x="2" y="1"/>
                      </a:lnTo>
                      <a:lnTo>
                        <a:pt x="2" y="0"/>
                      </a:lnTo>
                    </a:path>
                  </a:pathLst>
                </a:custGeom>
                <a:noFill/>
                <a:ln w="1588">
                  <a:solidFill>
                    <a:srgbClr val="FFFFFF"/>
                  </a:solidFill>
                  <a:round/>
                  <a:headEnd/>
                  <a:tailEnd/>
                </a:ln>
              </p:spPr>
              <p:txBody>
                <a:bodyPr/>
                <a:lstStyle/>
                <a:p>
                  <a:endParaRPr lang="en-US"/>
                </a:p>
              </p:txBody>
            </p:sp>
            <p:sp>
              <p:nvSpPr>
                <p:cNvPr id="18512" name="Freeform 9"/>
                <p:cNvSpPr>
                  <a:spLocks/>
                </p:cNvSpPr>
                <p:nvPr/>
              </p:nvSpPr>
              <p:spPr bwMode="auto">
                <a:xfrm>
                  <a:off x="1166" y="2018"/>
                  <a:ext cx="21" cy="4"/>
                </a:xfrm>
                <a:custGeom>
                  <a:avLst/>
                  <a:gdLst>
                    <a:gd name="T0" fmla="*/ 0 w 83"/>
                    <a:gd name="T1" fmla="*/ 0 h 18"/>
                    <a:gd name="T2" fmla="*/ 0 w 83"/>
                    <a:gd name="T3" fmla="*/ 0 h 18"/>
                    <a:gd name="T4" fmla="*/ 0 w 83"/>
                    <a:gd name="T5" fmla="*/ 0 h 18"/>
                    <a:gd name="T6" fmla="*/ 0 w 83"/>
                    <a:gd name="T7" fmla="*/ 0 h 18"/>
                    <a:gd name="T8" fmla="*/ 0 60000 65536"/>
                    <a:gd name="T9" fmla="*/ 0 60000 65536"/>
                    <a:gd name="T10" fmla="*/ 0 60000 65536"/>
                    <a:gd name="T11" fmla="*/ 0 60000 65536"/>
                    <a:gd name="T12" fmla="*/ 0 w 83"/>
                    <a:gd name="T13" fmla="*/ 0 h 18"/>
                    <a:gd name="T14" fmla="*/ 83 w 83"/>
                    <a:gd name="T15" fmla="*/ 18 h 18"/>
                  </a:gdLst>
                  <a:ahLst/>
                  <a:cxnLst>
                    <a:cxn ang="T8">
                      <a:pos x="T0" y="T1"/>
                    </a:cxn>
                    <a:cxn ang="T9">
                      <a:pos x="T2" y="T3"/>
                    </a:cxn>
                    <a:cxn ang="T10">
                      <a:pos x="T4" y="T5"/>
                    </a:cxn>
                    <a:cxn ang="T11">
                      <a:pos x="T6" y="T7"/>
                    </a:cxn>
                  </a:cxnLst>
                  <a:rect l="T12" t="T13" r="T14" b="T15"/>
                  <a:pathLst>
                    <a:path w="83" h="18">
                      <a:moveTo>
                        <a:pt x="83" y="0"/>
                      </a:moveTo>
                      <a:lnTo>
                        <a:pt x="55" y="13"/>
                      </a:lnTo>
                      <a:lnTo>
                        <a:pt x="31" y="18"/>
                      </a:lnTo>
                      <a:lnTo>
                        <a:pt x="0" y="16"/>
                      </a:lnTo>
                    </a:path>
                  </a:pathLst>
                </a:custGeom>
                <a:noFill/>
                <a:ln w="1588">
                  <a:solidFill>
                    <a:srgbClr val="FFFFFF"/>
                  </a:solidFill>
                  <a:round/>
                  <a:headEnd/>
                  <a:tailEnd/>
                </a:ln>
              </p:spPr>
              <p:txBody>
                <a:bodyPr/>
                <a:lstStyle/>
                <a:p>
                  <a:endParaRPr lang="en-US"/>
                </a:p>
              </p:txBody>
            </p:sp>
            <p:sp>
              <p:nvSpPr>
                <p:cNvPr id="18513" name="Freeform 10"/>
                <p:cNvSpPr>
                  <a:spLocks/>
                </p:cNvSpPr>
                <p:nvPr/>
              </p:nvSpPr>
              <p:spPr bwMode="auto">
                <a:xfrm>
                  <a:off x="1171" y="2023"/>
                  <a:ext cx="5" cy="10"/>
                </a:xfrm>
                <a:custGeom>
                  <a:avLst/>
                  <a:gdLst>
                    <a:gd name="T0" fmla="*/ 0 w 19"/>
                    <a:gd name="T1" fmla="*/ 0 h 40"/>
                    <a:gd name="T2" fmla="*/ 0 w 19"/>
                    <a:gd name="T3" fmla="*/ 0 h 40"/>
                    <a:gd name="T4" fmla="*/ 0 w 19"/>
                    <a:gd name="T5" fmla="*/ 0 h 40"/>
                    <a:gd name="T6" fmla="*/ 0 w 19"/>
                    <a:gd name="T7" fmla="*/ 0 h 40"/>
                    <a:gd name="T8" fmla="*/ 0 60000 65536"/>
                    <a:gd name="T9" fmla="*/ 0 60000 65536"/>
                    <a:gd name="T10" fmla="*/ 0 60000 65536"/>
                    <a:gd name="T11" fmla="*/ 0 60000 65536"/>
                    <a:gd name="T12" fmla="*/ 0 w 19"/>
                    <a:gd name="T13" fmla="*/ 0 h 40"/>
                    <a:gd name="T14" fmla="*/ 19 w 19"/>
                    <a:gd name="T15" fmla="*/ 40 h 40"/>
                  </a:gdLst>
                  <a:ahLst/>
                  <a:cxnLst>
                    <a:cxn ang="T8">
                      <a:pos x="T0" y="T1"/>
                    </a:cxn>
                    <a:cxn ang="T9">
                      <a:pos x="T2" y="T3"/>
                    </a:cxn>
                    <a:cxn ang="T10">
                      <a:pos x="T4" y="T5"/>
                    </a:cxn>
                    <a:cxn ang="T11">
                      <a:pos x="T6" y="T7"/>
                    </a:cxn>
                  </a:cxnLst>
                  <a:rect l="T12" t="T13" r="T14" b="T15"/>
                  <a:pathLst>
                    <a:path w="19" h="40">
                      <a:moveTo>
                        <a:pt x="0" y="0"/>
                      </a:moveTo>
                      <a:lnTo>
                        <a:pt x="5" y="14"/>
                      </a:lnTo>
                      <a:lnTo>
                        <a:pt x="11" y="27"/>
                      </a:lnTo>
                      <a:lnTo>
                        <a:pt x="19" y="40"/>
                      </a:lnTo>
                    </a:path>
                  </a:pathLst>
                </a:custGeom>
                <a:noFill/>
                <a:ln w="1588">
                  <a:solidFill>
                    <a:srgbClr val="FFFFFF"/>
                  </a:solidFill>
                  <a:round/>
                  <a:headEnd/>
                  <a:tailEnd/>
                </a:ln>
              </p:spPr>
              <p:txBody>
                <a:bodyPr/>
                <a:lstStyle/>
                <a:p>
                  <a:endParaRPr lang="en-US"/>
                </a:p>
              </p:txBody>
            </p:sp>
            <p:sp>
              <p:nvSpPr>
                <p:cNvPr id="18514" name="Freeform 11"/>
                <p:cNvSpPr>
                  <a:spLocks/>
                </p:cNvSpPr>
                <p:nvPr/>
              </p:nvSpPr>
              <p:spPr bwMode="auto">
                <a:xfrm>
                  <a:off x="1176" y="2033"/>
                  <a:ext cx="1" cy="7"/>
                </a:xfrm>
                <a:custGeom>
                  <a:avLst/>
                  <a:gdLst>
                    <a:gd name="T0" fmla="*/ 0 w 5"/>
                    <a:gd name="T1" fmla="*/ 0 h 27"/>
                    <a:gd name="T2" fmla="*/ 0 w 5"/>
                    <a:gd name="T3" fmla="*/ 0 h 27"/>
                    <a:gd name="T4" fmla="*/ 0 w 5"/>
                    <a:gd name="T5" fmla="*/ 0 h 27"/>
                    <a:gd name="T6" fmla="*/ 0 w 5"/>
                    <a:gd name="T7" fmla="*/ 0 h 27"/>
                    <a:gd name="T8" fmla="*/ 0 60000 65536"/>
                    <a:gd name="T9" fmla="*/ 0 60000 65536"/>
                    <a:gd name="T10" fmla="*/ 0 60000 65536"/>
                    <a:gd name="T11" fmla="*/ 0 60000 65536"/>
                    <a:gd name="T12" fmla="*/ 0 w 5"/>
                    <a:gd name="T13" fmla="*/ 0 h 27"/>
                    <a:gd name="T14" fmla="*/ 5 w 5"/>
                    <a:gd name="T15" fmla="*/ 27 h 27"/>
                  </a:gdLst>
                  <a:ahLst/>
                  <a:cxnLst>
                    <a:cxn ang="T8">
                      <a:pos x="T0" y="T1"/>
                    </a:cxn>
                    <a:cxn ang="T9">
                      <a:pos x="T2" y="T3"/>
                    </a:cxn>
                    <a:cxn ang="T10">
                      <a:pos x="T4" y="T5"/>
                    </a:cxn>
                    <a:cxn ang="T11">
                      <a:pos x="T6" y="T7"/>
                    </a:cxn>
                  </a:cxnLst>
                  <a:rect l="T12" t="T13" r="T14" b="T15"/>
                  <a:pathLst>
                    <a:path w="5" h="27">
                      <a:moveTo>
                        <a:pt x="0" y="0"/>
                      </a:moveTo>
                      <a:lnTo>
                        <a:pt x="4" y="10"/>
                      </a:lnTo>
                      <a:lnTo>
                        <a:pt x="5" y="19"/>
                      </a:lnTo>
                      <a:lnTo>
                        <a:pt x="0" y="27"/>
                      </a:lnTo>
                    </a:path>
                  </a:pathLst>
                </a:custGeom>
                <a:noFill/>
                <a:ln w="1588">
                  <a:solidFill>
                    <a:srgbClr val="FFFFFF"/>
                  </a:solidFill>
                  <a:round/>
                  <a:headEnd/>
                  <a:tailEnd/>
                </a:ln>
              </p:spPr>
              <p:txBody>
                <a:bodyPr/>
                <a:lstStyle/>
                <a:p>
                  <a:endParaRPr lang="en-US"/>
                </a:p>
              </p:txBody>
            </p:sp>
            <p:sp>
              <p:nvSpPr>
                <p:cNvPr id="18515" name="Freeform 12"/>
                <p:cNvSpPr>
                  <a:spLocks/>
                </p:cNvSpPr>
                <p:nvPr/>
              </p:nvSpPr>
              <p:spPr bwMode="auto">
                <a:xfrm>
                  <a:off x="1167" y="2040"/>
                  <a:ext cx="9" cy="4"/>
                </a:xfrm>
                <a:custGeom>
                  <a:avLst/>
                  <a:gdLst>
                    <a:gd name="T0" fmla="*/ 0 w 34"/>
                    <a:gd name="T1" fmla="*/ 0 h 17"/>
                    <a:gd name="T2" fmla="*/ 0 w 34"/>
                    <a:gd name="T3" fmla="*/ 0 h 17"/>
                    <a:gd name="T4" fmla="*/ 0 w 34"/>
                    <a:gd name="T5" fmla="*/ 0 h 17"/>
                    <a:gd name="T6" fmla="*/ 0 w 34"/>
                    <a:gd name="T7" fmla="*/ 0 h 17"/>
                    <a:gd name="T8" fmla="*/ 0 60000 65536"/>
                    <a:gd name="T9" fmla="*/ 0 60000 65536"/>
                    <a:gd name="T10" fmla="*/ 0 60000 65536"/>
                    <a:gd name="T11" fmla="*/ 0 60000 65536"/>
                    <a:gd name="T12" fmla="*/ 0 w 34"/>
                    <a:gd name="T13" fmla="*/ 0 h 17"/>
                    <a:gd name="T14" fmla="*/ 34 w 34"/>
                    <a:gd name="T15" fmla="*/ 17 h 17"/>
                  </a:gdLst>
                  <a:ahLst/>
                  <a:cxnLst>
                    <a:cxn ang="T8">
                      <a:pos x="T0" y="T1"/>
                    </a:cxn>
                    <a:cxn ang="T9">
                      <a:pos x="T2" y="T3"/>
                    </a:cxn>
                    <a:cxn ang="T10">
                      <a:pos x="T4" y="T5"/>
                    </a:cxn>
                    <a:cxn ang="T11">
                      <a:pos x="T6" y="T7"/>
                    </a:cxn>
                  </a:cxnLst>
                  <a:rect l="T12" t="T13" r="T14" b="T15"/>
                  <a:pathLst>
                    <a:path w="34" h="17">
                      <a:moveTo>
                        <a:pt x="34" y="0"/>
                      </a:moveTo>
                      <a:lnTo>
                        <a:pt x="25" y="11"/>
                      </a:lnTo>
                      <a:lnTo>
                        <a:pt x="13" y="17"/>
                      </a:lnTo>
                      <a:lnTo>
                        <a:pt x="0" y="15"/>
                      </a:lnTo>
                    </a:path>
                  </a:pathLst>
                </a:custGeom>
                <a:noFill/>
                <a:ln w="1588">
                  <a:solidFill>
                    <a:srgbClr val="FFFFFF"/>
                  </a:solidFill>
                  <a:round/>
                  <a:headEnd/>
                  <a:tailEnd/>
                </a:ln>
              </p:spPr>
              <p:txBody>
                <a:bodyPr/>
                <a:lstStyle/>
                <a:p>
                  <a:endParaRPr lang="en-US"/>
                </a:p>
              </p:txBody>
            </p:sp>
            <p:sp>
              <p:nvSpPr>
                <p:cNvPr id="18516" name="Freeform 13"/>
                <p:cNvSpPr>
                  <a:spLocks/>
                </p:cNvSpPr>
                <p:nvPr/>
              </p:nvSpPr>
              <p:spPr bwMode="auto">
                <a:xfrm>
                  <a:off x="1167" y="2039"/>
                  <a:ext cx="1" cy="4"/>
                </a:xfrm>
                <a:custGeom>
                  <a:avLst/>
                  <a:gdLst>
                    <a:gd name="T0" fmla="*/ 1 w 2"/>
                    <a:gd name="T1" fmla="*/ 0 h 16"/>
                    <a:gd name="T2" fmla="*/ 0 w 2"/>
                    <a:gd name="T3" fmla="*/ 0 h 16"/>
                    <a:gd name="T4" fmla="*/ 0 w 2"/>
                    <a:gd name="T5" fmla="*/ 0 h 16"/>
                    <a:gd name="T6" fmla="*/ 1 w 2"/>
                    <a:gd name="T7" fmla="*/ 0 h 16"/>
                    <a:gd name="T8" fmla="*/ 0 60000 65536"/>
                    <a:gd name="T9" fmla="*/ 0 60000 65536"/>
                    <a:gd name="T10" fmla="*/ 0 60000 65536"/>
                    <a:gd name="T11" fmla="*/ 0 60000 65536"/>
                    <a:gd name="T12" fmla="*/ 0 w 2"/>
                    <a:gd name="T13" fmla="*/ 0 h 16"/>
                    <a:gd name="T14" fmla="*/ 2 w 2"/>
                    <a:gd name="T15" fmla="*/ 16 h 16"/>
                  </a:gdLst>
                  <a:ahLst/>
                  <a:cxnLst>
                    <a:cxn ang="T8">
                      <a:pos x="T0" y="T1"/>
                    </a:cxn>
                    <a:cxn ang="T9">
                      <a:pos x="T2" y="T3"/>
                    </a:cxn>
                    <a:cxn ang="T10">
                      <a:pos x="T4" y="T5"/>
                    </a:cxn>
                    <a:cxn ang="T11">
                      <a:pos x="T6" y="T7"/>
                    </a:cxn>
                  </a:cxnLst>
                  <a:rect l="T12" t="T13" r="T14" b="T15"/>
                  <a:pathLst>
                    <a:path w="2" h="16">
                      <a:moveTo>
                        <a:pt x="2" y="16"/>
                      </a:moveTo>
                      <a:lnTo>
                        <a:pt x="0" y="12"/>
                      </a:lnTo>
                      <a:lnTo>
                        <a:pt x="0" y="6"/>
                      </a:lnTo>
                      <a:lnTo>
                        <a:pt x="1" y="0"/>
                      </a:lnTo>
                    </a:path>
                  </a:pathLst>
                </a:custGeom>
                <a:noFill/>
                <a:ln w="1588">
                  <a:solidFill>
                    <a:srgbClr val="FFFFFF"/>
                  </a:solidFill>
                  <a:round/>
                  <a:headEnd/>
                  <a:tailEnd/>
                </a:ln>
              </p:spPr>
              <p:txBody>
                <a:bodyPr/>
                <a:lstStyle/>
                <a:p>
                  <a:endParaRPr lang="en-US"/>
                </a:p>
              </p:txBody>
            </p:sp>
            <p:sp>
              <p:nvSpPr>
                <p:cNvPr id="18517" name="Freeform 14"/>
                <p:cNvSpPr>
                  <a:spLocks/>
                </p:cNvSpPr>
                <p:nvPr/>
              </p:nvSpPr>
              <p:spPr bwMode="auto">
                <a:xfrm>
                  <a:off x="1167" y="2035"/>
                  <a:ext cx="9" cy="4"/>
                </a:xfrm>
                <a:custGeom>
                  <a:avLst/>
                  <a:gdLst>
                    <a:gd name="T0" fmla="*/ 0 w 35"/>
                    <a:gd name="T1" fmla="*/ 0 h 19"/>
                    <a:gd name="T2" fmla="*/ 0 w 35"/>
                    <a:gd name="T3" fmla="*/ 0 h 19"/>
                    <a:gd name="T4" fmla="*/ 0 w 35"/>
                    <a:gd name="T5" fmla="*/ 0 h 19"/>
                    <a:gd name="T6" fmla="*/ 0 w 35"/>
                    <a:gd name="T7" fmla="*/ 0 h 19"/>
                    <a:gd name="T8" fmla="*/ 0 60000 65536"/>
                    <a:gd name="T9" fmla="*/ 0 60000 65536"/>
                    <a:gd name="T10" fmla="*/ 0 60000 65536"/>
                    <a:gd name="T11" fmla="*/ 0 60000 65536"/>
                    <a:gd name="T12" fmla="*/ 0 w 35"/>
                    <a:gd name="T13" fmla="*/ 0 h 19"/>
                    <a:gd name="T14" fmla="*/ 35 w 35"/>
                    <a:gd name="T15" fmla="*/ 19 h 19"/>
                  </a:gdLst>
                  <a:ahLst/>
                  <a:cxnLst>
                    <a:cxn ang="T8">
                      <a:pos x="T0" y="T1"/>
                    </a:cxn>
                    <a:cxn ang="T9">
                      <a:pos x="T2" y="T3"/>
                    </a:cxn>
                    <a:cxn ang="T10">
                      <a:pos x="T4" y="T5"/>
                    </a:cxn>
                    <a:cxn ang="T11">
                      <a:pos x="T6" y="T7"/>
                    </a:cxn>
                  </a:cxnLst>
                  <a:rect l="T12" t="T13" r="T14" b="T15"/>
                  <a:pathLst>
                    <a:path w="35" h="19">
                      <a:moveTo>
                        <a:pt x="0" y="19"/>
                      </a:moveTo>
                      <a:lnTo>
                        <a:pt x="11" y="9"/>
                      </a:lnTo>
                      <a:lnTo>
                        <a:pt x="22" y="1"/>
                      </a:lnTo>
                      <a:lnTo>
                        <a:pt x="35" y="0"/>
                      </a:lnTo>
                    </a:path>
                  </a:pathLst>
                </a:custGeom>
                <a:noFill/>
                <a:ln w="1588">
                  <a:solidFill>
                    <a:srgbClr val="FFFFFF"/>
                  </a:solidFill>
                  <a:round/>
                  <a:headEnd/>
                  <a:tailEnd/>
                </a:ln>
              </p:spPr>
              <p:txBody>
                <a:bodyPr/>
                <a:lstStyle/>
                <a:p>
                  <a:endParaRPr lang="en-US"/>
                </a:p>
              </p:txBody>
            </p:sp>
            <p:sp>
              <p:nvSpPr>
                <p:cNvPr id="18518" name="Freeform 15"/>
                <p:cNvSpPr>
                  <a:spLocks/>
                </p:cNvSpPr>
                <p:nvPr/>
              </p:nvSpPr>
              <p:spPr bwMode="auto">
                <a:xfrm>
                  <a:off x="1160" y="2034"/>
                  <a:ext cx="6" cy="8"/>
                </a:xfrm>
                <a:custGeom>
                  <a:avLst/>
                  <a:gdLst>
                    <a:gd name="T0" fmla="*/ 0 w 24"/>
                    <a:gd name="T1" fmla="*/ 0 h 30"/>
                    <a:gd name="T2" fmla="*/ 0 w 24"/>
                    <a:gd name="T3" fmla="*/ 0 h 30"/>
                    <a:gd name="T4" fmla="*/ 0 w 24"/>
                    <a:gd name="T5" fmla="*/ 0 h 30"/>
                    <a:gd name="T6" fmla="*/ 0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24" y="30"/>
                      </a:moveTo>
                      <a:lnTo>
                        <a:pt x="16" y="18"/>
                      </a:lnTo>
                      <a:lnTo>
                        <a:pt x="8" y="6"/>
                      </a:lnTo>
                      <a:lnTo>
                        <a:pt x="0" y="0"/>
                      </a:lnTo>
                    </a:path>
                  </a:pathLst>
                </a:custGeom>
                <a:noFill/>
                <a:ln w="1588">
                  <a:solidFill>
                    <a:srgbClr val="FFFFFF"/>
                  </a:solidFill>
                  <a:round/>
                  <a:headEnd/>
                  <a:tailEnd/>
                </a:ln>
              </p:spPr>
              <p:txBody>
                <a:bodyPr/>
                <a:lstStyle/>
                <a:p>
                  <a:endParaRPr lang="en-US"/>
                </a:p>
              </p:txBody>
            </p:sp>
            <p:sp>
              <p:nvSpPr>
                <p:cNvPr id="18519" name="Freeform 16"/>
                <p:cNvSpPr>
                  <a:spLocks/>
                </p:cNvSpPr>
                <p:nvPr/>
              </p:nvSpPr>
              <p:spPr bwMode="auto">
                <a:xfrm>
                  <a:off x="1150" y="2034"/>
                  <a:ext cx="10" cy="9"/>
                </a:xfrm>
                <a:custGeom>
                  <a:avLst/>
                  <a:gdLst>
                    <a:gd name="T0" fmla="*/ 0 w 39"/>
                    <a:gd name="T1" fmla="*/ 0 h 37"/>
                    <a:gd name="T2" fmla="*/ 0 w 39"/>
                    <a:gd name="T3" fmla="*/ 0 h 37"/>
                    <a:gd name="T4" fmla="*/ 0 w 39"/>
                    <a:gd name="T5" fmla="*/ 0 h 37"/>
                    <a:gd name="T6" fmla="*/ 0 w 39"/>
                    <a:gd name="T7" fmla="*/ 0 h 37"/>
                    <a:gd name="T8" fmla="*/ 0 60000 65536"/>
                    <a:gd name="T9" fmla="*/ 0 60000 65536"/>
                    <a:gd name="T10" fmla="*/ 0 60000 65536"/>
                    <a:gd name="T11" fmla="*/ 0 60000 65536"/>
                    <a:gd name="T12" fmla="*/ 0 w 39"/>
                    <a:gd name="T13" fmla="*/ 0 h 37"/>
                    <a:gd name="T14" fmla="*/ 39 w 39"/>
                    <a:gd name="T15" fmla="*/ 37 h 37"/>
                  </a:gdLst>
                  <a:ahLst/>
                  <a:cxnLst>
                    <a:cxn ang="T8">
                      <a:pos x="T0" y="T1"/>
                    </a:cxn>
                    <a:cxn ang="T9">
                      <a:pos x="T2" y="T3"/>
                    </a:cxn>
                    <a:cxn ang="T10">
                      <a:pos x="T4" y="T5"/>
                    </a:cxn>
                    <a:cxn ang="T11">
                      <a:pos x="T6" y="T7"/>
                    </a:cxn>
                  </a:cxnLst>
                  <a:rect l="T12" t="T13" r="T14" b="T15"/>
                  <a:pathLst>
                    <a:path w="39" h="37">
                      <a:moveTo>
                        <a:pt x="39" y="0"/>
                      </a:moveTo>
                      <a:lnTo>
                        <a:pt x="25" y="6"/>
                      </a:lnTo>
                      <a:lnTo>
                        <a:pt x="13" y="21"/>
                      </a:lnTo>
                      <a:lnTo>
                        <a:pt x="0" y="37"/>
                      </a:lnTo>
                    </a:path>
                  </a:pathLst>
                </a:custGeom>
                <a:noFill/>
                <a:ln w="1588">
                  <a:solidFill>
                    <a:srgbClr val="FFFFFF"/>
                  </a:solidFill>
                  <a:round/>
                  <a:headEnd/>
                  <a:tailEnd/>
                </a:ln>
              </p:spPr>
              <p:txBody>
                <a:bodyPr/>
                <a:lstStyle/>
                <a:p>
                  <a:endParaRPr lang="en-US"/>
                </a:p>
              </p:txBody>
            </p:sp>
            <p:sp>
              <p:nvSpPr>
                <p:cNvPr id="18520" name="Freeform 17"/>
                <p:cNvSpPr>
                  <a:spLocks/>
                </p:cNvSpPr>
                <p:nvPr/>
              </p:nvSpPr>
              <p:spPr bwMode="auto">
                <a:xfrm>
                  <a:off x="1150" y="2043"/>
                  <a:ext cx="1" cy="1"/>
                </a:xfrm>
                <a:custGeom>
                  <a:avLst/>
                  <a:gdLst>
                    <a:gd name="T0" fmla="*/ 0 w 1"/>
                    <a:gd name="T1" fmla="*/ 0 h 1"/>
                    <a:gd name="T2" fmla="*/ 0 w 1"/>
                    <a:gd name="T3" fmla="*/ 0 h 1"/>
                    <a:gd name="T4" fmla="*/ 1 w 1"/>
                    <a:gd name="T5" fmla="*/ 0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lnTo>
                        <a:pt x="1" y="0"/>
                      </a:lnTo>
                    </a:path>
                  </a:pathLst>
                </a:custGeom>
                <a:noFill/>
                <a:ln w="1588">
                  <a:solidFill>
                    <a:srgbClr val="FFFFFF"/>
                  </a:solidFill>
                  <a:round/>
                  <a:headEnd/>
                  <a:tailEnd/>
                </a:ln>
              </p:spPr>
              <p:txBody>
                <a:bodyPr/>
                <a:lstStyle/>
                <a:p>
                  <a:endParaRPr lang="en-US"/>
                </a:p>
              </p:txBody>
            </p:sp>
            <p:sp>
              <p:nvSpPr>
                <p:cNvPr id="18521" name="Freeform 18"/>
                <p:cNvSpPr>
                  <a:spLocks/>
                </p:cNvSpPr>
                <p:nvPr/>
              </p:nvSpPr>
              <p:spPr bwMode="auto">
                <a:xfrm>
                  <a:off x="1144" y="2035"/>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w 26"/>
                    <a:gd name="T11" fmla="*/ 0 h 33"/>
                    <a:gd name="T12" fmla="*/ 0 w 26"/>
                    <a:gd name="T13" fmla="*/ 0 h 33"/>
                    <a:gd name="T14" fmla="*/ 0 w 26"/>
                    <a:gd name="T15" fmla="*/ 0 h 33"/>
                    <a:gd name="T16" fmla="*/ 0 w 26"/>
                    <a:gd name="T17" fmla="*/ 0 h 33"/>
                    <a:gd name="T18" fmla="*/ 0 w 26"/>
                    <a:gd name="T19" fmla="*/ 0 h 33"/>
                    <a:gd name="T20" fmla="*/ 0 w 26"/>
                    <a:gd name="T21" fmla="*/ 0 h 33"/>
                    <a:gd name="T22" fmla="*/ 0 w 26"/>
                    <a:gd name="T23" fmla="*/ 0 h 33"/>
                    <a:gd name="T24" fmla="*/ 0 w 26"/>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3"/>
                    <a:gd name="T41" fmla="*/ 26 w 2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3">
                      <a:moveTo>
                        <a:pt x="5" y="0"/>
                      </a:moveTo>
                      <a:lnTo>
                        <a:pt x="0" y="6"/>
                      </a:lnTo>
                      <a:lnTo>
                        <a:pt x="0" y="13"/>
                      </a:lnTo>
                      <a:lnTo>
                        <a:pt x="3" y="19"/>
                      </a:lnTo>
                      <a:lnTo>
                        <a:pt x="8" y="27"/>
                      </a:lnTo>
                      <a:lnTo>
                        <a:pt x="17" y="33"/>
                      </a:lnTo>
                      <a:lnTo>
                        <a:pt x="25" y="31"/>
                      </a:lnTo>
                      <a:lnTo>
                        <a:pt x="26" y="15"/>
                      </a:lnTo>
                      <a:lnTo>
                        <a:pt x="17" y="2"/>
                      </a:lnTo>
                      <a:lnTo>
                        <a:pt x="5" y="0"/>
                      </a:lnTo>
                      <a:close/>
                    </a:path>
                  </a:pathLst>
                </a:custGeom>
                <a:solidFill>
                  <a:srgbClr val="47A3CB"/>
                </a:solidFill>
                <a:ln w="9525">
                  <a:noFill/>
                  <a:round/>
                  <a:headEnd/>
                  <a:tailEnd/>
                </a:ln>
              </p:spPr>
              <p:txBody>
                <a:bodyPr/>
                <a:lstStyle/>
                <a:p>
                  <a:endParaRPr lang="en-US"/>
                </a:p>
              </p:txBody>
            </p:sp>
            <p:sp>
              <p:nvSpPr>
                <p:cNvPr id="18522" name="Freeform 19"/>
                <p:cNvSpPr>
                  <a:spLocks/>
                </p:cNvSpPr>
                <p:nvPr/>
              </p:nvSpPr>
              <p:spPr bwMode="auto">
                <a:xfrm>
                  <a:off x="1144" y="2035"/>
                  <a:ext cx="7" cy="8"/>
                </a:xfrm>
                <a:custGeom>
                  <a:avLst/>
                  <a:gdLst>
                    <a:gd name="T0" fmla="*/ 0 w 26"/>
                    <a:gd name="T1" fmla="*/ 0 h 33"/>
                    <a:gd name="T2" fmla="*/ 0 w 26"/>
                    <a:gd name="T3" fmla="*/ 0 h 33"/>
                    <a:gd name="T4" fmla="*/ 0 w 26"/>
                    <a:gd name="T5" fmla="*/ 0 h 33"/>
                    <a:gd name="T6" fmla="*/ 0 w 26"/>
                    <a:gd name="T7" fmla="*/ 0 h 33"/>
                    <a:gd name="T8" fmla="*/ 0 w 26"/>
                    <a:gd name="T9" fmla="*/ 0 h 33"/>
                    <a:gd name="T10" fmla="*/ 0 w 26"/>
                    <a:gd name="T11" fmla="*/ 0 h 33"/>
                    <a:gd name="T12" fmla="*/ 0 w 26"/>
                    <a:gd name="T13" fmla="*/ 0 h 33"/>
                    <a:gd name="T14" fmla="*/ 0 w 26"/>
                    <a:gd name="T15" fmla="*/ 0 h 33"/>
                    <a:gd name="T16" fmla="*/ 0 w 26"/>
                    <a:gd name="T17" fmla="*/ 0 h 33"/>
                    <a:gd name="T18" fmla="*/ 0 w 26"/>
                    <a:gd name="T19" fmla="*/ 0 h 33"/>
                    <a:gd name="T20" fmla="*/ 0 w 26"/>
                    <a:gd name="T21" fmla="*/ 0 h 33"/>
                    <a:gd name="T22" fmla="*/ 0 w 26"/>
                    <a:gd name="T23" fmla="*/ 0 h 33"/>
                    <a:gd name="T24" fmla="*/ 0 w 26"/>
                    <a:gd name="T25" fmla="*/ 0 h 33"/>
                    <a:gd name="T26" fmla="*/ 0 w 26"/>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33"/>
                    <a:gd name="T44" fmla="*/ 26 w 26"/>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33">
                      <a:moveTo>
                        <a:pt x="5" y="0"/>
                      </a:moveTo>
                      <a:lnTo>
                        <a:pt x="0" y="6"/>
                      </a:lnTo>
                      <a:lnTo>
                        <a:pt x="0" y="13"/>
                      </a:lnTo>
                      <a:lnTo>
                        <a:pt x="3" y="19"/>
                      </a:lnTo>
                      <a:lnTo>
                        <a:pt x="8" y="27"/>
                      </a:lnTo>
                      <a:lnTo>
                        <a:pt x="17" y="33"/>
                      </a:lnTo>
                      <a:lnTo>
                        <a:pt x="25" y="31"/>
                      </a:lnTo>
                      <a:lnTo>
                        <a:pt x="26" y="15"/>
                      </a:lnTo>
                      <a:lnTo>
                        <a:pt x="17" y="2"/>
                      </a:lnTo>
                      <a:lnTo>
                        <a:pt x="5" y="0"/>
                      </a:lnTo>
                    </a:path>
                  </a:pathLst>
                </a:custGeom>
                <a:noFill/>
                <a:ln w="11113">
                  <a:solidFill>
                    <a:srgbClr val="87C2DC"/>
                  </a:solidFill>
                  <a:round/>
                  <a:headEnd/>
                  <a:tailEnd/>
                </a:ln>
              </p:spPr>
              <p:txBody>
                <a:bodyPr/>
                <a:lstStyle/>
                <a:p>
                  <a:endParaRPr lang="en-US"/>
                </a:p>
              </p:txBody>
            </p:sp>
            <p:sp>
              <p:nvSpPr>
                <p:cNvPr id="18523" name="Freeform 20"/>
                <p:cNvSpPr>
                  <a:spLocks/>
                </p:cNvSpPr>
                <p:nvPr/>
              </p:nvSpPr>
              <p:spPr bwMode="auto">
                <a:xfrm>
                  <a:off x="1189" y="2002"/>
                  <a:ext cx="26" cy="1"/>
                </a:xfrm>
                <a:custGeom>
                  <a:avLst/>
                  <a:gdLst>
                    <a:gd name="T0" fmla="*/ 0 w 105"/>
                    <a:gd name="T1" fmla="*/ 0 h 5"/>
                    <a:gd name="T2" fmla="*/ 0 w 105"/>
                    <a:gd name="T3" fmla="*/ 0 h 5"/>
                    <a:gd name="T4" fmla="*/ 0 w 105"/>
                    <a:gd name="T5" fmla="*/ 0 h 5"/>
                    <a:gd name="T6" fmla="*/ 0 w 105"/>
                    <a:gd name="T7" fmla="*/ 0 h 5"/>
                    <a:gd name="T8" fmla="*/ 0 60000 65536"/>
                    <a:gd name="T9" fmla="*/ 0 60000 65536"/>
                    <a:gd name="T10" fmla="*/ 0 60000 65536"/>
                    <a:gd name="T11" fmla="*/ 0 60000 65536"/>
                    <a:gd name="T12" fmla="*/ 0 w 105"/>
                    <a:gd name="T13" fmla="*/ 0 h 5"/>
                    <a:gd name="T14" fmla="*/ 105 w 105"/>
                    <a:gd name="T15" fmla="*/ 5 h 5"/>
                  </a:gdLst>
                  <a:ahLst/>
                  <a:cxnLst>
                    <a:cxn ang="T8">
                      <a:pos x="T0" y="T1"/>
                    </a:cxn>
                    <a:cxn ang="T9">
                      <a:pos x="T2" y="T3"/>
                    </a:cxn>
                    <a:cxn ang="T10">
                      <a:pos x="T4" y="T5"/>
                    </a:cxn>
                    <a:cxn ang="T11">
                      <a:pos x="T6" y="T7"/>
                    </a:cxn>
                  </a:cxnLst>
                  <a:rect l="T12" t="T13" r="T14" b="T15"/>
                  <a:pathLst>
                    <a:path w="105" h="5">
                      <a:moveTo>
                        <a:pt x="0" y="1"/>
                      </a:moveTo>
                      <a:lnTo>
                        <a:pt x="35" y="5"/>
                      </a:lnTo>
                      <a:lnTo>
                        <a:pt x="70" y="5"/>
                      </a:lnTo>
                      <a:lnTo>
                        <a:pt x="105" y="0"/>
                      </a:lnTo>
                    </a:path>
                  </a:pathLst>
                </a:custGeom>
                <a:noFill/>
                <a:ln w="11113">
                  <a:solidFill>
                    <a:srgbClr val="D1E7F1"/>
                  </a:solidFill>
                  <a:round/>
                  <a:headEnd/>
                  <a:tailEnd/>
                </a:ln>
              </p:spPr>
              <p:txBody>
                <a:bodyPr/>
                <a:lstStyle/>
                <a:p>
                  <a:endParaRPr lang="en-US"/>
                </a:p>
              </p:txBody>
            </p:sp>
            <p:sp>
              <p:nvSpPr>
                <p:cNvPr id="18524" name="Freeform 21"/>
                <p:cNvSpPr>
                  <a:spLocks/>
                </p:cNvSpPr>
                <p:nvPr/>
              </p:nvSpPr>
              <p:spPr bwMode="auto">
                <a:xfrm>
                  <a:off x="1215" y="1995"/>
                  <a:ext cx="48" cy="7"/>
                </a:xfrm>
                <a:custGeom>
                  <a:avLst/>
                  <a:gdLst>
                    <a:gd name="T0" fmla="*/ 0 w 189"/>
                    <a:gd name="T1" fmla="*/ 0 h 30"/>
                    <a:gd name="T2" fmla="*/ 0 w 189"/>
                    <a:gd name="T3" fmla="*/ 0 h 30"/>
                    <a:gd name="T4" fmla="*/ 0 w 189"/>
                    <a:gd name="T5" fmla="*/ 0 h 30"/>
                    <a:gd name="T6" fmla="*/ 0 w 189"/>
                    <a:gd name="T7" fmla="*/ 0 h 30"/>
                    <a:gd name="T8" fmla="*/ 0 60000 65536"/>
                    <a:gd name="T9" fmla="*/ 0 60000 65536"/>
                    <a:gd name="T10" fmla="*/ 0 60000 65536"/>
                    <a:gd name="T11" fmla="*/ 0 60000 65536"/>
                    <a:gd name="T12" fmla="*/ 0 w 189"/>
                    <a:gd name="T13" fmla="*/ 0 h 30"/>
                    <a:gd name="T14" fmla="*/ 189 w 189"/>
                    <a:gd name="T15" fmla="*/ 30 h 30"/>
                  </a:gdLst>
                  <a:ahLst/>
                  <a:cxnLst>
                    <a:cxn ang="T8">
                      <a:pos x="T0" y="T1"/>
                    </a:cxn>
                    <a:cxn ang="T9">
                      <a:pos x="T2" y="T3"/>
                    </a:cxn>
                    <a:cxn ang="T10">
                      <a:pos x="T4" y="T5"/>
                    </a:cxn>
                    <a:cxn ang="T11">
                      <a:pos x="T6" y="T7"/>
                    </a:cxn>
                  </a:cxnLst>
                  <a:rect l="T12" t="T13" r="T14" b="T15"/>
                  <a:pathLst>
                    <a:path w="189" h="30">
                      <a:moveTo>
                        <a:pt x="0" y="30"/>
                      </a:moveTo>
                      <a:lnTo>
                        <a:pt x="62" y="13"/>
                      </a:lnTo>
                      <a:lnTo>
                        <a:pt x="128" y="0"/>
                      </a:lnTo>
                      <a:lnTo>
                        <a:pt x="189" y="6"/>
                      </a:lnTo>
                    </a:path>
                  </a:pathLst>
                </a:custGeom>
                <a:noFill/>
                <a:ln w="11113">
                  <a:solidFill>
                    <a:srgbClr val="D1E7F1"/>
                  </a:solidFill>
                  <a:round/>
                  <a:headEnd/>
                  <a:tailEnd/>
                </a:ln>
              </p:spPr>
              <p:txBody>
                <a:bodyPr/>
                <a:lstStyle/>
                <a:p>
                  <a:endParaRPr lang="en-US"/>
                </a:p>
              </p:txBody>
            </p:sp>
            <p:sp>
              <p:nvSpPr>
                <p:cNvPr id="18525" name="Freeform 22"/>
                <p:cNvSpPr>
                  <a:spLocks/>
                </p:cNvSpPr>
                <p:nvPr/>
              </p:nvSpPr>
              <p:spPr bwMode="auto">
                <a:xfrm>
                  <a:off x="1054" y="1974"/>
                  <a:ext cx="93" cy="22"/>
                </a:xfrm>
                <a:custGeom>
                  <a:avLst/>
                  <a:gdLst>
                    <a:gd name="T0" fmla="*/ 0 w 370"/>
                    <a:gd name="T1" fmla="*/ 0 h 90"/>
                    <a:gd name="T2" fmla="*/ 0 w 370"/>
                    <a:gd name="T3" fmla="*/ 0 h 90"/>
                    <a:gd name="T4" fmla="*/ 0 w 370"/>
                    <a:gd name="T5" fmla="*/ 0 h 90"/>
                    <a:gd name="T6" fmla="*/ 0 w 370"/>
                    <a:gd name="T7" fmla="*/ 0 h 90"/>
                    <a:gd name="T8" fmla="*/ 0 w 370"/>
                    <a:gd name="T9" fmla="*/ 0 h 90"/>
                    <a:gd name="T10" fmla="*/ 0 w 370"/>
                    <a:gd name="T11" fmla="*/ 0 h 90"/>
                    <a:gd name="T12" fmla="*/ 0 w 370"/>
                    <a:gd name="T13" fmla="*/ 0 h 90"/>
                    <a:gd name="T14" fmla="*/ 0 w 370"/>
                    <a:gd name="T15" fmla="*/ 0 h 90"/>
                    <a:gd name="T16" fmla="*/ 0 w 370"/>
                    <a:gd name="T17" fmla="*/ 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90"/>
                    <a:gd name="T29" fmla="*/ 370 w 370"/>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90">
                      <a:moveTo>
                        <a:pt x="370" y="90"/>
                      </a:moveTo>
                      <a:lnTo>
                        <a:pt x="325" y="69"/>
                      </a:lnTo>
                      <a:lnTo>
                        <a:pt x="280" y="50"/>
                      </a:lnTo>
                      <a:lnTo>
                        <a:pt x="236" y="32"/>
                      </a:lnTo>
                      <a:lnTo>
                        <a:pt x="192" y="18"/>
                      </a:lnTo>
                      <a:lnTo>
                        <a:pt x="146" y="7"/>
                      </a:lnTo>
                      <a:lnTo>
                        <a:pt x="99" y="1"/>
                      </a:lnTo>
                      <a:lnTo>
                        <a:pt x="51" y="0"/>
                      </a:lnTo>
                      <a:lnTo>
                        <a:pt x="0" y="5"/>
                      </a:lnTo>
                    </a:path>
                  </a:pathLst>
                </a:custGeom>
                <a:noFill/>
                <a:ln w="11113">
                  <a:solidFill>
                    <a:srgbClr val="D1E7F1"/>
                  </a:solidFill>
                  <a:round/>
                  <a:headEnd/>
                  <a:tailEnd/>
                </a:ln>
              </p:spPr>
              <p:txBody>
                <a:bodyPr/>
                <a:lstStyle/>
                <a:p>
                  <a:endParaRPr lang="en-US"/>
                </a:p>
              </p:txBody>
            </p:sp>
            <p:sp>
              <p:nvSpPr>
                <p:cNvPr id="18526" name="Freeform 23"/>
                <p:cNvSpPr>
                  <a:spLocks/>
                </p:cNvSpPr>
                <p:nvPr/>
              </p:nvSpPr>
              <p:spPr bwMode="auto">
                <a:xfrm>
                  <a:off x="1243" y="1996"/>
                  <a:ext cx="21" cy="8"/>
                </a:xfrm>
                <a:custGeom>
                  <a:avLst/>
                  <a:gdLst>
                    <a:gd name="T0" fmla="*/ 0 w 82"/>
                    <a:gd name="T1" fmla="*/ 0 h 33"/>
                    <a:gd name="T2" fmla="*/ 0 w 82"/>
                    <a:gd name="T3" fmla="*/ 0 h 33"/>
                    <a:gd name="T4" fmla="*/ 0 w 82"/>
                    <a:gd name="T5" fmla="*/ 0 h 33"/>
                    <a:gd name="T6" fmla="*/ 0 w 82"/>
                    <a:gd name="T7" fmla="*/ 0 h 33"/>
                    <a:gd name="T8" fmla="*/ 0 60000 65536"/>
                    <a:gd name="T9" fmla="*/ 0 60000 65536"/>
                    <a:gd name="T10" fmla="*/ 0 60000 65536"/>
                    <a:gd name="T11" fmla="*/ 0 60000 65536"/>
                    <a:gd name="T12" fmla="*/ 0 w 82"/>
                    <a:gd name="T13" fmla="*/ 0 h 33"/>
                    <a:gd name="T14" fmla="*/ 82 w 82"/>
                    <a:gd name="T15" fmla="*/ 33 h 33"/>
                  </a:gdLst>
                  <a:ahLst/>
                  <a:cxnLst>
                    <a:cxn ang="T8">
                      <a:pos x="T0" y="T1"/>
                    </a:cxn>
                    <a:cxn ang="T9">
                      <a:pos x="T2" y="T3"/>
                    </a:cxn>
                    <a:cxn ang="T10">
                      <a:pos x="T4" y="T5"/>
                    </a:cxn>
                    <a:cxn ang="T11">
                      <a:pos x="T6" y="T7"/>
                    </a:cxn>
                  </a:cxnLst>
                  <a:rect l="T12" t="T13" r="T14" b="T15"/>
                  <a:pathLst>
                    <a:path w="82" h="33">
                      <a:moveTo>
                        <a:pt x="0" y="0"/>
                      </a:moveTo>
                      <a:lnTo>
                        <a:pt x="22" y="20"/>
                      </a:lnTo>
                      <a:lnTo>
                        <a:pt x="53" y="25"/>
                      </a:lnTo>
                      <a:lnTo>
                        <a:pt x="82" y="33"/>
                      </a:lnTo>
                    </a:path>
                  </a:pathLst>
                </a:custGeom>
                <a:noFill/>
                <a:ln w="6350">
                  <a:solidFill>
                    <a:srgbClr val="D1E7F1"/>
                  </a:solidFill>
                  <a:round/>
                  <a:headEnd/>
                  <a:tailEnd/>
                </a:ln>
              </p:spPr>
              <p:txBody>
                <a:bodyPr/>
                <a:lstStyle/>
                <a:p>
                  <a:endParaRPr lang="en-US"/>
                </a:p>
              </p:txBody>
            </p:sp>
            <p:sp>
              <p:nvSpPr>
                <p:cNvPr id="18527" name="Freeform 24"/>
                <p:cNvSpPr>
                  <a:spLocks/>
                </p:cNvSpPr>
                <p:nvPr/>
              </p:nvSpPr>
              <p:spPr bwMode="auto">
                <a:xfrm>
                  <a:off x="1261" y="1996"/>
                  <a:ext cx="15" cy="7"/>
                </a:xfrm>
                <a:custGeom>
                  <a:avLst/>
                  <a:gdLst>
                    <a:gd name="T0" fmla="*/ 0 w 62"/>
                    <a:gd name="T1" fmla="*/ 0 h 30"/>
                    <a:gd name="T2" fmla="*/ 0 w 62"/>
                    <a:gd name="T3" fmla="*/ 0 h 30"/>
                    <a:gd name="T4" fmla="*/ 0 w 62"/>
                    <a:gd name="T5" fmla="*/ 0 h 30"/>
                    <a:gd name="T6" fmla="*/ 0 w 62"/>
                    <a:gd name="T7" fmla="*/ 0 h 30"/>
                    <a:gd name="T8" fmla="*/ 0 60000 65536"/>
                    <a:gd name="T9" fmla="*/ 0 60000 65536"/>
                    <a:gd name="T10" fmla="*/ 0 60000 65536"/>
                    <a:gd name="T11" fmla="*/ 0 60000 65536"/>
                    <a:gd name="T12" fmla="*/ 0 w 62"/>
                    <a:gd name="T13" fmla="*/ 0 h 30"/>
                    <a:gd name="T14" fmla="*/ 62 w 62"/>
                    <a:gd name="T15" fmla="*/ 30 h 30"/>
                  </a:gdLst>
                  <a:ahLst/>
                  <a:cxnLst>
                    <a:cxn ang="T8">
                      <a:pos x="T0" y="T1"/>
                    </a:cxn>
                    <a:cxn ang="T9">
                      <a:pos x="T2" y="T3"/>
                    </a:cxn>
                    <a:cxn ang="T10">
                      <a:pos x="T4" y="T5"/>
                    </a:cxn>
                    <a:cxn ang="T11">
                      <a:pos x="T6" y="T7"/>
                    </a:cxn>
                  </a:cxnLst>
                  <a:rect l="T12" t="T13" r="T14" b="T15"/>
                  <a:pathLst>
                    <a:path w="62" h="30">
                      <a:moveTo>
                        <a:pt x="0" y="0"/>
                      </a:moveTo>
                      <a:lnTo>
                        <a:pt x="21" y="10"/>
                      </a:lnTo>
                      <a:lnTo>
                        <a:pt x="42" y="20"/>
                      </a:lnTo>
                      <a:lnTo>
                        <a:pt x="62" y="30"/>
                      </a:lnTo>
                    </a:path>
                  </a:pathLst>
                </a:custGeom>
                <a:noFill/>
                <a:ln w="6350">
                  <a:solidFill>
                    <a:srgbClr val="D1E7F1"/>
                  </a:solidFill>
                  <a:round/>
                  <a:headEnd/>
                  <a:tailEnd/>
                </a:ln>
              </p:spPr>
              <p:txBody>
                <a:bodyPr/>
                <a:lstStyle/>
                <a:p>
                  <a:endParaRPr lang="en-US"/>
                </a:p>
              </p:txBody>
            </p:sp>
            <p:sp>
              <p:nvSpPr>
                <p:cNvPr id="18528" name="Freeform 25"/>
                <p:cNvSpPr>
                  <a:spLocks/>
                </p:cNvSpPr>
                <p:nvPr/>
              </p:nvSpPr>
              <p:spPr bwMode="auto">
                <a:xfrm>
                  <a:off x="1076" y="1975"/>
                  <a:ext cx="9" cy="3"/>
                </a:xfrm>
                <a:custGeom>
                  <a:avLst/>
                  <a:gdLst>
                    <a:gd name="T0" fmla="*/ 0 w 39"/>
                    <a:gd name="T1" fmla="*/ 0 h 12"/>
                    <a:gd name="T2" fmla="*/ 0 w 39"/>
                    <a:gd name="T3" fmla="*/ 0 h 12"/>
                    <a:gd name="T4" fmla="*/ 0 w 39"/>
                    <a:gd name="T5" fmla="*/ 0 h 12"/>
                    <a:gd name="T6" fmla="*/ 0 w 39"/>
                    <a:gd name="T7" fmla="*/ 0 h 12"/>
                    <a:gd name="T8" fmla="*/ 0 60000 65536"/>
                    <a:gd name="T9" fmla="*/ 0 60000 65536"/>
                    <a:gd name="T10" fmla="*/ 0 60000 65536"/>
                    <a:gd name="T11" fmla="*/ 0 60000 65536"/>
                    <a:gd name="T12" fmla="*/ 0 w 39"/>
                    <a:gd name="T13" fmla="*/ 0 h 12"/>
                    <a:gd name="T14" fmla="*/ 39 w 39"/>
                    <a:gd name="T15" fmla="*/ 12 h 12"/>
                  </a:gdLst>
                  <a:ahLst/>
                  <a:cxnLst>
                    <a:cxn ang="T8">
                      <a:pos x="T0" y="T1"/>
                    </a:cxn>
                    <a:cxn ang="T9">
                      <a:pos x="T2" y="T3"/>
                    </a:cxn>
                    <a:cxn ang="T10">
                      <a:pos x="T4" y="T5"/>
                    </a:cxn>
                    <a:cxn ang="T11">
                      <a:pos x="T6" y="T7"/>
                    </a:cxn>
                  </a:cxnLst>
                  <a:rect l="T12" t="T13" r="T14" b="T15"/>
                  <a:pathLst>
                    <a:path w="39" h="12">
                      <a:moveTo>
                        <a:pt x="39" y="0"/>
                      </a:moveTo>
                      <a:lnTo>
                        <a:pt x="26" y="7"/>
                      </a:lnTo>
                      <a:lnTo>
                        <a:pt x="15" y="11"/>
                      </a:lnTo>
                      <a:lnTo>
                        <a:pt x="0" y="12"/>
                      </a:lnTo>
                    </a:path>
                  </a:pathLst>
                </a:custGeom>
                <a:noFill/>
                <a:ln w="6350">
                  <a:solidFill>
                    <a:srgbClr val="D1E7F1"/>
                  </a:solidFill>
                  <a:round/>
                  <a:headEnd/>
                  <a:tailEnd/>
                </a:ln>
              </p:spPr>
              <p:txBody>
                <a:bodyPr/>
                <a:lstStyle/>
                <a:p>
                  <a:endParaRPr lang="en-US"/>
                </a:p>
              </p:txBody>
            </p:sp>
            <p:sp>
              <p:nvSpPr>
                <p:cNvPr id="18529" name="Freeform 26"/>
                <p:cNvSpPr>
                  <a:spLocks/>
                </p:cNvSpPr>
                <p:nvPr/>
              </p:nvSpPr>
              <p:spPr bwMode="auto">
                <a:xfrm>
                  <a:off x="1071" y="1978"/>
                  <a:ext cx="5" cy="2"/>
                </a:xfrm>
                <a:custGeom>
                  <a:avLst/>
                  <a:gdLst>
                    <a:gd name="T0" fmla="*/ 0 w 16"/>
                    <a:gd name="T1" fmla="*/ 0 h 7"/>
                    <a:gd name="T2" fmla="*/ 0 w 16"/>
                    <a:gd name="T3" fmla="*/ 0 h 7"/>
                    <a:gd name="T4" fmla="*/ 0 w 16"/>
                    <a:gd name="T5" fmla="*/ 0 h 7"/>
                    <a:gd name="T6" fmla="*/ 0 w 16"/>
                    <a:gd name="T7" fmla="*/ 0 h 7"/>
                    <a:gd name="T8" fmla="*/ 0 60000 65536"/>
                    <a:gd name="T9" fmla="*/ 0 60000 65536"/>
                    <a:gd name="T10" fmla="*/ 0 60000 65536"/>
                    <a:gd name="T11" fmla="*/ 0 60000 65536"/>
                    <a:gd name="T12" fmla="*/ 0 w 16"/>
                    <a:gd name="T13" fmla="*/ 0 h 7"/>
                    <a:gd name="T14" fmla="*/ 16 w 16"/>
                    <a:gd name="T15" fmla="*/ 7 h 7"/>
                  </a:gdLst>
                  <a:ahLst/>
                  <a:cxnLst>
                    <a:cxn ang="T8">
                      <a:pos x="T0" y="T1"/>
                    </a:cxn>
                    <a:cxn ang="T9">
                      <a:pos x="T2" y="T3"/>
                    </a:cxn>
                    <a:cxn ang="T10">
                      <a:pos x="T4" y="T5"/>
                    </a:cxn>
                    <a:cxn ang="T11">
                      <a:pos x="T6" y="T7"/>
                    </a:cxn>
                  </a:cxnLst>
                  <a:rect l="T12" t="T13" r="T14" b="T15"/>
                  <a:pathLst>
                    <a:path w="16" h="7">
                      <a:moveTo>
                        <a:pt x="16" y="0"/>
                      </a:moveTo>
                      <a:lnTo>
                        <a:pt x="11" y="1"/>
                      </a:lnTo>
                      <a:lnTo>
                        <a:pt x="6" y="4"/>
                      </a:lnTo>
                      <a:lnTo>
                        <a:pt x="0" y="7"/>
                      </a:lnTo>
                    </a:path>
                  </a:pathLst>
                </a:custGeom>
                <a:noFill/>
                <a:ln w="6350">
                  <a:solidFill>
                    <a:srgbClr val="D1E7F1"/>
                  </a:solidFill>
                  <a:round/>
                  <a:headEnd/>
                  <a:tailEnd/>
                </a:ln>
              </p:spPr>
              <p:txBody>
                <a:bodyPr/>
                <a:lstStyle/>
                <a:p>
                  <a:endParaRPr lang="en-US"/>
                </a:p>
              </p:txBody>
            </p:sp>
            <p:sp>
              <p:nvSpPr>
                <p:cNvPr id="18530" name="Freeform 27"/>
                <p:cNvSpPr>
                  <a:spLocks/>
                </p:cNvSpPr>
                <p:nvPr/>
              </p:nvSpPr>
              <p:spPr bwMode="auto">
                <a:xfrm>
                  <a:off x="1038" y="1975"/>
                  <a:ext cx="17" cy="6"/>
                </a:xfrm>
                <a:custGeom>
                  <a:avLst/>
                  <a:gdLst>
                    <a:gd name="T0" fmla="*/ 0 w 68"/>
                    <a:gd name="T1" fmla="*/ 0 h 25"/>
                    <a:gd name="T2" fmla="*/ 0 w 68"/>
                    <a:gd name="T3" fmla="*/ 0 h 25"/>
                    <a:gd name="T4" fmla="*/ 0 w 68"/>
                    <a:gd name="T5" fmla="*/ 0 h 25"/>
                    <a:gd name="T6" fmla="*/ 0 w 68"/>
                    <a:gd name="T7" fmla="*/ 0 h 25"/>
                    <a:gd name="T8" fmla="*/ 0 60000 65536"/>
                    <a:gd name="T9" fmla="*/ 0 60000 65536"/>
                    <a:gd name="T10" fmla="*/ 0 60000 65536"/>
                    <a:gd name="T11" fmla="*/ 0 60000 65536"/>
                    <a:gd name="T12" fmla="*/ 0 w 68"/>
                    <a:gd name="T13" fmla="*/ 0 h 25"/>
                    <a:gd name="T14" fmla="*/ 68 w 68"/>
                    <a:gd name="T15" fmla="*/ 25 h 25"/>
                  </a:gdLst>
                  <a:ahLst/>
                  <a:cxnLst>
                    <a:cxn ang="T8">
                      <a:pos x="T0" y="T1"/>
                    </a:cxn>
                    <a:cxn ang="T9">
                      <a:pos x="T2" y="T3"/>
                    </a:cxn>
                    <a:cxn ang="T10">
                      <a:pos x="T4" y="T5"/>
                    </a:cxn>
                    <a:cxn ang="T11">
                      <a:pos x="T6" y="T7"/>
                    </a:cxn>
                  </a:cxnLst>
                  <a:rect l="T12" t="T13" r="T14" b="T15"/>
                  <a:pathLst>
                    <a:path w="68" h="25">
                      <a:moveTo>
                        <a:pt x="0" y="25"/>
                      </a:moveTo>
                      <a:lnTo>
                        <a:pt x="23" y="15"/>
                      </a:lnTo>
                      <a:lnTo>
                        <a:pt x="45" y="5"/>
                      </a:lnTo>
                      <a:lnTo>
                        <a:pt x="68" y="0"/>
                      </a:lnTo>
                    </a:path>
                  </a:pathLst>
                </a:custGeom>
                <a:noFill/>
                <a:ln w="6350">
                  <a:solidFill>
                    <a:srgbClr val="D1E7F1"/>
                  </a:solidFill>
                  <a:round/>
                  <a:headEnd/>
                  <a:tailEnd/>
                </a:ln>
              </p:spPr>
              <p:txBody>
                <a:bodyPr/>
                <a:lstStyle/>
                <a:p>
                  <a:endParaRPr lang="en-US"/>
                </a:p>
              </p:txBody>
            </p:sp>
            <p:sp>
              <p:nvSpPr>
                <p:cNvPr id="18531" name="Freeform 28"/>
                <p:cNvSpPr>
                  <a:spLocks/>
                </p:cNvSpPr>
                <p:nvPr/>
              </p:nvSpPr>
              <p:spPr bwMode="auto">
                <a:xfrm>
                  <a:off x="1049" y="1975"/>
                  <a:ext cx="6" cy="4"/>
                </a:xfrm>
                <a:custGeom>
                  <a:avLst/>
                  <a:gdLst>
                    <a:gd name="T0" fmla="*/ 0 w 25"/>
                    <a:gd name="T1" fmla="*/ 0 h 16"/>
                    <a:gd name="T2" fmla="*/ 0 w 25"/>
                    <a:gd name="T3" fmla="*/ 0 h 16"/>
                    <a:gd name="T4" fmla="*/ 0 w 25"/>
                    <a:gd name="T5" fmla="*/ 0 h 16"/>
                    <a:gd name="T6" fmla="*/ 0 w 25"/>
                    <a:gd name="T7" fmla="*/ 0 h 16"/>
                    <a:gd name="T8" fmla="*/ 0 60000 65536"/>
                    <a:gd name="T9" fmla="*/ 0 60000 65536"/>
                    <a:gd name="T10" fmla="*/ 0 60000 65536"/>
                    <a:gd name="T11" fmla="*/ 0 60000 65536"/>
                    <a:gd name="T12" fmla="*/ 0 w 25"/>
                    <a:gd name="T13" fmla="*/ 0 h 16"/>
                    <a:gd name="T14" fmla="*/ 25 w 25"/>
                    <a:gd name="T15" fmla="*/ 16 h 16"/>
                  </a:gdLst>
                  <a:ahLst/>
                  <a:cxnLst>
                    <a:cxn ang="T8">
                      <a:pos x="T0" y="T1"/>
                    </a:cxn>
                    <a:cxn ang="T9">
                      <a:pos x="T2" y="T3"/>
                    </a:cxn>
                    <a:cxn ang="T10">
                      <a:pos x="T4" y="T5"/>
                    </a:cxn>
                    <a:cxn ang="T11">
                      <a:pos x="T6" y="T7"/>
                    </a:cxn>
                  </a:cxnLst>
                  <a:rect l="T12" t="T13" r="T14" b="T15"/>
                  <a:pathLst>
                    <a:path w="25" h="16">
                      <a:moveTo>
                        <a:pt x="25" y="0"/>
                      </a:moveTo>
                      <a:lnTo>
                        <a:pt x="18" y="6"/>
                      </a:lnTo>
                      <a:lnTo>
                        <a:pt x="10" y="10"/>
                      </a:lnTo>
                      <a:lnTo>
                        <a:pt x="0" y="16"/>
                      </a:lnTo>
                    </a:path>
                  </a:pathLst>
                </a:custGeom>
                <a:noFill/>
                <a:ln w="6350">
                  <a:solidFill>
                    <a:srgbClr val="D1E7F1"/>
                  </a:solidFill>
                  <a:round/>
                  <a:headEnd/>
                  <a:tailEnd/>
                </a:ln>
              </p:spPr>
              <p:txBody>
                <a:bodyPr/>
                <a:lstStyle/>
                <a:p>
                  <a:endParaRPr lang="en-US"/>
                </a:p>
              </p:txBody>
            </p:sp>
            <p:sp>
              <p:nvSpPr>
                <p:cNvPr id="18532" name="Freeform 29"/>
                <p:cNvSpPr>
                  <a:spLocks/>
                </p:cNvSpPr>
                <p:nvPr/>
              </p:nvSpPr>
              <p:spPr bwMode="auto">
                <a:xfrm>
                  <a:off x="1157" y="2168"/>
                  <a:ext cx="34" cy="87"/>
                </a:xfrm>
                <a:custGeom>
                  <a:avLst/>
                  <a:gdLst>
                    <a:gd name="T0" fmla="*/ 0 w 136"/>
                    <a:gd name="T1" fmla="*/ 0 h 348"/>
                    <a:gd name="T2" fmla="*/ 0 w 136"/>
                    <a:gd name="T3" fmla="*/ 0 h 348"/>
                    <a:gd name="T4" fmla="*/ 0 w 136"/>
                    <a:gd name="T5" fmla="*/ 0 h 348"/>
                    <a:gd name="T6" fmla="*/ 0 w 136"/>
                    <a:gd name="T7" fmla="*/ 0 h 348"/>
                    <a:gd name="T8" fmla="*/ 0 w 136"/>
                    <a:gd name="T9" fmla="*/ 0 h 348"/>
                    <a:gd name="T10" fmla="*/ 0 w 136"/>
                    <a:gd name="T11" fmla="*/ 0 h 348"/>
                    <a:gd name="T12" fmla="*/ 0 w 136"/>
                    <a:gd name="T13" fmla="*/ 0 h 348"/>
                    <a:gd name="T14" fmla="*/ 0 w 136"/>
                    <a:gd name="T15" fmla="*/ 0 h 348"/>
                    <a:gd name="T16" fmla="*/ 0 w 136"/>
                    <a:gd name="T17" fmla="*/ 0 h 3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48"/>
                    <a:gd name="T29" fmla="*/ 136 w 136"/>
                    <a:gd name="T30" fmla="*/ 348 h 3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48">
                      <a:moveTo>
                        <a:pt x="0" y="0"/>
                      </a:moveTo>
                      <a:lnTo>
                        <a:pt x="33" y="34"/>
                      </a:lnTo>
                      <a:lnTo>
                        <a:pt x="57" y="73"/>
                      </a:lnTo>
                      <a:lnTo>
                        <a:pt x="76" y="116"/>
                      </a:lnTo>
                      <a:lnTo>
                        <a:pt x="90" y="162"/>
                      </a:lnTo>
                      <a:lnTo>
                        <a:pt x="102" y="210"/>
                      </a:lnTo>
                      <a:lnTo>
                        <a:pt x="112" y="257"/>
                      </a:lnTo>
                      <a:lnTo>
                        <a:pt x="122" y="303"/>
                      </a:lnTo>
                      <a:lnTo>
                        <a:pt x="136" y="348"/>
                      </a:lnTo>
                    </a:path>
                  </a:pathLst>
                </a:custGeom>
                <a:noFill/>
                <a:ln w="11113">
                  <a:solidFill>
                    <a:srgbClr val="D1E7F1"/>
                  </a:solidFill>
                  <a:round/>
                  <a:headEnd/>
                  <a:tailEnd/>
                </a:ln>
              </p:spPr>
              <p:txBody>
                <a:bodyPr/>
                <a:lstStyle/>
                <a:p>
                  <a:endParaRPr lang="en-US"/>
                </a:p>
              </p:txBody>
            </p:sp>
            <p:sp>
              <p:nvSpPr>
                <p:cNvPr id="18533" name="Freeform 30"/>
                <p:cNvSpPr>
                  <a:spLocks/>
                </p:cNvSpPr>
                <p:nvPr/>
              </p:nvSpPr>
              <p:spPr bwMode="auto">
                <a:xfrm>
                  <a:off x="1071" y="2200"/>
                  <a:ext cx="23" cy="47"/>
                </a:xfrm>
                <a:custGeom>
                  <a:avLst/>
                  <a:gdLst>
                    <a:gd name="T0" fmla="*/ 0 w 95"/>
                    <a:gd name="T1" fmla="*/ 0 h 186"/>
                    <a:gd name="T2" fmla="*/ 0 w 95"/>
                    <a:gd name="T3" fmla="*/ 0 h 186"/>
                    <a:gd name="T4" fmla="*/ 0 w 95"/>
                    <a:gd name="T5" fmla="*/ 0 h 186"/>
                    <a:gd name="T6" fmla="*/ 0 w 95"/>
                    <a:gd name="T7" fmla="*/ 0 h 186"/>
                    <a:gd name="T8" fmla="*/ 0 w 95"/>
                    <a:gd name="T9" fmla="*/ 0 h 186"/>
                    <a:gd name="T10" fmla="*/ 0 60000 65536"/>
                    <a:gd name="T11" fmla="*/ 0 60000 65536"/>
                    <a:gd name="T12" fmla="*/ 0 60000 65536"/>
                    <a:gd name="T13" fmla="*/ 0 60000 65536"/>
                    <a:gd name="T14" fmla="*/ 0 60000 65536"/>
                    <a:gd name="T15" fmla="*/ 0 w 95"/>
                    <a:gd name="T16" fmla="*/ 0 h 186"/>
                    <a:gd name="T17" fmla="*/ 95 w 95"/>
                    <a:gd name="T18" fmla="*/ 186 h 186"/>
                  </a:gdLst>
                  <a:ahLst/>
                  <a:cxnLst>
                    <a:cxn ang="T10">
                      <a:pos x="T0" y="T1"/>
                    </a:cxn>
                    <a:cxn ang="T11">
                      <a:pos x="T2" y="T3"/>
                    </a:cxn>
                    <a:cxn ang="T12">
                      <a:pos x="T4" y="T5"/>
                    </a:cxn>
                    <a:cxn ang="T13">
                      <a:pos x="T6" y="T7"/>
                    </a:cxn>
                    <a:cxn ang="T14">
                      <a:pos x="T8" y="T9"/>
                    </a:cxn>
                  </a:cxnLst>
                  <a:rect l="T15" t="T16" r="T17" b="T18"/>
                  <a:pathLst>
                    <a:path w="95" h="186">
                      <a:moveTo>
                        <a:pt x="0" y="186"/>
                      </a:moveTo>
                      <a:lnTo>
                        <a:pt x="11" y="134"/>
                      </a:lnTo>
                      <a:lnTo>
                        <a:pt x="32" y="85"/>
                      </a:lnTo>
                      <a:lnTo>
                        <a:pt x="61" y="40"/>
                      </a:lnTo>
                      <a:lnTo>
                        <a:pt x="95" y="0"/>
                      </a:lnTo>
                    </a:path>
                  </a:pathLst>
                </a:custGeom>
                <a:noFill/>
                <a:ln w="11113">
                  <a:solidFill>
                    <a:srgbClr val="D1E7F1"/>
                  </a:solidFill>
                  <a:round/>
                  <a:headEnd/>
                  <a:tailEnd/>
                </a:ln>
              </p:spPr>
              <p:txBody>
                <a:bodyPr/>
                <a:lstStyle/>
                <a:p>
                  <a:endParaRPr lang="en-US"/>
                </a:p>
              </p:txBody>
            </p:sp>
            <p:sp>
              <p:nvSpPr>
                <p:cNvPr id="18534" name="Freeform 31"/>
                <p:cNvSpPr>
                  <a:spLocks/>
                </p:cNvSpPr>
                <p:nvPr/>
              </p:nvSpPr>
              <p:spPr bwMode="auto">
                <a:xfrm>
                  <a:off x="1094" y="2160"/>
                  <a:ext cx="29" cy="40"/>
                </a:xfrm>
                <a:custGeom>
                  <a:avLst/>
                  <a:gdLst>
                    <a:gd name="T0" fmla="*/ 0 w 113"/>
                    <a:gd name="T1" fmla="*/ 0 h 160"/>
                    <a:gd name="T2" fmla="*/ 0 w 113"/>
                    <a:gd name="T3" fmla="*/ 0 h 160"/>
                    <a:gd name="T4" fmla="*/ 0 w 113"/>
                    <a:gd name="T5" fmla="*/ 0 h 160"/>
                    <a:gd name="T6" fmla="*/ 0 w 113"/>
                    <a:gd name="T7" fmla="*/ 0 h 160"/>
                    <a:gd name="T8" fmla="*/ 0 60000 65536"/>
                    <a:gd name="T9" fmla="*/ 0 60000 65536"/>
                    <a:gd name="T10" fmla="*/ 0 60000 65536"/>
                    <a:gd name="T11" fmla="*/ 0 60000 65536"/>
                    <a:gd name="T12" fmla="*/ 0 w 113"/>
                    <a:gd name="T13" fmla="*/ 0 h 160"/>
                    <a:gd name="T14" fmla="*/ 113 w 113"/>
                    <a:gd name="T15" fmla="*/ 160 h 160"/>
                  </a:gdLst>
                  <a:ahLst/>
                  <a:cxnLst>
                    <a:cxn ang="T8">
                      <a:pos x="T0" y="T1"/>
                    </a:cxn>
                    <a:cxn ang="T9">
                      <a:pos x="T2" y="T3"/>
                    </a:cxn>
                    <a:cxn ang="T10">
                      <a:pos x="T4" y="T5"/>
                    </a:cxn>
                    <a:cxn ang="T11">
                      <a:pos x="T6" y="T7"/>
                    </a:cxn>
                  </a:cxnLst>
                  <a:rect l="T12" t="T13" r="T14" b="T15"/>
                  <a:pathLst>
                    <a:path w="113" h="160">
                      <a:moveTo>
                        <a:pt x="0" y="160"/>
                      </a:moveTo>
                      <a:lnTo>
                        <a:pt x="44" y="110"/>
                      </a:lnTo>
                      <a:lnTo>
                        <a:pt x="82" y="59"/>
                      </a:lnTo>
                      <a:lnTo>
                        <a:pt x="113" y="0"/>
                      </a:lnTo>
                    </a:path>
                  </a:pathLst>
                </a:custGeom>
                <a:noFill/>
                <a:ln w="11113">
                  <a:solidFill>
                    <a:srgbClr val="D1E7F1"/>
                  </a:solidFill>
                  <a:round/>
                  <a:headEnd/>
                  <a:tailEnd/>
                </a:ln>
              </p:spPr>
              <p:txBody>
                <a:bodyPr/>
                <a:lstStyle/>
                <a:p>
                  <a:endParaRPr lang="en-US"/>
                </a:p>
              </p:txBody>
            </p:sp>
            <p:sp>
              <p:nvSpPr>
                <p:cNvPr id="18535" name="Freeform 32"/>
                <p:cNvSpPr>
                  <a:spLocks/>
                </p:cNvSpPr>
                <p:nvPr/>
              </p:nvSpPr>
              <p:spPr bwMode="auto">
                <a:xfrm>
                  <a:off x="1123" y="2160"/>
                  <a:ext cx="3" cy="2"/>
                </a:xfrm>
                <a:custGeom>
                  <a:avLst/>
                  <a:gdLst>
                    <a:gd name="T0" fmla="*/ 0 w 13"/>
                    <a:gd name="T1" fmla="*/ 0 h 7"/>
                    <a:gd name="T2" fmla="*/ 0 w 13"/>
                    <a:gd name="T3" fmla="*/ 0 h 7"/>
                    <a:gd name="T4" fmla="*/ 0 w 13"/>
                    <a:gd name="T5" fmla="*/ 0 h 7"/>
                    <a:gd name="T6" fmla="*/ 0 w 13"/>
                    <a:gd name="T7" fmla="*/ 0 h 7"/>
                    <a:gd name="T8" fmla="*/ 0 60000 65536"/>
                    <a:gd name="T9" fmla="*/ 0 60000 65536"/>
                    <a:gd name="T10" fmla="*/ 0 60000 65536"/>
                    <a:gd name="T11" fmla="*/ 0 60000 65536"/>
                    <a:gd name="T12" fmla="*/ 0 w 13"/>
                    <a:gd name="T13" fmla="*/ 0 h 7"/>
                    <a:gd name="T14" fmla="*/ 13 w 13"/>
                    <a:gd name="T15" fmla="*/ 7 h 7"/>
                  </a:gdLst>
                  <a:ahLst/>
                  <a:cxnLst>
                    <a:cxn ang="T8">
                      <a:pos x="T0" y="T1"/>
                    </a:cxn>
                    <a:cxn ang="T9">
                      <a:pos x="T2" y="T3"/>
                    </a:cxn>
                    <a:cxn ang="T10">
                      <a:pos x="T4" y="T5"/>
                    </a:cxn>
                    <a:cxn ang="T11">
                      <a:pos x="T6" y="T7"/>
                    </a:cxn>
                  </a:cxnLst>
                  <a:rect l="T12" t="T13" r="T14" b="T15"/>
                  <a:pathLst>
                    <a:path w="13" h="7">
                      <a:moveTo>
                        <a:pt x="0" y="0"/>
                      </a:moveTo>
                      <a:lnTo>
                        <a:pt x="4" y="3"/>
                      </a:lnTo>
                      <a:lnTo>
                        <a:pt x="10" y="6"/>
                      </a:lnTo>
                      <a:lnTo>
                        <a:pt x="13" y="7"/>
                      </a:lnTo>
                    </a:path>
                  </a:pathLst>
                </a:custGeom>
                <a:noFill/>
                <a:ln w="11113">
                  <a:solidFill>
                    <a:srgbClr val="D1E7F1"/>
                  </a:solidFill>
                  <a:round/>
                  <a:headEnd/>
                  <a:tailEnd/>
                </a:ln>
              </p:spPr>
              <p:txBody>
                <a:bodyPr/>
                <a:lstStyle/>
                <a:p>
                  <a:endParaRPr lang="en-US"/>
                </a:p>
              </p:txBody>
            </p:sp>
            <p:sp>
              <p:nvSpPr>
                <p:cNvPr id="18536" name="Freeform 33"/>
                <p:cNvSpPr>
                  <a:spLocks/>
                </p:cNvSpPr>
                <p:nvPr/>
              </p:nvSpPr>
              <p:spPr bwMode="auto">
                <a:xfrm>
                  <a:off x="1108" y="2162"/>
                  <a:ext cx="18" cy="24"/>
                </a:xfrm>
                <a:custGeom>
                  <a:avLst/>
                  <a:gdLst>
                    <a:gd name="T0" fmla="*/ 0 w 71"/>
                    <a:gd name="T1" fmla="*/ 0 h 97"/>
                    <a:gd name="T2" fmla="*/ 0 w 71"/>
                    <a:gd name="T3" fmla="*/ 0 h 97"/>
                    <a:gd name="T4" fmla="*/ 0 w 71"/>
                    <a:gd name="T5" fmla="*/ 0 h 97"/>
                    <a:gd name="T6" fmla="*/ 0 w 71"/>
                    <a:gd name="T7" fmla="*/ 0 h 97"/>
                    <a:gd name="T8" fmla="*/ 0 60000 65536"/>
                    <a:gd name="T9" fmla="*/ 0 60000 65536"/>
                    <a:gd name="T10" fmla="*/ 0 60000 65536"/>
                    <a:gd name="T11" fmla="*/ 0 60000 65536"/>
                    <a:gd name="T12" fmla="*/ 0 w 71"/>
                    <a:gd name="T13" fmla="*/ 0 h 97"/>
                    <a:gd name="T14" fmla="*/ 71 w 71"/>
                    <a:gd name="T15" fmla="*/ 97 h 97"/>
                  </a:gdLst>
                  <a:ahLst/>
                  <a:cxnLst>
                    <a:cxn ang="T8">
                      <a:pos x="T0" y="T1"/>
                    </a:cxn>
                    <a:cxn ang="T9">
                      <a:pos x="T2" y="T3"/>
                    </a:cxn>
                    <a:cxn ang="T10">
                      <a:pos x="T4" y="T5"/>
                    </a:cxn>
                    <a:cxn ang="T11">
                      <a:pos x="T6" y="T7"/>
                    </a:cxn>
                  </a:cxnLst>
                  <a:rect l="T12" t="T13" r="T14" b="T15"/>
                  <a:pathLst>
                    <a:path w="71" h="97">
                      <a:moveTo>
                        <a:pt x="71" y="0"/>
                      </a:moveTo>
                      <a:lnTo>
                        <a:pt x="55" y="36"/>
                      </a:lnTo>
                      <a:lnTo>
                        <a:pt x="25" y="64"/>
                      </a:lnTo>
                      <a:lnTo>
                        <a:pt x="0" y="97"/>
                      </a:lnTo>
                    </a:path>
                  </a:pathLst>
                </a:custGeom>
                <a:noFill/>
                <a:ln w="11113">
                  <a:solidFill>
                    <a:srgbClr val="D1E7F1"/>
                  </a:solidFill>
                  <a:round/>
                  <a:headEnd/>
                  <a:tailEnd/>
                </a:ln>
              </p:spPr>
              <p:txBody>
                <a:bodyPr/>
                <a:lstStyle/>
                <a:p>
                  <a:endParaRPr lang="en-US"/>
                </a:p>
              </p:txBody>
            </p:sp>
            <p:sp>
              <p:nvSpPr>
                <p:cNvPr id="18537" name="Freeform 34"/>
                <p:cNvSpPr>
                  <a:spLocks/>
                </p:cNvSpPr>
                <p:nvPr/>
              </p:nvSpPr>
              <p:spPr bwMode="auto">
                <a:xfrm>
                  <a:off x="1133" y="2271"/>
                  <a:ext cx="3" cy="59"/>
                </a:xfrm>
                <a:custGeom>
                  <a:avLst/>
                  <a:gdLst>
                    <a:gd name="T0" fmla="*/ 0 w 12"/>
                    <a:gd name="T1" fmla="*/ 0 h 232"/>
                    <a:gd name="T2" fmla="*/ 0 w 12"/>
                    <a:gd name="T3" fmla="*/ 0 h 232"/>
                    <a:gd name="T4" fmla="*/ 0 w 12"/>
                    <a:gd name="T5" fmla="*/ 0 h 232"/>
                    <a:gd name="T6" fmla="*/ 0 w 12"/>
                    <a:gd name="T7" fmla="*/ 0 h 232"/>
                    <a:gd name="T8" fmla="*/ 0 w 12"/>
                    <a:gd name="T9" fmla="*/ 0 h 232"/>
                    <a:gd name="T10" fmla="*/ 0 60000 65536"/>
                    <a:gd name="T11" fmla="*/ 0 60000 65536"/>
                    <a:gd name="T12" fmla="*/ 0 60000 65536"/>
                    <a:gd name="T13" fmla="*/ 0 60000 65536"/>
                    <a:gd name="T14" fmla="*/ 0 60000 65536"/>
                    <a:gd name="T15" fmla="*/ 0 w 12"/>
                    <a:gd name="T16" fmla="*/ 0 h 232"/>
                    <a:gd name="T17" fmla="*/ 12 w 12"/>
                    <a:gd name="T18" fmla="*/ 232 h 232"/>
                  </a:gdLst>
                  <a:ahLst/>
                  <a:cxnLst>
                    <a:cxn ang="T10">
                      <a:pos x="T0" y="T1"/>
                    </a:cxn>
                    <a:cxn ang="T11">
                      <a:pos x="T2" y="T3"/>
                    </a:cxn>
                    <a:cxn ang="T12">
                      <a:pos x="T4" y="T5"/>
                    </a:cxn>
                    <a:cxn ang="T13">
                      <a:pos x="T6" y="T7"/>
                    </a:cxn>
                    <a:cxn ang="T14">
                      <a:pos x="T8" y="T9"/>
                    </a:cxn>
                  </a:cxnLst>
                  <a:rect l="T15" t="T16" r="T17" b="T18"/>
                  <a:pathLst>
                    <a:path w="12" h="232">
                      <a:moveTo>
                        <a:pt x="0" y="0"/>
                      </a:moveTo>
                      <a:lnTo>
                        <a:pt x="2" y="58"/>
                      </a:lnTo>
                      <a:lnTo>
                        <a:pt x="0" y="116"/>
                      </a:lnTo>
                      <a:lnTo>
                        <a:pt x="0" y="174"/>
                      </a:lnTo>
                      <a:lnTo>
                        <a:pt x="12" y="232"/>
                      </a:lnTo>
                    </a:path>
                  </a:pathLst>
                </a:custGeom>
                <a:noFill/>
                <a:ln w="11113">
                  <a:solidFill>
                    <a:srgbClr val="D1E7F1"/>
                  </a:solidFill>
                  <a:round/>
                  <a:headEnd/>
                  <a:tailEnd/>
                </a:ln>
              </p:spPr>
              <p:txBody>
                <a:bodyPr/>
                <a:lstStyle/>
                <a:p>
                  <a:endParaRPr lang="en-US"/>
                </a:p>
              </p:txBody>
            </p:sp>
            <p:sp>
              <p:nvSpPr>
                <p:cNvPr id="18538" name="Freeform 35"/>
                <p:cNvSpPr>
                  <a:spLocks/>
                </p:cNvSpPr>
                <p:nvPr/>
              </p:nvSpPr>
              <p:spPr bwMode="auto">
                <a:xfrm>
                  <a:off x="1162" y="2171"/>
                  <a:ext cx="17" cy="35"/>
                </a:xfrm>
                <a:custGeom>
                  <a:avLst/>
                  <a:gdLst>
                    <a:gd name="T0" fmla="*/ 0 w 66"/>
                    <a:gd name="T1" fmla="*/ 0 h 140"/>
                    <a:gd name="T2" fmla="*/ 0 w 66"/>
                    <a:gd name="T3" fmla="*/ 0 h 140"/>
                    <a:gd name="T4" fmla="*/ 0 w 66"/>
                    <a:gd name="T5" fmla="*/ 0 h 140"/>
                    <a:gd name="T6" fmla="*/ 0 w 66"/>
                    <a:gd name="T7" fmla="*/ 0 h 140"/>
                    <a:gd name="T8" fmla="*/ 0 60000 65536"/>
                    <a:gd name="T9" fmla="*/ 0 60000 65536"/>
                    <a:gd name="T10" fmla="*/ 0 60000 65536"/>
                    <a:gd name="T11" fmla="*/ 0 60000 65536"/>
                    <a:gd name="T12" fmla="*/ 0 w 66"/>
                    <a:gd name="T13" fmla="*/ 0 h 140"/>
                    <a:gd name="T14" fmla="*/ 66 w 66"/>
                    <a:gd name="T15" fmla="*/ 140 h 140"/>
                  </a:gdLst>
                  <a:ahLst/>
                  <a:cxnLst>
                    <a:cxn ang="T8">
                      <a:pos x="T0" y="T1"/>
                    </a:cxn>
                    <a:cxn ang="T9">
                      <a:pos x="T2" y="T3"/>
                    </a:cxn>
                    <a:cxn ang="T10">
                      <a:pos x="T4" y="T5"/>
                    </a:cxn>
                    <a:cxn ang="T11">
                      <a:pos x="T6" y="T7"/>
                    </a:cxn>
                  </a:cxnLst>
                  <a:rect l="T12" t="T13" r="T14" b="T15"/>
                  <a:pathLst>
                    <a:path w="66" h="140">
                      <a:moveTo>
                        <a:pt x="0" y="0"/>
                      </a:moveTo>
                      <a:lnTo>
                        <a:pt x="27" y="31"/>
                      </a:lnTo>
                      <a:lnTo>
                        <a:pt x="51" y="70"/>
                      </a:lnTo>
                      <a:lnTo>
                        <a:pt x="66" y="140"/>
                      </a:lnTo>
                    </a:path>
                  </a:pathLst>
                </a:custGeom>
                <a:noFill/>
                <a:ln w="11113">
                  <a:solidFill>
                    <a:srgbClr val="D1E7F1"/>
                  </a:solidFill>
                  <a:round/>
                  <a:headEnd/>
                  <a:tailEnd/>
                </a:ln>
              </p:spPr>
              <p:txBody>
                <a:bodyPr/>
                <a:lstStyle/>
                <a:p>
                  <a:endParaRPr lang="en-US"/>
                </a:p>
              </p:txBody>
            </p:sp>
            <p:sp>
              <p:nvSpPr>
                <p:cNvPr id="18539" name="Freeform 36"/>
                <p:cNvSpPr>
                  <a:spLocks/>
                </p:cNvSpPr>
                <p:nvPr/>
              </p:nvSpPr>
              <p:spPr bwMode="auto">
                <a:xfrm>
                  <a:off x="1132" y="2272"/>
                  <a:ext cx="5" cy="28"/>
                </a:xfrm>
                <a:custGeom>
                  <a:avLst/>
                  <a:gdLst>
                    <a:gd name="T0" fmla="*/ 0 w 20"/>
                    <a:gd name="T1" fmla="*/ 0 h 112"/>
                    <a:gd name="T2" fmla="*/ 0 w 20"/>
                    <a:gd name="T3" fmla="*/ 0 h 112"/>
                    <a:gd name="T4" fmla="*/ 0 w 20"/>
                    <a:gd name="T5" fmla="*/ 0 h 112"/>
                    <a:gd name="T6" fmla="*/ 0 w 20"/>
                    <a:gd name="T7" fmla="*/ 0 h 112"/>
                    <a:gd name="T8" fmla="*/ 0 w 20"/>
                    <a:gd name="T9" fmla="*/ 0 h 112"/>
                    <a:gd name="T10" fmla="*/ 0 w 20"/>
                    <a:gd name="T11" fmla="*/ 0 h 112"/>
                    <a:gd name="T12" fmla="*/ 0 w 20"/>
                    <a:gd name="T13" fmla="*/ 0 h 112"/>
                    <a:gd name="T14" fmla="*/ 0 w 20"/>
                    <a:gd name="T15" fmla="*/ 0 h 112"/>
                    <a:gd name="T16" fmla="*/ 0 w 20"/>
                    <a:gd name="T17" fmla="*/ 0 h 112"/>
                    <a:gd name="T18" fmla="*/ 0 w 20"/>
                    <a:gd name="T19" fmla="*/ 0 h 112"/>
                    <a:gd name="T20" fmla="*/ 0 w 20"/>
                    <a:gd name="T21" fmla="*/ 0 h 112"/>
                    <a:gd name="T22" fmla="*/ 0 w 20"/>
                    <a:gd name="T23" fmla="*/ 0 h 112"/>
                    <a:gd name="T24" fmla="*/ 0 w 20"/>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12"/>
                    <a:gd name="T41" fmla="*/ 20 w 20"/>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12">
                      <a:moveTo>
                        <a:pt x="0" y="0"/>
                      </a:moveTo>
                      <a:lnTo>
                        <a:pt x="2" y="37"/>
                      </a:lnTo>
                      <a:lnTo>
                        <a:pt x="5" y="74"/>
                      </a:lnTo>
                      <a:lnTo>
                        <a:pt x="5" y="112"/>
                      </a:lnTo>
                      <a:lnTo>
                        <a:pt x="11" y="76"/>
                      </a:lnTo>
                      <a:lnTo>
                        <a:pt x="16" y="42"/>
                      </a:lnTo>
                      <a:lnTo>
                        <a:pt x="20" y="6"/>
                      </a:lnTo>
                      <a:lnTo>
                        <a:pt x="15" y="5"/>
                      </a:lnTo>
                      <a:lnTo>
                        <a:pt x="5" y="3"/>
                      </a:lnTo>
                      <a:lnTo>
                        <a:pt x="0" y="0"/>
                      </a:lnTo>
                      <a:close/>
                    </a:path>
                  </a:pathLst>
                </a:custGeom>
                <a:solidFill>
                  <a:srgbClr val="47A3CB"/>
                </a:solidFill>
                <a:ln w="9525">
                  <a:noFill/>
                  <a:round/>
                  <a:headEnd/>
                  <a:tailEnd/>
                </a:ln>
              </p:spPr>
              <p:txBody>
                <a:bodyPr/>
                <a:lstStyle/>
                <a:p>
                  <a:endParaRPr lang="en-US"/>
                </a:p>
              </p:txBody>
            </p:sp>
            <p:sp>
              <p:nvSpPr>
                <p:cNvPr id="18540" name="Freeform 37"/>
                <p:cNvSpPr>
                  <a:spLocks/>
                </p:cNvSpPr>
                <p:nvPr/>
              </p:nvSpPr>
              <p:spPr bwMode="auto">
                <a:xfrm>
                  <a:off x="1132" y="2272"/>
                  <a:ext cx="5" cy="28"/>
                </a:xfrm>
                <a:custGeom>
                  <a:avLst/>
                  <a:gdLst>
                    <a:gd name="T0" fmla="*/ 0 w 20"/>
                    <a:gd name="T1" fmla="*/ 0 h 112"/>
                    <a:gd name="T2" fmla="*/ 0 w 20"/>
                    <a:gd name="T3" fmla="*/ 0 h 112"/>
                    <a:gd name="T4" fmla="*/ 0 w 20"/>
                    <a:gd name="T5" fmla="*/ 0 h 112"/>
                    <a:gd name="T6" fmla="*/ 0 w 20"/>
                    <a:gd name="T7" fmla="*/ 0 h 112"/>
                    <a:gd name="T8" fmla="*/ 0 w 20"/>
                    <a:gd name="T9" fmla="*/ 0 h 112"/>
                    <a:gd name="T10" fmla="*/ 0 w 20"/>
                    <a:gd name="T11" fmla="*/ 0 h 112"/>
                    <a:gd name="T12" fmla="*/ 0 w 20"/>
                    <a:gd name="T13" fmla="*/ 0 h 112"/>
                    <a:gd name="T14" fmla="*/ 0 w 20"/>
                    <a:gd name="T15" fmla="*/ 0 h 112"/>
                    <a:gd name="T16" fmla="*/ 0 w 20"/>
                    <a:gd name="T17" fmla="*/ 0 h 112"/>
                    <a:gd name="T18" fmla="*/ 0 w 20"/>
                    <a:gd name="T19" fmla="*/ 0 h 112"/>
                    <a:gd name="T20" fmla="*/ 0 w 20"/>
                    <a:gd name="T21" fmla="*/ 0 h 112"/>
                    <a:gd name="T22" fmla="*/ 0 w 20"/>
                    <a:gd name="T23" fmla="*/ 0 h 112"/>
                    <a:gd name="T24" fmla="*/ 0 w 20"/>
                    <a:gd name="T25" fmla="*/ 0 h 112"/>
                    <a:gd name="T26" fmla="*/ 0 w 20"/>
                    <a:gd name="T27" fmla="*/ 0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12"/>
                    <a:gd name="T44" fmla="*/ 20 w 2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12">
                      <a:moveTo>
                        <a:pt x="0" y="0"/>
                      </a:moveTo>
                      <a:lnTo>
                        <a:pt x="2" y="37"/>
                      </a:lnTo>
                      <a:lnTo>
                        <a:pt x="5" y="74"/>
                      </a:lnTo>
                      <a:lnTo>
                        <a:pt x="5" y="112"/>
                      </a:lnTo>
                      <a:lnTo>
                        <a:pt x="11" y="76"/>
                      </a:lnTo>
                      <a:lnTo>
                        <a:pt x="16" y="42"/>
                      </a:lnTo>
                      <a:lnTo>
                        <a:pt x="20" y="6"/>
                      </a:lnTo>
                      <a:lnTo>
                        <a:pt x="15" y="5"/>
                      </a:lnTo>
                      <a:lnTo>
                        <a:pt x="5" y="3"/>
                      </a:lnTo>
                      <a:lnTo>
                        <a:pt x="0" y="0"/>
                      </a:lnTo>
                    </a:path>
                  </a:pathLst>
                </a:custGeom>
                <a:noFill/>
                <a:ln w="1588">
                  <a:solidFill>
                    <a:srgbClr val="87C2DC"/>
                  </a:solidFill>
                  <a:round/>
                  <a:headEnd/>
                  <a:tailEnd/>
                </a:ln>
              </p:spPr>
              <p:txBody>
                <a:bodyPr/>
                <a:lstStyle/>
                <a:p>
                  <a:endParaRPr lang="en-US"/>
                </a:p>
              </p:txBody>
            </p:sp>
            <p:sp>
              <p:nvSpPr>
                <p:cNvPr id="18541" name="Freeform 38"/>
                <p:cNvSpPr>
                  <a:spLocks/>
                </p:cNvSpPr>
                <p:nvPr/>
              </p:nvSpPr>
              <p:spPr bwMode="auto">
                <a:xfrm>
                  <a:off x="1117" y="2162"/>
                  <a:ext cx="9" cy="14"/>
                </a:xfrm>
                <a:custGeom>
                  <a:avLst/>
                  <a:gdLst>
                    <a:gd name="T0" fmla="*/ 0 w 37"/>
                    <a:gd name="T1" fmla="*/ 0 h 57"/>
                    <a:gd name="T2" fmla="*/ 0 w 37"/>
                    <a:gd name="T3" fmla="*/ 0 h 57"/>
                    <a:gd name="T4" fmla="*/ 0 w 37"/>
                    <a:gd name="T5" fmla="*/ 0 h 57"/>
                    <a:gd name="T6" fmla="*/ 0 w 37"/>
                    <a:gd name="T7" fmla="*/ 0 h 57"/>
                    <a:gd name="T8" fmla="*/ 0 60000 65536"/>
                    <a:gd name="T9" fmla="*/ 0 60000 65536"/>
                    <a:gd name="T10" fmla="*/ 0 60000 65536"/>
                    <a:gd name="T11" fmla="*/ 0 60000 65536"/>
                    <a:gd name="T12" fmla="*/ 0 w 37"/>
                    <a:gd name="T13" fmla="*/ 0 h 57"/>
                    <a:gd name="T14" fmla="*/ 37 w 37"/>
                    <a:gd name="T15" fmla="*/ 57 h 57"/>
                  </a:gdLst>
                  <a:ahLst/>
                  <a:cxnLst>
                    <a:cxn ang="T8">
                      <a:pos x="T0" y="T1"/>
                    </a:cxn>
                    <a:cxn ang="T9">
                      <a:pos x="T2" y="T3"/>
                    </a:cxn>
                    <a:cxn ang="T10">
                      <a:pos x="T4" y="T5"/>
                    </a:cxn>
                    <a:cxn ang="T11">
                      <a:pos x="T6" y="T7"/>
                    </a:cxn>
                  </a:cxnLst>
                  <a:rect l="T12" t="T13" r="T14" b="T15"/>
                  <a:pathLst>
                    <a:path w="37" h="57">
                      <a:moveTo>
                        <a:pt x="0" y="57"/>
                      </a:moveTo>
                      <a:lnTo>
                        <a:pt x="17" y="39"/>
                      </a:lnTo>
                      <a:lnTo>
                        <a:pt x="36" y="20"/>
                      </a:lnTo>
                      <a:lnTo>
                        <a:pt x="37" y="0"/>
                      </a:lnTo>
                    </a:path>
                  </a:pathLst>
                </a:custGeom>
                <a:noFill/>
                <a:ln w="1588">
                  <a:solidFill>
                    <a:srgbClr val="FFFFFF"/>
                  </a:solidFill>
                  <a:round/>
                  <a:headEnd/>
                  <a:tailEnd/>
                </a:ln>
              </p:spPr>
              <p:txBody>
                <a:bodyPr/>
                <a:lstStyle/>
                <a:p>
                  <a:endParaRPr lang="en-US"/>
                </a:p>
              </p:txBody>
            </p:sp>
            <p:sp>
              <p:nvSpPr>
                <p:cNvPr id="18542" name="Freeform 39"/>
                <p:cNvSpPr>
                  <a:spLocks/>
                </p:cNvSpPr>
                <p:nvPr/>
              </p:nvSpPr>
              <p:spPr bwMode="auto">
                <a:xfrm>
                  <a:off x="1123" y="2162"/>
                  <a:ext cx="3" cy="1"/>
                </a:xfrm>
                <a:custGeom>
                  <a:avLst/>
                  <a:gdLst>
                    <a:gd name="T0" fmla="*/ 0 w 12"/>
                    <a:gd name="T1" fmla="*/ 0 h 4"/>
                    <a:gd name="T2" fmla="*/ 0 w 12"/>
                    <a:gd name="T3" fmla="*/ 0 h 4"/>
                    <a:gd name="T4" fmla="*/ 0 w 12"/>
                    <a:gd name="T5" fmla="*/ 0 h 4"/>
                    <a:gd name="T6" fmla="*/ 0 w 12"/>
                    <a:gd name="T7" fmla="*/ 0 h 4"/>
                    <a:gd name="T8" fmla="*/ 0 60000 65536"/>
                    <a:gd name="T9" fmla="*/ 0 60000 65536"/>
                    <a:gd name="T10" fmla="*/ 0 60000 65536"/>
                    <a:gd name="T11" fmla="*/ 0 60000 65536"/>
                    <a:gd name="T12" fmla="*/ 0 w 12"/>
                    <a:gd name="T13" fmla="*/ 0 h 4"/>
                    <a:gd name="T14" fmla="*/ 12 w 12"/>
                    <a:gd name="T15" fmla="*/ 4 h 4"/>
                  </a:gdLst>
                  <a:ahLst/>
                  <a:cxnLst>
                    <a:cxn ang="T8">
                      <a:pos x="T0" y="T1"/>
                    </a:cxn>
                    <a:cxn ang="T9">
                      <a:pos x="T2" y="T3"/>
                    </a:cxn>
                    <a:cxn ang="T10">
                      <a:pos x="T4" y="T5"/>
                    </a:cxn>
                    <a:cxn ang="T11">
                      <a:pos x="T6" y="T7"/>
                    </a:cxn>
                  </a:cxnLst>
                  <a:rect l="T12" t="T13" r="T14" b="T15"/>
                  <a:pathLst>
                    <a:path w="12" h="4">
                      <a:moveTo>
                        <a:pt x="12" y="1"/>
                      </a:moveTo>
                      <a:lnTo>
                        <a:pt x="9" y="0"/>
                      </a:lnTo>
                      <a:lnTo>
                        <a:pt x="4" y="0"/>
                      </a:lnTo>
                      <a:lnTo>
                        <a:pt x="0" y="4"/>
                      </a:lnTo>
                    </a:path>
                  </a:pathLst>
                </a:custGeom>
                <a:noFill/>
                <a:ln w="1588">
                  <a:solidFill>
                    <a:srgbClr val="FFFFFF"/>
                  </a:solidFill>
                  <a:round/>
                  <a:headEnd/>
                  <a:tailEnd/>
                </a:ln>
              </p:spPr>
              <p:txBody>
                <a:bodyPr/>
                <a:lstStyle/>
                <a:p>
                  <a:endParaRPr lang="en-US"/>
                </a:p>
              </p:txBody>
            </p:sp>
            <p:sp>
              <p:nvSpPr>
                <p:cNvPr id="18543" name="Freeform 40"/>
                <p:cNvSpPr>
                  <a:spLocks/>
                </p:cNvSpPr>
                <p:nvPr/>
              </p:nvSpPr>
              <p:spPr bwMode="auto">
                <a:xfrm>
                  <a:off x="1119" y="2163"/>
                  <a:ext cx="4" cy="7"/>
                </a:xfrm>
                <a:custGeom>
                  <a:avLst/>
                  <a:gdLst>
                    <a:gd name="T0" fmla="*/ 0 w 17"/>
                    <a:gd name="T1" fmla="*/ 0 h 29"/>
                    <a:gd name="T2" fmla="*/ 0 w 17"/>
                    <a:gd name="T3" fmla="*/ 0 h 29"/>
                    <a:gd name="T4" fmla="*/ 0 w 17"/>
                    <a:gd name="T5" fmla="*/ 0 h 29"/>
                    <a:gd name="T6" fmla="*/ 0 w 17"/>
                    <a:gd name="T7" fmla="*/ 0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17" y="0"/>
                      </a:moveTo>
                      <a:lnTo>
                        <a:pt x="12" y="10"/>
                      </a:lnTo>
                      <a:lnTo>
                        <a:pt x="8" y="21"/>
                      </a:lnTo>
                      <a:lnTo>
                        <a:pt x="0" y="29"/>
                      </a:lnTo>
                    </a:path>
                  </a:pathLst>
                </a:custGeom>
                <a:noFill/>
                <a:ln w="1588">
                  <a:solidFill>
                    <a:srgbClr val="FFFFFF"/>
                  </a:solidFill>
                  <a:round/>
                  <a:headEnd/>
                  <a:tailEnd/>
                </a:ln>
              </p:spPr>
              <p:txBody>
                <a:bodyPr/>
                <a:lstStyle/>
                <a:p>
                  <a:endParaRPr lang="en-US"/>
                </a:p>
              </p:txBody>
            </p:sp>
            <p:sp>
              <p:nvSpPr>
                <p:cNvPr id="18544" name="Freeform 41"/>
                <p:cNvSpPr>
                  <a:spLocks/>
                </p:cNvSpPr>
                <p:nvPr/>
              </p:nvSpPr>
              <p:spPr bwMode="auto">
                <a:xfrm>
                  <a:off x="1158" y="2167"/>
                  <a:ext cx="8" cy="12"/>
                </a:xfrm>
                <a:custGeom>
                  <a:avLst/>
                  <a:gdLst>
                    <a:gd name="T0" fmla="*/ 0 w 33"/>
                    <a:gd name="T1" fmla="*/ 0 h 47"/>
                    <a:gd name="T2" fmla="*/ 0 w 33"/>
                    <a:gd name="T3" fmla="*/ 0 h 47"/>
                    <a:gd name="T4" fmla="*/ 0 w 33"/>
                    <a:gd name="T5" fmla="*/ 0 h 47"/>
                    <a:gd name="T6" fmla="*/ 0 w 33"/>
                    <a:gd name="T7" fmla="*/ 0 h 47"/>
                    <a:gd name="T8" fmla="*/ 0 60000 65536"/>
                    <a:gd name="T9" fmla="*/ 0 60000 65536"/>
                    <a:gd name="T10" fmla="*/ 0 60000 65536"/>
                    <a:gd name="T11" fmla="*/ 0 60000 65536"/>
                    <a:gd name="T12" fmla="*/ 0 w 33"/>
                    <a:gd name="T13" fmla="*/ 0 h 47"/>
                    <a:gd name="T14" fmla="*/ 33 w 33"/>
                    <a:gd name="T15" fmla="*/ 47 h 47"/>
                  </a:gdLst>
                  <a:ahLst/>
                  <a:cxnLst>
                    <a:cxn ang="T8">
                      <a:pos x="T0" y="T1"/>
                    </a:cxn>
                    <a:cxn ang="T9">
                      <a:pos x="T2" y="T3"/>
                    </a:cxn>
                    <a:cxn ang="T10">
                      <a:pos x="T4" y="T5"/>
                    </a:cxn>
                    <a:cxn ang="T11">
                      <a:pos x="T6" y="T7"/>
                    </a:cxn>
                  </a:cxnLst>
                  <a:rect l="T12" t="T13" r="T14" b="T15"/>
                  <a:pathLst>
                    <a:path w="33" h="47">
                      <a:moveTo>
                        <a:pt x="33" y="47"/>
                      </a:moveTo>
                      <a:lnTo>
                        <a:pt x="18" y="32"/>
                      </a:lnTo>
                      <a:lnTo>
                        <a:pt x="0" y="17"/>
                      </a:lnTo>
                      <a:lnTo>
                        <a:pt x="6" y="0"/>
                      </a:lnTo>
                    </a:path>
                  </a:pathLst>
                </a:custGeom>
                <a:noFill/>
                <a:ln w="1588">
                  <a:solidFill>
                    <a:srgbClr val="FFFFFF"/>
                  </a:solidFill>
                  <a:round/>
                  <a:headEnd/>
                  <a:tailEnd/>
                </a:ln>
              </p:spPr>
              <p:txBody>
                <a:bodyPr/>
                <a:lstStyle/>
                <a:p>
                  <a:endParaRPr lang="en-US"/>
                </a:p>
              </p:txBody>
            </p:sp>
            <p:sp>
              <p:nvSpPr>
                <p:cNvPr id="18545" name="Freeform 42"/>
                <p:cNvSpPr>
                  <a:spLocks/>
                </p:cNvSpPr>
                <p:nvPr/>
              </p:nvSpPr>
              <p:spPr bwMode="auto">
                <a:xfrm>
                  <a:off x="1159" y="2167"/>
                  <a:ext cx="11" cy="11"/>
                </a:xfrm>
                <a:custGeom>
                  <a:avLst/>
                  <a:gdLst>
                    <a:gd name="T0" fmla="*/ 0 w 44"/>
                    <a:gd name="T1" fmla="*/ 0 h 41"/>
                    <a:gd name="T2" fmla="*/ 0 w 44"/>
                    <a:gd name="T3" fmla="*/ 0 h 41"/>
                    <a:gd name="T4" fmla="*/ 0 w 44"/>
                    <a:gd name="T5" fmla="*/ 0 h 41"/>
                    <a:gd name="T6" fmla="*/ 0 w 44"/>
                    <a:gd name="T7" fmla="*/ 0 h 41"/>
                    <a:gd name="T8" fmla="*/ 0 60000 65536"/>
                    <a:gd name="T9" fmla="*/ 0 60000 65536"/>
                    <a:gd name="T10" fmla="*/ 0 60000 65536"/>
                    <a:gd name="T11" fmla="*/ 0 60000 65536"/>
                    <a:gd name="T12" fmla="*/ 0 w 44"/>
                    <a:gd name="T13" fmla="*/ 0 h 41"/>
                    <a:gd name="T14" fmla="*/ 44 w 44"/>
                    <a:gd name="T15" fmla="*/ 41 h 41"/>
                  </a:gdLst>
                  <a:ahLst/>
                  <a:cxnLst>
                    <a:cxn ang="T8">
                      <a:pos x="T0" y="T1"/>
                    </a:cxn>
                    <a:cxn ang="T9">
                      <a:pos x="T2" y="T3"/>
                    </a:cxn>
                    <a:cxn ang="T10">
                      <a:pos x="T4" y="T5"/>
                    </a:cxn>
                    <a:cxn ang="T11">
                      <a:pos x="T6" y="T7"/>
                    </a:cxn>
                  </a:cxnLst>
                  <a:rect l="T12" t="T13" r="T14" b="T15"/>
                  <a:pathLst>
                    <a:path w="44" h="41">
                      <a:moveTo>
                        <a:pt x="0" y="0"/>
                      </a:moveTo>
                      <a:lnTo>
                        <a:pt x="13" y="3"/>
                      </a:lnTo>
                      <a:lnTo>
                        <a:pt x="28" y="23"/>
                      </a:lnTo>
                      <a:lnTo>
                        <a:pt x="44" y="41"/>
                      </a:lnTo>
                    </a:path>
                  </a:pathLst>
                </a:custGeom>
                <a:noFill/>
                <a:ln w="1588">
                  <a:solidFill>
                    <a:srgbClr val="FFFFFF"/>
                  </a:solidFill>
                  <a:round/>
                  <a:headEnd/>
                  <a:tailEnd/>
                </a:ln>
              </p:spPr>
              <p:txBody>
                <a:bodyPr/>
                <a:lstStyle/>
                <a:p>
                  <a:endParaRPr lang="en-US"/>
                </a:p>
              </p:txBody>
            </p:sp>
            <p:sp>
              <p:nvSpPr>
                <p:cNvPr id="18546" name="Freeform 43"/>
                <p:cNvSpPr>
                  <a:spLocks/>
                </p:cNvSpPr>
                <p:nvPr/>
              </p:nvSpPr>
              <p:spPr bwMode="auto">
                <a:xfrm>
                  <a:off x="1131" y="2271"/>
                  <a:ext cx="1" cy="7"/>
                </a:xfrm>
                <a:custGeom>
                  <a:avLst/>
                  <a:gdLst>
                    <a:gd name="T0" fmla="*/ 0 w 5"/>
                    <a:gd name="T1" fmla="*/ 0 h 27"/>
                    <a:gd name="T2" fmla="*/ 0 w 5"/>
                    <a:gd name="T3" fmla="*/ 0 h 27"/>
                    <a:gd name="T4" fmla="*/ 0 w 5"/>
                    <a:gd name="T5" fmla="*/ 0 h 27"/>
                    <a:gd name="T6" fmla="*/ 0 w 5"/>
                    <a:gd name="T7" fmla="*/ 0 h 27"/>
                    <a:gd name="T8" fmla="*/ 0 60000 65536"/>
                    <a:gd name="T9" fmla="*/ 0 60000 65536"/>
                    <a:gd name="T10" fmla="*/ 0 60000 65536"/>
                    <a:gd name="T11" fmla="*/ 0 60000 65536"/>
                    <a:gd name="T12" fmla="*/ 0 w 5"/>
                    <a:gd name="T13" fmla="*/ 0 h 27"/>
                    <a:gd name="T14" fmla="*/ 5 w 5"/>
                    <a:gd name="T15" fmla="*/ 27 h 27"/>
                  </a:gdLst>
                  <a:ahLst/>
                  <a:cxnLst>
                    <a:cxn ang="T8">
                      <a:pos x="T0" y="T1"/>
                    </a:cxn>
                    <a:cxn ang="T9">
                      <a:pos x="T2" y="T3"/>
                    </a:cxn>
                    <a:cxn ang="T10">
                      <a:pos x="T4" y="T5"/>
                    </a:cxn>
                    <a:cxn ang="T11">
                      <a:pos x="T6" y="T7"/>
                    </a:cxn>
                  </a:cxnLst>
                  <a:rect l="T12" t="T13" r="T14" b="T15"/>
                  <a:pathLst>
                    <a:path w="5" h="27">
                      <a:moveTo>
                        <a:pt x="4" y="27"/>
                      </a:moveTo>
                      <a:lnTo>
                        <a:pt x="0" y="17"/>
                      </a:lnTo>
                      <a:lnTo>
                        <a:pt x="2" y="8"/>
                      </a:lnTo>
                      <a:lnTo>
                        <a:pt x="5" y="0"/>
                      </a:lnTo>
                    </a:path>
                  </a:pathLst>
                </a:custGeom>
                <a:noFill/>
                <a:ln w="1588">
                  <a:solidFill>
                    <a:srgbClr val="FFFFFF"/>
                  </a:solidFill>
                  <a:round/>
                  <a:headEnd/>
                  <a:tailEnd/>
                </a:ln>
              </p:spPr>
              <p:txBody>
                <a:bodyPr/>
                <a:lstStyle/>
                <a:p>
                  <a:endParaRPr lang="en-US"/>
                </a:p>
              </p:txBody>
            </p:sp>
            <p:sp>
              <p:nvSpPr>
                <p:cNvPr id="18547" name="Freeform 44"/>
                <p:cNvSpPr>
                  <a:spLocks/>
                </p:cNvSpPr>
                <p:nvPr/>
              </p:nvSpPr>
              <p:spPr bwMode="auto">
                <a:xfrm>
                  <a:off x="1147" y="2202"/>
                  <a:ext cx="10" cy="22"/>
                </a:xfrm>
                <a:custGeom>
                  <a:avLst/>
                  <a:gdLst>
                    <a:gd name="T0" fmla="*/ 0 w 39"/>
                    <a:gd name="T1" fmla="*/ 0 h 90"/>
                    <a:gd name="T2" fmla="*/ 0 w 39"/>
                    <a:gd name="T3" fmla="*/ 0 h 90"/>
                    <a:gd name="T4" fmla="*/ 0 w 39"/>
                    <a:gd name="T5" fmla="*/ 0 h 90"/>
                    <a:gd name="T6" fmla="*/ 0 w 39"/>
                    <a:gd name="T7" fmla="*/ 0 h 90"/>
                    <a:gd name="T8" fmla="*/ 0 60000 65536"/>
                    <a:gd name="T9" fmla="*/ 0 60000 65536"/>
                    <a:gd name="T10" fmla="*/ 0 60000 65536"/>
                    <a:gd name="T11" fmla="*/ 0 60000 65536"/>
                    <a:gd name="T12" fmla="*/ 0 w 39"/>
                    <a:gd name="T13" fmla="*/ 0 h 90"/>
                    <a:gd name="T14" fmla="*/ 39 w 39"/>
                    <a:gd name="T15" fmla="*/ 90 h 90"/>
                  </a:gdLst>
                  <a:ahLst/>
                  <a:cxnLst>
                    <a:cxn ang="T8">
                      <a:pos x="T0" y="T1"/>
                    </a:cxn>
                    <a:cxn ang="T9">
                      <a:pos x="T2" y="T3"/>
                    </a:cxn>
                    <a:cxn ang="T10">
                      <a:pos x="T4" y="T5"/>
                    </a:cxn>
                    <a:cxn ang="T11">
                      <a:pos x="T6" y="T7"/>
                    </a:cxn>
                  </a:cxnLst>
                  <a:rect l="T12" t="T13" r="T14" b="T15"/>
                  <a:pathLst>
                    <a:path w="39" h="90">
                      <a:moveTo>
                        <a:pt x="0" y="0"/>
                      </a:moveTo>
                      <a:lnTo>
                        <a:pt x="19" y="33"/>
                      </a:lnTo>
                      <a:lnTo>
                        <a:pt x="27" y="53"/>
                      </a:lnTo>
                      <a:lnTo>
                        <a:pt x="39" y="90"/>
                      </a:lnTo>
                    </a:path>
                  </a:pathLst>
                </a:custGeom>
                <a:noFill/>
                <a:ln w="1588">
                  <a:solidFill>
                    <a:srgbClr val="FFFFFF"/>
                  </a:solidFill>
                  <a:round/>
                  <a:headEnd/>
                  <a:tailEnd/>
                </a:ln>
              </p:spPr>
              <p:txBody>
                <a:bodyPr/>
                <a:lstStyle/>
                <a:p>
                  <a:endParaRPr lang="en-US"/>
                </a:p>
              </p:txBody>
            </p:sp>
            <p:sp>
              <p:nvSpPr>
                <p:cNvPr id="18548" name="Freeform 45"/>
                <p:cNvSpPr>
                  <a:spLocks/>
                </p:cNvSpPr>
                <p:nvPr/>
              </p:nvSpPr>
              <p:spPr bwMode="auto">
                <a:xfrm>
                  <a:off x="1157" y="2224"/>
                  <a:ext cx="1" cy="3"/>
                </a:xfrm>
                <a:custGeom>
                  <a:avLst/>
                  <a:gdLst>
                    <a:gd name="T0" fmla="*/ 0 w 5"/>
                    <a:gd name="T1" fmla="*/ 0 h 11"/>
                    <a:gd name="T2" fmla="*/ 0 w 5"/>
                    <a:gd name="T3" fmla="*/ 0 h 11"/>
                    <a:gd name="T4" fmla="*/ 0 w 5"/>
                    <a:gd name="T5" fmla="*/ 0 h 11"/>
                    <a:gd name="T6" fmla="*/ 0 w 5"/>
                    <a:gd name="T7" fmla="*/ 0 h 11"/>
                    <a:gd name="T8" fmla="*/ 0 60000 65536"/>
                    <a:gd name="T9" fmla="*/ 0 60000 65536"/>
                    <a:gd name="T10" fmla="*/ 0 60000 65536"/>
                    <a:gd name="T11" fmla="*/ 0 60000 65536"/>
                    <a:gd name="T12" fmla="*/ 0 w 5"/>
                    <a:gd name="T13" fmla="*/ 0 h 11"/>
                    <a:gd name="T14" fmla="*/ 5 w 5"/>
                    <a:gd name="T15" fmla="*/ 11 h 11"/>
                  </a:gdLst>
                  <a:ahLst/>
                  <a:cxnLst>
                    <a:cxn ang="T8">
                      <a:pos x="T0" y="T1"/>
                    </a:cxn>
                    <a:cxn ang="T9">
                      <a:pos x="T2" y="T3"/>
                    </a:cxn>
                    <a:cxn ang="T10">
                      <a:pos x="T4" y="T5"/>
                    </a:cxn>
                    <a:cxn ang="T11">
                      <a:pos x="T6" y="T7"/>
                    </a:cxn>
                  </a:cxnLst>
                  <a:rect l="T12" t="T13" r="T14" b="T15"/>
                  <a:pathLst>
                    <a:path w="5" h="11">
                      <a:moveTo>
                        <a:pt x="0" y="0"/>
                      </a:moveTo>
                      <a:lnTo>
                        <a:pt x="1" y="3"/>
                      </a:lnTo>
                      <a:lnTo>
                        <a:pt x="4" y="9"/>
                      </a:lnTo>
                      <a:lnTo>
                        <a:pt x="5" y="11"/>
                      </a:lnTo>
                    </a:path>
                  </a:pathLst>
                </a:custGeom>
                <a:noFill/>
                <a:ln w="1588">
                  <a:solidFill>
                    <a:srgbClr val="FFFFFF"/>
                  </a:solidFill>
                  <a:round/>
                  <a:headEnd/>
                  <a:tailEnd/>
                </a:ln>
              </p:spPr>
              <p:txBody>
                <a:bodyPr/>
                <a:lstStyle/>
                <a:p>
                  <a:endParaRPr lang="en-US"/>
                </a:p>
              </p:txBody>
            </p:sp>
            <p:sp>
              <p:nvSpPr>
                <p:cNvPr id="18549" name="Freeform 46"/>
                <p:cNvSpPr>
                  <a:spLocks/>
                </p:cNvSpPr>
                <p:nvPr/>
              </p:nvSpPr>
              <p:spPr bwMode="auto">
                <a:xfrm>
                  <a:off x="1155" y="2227"/>
                  <a:ext cx="5" cy="9"/>
                </a:xfrm>
                <a:custGeom>
                  <a:avLst/>
                  <a:gdLst>
                    <a:gd name="T0" fmla="*/ 0 w 19"/>
                    <a:gd name="T1" fmla="*/ 0 h 38"/>
                    <a:gd name="T2" fmla="*/ 0 w 19"/>
                    <a:gd name="T3" fmla="*/ 0 h 38"/>
                    <a:gd name="T4" fmla="*/ 0 w 19"/>
                    <a:gd name="T5" fmla="*/ 0 h 38"/>
                    <a:gd name="T6" fmla="*/ 0 w 19"/>
                    <a:gd name="T7" fmla="*/ 0 h 38"/>
                    <a:gd name="T8" fmla="*/ 0 60000 65536"/>
                    <a:gd name="T9" fmla="*/ 0 60000 65536"/>
                    <a:gd name="T10" fmla="*/ 0 60000 65536"/>
                    <a:gd name="T11" fmla="*/ 0 60000 65536"/>
                    <a:gd name="T12" fmla="*/ 0 w 19"/>
                    <a:gd name="T13" fmla="*/ 0 h 38"/>
                    <a:gd name="T14" fmla="*/ 19 w 19"/>
                    <a:gd name="T15" fmla="*/ 38 h 38"/>
                  </a:gdLst>
                  <a:ahLst/>
                  <a:cxnLst>
                    <a:cxn ang="T8">
                      <a:pos x="T0" y="T1"/>
                    </a:cxn>
                    <a:cxn ang="T9">
                      <a:pos x="T2" y="T3"/>
                    </a:cxn>
                    <a:cxn ang="T10">
                      <a:pos x="T4" y="T5"/>
                    </a:cxn>
                    <a:cxn ang="T11">
                      <a:pos x="T6" y="T7"/>
                    </a:cxn>
                  </a:cxnLst>
                  <a:rect l="T12" t="T13" r="T14" b="T15"/>
                  <a:pathLst>
                    <a:path w="19" h="38">
                      <a:moveTo>
                        <a:pt x="13" y="0"/>
                      </a:moveTo>
                      <a:lnTo>
                        <a:pt x="19" y="16"/>
                      </a:lnTo>
                      <a:lnTo>
                        <a:pt x="13" y="30"/>
                      </a:lnTo>
                      <a:lnTo>
                        <a:pt x="0" y="38"/>
                      </a:lnTo>
                    </a:path>
                  </a:pathLst>
                </a:custGeom>
                <a:noFill/>
                <a:ln w="1588">
                  <a:solidFill>
                    <a:srgbClr val="FFFFFF"/>
                  </a:solidFill>
                  <a:round/>
                  <a:headEnd/>
                  <a:tailEnd/>
                </a:ln>
              </p:spPr>
              <p:txBody>
                <a:bodyPr/>
                <a:lstStyle/>
                <a:p>
                  <a:endParaRPr lang="en-US"/>
                </a:p>
              </p:txBody>
            </p:sp>
            <p:sp>
              <p:nvSpPr>
                <p:cNvPr id="18550" name="Freeform 47"/>
                <p:cNvSpPr>
                  <a:spLocks/>
                </p:cNvSpPr>
                <p:nvPr/>
              </p:nvSpPr>
              <p:spPr bwMode="auto">
                <a:xfrm>
                  <a:off x="1145" y="2231"/>
                  <a:ext cx="10" cy="6"/>
                </a:xfrm>
                <a:custGeom>
                  <a:avLst/>
                  <a:gdLst>
                    <a:gd name="T0" fmla="*/ 0 w 39"/>
                    <a:gd name="T1" fmla="*/ 0 h 24"/>
                    <a:gd name="T2" fmla="*/ 0 w 39"/>
                    <a:gd name="T3" fmla="*/ 0 h 24"/>
                    <a:gd name="T4" fmla="*/ 0 w 39"/>
                    <a:gd name="T5" fmla="*/ 0 h 24"/>
                    <a:gd name="T6" fmla="*/ 0 w 39"/>
                    <a:gd name="T7" fmla="*/ 0 h 24"/>
                    <a:gd name="T8" fmla="*/ 0 60000 65536"/>
                    <a:gd name="T9" fmla="*/ 0 60000 65536"/>
                    <a:gd name="T10" fmla="*/ 0 60000 65536"/>
                    <a:gd name="T11" fmla="*/ 0 60000 65536"/>
                    <a:gd name="T12" fmla="*/ 0 w 39"/>
                    <a:gd name="T13" fmla="*/ 0 h 24"/>
                    <a:gd name="T14" fmla="*/ 39 w 39"/>
                    <a:gd name="T15" fmla="*/ 24 h 24"/>
                  </a:gdLst>
                  <a:ahLst/>
                  <a:cxnLst>
                    <a:cxn ang="T8">
                      <a:pos x="T0" y="T1"/>
                    </a:cxn>
                    <a:cxn ang="T9">
                      <a:pos x="T2" y="T3"/>
                    </a:cxn>
                    <a:cxn ang="T10">
                      <a:pos x="T4" y="T5"/>
                    </a:cxn>
                    <a:cxn ang="T11">
                      <a:pos x="T6" y="T7"/>
                    </a:cxn>
                  </a:cxnLst>
                  <a:rect l="T12" t="T13" r="T14" b="T15"/>
                  <a:pathLst>
                    <a:path w="39" h="24">
                      <a:moveTo>
                        <a:pt x="39" y="22"/>
                      </a:moveTo>
                      <a:lnTo>
                        <a:pt x="23" y="24"/>
                      </a:lnTo>
                      <a:lnTo>
                        <a:pt x="11" y="17"/>
                      </a:lnTo>
                      <a:lnTo>
                        <a:pt x="0" y="0"/>
                      </a:lnTo>
                    </a:path>
                  </a:pathLst>
                </a:custGeom>
                <a:noFill/>
                <a:ln w="1588">
                  <a:solidFill>
                    <a:srgbClr val="FFFFFF"/>
                  </a:solidFill>
                  <a:round/>
                  <a:headEnd/>
                  <a:tailEnd/>
                </a:ln>
              </p:spPr>
              <p:txBody>
                <a:bodyPr/>
                <a:lstStyle/>
                <a:p>
                  <a:endParaRPr lang="en-US"/>
                </a:p>
              </p:txBody>
            </p:sp>
            <p:sp>
              <p:nvSpPr>
                <p:cNvPr id="18551" name="Freeform 48"/>
                <p:cNvSpPr>
                  <a:spLocks/>
                </p:cNvSpPr>
                <p:nvPr/>
              </p:nvSpPr>
              <p:spPr bwMode="auto">
                <a:xfrm>
                  <a:off x="1141" y="2223"/>
                  <a:ext cx="4" cy="8"/>
                </a:xfrm>
                <a:custGeom>
                  <a:avLst/>
                  <a:gdLst>
                    <a:gd name="T0" fmla="*/ 0 w 18"/>
                    <a:gd name="T1" fmla="*/ 0 h 32"/>
                    <a:gd name="T2" fmla="*/ 0 w 18"/>
                    <a:gd name="T3" fmla="*/ 0 h 32"/>
                    <a:gd name="T4" fmla="*/ 0 w 18"/>
                    <a:gd name="T5" fmla="*/ 0 h 32"/>
                    <a:gd name="T6" fmla="*/ 0 w 18"/>
                    <a:gd name="T7" fmla="*/ 0 h 32"/>
                    <a:gd name="T8" fmla="*/ 0 60000 65536"/>
                    <a:gd name="T9" fmla="*/ 0 60000 65536"/>
                    <a:gd name="T10" fmla="*/ 0 60000 65536"/>
                    <a:gd name="T11" fmla="*/ 0 60000 65536"/>
                    <a:gd name="T12" fmla="*/ 0 w 18"/>
                    <a:gd name="T13" fmla="*/ 0 h 32"/>
                    <a:gd name="T14" fmla="*/ 18 w 18"/>
                    <a:gd name="T15" fmla="*/ 32 h 32"/>
                  </a:gdLst>
                  <a:ahLst/>
                  <a:cxnLst>
                    <a:cxn ang="T8">
                      <a:pos x="T0" y="T1"/>
                    </a:cxn>
                    <a:cxn ang="T9">
                      <a:pos x="T2" y="T3"/>
                    </a:cxn>
                    <a:cxn ang="T10">
                      <a:pos x="T4" y="T5"/>
                    </a:cxn>
                    <a:cxn ang="T11">
                      <a:pos x="T6" y="T7"/>
                    </a:cxn>
                  </a:cxnLst>
                  <a:rect l="T12" t="T13" r="T14" b="T15"/>
                  <a:pathLst>
                    <a:path w="18" h="32">
                      <a:moveTo>
                        <a:pt x="18" y="32"/>
                      </a:moveTo>
                      <a:lnTo>
                        <a:pt x="11" y="22"/>
                      </a:lnTo>
                      <a:lnTo>
                        <a:pt x="5" y="9"/>
                      </a:lnTo>
                      <a:lnTo>
                        <a:pt x="0" y="0"/>
                      </a:lnTo>
                    </a:path>
                  </a:pathLst>
                </a:custGeom>
                <a:noFill/>
                <a:ln w="1588">
                  <a:solidFill>
                    <a:srgbClr val="FFFFFF"/>
                  </a:solidFill>
                  <a:round/>
                  <a:headEnd/>
                  <a:tailEnd/>
                </a:ln>
              </p:spPr>
              <p:txBody>
                <a:bodyPr/>
                <a:lstStyle/>
                <a:p>
                  <a:endParaRPr lang="en-US"/>
                </a:p>
              </p:txBody>
            </p:sp>
            <p:sp>
              <p:nvSpPr>
                <p:cNvPr id="18552" name="Freeform 49"/>
                <p:cNvSpPr>
                  <a:spLocks/>
                </p:cNvSpPr>
                <p:nvPr/>
              </p:nvSpPr>
              <p:spPr bwMode="auto">
                <a:xfrm>
                  <a:off x="1136" y="2210"/>
                  <a:ext cx="5" cy="13"/>
                </a:xfrm>
                <a:custGeom>
                  <a:avLst/>
                  <a:gdLst>
                    <a:gd name="T0" fmla="*/ 0 w 19"/>
                    <a:gd name="T1" fmla="*/ 0 h 52"/>
                    <a:gd name="T2" fmla="*/ 0 w 19"/>
                    <a:gd name="T3" fmla="*/ 0 h 52"/>
                    <a:gd name="T4" fmla="*/ 0 w 19"/>
                    <a:gd name="T5" fmla="*/ 0 h 52"/>
                    <a:gd name="T6" fmla="*/ 0 w 19"/>
                    <a:gd name="T7" fmla="*/ 0 h 52"/>
                    <a:gd name="T8" fmla="*/ 0 60000 65536"/>
                    <a:gd name="T9" fmla="*/ 0 60000 65536"/>
                    <a:gd name="T10" fmla="*/ 0 60000 65536"/>
                    <a:gd name="T11" fmla="*/ 0 60000 65536"/>
                    <a:gd name="T12" fmla="*/ 0 w 19"/>
                    <a:gd name="T13" fmla="*/ 0 h 52"/>
                    <a:gd name="T14" fmla="*/ 19 w 19"/>
                    <a:gd name="T15" fmla="*/ 52 h 52"/>
                  </a:gdLst>
                  <a:ahLst/>
                  <a:cxnLst>
                    <a:cxn ang="T8">
                      <a:pos x="T0" y="T1"/>
                    </a:cxn>
                    <a:cxn ang="T9">
                      <a:pos x="T2" y="T3"/>
                    </a:cxn>
                    <a:cxn ang="T10">
                      <a:pos x="T4" y="T5"/>
                    </a:cxn>
                    <a:cxn ang="T11">
                      <a:pos x="T6" y="T7"/>
                    </a:cxn>
                  </a:cxnLst>
                  <a:rect l="T12" t="T13" r="T14" b="T15"/>
                  <a:pathLst>
                    <a:path w="19" h="52">
                      <a:moveTo>
                        <a:pt x="19" y="52"/>
                      </a:moveTo>
                      <a:lnTo>
                        <a:pt x="13" y="35"/>
                      </a:lnTo>
                      <a:lnTo>
                        <a:pt x="8" y="17"/>
                      </a:lnTo>
                      <a:lnTo>
                        <a:pt x="0" y="0"/>
                      </a:lnTo>
                    </a:path>
                  </a:pathLst>
                </a:custGeom>
                <a:noFill/>
                <a:ln w="1588">
                  <a:solidFill>
                    <a:srgbClr val="FFFFFF"/>
                  </a:solidFill>
                  <a:round/>
                  <a:headEnd/>
                  <a:tailEnd/>
                </a:ln>
              </p:spPr>
              <p:txBody>
                <a:bodyPr/>
                <a:lstStyle/>
                <a:p>
                  <a:endParaRPr lang="en-US"/>
                </a:p>
              </p:txBody>
            </p:sp>
            <p:sp>
              <p:nvSpPr>
                <p:cNvPr id="18553" name="Freeform 50"/>
                <p:cNvSpPr>
                  <a:spLocks/>
                </p:cNvSpPr>
                <p:nvPr/>
              </p:nvSpPr>
              <p:spPr bwMode="auto">
                <a:xfrm>
                  <a:off x="1148" y="2227"/>
                  <a:ext cx="10" cy="9"/>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5"/>
                    <a:gd name="T53" fmla="*/ 38 w 3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5">
                      <a:moveTo>
                        <a:pt x="29" y="0"/>
                      </a:moveTo>
                      <a:lnTo>
                        <a:pt x="16" y="2"/>
                      </a:lnTo>
                      <a:lnTo>
                        <a:pt x="8" y="7"/>
                      </a:lnTo>
                      <a:lnTo>
                        <a:pt x="2" y="14"/>
                      </a:lnTo>
                      <a:lnTo>
                        <a:pt x="0" y="25"/>
                      </a:lnTo>
                      <a:lnTo>
                        <a:pt x="6" y="33"/>
                      </a:lnTo>
                      <a:lnTo>
                        <a:pt x="15" y="35"/>
                      </a:lnTo>
                      <a:lnTo>
                        <a:pt x="26" y="31"/>
                      </a:lnTo>
                      <a:lnTo>
                        <a:pt x="33" y="22"/>
                      </a:lnTo>
                      <a:lnTo>
                        <a:pt x="38" y="11"/>
                      </a:lnTo>
                      <a:lnTo>
                        <a:pt x="35" y="7"/>
                      </a:lnTo>
                      <a:lnTo>
                        <a:pt x="32" y="2"/>
                      </a:lnTo>
                      <a:lnTo>
                        <a:pt x="29" y="0"/>
                      </a:lnTo>
                      <a:close/>
                    </a:path>
                  </a:pathLst>
                </a:custGeom>
                <a:solidFill>
                  <a:srgbClr val="47A3CB"/>
                </a:solidFill>
                <a:ln w="9525">
                  <a:noFill/>
                  <a:round/>
                  <a:headEnd/>
                  <a:tailEnd/>
                </a:ln>
              </p:spPr>
              <p:txBody>
                <a:bodyPr/>
                <a:lstStyle/>
                <a:p>
                  <a:endParaRPr lang="en-US"/>
                </a:p>
              </p:txBody>
            </p:sp>
            <p:sp>
              <p:nvSpPr>
                <p:cNvPr id="18554" name="Freeform 51"/>
                <p:cNvSpPr>
                  <a:spLocks/>
                </p:cNvSpPr>
                <p:nvPr/>
              </p:nvSpPr>
              <p:spPr bwMode="auto">
                <a:xfrm>
                  <a:off x="1148" y="2227"/>
                  <a:ext cx="10" cy="9"/>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w 38"/>
                    <a:gd name="T17" fmla="*/ 0 h 35"/>
                    <a:gd name="T18" fmla="*/ 0 w 38"/>
                    <a:gd name="T19" fmla="*/ 0 h 35"/>
                    <a:gd name="T20" fmla="*/ 0 w 38"/>
                    <a:gd name="T21" fmla="*/ 0 h 35"/>
                    <a:gd name="T22" fmla="*/ 0 w 38"/>
                    <a:gd name="T23" fmla="*/ 0 h 35"/>
                    <a:gd name="T24" fmla="*/ 0 w 38"/>
                    <a:gd name="T25" fmla="*/ 0 h 35"/>
                    <a:gd name="T26" fmla="*/ 0 w 38"/>
                    <a:gd name="T27" fmla="*/ 0 h 35"/>
                    <a:gd name="T28" fmla="*/ 0 w 38"/>
                    <a:gd name="T29" fmla="*/ 0 h 35"/>
                    <a:gd name="T30" fmla="*/ 0 w 38"/>
                    <a:gd name="T31" fmla="*/ 0 h 35"/>
                    <a:gd name="T32" fmla="*/ 0 w 38"/>
                    <a:gd name="T33" fmla="*/ 0 h 35"/>
                    <a:gd name="T34" fmla="*/ 0 w 38"/>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35"/>
                    <a:gd name="T56" fmla="*/ 38 w 38"/>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35">
                      <a:moveTo>
                        <a:pt x="29" y="0"/>
                      </a:moveTo>
                      <a:lnTo>
                        <a:pt x="16" y="2"/>
                      </a:lnTo>
                      <a:lnTo>
                        <a:pt x="8" y="7"/>
                      </a:lnTo>
                      <a:lnTo>
                        <a:pt x="2" y="14"/>
                      </a:lnTo>
                      <a:lnTo>
                        <a:pt x="0" y="25"/>
                      </a:lnTo>
                      <a:lnTo>
                        <a:pt x="6" y="33"/>
                      </a:lnTo>
                      <a:lnTo>
                        <a:pt x="15" y="35"/>
                      </a:lnTo>
                      <a:lnTo>
                        <a:pt x="26" y="31"/>
                      </a:lnTo>
                      <a:lnTo>
                        <a:pt x="33" y="22"/>
                      </a:lnTo>
                      <a:lnTo>
                        <a:pt x="38" y="11"/>
                      </a:lnTo>
                      <a:lnTo>
                        <a:pt x="35" y="7"/>
                      </a:lnTo>
                      <a:lnTo>
                        <a:pt x="32" y="2"/>
                      </a:lnTo>
                      <a:lnTo>
                        <a:pt x="29" y="0"/>
                      </a:lnTo>
                    </a:path>
                  </a:pathLst>
                </a:custGeom>
                <a:noFill/>
                <a:ln w="11113">
                  <a:solidFill>
                    <a:srgbClr val="87C2DC"/>
                  </a:solidFill>
                  <a:round/>
                  <a:headEnd/>
                  <a:tailEnd/>
                </a:ln>
              </p:spPr>
              <p:txBody>
                <a:bodyPr/>
                <a:lstStyle/>
                <a:p>
                  <a:endParaRPr lang="en-US"/>
                </a:p>
              </p:txBody>
            </p:sp>
            <p:sp>
              <p:nvSpPr>
                <p:cNvPr id="18555" name="Freeform 52"/>
                <p:cNvSpPr>
                  <a:spLocks/>
                </p:cNvSpPr>
                <p:nvPr/>
              </p:nvSpPr>
              <p:spPr bwMode="auto">
                <a:xfrm>
                  <a:off x="1133" y="1911"/>
                  <a:ext cx="30" cy="7"/>
                </a:xfrm>
                <a:custGeom>
                  <a:avLst/>
                  <a:gdLst>
                    <a:gd name="T0" fmla="*/ 0 w 120"/>
                    <a:gd name="T1" fmla="*/ 0 h 28"/>
                    <a:gd name="T2" fmla="*/ 0 w 120"/>
                    <a:gd name="T3" fmla="*/ 0 h 28"/>
                    <a:gd name="T4" fmla="*/ 0 w 120"/>
                    <a:gd name="T5" fmla="*/ 0 h 28"/>
                    <a:gd name="T6" fmla="*/ 0 w 120"/>
                    <a:gd name="T7" fmla="*/ 0 h 28"/>
                    <a:gd name="T8" fmla="*/ 0 w 120"/>
                    <a:gd name="T9" fmla="*/ 0 h 28"/>
                    <a:gd name="T10" fmla="*/ 0 60000 65536"/>
                    <a:gd name="T11" fmla="*/ 0 60000 65536"/>
                    <a:gd name="T12" fmla="*/ 0 60000 65536"/>
                    <a:gd name="T13" fmla="*/ 0 60000 65536"/>
                    <a:gd name="T14" fmla="*/ 0 60000 65536"/>
                    <a:gd name="T15" fmla="*/ 0 w 120"/>
                    <a:gd name="T16" fmla="*/ 0 h 28"/>
                    <a:gd name="T17" fmla="*/ 120 w 120"/>
                    <a:gd name="T18" fmla="*/ 28 h 28"/>
                  </a:gdLst>
                  <a:ahLst/>
                  <a:cxnLst>
                    <a:cxn ang="T10">
                      <a:pos x="T0" y="T1"/>
                    </a:cxn>
                    <a:cxn ang="T11">
                      <a:pos x="T2" y="T3"/>
                    </a:cxn>
                    <a:cxn ang="T12">
                      <a:pos x="T4" y="T5"/>
                    </a:cxn>
                    <a:cxn ang="T13">
                      <a:pos x="T6" y="T7"/>
                    </a:cxn>
                    <a:cxn ang="T14">
                      <a:pos x="T8" y="T9"/>
                    </a:cxn>
                  </a:cxnLst>
                  <a:rect l="T15" t="T16" r="T17" b="T18"/>
                  <a:pathLst>
                    <a:path w="120" h="28">
                      <a:moveTo>
                        <a:pt x="120" y="28"/>
                      </a:moveTo>
                      <a:lnTo>
                        <a:pt x="79" y="10"/>
                      </a:lnTo>
                      <a:lnTo>
                        <a:pt x="44" y="9"/>
                      </a:lnTo>
                      <a:lnTo>
                        <a:pt x="0" y="0"/>
                      </a:lnTo>
                      <a:lnTo>
                        <a:pt x="120" y="28"/>
                      </a:lnTo>
                      <a:close/>
                    </a:path>
                  </a:pathLst>
                </a:custGeom>
                <a:solidFill>
                  <a:srgbClr val="47A3CB"/>
                </a:solidFill>
                <a:ln w="9525">
                  <a:noFill/>
                  <a:round/>
                  <a:headEnd/>
                  <a:tailEnd/>
                </a:ln>
              </p:spPr>
              <p:txBody>
                <a:bodyPr/>
                <a:lstStyle/>
                <a:p>
                  <a:endParaRPr lang="en-US"/>
                </a:p>
              </p:txBody>
            </p:sp>
            <p:sp>
              <p:nvSpPr>
                <p:cNvPr id="18556" name="Freeform 53"/>
                <p:cNvSpPr>
                  <a:spLocks/>
                </p:cNvSpPr>
                <p:nvPr/>
              </p:nvSpPr>
              <p:spPr bwMode="auto">
                <a:xfrm>
                  <a:off x="1133" y="1911"/>
                  <a:ext cx="30" cy="7"/>
                </a:xfrm>
                <a:custGeom>
                  <a:avLst/>
                  <a:gdLst>
                    <a:gd name="T0" fmla="*/ 0 w 120"/>
                    <a:gd name="T1" fmla="*/ 0 h 28"/>
                    <a:gd name="T2" fmla="*/ 0 w 120"/>
                    <a:gd name="T3" fmla="*/ 0 h 28"/>
                    <a:gd name="T4" fmla="*/ 0 w 120"/>
                    <a:gd name="T5" fmla="*/ 0 h 28"/>
                    <a:gd name="T6" fmla="*/ 0 w 120"/>
                    <a:gd name="T7" fmla="*/ 0 h 28"/>
                    <a:gd name="T8" fmla="*/ 0 60000 65536"/>
                    <a:gd name="T9" fmla="*/ 0 60000 65536"/>
                    <a:gd name="T10" fmla="*/ 0 60000 65536"/>
                    <a:gd name="T11" fmla="*/ 0 60000 65536"/>
                    <a:gd name="T12" fmla="*/ 0 w 120"/>
                    <a:gd name="T13" fmla="*/ 0 h 28"/>
                    <a:gd name="T14" fmla="*/ 120 w 120"/>
                    <a:gd name="T15" fmla="*/ 28 h 28"/>
                  </a:gdLst>
                  <a:ahLst/>
                  <a:cxnLst>
                    <a:cxn ang="T8">
                      <a:pos x="T0" y="T1"/>
                    </a:cxn>
                    <a:cxn ang="T9">
                      <a:pos x="T2" y="T3"/>
                    </a:cxn>
                    <a:cxn ang="T10">
                      <a:pos x="T4" y="T5"/>
                    </a:cxn>
                    <a:cxn ang="T11">
                      <a:pos x="T6" y="T7"/>
                    </a:cxn>
                  </a:cxnLst>
                  <a:rect l="T12" t="T13" r="T14" b="T15"/>
                  <a:pathLst>
                    <a:path w="120" h="28">
                      <a:moveTo>
                        <a:pt x="120" y="28"/>
                      </a:moveTo>
                      <a:lnTo>
                        <a:pt x="79" y="10"/>
                      </a:lnTo>
                      <a:lnTo>
                        <a:pt x="44" y="9"/>
                      </a:lnTo>
                      <a:lnTo>
                        <a:pt x="0" y="0"/>
                      </a:lnTo>
                    </a:path>
                  </a:pathLst>
                </a:custGeom>
                <a:noFill/>
                <a:ln w="11113">
                  <a:solidFill>
                    <a:srgbClr val="87C2DC"/>
                  </a:solidFill>
                  <a:round/>
                  <a:headEnd/>
                  <a:tailEnd/>
                </a:ln>
              </p:spPr>
              <p:txBody>
                <a:bodyPr/>
                <a:lstStyle/>
                <a:p>
                  <a:endParaRPr lang="en-US"/>
                </a:p>
              </p:txBody>
            </p:sp>
            <p:sp>
              <p:nvSpPr>
                <p:cNvPr id="18557" name="Freeform 54"/>
                <p:cNvSpPr>
                  <a:spLocks/>
                </p:cNvSpPr>
                <p:nvPr/>
              </p:nvSpPr>
              <p:spPr bwMode="auto">
                <a:xfrm>
                  <a:off x="1105" y="1805"/>
                  <a:ext cx="8" cy="11"/>
                </a:xfrm>
                <a:custGeom>
                  <a:avLst/>
                  <a:gdLst>
                    <a:gd name="T0" fmla="*/ 0 w 33"/>
                    <a:gd name="T1" fmla="*/ 0 h 48"/>
                    <a:gd name="T2" fmla="*/ 0 w 33"/>
                    <a:gd name="T3" fmla="*/ 0 h 48"/>
                    <a:gd name="T4" fmla="*/ 0 w 33"/>
                    <a:gd name="T5" fmla="*/ 0 h 48"/>
                    <a:gd name="T6" fmla="*/ 0 w 33"/>
                    <a:gd name="T7" fmla="*/ 0 h 48"/>
                    <a:gd name="T8" fmla="*/ 0 60000 65536"/>
                    <a:gd name="T9" fmla="*/ 0 60000 65536"/>
                    <a:gd name="T10" fmla="*/ 0 60000 65536"/>
                    <a:gd name="T11" fmla="*/ 0 60000 65536"/>
                    <a:gd name="T12" fmla="*/ 0 w 33"/>
                    <a:gd name="T13" fmla="*/ 0 h 48"/>
                    <a:gd name="T14" fmla="*/ 33 w 33"/>
                    <a:gd name="T15" fmla="*/ 48 h 48"/>
                  </a:gdLst>
                  <a:ahLst/>
                  <a:cxnLst>
                    <a:cxn ang="T8">
                      <a:pos x="T0" y="T1"/>
                    </a:cxn>
                    <a:cxn ang="T9">
                      <a:pos x="T2" y="T3"/>
                    </a:cxn>
                    <a:cxn ang="T10">
                      <a:pos x="T4" y="T5"/>
                    </a:cxn>
                    <a:cxn ang="T11">
                      <a:pos x="T6" y="T7"/>
                    </a:cxn>
                  </a:cxnLst>
                  <a:rect l="T12" t="T13" r="T14" b="T15"/>
                  <a:pathLst>
                    <a:path w="33" h="48">
                      <a:moveTo>
                        <a:pt x="33" y="0"/>
                      </a:moveTo>
                      <a:lnTo>
                        <a:pt x="23" y="16"/>
                      </a:lnTo>
                      <a:lnTo>
                        <a:pt x="9" y="32"/>
                      </a:lnTo>
                      <a:lnTo>
                        <a:pt x="0" y="48"/>
                      </a:lnTo>
                    </a:path>
                  </a:pathLst>
                </a:custGeom>
                <a:noFill/>
                <a:ln w="11113">
                  <a:solidFill>
                    <a:srgbClr val="D1E7F1"/>
                  </a:solidFill>
                  <a:round/>
                  <a:headEnd/>
                  <a:tailEnd/>
                </a:ln>
              </p:spPr>
              <p:txBody>
                <a:bodyPr/>
                <a:lstStyle/>
                <a:p>
                  <a:endParaRPr lang="en-US"/>
                </a:p>
              </p:txBody>
            </p:sp>
            <p:sp>
              <p:nvSpPr>
                <p:cNvPr id="18558" name="Freeform 55"/>
                <p:cNvSpPr>
                  <a:spLocks/>
                </p:cNvSpPr>
                <p:nvPr/>
              </p:nvSpPr>
              <p:spPr bwMode="auto">
                <a:xfrm>
                  <a:off x="1105" y="1816"/>
                  <a:ext cx="9" cy="53"/>
                </a:xfrm>
                <a:custGeom>
                  <a:avLst/>
                  <a:gdLst>
                    <a:gd name="T0" fmla="*/ 0 w 34"/>
                    <a:gd name="T1" fmla="*/ 0 h 211"/>
                    <a:gd name="T2" fmla="*/ 0 w 34"/>
                    <a:gd name="T3" fmla="*/ 0 h 211"/>
                    <a:gd name="T4" fmla="*/ 0 w 34"/>
                    <a:gd name="T5" fmla="*/ 0 h 211"/>
                    <a:gd name="T6" fmla="*/ 0 w 34"/>
                    <a:gd name="T7" fmla="*/ 0 h 211"/>
                    <a:gd name="T8" fmla="*/ 0 w 34"/>
                    <a:gd name="T9" fmla="*/ 0 h 211"/>
                    <a:gd name="T10" fmla="*/ 0 60000 65536"/>
                    <a:gd name="T11" fmla="*/ 0 60000 65536"/>
                    <a:gd name="T12" fmla="*/ 0 60000 65536"/>
                    <a:gd name="T13" fmla="*/ 0 60000 65536"/>
                    <a:gd name="T14" fmla="*/ 0 60000 65536"/>
                    <a:gd name="T15" fmla="*/ 0 w 34"/>
                    <a:gd name="T16" fmla="*/ 0 h 211"/>
                    <a:gd name="T17" fmla="*/ 34 w 34"/>
                    <a:gd name="T18" fmla="*/ 211 h 211"/>
                  </a:gdLst>
                  <a:ahLst/>
                  <a:cxnLst>
                    <a:cxn ang="T10">
                      <a:pos x="T0" y="T1"/>
                    </a:cxn>
                    <a:cxn ang="T11">
                      <a:pos x="T2" y="T3"/>
                    </a:cxn>
                    <a:cxn ang="T12">
                      <a:pos x="T4" y="T5"/>
                    </a:cxn>
                    <a:cxn ang="T13">
                      <a:pos x="T6" y="T7"/>
                    </a:cxn>
                    <a:cxn ang="T14">
                      <a:pos x="T8" y="T9"/>
                    </a:cxn>
                  </a:cxnLst>
                  <a:rect l="T15" t="T16" r="T17" b="T18"/>
                  <a:pathLst>
                    <a:path w="34" h="211">
                      <a:moveTo>
                        <a:pt x="0" y="0"/>
                      </a:moveTo>
                      <a:lnTo>
                        <a:pt x="0" y="53"/>
                      </a:lnTo>
                      <a:lnTo>
                        <a:pt x="18" y="105"/>
                      </a:lnTo>
                      <a:lnTo>
                        <a:pt x="34" y="157"/>
                      </a:lnTo>
                      <a:lnTo>
                        <a:pt x="32" y="211"/>
                      </a:lnTo>
                    </a:path>
                  </a:pathLst>
                </a:custGeom>
                <a:noFill/>
                <a:ln w="11113">
                  <a:solidFill>
                    <a:srgbClr val="D1E7F1"/>
                  </a:solidFill>
                  <a:round/>
                  <a:headEnd/>
                  <a:tailEnd/>
                </a:ln>
              </p:spPr>
              <p:txBody>
                <a:bodyPr/>
                <a:lstStyle/>
                <a:p>
                  <a:endParaRPr lang="en-US"/>
                </a:p>
              </p:txBody>
            </p:sp>
            <p:sp>
              <p:nvSpPr>
                <p:cNvPr id="18559" name="Freeform 56"/>
                <p:cNvSpPr>
                  <a:spLocks/>
                </p:cNvSpPr>
                <p:nvPr/>
              </p:nvSpPr>
              <p:spPr bwMode="auto">
                <a:xfrm>
                  <a:off x="1110" y="1869"/>
                  <a:ext cx="3" cy="13"/>
                </a:xfrm>
                <a:custGeom>
                  <a:avLst/>
                  <a:gdLst>
                    <a:gd name="T0" fmla="*/ 0 w 12"/>
                    <a:gd name="T1" fmla="*/ 0 h 51"/>
                    <a:gd name="T2" fmla="*/ 0 w 12"/>
                    <a:gd name="T3" fmla="*/ 0 h 51"/>
                    <a:gd name="T4" fmla="*/ 0 w 12"/>
                    <a:gd name="T5" fmla="*/ 0 h 51"/>
                    <a:gd name="T6" fmla="*/ 0 w 12"/>
                    <a:gd name="T7" fmla="*/ 0 h 51"/>
                    <a:gd name="T8" fmla="*/ 0 60000 65536"/>
                    <a:gd name="T9" fmla="*/ 0 60000 65536"/>
                    <a:gd name="T10" fmla="*/ 0 60000 65536"/>
                    <a:gd name="T11" fmla="*/ 0 60000 65536"/>
                    <a:gd name="T12" fmla="*/ 0 w 12"/>
                    <a:gd name="T13" fmla="*/ 0 h 51"/>
                    <a:gd name="T14" fmla="*/ 12 w 12"/>
                    <a:gd name="T15" fmla="*/ 51 h 51"/>
                  </a:gdLst>
                  <a:ahLst/>
                  <a:cxnLst>
                    <a:cxn ang="T8">
                      <a:pos x="T0" y="T1"/>
                    </a:cxn>
                    <a:cxn ang="T9">
                      <a:pos x="T2" y="T3"/>
                    </a:cxn>
                    <a:cxn ang="T10">
                      <a:pos x="T4" y="T5"/>
                    </a:cxn>
                    <a:cxn ang="T11">
                      <a:pos x="T6" y="T7"/>
                    </a:cxn>
                  </a:cxnLst>
                  <a:rect l="T12" t="T13" r="T14" b="T15"/>
                  <a:pathLst>
                    <a:path w="12" h="51">
                      <a:moveTo>
                        <a:pt x="12" y="0"/>
                      </a:moveTo>
                      <a:lnTo>
                        <a:pt x="6" y="16"/>
                      </a:lnTo>
                      <a:lnTo>
                        <a:pt x="1" y="34"/>
                      </a:lnTo>
                      <a:lnTo>
                        <a:pt x="0" y="51"/>
                      </a:lnTo>
                    </a:path>
                  </a:pathLst>
                </a:custGeom>
                <a:noFill/>
                <a:ln w="11113">
                  <a:solidFill>
                    <a:srgbClr val="D1E7F1"/>
                  </a:solidFill>
                  <a:round/>
                  <a:headEnd/>
                  <a:tailEnd/>
                </a:ln>
              </p:spPr>
              <p:txBody>
                <a:bodyPr/>
                <a:lstStyle/>
                <a:p>
                  <a:endParaRPr lang="en-US"/>
                </a:p>
              </p:txBody>
            </p:sp>
            <p:sp>
              <p:nvSpPr>
                <p:cNvPr id="18560" name="Freeform 57"/>
                <p:cNvSpPr>
                  <a:spLocks/>
                </p:cNvSpPr>
                <p:nvPr/>
              </p:nvSpPr>
              <p:spPr bwMode="auto">
                <a:xfrm>
                  <a:off x="1098" y="1882"/>
                  <a:ext cx="12" cy="48"/>
                </a:xfrm>
                <a:custGeom>
                  <a:avLst/>
                  <a:gdLst>
                    <a:gd name="T0" fmla="*/ 0 w 48"/>
                    <a:gd name="T1" fmla="*/ 0 h 191"/>
                    <a:gd name="T2" fmla="*/ 0 w 48"/>
                    <a:gd name="T3" fmla="*/ 0 h 191"/>
                    <a:gd name="T4" fmla="*/ 0 w 48"/>
                    <a:gd name="T5" fmla="*/ 0 h 191"/>
                    <a:gd name="T6" fmla="*/ 0 w 48"/>
                    <a:gd name="T7" fmla="*/ 0 h 191"/>
                    <a:gd name="T8" fmla="*/ 0 60000 65536"/>
                    <a:gd name="T9" fmla="*/ 0 60000 65536"/>
                    <a:gd name="T10" fmla="*/ 0 60000 65536"/>
                    <a:gd name="T11" fmla="*/ 0 60000 65536"/>
                    <a:gd name="T12" fmla="*/ 0 w 48"/>
                    <a:gd name="T13" fmla="*/ 0 h 191"/>
                    <a:gd name="T14" fmla="*/ 48 w 48"/>
                    <a:gd name="T15" fmla="*/ 191 h 191"/>
                  </a:gdLst>
                  <a:ahLst/>
                  <a:cxnLst>
                    <a:cxn ang="T8">
                      <a:pos x="T0" y="T1"/>
                    </a:cxn>
                    <a:cxn ang="T9">
                      <a:pos x="T2" y="T3"/>
                    </a:cxn>
                    <a:cxn ang="T10">
                      <a:pos x="T4" y="T5"/>
                    </a:cxn>
                    <a:cxn ang="T11">
                      <a:pos x="T6" y="T7"/>
                    </a:cxn>
                  </a:cxnLst>
                  <a:rect l="T12" t="T13" r="T14" b="T15"/>
                  <a:pathLst>
                    <a:path w="48" h="191">
                      <a:moveTo>
                        <a:pt x="48" y="0"/>
                      </a:moveTo>
                      <a:lnTo>
                        <a:pt x="44" y="66"/>
                      </a:lnTo>
                      <a:lnTo>
                        <a:pt x="21" y="128"/>
                      </a:lnTo>
                      <a:lnTo>
                        <a:pt x="0" y="191"/>
                      </a:lnTo>
                    </a:path>
                  </a:pathLst>
                </a:custGeom>
                <a:noFill/>
                <a:ln w="11113">
                  <a:solidFill>
                    <a:srgbClr val="D1E7F1"/>
                  </a:solidFill>
                  <a:round/>
                  <a:headEnd/>
                  <a:tailEnd/>
                </a:ln>
              </p:spPr>
              <p:txBody>
                <a:bodyPr/>
                <a:lstStyle/>
                <a:p>
                  <a:endParaRPr lang="en-US"/>
                </a:p>
              </p:txBody>
            </p:sp>
            <p:sp>
              <p:nvSpPr>
                <p:cNvPr id="18561" name="Freeform 58"/>
                <p:cNvSpPr>
                  <a:spLocks/>
                </p:cNvSpPr>
                <p:nvPr/>
              </p:nvSpPr>
              <p:spPr bwMode="auto">
                <a:xfrm>
                  <a:off x="1097" y="1930"/>
                  <a:ext cx="2" cy="15"/>
                </a:xfrm>
                <a:custGeom>
                  <a:avLst/>
                  <a:gdLst>
                    <a:gd name="T0" fmla="*/ 0 w 7"/>
                    <a:gd name="T1" fmla="*/ 0 h 60"/>
                    <a:gd name="T2" fmla="*/ 0 w 7"/>
                    <a:gd name="T3" fmla="*/ 0 h 60"/>
                    <a:gd name="T4" fmla="*/ 0 w 7"/>
                    <a:gd name="T5" fmla="*/ 0 h 60"/>
                    <a:gd name="T6" fmla="*/ 0 w 7"/>
                    <a:gd name="T7" fmla="*/ 0 h 60"/>
                    <a:gd name="T8" fmla="*/ 0 60000 65536"/>
                    <a:gd name="T9" fmla="*/ 0 60000 65536"/>
                    <a:gd name="T10" fmla="*/ 0 60000 65536"/>
                    <a:gd name="T11" fmla="*/ 0 60000 65536"/>
                    <a:gd name="T12" fmla="*/ 0 w 7"/>
                    <a:gd name="T13" fmla="*/ 0 h 60"/>
                    <a:gd name="T14" fmla="*/ 7 w 7"/>
                    <a:gd name="T15" fmla="*/ 60 h 60"/>
                  </a:gdLst>
                  <a:ahLst/>
                  <a:cxnLst>
                    <a:cxn ang="T8">
                      <a:pos x="T0" y="T1"/>
                    </a:cxn>
                    <a:cxn ang="T9">
                      <a:pos x="T2" y="T3"/>
                    </a:cxn>
                    <a:cxn ang="T10">
                      <a:pos x="T4" y="T5"/>
                    </a:cxn>
                    <a:cxn ang="T11">
                      <a:pos x="T6" y="T7"/>
                    </a:cxn>
                  </a:cxnLst>
                  <a:rect l="T12" t="T13" r="T14" b="T15"/>
                  <a:pathLst>
                    <a:path w="7" h="60">
                      <a:moveTo>
                        <a:pt x="4" y="0"/>
                      </a:moveTo>
                      <a:lnTo>
                        <a:pt x="0" y="20"/>
                      </a:lnTo>
                      <a:lnTo>
                        <a:pt x="0" y="41"/>
                      </a:lnTo>
                      <a:lnTo>
                        <a:pt x="7" y="60"/>
                      </a:lnTo>
                    </a:path>
                  </a:pathLst>
                </a:custGeom>
                <a:noFill/>
                <a:ln w="11113">
                  <a:solidFill>
                    <a:srgbClr val="D1E7F1"/>
                  </a:solidFill>
                  <a:round/>
                  <a:headEnd/>
                  <a:tailEnd/>
                </a:ln>
              </p:spPr>
              <p:txBody>
                <a:bodyPr/>
                <a:lstStyle/>
                <a:p>
                  <a:endParaRPr lang="en-US"/>
                </a:p>
              </p:txBody>
            </p:sp>
            <p:sp>
              <p:nvSpPr>
                <p:cNvPr id="18562" name="Freeform 59"/>
                <p:cNvSpPr>
                  <a:spLocks/>
                </p:cNvSpPr>
                <p:nvPr/>
              </p:nvSpPr>
              <p:spPr bwMode="auto">
                <a:xfrm>
                  <a:off x="1120" y="1869"/>
                  <a:ext cx="21" cy="11"/>
                </a:xfrm>
                <a:custGeom>
                  <a:avLst/>
                  <a:gdLst>
                    <a:gd name="T0" fmla="*/ 0 w 83"/>
                    <a:gd name="T1" fmla="*/ 0 h 44"/>
                    <a:gd name="T2" fmla="*/ 0 w 83"/>
                    <a:gd name="T3" fmla="*/ 0 h 44"/>
                    <a:gd name="T4" fmla="*/ 0 w 83"/>
                    <a:gd name="T5" fmla="*/ 0 h 44"/>
                    <a:gd name="T6" fmla="*/ 0 w 83"/>
                    <a:gd name="T7" fmla="*/ 0 h 44"/>
                    <a:gd name="T8" fmla="*/ 0 60000 65536"/>
                    <a:gd name="T9" fmla="*/ 0 60000 65536"/>
                    <a:gd name="T10" fmla="*/ 0 60000 65536"/>
                    <a:gd name="T11" fmla="*/ 0 60000 65536"/>
                    <a:gd name="T12" fmla="*/ 0 w 83"/>
                    <a:gd name="T13" fmla="*/ 0 h 44"/>
                    <a:gd name="T14" fmla="*/ 83 w 83"/>
                    <a:gd name="T15" fmla="*/ 44 h 44"/>
                  </a:gdLst>
                  <a:ahLst/>
                  <a:cxnLst>
                    <a:cxn ang="T8">
                      <a:pos x="T0" y="T1"/>
                    </a:cxn>
                    <a:cxn ang="T9">
                      <a:pos x="T2" y="T3"/>
                    </a:cxn>
                    <a:cxn ang="T10">
                      <a:pos x="T4" y="T5"/>
                    </a:cxn>
                    <a:cxn ang="T11">
                      <a:pos x="T6" y="T7"/>
                    </a:cxn>
                  </a:cxnLst>
                  <a:rect l="T12" t="T13" r="T14" b="T15"/>
                  <a:pathLst>
                    <a:path w="83" h="44">
                      <a:moveTo>
                        <a:pt x="0" y="44"/>
                      </a:moveTo>
                      <a:lnTo>
                        <a:pt x="31" y="38"/>
                      </a:lnTo>
                      <a:lnTo>
                        <a:pt x="58" y="22"/>
                      </a:lnTo>
                      <a:lnTo>
                        <a:pt x="83" y="0"/>
                      </a:lnTo>
                    </a:path>
                  </a:pathLst>
                </a:custGeom>
                <a:noFill/>
                <a:ln w="6350">
                  <a:solidFill>
                    <a:srgbClr val="D1E7F1"/>
                  </a:solidFill>
                  <a:round/>
                  <a:headEnd/>
                  <a:tailEnd/>
                </a:ln>
              </p:spPr>
              <p:txBody>
                <a:bodyPr/>
                <a:lstStyle/>
                <a:p>
                  <a:endParaRPr lang="en-US"/>
                </a:p>
              </p:txBody>
            </p:sp>
            <p:sp>
              <p:nvSpPr>
                <p:cNvPr id="18563" name="Freeform 60"/>
                <p:cNvSpPr>
                  <a:spLocks/>
                </p:cNvSpPr>
                <p:nvPr/>
              </p:nvSpPr>
              <p:spPr bwMode="auto">
                <a:xfrm>
                  <a:off x="1089" y="1924"/>
                  <a:ext cx="3" cy="8"/>
                </a:xfrm>
                <a:custGeom>
                  <a:avLst/>
                  <a:gdLst>
                    <a:gd name="T0" fmla="*/ 0 w 14"/>
                    <a:gd name="T1" fmla="*/ 0 h 33"/>
                    <a:gd name="T2" fmla="*/ 0 w 14"/>
                    <a:gd name="T3" fmla="*/ 0 h 33"/>
                    <a:gd name="T4" fmla="*/ 0 w 14"/>
                    <a:gd name="T5" fmla="*/ 0 h 33"/>
                    <a:gd name="T6" fmla="*/ 0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4" y="0"/>
                      </a:moveTo>
                      <a:lnTo>
                        <a:pt x="13" y="13"/>
                      </a:lnTo>
                      <a:lnTo>
                        <a:pt x="5" y="23"/>
                      </a:lnTo>
                      <a:lnTo>
                        <a:pt x="0" y="33"/>
                      </a:lnTo>
                    </a:path>
                  </a:pathLst>
                </a:custGeom>
                <a:noFill/>
                <a:ln w="6350">
                  <a:solidFill>
                    <a:srgbClr val="D1E7F1"/>
                  </a:solidFill>
                  <a:round/>
                  <a:headEnd/>
                  <a:tailEnd/>
                </a:ln>
              </p:spPr>
              <p:txBody>
                <a:bodyPr/>
                <a:lstStyle/>
                <a:p>
                  <a:endParaRPr lang="en-US"/>
                </a:p>
              </p:txBody>
            </p:sp>
            <p:sp>
              <p:nvSpPr>
                <p:cNvPr id="18564" name="Freeform 61"/>
                <p:cNvSpPr>
                  <a:spLocks/>
                </p:cNvSpPr>
                <p:nvPr/>
              </p:nvSpPr>
              <p:spPr bwMode="auto">
                <a:xfrm>
                  <a:off x="1221" y="1901"/>
                  <a:ext cx="11" cy="8"/>
                </a:xfrm>
                <a:custGeom>
                  <a:avLst/>
                  <a:gdLst>
                    <a:gd name="T0" fmla="*/ 0 w 46"/>
                    <a:gd name="T1" fmla="*/ 0 h 30"/>
                    <a:gd name="T2" fmla="*/ 0 w 46"/>
                    <a:gd name="T3" fmla="*/ 0 h 30"/>
                    <a:gd name="T4" fmla="*/ 0 w 46"/>
                    <a:gd name="T5" fmla="*/ 0 h 30"/>
                    <a:gd name="T6" fmla="*/ 0 w 46"/>
                    <a:gd name="T7" fmla="*/ 0 h 30"/>
                    <a:gd name="T8" fmla="*/ 0 60000 65536"/>
                    <a:gd name="T9" fmla="*/ 0 60000 65536"/>
                    <a:gd name="T10" fmla="*/ 0 60000 65536"/>
                    <a:gd name="T11" fmla="*/ 0 60000 65536"/>
                    <a:gd name="T12" fmla="*/ 0 w 46"/>
                    <a:gd name="T13" fmla="*/ 0 h 30"/>
                    <a:gd name="T14" fmla="*/ 46 w 46"/>
                    <a:gd name="T15" fmla="*/ 30 h 30"/>
                  </a:gdLst>
                  <a:ahLst/>
                  <a:cxnLst>
                    <a:cxn ang="T8">
                      <a:pos x="T0" y="T1"/>
                    </a:cxn>
                    <a:cxn ang="T9">
                      <a:pos x="T2" y="T3"/>
                    </a:cxn>
                    <a:cxn ang="T10">
                      <a:pos x="T4" y="T5"/>
                    </a:cxn>
                    <a:cxn ang="T11">
                      <a:pos x="T6" y="T7"/>
                    </a:cxn>
                  </a:cxnLst>
                  <a:rect l="T12" t="T13" r="T14" b="T15"/>
                  <a:pathLst>
                    <a:path w="46" h="30">
                      <a:moveTo>
                        <a:pt x="0" y="0"/>
                      </a:moveTo>
                      <a:lnTo>
                        <a:pt x="18" y="6"/>
                      </a:lnTo>
                      <a:lnTo>
                        <a:pt x="34" y="15"/>
                      </a:lnTo>
                      <a:lnTo>
                        <a:pt x="46" y="30"/>
                      </a:lnTo>
                    </a:path>
                  </a:pathLst>
                </a:custGeom>
                <a:noFill/>
                <a:ln w="6350">
                  <a:solidFill>
                    <a:srgbClr val="D1E7F1"/>
                  </a:solidFill>
                  <a:round/>
                  <a:headEnd/>
                  <a:tailEnd/>
                </a:ln>
              </p:spPr>
              <p:txBody>
                <a:bodyPr/>
                <a:lstStyle/>
                <a:p>
                  <a:endParaRPr lang="en-US"/>
                </a:p>
              </p:txBody>
            </p:sp>
            <p:sp>
              <p:nvSpPr>
                <p:cNvPr id="18565" name="Freeform 62"/>
                <p:cNvSpPr>
                  <a:spLocks/>
                </p:cNvSpPr>
                <p:nvPr/>
              </p:nvSpPr>
              <p:spPr bwMode="auto">
                <a:xfrm>
                  <a:off x="1232" y="1909"/>
                  <a:ext cx="4" cy="9"/>
                </a:xfrm>
                <a:custGeom>
                  <a:avLst/>
                  <a:gdLst>
                    <a:gd name="T0" fmla="*/ 0 w 18"/>
                    <a:gd name="T1" fmla="*/ 0 h 35"/>
                    <a:gd name="T2" fmla="*/ 0 w 18"/>
                    <a:gd name="T3" fmla="*/ 0 h 35"/>
                    <a:gd name="T4" fmla="*/ 0 w 18"/>
                    <a:gd name="T5" fmla="*/ 0 h 35"/>
                    <a:gd name="T6" fmla="*/ 0 w 18"/>
                    <a:gd name="T7" fmla="*/ 0 h 35"/>
                    <a:gd name="T8" fmla="*/ 0 60000 65536"/>
                    <a:gd name="T9" fmla="*/ 0 60000 65536"/>
                    <a:gd name="T10" fmla="*/ 0 60000 65536"/>
                    <a:gd name="T11" fmla="*/ 0 60000 65536"/>
                    <a:gd name="T12" fmla="*/ 0 w 18"/>
                    <a:gd name="T13" fmla="*/ 0 h 35"/>
                    <a:gd name="T14" fmla="*/ 18 w 18"/>
                    <a:gd name="T15" fmla="*/ 35 h 35"/>
                  </a:gdLst>
                  <a:ahLst/>
                  <a:cxnLst>
                    <a:cxn ang="T8">
                      <a:pos x="T0" y="T1"/>
                    </a:cxn>
                    <a:cxn ang="T9">
                      <a:pos x="T2" y="T3"/>
                    </a:cxn>
                    <a:cxn ang="T10">
                      <a:pos x="T4" y="T5"/>
                    </a:cxn>
                    <a:cxn ang="T11">
                      <a:pos x="T6" y="T7"/>
                    </a:cxn>
                  </a:cxnLst>
                  <a:rect l="T12" t="T13" r="T14" b="T15"/>
                  <a:pathLst>
                    <a:path w="18" h="35">
                      <a:moveTo>
                        <a:pt x="0" y="0"/>
                      </a:moveTo>
                      <a:lnTo>
                        <a:pt x="6" y="11"/>
                      </a:lnTo>
                      <a:lnTo>
                        <a:pt x="11" y="23"/>
                      </a:lnTo>
                      <a:lnTo>
                        <a:pt x="18" y="35"/>
                      </a:lnTo>
                    </a:path>
                  </a:pathLst>
                </a:custGeom>
                <a:noFill/>
                <a:ln w="6350">
                  <a:solidFill>
                    <a:srgbClr val="D1E7F1"/>
                  </a:solidFill>
                  <a:round/>
                  <a:headEnd/>
                  <a:tailEnd/>
                </a:ln>
              </p:spPr>
              <p:txBody>
                <a:bodyPr/>
                <a:lstStyle/>
                <a:p>
                  <a:endParaRPr lang="en-US"/>
                </a:p>
              </p:txBody>
            </p:sp>
            <p:sp>
              <p:nvSpPr>
                <p:cNvPr id="18566" name="Freeform 63"/>
                <p:cNvSpPr>
                  <a:spLocks/>
                </p:cNvSpPr>
                <p:nvPr/>
              </p:nvSpPr>
              <p:spPr bwMode="auto">
                <a:xfrm>
                  <a:off x="1156" y="1928"/>
                  <a:ext cx="6" cy="19"/>
                </a:xfrm>
                <a:custGeom>
                  <a:avLst/>
                  <a:gdLst>
                    <a:gd name="T0" fmla="*/ 0 w 26"/>
                    <a:gd name="T1" fmla="*/ 0 h 77"/>
                    <a:gd name="T2" fmla="*/ 0 w 26"/>
                    <a:gd name="T3" fmla="*/ 0 h 77"/>
                    <a:gd name="T4" fmla="*/ 0 w 26"/>
                    <a:gd name="T5" fmla="*/ 0 h 77"/>
                    <a:gd name="T6" fmla="*/ 0 w 26"/>
                    <a:gd name="T7" fmla="*/ 0 h 77"/>
                    <a:gd name="T8" fmla="*/ 0 60000 65536"/>
                    <a:gd name="T9" fmla="*/ 0 60000 65536"/>
                    <a:gd name="T10" fmla="*/ 0 60000 65536"/>
                    <a:gd name="T11" fmla="*/ 0 60000 65536"/>
                    <a:gd name="T12" fmla="*/ 0 w 26"/>
                    <a:gd name="T13" fmla="*/ 0 h 77"/>
                    <a:gd name="T14" fmla="*/ 26 w 26"/>
                    <a:gd name="T15" fmla="*/ 77 h 77"/>
                  </a:gdLst>
                  <a:ahLst/>
                  <a:cxnLst>
                    <a:cxn ang="T8">
                      <a:pos x="T0" y="T1"/>
                    </a:cxn>
                    <a:cxn ang="T9">
                      <a:pos x="T2" y="T3"/>
                    </a:cxn>
                    <a:cxn ang="T10">
                      <a:pos x="T4" y="T5"/>
                    </a:cxn>
                    <a:cxn ang="T11">
                      <a:pos x="T6" y="T7"/>
                    </a:cxn>
                  </a:cxnLst>
                  <a:rect l="T12" t="T13" r="T14" b="T15"/>
                  <a:pathLst>
                    <a:path w="26" h="77">
                      <a:moveTo>
                        <a:pt x="26" y="77"/>
                      </a:moveTo>
                      <a:lnTo>
                        <a:pt x="17" y="51"/>
                      </a:lnTo>
                      <a:lnTo>
                        <a:pt x="4" y="27"/>
                      </a:lnTo>
                      <a:lnTo>
                        <a:pt x="0" y="0"/>
                      </a:lnTo>
                    </a:path>
                  </a:pathLst>
                </a:custGeom>
                <a:noFill/>
                <a:ln w="6350">
                  <a:solidFill>
                    <a:srgbClr val="D1E7F1"/>
                  </a:solidFill>
                  <a:round/>
                  <a:headEnd/>
                  <a:tailEnd/>
                </a:ln>
              </p:spPr>
              <p:txBody>
                <a:bodyPr/>
                <a:lstStyle/>
                <a:p>
                  <a:endParaRPr lang="en-US"/>
                </a:p>
              </p:txBody>
            </p:sp>
            <p:sp>
              <p:nvSpPr>
                <p:cNvPr id="18567" name="Freeform 64"/>
                <p:cNvSpPr>
                  <a:spLocks/>
                </p:cNvSpPr>
                <p:nvPr/>
              </p:nvSpPr>
              <p:spPr bwMode="auto">
                <a:xfrm>
                  <a:off x="1192" y="1888"/>
                  <a:ext cx="14" cy="12"/>
                </a:xfrm>
                <a:custGeom>
                  <a:avLst/>
                  <a:gdLst>
                    <a:gd name="T0" fmla="*/ 0 w 55"/>
                    <a:gd name="T1" fmla="*/ 0 h 46"/>
                    <a:gd name="T2" fmla="*/ 0 w 55"/>
                    <a:gd name="T3" fmla="*/ 0 h 46"/>
                    <a:gd name="T4" fmla="*/ 0 w 55"/>
                    <a:gd name="T5" fmla="*/ 0 h 46"/>
                    <a:gd name="T6" fmla="*/ 0 w 55"/>
                    <a:gd name="T7" fmla="*/ 0 h 46"/>
                    <a:gd name="T8" fmla="*/ 0 60000 65536"/>
                    <a:gd name="T9" fmla="*/ 0 60000 65536"/>
                    <a:gd name="T10" fmla="*/ 0 60000 65536"/>
                    <a:gd name="T11" fmla="*/ 0 60000 65536"/>
                    <a:gd name="T12" fmla="*/ 0 w 55"/>
                    <a:gd name="T13" fmla="*/ 0 h 46"/>
                    <a:gd name="T14" fmla="*/ 55 w 55"/>
                    <a:gd name="T15" fmla="*/ 46 h 46"/>
                  </a:gdLst>
                  <a:ahLst/>
                  <a:cxnLst>
                    <a:cxn ang="T8">
                      <a:pos x="T0" y="T1"/>
                    </a:cxn>
                    <a:cxn ang="T9">
                      <a:pos x="T2" y="T3"/>
                    </a:cxn>
                    <a:cxn ang="T10">
                      <a:pos x="T4" y="T5"/>
                    </a:cxn>
                    <a:cxn ang="T11">
                      <a:pos x="T6" y="T7"/>
                    </a:cxn>
                  </a:cxnLst>
                  <a:rect l="T12" t="T13" r="T14" b="T15"/>
                  <a:pathLst>
                    <a:path w="55" h="46">
                      <a:moveTo>
                        <a:pt x="0" y="0"/>
                      </a:moveTo>
                      <a:lnTo>
                        <a:pt x="14" y="21"/>
                      </a:lnTo>
                      <a:lnTo>
                        <a:pt x="32" y="38"/>
                      </a:lnTo>
                      <a:lnTo>
                        <a:pt x="55" y="46"/>
                      </a:lnTo>
                    </a:path>
                  </a:pathLst>
                </a:custGeom>
                <a:noFill/>
                <a:ln w="6350">
                  <a:solidFill>
                    <a:srgbClr val="D1E7F1"/>
                  </a:solidFill>
                  <a:round/>
                  <a:headEnd/>
                  <a:tailEnd/>
                </a:ln>
              </p:spPr>
              <p:txBody>
                <a:bodyPr/>
                <a:lstStyle/>
                <a:p>
                  <a:endParaRPr lang="en-US"/>
                </a:p>
              </p:txBody>
            </p:sp>
            <p:sp>
              <p:nvSpPr>
                <p:cNvPr id="18568" name="Freeform 65"/>
                <p:cNvSpPr>
                  <a:spLocks/>
                </p:cNvSpPr>
                <p:nvPr/>
              </p:nvSpPr>
              <p:spPr bwMode="auto">
                <a:xfrm>
                  <a:off x="1206" y="1900"/>
                  <a:ext cx="34" cy="7"/>
                </a:xfrm>
                <a:custGeom>
                  <a:avLst/>
                  <a:gdLst>
                    <a:gd name="T0" fmla="*/ 0 w 137"/>
                    <a:gd name="T1" fmla="*/ 0 h 27"/>
                    <a:gd name="T2" fmla="*/ 0 w 137"/>
                    <a:gd name="T3" fmla="*/ 0 h 27"/>
                    <a:gd name="T4" fmla="*/ 0 w 137"/>
                    <a:gd name="T5" fmla="*/ 0 h 27"/>
                    <a:gd name="T6" fmla="*/ 0 w 137"/>
                    <a:gd name="T7" fmla="*/ 0 h 27"/>
                    <a:gd name="T8" fmla="*/ 0 60000 65536"/>
                    <a:gd name="T9" fmla="*/ 0 60000 65536"/>
                    <a:gd name="T10" fmla="*/ 0 60000 65536"/>
                    <a:gd name="T11" fmla="*/ 0 60000 65536"/>
                    <a:gd name="T12" fmla="*/ 0 w 137"/>
                    <a:gd name="T13" fmla="*/ 0 h 27"/>
                    <a:gd name="T14" fmla="*/ 137 w 137"/>
                    <a:gd name="T15" fmla="*/ 27 h 27"/>
                  </a:gdLst>
                  <a:ahLst/>
                  <a:cxnLst>
                    <a:cxn ang="T8">
                      <a:pos x="T0" y="T1"/>
                    </a:cxn>
                    <a:cxn ang="T9">
                      <a:pos x="T2" y="T3"/>
                    </a:cxn>
                    <a:cxn ang="T10">
                      <a:pos x="T4" y="T5"/>
                    </a:cxn>
                    <a:cxn ang="T11">
                      <a:pos x="T6" y="T7"/>
                    </a:cxn>
                  </a:cxnLst>
                  <a:rect l="T12" t="T13" r="T14" b="T15"/>
                  <a:pathLst>
                    <a:path w="137" h="27">
                      <a:moveTo>
                        <a:pt x="0" y="0"/>
                      </a:moveTo>
                      <a:lnTo>
                        <a:pt x="47" y="4"/>
                      </a:lnTo>
                      <a:lnTo>
                        <a:pt x="93" y="9"/>
                      </a:lnTo>
                      <a:lnTo>
                        <a:pt x="137" y="27"/>
                      </a:lnTo>
                    </a:path>
                  </a:pathLst>
                </a:custGeom>
                <a:noFill/>
                <a:ln w="6350">
                  <a:solidFill>
                    <a:srgbClr val="D1E7F1"/>
                  </a:solidFill>
                  <a:round/>
                  <a:headEnd/>
                  <a:tailEnd/>
                </a:ln>
              </p:spPr>
              <p:txBody>
                <a:bodyPr/>
                <a:lstStyle/>
                <a:p>
                  <a:endParaRPr lang="en-US"/>
                </a:p>
              </p:txBody>
            </p:sp>
            <p:sp>
              <p:nvSpPr>
                <p:cNvPr id="18569" name="Freeform 66"/>
                <p:cNvSpPr>
                  <a:spLocks/>
                </p:cNvSpPr>
                <p:nvPr/>
              </p:nvSpPr>
              <p:spPr bwMode="auto">
                <a:xfrm>
                  <a:off x="1036" y="1596"/>
                  <a:ext cx="23" cy="36"/>
                </a:xfrm>
                <a:custGeom>
                  <a:avLst/>
                  <a:gdLst>
                    <a:gd name="T0" fmla="*/ 0 w 89"/>
                    <a:gd name="T1" fmla="*/ 0 h 143"/>
                    <a:gd name="T2" fmla="*/ 0 w 89"/>
                    <a:gd name="T3" fmla="*/ 0 h 143"/>
                    <a:gd name="T4" fmla="*/ 0 w 89"/>
                    <a:gd name="T5" fmla="*/ 0 h 143"/>
                    <a:gd name="T6" fmla="*/ 0 w 89"/>
                    <a:gd name="T7" fmla="*/ 0 h 143"/>
                    <a:gd name="T8" fmla="*/ 0 w 89"/>
                    <a:gd name="T9" fmla="*/ 0 h 143"/>
                    <a:gd name="T10" fmla="*/ 0 w 89"/>
                    <a:gd name="T11" fmla="*/ 0 h 143"/>
                    <a:gd name="T12" fmla="*/ 0 w 89"/>
                    <a:gd name="T13" fmla="*/ 0 h 143"/>
                    <a:gd name="T14" fmla="*/ 0 w 89"/>
                    <a:gd name="T15" fmla="*/ 0 h 143"/>
                    <a:gd name="T16" fmla="*/ 0 w 89"/>
                    <a:gd name="T17" fmla="*/ 0 h 143"/>
                    <a:gd name="T18" fmla="*/ 0 w 89"/>
                    <a:gd name="T19" fmla="*/ 0 h 143"/>
                    <a:gd name="T20" fmla="*/ 0 w 89"/>
                    <a:gd name="T21" fmla="*/ 0 h 143"/>
                    <a:gd name="T22" fmla="*/ 0 w 89"/>
                    <a:gd name="T23" fmla="*/ 0 h 143"/>
                    <a:gd name="T24" fmla="*/ 0 w 89"/>
                    <a:gd name="T25" fmla="*/ 0 h 143"/>
                    <a:gd name="T26" fmla="*/ 0 w 89"/>
                    <a:gd name="T27" fmla="*/ 0 h 143"/>
                    <a:gd name="T28" fmla="*/ 0 w 89"/>
                    <a:gd name="T29" fmla="*/ 0 h 143"/>
                    <a:gd name="T30" fmla="*/ 0 w 89"/>
                    <a:gd name="T31" fmla="*/ 0 h 143"/>
                    <a:gd name="T32" fmla="*/ 0 w 89"/>
                    <a:gd name="T33" fmla="*/ 0 h 143"/>
                    <a:gd name="T34" fmla="*/ 0 w 89"/>
                    <a:gd name="T35" fmla="*/ 0 h 143"/>
                    <a:gd name="T36" fmla="*/ 0 w 89"/>
                    <a:gd name="T37" fmla="*/ 0 h 143"/>
                    <a:gd name="T38" fmla="*/ 0 w 89"/>
                    <a:gd name="T39" fmla="*/ 0 h 143"/>
                    <a:gd name="T40" fmla="*/ 0 w 89"/>
                    <a:gd name="T41" fmla="*/ 0 h 143"/>
                    <a:gd name="T42" fmla="*/ 0 w 89"/>
                    <a:gd name="T43" fmla="*/ 0 h 143"/>
                    <a:gd name="T44" fmla="*/ 0 w 89"/>
                    <a:gd name="T45" fmla="*/ 0 h 143"/>
                    <a:gd name="T46" fmla="*/ 0 w 89"/>
                    <a:gd name="T47" fmla="*/ 0 h 143"/>
                    <a:gd name="T48" fmla="*/ 0 w 89"/>
                    <a:gd name="T49" fmla="*/ 0 h 143"/>
                    <a:gd name="T50" fmla="*/ 0 w 89"/>
                    <a:gd name="T51" fmla="*/ 0 h 143"/>
                    <a:gd name="T52" fmla="*/ 0 w 89"/>
                    <a:gd name="T53" fmla="*/ 0 h 143"/>
                    <a:gd name="T54" fmla="*/ 0 w 89"/>
                    <a:gd name="T55" fmla="*/ 0 h 143"/>
                    <a:gd name="T56" fmla="*/ 0 w 89"/>
                    <a:gd name="T57" fmla="*/ 0 h 143"/>
                    <a:gd name="T58" fmla="*/ 0 w 89"/>
                    <a:gd name="T59" fmla="*/ 0 h 143"/>
                    <a:gd name="T60" fmla="*/ 0 w 89"/>
                    <a:gd name="T61" fmla="*/ 0 h 143"/>
                    <a:gd name="T62" fmla="*/ 0 w 89"/>
                    <a:gd name="T63" fmla="*/ 0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143"/>
                    <a:gd name="T98" fmla="*/ 89 w 89"/>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143">
                      <a:moveTo>
                        <a:pt x="82" y="143"/>
                      </a:moveTo>
                      <a:lnTo>
                        <a:pt x="74" y="108"/>
                      </a:lnTo>
                      <a:lnTo>
                        <a:pt x="64" y="76"/>
                      </a:lnTo>
                      <a:lnTo>
                        <a:pt x="64" y="41"/>
                      </a:lnTo>
                      <a:lnTo>
                        <a:pt x="70" y="29"/>
                      </a:lnTo>
                      <a:lnTo>
                        <a:pt x="81" y="16"/>
                      </a:lnTo>
                      <a:lnTo>
                        <a:pt x="89" y="8"/>
                      </a:lnTo>
                      <a:lnTo>
                        <a:pt x="89" y="6"/>
                      </a:lnTo>
                      <a:lnTo>
                        <a:pt x="89" y="5"/>
                      </a:lnTo>
                      <a:lnTo>
                        <a:pt x="88" y="4"/>
                      </a:lnTo>
                      <a:lnTo>
                        <a:pt x="86" y="2"/>
                      </a:lnTo>
                      <a:lnTo>
                        <a:pt x="83" y="0"/>
                      </a:lnTo>
                      <a:lnTo>
                        <a:pt x="80" y="2"/>
                      </a:lnTo>
                      <a:lnTo>
                        <a:pt x="71" y="12"/>
                      </a:lnTo>
                      <a:lnTo>
                        <a:pt x="63" y="23"/>
                      </a:lnTo>
                      <a:lnTo>
                        <a:pt x="57" y="33"/>
                      </a:lnTo>
                      <a:lnTo>
                        <a:pt x="56" y="27"/>
                      </a:lnTo>
                      <a:lnTo>
                        <a:pt x="53" y="16"/>
                      </a:lnTo>
                      <a:lnTo>
                        <a:pt x="47" y="3"/>
                      </a:lnTo>
                      <a:lnTo>
                        <a:pt x="46" y="3"/>
                      </a:lnTo>
                      <a:lnTo>
                        <a:pt x="44" y="3"/>
                      </a:lnTo>
                      <a:lnTo>
                        <a:pt x="42" y="3"/>
                      </a:lnTo>
                      <a:lnTo>
                        <a:pt x="39" y="4"/>
                      </a:lnTo>
                      <a:lnTo>
                        <a:pt x="36" y="6"/>
                      </a:lnTo>
                      <a:lnTo>
                        <a:pt x="36" y="9"/>
                      </a:lnTo>
                      <a:lnTo>
                        <a:pt x="39" y="22"/>
                      </a:lnTo>
                      <a:lnTo>
                        <a:pt x="44" y="40"/>
                      </a:lnTo>
                      <a:lnTo>
                        <a:pt x="47" y="57"/>
                      </a:lnTo>
                      <a:lnTo>
                        <a:pt x="36" y="46"/>
                      </a:lnTo>
                      <a:lnTo>
                        <a:pt x="19" y="40"/>
                      </a:lnTo>
                      <a:lnTo>
                        <a:pt x="6" y="37"/>
                      </a:lnTo>
                      <a:lnTo>
                        <a:pt x="0" y="41"/>
                      </a:lnTo>
                      <a:lnTo>
                        <a:pt x="0" y="46"/>
                      </a:lnTo>
                      <a:lnTo>
                        <a:pt x="3" y="47"/>
                      </a:lnTo>
                      <a:lnTo>
                        <a:pt x="24" y="55"/>
                      </a:lnTo>
                      <a:lnTo>
                        <a:pt x="42" y="68"/>
                      </a:lnTo>
                      <a:lnTo>
                        <a:pt x="53" y="88"/>
                      </a:lnTo>
                      <a:lnTo>
                        <a:pt x="40" y="76"/>
                      </a:lnTo>
                      <a:lnTo>
                        <a:pt x="27" y="74"/>
                      </a:lnTo>
                      <a:lnTo>
                        <a:pt x="14" y="72"/>
                      </a:lnTo>
                      <a:lnTo>
                        <a:pt x="11" y="75"/>
                      </a:lnTo>
                      <a:lnTo>
                        <a:pt x="9" y="78"/>
                      </a:lnTo>
                      <a:lnTo>
                        <a:pt x="13" y="83"/>
                      </a:lnTo>
                      <a:lnTo>
                        <a:pt x="33" y="85"/>
                      </a:lnTo>
                      <a:lnTo>
                        <a:pt x="48" y="94"/>
                      </a:lnTo>
                      <a:lnTo>
                        <a:pt x="53" y="116"/>
                      </a:lnTo>
                      <a:lnTo>
                        <a:pt x="60" y="123"/>
                      </a:lnTo>
                      <a:lnTo>
                        <a:pt x="75" y="136"/>
                      </a:lnTo>
                      <a:lnTo>
                        <a:pt x="82" y="143"/>
                      </a:lnTo>
                      <a:close/>
                    </a:path>
                  </a:pathLst>
                </a:custGeom>
                <a:solidFill>
                  <a:srgbClr val="47A3CB"/>
                </a:solidFill>
                <a:ln w="9525">
                  <a:noFill/>
                  <a:round/>
                  <a:headEnd/>
                  <a:tailEnd/>
                </a:ln>
              </p:spPr>
              <p:txBody>
                <a:bodyPr/>
                <a:lstStyle/>
                <a:p>
                  <a:endParaRPr lang="en-US"/>
                </a:p>
              </p:txBody>
            </p:sp>
            <p:sp>
              <p:nvSpPr>
                <p:cNvPr id="18570" name="Freeform 67"/>
                <p:cNvSpPr>
                  <a:spLocks/>
                </p:cNvSpPr>
                <p:nvPr/>
              </p:nvSpPr>
              <p:spPr bwMode="auto">
                <a:xfrm>
                  <a:off x="1036" y="1596"/>
                  <a:ext cx="23" cy="36"/>
                </a:xfrm>
                <a:custGeom>
                  <a:avLst/>
                  <a:gdLst>
                    <a:gd name="T0" fmla="*/ 0 w 89"/>
                    <a:gd name="T1" fmla="*/ 0 h 143"/>
                    <a:gd name="T2" fmla="*/ 0 w 89"/>
                    <a:gd name="T3" fmla="*/ 0 h 143"/>
                    <a:gd name="T4" fmla="*/ 0 w 89"/>
                    <a:gd name="T5" fmla="*/ 0 h 143"/>
                    <a:gd name="T6" fmla="*/ 0 w 89"/>
                    <a:gd name="T7" fmla="*/ 0 h 143"/>
                    <a:gd name="T8" fmla="*/ 0 w 89"/>
                    <a:gd name="T9" fmla="*/ 0 h 143"/>
                    <a:gd name="T10" fmla="*/ 0 w 89"/>
                    <a:gd name="T11" fmla="*/ 0 h 143"/>
                    <a:gd name="T12" fmla="*/ 0 w 89"/>
                    <a:gd name="T13" fmla="*/ 0 h 143"/>
                    <a:gd name="T14" fmla="*/ 0 w 89"/>
                    <a:gd name="T15" fmla="*/ 0 h 143"/>
                    <a:gd name="T16" fmla="*/ 0 w 89"/>
                    <a:gd name="T17" fmla="*/ 0 h 143"/>
                    <a:gd name="T18" fmla="*/ 0 w 89"/>
                    <a:gd name="T19" fmla="*/ 0 h 143"/>
                    <a:gd name="T20" fmla="*/ 0 w 89"/>
                    <a:gd name="T21" fmla="*/ 0 h 143"/>
                    <a:gd name="T22" fmla="*/ 0 w 89"/>
                    <a:gd name="T23" fmla="*/ 0 h 143"/>
                    <a:gd name="T24" fmla="*/ 0 w 89"/>
                    <a:gd name="T25" fmla="*/ 0 h 143"/>
                    <a:gd name="T26" fmla="*/ 0 w 89"/>
                    <a:gd name="T27" fmla="*/ 0 h 143"/>
                    <a:gd name="T28" fmla="*/ 0 w 89"/>
                    <a:gd name="T29" fmla="*/ 0 h 143"/>
                    <a:gd name="T30" fmla="*/ 0 w 89"/>
                    <a:gd name="T31" fmla="*/ 0 h 143"/>
                    <a:gd name="T32" fmla="*/ 0 w 89"/>
                    <a:gd name="T33" fmla="*/ 0 h 143"/>
                    <a:gd name="T34" fmla="*/ 0 w 89"/>
                    <a:gd name="T35" fmla="*/ 0 h 143"/>
                    <a:gd name="T36" fmla="*/ 0 w 89"/>
                    <a:gd name="T37" fmla="*/ 0 h 143"/>
                    <a:gd name="T38" fmla="*/ 0 w 89"/>
                    <a:gd name="T39" fmla="*/ 0 h 143"/>
                    <a:gd name="T40" fmla="*/ 0 w 89"/>
                    <a:gd name="T41" fmla="*/ 0 h 143"/>
                    <a:gd name="T42" fmla="*/ 0 w 89"/>
                    <a:gd name="T43" fmla="*/ 0 h 143"/>
                    <a:gd name="T44" fmla="*/ 0 w 89"/>
                    <a:gd name="T45" fmla="*/ 0 h 143"/>
                    <a:gd name="T46" fmla="*/ 0 w 89"/>
                    <a:gd name="T47" fmla="*/ 0 h 143"/>
                    <a:gd name="T48" fmla="*/ 0 w 89"/>
                    <a:gd name="T49" fmla="*/ 0 h 143"/>
                    <a:gd name="T50" fmla="*/ 0 w 89"/>
                    <a:gd name="T51" fmla="*/ 0 h 143"/>
                    <a:gd name="T52" fmla="*/ 0 w 89"/>
                    <a:gd name="T53" fmla="*/ 0 h 143"/>
                    <a:gd name="T54" fmla="*/ 0 w 89"/>
                    <a:gd name="T55" fmla="*/ 0 h 143"/>
                    <a:gd name="T56" fmla="*/ 0 w 89"/>
                    <a:gd name="T57" fmla="*/ 0 h 143"/>
                    <a:gd name="T58" fmla="*/ 0 w 89"/>
                    <a:gd name="T59" fmla="*/ 0 h 143"/>
                    <a:gd name="T60" fmla="*/ 0 w 89"/>
                    <a:gd name="T61" fmla="*/ 0 h 143"/>
                    <a:gd name="T62" fmla="*/ 0 w 89"/>
                    <a:gd name="T63" fmla="*/ 0 h 143"/>
                    <a:gd name="T64" fmla="*/ 0 w 89"/>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143"/>
                    <a:gd name="T101" fmla="*/ 89 w 89"/>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143">
                      <a:moveTo>
                        <a:pt x="82" y="143"/>
                      </a:moveTo>
                      <a:lnTo>
                        <a:pt x="74" y="108"/>
                      </a:lnTo>
                      <a:lnTo>
                        <a:pt x="64" y="76"/>
                      </a:lnTo>
                      <a:lnTo>
                        <a:pt x="64" y="41"/>
                      </a:lnTo>
                      <a:lnTo>
                        <a:pt x="70" y="29"/>
                      </a:lnTo>
                      <a:lnTo>
                        <a:pt x="81" y="16"/>
                      </a:lnTo>
                      <a:lnTo>
                        <a:pt x="89" y="8"/>
                      </a:lnTo>
                      <a:lnTo>
                        <a:pt x="89" y="6"/>
                      </a:lnTo>
                      <a:lnTo>
                        <a:pt x="89" y="5"/>
                      </a:lnTo>
                      <a:lnTo>
                        <a:pt x="88" y="4"/>
                      </a:lnTo>
                      <a:lnTo>
                        <a:pt x="86" y="2"/>
                      </a:lnTo>
                      <a:lnTo>
                        <a:pt x="83" y="0"/>
                      </a:lnTo>
                      <a:lnTo>
                        <a:pt x="80" y="2"/>
                      </a:lnTo>
                      <a:lnTo>
                        <a:pt x="71" y="12"/>
                      </a:lnTo>
                      <a:lnTo>
                        <a:pt x="63" y="23"/>
                      </a:lnTo>
                      <a:lnTo>
                        <a:pt x="57" y="33"/>
                      </a:lnTo>
                      <a:lnTo>
                        <a:pt x="56" y="27"/>
                      </a:lnTo>
                      <a:lnTo>
                        <a:pt x="53" y="16"/>
                      </a:lnTo>
                      <a:lnTo>
                        <a:pt x="47" y="3"/>
                      </a:lnTo>
                      <a:lnTo>
                        <a:pt x="46" y="3"/>
                      </a:lnTo>
                      <a:lnTo>
                        <a:pt x="44" y="3"/>
                      </a:lnTo>
                      <a:lnTo>
                        <a:pt x="42" y="3"/>
                      </a:lnTo>
                      <a:lnTo>
                        <a:pt x="39" y="4"/>
                      </a:lnTo>
                      <a:lnTo>
                        <a:pt x="36" y="6"/>
                      </a:lnTo>
                      <a:lnTo>
                        <a:pt x="36" y="9"/>
                      </a:lnTo>
                      <a:lnTo>
                        <a:pt x="39" y="22"/>
                      </a:lnTo>
                      <a:lnTo>
                        <a:pt x="44" y="40"/>
                      </a:lnTo>
                      <a:lnTo>
                        <a:pt x="47" y="57"/>
                      </a:lnTo>
                      <a:lnTo>
                        <a:pt x="36" y="46"/>
                      </a:lnTo>
                      <a:lnTo>
                        <a:pt x="19" y="40"/>
                      </a:lnTo>
                      <a:lnTo>
                        <a:pt x="6" y="37"/>
                      </a:lnTo>
                      <a:lnTo>
                        <a:pt x="0" y="41"/>
                      </a:lnTo>
                      <a:lnTo>
                        <a:pt x="0" y="46"/>
                      </a:lnTo>
                      <a:lnTo>
                        <a:pt x="3" y="47"/>
                      </a:lnTo>
                      <a:lnTo>
                        <a:pt x="24" y="55"/>
                      </a:lnTo>
                      <a:lnTo>
                        <a:pt x="42" y="68"/>
                      </a:lnTo>
                      <a:lnTo>
                        <a:pt x="53" y="88"/>
                      </a:lnTo>
                      <a:lnTo>
                        <a:pt x="40" y="76"/>
                      </a:lnTo>
                      <a:lnTo>
                        <a:pt x="27" y="74"/>
                      </a:lnTo>
                      <a:lnTo>
                        <a:pt x="14" y="72"/>
                      </a:lnTo>
                      <a:lnTo>
                        <a:pt x="11" y="75"/>
                      </a:lnTo>
                      <a:lnTo>
                        <a:pt x="9" y="78"/>
                      </a:lnTo>
                      <a:lnTo>
                        <a:pt x="13" y="83"/>
                      </a:lnTo>
                      <a:lnTo>
                        <a:pt x="33" y="85"/>
                      </a:lnTo>
                      <a:lnTo>
                        <a:pt x="48" y="94"/>
                      </a:lnTo>
                      <a:lnTo>
                        <a:pt x="53" y="116"/>
                      </a:lnTo>
                      <a:lnTo>
                        <a:pt x="60" y="123"/>
                      </a:lnTo>
                      <a:lnTo>
                        <a:pt x="75" y="136"/>
                      </a:lnTo>
                      <a:lnTo>
                        <a:pt x="82" y="143"/>
                      </a:lnTo>
                    </a:path>
                  </a:pathLst>
                </a:custGeom>
                <a:noFill/>
                <a:ln w="1588">
                  <a:solidFill>
                    <a:srgbClr val="87C2DC"/>
                  </a:solidFill>
                  <a:round/>
                  <a:headEnd/>
                  <a:tailEnd/>
                </a:ln>
              </p:spPr>
              <p:txBody>
                <a:bodyPr/>
                <a:lstStyle/>
                <a:p>
                  <a:endParaRPr lang="en-US"/>
                </a:p>
              </p:txBody>
            </p:sp>
            <p:sp>
              <p:nvSpPr>
                <p:cNvPr id="18571" name="Freeform 68"/>
                <p:cNvSpPr>
                  <a:spLocks/>
                </p:cNvSpPr>
                <p:nvPr/>
              </p:nvSpPr>
              <p:spPr bwMode="auto">
                <a:xfrm>
                  <a:off x="1232" y="1648"/>
                  <a:ext cx="7" cy="68"/>
                </a:xfrm>
                <a:custGeom>
                  <a:avLst/>
                  <a:gdLst>
                    <a:gd name="T0" fmla="*/ 0 w 27"/>
                    <a:gd name="T1" fmla="*/ 0 h 274"/>
                    <a:gd name="T2" fmla="*/ 0 w 27"/>
                    <a:gd name="T3" fmla="*/ 0 h 274"/>
                    <a:gd name="T4" fmla="*/ 0 w 27"/>
                    <a:gd name="T5" fmla="*/ 0 h 274"/>
                    <a:gd name="T6" fmla="*/ 0 w 27"/>
                    <a:gd name="T7" fmla="*/ 0 h 274"/>
                    <a:gd name="T8" fmla="*/ 0 w 27"/>
                    <a:gd name="T9" fmla="*/ 0 h 274"/>
                    <a:gd name="T10" fmla="*/ 0 w 27"/>
                    <a:gd name="T11" fmla="*/ 0 h 274"/>
                    <a:gd name="T12" fmla="*/ 0 w 27"/>
                    <a:gd name="T13" fmla="*/ 0 h 274"/>
                    <a:gd name="T14" fmla="*/ 0 w 27"/>
                    <a:gd name="T15" fmla="*/ 0 h 274"/>
                    <a:gd name="T16" fmla="*/ 0 w 27"/>
                    <a:gd name="T17" fmla="*/ 0 h 274"/>
                    <a:gd name="T18" fmla="*/ 0 w 27"/>
                    <a:gd name="T19" fmla="*/ 0 h 274"/>
                    <a:gd name="T20" fmla="*/ 0 w 27"/>
                    <a:gd name="T21" fmla="*/ 0 h 274"/>
                    <a:gd name="T22" fmla="*/ 0 w 27"/>
                    <a:gd name="T23" fmla="*/ 0 h 274"/>
                    <a:gd name="T24" fmla="*/ 0 w 27"/>
                    <a:gd name="T25" fmla="*/ 0 h 274"/>
                    <a:gd name="T26" fmla="*/ 0 w 27"/>
                    <a:gd name="T27" fmla="*/ 0 h 274"/>
                    <a:gd name="T28" fmla="*/ 0 w 27"/>
                    <a:gd name="T29" fmla="*/ 0 h 274"/>
                    <a:gd name="T30" fmla="*/ 0 w 27"/>
                    <a:gd name="T31" fmla="*/ 0 h 274"/>
                    <a:gd name="T32" fmla="*/ 0 w 27"/>
                    <a:gd name="T33" fmla="*/ 0 h 274"/>
                    <a:gd name="T34" fmla="*/ 0 w 27"/>
                    <a:gd name="T35" fmla="*/ 0 h 274"/>
                    <a:gd name="T36" fmla="*/ 0 w 27"/>
                    <a:gd name="T37" fmla="*/ 0 h 274"/>
                    <a:gd name="T38" fmla="*/ 0 w 27"/>
                    <a:gd name="T39" fmla="*/ 0 h 274"/>
                    <a:gd name="T40" fmla="*/ 0 w 27"/>
                    <a:gd name="T41" fmla="*/ 0 h 274"/>
                    <a:gd name="T42" fmla="*/ 0 w 27"/>
                    <a:gd name="T43" fmla="*/ 0 h 274"/>
                    <a:gd name="T44" fmla="*/ 0 w 27"/>
                    <a:gd name="T45" fmla="*/ 0 h 274"/>
                    <a:gd name="T46" fmla="*/ 0 w 27"/>
                    <a:gd name="T47" fmla="*/ 0 h 2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274"/>
                    <a:gd name="T74" fmla="*/ 27 w 27"/>
                    <a:gd name="T75" fmla="*/ 274 h 2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274">
                      <a:moveTo>
                        <a:pt x="13" y="0"/>
                      </a:moveTo>
                      <a:lnTo>
                        <a:pt x="12" y="16"/>
                      </a:lnTo>
                      <a:lnTo>
                        <a:pt x="8" y="32"/>
                      </a:lnTo>
                      <a:lnTo>
                        <a:pt x="5" y="47"/>
                      </a:lnTo>
                      <a:lnTo>
                        <a:pt x="2" y="104"/>
                      </a:lnTo>
                      <a:lnTo>
                        <a:pt x="5" y="161"/>
                      </a:lnTo>
                      <a:lnTo>
                        <a:pt x="6" y="217"/>
                      </a:lnTo>
                      <a:lnTo>
                        <a:pt x="0" y="274"/>
                      </a:lnTo>
                      <a:lnTo>
                        <a:pt x="2" y="274"/>
                      </a:lnTo>
                      <a:lnTo>
                        <a:pt x="5" y="274"/>
                      </a:lnTo>
                      <a:lnTo>
                        <a:pt x="8" y="274"/>
                      </a:lnTo>
                      <a:lnTo>
                        <a:pt x="14" y="219"/>
                      </a:lnTo>
                      <a:lnTo>
                        <a:pt x="14" y="166"/>
                      </a:lnTo>
                      <a:lnTo>
                        <a:pt x="14" y="114"/>
                      </a:lnTo>
                      <a:lnTo>
                        <a:pt x="17" y="63"/>
                      </a:lnTo>
                      <a:lnTo>
                        <a:pt x="27" y="12"/>
                      </a:lnTo>
                      <a:lnTo>
                        <a:pt x="24" y="8"/>
                      </a:lnTo>
                      <a:lnTo>
                        <a:pt x="17" y="3"/>
                      </a:lnTo>
                      <a:lnTo>
                        <a:pt x="13" y="0"/>
                      </a:lnTo>
                      <a:close/>
                    </a:path>
                  </a:pathLst>
                </a:custGeom>
                <a:solidFill>
                  <a:srgbClr val="47A3CB"/>
                </a:solidFill>
                <a:ln w="9525">
                  <a:noFill/>
                  <a:round/>
                  <a:headEnd/>
                  <a:tailEnd/>
                </a:ln>
              </p:spPr>
              <p:txBody>
                <a:bodyPr/>
                <a:lstStyle/>
                <a:p>
                  <a:endParaRPr lang="en-US"/>
                </a:p>
              </p:txBody>
            </p:sp>
            <p:sp>
              <p:nvSpPr>
                <p:cNvPr id="18572" name="Freeform 69"/>
                <p:cNvSpPr>
                  <a:spLocks/>
                </p:cNvSpPr>
                <p:nvPr/>
              </p:nvSpPr>
              <p:spPr bwMode="auto">
                <a:xfrm>
                  <a:off x="1232" y="1648"/>
                  <a:ext cx="7" cy="68"/>
                </a:xfrm>
                <a:custGeom>
                  <a:avLst/>
                  <a:gdLst>
                    <a:gd name="T0" fmla="*/ 0 w 27"/>
                    <a:gd name="T1" fmla="*/ 0 h 274"/>
                    <a:gd name="T2" fmla="*/ 0 w 27"/>
                    <a:gd name="T3" fmla="*/ 0 h 274"/>
                    <a:gd name="T4" fmla="*/ 0 w 27"/>
                    <a:gd name="T5" fmla="*/ 0 h 274"/>
                    <a:gd name="T6" fmla="*/ 0 w 27"/>
                    <a:gd name="T7" fmla="*/ 0 h 274"/>
                    <a:gd name="T8" fmla="*/ 0 w 27"/>
                    <a:gd name="T9" fmla="*/ 0 h 274"/>
                    <a:gd name="T10" fmla="*/ 0 w 27"/>
                    <a:gd name="T11" fmla="*/ 0 h 274"/>
                    <a:gd name="T12" fmla="*/ 0 w 27"/>
                    <a:gd name="T13" fmla="*/ 0 h 274"/>
                    <a:gd name="T14" fmla="*/ 0 w 27"/>
                    <a:gd name="T15" fmla="*/ 0 h 274"/>
                    <a:gd name="T16" fmla="*/ 0 w 27"/>
                    <a:gd name="T17" fmla="*/ 0 h 274"/>
                    <a:gd name="T18" fmla="*/ 0 w 27"/>
                    <a:gd name="T19" fmla="*/ 0 h 274"/>
                    <a:gd name="T20" fmla="*/ 0 w 27"/>
                    <a:gd name="T21" fmla="*/ 0 h 274"/>
                    <a:gd name="T22" fmla="*/ 0 w 27"/>
                    <a:gd name="T23" fmla="*/ 0 h 274"/>
                    <a:gd name="T24" fmla="*/ 0 w 27"/>
                    <a:gd name="T25" fmla="*/ 0 h 274"/>
                    <a:gd name="T26" fmla="*/ 0 w 27"/>
                    <a:gd name="T27" fmla="*/ 0 h 274"/>
                    <a:gd name="T28" fmla="*/ 0 w 27"/>
                    <a:gd name="T29" fmla="*/ 0 h 274"/>
                    <a:gd name="T30" fmla="*/ 0 w 27"/>
                    <a:gd name="T31" fmla="*/ 0 h 274"/>
                    <a:gd name="T32" fmla="*/ 0 w 27"/>
                    <a:gd name="T33" fmla="*/ 0 h 274"/>
                    <a:gd name="T34" fmla="*/ 0 w 27"/>
                    <a:gd name="T35" fmla="*/ 0 h 274"/>
                    <a:gd name="T36" fmla="*/ 0 w 27"/>
                    <a:gd name="T37" fmla="*/ 0 h 274"/>
                    <a:gd name="T38" fmla="*/ 0 w 27"/>
                    <a:gd name="T39" fmla="*/ 0 h 274"/>
                    <a:gd name="T40" fmla="*/ 0 w 27"/>
                    <a:gd name="T41" fmla="*/ 0 h 274"/>
                    <a:gd name="T42" fmla="*/ 0 w 27"/>
                    <a:gd name="T43" fmla="*/ 0 h 274"/>
                    <a:gd name="T44" fmla="*/ 0 w 27"/>
                    <a:gd name="T45" fmla="*/ 0 h 274"/>
                    <a:gd name="T46" fmla="*/ 0 w 27"/>
                    <a:gd name="T47" fmla="*/ 0 h 274"/>
                    <a:gd name="T48" fmla="*/ 0 w 27"/>
                    <a:gd name="T49" fmla="*/ 0 h 2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
                    <a:gd name="T76" fmla="*/ 0 h 274"/>
                    <a:gd name="T77" fmla="*/ 27 w 27"/>
                    <a:gd name="T78" fmla="*/ 274 h 2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 h="274">
                      <a:moveTo>
                        <a:pt x="13" y="0"/>
                      </a:moveTo>
                      <a:lnTo>
                        <a:pt x="12" y="16"/>
                      </a:lnTo>
                      <a:lnTo>
                        <a:pt x="8" y="32"/>
                      </a:lnTo>
                      <a:lnTo>
                        <a:pt x="5" y="47"/>
                      </a:lnTo>
                      <a:lnTo>
                        <a:pt x="2" y="104"/>
                      </a:lnTo>
                      <a:lnTo>
                        <a:pt x="5" y="161"/>
                      </a:lnTo>
                      <a:lnTo>
                        <a:pt x="6" y="217"/>
                      </a:lnTo>
                      <a:lnTo>
                        <a:pt x="0" y="274"/>
                      </a:lnTo>
                      <a:lnTo>
                        <a:pt x="2" y="274"/>
                      </a:lnTo>
                      <a:lnTo>
                        <a:pt x="5" y="274"/>
                      </a:lnTo>
                      <a:lnTo>
                        <a:pt x="8" y="274"/>
                      </a:lnTo>
                      <a:lnTo>
                        <a:pt x="14" y="219"/>
                      </a:lnTo>
                      <a:lnTo>
                        <a:pt x="14" y="166"/>
                      </a:lnTo>
                      <a:lnTo>
                        <a:pt x="14" y="114"/>
                      </a:lnTo>
                      <a:lnTo>
                        <a:pt x="17" y="63"/>
                      </a:lnTo>
                      <a:lnTo>
                        <a:pt x="27" y="12"/>
                      </a:lnTo>
                      <a:lnTo>
                        <a:pt x="24" y="8"/>
                      </a:lnTo>
                      <a:lnTo>
                        <a:pt x="17" y="3"/>
                      </a:lnTo>
                      <a:lnTo>
                        <a:pt x="13" y="0"/>
                      </a:lnTo>
                    </a:path>
                  </a:pathLst>
                </a:custGeom>
                <a:noFill/>
                <a:ln w="1588">
                  <a:solidFill>
                    <a:srgbClr val="87C2DC"/>
                  </a:solidFill>
                  <a:round/>
                  <a:headEnd/>
                  <a:tailEnd/>
                </a:ln>
              </p:spPr>
              <p:txBody>
                <a:bodyPr/>
                <a:lstStyle/>
                <a:p>
                  <a:endParaRPr lang="en-US"/>
                </a:p>
              </p:txBody>
            </p:sp>
            <p:sp>
              <p:nvSpPr>
                <p:cNvPr id="18573" name="Freeform 70"/>
                <p:cNvSpPr>
                  <a:spLocks/>
                </p:cNvSpPr>
                <p:nvPr/>
              </p:nvSpPr>
              <p:spPr bwMode="auto">
                <a:xfrm>
                  <a:off x="1227" y="1607"/>
                  <a:ext cx="23" cy="36"/>
                </a:xfrm>
                <a:custGeom>
                  <a:avLst/>
                  <a:gdLst>
                    <a:gd name="T0" fmla="*/ 0 w 91"/>
                    <a:gd name="T1" fmla="*/ 0 h 144"/>
                    <a:gd name="T2" fmla="*/ 0 w 91"/>
                    <a:gd name="T3" fmla="*/ 0 h 144"/>
                    <a:gd name="T4" fmla="*/ 0 w 91"/>
                    <a:gd name="T5" fmla="*/ 0 h 144"/>
                    <a:gd name="T6" fmla="*/ 0 w 91"/>
                    <a:gd name="T7" fmla="*/ 0 h 144"/>
                    <a:gd name="T8" fmla="*/ 0 w 91"/>
                    <a:gd name="T9" fmla="*/ 0 h 144"/>
                    <a:gd name="T10" fmla="*/ 0 w 91"/>
                    <a:gd name="T11" fmla="*/ 0 h 144"/>
                    <a:gd name="T12" fmla="*/ 0 w 91"/>
                    <a:gd name="T13" fmla="*/ 0 h 144"/>
                    <a:gd name="T14" fmla="*/ 0 w 91"/>
                    <a:gd name="T15" fmla="*/ 0 h 144"/>
                    <a:gd name="T16" fmla="*/ 0 w 91"/>
                    <a:gd name="T17" fmla="*/ 0 h 144"/>
                    <a:gd name="T18" fmla="*/ 0 w 91"/>
                    <a:gd name="T19" fmla="*/ 0 h 144"/>
                    <a:gd name="T20" fmla="*/ 0 w 91"/>
                    <a:gd name="T21" fmla="*/ 0 h 144"/>
                    <a:gd name="T22" fmla="*/ 0 w 91"/>
                    <a:gd name="T23" fmla="*/ 0 h 144"/>
                    <a:gd name="T24" fmla="*/ 0 w 91"/>
                    <a:gd name="T25" fmla="*/ 0 h 144"/>
                    <a:gd name="T26" fmla="*/ 0 w 91"/>
                    <a:gd name="T27" fmla="*/ 0 h 144"/>
                    <a:gd name="T28" fmla="*/ 0 w 91"/>
                    <a:gd name="T29" fmla="*/ 0 h 144"/>
                    <a:gd name="T30" fmla="*/ 0 w 91"/>
                    <a:gd name="T31" fmla="*/ 0 h 144"/>
                    <a:gd name="T32" fmla="*/ 0 w 91"/>
                    <a:gd name="T33" fmla="*/ 0 h 144"/>
                    <a:gd name="T34" fmla="*/ 0 w 91"/>
                    <a:gd name="T35" fmla="*/ 0 h 144"/>
                    <a:gd name="T36" fmla="*/ 0 w 91"/>
                    <a:gd name="T37" fmla="*/ 0 h 144"/>
                    <a:gd name="T38" fmla="*/ 0 w 91"/>
                    <a:gd name="T39" fmla="*/ 0 h 144"/>
                    <a:gd name="T40" fmla="*/ 0 w 91"/>
                    <a:gd name="T41" fmla="*/ 0 h 144"/>
                    <a:gd name="T42" fmla="*/ 0 w 91"/>
                    <a:gd name="T43" fmla="*/ 0 h 144"/>
                    <a:gd name="T44" fmla="*/ 0 w 91"/>
                    <a:gd name="T45" fmla="*/ 0 h 144"/>
                    <a:gd name="T46" fmla="*/ 0 w 91"/>
                    <a:gd name="T47" fmla="*/ 0 h 144"/>
                    <a:gd name="T48" fmla="*/ 0 w 91"/>
                    <a:gd name="T49" fmla="*/ 0 h 144"/>
                    <a:gd name="T50" fmla="*/ 0 w 91"/>
                    <a:gd name="T51" fmla="*/ 0 h 144"/>
                    <a:gd name="T52" fmla="*/ 0 w 91"/>
                    <a:gd name="T53" fmla="*/ 0 h 144"/>
                    <a:gd name="T54" fmla="*/ 0 w 91"/>
                    <a:gd name="T55" fmla="*/ 0 h 144"/>
                    <a:gd name="T56" fmla="*/ 0 w 91"/>
                    <a:gd name="T57" fmla="*/ 0 h 144"/>
                    <a:gd name="T58" fmla="*/ 0 w 91"/>
                    <a:gd name="T59" fmla="*/ 0 h 144"/>
                    <a:gd name="T60" fmla="*/ 0 w 91"/>
                    <a:gd name="T61" fmla="*/ 0 h 144"/>
                    <a:gd name="T62" fmla="*/ 0 w 91"/>
                    <a:gd name="T63" fmla="*/ 0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1"/>
                    <a:gd name="T97" fmla="*/ 0 h 144"/>
                    <a:gd name="T98" fmla="*/ 91 w 91"/>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1" h="144">
                      <a:moveTo>
                        <a:pt x="7" y="144"/>
                      </a:moveTo>
                      <a:lnTo>
                        <a:pt x="15" y="108"/>
                      </a:lnTo>
                      <a:lnTo>
                        <a:pt x="26" y="77"/>
                      </a:lnTo>
                      <a:lnTo>
                        <a:pt x="25" y="42"/>
                      </a:lnTo>
                      <a:lnTo>
                        <a:pt x="19" y="30"/>
                      </a:lnTo>
                      <a:lnTo>
                        <a:pt x="8" y="17"/>
                      </a:lnTo>
                      <a:lnTo>
                        <a:pt x="0" y="8"/>
                      </a:lnTo>
                      <a:lnTo>
                        <a:pt x="0" y="7"/>
                      </a:lnTo>
                      <a:lnTo>
                        <a:pt x="1" y="6"/>
                      </a:lnTo>
                      <a:lnTo>
                        <a:pt x="1" y="5"/>
                      </a:lnTo>
                      <a:lnTo>
                        <a:pt x="3" y="1"/>
                      </a:lnTo>
                      <a:lnTo>
                        <a:pt x="7" y="0"/>
                      </a:lnTo>
                      <a:lnTo>
                        <a:pt x="9" y="1"/>
                      </a:lnTo>
                      <a:lnTo>
                        <a:pt x="19" y="12"/>
                      </a:lnTo>
                      <a:lnTo>
                        <a:pt x="27" y="23"/>
                      </a:lnTo>
                      <a:lnTo>
                        <a:pt x="32" y="33"/>
                      </a:lnTo>
                      <a:lnTo>
                        <a:pt x="33" y="27"/>
                      </a:lnTo>
                      <a:lnTo>
                        <a:pt x="38" y="17"/>
                      </a:lnTo>
                      <a:lnTo>
                        <a:pt x="43" y="4"/>
                      </a:lnTo>
                      <a:lnTo>
                        <a:pt x="45" y="3"/>
                      </a:lnTo>
                      <a:lnTo>
                        <a:pt x="46" y="3"/>
                      </a:lnTo>
                      <a:lnTo>
                        <a:pt x="47" y="4"/>
                      </a:lnTo>
                      <a:lnTo>
                        <a:pt x="51" y="5"/>
                      </a:lnTo>
                      <a:lnTo>
                        <a:pt x="53" y="7"/>
                      </a:lnTo>
                      <a:lnTo>
                        <a:pt x="54" y="10"/>
                      </a:lnTo>
                      <a:lnTo>
                        <a:pt x="52" y="23"/>
                      </a:lnTo>
                      <a:lnTo>
                        <a:pt x="45" y="39"/>
                      </a:lnTo>
                      <a:lnTo>
                        <a:pt x="42" y="58"/>
                      </a:lnTo>
                      <a:lnTo>
                        <a:pt x="53" y="46"/>
                      </a:lnTo>
                      <a:lnTo>
                        <a:pt x="71" y="39"/>
                      </a:lnTo>
                      <a:lnTo>
                        <a:pt x="85" y="37"/>
                      </a:lnTo>
                      <a:lnTo>
                        <a:pt x="91" y="42"/>
                      </a:lnTo>
                      <a:lnTo>
                        <a:pt x="89" y="45"/>
                      </a:lnTo>
                      <a:lnTo>
                        <a:pt x="86" y="48"/>
                      </a:lnTo>
                      <a:lnTo>
                        <a:pt x="65" y="55"/>
                      </a:lnTo>
                      <a:lnTo>
                        <a:pt x="47" y="69"/>
                      </a:lnTo>
                      <a:lnTo>
                        <a:pt x="38" y="88"/>
                      </a:lnTo>
                      <a:lnTo>
                        <a:pt x="49" y="76"/>
                      </a:lnTo>
                      <a:lnTo>
                        <a:pt x="63" y="75"/>
                      </a:lnTo>
                      <a:lnTo>
                        <a:pt x="75" y="71"/>
                      </a:lnTo>
                      <a:lnTo>
                        <a:pt x="79" y="75"/>
                      </a:lnTo>
                      <a:lnTo>
                        <a:pt x="80" y="77"/>
                      </a:lnTo>
                      <a:lnTo>
                        <a:pt x="78" y="83"/>
                      </a:lnTo>
                      <a:lnTo>
                        <a:pt x="58" y="86"/>
                      </a:lnTo>
                      <a:lnTo>
                        <a:pt x="41" y="94"/>
                      </a:lnTo>
                      <a:lnTo>
                        <a:pt x="38" y="116"/>
                      </a:lnTo>
                      <a:lnTo>
                        <a:pt x="29" y="124"/>
                      </a:lnTo>
                      <a:lnTo>
                        <a:pt x="15" y="137"/>
                      </a:lnTo>
                      <a:lnTo>
                        <a:pt x="7" y="144"/>
                      </a:lnTo>
                      <a:close/>
                    </a:path>
                  </a:pathLst>
                </a:custGeom>
                <a:solidFill>
                  <a:srgbClr val="47A3CB"/>
                </a:solidFill>
                <a:ln w="9525">
                  <a:noFill/>
                  <a:round/>
                  <a:headEnd/>
                  <a:tailEnd/>
                </a:ln>
              </p:spPr>
              <p:txBody>
                <a:bodyPr/>
                <a:lstStyle/>
                <a:p>
                  <a:endParaRPr lang="en-US"/>
                </a:p>
              </p:txBody>
            </p:sp>
            <p:sp>
              <p:nvSpPr>
                <p:cNvPr id="18574" name="Freeform 71"/>
                <p:cNvSpPr>
                  <a:spLocks/>
                </p:cNvSpPr>
                <p:nvPr/>
              </p:nvSpPr>
              <p:spPr bwMode="auto">
                <a:xfrm>
                  <a:off x="1227" y="1607"/>
                  <a:ext cx="23" cy="36"/>
                </a:xfrm>
                <a:custGeom>
                  <a:avLst/>
                  <a:gdLst>
                    <a:gd name="T0" fmla="*/ 0 w 91"/>
                    <a:gd name="T1" fmla="*/ 0 h 144"/>
                    <a:gd name="T2" fmla="*/ 0 w 91"/>
                    <a:gd name="T3" fmla="*/ 0 h 144"/>
                    <a:gd name="T4" fmla="*/ 0 w 91"/>
                    <a:gd name="T5" fmla="*/ 0 h 144"/>
                    <a:gd name="T6" fmla="*/ 0 w 91"/>
                    <a:gd name="T7" fmla="*/ 0 h 144"/>
                    <a:gd name="T8" fmla="*/ 0 w 91"/>
                    <a:gd name="T9" fmla="*/ 0 h 144"/>
                    <a:gd name="T10" fmla="*/ 0 w 91"/>
                    <a:gd name="T11" fmla="*/ 0 h 144"/>
                    <a:gd name="T12" fmla="*/ 0 w 91"/>
                    <a:gd name="T13" fmla="*/ 0 h 144"/>
                    <a:gd name="T14" fmla="*/ 0 w 91"/>
                    <a:gd name="T15" fmla="*/ 0 h 144"/>
                    <a:gd name="T16" fmla="*/ 0 w 91"/>
                    <a:gd name="T17" fmla="*/ 0 h 144"/>
                    <a:gd name="T18" fmla="*/ 0 w 91"/>
                    <a:gd name="T19" fmla="*/ 0 h 144"/>
                    <a:gd name="T20" fmla="*/ 0 w 91"/>
                    <a:gd name="T21" fmla="*/ 0 h 144"/>
                    <a:gd name="T22" fmla="*/ 0 w 91"/>
                    <a:gd name="T23" fmla="*/ 0 h 144"/>
                    <a:gd name="T24" fmla="*/ 0 w 91"/>
                    <a:gd name="T25" fmla="*/ 0 h 144"/>
                    <a:gd name="T26" fmla="*/ 0 w 91"/>
                    <a:gd name="T27" fmla="*/ 0 h 144"/>
                    <a:gd name="T28" fmla="*/ 0 w 91"/>
                    <a:gd name="T29" fmla="*/ 0 h 144"/>
                    <a:gd name="T30" fmla="*/ 0 w 91"/>
                    <a:gd name="T31" fmla="*/ 0 h 144"/>
                    <a:gd name="T32" fmla="*/ 0 w 91"/>
                    <a:gd name="T33" fmla="*/ 0 h 144"/>
                    <a:gd name="T34" fmla="*/ 0 w 91"/>
                    <a:gd name="T35" fmla="*/ 0 h 144"/>
                    <a:gd name="T36" fmla="*/ 0 w 91"/>
                    <a:gd name="T37" fmla="*/ 0 h 144"/>
                    <a:gd name="T38" fmla="*/ 0 w 91"/>
                    <a:gd name="T39" fmla="*/ 0 h 144"/>
                    <a:gd name="T40" fmla="*/ 0 w 91"/>
                    <a:gd name="T41" fmla="*/ 0 h 144"/>
                    <a:gd name="T42" fmla="*/ 0 w 91"/>
                    <a:gd name="T43" fmla="*/ 0 h 144"/>
                    <a:gd name="T44" fmla="*/ 0 w 91"/>
                    <a:gd name="T45" fmla="*/ 0 h 144"/>
                    <a:gd name="T46" fmla="*/ 0 w 91"/>
                    <a:gd name="T47" fmla="*/ 0 h 144"/>
                    <a:gd name="T48" fmla="*/ 0 w 91"/>
                    <a:gd name="T49" fmla="*/ 0 h 144"/>
                    <a:gd name="T50" fmla="*/ 0 w 91"/>
                    <a:gd name="T51" fmla="*/ 0 h 144"/>
                    <a:gd name="T52" fmla="*/ 0 w 91"/>
                    <a:gd name="T53" fmla="*/ 0 h 144"/>
                    <a:gd name="T54" fmla="*/ 0 w 91"/>
                    <a:gd name="T55" fmla="*/ 0 h 144"/>
                    <a:gd name="T56" fmla="*/ 0 w 91"/>
                    <a:gd name="T57" fmla="*/ 0 h 144"/>
                    <a:gd name="T58" fmla="*/ 0 w 91"/>
                    <a:gd name="T59" fmla="*/ 0 h 144"/>
                    <a:gd name="T60" fmla="*/ 0 w 91"/>
                    <a:gd name="T61" fmla="*/ 0 h 144"/>
                    <a:gd name="T62" fmla="*/ 0 w 91"/>
                    <a:gd name="T63" fmla="*/ 0 h 144"/>
                    <a:gd name="T64" fmla="*/ 0 w 91"/>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144"/>
                    <a:gd name="T101" fmla="*/ 91 w 91"/>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144">
                      <a:moveTo>
                        <a:pt x="7" y="144"/>
                      </a:moveTo>
                      <a:lnTo>
                        <a:pt x="15" y="108"/>
                      </a:lnTo>
                      <a:lnTo>
                        <a:pt x="26" y="77"/>
                      </a:lnTo>
                      <a:lnTo>
                        <a:pt x="25" y="42"/>
                      </a:lnTo>
                      <a:lnTo>
                        <a:pt x="19" y="30"/>
                      </a:lnTo>
                      <a:lnTo>
                        <a:pt x="8" y="17"/>
                      </a:lnTo>
                      <a:lnTo>
                        <a:pt x="0" y="8"/>
                      </a:lnTo>
                      <a:lnTo>
                        <a:pt x="0" y="7"/>
                      </a:lnTo>
                      <a:lnTo>
                        <a:pt x="1" y="6"/>
                      </a:lnTo>
                      <a:lnTo>
                        <a:pt x="1" y="5"/>
                      </a:lnTo>
                      <a:lnTo>
                        <a:pt x="3" y="1"/>
                      </a:lnTo>
                      <a:lnTo>
                        <a:pt x="7" y="0"/>
                      </a:lnTo>
                      <a:lnTo>
                        <a:pt x="9" y="1"/>
                      </a:lnTo>
                      <a:lnTo>
                        <a:pt x="19" y="12"/>
                      </a:lnTo>
                      <a:lnTo>
                        <a:pt x="27" y="23"/>
                      </a:lnTo>
                      <a:lnTo>
                        <a:pt x="32" y="33"/>
                      </a:lnTo>
                      <a:lnTo>
                        <a:pt x="33" y="27"/>
                      </a:lnTo>
                      <a:lnTo>
                        <a:pt x="38" y="17"/>
                      </a:lnTo>
                      <a:lnTo>
                        <a:pt x="43" y="4"/>
                      </a:lnTo>
                      <a:lnTo>
                        <a:pt x="45" y="3"/>
                      </a:lnTo>
                      <a:lnTo>
                        <a:pt x="46" y="3"/>
                      </a:lnTo>
                      <a:lnTo>
                        <a:pt x="47" y="4"/>
                      </a:lnTo>
                      <a:lnTo>
                        <a:pt x="51" y="5"/>
                      </a:lnTo>
                      <a:lnTo>
                        <a:pt x="53" y="7"/>
                      </a:lnTo>
                      <a:lnTo>
                        <a:pt x="54" y="10"/>
                      </a:lnTo>
                      <a:lnTo>
                        <a:pt x="52" y="23"/>
                      </a:lnTo>
                      <a:lnTo>
                        <a:pt x="45" y="39"/>
                      </a:lnTo>
                      <a:lnTo>
                        <a:pt x="42" y="58"/>
                      </a:lnTo>
                      <a:lnTo>
                        <a:pt x="53" y="46"/>
                      </a:lnTo>
                      <a:lnTo>
                        <a:pt x="71" y="39"/>
                      </a:lnTo>
                      <a:lnTo>
                        <a:pt x="85" y="37"/>
                      </a:lnTo>
                      <a:lnTo>
                        <a:pt x="91" y="42"/>
                      </a:lnTo>
                      <a:lnTo>
                        <a:pt x="89" y="45"/>
                      </a:lnTo>
                      <a:lnTo>
                        <a:pt x="86" y="48"/>
                      </a:lnTo>
                      <a:lnTo>
                        <a:pt x="65" y="55"/>
                      </a:lnTo>
                      <a:lnTo>
                        <a:pt x="47" y="69"/>
                      </a:lnTo>
                      <a:lnTo>
                        <a:pt x="38" y="88"/>
                      </a:lnTo>
                      <a:lnTo>
                        <a:pt x="49" y="76"/>
                      </a:lnTo>
                      <a:lnTo>
                        <a:pt x="63" y="75"/>
                      </a:lnTo>
                      <a:lnTo>
                        <a:pt x="75" y="71"/>
                      </a:lnTo>
                      <a:lnTo>
                        <a:pt x="79" y="75"/>
                      </a:lnTo>
                      <a:lnTo>
                        <a:pt x="80" y="77"/>
                      </a:lnTo>
                      <a:lnTo>
                        <a:pt x="78" y="83"/>
                      </a:lnTo>
                      <a:lnTo>
                        <a:pt x="58" y="86"/>
                      </a:lnTo>
                      <a:lnTo>
                        <a:pt x="41" y="94"/>
                      </a:lnTo>
                      <a:lnTo>
                        <a:pt x="38" y="116"/>
                      </a:lnTo>
                      <a:lnTo>
                        <a:pt x="29" y="124"/>
                      </a:lnTo>
                      <a:lnTo>
                        <a:pt x="15" y="137"/>
                      </a:lnTo>
                      <a:lnTo>
                        <a:pt x="7" y="144"/>
                      </a:lnTo>
                    </a:path>
                  </a:pathLst>
                </a:custGeom>
                <a:noFill/>
                <a:ln w="1588">
                  <a:solidFill>
                    <a:srgbClr val="87C2DC"/>
                  </a:solidFill>
                  <a:round/>
                  <a:headEnd/>
                  <a:tailEnd/>
                </a:ln>
              </p:spPr>
              <p:txBody>
                <a:bodyPr/>
                <a:lstStyle/>
                <a:p>
                  <a:endParaRPr lang="en-US"/>
                </a:p>
              </p:txBody>
            </p:sp>
            <p:sp>
              <p:nvSpPr>
                <p:cNvPr id="18575" name="Freeform 72"/>
                <p:cNvSpPr>
                  <a:spLocks/>
                </p:cNvSpPr>
                <p:nvPr/>
              </p:nvSpPr>
              <p:spPr bwMode="auto">
                <a:xfrm>
                  <a:off x="1192" y="1736"/>
                  <a:ext cx="9" cy="15"/>
                </a:xfrm>
                <a:custGeom>
                  <a:avLst/>
                  <a:gdLst>
                    <a:gd name="T0" fmla="*/ 0 w 35"/>
                    <a:gd name="T1" fmla="*/ 0 h 57"/>
                    <a:gd name="T2" fmla="*/ 0 w 35"/>
                    <a:gd name="T3" fmla="*/ 0 h 57"/>
                    <a:gd name="T4" fmla="*/ 0 w 35"/>
                    <a:gd name="T5" fmla="*/ 0 h 57"/>
                    <a:gd name="T6" fmla="*/ 0 w 35"/>
                    <a:gd name="T7" fmla="*/ 0 h 57"/>
                    <a:gd name="T8" fmla="*/ 0 60000 65536"/>
                    <a:gd name="T9" fmla="*/ 0 60000 65536"/>
                    <a:gd name="T10" fmla="*/ 0 60000 65536"/>
                    <a:gd name="T11" fmla="*/ 0 60000 65536"/>
                    <a:gd name="T12" fmla="*/ 0 w 35"/>
                    <a:gd name="T13" fmla="*/ 0 h 57"/>
                    <a:gd name="T14" fmla="*/ 35 w 35"/>
                    <a:gd name="T15" fmla="*/ 57 h 57"/>
                  </a:gdLst>
                  <a:ahLst/>
                  <a:cxnLst>
                    <a:cxn ang="T8">
                      <a:pos x="T0" y="T1"/>
                    </a:cxn>
                    <a:cxn ang="T9">
                      <a:pos x="T2" y="T3"/>
                    </a:cxn>
                    <a:cxn ang="T10">
                      <a:pos x="T4" y="T5"/>
                    </a:cxn>
                    <a:cxn ang="T11">
                      <a:pos x="T6" y="T7"/>
                    </a:cxn>
                  </a:cxnLst>
                  <a:rect l="T12" t="T13" r="T14" b="T15"/>
                  <a:pathLst>
                    <a:path w="35" h="57">
                      <a:moveTo>
                        <a:pt x="35" y="0"/>
                      </a:moveTo>
                      <a:lnTo>
                        <a:pt x="20" y="19"/>
                      </a:lnTo>
                      <a:lnTo>
                        <a:pt x="9" y="37"/>
                      </a:lnTo>
                      <a:lnTo>
                        <a:pt x="0" y="57"/>
                      </a:lnTo>
                    </a:path>
                  </a:pathLst>
                </a:custGeom>
                <a:noFill/>
                <a:ln w="11113">
                  <a:solidFill>
                    <a:srgbClr val="D1E7F1"/>
                  </a:solidFill>
                  <a:round/>
                  <a:headEnd/>
                  <a:tailEnd/>
                </a:ln>
              </p:spPr>
              <p:txBody>
                <a:bodyPr/>
                <a:lstStyle/>
                <a:p>
                  <a:endParaRPr lang="en-US"/>
                </a:p>
              </p:txBody>
            </p:sp>
            <p:sp>
              <p:nvSpPr>
                <p:cNvPr id="18576" name="Freeform 73"/>
                <p:cNvSpPr>
                  <a:spLocks/>
                </p:cNvSpPr>
                <p:nvPr/>
              </p:nvSpPr>
              <p:spPr bwMode="auto">
                <a:xfrm>
                  <a:off x="1192" y="1751"/>
                  <a:ext cx="1" cy="3"/>
                </a:xfrm>
                <a:custGeom>
                  <a:avLst/>
                  <a:gdLst>
                    <a:gd name="T0" fmla="*/ 0 w 5"/>
                    <a:gd name="T1" fmla="*/ 0 h 15"/>
                    <a:gd name="T2" fmla="*/ 0 w 5"/>
                    <a:gd name="T3" fmla="*/ 0 h 15"/>
                    <a:gd name="T4" fmla="*/ 0 w 5"/>
                    <a:gd name="T5" fmla="*/ 0 h 15"/>
                    <a:gd name="T6" fmla="*/ 0 w 5"/>
                    <a:gd name="T7" fmla="*/ 0 h 15"/>
                    <a:gd name="T8" fmla="*/ 0 60000 65536"/>
                    <a:gd name="T9" fmla="*/ 0 60000 65536"/>
                    <a:gd name="T10" fmla="*/ 0 60000 65536"/>
                    <a:gd name="T11" fmla="*/ 0 60000 65536"/>
                    <a:gd name="T12" fmla="*/ 0 w 5"/>
                    <a:gd name="T13" fmla="*/ 0 h 15"/>
                    <a:gd name="T14" fmla="*/ 5 w 5"/>
                    <a:gd name="T15" fmla="*/ 15 h 15"/>
                  </a:gdLst>
                  <a:ahLst/>
                  <a:cxnLst>
                    <a:cxn ang="T8">
                      <a:pos x="T0" y="T1"/>
                    </a:cxn>
                    <a:cxn ang="T9">
                      <a:pos x="T2" y="T3"/>
                    </a:cxn>
                    <a:cxn ang="T10">
                      <a:pos x="T4" y="T5"/>
                    </a:cxn>
                    <a:cxn ang="T11">
                      <a:pos x="T6" y="T7"/>
                    </a:cxn>
                  </a:cxnLst>
                  <a:rect l="T12" t="T13" r="T14" b="T15"/>
                  <a:pathLst>
                    <a:path w="5" h="15">
                      <a:moveTo>
                        <a:pt x="0" y="0"/>
                      </a:moveTo>
                      <a:lnTo>
                        <a:pt x="1" y="4"/>
                      </a:lnTo>
                      <a:lnTo>
                        <a:pt x="3" y="11"/>
                      </a:lnTo>
                      <a:lnTo>
                        <a:pt x="5" y="15"/>
                      </a:lnTo>
                    </a:path>
                  </a:pathLst>
                </a:custGeom>
                <a:noFill/>
                <a:ln w="11113">
                  <a:solidFill>
                    <a:srgbClr val="D1E7F1"/>
                  </a:solidFill>
                  <a:round/>
                  <a:headEnd/>
                  <a:tailEnd/>
                </a:ln>
              </p:spPr>
              <p:txBody>
                <a:bodyPr/>
                <a:lstStyle/>
                <a:p>
                  <a:endParaRPr lang="en-US"/>
                </a:p>
              </p:txBody>
            </p:sp>
            <p:sp>
              <p:nvSpPr>
                <p:cNvPr id="18577" name="Freeform 74"/>
                <p:cNvSpPr>
                  <a:spLocks/>
                </p:cNvSpPr>
                <p:nvPr/>
              </p:nvSpPr>
              <p:spPr bwMode="auto">
                <a:xfrm>
                  <a:off x="1193" y="1727"/>
                  <a:ext cx="22" cy="27"/>
                </a:xfrm>
                <a:custGeom>
                  <a:avLst/>
                  <a:gdLst>
                    <a:gd name="T0" fmla="*/ 0 w 86"/>
                    <a:gd name="T1" fmla="*/ 0 h 110"/>
                    <a:gd name="T2" fmla="*/ 0 w 86"/>
                    <a:gd name="T3" fmla="*/ 0 h 110"/>
                    <a:gd name="T4" fmla="*/ 0 w 86"/>
                    <a:gd name="T5" fmla="*/ 0 h 110"/>
                    <a:gd name="T6" fmla="*/ 0 w 86"/>
                    <a:gd name="T7" fmla="*/ 0 h 110"/>
                    <a:gd name="T8" fmla="*/ 0 60000 65536"/>
                    <a:gd name="T9" fmla="*/ 0 60000 65536"/>
                    <a:gd name="T10" fmla="*/ 0 60000 65536"/>
                    <a:gd name="T11" fmla="*/ 0 60000 65536"/>
                    <a:gd name="T12" fmla="*/ 0 w 86"/>
                    <a:gd name="T13" fmla="*/ 0 h 110"/>
                    <a:gd name="T14" fmla="*/ 86 w 86"/>
                    <a:gd name="T15" fmla="*/ 110 h 110"/>
                  </a:gdLst>
                  <a:ahLst/>
                  <a:cxnLst>
                    <a:cxn ang="T8">
                      <a:pos x="T0" y="T1"/>
                    </a:cxn>
                    <a:cxn ang="T9">
                      <a:pos x="T2" y="T3"/>
                    </a:cxn>
                    <a:cxn ang="T10">
                      <a:pos x="T4" y="T5"/>
                    </a:cxn>
                    <a:cxn ang="T11">
                      <a:pos x="T6" y="T7"/>
                    </a:cxn>
                  </a:cxnLst>
                  <a:rect l="T12" t="T13" r="T14" b="T15"/>
                  <a:pathLst>
                    <a:path w="86" h="110">
                      <a:moveTo>
                        <a:pt x="0" y="110"/>
                      </a:moveTo>
                      <a:lnTo>
                        <a:pt x="11" y="64"/>
                      </a:lnTo>
                      <a:lnTo>
                        <a:pt x="47" y="21"/>
                      </a:lnTo>
                      <a:lnTo>
                        <a:pt x="86" y="0"/>
                      </a:lnTo>
                    </a:path>
                  </a:pathLst>
                </a:custGeom>
                <a:noFill/>
                <a:ln w="11113">
                  <a:solidFill>
                    <a:srgbClr val="D1E7F1"/>
                  </a:solidFill>
                  <a:round/>
                  <a:headEnd/>
                  <a:tailEnd/>
                </a:ln>
              </p:spPr>
              <p:txBody>
                <a:bodyPr/>
                <a:lstStyle/>
                <a:p>
                  <a:endParaRPr lang="en-US"/>
                </a:p>
              </p:txBody>
            </p:sp>
            <p:sp>
              <p:nvSpPr>
                <p:cNvPr id="18578" name="Freeform 75"/>
                <p:cNvSpPr>
                  <a:spLocks/>
                </p:cNvSpPr>
                <p:nvPr/>
              </p:nvSpPr>
              <p:spPr bwMode="auto">
                <a:xfrm>
                  <a:off x="1207" y="1780"/>
                  <a:ext cx="1" cy="1"/>
                </a:xfrm>
                <a:custGeom>
                  <a:avLst/>
                  <a:gdLst>
                    <a:gd name="T0" fmla="*/ 0 w 1"/>
                    <a:gd name="T1" fmla="*/ 1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0" y="0"/>
                      </a:lnTo>
                    </a:path>
                  </a:pathLst>
                </a:custGeom>
                <a:noFill/>
                <a:ln w="11113">
                  <a:solidFill>
                    <a:srgbClr val="D1E7F1"/>
                  </a:solidFill>
                  <a:round/>
                  <a:headEnd/>
                  <a:tailEnd/>
                </a:ln>
              </p:spPr>
              <p:txBody>
                <a:bodyPr/>
                <a:lstStyle/>
                <a:p>
                  <a:endParaRPr lang="en-US"/>
                </a:p>
              </p:txBody>
            </p:sp>
            <p:sp>
              <p:nvSpPr>
                <p:cNvPr id="18579" name="Freeform 76"/>
                <p:cNvSpPr>
                  <a:spLocks/>
                </p:cNvSpPr>
                <p:nvPr/>
              </p:nvSpPr>
              <p:spPr bwMode="auto">
                <a:xfrm>
                  <a:off x="1201" y="1780"/>
                  <a:ext cx="6" cy="6"/>
                </a:xfrm>
                <a:custGeom>
                  <a:avLst/>
                  <a:gdLst>
                    <a:gd name="T0" fmla="*/ 0 w 25"/>
                    <a:gd name="T1" fmla="*/ 0 h 27"/>
                    <a:gd name="T2" fmla="*/ 0 w 25"/>
                    <a:gd name="T3" fmla="*/ 0 h 27"/>
                    <a:gd name="T4" fmla="*/ 0 w 25"/>
                    <a:gd name="T5" fmla="*/ 0 h 27"/>
                    <a:gd name="T6" fmla="*/ 0 w 25"/>
                    <a:gd name="T7" fmla="*/ 0 h 27"/>
                    <a:gd name="T8" fmla="*/ 0 60000 65536"/>
                    <a:gd name="T9" fmla="*/ 0 60000 65536"/>
                    <a:gd name="T10" fmla="*/ 0 60000 65536"/>
                    <a:gd name="T11" fmla="*/ 0 60000 65536"/>
                    <a:gd name="T12" fmla="*/ 0 w 25"/>
                    <a:gd name="T13" fmla="*/ 0 h 27"/>
                    <a:gd name="T14" fmla="*/ 25 w 25"/>
                    <a:gd name="T15" fmla="*/ 27 h 27"/>
                  </a:gdLst>
                  <a:ahLst/>
                  <a:cxnLst>
                    <a:cxn ang="T8">
                      <a:pos x="T0" y="T1"/>
                    </a:cxn>
                    <a:cxn ang="T9">
                      <a:pos x="T2" y="T3"/>
                    </a:cxn>
                    <a:cxn ang="T10">
                      <a:pos x="T4" y="T5"/>
                    </a:cxn>
                    <a:cxn ang="T11">
                      <a:pos x="T6" y="T7"/>
                    </a:cxn>
                  </a:cxnLst>
                  <a:rect l="T12" t="T13" r="T14" b="T15"/>
                  <a:pathLst>
                    <a:path w="25" h="27">
                      <a:moveTo>
                        <a:pt x="25" y="0"/>
                      </a:moveTo>
                      <a:lnTo>
                        <a:pt x="17" y="10"/>
                      </a:lnTo>
                      <a:lnTo>
                        <a:pt x="10" y="17"/>
                      </a:lnTo>
                      <a:lnTo>
                        <a:pt x="0" y="27"/>
                      </a:lnTo>
                    </a:path>
                  </a:pathLst>
                </a:custGeom>
                <a:noFill/>
                <a:ln w="11113">
                  <a:solidFill>
                    <a:srgbClr val="D1E7F1"/>
                  </a:solidFill>
                  <a:round/>
                  <a:headEnd/>
                  <a:tailEnd/>
                </a:ln>
              </p:spPr>
              <p:txBody>
                <a:bodyPr/>
                <a:lstStyle/>
                <a:p>
                  <a:endParaRPr lang="en-US"/>
                </a:p>
              </p:txBody>
            </p:sp>
            <p:sp>
              <p:nvSpPr>
                <p:cNvPr id="18580" name="Freeform 77"/>
                <p:cNvSpPr>
                  <a:spLocks/>
                </p:cNvSpPr>
                <p:nvPr/>
              </p:nvSpPr>
              <p:spPr bwMode="auto">
                <a:xfrm>
                  <a:off x="1199" y="1786"/>
                  <a:ext cx="2" cy="2"/>
                </a:xfrm>
                <a:custGeom>
                  <a:avLst/>
                  <a:gdLst>
                    <a:gd name="T0" fmla="*/ 0 w 9"/>
                    <a:gd name="T1" fmla="*/ 0 h 7"/>
                    <a:gd name="T2" fmla="*/ 0 w 9"/>
                    <a:gd name="T3" fmla="*/ 0 h 7"/>
                    <a:gd name="T4" fmla="*/ 0 w 9"/>
                    <a:gd name="T5" fmla="*/ 0 h 7"/>
                    <a:gd name="T6" fmla="*/ 0 w 9"/>
                    <a:gd name="T7" fmla="*/ 0 h 7"/>
                    <a:gd name="T8" fmla="*/ 0 60000 65536"/>
                    <a:gd name="T9" fmla="*/ 0 60000 65536"/>
                    <a:gd name="T10" fmla="*/ 0 60000 65536"/>
                    <a:gd name="T11" fmla="*/ 0 60000 65536"/>
                    <a:gd name="T12" fmla="*/ 0 w 9"/>
                    <a:gd name="T13" fmla="*/ 0 h 7"/>
                    <a:gd name="T14" fmla="*/ 9 w 9"/>
                    <a:gd name="T15" fmla="*/ 7 h 7"/>
                  </a:gdLst>
                  <a:ahLst/>
                  <a:cxnLst>
                    <a:cxn ang="T8">
                      <a:pos x="T0" y="T1"/>
                    </a:cxn>
                    <a:cxn ang="T9">
                      <a:pos x="T2" y="T3"/>
                    </a:cxn>
                    <a:cxn ang="T10">
                      <a:pos x="T4" y="T5"/>
                    </a:cxn>
                    <a:cxn ang="T11">
                      <a:pos x="T6" y="T7"/>
                    </a:cxn>
                  </a:cxnLst>
                  <a:rect l="T12" t="T13" r="T14" b="T15"/>
                  <a:pathLst>
                    <a:path w="9" h="7">
                      <a:moveTo>
                        <a:pt x="9" y="0"/>
                      </a:moveTo>
                      <a:lnTo>
                        <a:pt x="8" y="1"/>
                      </a:lnTo>
                      <a:lnTo>
                        <a:pt x="4" y="5"/>
                      </a:lnTo>
                      <a:lnTo>
                        <a:pt x="0" y="7"/>
                      </a:lnTo>
                    </a:path>
                  </a:pathLst>
                </a:custGeom>
                <a:noFill/>
                <a:ln w="11113">
                  <a:solidFill>
                    <a:srgbClr val="D1E7F1"/>
                  </a:solidFill>
                  <a:round/>
                  <a:headEnd/>
                  <a:tailEnd/>
                </a:ln>
              </p:spPr>
              <p:txBody>
                <a:bodyPr/>
                <a:lstStyle/>
                <a:p>
                  <a:endParaRPr lang="en-US"/>
                </a:p>
              </p:txBody>
            </p:sp>
            <p:sp>
              <p:nvSpPr>
                <p:cNvPr id="18581" name="Freeform 78"/>
                <p:cNvSpPr>
                  <a:spLocks/>
                </p:cNvSpPr>
                <p:nvPr/>
              </p:nvSpPr>
              <p:spPr bwMode="auto">
                <a:xfrm>
                  <a:off x="1199" y="1788"/>
                  <a:ext cx="1" cy="4"/>
                </a:xfrm>
                <a:custGeom>
                  <a:avLst/>
                  <a:gdLst>
                    <a:gd name="T0" fmla="*/ 0 w 1"/>
                    <a:gd name="T1" fmla="*/ 0 h 15"/>
                    <a:gd name="T2" fmla="*/ 0 w 1"/>
                    <a:gd name="T3" fmla="*/ 0 h 15"/>
                    <a:gd name="T4" fmla="*/ 0 w 1"/>
                    <a:gd name="T5" fmla="*/ 0 h 15"/>
                    <a:gd name="T6" fmla="*/ 0 w 1"/>
                    <a:gd name="T7" fmla="*/ 0 h 15"/>
                    <a:gd name="T8" fmla="*/ 0 60000 65536"/>
                    <a:gd name="T9" fmla="*/ 0 60000 65536"/>
                    <a:gd name="T10" fmla="*/ 0 60000 65536"/>
                    <a:gd name="T11" fmla="*/ 0 60000 65536"/>
                    <a:gd name="T12" fmla="*/ 0 w 1"/>
                    <a:gd name="T13" fmla="*/ 0 h 15"/>
                    <a:gd name="T14" fmla="*/ 1 w 1"/>
                    <a:gd name="T15" fmla="*/ 15 h 15"/>
                  </a:gdLst>
                  <a:ahLst/>
                  <a:cxnLst>
                    <a:cxn ang="T8">
                      <a:pos x="T0" y="T1"/>
                    </a:cxn>
                    <a:cxn ang="T9">
                      <a:pos x="T2" y="T3"/>
                    </a:cxn>
                    <a:cxn ang="T10">
                      <a:pos x="T4" y="T5"/>
                    </a:cxn>
                    <a:cxn ang="T11">
                      <a:pos x="T6" y="T7"/>
                    </a:cxn>
                  </a:cxnLst>
                  <a:rect l="T12" t="T13" r="T14" b="T15"/>
                  <a:pathLst>
                    <a:path w="1" h="15">
                      <a:moveTo>
                        <a:pt x="0" y="0"/>
                      </a:moveTo>
                      <a:lnTo>
                        <a:pt x="0" y="3"/>
                      </a:lnTo>
                      <a:lnTo>
                        <a:pt x="0" y="12"/>
                      </a:lnTo>
                      <a:lnTo>
                        <a:pt x="0" y="15"/>
                      </a:lnTo>
                    </a:path>
                  </a:pathLst>
                </a:custGeom>
                <a:noFill/>
                <a:ln w="11113">
                  <a:solidFill>
                    <a:srgbClr val="D1E7F1"/>
                  </a:solidFill>
                  <a:round/>
                  <a:headEnd/>
                  <a:tailEnd/>
                </a:ln>
              </p:spPr>
              <p:txBody>
                <a:bodyPr/>
                <a:lstStyle/>
                <a:p>
                  <a:endParaRPr lang="en-US"/>
                </a:p>
              </p:txBody>
            </p:sp>
            <p:sp>
              <p:nvSpPr>
                <p:cNvPr id="18582" name="Freeform 79"/>
                <p:cNvSpPr>
                  <a:spLocks/>
                </p:cNvSpPr>
                <p:nvPr/>
              </p:nvSpPr>
              <p:spPr bwMode="auto">
                <a:xfrm>
                  <a:off x="1199" y="1772"/>
                  <a:ext cx="25" cy="20"/>
                </a:xfrm>
                <a:custGeom>
                  <a:avLst/>
                  <a:gdLst>
                    <a:gd name="T0" fmla="*/ 0 w 101"/>
                    <a:gd name="T1" fmla="*/ 0 h 79"/>
                    <a:gd name="T2" fmla="*/ 0 w 101"/>
                    <a:gd name="T3" fmla="*/ 0 h 79"/>
                    <a:gd name="T4" fmla="*/ 0 w 101"/>
                    <a:gd name="T5" fmla="*/ 0 h 79"/>
                    <a:gd name="T6" fmla="*/ 0 w 101"/>
                    <a:gd name="T7" fmla="*/ 0 h 79"/>
                    <a:gd name="T8" fmla="*/ 0 60000 65536"/>
                    <a:gd name="T9" fmla="*/ 0 60000 65536"/>
                    <a:gd name="T10" fmla="*/ 0 60000 65536"/>
                    <a:gd name="T11" fmla="*/ 0 60000 65536"/>
                    <a:gd name="T12" fmla="*/ 0 w 101"/>
                    <a:gd name="T13" fmla="*/ 0 h 79"/>
                    <a:gd name="T14" fmla="*/ 101 w 101"/>
                    <a:gd name="T15" fmla="*/ 79 h 79"/>
                  </a:gdLst>
                  <a:ahLst/>
                  <a:cxnLst>
                    <a:cxn ang="T8">
                      <a:pos x="T0" y="T1"/>
                    </a:cxn>
                    <a:cxn ang="T9">
                      <a:pos x="T2" y="T3"/>
                    </a:cxn>
                    <a:cxn ang="T10">
                      <a:pos x="T4" y="T5"/>
                    </a:cxn>
                    <a:cxn ang="T11">
                      <a:pos x="T6" y="T7"/>
                    </a:cxn>
                  </a:cxnLst>
                  <a:rect l="T12" t="T13" r="T14" b="T15"/>
                  <a:pathLst>
                    <a:path w="101" h="79">
                      <a:moveTo>
                        <a:pt x="0" y="79"/>
                      </a:moveTo>
                      <a:lnTo>
                        <a:pt x="26" y="41"/>
                      </a:lnTo>
                      <a:lnTo>
                        <a:pt x="51" y="12"/>
                      </a:lnTo>
                      <a:lnTo>
                        <a:pt x="101" y="0"/>
                      </a:lnTo>
                    </a:path>
                  </a:pathLst>
                </a:custGeom>
                <a:noFill/>
                <a:ln w="11113">
                  <a:solidFill>
                    <a:srgbClr val="D1E7F1"/>
                  </a:solidFill>
                  <a:round/>
                  <a:headEnd/>
                  <a:tailEnd/>
                </a:ln>
              </p:spPr>
              <p:txBody>
                <a:bodyPr/>
                <a:lstStyle/>
                <a:p>
                  <a:endParaRPr lang="en-US"/>
                </a:p>
              </p:txBody>
            </p:sp>
            <p:sp>
              <p:nvSpPr>
                <p:cNvPr id="18583" name="Freeform 80"/>
                <p:cNvSpPr>
                  <a:spLocks/>
                </p:cNvSpPr>
                <p:nvPr/>
              </p:nvSpPr>
              <p:spPr bwMode="auto">
                <a:xfrm>
                  <a:off x="1109" y="1811"/>
                  <a:ext cx="43" cy="28"/>
                </a:xfrm>
                <a:custGeom>
                  <a:avLst/>
                  <a:gdLst>
                    <a:gd name="T0" fmla="*/ 0 w 172"/>
                    <a:gd name="T1" fmla="*/ 0 h 113"/>
                    <a:gd name="T2" fmla="*/ 0 w 172"/>
                    <a:gd name="T3" fmla="*/ 0 h 113"/>
                    <a:gd name="T4" fmla="*/ 0 w 172"/>
                    <a:gd name="T5" fmla="*/ 0 h 113"/>
                    <a:gd name="T6" fmla="*/ 0 w 172"/>
                    <a:gd name="T7" fmla="*/ 0 h 113"/>
                    <a:gd name="T8" fmla="*/ 0 w 172"/>
                    <a:gd name="T9" fmla="*/ 0 h 113"/>
                    <a:gd name="T10" fmla="*/ 0 w 172"/>
                    <a:gd name="T11" fmla="*/ 0 h 113"/>
                    <a:gd name="T12" fmla="*/ 0 w 172"/>
                    <a:gd name="T13" fmla="*/ 0 h 113"/>
                    <a:gd name="T14" fmla="*/ 0 w 172"/>
                    <a:gd name="T15" fmla="*/ 0 h 113"/>
                    <a:gd name="T16" fmla="*/ 0 w 172"/>
                    <a:gd name="T17" fmla="*/ 0 h 113"/>
                    <a:gd name="T18" fmla="*/ 0 w 172"/>
                    <a:gd name="T19" fmla="*/ 0 h 113"/>
                    <a:gd name="T20" fmla="*/ 0 w 172"/>
                    <a:gd name="T21" fmla="*/ 0 h 113"/>
                    <a:gd name="T22" fmla="*/ 0 w 172"/>
                    <a:gd name="T23" fmla="*/ 0 h 113"/>
                    <a:gd name="T24" fmla="*/ 0 w 172"/>
                    <a:gd name="T25" fmla="*/ 0 h 113"/>
                    <a:gd name="T26" fmla="*/ 0 w 172"/>
                    <a:gd name="T27" fmla="*/ 0 h 113"/>
                    <a:gd name="T28" fmla="*/ 0 w 172"/>
                    <a:gd name="T29" fmla="*/ 0 h 113"/>
                    <a:gd name="T30" fmla="*/ 0 w 172"/>
                    <a:gd name="T31" fmla="*/ 0 h 113"/>
                    <a:gd name="T32" fmla="*/ 0 w 172"/>
                    <a:gd name="T33" fmla="*/ 0 h 113"/>
                    <a:gd name="T34" fmla="*/ 0 w 172"/>
                    <a:gd name="T35" fmla="*/ 0 h 113"/>
                    <a:gd name="T36" fmla="*/ 0 w 172"/>
                    <a:gd name="T37" fmla="*/ 0 h 113"/>
                    <a:gd name="T38" fmla="*/ 0 w 172"/>
                    <a:gd name="T39" fmla="*/ 0 h 113"/>
                    <a:gd name="T40" fmla="*/ 0 w 172"/>
                    <a:gd name="T41" fmla="*/ 0 h 113"/>
                    <a:gd name="T42" fmla="*/ 0 w 172"/>
                    <a:gd name="T43" fmla="*/ 0 h 113"/>
                    <a:gd name="T44" fmla="*/ 0 w 172"/>
                    <a:gd name="T45" fmla="*/ 0 h 113"/>
                    <a:gd name="T46" fmla="*/ 0 w 172"/>
                    <a:gd name="T47" fmla="*/ 0 h 113"/>
                    <a:gd name="T48" fmla="*/ 0 w 172"/>
                    <a:gd name="T49" fmla="*/ 0 h 113"/>
                    <a:gd name="T50" fmla="*/ 0 w 172"/>
                    <a:gd name="T51" fmla="*/ 0 h 113"/>
                    <a:gd name="T52" fmla="*/ 0 w 172"/>
                    <a:gd name="T53" fmla="*/ 0 h 113"/>
                    <a:gd name="T54" fmla="*/ 0 w 172"/>
                    <a:gd name="T55" fmla="*/ 0 h 113"/>
                    <a:gd name="T56" fmla="*/ 0 w 172"/>
                    <a:gd name="T57" fmla="*/ 0 h 113"/>
                    <a:gd name="T58" fmla="*/ 0 w 172"/>
                    <a:gd name="T59" fmla="*/ 0 h 113"/>
                    <a:gd name="T60" fmla="*/ 0 w 172"/>
                    <a:gd name="T61" fmla="*/ 0 h 113"/>
                    <a:gd name="T62" fmla="*/ 0 w 172"/>
                    <a:gd name="T63" fmla="*/ 0 h 113"/>
                    <a:gd name="T64" fmla="*/ 0 w 172"/>
                    <a:gd name="T65" fmla="*/ 0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113"/>
                    <a:gd name="T101" fmla="*/ 172 w 172"/>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113">
                      <a:moveTo>
                        <a:pt x="0" y="11"/>
                      </a:moveTo>
                      <a:lnTo>
                        <a:pt x="6" y="6"/>
                      </a:lnTo>
                      <a:lnTo>
                        <a:pt x="11" y="0"/>
                      </a:lnTo>
                      <a:lnTo>
                        <a:pt x="16" y="0"/>
                      </a:lnTo>
                      <a:lnTo>
                        <a:pt x="65" y="26"/>
                      </a:lnTo>
                      <a:lnTo>
                        <a:pt x="120" y="31"/>
                      </a:lnTo>
                      <a:lnTo>
                        <a:pt x="172" y="13"/>
                      </a:lnTo>
                      <a:lnTo>
                        <a:pt x="171" y="38"/>
                      </a:lnTo>
                      <a:lnTo>
                        <a:pt x="166" y="60"/>
                      </a:lnTo>
                      <a:lnTo>
                        <a:pt x="154" y="82"/>
                      </a:lnTo>
                      <a:lnTo>
                        <a:pt x="139" y="93"/>
                      </a:lnTo>
                      <a:lnTo>
                        <a:pt x="121" y="94"/>
                      </a:lnTo>
                      <a:lnTo>
                        <a:pt x="106" y="85"/>
                      </a:lnTo>
                      <a:lnTo>
                        <a:pt x="100" y="98"/>
                      </a:lnTo>
                      <a:lnTo>
                        <a:pt x="90" y="108"/>
                      </a:lnTo>
                      <a:lnTo>
                        <a:pt x="77" y="113"/>
                      </a:lnTo>
                      <a:lnTo>
                        <a:pt x="56" y="113"/>
                      </a:lnTo>
                      <a:lnTo>
                        <a:pt x="36" y="106"/>
                      </a:lnTo>
                      <a:lnTo>
                        <a:pt x="20" y="90"/>
                      </a:lnTo>
                      <a:lnTo>
                        <a:pt x="11" y="72"/>
                      </a:lnTo>
                      <a:lnTo>
                        <a:pt x="6" y="53"/>
                      </a:lnTo>
                      <a:lnTo>
                        <a:pt x="0" y="34"/>
                      </a:lnTo>
                      <a:lnTo>
                        <a:pt x="0" y="27"/>
                      </a:lnTo>
                      <a:lnTo>
                        <a:pt x="0" y="17"/>
                      </a:lnTo>
                      <a:lnTo>
                        <a:pt x="0" y="11"/>
                      </a:lnTo>
                      <a:close/>
                    </a:path>
                  </a:pathLst>
                </a:custGeom>
                <a:solidFill>
                  <a:srgbClr val="47A3CB"/>
                </a:solidFill>
                <a:ln w="9525">
                  <a:noFill/>
                  <a:round/>
                  <a:headEnd/>
                  <a:tailEnd/>
                </a:ln>
              </p:spPr>
              <p:txBody>
                <a:bodyPr/>
                <a:lstStyle/>
                <a:p>
                  <a:endParaRPr lang="en-US"/>
                </a:p>
              </p:txBody>
            </p:sp>
            <p:sp>
              <p:nvSpPr>
                <p:cNvPr id="18584" name="Freeform 81"/>
                <p:cNvSpPr>
                  <a:spLocks/>
                </p:cNvSpPr>
                <p:nvPr/>
              </p:nvSpPr>
              <p:spPr bwMode="auto">
                <a:xfrm>
                  <a:off x="1109" y="1811"/>
                  <a:ext cx="43" cy="28"/>
                </a:xfrm>
                <a:custGeom>
                  <a:avLst/>
                  <a:gdLst>
                    <a:gd name="T0" fmla="*/ 0 w 172"/>
                    <a:gd name="T1" fmla="*/ 0 h 113"/>
                    <a:gd name="T2" fmla="*/ 0 w 172"/>
                    <a:gd name="T3" fmla="*/ 0 h 113"/>
                    <a:gd name="T4" fmla="*/ 0 w 172"/>
                    <a:gd name="T5" fmla="*/ 0 h 113"/>
                    <a:gd name="T6" fmla="*/ 0 w 172"/>
                    <a:gd name="T7" fmla="*/ 0 h 113"/>
                    <a:gd name="T8" fmla="*/ 0 w 172"/>
                    <a:gd name="T9" fmla="*/ 0 h 113"/>
                    <a:gd name="T10" fmla="*/ 0 w 172"/>
                    <a:gd name="T11" fmla="*/ 0 h 113"/>
                    <a:gd name="T12" fmla="*/ 0 w 172"/>
                    <a:gd name="T13" fmla="*/ 0 h 113"/>
                    <a:gd name="T14" fmla="*/ 0 w 172"/>
                    <a:gd name="T15" fmla="*/ 0 h 113"/>
                    <a:gd name="T16" fmla="*/ 0 w 172"/>
                    <a:gd name="T17" fmla="*/ 0 h 113"/>
                    <a:gd name="T18" fmla="*/ 0 w 172"/>
                    <a:gd name="T19" fmla="*/ 0 h 113"/>
                    <a:gd name="T20" fmla="*/ 0 w 172"/>
                    <a:gd name="T21" fmla="*/ 0 h 113"/>
                    <a:gd name="T22" fmla="*/ 0 w 172"/>
                    <a:gd name="T23" fmla="*/ 0 h 113"/>
                    <a:gd name="T24" fmla="*/ 0 w 172"/>
                    <a:gd name="T25" fmla="*/ 0 h 113"/>
                    <a:gd name="T26" fmla="*/ 0 w 172"/>
                    <a:gd name="T27" fmla="*/ 0 h 113"/>
                    <a:gd name="T28" fmla="*/ 0 w 172"/>
                    <a:gd name="T29" fmla="*/ 0 h 113"/>
                    <a:gd name="T30" fmla="*/ 0 w 172"/>
                    <a:gd name="T31" fmla="*/ 0 h 113"/>
                    <a:gd name="T32" fmla="*/ 0 w 172"/>
                    <a:gd name="T33" fmla="*/ 0 h 113"/>
                    <a:gd name="T34" fmla="*/ 0 w 172"/>
                    <a:gd name="T35" fmla="*/ 0 h 113"/>
                    <a:gd name="T36" fmla="*/ 0 w 172"/>
                    <a:gd name="T37" fmla="*/ 0 h 113"/>
                    <a:gd name="T38" fmla="*/ 0 w 172"/>
                    <a:gd name="T39" fmla="*/ 0 h 113"/>
                    <a:gd name="T40" fmla="*/ 0 w 172"/>
                    <a:gd name="T41" fmla="*/ 0 h 113"/>
                    <a:gd name="T42" fmla="*/ 0 w 172"/>
                    <a:gd name="T43" fmla="*/ 0 h 113"/>
                    <a:gd name="T44" fmla="*/ 0 w 172"/>
                    <a:gd name="T45" fmla="*/ 0 h 113"/>
                    <a:gd name="T46" fmla="*/ 0 w 172"/>
                    <a:gd name="T47" fmla="*/ 0 h 113"/>
                    <a:gd name="T48" fmla="*/ 0 w 172"/>
                    <a:gd name="T49" fmla="*/ 0 h 113"/>
                    <a:gd name="T50" fmla="*/ 0 w 172"/>
                    <a:gd name="T51" fmla="*/ 0 h 113"/>
                    <a:gd name="T52" fmla="*/ 0 w 172"/>
                    <a:gd name="T53" fmla="*/ 0 h 113"/>
                    <a:gd name="T54" fmla="*/ 0 w 172"/>
                    <a:gd name="T55" fmla="*/ 0 h 113"/>
                    <a:gd name="T56" fmla="*/ 0 w 172"/>
                    <a:gd name="T57" fmla="*/ 0 h 113"/>
                    <a:gd name="T58" fmla="*/ 0 w 172"/>
                    <a:gd name="T59" fmla="*/ 0 h 113"/>
                    <a:gd name="T60" fmla="*/ 0 w 172"/>
                    <a:gd name="T61" fmla="*/ 0 h 113"/>
                    <a:gd name="T62" fmla="*/ 0 w 172"/>
                    <a:gd name="T63" fmla="*/ 0 h 113"/>
                    <a:gd name="T64" fmla="*/ 0 w 172"/>
                    <a:gd name="T65" fmla="*/ 0 h 113"/>
                    <a:gd name="T66" fmla="*/ 0 w 172"/>
                    <a:gd name="T67" fmla="*/ 0 h 1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113"/>
                    <a:gd name="T104" fmla="*/ 172 w 172"/>
                    <a:gd name="T105" fmla="*/ 113 h 1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113">
                      <a:moveTo>
                        <a:pt x="0" y="11"/>
                      </a:moveTo>
                      <a:lnTo>
                        <a:pt x="6" y="6"/>
                      </a:lnTo>
                      <a:lnTo>
                        <a:pt x="11" y="0"/>
                      </a:lnTo>
                      <a:lnTo>
                        <a:pt x="16" y="0"/>
                      </a:lnTo>
                      <a:lnTo>
                        <a:pt x="65" y="26"/>
                      </a:lnTo>
                      <a:lnTo>
                        <a:pt x="120" y="31"/>
                      </a:lnTo>
                      <a:lnTo>
                        <a:pt x="172" y="13"/>
                      </a:lnTo>
                      <a:lnTo>
                        <a:pt x="171" y="38"/>
                      </a:lnTo>
                      <a:lnTo>
                        <a:pt x="166" y="60"/>
                      </a:lnTo>
                      <a:lnTo>
                        <a:pt x="154" y="82"/>
                      </a:lnTo>
                      <a:lnTo>
                        <a:pt x="139" y="93"/>
                      </a:lnTo>
                      <a:lnTo>
                        <a:pt x="121" y="94"/>
                      </a:lnTo>
                      <a:lnTo>
                        <a:pt x="106" y="85"/>
                      </a:lnTo>
                      <a:lnTo>
                        <a:pt x="100" y="98"/>
                      </a:lnTo>
                      <a:lnTo>
                        <a:pt x="90" y="108"/>
                      </a:lnTo>
                      <a:lnTo>
                        <a:pt x="77" y="113"/>
                      </a:lnTo>
                      <a:lnTo>
                        <a:pt x="56" y="113"/>
                      </a:lnTo>
                      <a:lnTo>
                        <a:pt x="36" y="106"/>
                      </a:lnTo>
                      <a:lnTo>
                        <a:pt x="20" y="90"/>
                      </a:lnTo>
                      <a:lnTo>
                        <a:pt x="11" y="72"/>
                      </a:lnTo>
                      <a:lnTo>
                        <a:pt x="6" y="53"/>
                      </a:lnTo>
                      <a:lnTo>
                        <a:pt x="0" y="34"/>
                      </a:lnTo>
                      <a:lnTo>
                        <a:pt x="0" y="27"/>
                      </a:lnTo>
                      <a:lnTo>
                        <a:pt x="0" y="17"/>
                      </a:lnTo>
                      <a:lnTo>
                        <a:pt x="0" y="11"/>
                      </a:lnTo>
                    </a:path>
                  </a:pathLst>
                </a:custGeom>
                <a:noFill/>
                <a:ln w="1588">
                  <a:solidFill>
                    <a:srgbClr val="87C2DC"/>
                  </a:solidFill>
                  <a:round/>
                  <a:headEnd/>
                  <a:tailEnd/>
                </a:ln>
              </p:spPr>
              <p:txBody>
                <a:bodyPr/>
                <a:lstStyle/>
                <a:p>
                  <a:endParaRPr lang="en-US"/>
                </a:p>
              </p:txBody>
            </p:sp>
            <p:sp>
              <p:nvSpPr>
                <p:cNvPr id="18585" name="Freeform 82"/>
                <p:cNvSpPr>
                  <a:spLocks/>
                </p:cNvSpPr>
                <p:nvPr/>
              </p:nvSpPr>
              <p:spPr bwMode="auto">
                <a:xfrm>
                  <a:off x="1121" y="1822"/>
                  <a:ext cx="9" cy="10"/>
                </a:xfrm>
                <a:custGeom>
                  <a:avLst/>
                  <a:gdLst>
                    <a:gd name="T0" fmla="*/ 0 w 34"/>
                    <a:gd name="T1" fmla="*/ 0 h 37"/>
                    <a:gd name="T2" fmla="*/ 0 w 34"/>
                    <a:gd name="T3" fmla="*/ 0 h 37"/>
                    <a:gd name="T4" fmla="*/ 0 w 34"/>
                    <a:gd name="T5" fmla="*/ 0 h 37"/>
                    <a:gd name="T6" fmla="*/ 0 w 34"/>
                    <a:gd name="T7" fmla="*/ 0 h 37"/>
                    <a:gd name="T8" fmla="*/ 0 60000 65536"/>
                    <a:gd name="T9" fmla="*/ 0 60000 65536"/>
                    <a:gd name="T10" fmla="*/ 0 60000 65536"/>
                    <a:gd name="T11" fmla="*/ 0 60000 65536"/>
                    <a:gd name="T12" fmla="*/ 0 w 34"/>
                    <a:gd name="T13" fmla="*/ 0 h 37"/>
                    <a:gd name="T14" fmla="*/ 34 w 34"/>
                    <a:gd name="T15" fmla="*/ 37 h 37"/>
                  </a:gdLst>
                  <a:ahLst/>
                  <a:cxnLst>
                    <a:cxn ang="T8">
                      <a:pos x="T0" y="T1"/>
                    </a:cxn>
                    <a:cxn ang="T9">
                      <a:pos x="T2" y="T3"/>
                    </a:cxn>
                    <a:cxn ang="T10">
                      <a:pos x="T4" y="T5"/>
                    </a:cxn>
                    <a:cxn ang="T11">
                      <a:pos x="T6" y="T7"/>
                    </a:cxn>
                  </a:cxnLst>
                  <a:rect l="T12" t="T13" r="T14" b="T15"/>
                  <a:pathLst>
                    <a:path w="34" h="37">
                      <a:moveTo>
                        <a:pt x="0" y="0"/>
                      </a:moveTo>
                      <a:lnTo>
                        <a:pt x="9" y="14"/>
                      </a:lnTo>
                      <a:lnTo>
                        <a:pt x="21" y="26"/>
                      </a:lnTo>
                      <a:lnTo>
                        <a:pt x="34" y="37"/>
                      </a:lnTo>
                    </a:path>
                  </a:pathLst>
                </a:custGeom>
                <a:noFill/>
                <a:ln w="6350">
                  <a:solidFill>
                    <a:srgbClr val="D1E7F1"/>
                  </a:solidFill>
                  <a:round/>
                  <a:headEnd/>
                  <a:tailEnd/>
                </a:ln>
              </p:spPr>
              <p:txBody>
                <a:bodyPr/>
                <a:lstStyle/>
                <a:p>
                  <a:endParaRPr lang="en-US"/>
                </a:p>
              </p:txBody>
            </p:sp>
            <p:sp>
              <p:nvSpPr>
                <p:cNvPr id="18586" name="Freeform 83"/>
                <p:cNvSpPr>
                  <a:spLocks/>
                </p:cNvSpPr>
                <p:nvPr/>
              </p:nvSpPr>
              <p:spPr bwMode="auto">
                <a:xfrm>
                  <a:off x="1130" y="1821"/>
                  <a:ext cx="12" cy="11"/>
                </a:xfrm>
                <a:custGeom>
                  <a:avLst/>
                  <a:gdLst>
                    <a:gd name="T0" fmla="*/ 0 w 48"/>
                    <a:gd name="T1" fmla="*/ 0 h 47"/>
                    <a:gd name="T2" fmla="*/ 0 w 48"/>
                    <a:gd name="T3" fmla="*/ 0 h 47"/>
                    <a:gd name="T4" fmla="*/ 0 w 48"/>
                    <a:gd name="T5" fmla="*/ 0 h 47"/>
                    <a:gd name="T6" fmla="*/ 0 w 48"/>
                    <a:gd name="T7" fmla="*/ 0 h 47"/>
                    <a:gd name="T8" fmla="*/ 0 60000 65536"/>
                    <a:gd name="T9" fmla="*/ 0 60000 65536"/>
                    <a:gd name="T10" fmla="*/ 0 60000 65536"/>
                    <a:gd name="T11" fmla="*/ 0 60000 65536"/>
                    <a:gd name="T12" fmla="*/ 0 w 48"/>
                    <a:gd name="T13" fmla="*/ 0 h 47"/>
                    <a:gd name="T14" fmla="*/ 48 w 48"/>
                    <a:gd name="T15" fmla="*/ 47 h 47"/>
                  </a:gdLst>
                  <a:ahLst/>
                  <a:cxnLst>
                    <a:cxn ang="T8">
                      <a:pos x="T0" y="T1"/>
                    </a:cxn>
                    <a:cxn ang="T9">
                      <a:pos x="T2" y="T3"/>
                    </a:cxn>
                    <a:cxn ang="T10">
                      <a:pos x="T4" y="T5"/>
                    </a:cxn>
                    <a:cxn ang="T11">
                      <a:pos x="T6" y="T7"/>
                    </a:cxn>
                  </a:cxnLst>
                  <a:rect l="T12" t="T13" r="T14" b="T15"/>
                  <a:pathLst>
                    <a:path w="48" h="47">
                      <a:moveTo>
                        <a:pt x="0" y="43"/>
                      </a:moveTo>
                      <a:lnTo>
                        <a:pt x="27" y="47"/>
                      </a:lnTo>
                      <a:lnTo>
                        <a:pt x="43" y="28"/>
                      </a:lnTo>
                      <a:lnTo>
                        <a:pt x="48" y="0"/>
                      </a:lnTo>
                    </a:path>
                  </a:pathLst>
                </a:custGeom>
                <a:noFill/>
                <a:ln w="6350">
                  <a:solidFill>
                    <a:srgbClr val="D1E7F1"/>
                  </a:solidFill>
                  <a:round/>
                  <a:headEnd/>
                  <a:tailEnd/>
                </a:ln>
              </p:spPr>
              <p:txBody>
                <a:bodyPr/>
                <a:lstStyle/>
                <a:p>
                  <a:endParaRPr lang="en-US"/>
                </a:p>
              </p:txBody>
            </p:sp>
            <p:sp>
              <p:nvSpPr>
                <p:cNvPr id="18587" name="Freeform 84"/>
                <p:cNvSpPr>
                  <a:spLocks/>
                </p:cNvSpPr>
                <p:nvPr/>
              </p:nvSpPr>
              <p:spPr bwMode="auto">
                <a:xfrm>
                  <a:off x="1204" y="1860"/>
                  <a:ext cx="27" cy="15"/>
                </a:xfrm>
                <a:custGeom>
                  <a:avLst/>
                  <a:gdLst>
                    <a:gd name="T0" fmla="*/ 0 w 105"/>
                    <a:gd name="T1" fmla="*/ 0 h 59"/>
                    <a:gd name="T2" fmla="*/ 0 w 105"/>
                    <a:gd name="T3" fmla="*/ 0 h 59"/>
                    <a:gd name="T4" fmla="*/ 0 w 105"/>
                    <a:gd name="T5" fmla="*/ 0 h 59"/>
                    <a:gd name="T6" fmla="*/ 0 w 105"/>
                    <a:gd name="T7" fmla="*/ 0 h 59"/>
                    <a:gd name="T8" fmla="*/ 0 w 105"/>
                    <a:gd name="T9" fmla="*/ 0 h 59"/>
                    <a:gd name="T10" fmla="*/ 0 w 105"/>
                    <a:gd name="T11" fmla="*/ 0 h 59"/>
                    <a:gd name="T12" fmla="*/ 0 w 105"/>
                    <a:gd name="T13" fmla="*/ 0 h 59"/>
                    <a:gd name="T14" fmla="*/ 0 w 105"/>
                    <a:gd name="T15" fmla="*/ 0 h 59"/>
                    <a:gd name="T16" fmla="*/ 0 w 105"/>
                    <a:gd name="T17" fmla="*/ 0 h 59"/>
                    <a:gd name="T18" fmla="*/ 0 w 105"/>
                    <a:gd name="T19" fmla="*/ 0 h 59"/>
                    <a:gd name="T20" fmla="*/ 0 w 105"/>
                    <a:gd name="T21" fmla="*/ 0 h 59"/>
                    <a:gd name="T22" fmla="*/ 0 w 105"/>
                    <a:gd name="T23" fmla="*/ 0 h 59"/>
                    <a:gd name="T24" fmla="*/ 0 w 105"/>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59"/>
                    <a:gd name="T41" fmla="*/ 105 w 105"/>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59">
                      <a:moveTo>
                        <a:pt x="36" y="18"/>
                      </a:moveTo>
                      <a:lnTo>
                        <a:pt x="23" y="27"/>
                      </a:lnTo>
                      <a:lnTo>
                        <a:pt x="11" y="38"/>
                      </a:lnTo>
                      <a:lnTo>
                        <a:pt x="0" y="51"/>
                      </a:lnTo>
                      <a:lnTo>
                        <a:pt x="0" y="53"/>
                      </a:lnTo>
                      <a:lnTo>
                        <a:pt x="2" y="57"/>
                      </a:lnTo>
                      <a:lnTo>
                        <a:pt x="3" y="59"/>
                      </a:lnTo>
                      <a:lnTo>
                        <a:pt x="30" y="24"/>
                      </a:lnTo>
                      <a:lnTo>
                        <a:pt x="64" y="5"/>
                      </a:lnTo>
                      <a:lnTo>
                        <a:pt x="105" y="0"/>
                      </a:lnTo>
                      <a:lnTo>
                        <a:pt x="36" y="18"/>
                      </a:lnTo>
                      <a:close/>
                    </a:path>
                  </a:pathLst>
                </a:custGeom>
                <a:solidFill>
                  <a:srgbClr val="47A3CB"/>
                </a:solidFill>
                <a:ln w="9525">
                  <a:noFill/>
                  <a:round/>
                  <a:headEnd/>
                  <a:tailEnd/>
                </a:ln>
              </p:spPr>
              <p:txBody>
                <a:bodyPr/>
                <a:lstStyle/>
                <a:p>
                  <a:endParaRPr lang="en-US"/>
                </a:p>
              </p:txBody>
            </p:sp>
            <p:sp>
              <p:nvSpPr>
                <p:cNvPr id="18588" name="Freeform 85"/>
                <p:cNvSpPr>
                  <a:spLocks/>
                </p:cNvSpPr>
                <p:nvPr/>
              </p:nvSpPr>
              <p:spPr bwMode="auto">
                <a:xfrm>
                  <a:off x="1204" y="1865"/>
                  <a:ext cx="9" cy="8"/>
                </a:xfrm>
                <a:custGeom>
                  <a:avLst/>
                  <a:gdLst>
                    <a:gd name="T0" fmla="*/ 0 w 36"/>
                    <a:gd name="T1" fmla="*/ 0 h 33"/>
                    <a:gd name="T2" fmla="*/ 0 w 36"/>
                    <a:gd name="T3" fmla="*/ 0 h 33"/>
                    <a:gd name="T4" fmla="*/ 0 w 36"/>
                    <a:gd name="T5" fmla="*/ 0 h 33"/>
                    <a:gd name="T6" fmla="*/ 0 w 36"/>
                    <a:gd name="T7" fmla="*/ 0 h 33"/>
                    <a:gd name="T8" fmla="*/ 0 60000 65536"/>
                    <a:gd name="T9" fmla="*/ 0 60000 65536"/>
                    <a:gd name="T10" fmla="*/ 0 60000 65536"/>
                    <a:gd name="T11" fmla="*/ 0 60000 65536"/>
                    <a:gd name="T12" fmla="*/ 0 w 36"/>
                    <a:gd name="T13" fmla="*/ 0 h 33"/>
                    <a:gd name="T14" fmla="*/ 36 w 36"/>
                    <a:gd name="T15" fmla="*/ 33 h 33"/>
                  </a:gdLst>
                  <a:ahLst/>
                  <a:cxnLst>
                    <a:cxn ang="T8">
                      <a:pos x="T0" y="T1"/>
                    </a:cxn>
                    <a:cxn ang="T9">
                      <a:pos x="T2" y="T3"/>
                    </a:cxn>
                    <a:cxn ang="T10">
                      <a:pos x="T4" y="T5"/>
                    </a:cxn>
                    <a:cxn ang="T11">
                      <a:pos x="T6" y="T7"/>
                    </a:cxn>
                  </a:cxnLst>
                  <a:rect l="T12" t="T13" r="T14" b="T15"/>
                  <a:pathLst>
                    <a:path w="36" h="33">
                      <a:moveTo>
                        <a:pt x="36" y="0"/>
                      </a:moveTo>
                      <a:lnTo>
                        <a:pt x="23" y="9"/>
                      </a:lnTo>
                      <a:lnTo>
                        <a:pt x="11" y="20"/>
                      </a:lnTo>
                      <a:lnTo>
                        <a:pt x="0" y="33"/>
                      </a:lnTo>
                    </a:path>
                  </a:pathLst>
                </a:custGeom>
                <a:noFill/>
                <a:ln w="11113">
                  <a:solidFill>
                    <a:srgbClr val="87C2DC"/>
                  </a:solidFill>
                  <a:round/>
                  <a:headEnd/>
                  <a:tailEnd/>
                </a:ln>
              </p:spPr>
              <p:txBody>
                <a:bodyPr/>
                <a:lstStyle/>
                <a:p>
                  <a:endParaRPr lang="en-US"/>
                </a:p>
              </p:txBody>
            </p:sp>
            <p:sp>
              <p:nvSpPr>
                <p:cNvPr id="18589" name="Freeform 86"/>
                <p:cNvSpPr>
                  <a:spLocks/>
                </p:cNvSpPr>
                <p:nvPr/>
              </p:nvSpPr>
              <p:spPr bwMode="auto">
                <a:xfrm>
                  <a:off x="1204" y="1873"/>
                  <a:ext cx="1" cy="2"/>
                </a:xfrm>
                <a:custGeom>
                  <a:avLst/>
                  <a:gdLst>
                    <a:gd name="T0" fmla="*/ 0 w 3"/>
                    <a:gd name="T1" fmla="*/ 0 h 8"/>
                    <a:gd name="T2" fmla="*/ 0 w 3"/>
                    <a:gd name="T3" fmla="*/ 0 h 8"/>
                    <a:gd name="T4" fmla="*/ 0 w 3"/>
                    <a:gd name="T5" fmla="*/ 0 h 8"/>
                    <a:gd name="T6" fmla="*/ 0 w 3"/>
                    <a:gd name="T7" fmla="*/ 0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0" y="0"/>
                      </a:moveTo>
                      <a:lnTo>
                        <a:pt x="0" y="2"/>
                      </a:lnTo>
                      <a:lnTo>
                        <a:pt x="2" y="6"/>
                      </a:lnTo>
                      <a:lnTo>
                        <a:pt x="3" y="8"/>
                      </a:lnTo>
                    </a:path>
                  </a:pathLst>
                </a:custGeom>
                <a:noFill/>
                <a:ln w="11113">
                  <a:solidFill>
                    <a:srgbClr val="87C2DC"/>
                  </a:solidFill>
                  <a:round/>
                  <a:headEnd/>
                  <a:tailEnd/>
                </a:ln>
              </p:spPr>
              <p:txBody>
                <a:bodyPr/>
                <a:lstStyle/>
                <a:p>
                  <a:endParaRPr lang="en-US"/>
                </a:p>
              </p:txBody>
            </p:sp>
            <p:sp>
              <p:nvSpPr>
                <p:cNvPr id="18590" name="Freeform 87"/>
                <p:cNvSpPr>
                  <a:spLocks/>
                </p:cNvSpPr>
                <p:nvPr/>
              </p:nvSpPr>
              <p:spPr bwMode="auto">
                <a:xfrm>
                  <a:off x="1205" y="1860"/>
                  <a:ext cx="26" cy="15"/>
                </a:xfrm>
                <a:custGeom>
                  <a:avLst/>
                  <a:gdLst>
                    <a:gd name="T0" fmla="*/ 0 w 102"/>
                    <a:gd name="T1" fmla="*/ 0 h 59"/>
                    <a:gd name="T2" fmla="*/ 0 w 102"/>
                    <a:gd name="T3" fmla="*/ 0 h 59"/>
                    <a:gd name="T4" fmla="*/ 0 w 102"/>
                    <a:gd name="T5" fmla="*/ 0 h 59"/>
                    <a:gd name="T6" fmla="*/ 0 w 102"/>
                    <a:gd name="T7" fmla="*/ 0 h 59"/>
                    <a:gd name="T8" fmla="*/ 0 60000 65536"/>
                    <a:gd name="T9" fmla="*/ 0 60000 65536"/>
                    <a:gd name="T10" fmla="*/ 0 60000 65536"/>
                    <a:gd name="T11" fmla="*/ 0 60000 65536"/>
                    <a:gd name="T12" fmla="*/ 0 w 102"/>
                    <a:gd name="T13" fmla="*/ 0 h 59"/>
                    <a:gd name="T14" fmla="*/ 102 w 102"/>
                    <a:gd name="T15" fmla="*/ 59 h 59"/>
                  </a:gdLst>
                  <a:ahLst/>
                  <a:cxnLst>
                    <a:cxn ang="T8">
                      <a:pos x="T0" y="T1"/>
                    </a:cxn>
                    <a:cxn ang="T9">
                      <a:pos x="T2" y="T3"/>
                    </a:cxn>
                    <a:cxn ang="T10">
                      <a:pos x="T4" y="T5"/>
                    </a:cxn>
                    <a:cxn ang="T11">
                      <a:pos x="T6" y="T7"/>
                    </a:cxn>
                  </a:cxnLst>
                  <a:rect l="T12" t="T13" r="T14" b="T15"/>
                  <a:pathLst>
                    <a:path w="102" h="59">
                      <a:moveTo>
                        <a:pt x="0" y="59"/>
                      </a:moveTo>
                      <a:lnTo>
                        <a:pt x="27" y="24"/>
                      </a:lnTo>
                      <a:lnTo>
                        <a:pt x="61" y="5"/>
                      </a:lnTo>
                      <a:lnTo>
                        <a:pt x="102" y="0"/>
                      </a:lnTo>
                    </a:path>
                  </a:pathLst>
                </a:custGeom>
                <a:noFill/>
                <a:ln w="11113">
                  <a:solidFill>
                    <a:srgbClr val="87C2DC"/>
                  </a:solidFill>
                  <a:round/>
                  <a:headEnd/>
                  <a:tailEnd/>
                </a:ln>
              </p:spPr>
              <p:txBody>
                <a:bodyPr/>
                <a:lstStyle/>
                <a:p>
                  <a:endParaRPr lang="en-US"/>
                </a:p>
              </p:txBody>
            </p:sp>
            <p:sp>
              <p:nvSpPr>
                <p:cNvPr id="18591" name="Freeform 88"/>
                <p:cNvSpPr>
                  <a:spLocks/>
                </p:cNvSpPr>
                <p:nvPr/>
              </p:nvSpPr>
              <p:spPr bwMode="auto">
                <a:xfrm>
                  <a:off x="1203" y="1824"/>
                  <a:ext cx="6" cy="11"/>
                </a:xfrm>
                <a:custGeom>
                  <a:avLst/>
                  <a:gdLst>
                    <a:gd name="T0" fmla="*/ 0 w 23"/>
                    <a:gd name="T1" fmla="*/ 0 h 45"/>
                    <a:gd name="T2" fmla="*/ 0 w 23"/>
                    <a:gd name="T3" fmla="*/ 0 h 45"/>
                    <a:gd name="T4" fmla="*/ 0 w 23"/>
                    <a:gd name="T5" fmla="*/ 0 h 45"/>
                    <a:gd name="T6" fmla="*/ 0 w 23"/>
                    <a:gd name="T7" fmla="*/ 0 h 45"/>
                    <a:gd name="T8" fmla="*/ 0 w 23"/>
                    <a:gd name="T9" fmla="*/ 0 h 45"/>
                    <a:gd name="T10" fmla="*/ 0 w 23"/>
                    <a:gd name="T11" fmla="*/ 0 h 45"/>
                    <a:gd name="T12" fmla="*/ 0 w 23"/>
                    <a:gd name="T13" fmla="*/ 0 h 45"/>
                    <a:gd name="T14" fmla="*/ 0 w 23"/>
                    <a:gd name="T15" fmla="*/ 0 h 45"/>
                    <a:gd name="T16" fmla="*/ 0 w 23"/>
                    <a:gd name="T17" fmla="*/ 0 h 45"/>
                    <a:gd name="T18" fmla="*/ 0 w 23"/>
                    <a:gd name="T19" fmla="*/ 0 h 45"/>
                    <a:gd name="T20" fmla="*/ 0 w 23"/>
                    <a:gd name="T21" fmla="*/ 0 h 45"/>
                    <a:gd name="T22" fmla="*/ 0 w 23"/>
                    <a:gd name="T23" fmla="*/ 0 h 45"/>
                    <a:gd name="T24" fmla="*/ 0 w 23"/>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5"/>
                    <a:gd name="T41" fmla="*/ 23 w 23"/>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5">
                      <a:moveTo>
                        <a:pt x="21" y="5"/>
                      </a:moveTo>
                      <a:lnTo>
                        <a:pt x="14" y="18"/>
                      </a:lnTo>
                      <a:lnTo>
                        <a:pt x="10" y="31"/>
                      </a:lnTo>
                      <a:lnTo>
                        <a:pt x="6" y="45"/>
                      </a:lnTo>
                      <a:lnTo>
                        <a:pt x="5" y="41"/>
                      </a:lnTo>
                      <a:lnTo>
                        <a:pt x="2" y="32"/>
                      </a:lnTo>
                      <a:lnTo>
                        <a:pt x="0" y="29"/>
                      </a:lnTo>
                      <a:lnTo>
                        <a:pt x="7" y="19"/>
                      </a:lnTo>
                      <a:lnTo>
                        <a:pt x="16" y="10"/>
                      </a:lnTo>
                      <a:lnTo>
                        <a:pt x="23" y="0"/>
                      </a:lnTo>
                      <a:lnTo>
                        <a:pt x="21" y="5"/>
                      </a:lnTo>
                      <a:close/>
                    </a:path>
                  </a:pathLst>
                </a:custGeom>
                <a:solidFill>
                  <a:srgbClr val="47A3CB"/>
                </a:solidFill>
                <a:ln w="9525">
                  <a:noFill/>
                  <a:round/>
                  <a:headEnd/>
                  <a:tailEnd/>
                </a:ln>
              </p:spPr>
              <p:txBody>
                <a:bodyPr/>
                <a:lstStyle/>
                <a:p>
                  <a:endParaRPr lang="en-US"/>
                </a:p>
              </p:txBody>
            </p:sp>
            <p:sp>
              <p:nvSpPr>
                <p:cNvPr id="18592" name="Freeform 89"/>
                <p:cNvSpPr>
                  <a:spLocks/>
                </p:cNvSpPr>
                <p:nvPr/>
              </p:nvSpPr>
              <p:spPr bwMode="auto">
                <a:xfrm>
                  <a:off x="1205" y="1825"/>
                  <a:ext cx="4" cy="10"/>
                </a:xfrm>
                <a:custGeom>
                  <a:avLst/>
                  <a:gdLst>
                    <a:gd name="T0" fmla="*/ 0 w 15"/>
                    <a:gd name="T1" fmla="*/ 0 h 40"/>
                    <a:gd name="T2" fmla="*/ 0 w 15"/>
                    <a:gd name="T3" fmla="*/ 0 h 40"/>
                    <a:gd name="T4" fmla="*/ 0 w 15"/>
                    <a:gd name="T5" fmla="*/ 0 h 40"/>
                    <a:gd name="T6" fmla="*/ 0 w 15"/>
                    <a:gd name="T7" fmla="*/ 0 h 40"/>
                    <a:gd name="T8" fmla="*/ 0 60000 65536"/>
                    <a:gd name="T9" fmla="*/ 0 60000 65536"/>
                    <a:gd name="T10" fmla="*/ 0 60000 65536"/>
                    <a:gd name="T11" fmla="*/ 0 60000 65536"/>
                    <a:gd name="T12" fmla="*/ 0 w 15"/>
                    <a:gd name="T13" fmla="*/ 0 h 40"/>
                    <a:gd name="T14" fmla="*/ 15 w 15"/>
                    <a:gd name="T15" fmla="*/ 40 h 40"/>
                  </a:gdLst>
                  <a:ahLst/>
                  <a:cxnLst>
                    <a:cxn ang="T8">
                      <a:pos x="T0" y="T1"/>
                    </a:cxn>
                    <a:cxn ang="T9">
                      <a:pos x="T2" y="T3"/>
                    </a:cxn>
                    <a:cxn ang="T10">
                      <a:pos x="T4" y="T5"/>
                    </a:cxn>
                    <a:cxn ang="T11">
                      <a:pos x="T6" y="T7"/>
                    </a:cxn>
                  </a:cxnLst>
                  <a:rect l="T12" t="T13" r="T14" b="T15"/>
                  <a:pathLst>
                    <a:path w="15" h="40">
                      <a:moveTo>
                        <a:pt x="15" y="0"/>
                      </a:moveTo>
                      <a:lnTo>
                        <a:pt x="8" y="13"/>
                      </a:lnTo>
                      <a:lnTo>
                        <a:pt x="4" y="26"/>
                      </a:lnTo>
                      <a:lnTo>
                        <a:pt x="0" y="40"/>
                      </a:lnTo>
                    </a:path>
                  </a:pathLst>
                </a:custGeom>
                <a:noFill/>
                <a:ln w="11113">
                  <a:solidFill>
                    <a:srgbClr val="87C2DC"/>
                  </a:solidFill>
                  <a:round/>
                  <a:headEnd/>
                  <a:tailEnd/>
                </a:ln>
              </p:spPr>
              <p:txBody>
                <a:bodyPr/>
                <a:lstStyle/>
                <a:p>
                  <a:endParaRPr lang="en-US"/>
                </a:p>
              </p:txBody>
            </p:sp>
            <p:sp>
              <p:nvSpPr>
                <p:cNvPr id="18593" name="Freeform 90"/>
                <p:cNvSpPr>
                  <a:spLocks/>
                </p:cNvSpPr>
                <p:nvPr/>
              </p:nvSpPr>
              <p:spPr bwMode="auto">
                <a:xfrm>
                  <a:off x="1203" y="1831"/>
                  <a:ext cx="2" cy="4"/>
                </a:xfrm>
                <a:custGeom>
                  <a:avLst/>
                  <a:gdLst>
                    <a:gd name="T0" fmla="*/ 0 w 6"/>
                    <a:gd name="T1" fmla="*/ 0 h 16"/>
                    <a:gd name="T2" fmla="*/ 0 w 6"/>
                    <a:gd name="T3" fmla="*/ 0 h 16"/>
                    <a:gd name="T4" fmla="*/ 0 w 6"/>
                    <a:gd name="T5" fmla="*/ 0 h 16"/>
                    <a:gd name="T6" fmla="*/ 0 w 6"/>
                    <a:gd name="T7" fmla="*/ 0 h 16"/>
                    <a:gd name="T8" fmla="*/ 0 60000 65536"/>
                    <a:gd name="T9" fmla="*/ 0 60000 65536"/>
                    <a:gd name="T10" fmla="*/ 0 60000 65536"/>
                    <a:gd name="T11" fmla="*/ 0 60000 65536"/>
                    <a:gd name="T12" fmla="*/ 0 w 6"/>
                    <a:gd name="T13" fmla="*/ 0 h 16"/>
                    <a:gd name="T14" fmla="*/ 6 w 6"/>
                    <a:gd name="T15" fmla="*/ 16 h 16"/>
                  </a:gdLst>
                  <a:ahLst/>
                  <a:cxnLst>
                    <a:cxn ang="T8">
                      <a:pos x="T0" y="T1"/>
                    </a:cxn>
                    <a:cxn ang="T9">
                      <a:pos x="T2" y="T3"/>
                    </a:cxn>
                    <a:cxn ang="T10">
                      <a:pos x="T4" y="T5"/>
                    </a:cxn>
                    <a:cxn ang="T11">
                      <a:pos x="T6" y="T7"/>
                    </a:cxn>
                  </a:cxnLst>
                  <a:rect l="T12" t="T13" r="T14" b="T15"/>
                  <a:pathLst>
                    <a:path w="6" h="16">
                      <a:moveTo>
                        <a:pt x="6" y="16"/>
                      </a:moveTo>
                      <a:lnTo>
                        <a:pt x="5" y="12"/>
                      </a:lnTo>
                      <a:lnTo>
                        <a:pt x="2" y="3"/>
                      </a:lnTo>
                      <a:lnTo>
                        <a:pt x="0" y="0"/>
                      </a:lnTo>
                    </a:path>
                  </a:pathLst>
                </a:custGeom>
                <a:noFill/>
                <a:ln w="11113">
                  <a:solidFill>
                    <a:srgbClr val="87C2DC"/>
                  </a:solidFill>
                  <a:round/>
                  <a:headEnd/>
                  <a:tailEnd/>
                </a:ln>
              </p:spPr>
              <p:txBody>
                <a:bodyPr/>
                <a:lstStyle/>
                <a:p>
                  <a:endParaRPr lang="en-US"/>
                </a:p>
              </p:txBody>
            </p:sp>
            <p:sp>
              <p:nvSpPr>
                <p:cNvPr id="18594" name="Freeform 91"/>
                <p:cNvSpPr>
                  <a:spLocks/>
                </p:cNvSpPr>
                <p:nvPr/>
              </p:nvSpPr>
              <p:spPr bwMode="auto">
                <a:xfrm>
                  <a:off x="1203" y="1824"/>
                  <a:ext cx="6" cy="7"/>
                </a:xfrm>
                <a:custGeom>
                  <a:avLst/>
                  <a:gdLst>
                    <a:gd name="T0" fmla="*/ 0 w 23"/>
                    <a:gd name="T1" fmla="*/ 0 h 29"/>
                    <a:gd name="T2" fmla="*/ 0 w 23"/>
                    <a:gd name="T3" fmla="*/ 0 h 29"/>
                    <a:gd name="T4" fmla="*/ 0 w 23"/>
                    <a:gd name="T5" fmla="*/ 0 h 29"/>
                    <a:gd name="T6" fmla="*/ 0 w 23"/>
                    <a:gd name="T7" fmla="*/ 0 h 29"/>
                    <a:gd name="T8" fmla="*/ 0 60000 65536"/>
                    <a:gd name="T9" fmla="*/ 0 60000 65536"/>
                    <a:gd name="T10" fmla="*/ 0 60000 65536"/>
                    <a:gd name="T11" fmla="*/ 0 60000 65536"/>
                    <a:gd name="T12" fmla="*/ 0 w 23"/>
                    <a:gd name="T13" fmla="*/ 0 h 29"/>
                    <a:gd name="T14" fmla="*/ 23 w 23"/>
                    <a:gd name="T15" fmla="*/ 29 h 29"/>
                  </a:gdLst>
                  <a:ahLst/>
                  <a:cxnLst>
                    <a:cxn ang="T8">
                      <a:pos x="T0" y="T1"/>
                    </a:cxn>
                    <a:cxn ang="T9">
                      <a:pos x="T2" y="T3"/>
                    </a:cxn>
                    <a:cxn ang="T10">
                      <a:pos x="T4" y="T5"/>
                    </a:cxn>
                    <a:cxn ang="T11">
                      <a:pos x="T6" y="T7"/>
                    </a:cxn>
                  </a:cxnLst>
                  <a:rect l="T12" t="T13" r="T14" b="T15"/>
                  <a:pathLst>
                    <a:path w="23" h="29">
                      <a:moveTo>
                        <a:pt x="0" y="29"/>
                      </a:moveTo>
                      <a:lnTo>
                        <a:pt x="7" y="19"/>
                      </a:lnTo>
                      <a:lnTo>
                        <a:pt x="16" y="10"/>
                      </a:lnTo>
                      <a:lnTo>
                        <a:pt x="23" y="0"/>
                      </a:lnTo>
                    </a:path>
                  </a:pathLst>
                </a:custGeom>
                <a:noFill/>
                <a:ln w="11113">
                  <a:solidFill>
                    <a:srgbClr val="87C2DC"/>
                  </a:solidFill>
                  <a:round/>
                  <a:headEnd/>
                  <a:tailEnd/>
                </a:ln>
              </p:spPr>
              <p:txBody>
                <a:bodyPr/>
                <a:lstStyle/>
                <a:p>
                  <a:endParaRPr lang="en-US"/>
                </a:p>
              </p:txBody>
            </p:sp>
            <p:sp>
              <p:nvSpPr>
                <p:cNvPr id="18595" name="Freeform 92"/>
                <p:cNvSpPr>
                  <a:spLocks/>
                </p:cNvSpPr>
                <p:nvPr/>
              </p:nvSpPr>
              <p:spPr bwMode="auto">
                <a:xfrm>
                  <a:off x="1185" y="1862"/>
                  <a:ext cx="17" cy="5"/>
                </a:xfrm>
                <a:custGeom>
                  <a:avLst/>
                  <a:gdLst>
                    <a:gd name="T0" fmla="*/ 0 w 67"/>
                    <a:gd name="T1" fmla="*/ 0 h 21"/>
                    <a:gd name="T2" fmla="*/ 0 w 67"/>
                    <a:gd name="T3" fmla="*/ 0 h 21"/>
                    <a:gd name="T4" fmla="*/ 0 w 67"/>
                    <a:gd name="T5" fmla="*/ 0 h 21"/>
                    <a:gd name="T6" fmla="*/ 0 w 67"/>
                    <a:gd name="T7" fmla="*/ 0 h 21"/>
                    <a:gd name="T8" fmla="*/ 0 60000 65536"/>
                    <a:gd name="T9" fmla="*/ 0 60000 65536"/>
                    <a:gd name="T10" fmla="*/ 0 60000 65536"/>
                    <a:gd name="T11" fmla="*/ 0 60000 65536"/>
                    <a:gd name="T12" fmla="*/ 0 w 67"/>
                    <a:gd name="T13" fmla="*/ 0 h 21"/>
                    <a:gd name="T14" fmla="*/ 67 w 67"/>
                    <a:gd name="T15" fmla="*/ 21 h 21"/>
                  </a:gdLst>
                  <a:ahLst/>
                  <a:cxnLst>
                    <a:cxn ang="T8">
                      <a:pos x="T0" y="T1"/>
                    </a:cxn>
                    <a:cxn ang="T9">
                      <a:pos x="T2" y="T3"/>
                    </a:cxn>
                    <a:cxn ang="T10">
                      <a:pos x="T4" y="T5"/>
                    </a:cxn>
                    <a:cxn ang="T11">
                      <a:pos x="T6" y="T7"/>
                    </a:cxn>
                  </a:cxnLst>
                  <a:rect l="T12" t="T13" r="T14" b="T15"/>
                  <a:pathLst>
                    <a:path w="67" h="21">
                      <a:moveTo>
                        <a:pt x="0" y="0"/>
                      </a:moveTo>
                      <a:lnTo>
                        <a:pt x="19" y="11"/>
                      </a:lnTo>
                      <a:lnTo>
                        <a:pt x="46" y="19"/>
                      </a:lnTo>
                      <a:lnTo>
                        <a:pt x="67" y="21"/>
                      </a:lnTo>
                    </a:path>
                  </a:pathLst>
                </a:custGeom>
                <a:noFill/>
                <a:ln w="6350">
                  <a:solidFill>
                    <a:srgbClr val="D1E7F1"/>
                  </a:solidFill>
                  <a:round/>
                  <a:headEnd/>
                  <a:tailEnd/>
                </a:ln>
              </p:spPr>
              <p:txBody>
                <a:bodyPr/>
                <a:lstStyle/>
                <a:p>
                  <a:endParaRPr lang="en-US"/>
                </a:p>
              </p:txBody>
            </p:sp>
            <p:sp>
              <p:nvSpPr>
                <p:cNvPr id="18596" name="Freeform 93"/>
                <p:cNvSpPr>
                  <a:spLocks/>
                </p:cNvSpPr>
                <p:nvPr/>
              </p:nvSpPr>
              <p:spPr bwMode="auto">
                <a:xfrm>
                  <a:off x="1202" y="1865"/>
                  <a:ext cx="26" cy="2"/>
                </a:xfrm>
                <a:custGeom>
                  <a:avLst/>
                  <a:gdLst>
                    <a:gd name="T0" fmla="*/ 0 w 106"/>
                    <a:gd name="T1" fmla="*/ 0 h 10"/>
                    <a:gd name="T2" fmla="*/ 0 w 106"/>
                    <a:gd name="T3" fmla="*/ 0 h 10"/>
                    <a:gd name="T4" fmla="*/ 0 w 106"/>
                    <a:gd name="T5" fmla="*/ 0 h 10"/>
                    <a:gd name="T6" fmla="*/ 0 w 106"/>
                    <a:gd name="T7" fmla="*/ 0 h 10"/>
                    <a:gd name="T8" fmla="*/ 0 60000 65536"/>
                    <a:gd name="T9" fmla="*/ 0 60000 65536"/>
                    <a:gd name="T10" fmla="*/ 0 60000 65536"/>
                    <a:gd name="T11" fmla="*/ 0 60000 65536"/>
                    <a:gd name="T12" fmla="*/ 0 w 106"/>
                    <a:gd name="T13" fmla="*/ 0 h 10"/>
                    <a:gd name="T14" fmla="*/ 106 w 106"/>
                    <a:gd name="T15" fmla="*/ 10 h 10"/>
                  </a:gdLst>
                  <a:ahLst/>
                  <a:cxnLst>
                    <a:cxn ang="T8">
                      <a:pos x="T0" y="T1"/>
                    </a:cxn>
                    <a:cxn ang="T9">
                      <a:pos x="T2" y="T3"/>
                    </a:cxn>
                    <a:cxn ang="T10">
                      <a:pos x="T4" y="T5"/>
                    </a:cxn>
                    <a:cxn ang="T11">
                      <a:pos x="T6" y="T7"/>
                    </a:cxn>
                  </a:cxnLst>
                  <a:rect l="T12" t="T13" r="T14" b="T15"/>
                  <a:pathLst>
                    <a:path w="106" h="10">
                      <a:moveTo>
                        <a:pt x="0" y="10"/>
                      </a:moveTo>
                      <a:lnTo>
                        <a:pt x="35" y="2"/>
                      </a:lnTo>
                      <a:lnTo>
                        <a:pt x="72" y="0"/>
                      </a:lnTo>
                      <a:lnTo>
                        <a:pt x="106" y="7"/>
                      </a:lnTo>
                    </a:path>
                  </a:pathLst>
                </a:custGeom>
                <a:noFill/>
                <a:ln w="6350">
                  <a:solidFill>
                    <a:srgbClr val="D1E7F1"/>
                  </a:solidFill>
                  <a:round/>
                  <a:headEnd/>
                  <a:tailEnd/>
                </a:ln>
              </p:spPr>
              <p:txBody>
                <a:bodyPr/>
                <a:lstStyle/>
                <a:p>
                  <a:endParaRPr lang="en-US"/>
                </a:p>
              </p:txBody>
            </p:sp>
            <p:sp>
              <p:nvSpPr>
                <p:cNvPr id="18597" name="Freeform 94"/>
                <p:cNvSpPr>
                  <a:spLocks/>
                </p:cNvSpPr>
                <p:nvPr/>
              </p:nvSpPr>
              <p:spPr bwMode="auto">
                <a:xfrm>
                  <a:off x="1201" y="1911"/>
                  <a:ext cx="29" cy="14"/>
                </a:xfrm>
                <a:custGeom>
                  <a:avLst/>
                  <a:gdLst>
                    <a:gd name="T0" fmla="*/ 0 w 114"/>
                    <a:gd name="T1" fmla="*/ 0 h 58"/>
                    <a:gd name="T2" fmla="*/ 0 w 114"/>
                    <a:gd name="T3" fmla="*/ 0 h 58"/>
                    <a:gd name="T4" fmla="*/ 0 w 114"/>
                    <a:gd name="T5" fmla="*/ 0 h 58"/>
                    <a:gd name="T6" fmla="*/ 0 w 114"/>
                    <a:gd name="T7" fmla="*/ 0 h 58"/>
                    <a:gd name="T8" fmla="*/ 0 w 114"/>
                    <a:gd name="T9" fmla="*/ 0 h 58"/>
                    <a:gd name="T10" fmla="*/ 0 w 114"/>
                    <a:gd name="T11" fmla="*/ 0 h 58"/>
                    <a:gd name="T12" fmla="*/ 0 w 114"/>
                    <a:gd name="T13" fmla="*/ 0 h 58"/>
                    <a:gd name="T14" fmla="*/ 0 w 114"/>
                    <a:gd name="T15" fmla="*/ 0 h 58"/>
                    <a:gd name="T16" fmla="*/ 0 w 114"/>
                    <a:gd name="T17" fmla="*/ 0 h 58"/>
                    <a:gd name="T18" fmla="*/ 0 w 114"/>
                    <a:gd name="T19" fmla="*/ 0 h 58"/>
                    <a:gd name="T20" fmla="*/ 0 w 114"/>
                    <a:gd name="T21" fmla="*/ 0 h 58"/>
                    <a:gd name="T22" fmla="*/ 0 w 114"/>
                    <a:gd name="T23" fmla="*/ 0 h 58"/>
                    <a:gd name="T24" fmla="*/ 0 w 11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8"/>
                    <a:gd name="T41" fmla="*/ 114 w 114"/>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8">
                      <a:moveTo>
                        <a:pt x="65" y="10"/>
                      </a:moveTo>
                      <a:lnTo>
                        <a:pt x="44" y="19"/>
                      </a:lnTo>
                      <a:lnTo>
                        <a:pt x="24" y="31"/>
                      </a:lnTo>
                      <a:lnTo>
                        <a:pt x="4" y="43"/>
                      </a:lnTo>
                      <a:lnTo>
                        <a:pt x="3" y="46"/>
                      </a:lnTo>
                      <a:lnTo>
                        <a:pt x="1" y="54"/>
                      </a:lnTo>
                      <a:lnTo>
                        <a:pt x="0" y="58"/>
                      </a:lnTo>
                      <a:lnTo>
                        <a:pt x="34" y="28"/>
                      </a:lnTo>
                      <a:lnTo>
                        <a:pt x="70" y="6"/>
                      </a:lnTo>
                      <a:lnTo>
                        <a:pt x="114" y="0"/>
                      </a:lnTo>
                      <a:lnTo>
                        <a:pt x="65" y="10"/>
                      </a:lnTo>
                      <a:close/>
                    </a:path>
                  </a:pathLst>
                </a:custGeom>
                <a:solidFill>
                  <a:srgbClr val="47A3CB"/>
                </a:solidFill>
                <a:ln w="9525">
                  <a:noFill/>
                  <a:round/>
                  <a:headEnd/>
                  <a:tailEnd/>
                </a:ln>
              </p:spPr>
              <p:txBody>
                <a:bodyPr/>
                <a:lstStyle/>
                <a:p>
                  <a:endParaRPr lang="en-US"/>
                </a:p>
              </p:txBody>
            </p:sp>
            <p:sp>
              <p:nvSpPr>
                <p:cNvPr id="18598" name="Freeform 95"/>
                <p:cNvSpPr>
                  <a:spLocks/>
                </p:cNvSpPr>
                <p:nvPr/>
              </p:nvSpPr>
              <p:spPr bwMode="auto">
                <a:xfrm>
                  <a:off x="1203" y="1914"/>
                  <a:ext cx="15" cy="8"/>
                </a:xfrm>
                <a:custGeom>
                  <a:avLst/>
                  <a:gdLst>
                    <a:gd name="T0" fmla="*/ 0 w 61"/>
                    <a:gd name="T1" fmla="*/ 0 h 33"/>
                    <a:gd name="T2" fmla="*/ 0 w 61"/>
                    <a:gd name="T3" fmla="*/ 0 h 33"/>
                    <a:gd name="T4" fmla="*/ 0 w 61"/>
                    <a:gd name="T5" fmla="*/ 0 h 33"/>
                    <a:gd name="T6" fmla="*/ 0 w 61"/>
                    <a:gd name="T7" fmla="*/ 0 h 33"/>
                    <a:gd name="T8" fmla="*/ 0 60000 65536"/>
                    <a:gd name="T9" fmla="*/ 0 60000 65536"/>
                    <a:gd name="T10" fmla="*/ 0 60000 65536"/>
                    <a:gd name="T11" fmla="*/ 0 60000 65536"/>
                    <a:gd name="T12" fmla="*/ 0 w 61"/>
                    <a:gd name="T13" fmla="*/ 0 h 33"/>
                    <a:gd name="T14" fmla="*/ 61 w 61"/>
                    <a:gd name="T15" fmla="*/ 33 h 33"/>
                  </a:gdLst>
                  <a:ahLst/>
                  <a:cxnLst>
                    <a:cxn ang="T8">
                      <a:pos x="T0" y="T1"/>
                    </a:cxn>
                    <a:cxn ang="T9">
                      <a:pos x="T2" y="T3"/>
                    </a:cxn>
                    <a:cxn ang="T10">
                      <a:pos x="T4" y="T5"/>
                    </a:cxn>
                    <a:cxn ang="T11">
                      <a:pos x="T6" y="T7"/>
                    </a:cxn>
                  </a:cxnLst>
                  <a:rect l="T12" t="T13" r="T14" b="T15"/>
                  <a:pathLst>
                    <a:path w="61" h="33">
                      <a:moveTo>
                        <a:pt x="61" y="0"/>
                      </a:moveTo>
                      <a:lnTo>
                        <a:pt x="40" y="9"/>
                      </a:lnTo>
                      <a:lnTo>
                        <a:pt x="20" y="21"/>
                      </a:lnTo>
                      <a:lnTo>
                        <a:pt x="0" y="33"/>
                      </a:lnTo>
                    </a:path>
                  </a:pathLst>
                </a:custGeom>
                <a:noFill/>
                <a:ln w="6350">
                  <a:solidFill>
                    <a:srgbClr val="87C2DC"/>
                  </a:solidFill>
                  <a:round/>
                  <a:headEnd/>
                  <a:tailEnd/>
                </a:ln>
              </p:spPr>
              <p:txBody>
                <a:bodyPr/>
                <a:lstStyle/>
                <a:p>
                  <a:endParaRPr lang="en-US"/>
                </a:p>
              </p:txBody>
            </p:sp>
            <p:sp>
              <p:nvSpPr>
                <p:cNvPr id="18599" name="Freeform 96"/>
                <p:cNvSpPr>
                  <a:spLocks/>
                </p:cNvSpPr>
                <p:nvPr/>
              </p:nvSpPr>
              <p:spPr bwMode="auto">
                <a:xfrm>
                  <a:off x="1201" y="1922"/>
                  <a:ext cx="2" cy="3"/>
                </a:xfrm>
                <a:custGeom>
                  <a:avLst/>
                  <a:gdLst>
                    <a:gd name="T0" fmla="*/ 1 w 4"/>
                    <a:gd name="T1" fmla="*/ 0 h 15"/>
                    <a:gd name="T2" fmla="*/ 1 w 4"/>
                    <a:gd name="T3" fmla="*/ 0 h 15"/>
                    <a:gd name="T4" fmla="*/ 1 w 4"/>
                    <a:gd name="T5" fmla="*/ 0 h 15"/>
                    <a:gd name="T6" fmla="*/ 0 w 4"/>
                    <a:gd name="T7" fmla="*/ 0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0"/>
                      </a:moveTo>
                      <a:lnTo>
                        <a:pt x="3" y="3"/>
                      </a:lnTo>
                      <a:lnTo>
                        <a:pt x="1" y="11"/>
                      </a:lnTo>
                      <a:lnTo>
                        <a:pt x="0" y="15"/>
                      </a:lnTo>
                    </a:path>
                  </a:pathLst>
                </a:custGeom>
                <a:noFill/>
                <a:ln w="6350">
                  <a:solidFill>
                    <a:srgbClr val="87C2DC"/>
                  </a:solidFill>
                  <a:round/>
                  <a:headEnd/>
                  <a:tailEnd/>
                </a:ln>
              </p:spPr>
              <p:txBody>
                <a:bodyPr/>
                <a:lstStyle/>
                <a:p>
                  <a:endParaRPr lang="en-US"/>
                </a:p>
              </p:txBody>
            </p:sp>
            <p:sp>
              <p:nvSpPr>
                <p:cNvPr id="18600" name="Freeform 97"/>
                <p:cNvSpPr>
                  <a:spLocks/>
                </p:cNvSpPr>
                <p:nvPr/>
              </p:nvSpPr>
              <p:spPr bwMode="auto">
                <a:xfrm>
                  <a:off x="1201" y="1911"/>
                  <a:ext cx="29" cy="14"/>
                </a:xfrm>
                <a:custGeom>
                  <a:avLst/>
                  <a:gdLst>
                    <a:gd name="T0" fmla="*/ 0 w 114"/>
                    <a:gd name="T1" fmla="*/ 0 h 58"/>
                    <a:gd name="T2" fmla="*/ 0 w 114"/>
                    <a:gd name="T3" fmla="*/ 0 h 58"/>
                    <a:gd name="T4" fmla="*/ 0 w 114"/>
                    <a:gd name="T5" fmla="*/ 0 h 58"/>
                    <a:gd name="T6" fmla="*/ 0 w 114"/>
                    <a:gd name="T7" fmla="*/ 0 h 58"/>
                    <a:gd name="T8" fmla="*/ 0 60000 65536"/>
                    <a:gd name="T9" fmla="*/ 0 60000 65536"/>
                    <a:gd name="T10" fmla="*/ 0 60000 65536"/>
                    <a:gd name="T11" fmla="*/ 0 60000 65536"/>
                    <a:gd name="T12" fmla="*/ 0 w 114"/>
                    <a:gd name="T13" fmla="*/ 0 h 58"/>
                    <a:gd name="T14" fmla="*/ 114 w 114"/>
                    <a:gd name="T15" fmla="*/ 58 h 58"/>
                  </a:gdLst>
                  <a:ahLst/>
                  <a:cxnLst>
                    <a:cxn ang="T8">
                      <a:pos x="T0" y="T1"/>
                    </a:cxn>
                    <a:cxn ang="T9">
                      <a:pos x="T2" y="T3"/>
                    </a:cxn>
                    <a:cxn ang="T10">
                      <a:pos x="T4" y="T5"/>
                    </a:cxn>
                    <a:cxn ang="T11">
                      <a:pos x="T6" y="T7"/>
                    </a:cxn>
                  </a:cxnLst>
                  <a:rect l="T12" t="T13" r="T14" b="T15"/>
                  <a:pathLst>
                    <a:path w="114" h="58">
                      <a:moveTo>
                        <a:pt x="0" y="58"/>
                      </a:moveTo>
                      <a:lnTo>
                        <a:pt x="34" y="28"/>
                      </a:lnTo>
                      <a:lnTo>
                        <a:pt x="70" y="6"/>
                      </a:lnTo>
                      <a:lnTo>
                        <a:pt x="114" y="0"/>
                      </a:lnTo>
                    </a:path>
                  </a:pathLst>
                </a:custGeom>
                <a:noFill/>
                <a:ln w="6350">
                  <a:solidFill>
                    <a:srgbClr val="87C2DC"/>
                  </a:solidFill>
                  <a:round/>
                  <a:headEnd/>
                  <a:tailEnd/>
                </a:ln>
              </p:spPr>
              <p:txBody>
                <a:bodyPr/>
                <a:lstStyle/>
                <a:p>
                  <a:endParaRPr lang="en-US"/>
                </a:p>
              </p:txBody>
            </p:sp>
            <p:sp>
              <p:nvSpPr>
                <p:cNvPr id="18601" name="Freeform 98"/>
                <p:cNvSpPr>
                  <a:spLocks/>
                </p:cNvSpPr>
                <p:nvPr/>
              </p:nvSpPr>
              <p:spPr bwMode="auto">
                <a:xfrm>
                  <a:off x="1196" y="1961"/>
                  <a:ext cx="34" cy="8"/>
                </a:xfrm>
                <a:custGeom>
                  <a:avLst/>
                  <a:gdLst>
                    <a:gd name="T0" fmla="*/ 0 w 133"/>
                    <a:gd name="T1" fmla="*/ 0 h 31"/>
                    <a:gd name="T2" fmla="*/ 0 w 133"/>
                    <a:gd name="T3" fmla="*/ 0 h 31"/>
                    <a:gd name="T4" fmla="*/ 0 w 133"/>
                    <a:gd name="T5" fmla="*/ 0 h 31"/>
                    <a:gd name="T6" fmla="*/ 0 w 133"/>
                    <a:gd name="T7" fmla="*/ 0 h 31"/>
                    <a:gd name="T8" fmla="*/ 0 w 133"/>
                    <a:gd name="T9" fmla="*/ 0 h 31"/>
                    <a:gd name="T10" fmla="*/ 0 w 133"/>
                    <a:gd name="T11" fmla="*/ 0 h 31"/>
                    <a:gd name="T12" fmla="*/ 0 w 133"/>
                    <a:gd name="T13" fmla="*/ 0 h 31"/>
                    <a:gd name="T14" fmla="*/ 0 w 133"/>
                    <a:gd name="T15" fmla="*/ 0 h 31"/>
                    <a:gd name="T16" fmla="*/ 0 w 133"/>
                    <a:gd name="T17" fmla="*/ 0 h 31"/>
                    <a:gd name="T18" fmla="*/ 0 w 133"/>
                    <a:gd name="T19" fmla="*/ 0 h 31"/>
                    <a:gd name="T20" fmla="*/ 0 w 133"/>
                    <a:gd name="T21" fmla="*/ 0 h 31"/>
                    <a:gd name="T22" fmla="*/ 0 w 133"/>
                    <a:gd name="T23" fmla="*/ 0 h 31"/>
                    <a:gd name="T24" fmla="*/ 0 w 13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31"/>
                    <a:gd name="T41" fmla="*/ 133 w 133"/>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31">
                      <a:moveTo>
                        <a:pt x="55" y="4"/>
                      </a:moveTo>
                      <a:lnTo>
                        <a:pt x="35" y="8"/>
                      </a:lnTo>
                      <a:lnTo>
                        <a:pt x="17" y="15"/>
                      </a:lnTo>
                      <a:lnTo>
                        <a:pt x="0" y="25"/>
                      </a:lnTo>
                      <a:lnTo>
                        <a:pt x="1" y="26"/>
                      </a:lnTo>
                      <a:lnTo>
                        <a:pt x="3" y="30"/>
                      </a:lnTo>
                      <a:lnTo>
                        <a:pt x="3" y="31"/>
                      </a:lnTo>
                      <a:lnTo>
                        <a:pt x="42" y="9"/>
                      </a:lnTo>
                      <a:lnTo>
                        <a:pt x="87" y="0"/>
                      </a:lnTo>
                      <a:lnTo>
                        <a:pt x="133" y="4"/>
                      </a:lnTo>
                      <a:lnTo>
                        <a:pt x="55" y="4"/>
                      </a:lnTo>
                      <a:close/>
                    </a:path>
                  </a:pathLst>
                </a:custGeom>
                <a:solidFill>
                  <a:srgbClr val="47A3CB"/>
                </a:solidFill>
                <a:ln w="9525">
                  <a:noFill/>
                  <a:round/>
                  <a:headEnd/>
                  <a:tailEnd/>
                </a:ln>
              </p:spPr>
              <p:txBody>
                <a:bodyPr/>
                <a:lstStyle/>
                <a:p>
                  <a:endParaRPr lang="en-US"/>
                </a:p>
              </p:txBody>
            </p:sp>
            <p:sp>
              <p:nvSpPr>
                <p:cNvPr id="18602" name="Freeform 99"/>
                <p:cNvSpPr>
                  <a:spLocks/>
                </p:cNvSpPr>
                <p:nvPr/>
              </p:nvSpPr>
              <p:spPr bwMode="auto">
                <a:xfrm>
                  <a:off x="1196" y="1962"/>
                  <a:ext cx="14" cy="6"/>
                </a:xfrm>
                <a:custGeom>
                  <a:avLst/>
                  <a:gdLst>
                    <a:gd name="T0" fmla="*/ 0 w 55"/>
                    <a:gd name="T1" fmla="*/ 0 h 21"/>
                    <a:gd name="T2" fmla="*/ 0 w 55"/>
                    <a:gd name="T3" fmla="*/ 0 h 21"/>
                    <a:gd name="T4" fmla="*/ 0 w 55"/>
                    <a:gd name="T5" fmla="*/ 0 h 21"/>
                    <a:gd name="T6" fmla="*/ 0 w 55"/>
                    <a:gd name="T7" fmla="*/ 0 h 21"/>
                    <a:gd name="T8" fmla="*/ 0 60000 65536"/>
                    <a:gd name="T9" fmla="*/ 0 60000 65536"/>
                    <a:gd name="T10" fmla="*/ 0 60000 65536"/>
                    <a:gd name="T11" fmla="*/ 0 60000 65536"/>
                    <a:gd name="T12" fmla="*/ 0 w 55"/>
                    <a:gd name="T13" fmla="*/ 0 h 21"/>
                    <a:gd name="T14" fmla="*/ 55 w 55"/>
                    <a:gd name="T15" fmla="*/ 21 h 21"/>
                  </a:gdLst>
                  <a:ahLst/>
                  <a:cxnLst>
                    <a:cxn ang="T8">
                      <a:pos x="T0" y="T1"/>
                    </a:cxn>
                    <a:cxn ang="T9">
                      <a:pos x="T2" y="T3"/>
                    </a:cxn>
                    <a:cxn ang="T10">
                      <a:pos x="T4" y="T5"/>
                    </a:cxn>
                    <a:cxn ang="T11">
                      <a:pos x="T6" y="T7"/>
                    </a:cxn>
                  </a:cxnLst>
                  <a:rect l="T12" t="T13" r="T14" b="T15"/>
                  <a:pathLst>
                    <a:path w="55" h="21">
                      <a:moveTo>
                        <a:pt x="55" y="0"/>
                      </a:moveTo>
                      <a:lnTo>
                        <a:pt x="35" y="4"/>
                      </a:lnTo>
                      <a:lnTo>
                        <a:pt x="17" y="11"/>
                      </a:lnTo>
                      <a:lnTo>
                        <a:pt x="0" y="21"/>
                      </a:lnTo>
                    </a:path>
                  </a:pathLst>
                </a:custGeom>
                <a:noFill/>
                <a:ln w="6350">
                  <a:solidFill>
                    <a:srgbClr val="87C2DC"/>
                  </a:solidFill>
                  <a:round/>
                  <a:headEnd/>
                  <a:tailEnd/>
                </a:ln>
              </p:spPr>
              <p:txBody>
                <a:bodyPr/>
                <a:lstStyle/>
                <a:p>
                  <a:endParaRPr lang="en-US"/>
                </a:p>
              </p:txBody>
            </p:sp>
            <p:sp>
              <p:nvSpPr>
                <p:cNvPr id="18603" name="Freeform 100"/>
                <p:cNvSpPr>
                  <a:spLocks/>
                </p:cNvSpPr>
                <p:nvPr/>
              </p:nvSpPr>
              <p:spPr bwMode="auto">
                <a:xfrm>
                  <a:off x="1196" y="1968"/>
                  <a:ext cx="1" cy="1"/>
                </a:xfrm>
                <a:custGeom>
                  <a:avLst/>
                  <a:gdLst>
                    <a:gd name="T0" fmla="*/ 0 w 3"/>
                    <a:gd name="T1" fmla="*/ 0 h 6"/>
                    <a:gd name="T2" fmla="*/ 0 w 3"/>
                    <a:gd name="T3" fmla="*/ 0 h 6"/>
                    <a:gd name="T4" fmla="*/ 0 w 3"/>
                    <a:gd name="T5" fmla="*/ 0 h 6"/>
                    <a:gd name="T6" fmla="*/ 0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0" y="0"/>
                      </a:moveTo>
                      <a:lnTo>
                        <a:pt x="1" y="1"/>
                      </a:lnTo>
                      <a:lnTo>
                        <a:pt x="3" y="5"/>
                      </a:lnTo>
                      <a:lnTo>
                        <a:pt x="3" y="6"/>
                      </a:lnTo>
                    </a:path>
                  </a:pathLst>
                </a:custGeom>
                <a:noFill/>
                <a:ln w="6350">
                  <a:solidFill>
                    <a:srgbClr val="87C2DC"/>
                  </a:solidFill>
                  <a:round/>
                  <a:headEnd/>
                  <a:tailEnd/>
                </a:ln>
              </p:spPr>
              <p:txBody>
                <a:bodyPr/>
                <a:lstStyle/>
                <a:p>
                  <a:endParaRPr lang="en-US"/>
                </a:p>
              </p:txBody>
            </p:sp>
            <p:sp>
              <p:nvSpPr>
                <p:cNvPr id="18604" name="Freeform 101"/>
                <p:cNvSpPr>
                  <a:spLocks/>
                </p:cNvSpPr>
                <p:nvPr/>
              </p:nvSpPr>
              <p:spPr bwMode="auto">
                <a:xfrm>
                  <a:off x="1197" y="1961"/>
                  <a:ext cx="33" cy="8"/>
                </a:xfrm>
                <a:custGeom>
                  <a:avLst/>
                  <a:gdLst>
                    <a:gd name="T0" fmla="*/ 0 w 130"/>
                    <a:gd name="T1" fmla="*/ 0 h 31"/>
                    <a:gd name="T2" fmla="*/ 0 w 130"/>
                    <a:gd name="T3" fmla="*/ 0 h 31"/>
                    <a:gd name="T4" fmla="*/ 0 w 130"/>
                    <a:gd name="T5" fmla="*/ 0 h 31"/>
                    <a:gd name="T6" fmla="*/ 0 w 130"/>
                    <a:gd name="T7" fmla="*/ 0 h 31"/>
                    <a:gd name="T8" fmla="*/ 0 60000 65536"/>
                    <a:gd name="T9" fmla="*/ 0 60000 65536"/>
                    <a:gd name="T10" fmla="*/ 0 60000 65536"/>
                    <a:gd name="T11" fmla="*/ 0 60000 65536"/>
                    <a:gd name="T12" fmla="*/ 0 w 130"/>
                    <a:gd name="T13" fmla="*/ 0 h 31"/>
                    <a:gd name="T14" fmla="*/ 130 w 130"/>
                    <a:gd name="T15" fmla="*/ 31 h 31"/>
                  </a:gdLst>
                  <a:ahLst/>
                  <a:cxnLst>
                    <a:cxn ang="T8">
                      <a:pos x="T0" y="T1"/>
                    </a:cxn>
                    <a:cxn ang="T9">
                      <a:pos x="T2" y="T3"/>
                    </a:cxn>
                    <a:cxn ang="T10">
                      <a:pos x="T4" y="T5"/>
                    </a:cxn>
                    <a:cxn ang="T11">
                      <a:pos x="T6" y="T7"/>
                    </a:cxn>
                  </a:cxnLst>
                  <a:rect l="T12" t="T13" r="T14" b="T15"/>
                  <a:pathLst>
                    <a:path w="130" h="31">
                      <a:moveTo>
                        <a:pt x="0" y="31"/>
                      </a:moveTo>
                      <a:lnTo>
                        <a:pt x="39" y="9"/>
                      </a:lnTo>
                      <a:lnTo>
                        <a:pt x="84" y="0"/>
                      </a:lnTo>
                      <a:lnTo>
                        <a:pt x="130" y="4"/>
                      </a:lnTo>
                    </a:path>
                  </a:pathLst>
                </a:custGeom>
                <a:noFill/>
                <a:ln w="6350">
                  <a:solidFill>
                    <a:srgbClr val="87C2DC"/>
                  </a:solidFill>
                  <a:round/>
                  <a:headEnd/>
                  <a:tailEnd/>
                </a:ln>
              </p:spPr>
              <p:txBody>
                <a:bodyPr/>
                <a:lstStyle/>
                <a:p>
                  <a:endParaRPr lang="en-US"/>
                </a:p>
              </p:txBody>
            </p:sp>
            <p:sp>
              <p:nvSpPr>
                <p:cNvPr id="18605" name="Freeform 102"/>
                <p:cNvSpPr>
                  <a:spLocks/>
                </p:cNvSpPr>
                <p:nvPr/>
              </p:nvSpPr>
              <p:spPr bwMode="auto">
                <a:xfrm>
                  <a:off x="1148" y="1805"/>
                  <a:ext cx="19" cy="23"/>
                </a:xfrm>
                <a:custGeom>
                  <a:avLst/>
                  <a:gdLst>
                    <a:gd name="T0" fmla="*/ 0 w 73"/>
                    <a:gd name="T1" fmla="*/ 0 h 89"/>
                    <a:gd name="T2" fmla="*/ 0 w 73"/>
                    <a:gd name="T3" fmla="*/ 0 h 89"/>
                    <a:gd name="T4" fmla="*/ 0 w 73"/>
                    <a:gd name="T5" fmla="*/ 0 h 89"/>
                    <a:gd name="T6" fmla="*/ 0 w 73"/>
                    <a:gd name="T7" fmla="*/ 0 h 89"/>
                    <a:gd name="T8" fmla="*/ 0 60000 65536"/>
                    <a:gd name="T9" fmla="*/ 0 60000 65536"/>
                    <a:gd name="T10" fmla="*/ 0 60000 65536"/>
                    <a:gd name="T11" fmla="*/ 0 60000 65536"/>
                    <a:gd name="T12" fmla="*/ 0 w 73"/>
                    <a:gd name="T13" fmla="*/ 0 h 89"/>
                    <a:gd name="T14" fmla="*/ 73 w 73"/>
                    <a:gd name="T15" fmla="*/ 89 h 89"/>
                  </a:gdLst>
                  <a:ahLst/>
                  <a:cxnLst>
                    <a:cxn ang="T8">
                      <a:pos x="T0" y="T1"/>
                    </a:cxn>
                    <a:cxn ang="T9">
                      <a:pos x="T2" y="T3"/>
                    </a:cxn>
                    <a:cxn ang="T10">
                      <a:pos x="T4" y="T5"/>
                    </a:cxn>
                    <a:cxn ang="T11">
                      <a:pos x="T6" y="T7"/>
                    </a:cxn>
                  </a:cxnLst>
                  <a:rect l="T12" t="T13" r="T14" b="T15"/>
                  <a:pathLst>
                    <a:path w="73" h="89">
                      <a:moveTo>
                        <a:pt x="0" y="0"/>
                      </a:moveTo>
                      <a:lnTo>
                        <a:pt x="34" y="26"/>
                      </a:lnTo>
                      <a:lnTo>
                        <a:pt x="54" y="53"/>
                      </a:lnTo>
                      <a:lnTo>
                        <a:pt x="73" y="89"/>
                      </a:lnTo>
                    </a:path>
                  </a:pathLst>
                </a:custGeom>
                <a:noFill/>
                <a:ln w="11113">
                  <a:solidFill>
                    <a:srgbClr val="D1E7F1"/>
                  </a:solidFill>
                  <a:round/>
                  <a:headEnd/>
                  <a:tailEnd/>
                </a:ln>
              </p:spPr>
              <p:txBody>
                <a:bodyPr/>
                <a:lstStyle/>
                <a:p>
                  <a:endParaRPr lang="en-US"/>
                </a:p>
              </p:txBody>
            </p:sp>
            <p:sp>
              <p:nvSpPr>
                <p:cNvPr id="18606" name="Freeform 103"/>
                <p:cNvSpPr>
                  <a:spLocks/>
                </p:cNvSpPr>
                <p:nvPr/>
              </p:nvSpPr>
              <p:spPr bwMode="auto">
                <a:xfrm>
                  <a:off x="1167" y="1828"/>
                  <a:ext cx="10" cy="20"/>
                </a:xfrm>
                <a:custGeom>
                  <a:avLst/>
                  <a:gdLst>
                    <a:gd name="T0" fmla="*/ 0 w 41"/>
                    <a:gd name="T1" fmla="*/ 0 h 81"/>
                    <a:gd name="T2" fmla="*/ 0 w 41"/>
                    <a:gd name="T3" fmla="*/ 0 h 81"/>
                    <a:gd name="T4" fmla="*/ 0 w 41"/>
                    <a:gd name="T5" fmla="*/ 0 h 81"/>
                    <a:gd name="T6" fmla="*/ 0 w 41"/>
                    <a:gd name="T7" fmla="*/ 0 h 81"/>
                    <a:gd name="T8" fmla="*/ 0 60000 65536"/>
                    <a:gd name="T9" fmla="*/ 0 60000 65536"/>
                    <a:gd name="T10" fmla="*/ 0 60000 65536"/>
                    <a:gd name="T11" fmla="*/ 0 60000 65536"/>
                    <a:gd name="T12" fmla="*/ 0 w 41"/>
                    <a:gd name="T13" fmla="*/ 0 h 81"/>
                    <a:gd name="T14" fmla="*/ 41 w 41"/>
                    <a:gd name="T15" fmla="*/ 81 h 81"/>
                  </a:gdLst>
                  <a:ahLst/>
                  <a:cxnLst>
                    <a:cxn ang="T8">
                      <a:pos x="T0" y="T1"/>
                    </a:cxn>
                    <a:cxn ang="T9">
                      <a:pos x="T2" y="T3"/>
                    </a:cxn>
                    <a:cxn ang="T10">
                      <a:pos x="T4" y="T5"/>
                    </a:cxn>
                    <a:cxn ang="T11">
                      <a:pos x="T6" y="T7"/>
                    </a:cxn>
                  </a:cxnLst>
                  <a:rect l="T12" t="T13" r="T14" b="T15"/>
                  <a:pathLst>
                    <a:path w="41" h="81">
                      <a:moveTo>
                        <a:pt x="0" y="0"/>
                      </a:moveTo>
                      <a:lnTo>
                        <a:pt x="28" y="53"/>
                      </a:lnTo>
                      <a:lnTo>
                        <a:pt x="41" y="81"/>
                      </a:lnTo>
                      <a:lnTo>
                        <a:pt x="36" y="68"/>
                      </a:lnTo>
                    </a:path>
                  </a:pathLst>
                </a:custGeom>
                <a:noFill/>
                <a:ln w="11113">
                  <a:solidFill>
                    <a:srgbClr val="D1E7F1"/>
                  </a:solidFill>
                  <a:round/>
                  <a:headEnd/>
                  <a:tailEnd/>
                </a:ln>
              </p:spPr>
              <p:txBody>
                <a:bodyPr/>
                <a:lstStyle/>
                <a:p>
                  <a:endParaRPr lang="en-US"/>
                </a:p>
              </p:txBody>
            </p:sp>
            <p:sp>
              <p:nvSpPr>
                <p:cNvPr id="18607" name="Freeform 104"/>
                <p:cNvSpPr>
                  <a:spLocks/>
                </p:cNvSpPr>
                <p:nvPr/>
              </p:nvSpPr>
              <p:spPr bwMode="auto">
                <a:xfrm>
                  <a:off x="1176" y="1845"/>
                  <a:ext cx="15" cy="49"/>
                </a:xfrm>
                <a:custGeom>
                  <a:avLst/>
                  <a:gdLst>
                    <a:gd name="T0" fmla="*/ 0 w 63"/>
                    <a:gd name="T1" fmla="*/ 0 h 198"/>
                    <a:gd name="T2" fmla="*/ 0 w 63"/>
                    <a:gd name="T3" fmla="*/ 0 h 198"/>
                    <a:gd name="T4" fmla="*/ 0 w 63"/>
                    <a:gd name="T5" fmla="*/ 0 h 198"/>
                    <a:gd name="T6" fmla="*/ 0 w 63"/>
                    <a:gd name="T7" fmla="*/ 0 h 198"/>
                    <a:gd name="T8" fmla="*/ 0 w 63"/>
                    <a:gd name="T9" fmla="*/ 0 h 198"/>
                    <a:gd name="T10" fmla="*/ 0 60000 65536"/>
                    <a:gd name="T11" fmla="*/ 0 60000 65536"/>
                    <a:gd name="T12" fmla="*/ 0 60000 65536"/>
                    <a:gd name="T13" fmla="*/ 0 60000 65536"/>
                    <a:gd name="T14" fmla="*/ 0 60000 65536"/>
                    <a:gd name="T15" fmla="*/ 0 w 63"/>
                    <a:gd name="T16" fmla="*/ 0 h 198"/>
                    <a:gd name="T17" fmla="*/ 63 w 63"/>
                    <a:gd name="T18" fmla="*/ 198 h 198"/>
                  </a:gdLst>
                  <a:ahLst/>
                  <a:cxnLst>
                    <a:cxn ang="T10">
                      <a:pos x="T0" y="T1"/>
                    </a:cxn>
                    <a:cxn ang="T11">
                      <a:pos x="T2" y="T3"/>
                    </a:cxn>
                    <a:cxn ang="T12">
                      <a:pos x="T4" y="T5"/>
                    </a:cxn>
                    <a:cxn ang="T13">
                      <a:pos x="T6" y="T7"/>
                    </a:cxn>
                    <a:cxn ang="T14">
                      <a:pos x="T8" y="T9"/>
                    </a:cxn>
                  </a:cxnLst>
                  <a:rect l="T15" t="T16" r="T17" b="T18"/>
                  <a:pathLst>
                    <a:path w="63" h="198">
                      <a:moveTo>
                        <a:pt x="0" y="0"/>
                      </a:moveTo>
                      <a:lnTo>
                        <a:pt x="24" y="50"/>
                      </a:lnTo>
                      <a:lnTo>
                        <a:pt x="48" y="99"/>
                      </a:lnTo>
                      <a:lnTo>
                        <a:pt x="63" y="147"/>
                      </a:lnTo>
                      <a:lnTo>
                        <a:pt x="50" y="198"/>
                      </a:lnTo>
                    </a:path>
                  </a:pathLst>
                </a:custGeom>
                <a:noFill/>
                <a:ln w="11113">
                  <a:solidFill>
                    <a:srgbClr val="D1E7F1"/>
                  </a:solidFill>
                  <a:round/>
                  <a:headEnd/>
                  <a:tailEnd/>
                </a:ln>
              </p:spPr>
              <p:txBody>
                <a:bodyPr/>
                <a:lstStyle/>
                <a:p>
                  <a:endParaRPr lang="en-US"/>
                </a:p>
              </p:txBody>
            </p:sp>
            <p:sp>
              <p:nvSpPr>
                <p:cNvPr id="18608" name="Freeform 105"/>
                <p:cNvSpPr>
                  <a:spLocks/>
                </p:cNvSpPr>
                <p:nvPr/>
              </p:nvSpPr>
              <p:spPr bwMode="auto">
                <a:xfrm>
                  <a:off x="1187" y="1894"/>
                  <a:ext cx="1" cy="15"/>
                </a:xfrm>
                <a:custGeom>
                  <a:avLst/>
                  <a:gdLst>
                    <a:gd name="T0" fmla="*/ 0 w 4"/>
                    <a:gd name="T1" fmla="*/ 0 h 59"/>
                    <a:gd name="T2" fmla="*/ 0 w 4"/>
                    <a:gd name="T3" fmla="*/ 0 h 59"/>
                    <a:gd name="T4" fmla="*/ 0 w 4"/>
                    <a:gd name="T5" fmla="*/ 0 h 59"/>
                    <a:gd name="T6" fmla="*/ 0 w 4"/>
                    <a:gd name="T7" fmla="*/ 0 h 59"/>
                    <a:gd name="T8" fmla="*/ 0 60000 65536"/>
                    <a:gd name="T9" fmla="*/ 0 60000 65536"/>
                    <a:gd name="T10" fmla="*/ 0 60000 65536"/>
                    <a:gd name="T11" fmla="*/ 0 60000 65536"/>
                    <a:gd name="T12" fmla="*/ 0 w 4"/>
                    <a:gd name="T13" fmla="*/ 0 h 59"/>
                    <a:gd name="T14" fmla="*/ 4 w 4"/>
                    <a:gd name="T15" fmla="*/ 59 h 59"/>
                  </a:gdLst>
                  <a:ahLst/>
                  <a:cxnLst>
                    <a:cxn ang="T8">
                      <a:pos x="T0" y="T1"/>
                    </a:cxn>
                    <a:cxn ang="T9">
                      <a:pos x="T2" y="T3"/>
                    </a:cxn>
                    <a:cxn ang="T10">
                      <a:pos x="T4" y="T5"/>
                    </a:cxn>
                    <a:cxn ang="T11">
                      <a:pos x="T6" y="T7"/>
                    </a:cxn>
                  </a:cxnLst>
                  <a:rect l="T12" t="T13" r="T14" b="T15"/>
                  <a:pathLst>
                    <a:path w="4" h="59">
                      <a:moveTo>
                        <a:pt x="4" y="0"/>
                      </a:moveTo>
                      <a:lnTo>
                        <a:pt x="0" y="17"/>
                      </a:lnTo>
                      <a:lnTo>
                        <a:pt x="0" y="40"/>
                      </a:lnTo>
                      <a:lnTo>
                        <a:pt x="2" y="59"/>
                      </a:lnTo>
                    </a:path>
                  </a:pathLst>
                </a:custGeom>
                <a:noFill/>
                <a:ln w="11113">
                  <a:solidFill>
                    <a:srgbClr val="D1E7F1"/>
                  </a:solidFill>
                  <a:round/>
                  <a:headEnd/>
                  <a:tailEnd/>
                </a:ln>
              </p:spPr>
              <p:txBody>
                <a:bodyPr/>
                <a:lstStyle/>
                <a:p>
                  <a:endParaRPr lang="en-US"/>
                </a:p>
              </p:txBody>
            </p:sp>
            <p:sp>
              <p:nvSpPr>
                <p:cNvPr id="18609" name="Freeform 106"/>
                <p:cNvSpPr>
                  <a:spLocks/>
                </p:cNvSpPr>
                <p:nvPr/>
              </p:nvSpPr>
              <p:spPr bwMode="auto">
                <a:xfrm>
                  <a:off x="1188" y="1909"/>
                  <a:ext cx="8" cy="12"/>
                </a:xfrm>
                <a:custGeom>
                  <a:avLst/>
                  <a:gdLst>
                    <a:gd name="T0" fmla="*/ 0 w 32"/>
                    <a:gd name="T1" fmla="*/ 0 h 49"/>
                    <a:gd name="T2" fmla="*/ 0 w 32"/>
                    <a:gd name="T3" fmla="*/ 0 h 49"/>
                    <a:gd name="T4" fmla="*/ 0 w 32"/>
                    <a:gd name="T5" fmla="*/ 0 h 49"/>
                    <a:gd name="T6" fmla="*/ 0 w 32"/>
                    <a:gd name="T7" fmla="*/ 0 h 49"/>
                    <a:gd name="T8" fmla="*/ 0 60000 65536"/>
                    <a:gd name="T9" fmla="*/ 0 60000 65536"/>
                    <a:gd name="T10" fmla="*/ 0 60000 65536"/>
                    <a:gd name="T11" fmla="*/ 0 60000 65536"/>
                    <a:gd name="T12" fmla="*/ 0 w 32"/>
                    <a:gd name="T13" fmla="*/ 0 h 49"/>
                    <a:gd name="T14" fmla="*/ 32 w 32"/>
                    <a:gd name="T15" fmla="*/ 49 h 49"/>
                  </a:gdLst>
                  <a:ahLst/>
                  <a:cxnLst>
                    <a:cxn ang="T8">
                      <a:pos x="T0" y="T1"/>
                    </a:cxn>
                    <a:cxn ang="T9">
                      <a:pos x="T2" y="T3"/>
                    </a:cxn>
                    <a:cxn ang="T10">
                      <a:pos x="T4" y="T5"/>
                    </a:cxn>
                    <a:cxn ang="T11">
                      <a:pos x="T6" y="T7"/>
                    </a:cxn>
                  </a:cxnLst>
                  <a:rect l="T12" t="T13" r="T14" b="T15"/>
                  <a:pathLst>
                    <a:path w="32" h="49">
                      <a:moveTo>
                        <a:pt x="0" y="0"/>
                      </a:moveTo>
                      <a:lnTo>
                        <a:pt x="8" y="20"/>
                      </a:lnTo>
                      <a:lnTo>
                        <a:pt x="17" y="33"/>
                      </a:lnTo>
                      <a:lnTo>
                        <a:pt x="32" y="49"/>
                      </a:lnTo>
                    </a:path>
                  </a:pathLst>
                </a:custGeom>
                <a:noFill/>
                <a:ln w="11113">
                  <a:solidFill>
                    <a:srgbClr val="D1E7F1"/>
                  </a:solidFill>
                  <a:round/>
                  <a:headEnd/>
                  <a:tailEnd/>
                </a:ln>
              </p:spPr>
              <p:txBody>
                <a:bodyPr/>
                <a:lstStyle/>
                <a:p>
                  <a:endParaRPr lang="en-US"/>
                </a:p>
              </p:txBody>
            </p:sp>
            <p:sp>
              <p:nvSpPr>
                <p:cNvPr id="18610" name="Freeform 107"/>
                <p:cNvSpPr>
                  <a:spLocks/>
                </p:cNvSpPr>
                <p:nvPr/>
              </p:nvSpPr>
              <p:spPr bwMode="auto">
                <a:xfrm>
                  <a:off x="1196" y="1921"/>
                  <a:ext cx="14" cy="20"/>
                </a:xfrm>
                <a:custGeom>
                  <a:avLst/>
                  <a:gdLst>
                    <a:gd name="T0" fmla="*/ 0 w 57"/>
                    <a:gd name="T1" fmla="*/ 0 h 77"/>
                    <a:gd name="T2" fmla="*/ 0 w 57"/>
                    <a:gd name="T3" fmla="*/ 0 h 77"/>
                    <a:gd name="T4" fmla="*/ 0 w 57"/>
                    <a:gd name="T5" fmla="*/ 0 h 77"/>
                    <a:gd name="T6" fmla="*/ 0 w 57"/>
                    <a:gd name="T7" fmla="*/ 0 h 77"/>
                    <a:gd name="T8" fmla="*/ 0 60000 65536"/>
                    <a:gd name="T9" fmla="*/ 0 60000 65536"/>
                    <a:gd name="T10" fmla="*/ 0 60000 65536"/>
                    <a:gd name="T11" fmla="*/ 0 60000 65536"/>
                    <a:gd name="T12" fmla="*/ 0 w 57"/>
                    <a:gd name="T13" fmla="*/ 0 h 77"/>
                    <a:gd name="T14" fmla="*/ 57 w 57"/>
                    <a:gd name="T15" fmla="*/ 77 h 77"/>
                  </a:gdLst>
                  <a:ahLst/>
                  <a:cxnLst>
                    <a:cxn ang="T8">
                      <a:pos x="T0" y="T1"/>
                    </a:cxn>
                    <a:cxn ang="T9">
                      <a:pos x="T2" y="T3"/>
                    </a:cxn>
                    <a:cxn ang="T10">
                      <a:pos x="T4" y="T5"/>
                    </a:cxn>
                    <a:cxn ang="T11">
                      <a:pos x="T6" y="T7"/>
                    </a:cxn>
                  </a:cxnLst>
                  <a:rect l="T12" t="T13" r="T14" b="T15"/>
                  <a:pathLst>
                    <a:path w="57" h="77">
                      <a:moveTo>
                        <a:pt x="0" y="0"/>
                      </a:moveTo>
                      <a:lnTo>
                        <a:pt x="19" y="25"/>
                      </a:lnTo>
                      <a:lnTo>
                        <a:pt x="39" y="53"/>
                      </a:lnTo>
                      <a:lnTo>
                        <a:pt x="57" y="77"/>
                      </a:lnTo>
                    </a:path>
                  </a:pathLst>
                </a:custGeom>
                <a:noFill/>
                <a:ln w="11113">
                  <a:solidFill>
                    <a:srgbClr val="D1E7F1"/>
                  </a:solidFill>
                  <a:round/>
                  <a:headEnd/>
                  <a:tailEnd/>
                </a:ln>
              </p:spPr>
              <p:txBody>
                <a:bodyPr/>
                <a:lstStyle/>
                <a:p>
                  <a:endParaRPr lang="en-US"/>
                </a:p>
              </p:txBody>
            </p:sp>
            <p:sp>
              <p:nvSpPr>
                <p:cNvPr id="18611" name="Freeform 108"/>
                <p:cNvSpPr>
                  <a:spLocks/>
                </p:cNvSpPr>
                <p:nvPr/>
              </p:nvSpPr>
              <p:spPr bwMode="auto">
                <a:xfrm>
                  <a:off x="1210" y="1941"/>
                  <a:ext cx="8" cy="9"/>
                </a:xfrm>
                <a:custGeom>
                  <a:avLst/>
                  <a:gdLst>
                    <a:gd name="T0" fmla="*/ 0 w 33"/>
                    <a:gd name="T1" fmla="*/ 0 h 40"/>
                    <a:gd name="T2" fmla="*/ 0 w 33"/>
                    <a:gd name="T3" fmla="*/ 0 h 40"/>
                    <a:gd name="T4" fmla="*/ 0 w 33"/>
                    <a:gd name="T5" fmla="*/ 0 h 40"/>
                    <a:gd name="T6" fmla="*/ 0 w 33"/>
                    <a:gd name="T7" fmla="*/ 0 h 40"/>
                    <a:gd name="T8" fmla="*/ 0 60000 65536"/>
                    <a:gd name="T9" fmla="*/ 0 60000 65536"/>
                    <a:gd name="T10" fmla="*/ 0 60000 65536"/>
                    <a:gd name="T11" fmla="*/ 0 60000 65536"/>
                    <a:gd name="T12" fmla="*/ 0 w 33"/>
                    <a:gd name="T13" fmla="*/ 0 h 40"/>
                    <a:gd name="T14" fmla="*/ 33 w 33"/>
                    <a:gd name="T15" fmla="*/ 40 h 40"/>
                  </a:gdLst>
                  <a:ahLst/>
                  <a:cxnLst>
                    <a:cxn ang="T8">
                      <a:pos x="T0" y="T1"/>
                    </a:cxn>
                    <a:cxn ang="T9">
                      <a:pos x="T2" y="T3"/>
                    </a:cxn>
                    <a:cxn ang="T10">
                      <a:pos x="T4" y="T5"/>
                    </a:cxn>
                    <a:cxn ang="T11">
                      <a:pos x="T6" y="T7"/>
                    </a:cxn>
                  </a:cxnLst>
                  <a:rect l="T12" t="T13" r="T14" b="T15"/>
                  <a:pathLst>
                    <a:path w="33" h="40">
                      <a:moveTo>
                        <a:pt x="0" y="0"/>
                      </a:moveTo>
                      <a:lnTo>
                        <a:pt x="11" y="15"/>
                      </a:lnTo>
                      <a:lnTo>
                        <a:pt x="20" y="26"/>
                      </a:lnTo>
                      <a:lnTo>
                        <a:pt x="33" y="40"/>
                      </a:lnTo>
                    </a:path>
                  </a:pathLst>
                </a:custGeom>
                <a:noFill/>
                <a:ln w="11113">
                  <a:solidFill>
                    <a:srgbClr val="D1E7F1"/>
                  </a:solidFill>
                  <a:round/>
                  <a:headEnd/>
                  <a:tailEnd/>
                </a:ln>
              </p:spPr>
              <p:txBody>
                <a:bodyPr/>
                <a:lstStyle/>
                <a:p>
                  <a:endParaRPr lang="en-US"/>
                </a:p>
              </p:txBody>
            </p:sp>
            <p:sp>
              <p:nvSpPr>
                <p:cNvPr id="18612" name="Freeform 109"/>
                <p:cNvSpPr>
                  <a:spLocks/>
                </p:cNvSpPr>
                <p:nvPr/>
              </p:nvSpPr>
              <p:spPr bwMode="auto">
                <a:xfrm>
                  <a:off x="1218" y="1950"/>
                  <a:ext cx="4" cy="2"/>
                </a:xfrm>
                <a:custGeom>
                  <a:avLst/>
                  <a:gdLst>
                    <a:gd name="T0" fmla="*/ 0 w 15"/>
                    <a:gd name="T1" fmla="*/ 0 h 8"/>
                    <a:gd name="T2" fmla="*/ 0 w 15"/>
                    <a:gd name="T3" fmla="*/ 0 h 8"/>
                    <a:gd name="T4" fmla="*/ 0 w 15"/>
                    <a:gd name="T5" fmla="*/ 0 h 8"/>
                    <a:gd name="T6" fmla="*/ 0 w 15"/>
                    <a:gd name="T7" fmla="*/ 0 h 8"/>
                    <a:gd name="T8" fmla="*/ 0 60000 65536"/>
                    <a:gd name="T9" fmla="*/ 0 60000 65536"/>
                    <a:gd name="T10" fmla="*/ 0 60000 65536"/>
                    <a:gd name="T11" fmla="*/ 0 60000 65536"/>
                    <a:gd name="T12" fmla="*/ 0 w 15"/>
                    <a:gd name="T13" fmla="*/ 0 h 8"/>
                    <a:gd name="T14" fmla="*/ 15 w 15"/>
                    <a:gd name="T15" fmla="*/ 8 h 8"/>
                  </a:gdLst>
                  <a:ahLst/>
                  <a:cxnLst>
                    <a:cxn ang="T8">
                      <a:pos x="T0" y="T1"/>
                    </a:cxn>
                    <a:cxn ang="T9">
                      <a:pos x="T2" y="T3"/>
                    </a:cxn>
                    <a:cxn ang="T10">
                      <a:pos x="T4" y="T5"/>
                    </a:cxn>
                    <a:cxn ang="T11">
                      <a:pos x="T6" y="T7"/>
                    </a:cxn>
                  </a:cxnLst>
                  <a:rect l="T12" t="T13" r="T14" b="T15"/>
                  <a:pathLst>
                    <a:path w="15" h="8">
                      <a:moveTo>
                        <a:pt x="0" y="0"/>
                      </a:moveTo>
                      <a:lnTo>
                        <a:pt x="4" y="3"/>
                      </a:lnTo>
                      <a:lnTo>
                        <a:pt x="10" y="5"/>
                      </a:lnTo>
                      <a:lnTo>
                        <a:pt x="15" y="8"/>
                      </a:lnTo>
                    </a:path>
                  </a:pathLst>
                </a:custGeom>
                <a:noFill/>
                <a:ln w="11113">
                  <a:solidFill>
                    <a:srgbClr val="D1E7F1"/>
                  </a:solidFill>
                  <a:round/>
                  <a:headEnd/>
                  <a:tailEnd/>
                </a:ln>
              </p:spPr>
              <p:txBody>
                <a:bodyPr/>
                <a:lstStyle/>
                <a:p>
                  <a:endParaRPr lang="en-US"/>
                </a:p>
              </p:txBody>
            </p:sp>
            <p:sp>
              <p:nvSpPr>
                <p:cNvPr id="18613" name="Freeform 110"/>
                <p:cNvSpPr>
                  <a:spLocks/>
                </p:cNvSpPr>
                <p:nvPr/>
              </p:nvSpPr>
              <p:spPr bwMode="auto">
                <a:xfrm>
                  <a:off x="1222" y="1952"/>
                  <a:ext cx="10" cy="23"/>
                </a:xfrm>
                <a:custGeom>
                  <a:avLst/>
                  <a:gdLst>
                    <a:gd name="T0" fmla="*/ 0 w 41"/>
                    <a:gd name="T1" fmla="*/ 0 h 90"/>
                    <a:gd name="T2" fmla="*/ 0 w 41"/>
                    <a:gd name="T3" fmla="*/ 0 h 90"/>
                    <a:gd name="T4" fmla="*/ 0 w 41"/>
                    <a:gd name="T5" fmla="*/ 0 h 90"/>
                    <a:gd name="T6" fmla="*/ 0 w 41"/>
                    <a:gd name="T7" fmla="*/ 0 h 90"/>
                    <a:gd name="T8" fmla="*/ 0 60000 65536"/>
                    <a:gd name="T9" fmla="*/ 0 60000 65536"/>
                    <a:gd name="T10" fmla="*/ 0 60000 65536"/>
                    <a:gd name="T11" fmla="*/ 0 60000 65536"/>
                    <a:gd name="T12" fmla="*/ 0 w 41"/>
                    <a:gd name="T13" fmla="*/ 0 h 90"/>
                    <a:gd name="T14" fmla="*/ 41 w 41"/>
                    <a:gd name="T15" fmla="*/ 90 h 90"/>
                  </a:gdLst>
                  <a:ahLst/>
                  <a:cxnLst>
                    <a:cxn ang="T8">
                      <a:pos x="T0" y="T1"/>
                    </a:cxn>
                    <a:cxn ang="T9">
                      <a:pos x="T2" y="T3"/>
                    </a:cxn>
                    <a:cxn ang="T10">
                      <a:pos x="T4" y="T5"/>
                    </a:cxn>
                    <a:cxn ang="T11">
                      <a:pos x="T6" y="T7"/>
                    </a:cxn>
                  </a:cxnLst>
                  <a:rect l="T12" t="T13" r="T14" b="T15"/>
                  <a:pathLst>
                    <a:path w="41" h="90">
                      <a:moveTo>
                        <a:pt x="0" y="0"/>
                      </a:moveTo>
                      <a:lnTo>
                        <a:pt x="28" y="26"/>
                      </a:lnTo>
                      <a:lnTo>
                        <a:pt x="41" y="59"/>
                      </a:lnTo>
                      <a:lnTo>
                        <a:pt x="25" y="90"/>
                      </a:lnTo>
                    </a:path>
                  </a:pathLst>
                </a:custGeom>
                <a:noFill/>
                <a:ln w="11113">
                  <a:solidFill>
                    <a:srgbClr val="D1E7F1"/>
                  </a:solidFill>
                  <a:round/>
                  <a:headEnd/>
                  <a:tailEnd/>
                </a:ln>
              </p:spPr>
              <p:txBody>
                <a:bodyPr/>
                <a:lstStyle/>
                <a:p>
                  <a:endParaRPr lang="en-US"/>
                </a:p>
              </p:txBody>
            </p:sp>
            <p:sp>
              <p:nvSpPr>
                <p:cNvPr id="18614" name="Freeform 111"/>
                <p:cNvSpPr>
                  <a:spLocks/>
                </p:cNvSpPr>
                <p:nvPr/>
              </p:nvSpPr>
              <p:spPr bwMode="auto">
                <a:xfrm>
                  <a:off x="1185" y="1688"/>
                  <a:ext cx="34" cy="41"/>
                </a:xfrm>
                <a:custGeom>
                  <a:avLst/>
                  <a:gdLst>
                    <a:gd name="T0" fmla="*/ 0 w 135"/>
                    <a:gd name="T1" fmla="*/ 0 h 164"/>
                    <a:gd name="T2" fmla="*/ 0 w 135"/>
                    <a:gd name="T3" fmla="*/ 0 h 164"/>
                    <a:gd name="T4" fmla="*/ 0 w 135"/>
                    <a:gd name="T5" fmla="*/ 0 h 164"/>
                    <a:gd name="T6" fmla="*/ 0 w 135"/>
                    <a:gd name="T7" fmla="*/ 0 h 164"/>
                    <a:gd name="T8" fmla="*/ 0 w 135"/>
                    <a:gd name="T9" fmla="*/ 0 h 164"/>
                    <a:gd name="T10" fmla="*/ 0 60000 65536"/>
                    <a:gd name="T11" fmla="*/ 0 60000 65536"/>
                    <a:gd name="T12" fmla="*/ 0 60000 65536"/>
                    <a:gd name="T13" fmla="*/ 0 60000 65536"/>
                    <a:gd name="T14" fmla="*/ 0 60000 65536"/>
                    <a:gd name="T15" fmla="*/ 0 w 135"/>
                    <a:gd name="T16" fmla="*/ 0 h 164"/>
                    <a:gd name="T17" fmla="*/ 135 w 135"/>
                    <a:gd name="T18" fmla="*/ 164 h 164"/>
                  </a:gdLst>
                  <a:ahLst/>
                  <a:cxnLst>
                    <a:cxn ang="T10">
                      <a:pos x="T0" y="T1"/>
                    </a:cxn>
                    <a:cxn ang="T11">
                      <a:pos x="T2" y="T3"/>
                    </a:cxn>
                    <a:cxn ang="T12">
                      <a:pos x="T4" y="T5"/>
                    </a:cxn>
                    <a:cxn ang="T13">
                      <a:pos x="T6" y="T7"/>
                    </a:cxn>
                    <a:cxn ang="T14">
                      <a:pos x="T8" y="T9"/>
                    </a:cxn>
                  </a:cxnLst>
                  <a:rect l="T15" t="T16" r="T17" b="T18"/>
                  <a:pathLst>
                    <a:path w="135" h="164">
                      <a:moveTo>
                        <a:pt x="0" y="164"/>
                      </a:moveTo>
                      <a:lnTo>
                        <a:pt x="21" y="108"/>
                      </a:lnTo>
                      <a:lnTo>
                        <a:pt x="48" y="54"/>
                      </a:lnTo>
                      <a:lnTo>
                        <a:pt x="84" y="15"/>
                      </a:lnTo>
                      <a:lnTo>
                        <a:pt x="135" y="0"/>
                      </a:lnTo>
                    </a:path>
                  </a:pathLst>
                </a:custGeom>
                <a:noFill/>
                <a:ln w="11113">
                  <a:solidFill>
                    <a:srgbClr val="D1E7F1"/>
                  </a:solidFill>
                  <a:round/>
                  <a:headEnd/>
                  <a:tailEnd/>
                </a:ln>
              </p:spPr>
              <p:txBody>
                <a:bodyPr/>
                <a:lstStyle/>
                <a:p>
                  <a:endParaRPr lang="en-US"/>
                </a:p>
              </p:txBody>
            </p:sp>
            <p:sp>
              <p:nvSpPr>
                <p:cNvPr id="18615" name="Freeform 112"/>
                <p:cNvSpPr>
                  <a:spLocks/>
                </p:cNvSpPr>
                <p:nvPr/>
              </p:nvSpPr>
              <p:spPr bwMode="auto">
                <a:xfrm>
                  <a:off x="1130" y="1866"/>
                  <a:ext cx="41" cy="9"/>
                </a:xfrm>
                <a:custGeom>
                  <a:avLst/>
                  <a:gdLst>
                    <a:gd name="T0" fmla="*/ 0 w 162"/>
                    <a:gd name="T1" fmla="*/ 0 h 35"/>
                    <a:gd name="T2" fmla="*/ 0 w 162"/>
                    <a:gd name="T3" fmla="*/ 0 h 35"/>
                    <a:gd name="T4" fmla="*/ 0 w 162"/>
                    <a:gd name="T5" fmla="*/ 0 h 35"/>
                    <a:gd name="T6" fmla="*/ 0 w 162"/>
                    <a:gd name="T7" fmla="*/ 0 h 35"/>
                    <a:gd name="T8" fmla="*/ 0 w 162"/>
                    <a:gd name="T9" fmla="*/ 0 h 35"/>
                    <a:gd name="T10" fmla="*/ 0 w 162"/>
                    <a:gd name="T11" fmla="*/ 0 h 35"/>
                    <a:gd name="T12" fmla="*/ 0 w 162"/>
                    <a:gd name="T13" fmla="*/ 0 h 35"/>
                    <a:gd name="T14" fmla="*/ 0 w 162"/>
                    <a:gd name="T15" fmla="*/ 0 h 35"/>
                    <a:gd name="T16" fmla="*/ 0 w 162"/>
                    <a:gd name="T17" fmla="*/ 0 h 35"/>
                    <a:gd name="T18" fmla="*/ 0 w 162"/>
                    <a:gd name="T19" fmla="*/ 0 h 35"/>
                    <a:gd name="T20" fmla="*/ 0 w 162"/>
                    <a:gd name="T21" fmla="*/ 0 h 35"/>
                    <a:gd name="T22" fmla="*/ 0 w 162"/>
                    <a:gd name="T23" fmla="*/ 0 h 35"/>
                    <a:gd name="T24" fmla="*/ 0 w 162"/>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35"/>
                    <a:gd name="T41" fmla="*/ 162 w 16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35">
                      <a:moveTo>
                        <a:pt x="86" y="26"/>
                      </a:moveTo>
                      <a:lnTo>
                        <a:pt x="121" y="28"/>
                      </a:lnTo>
                      <a:lnTo>
                        <a:pt x="141" y="29"/>
                      </a:lnTo>
                      <a:lnTo>
                        <a:pt x="162" y="27"/>
                      </a:lnTo>
                      <a:lnTo>
                        <a:pt x="157" y="29"/>
                      </a:lnTo>
                      <a:lnTo>
                        <a:pt x="148" y="33"/>
                      </a:lnTo>
                      <a:lnTo>
                        <a:pt x="143" y="35"/>
                      </a:lnTo>
                      <a:lnTo>
                        <a:pt x="84" y="23"/>
                      </a:lnTo>
                      <a:lnTo>
                        <a:pt x="41" y="5"/>
                      </a:lnTo>
                      <a:lnTo>
                        <a:pt x="0" y="0"/>
                      </a:lnTo>
                      <a:lnTo>
                        <a:pt x="86" y="26"/>
                      </a:lnTo>
                      <a:close/>
                    </a:path>
                  </a:pathLst>
                </a:custGeom>
                <a:solidFill>
                  <a:srgbClr val="47A3CB"/>
                </a:solidFill>
                <a:ln w="9525">
                  <a:noFill/>
                  <a:round/>
                  <a:headEnd/>
                  <a:tailEnd/>
                </a:ln>
              </p:spPr>
              <p:txBody>
                <a:bodyPr/>
                <a:lstStyle/>
                <a:p>
                  <a:endParaRPr lang="en-US"/>
                </a:p>
              </p:txBody>
            </p:sp>
            <p:sp>
              <p:nvSpPr>
                <p:cNvPr id="18616" name="Freeform 113"/>
                <p:cNvSpPr>
                  <a:spLocks/>
                </p:cNvSpPr>
                <p:nvPr/>
              </p:nvSpPr>
              <p:spPr bwMode="auto">
                <a:xfrm>
                  <a:off x="1151" y="1873"/>
                  <a:ext cx="20" cy="1"/>
                </a:xfrm>
                <a:custGeom>
                  <a:avLst/>
                  <a:gdLst>
                    <a:gd name="T0" fmla="*/ 0 w 76"/>
                    <a:gd name="T1" fmla="*/ 0 h 3"/>
                    <a:gd name="T2" fmla="*/ 0 w 76"/>
                    <a:gd name="T3" fmla="*/ 0 h 3"/>
                    <a:gd name="T4" fmla="*/ 0 w 76"/>
                    <a:gd name="T5" fmla="*/ 0 h 3"/>
                    <a:gd name="T6" fmla="*/ 0 w 76"/>
                    <a:gd name="T7" fmla="*/ 0 h 3"/>
                    <a:gd name="T8" fmla="*/ 0 60000 65536"/>
                    <a:gd name="T9" fmla="*/ 0 60000 65536"/>
                    <a:gd name="T10" fmla="*/ 0 60000 65536"/>
                    <a:gd name="T11" fmla="*/ 0 60000 65536"/>
                    <a:gd name="T12" fmla="*/ 0 w 76"/>
                    <a:gd name="T13" fmla="*/ 0 h 3"/>
                    <a:gd name="T14" fmla="*/ 76 w 76"/>
                    <a:gd name="T15" fmla="*/ 3 h 3"/>
                  </a:gdLst>
                  <a:ahLst/>
                  <a:cxnLst>
                    <a:cxn ang="T8">
                      <a:pos x="T0" y="T1"/>
                    </a:cxn>
                    <a:cxn ang="T9">
                      <a:pos x="T2" y="T3"/>
                    </a:cxn>
                    <a:cxn ang="T10">
                      <a:pos x="T4" y="T5"/>
                    </a:cxn>
                    <a:cxn ang="T11">
                      <a:pos x="T6" y="T7"/>
                    </a:cxn>
                  </a:cxnLst>
                  <a:rect l="T12" t="T13" r="T14" b="T15"/>
                  <a:pathLst>
                    <a:path w="76" h="3">
                      <a:moveTo>
                        <a:pt x="0" y="0"/>
                      </a:moveTo>
                      <a:lnTo>
                        <a:pt x="35" y="2"/>
                      </a:lnTo>
                      <a:lnTo>
                        <a:pt x="55" y="3"/>
                      </a:lnTo>
                      <a:lnTo>
                        <a:pt x="76" y="1"/>
                      </a:lnTo>
                    </a:path>
                  </a:pathLst>
                </a:custGeom>
                <a:noFill/>
                <a:ln w="11113">
                  <a:solidFill>
                    <a:srgbClr val="87C2DC"/>
                  </a:solidFill>
                  <a:round/>
                  <a:headEnd/>
                  <a:tailEnd/>
                </a:ln>
              </p:spPr>
              <p:txBody>
                <a:bodyPr/>
                <a:lstStyle/>
                <a:p>
                  <a:endParaRPr lang="en-US"/>
                </a:p>
              </p:txBody>
            </p:sp>
            <p:sp>
              <p:nvSpPr>
                <p:cNvPr id="18617" name="Freeform 114"/>
                <p:cNvSpPr>
                  <a:spLocks/>
                </p:cNvSpPr>
                <p:nvPr/>
              </p:nvSpPr>
              <p:spPr bwMode="auto">
                <a:xfrm>
                  <a:off x="1166" y="1873"/>
                  <a:ext cx="5" cy="2"/>
                </a:xfrm>
                <a:custGeom>
                  <a:avLst/>
                  <a:gdLst>
                    <a:gd name="T0" fmla="*/ 0 w 19"/>
                    <a:gd name="T1" fmla="*/ 0 h 8"/>
                    <a:gd name="T2" fmla="*/ 0 w 19"/>
                    <a:gd name="T3" fmla="*/ 0 h 8"/>
                    <a:gd name="T4" fmla="*/ 0 w 19"/>
                    <a:gd name="T5" fmla="*/ 0 h 8"/>
                    <a:gd name="T6" fmla="*/ 0 w 19"/>
                    <a:gd name="T7" fmla="*/ 0 h 8"/>
                    <a:gd name="T8" fmla="*/ 0 60000 65536"/>
                    <a:gd name="T9" fmla="*/ 0 60000 65536"/>
                    <a:gd name="T10" fmla="*/ 0 60000 65536"/>
                    <a:gd name="T11" fmla="*/ 0 60000 65536"/>
                    <a:gd name="T12" fmla="*/ 0 w 19"/>
                    <a:gd name="T13" fmla="*/ 0 h 8"/>
                    <a:gd name="T14" fmla="*/ 19 w 19"/>
                    <a:gd name="T15" fmla="*/ 8 h 8"/>
                  </a:gdLst>
                  <a:ahLst/>
                  <a:cxnLst>
                    <a:cxn ang="T8">
                      <a:pos x="T0" y="T1"/>
                    </a:cxn>
                    <a:cxn ang="T9">
                      <a:pos x="T2" y="T3"/>
                    </a:cxn>
                    <a:cxn ang="T10">
                      <a:pos x="T4" y="T5"/>
                    </a:cxn>
                    <a:cxn ang="T11">
                      <a:pos x="T6" y="T7"/>
                    </a:cxn>
                  </a:cxnLst>
                  <a:rect l="T12" t="T13" r="T14" b="T15"/>
                  <a:pathLst>
                    <a:path w="19" h="8">
                      <a:moveTo>
                        <a:pt x="19" y="0"/>
                      </a:moveTo>
                      <a:lnTo>
                        <a:pt x="14" y="2"/>
                      </a:lnTo>
                      <a:lnTo>
                        <a:pt x="5" y="6"/>
                      </a:lnTo>
                      <a:lnTo>
                        <a:pt x="0" y="8"/>
                      </a:lnTo>
                    </a:path>
                  </a:pathLst>
                </a:custGeom>
                <a:noFill/>
                <a:ln w="11113">
                  <a:solidFill>
                    <a:srgbClr val="87C2DC"/>
                  </a:solidFill>
                  <a:round/>
                  <a:headEnd/>
                  <a:tailEnd/>
                </a:ln>
              </p:spPr>
              <p:txBody>
                <a:bodyPr/>
                <a:lstStyle/>
                <a:p>
                  <a:endParaRPr lang="en-US"/>
                </a:p>
              </p:txBody>
            </p:sp>
            <p:sp>
              <p:nvSpPr>
                <p:cNvPr id="18618" name="Freeform 115"/>
                <p:cNvSpPr>
                  <a:spLocks/>
                </p:cNvSpPr>
                <p:nvPr/>
              </p:nvSpPr>
              <p:spPr bwMode="auto">
                <a:xfrm>
                  <a:off x="1130" y="1866"/>
                  <a:ext cx="36" cy="9"/>
                </a:xfrm>
                <a:custGeom>
                  <a:avLst/>
                  <a:gdLst>
                    <a:gd name="T0" fmla="*/ 0 w 143"/>
                    <a:gd name="T1" fmla="*/ 0 h 35"/>
                    <a:gd name="T2" fmla="*/ 0 w 143"/>
                    <a:gd name="T3" fmla="*/ 0 h 35"/>
                    <a:gd name="T4" fmla="*/ 0 w 143"/>
                    <a:gd name="T5" fmla="*/ 0 h 35"/>
                    <a:gd name="T6" fmla="*/ 0 w 143"/>
                    <a:gd name="T7" fmla="*/ 0 h 35"/>
                    <a:gd name="T8" fmla="*/ 0 60000 65536"/>
                    <a:gd name="T9" fmla="*/ 0 60000 65536"/>
                    <a:gd name="T10" fmla="*/ 0 60000 65536"/>
                    <a:gd name="T11" fmla="*/ 0 60000 65536"/>
                    <a:gd name="T12" fmla="*/ 0 w 143"/>
                    <a:gd name="T13" fmla="*/ 0 h 35"/>
                    <a:gd name="T14" fmla="*/ 143 w 143"/>
                    <a:gd name="T15" fmla="*/ 35 h 35"/>
                  </a:gdLst>
                  <a:ahLst/>
                  <a:cxnLst>
                    <a:cxn ang="T8">
                      <a:pos x="T0" y="T1"/>
                    </a:cxn>
                    <a:cxn ang="T9">
                      <a:pos x="T2" y="T3"/>
                    </a:cxn>
                    <a:cxn ang="T10">
                      <a:pos x="T4" y="T5"/>
                    </a:cxn>
                    <a:cxn ang="T11">
                      <a:pos x="T6" y="T7"/>
                    </a:cxn>
                  </a:cxnLst>
                  <a:rect l="T12" t="T13" r="T14" b="T15"/>
                  <a:pathLst>
                    <a:path w="143" h="35">
                      <a:moveTo>
                        <a:pt x="143" y="35"/>
                      </a:moveTo>
                      <a:lnTo>
                        <a:pt x="84" y="23"/>
                      </a:lnTo>
                      <a:lnTo>
                        <a:pt x="41" y="5"/>
                      </a:lnTo>
                      <a:lnTo>
                        <a:pt x="0" y="0"/>
                      </a:lnTo>
                    </a:path>
                  </a:pathLst>
                </a:custGeom>
                <a:noFill/>
                <a:ln w="11113">
                  <a:solidFill>
                    <a:srgbClr val="87C2DC"/>
                  </a:solidFill>
                  <a:round/>
                  <a:headEnd/>
                  <a:tailEnd/>
                </a:ln>
              </p:spPr>
              <p:txBody>
                <a:bodyPr/>
                <a:lstStyle/>
                <a:p>
                  <a:endParaRPr lang="en-US"/>
                </a:p>
              </p:txBody>
            </p:sp>
            <p:sp>
              <p:nvSpPr>
                <p:cNvPr id="18619" name="Freeform 116"/>
                <p:cNvSpPr>
                  <a:spLocks/>
                </p:cNvSpPr>
                <p:nvPr/>
              </p:nvSpPr>
              <p:spPr bwMode="auto">
                <a:xfrm>
                  <a:off x="1152" y="1913"/>
                  <a:ext cx="16" cy="6"/>
                </a:xfrm>
                <a:custGeom>
                  <a:avLst/>
                  <a:gdLst>
                    <a:gd name="T0" fmla="*/ 0 w 67"/>
                    <a:gd name="T1" fmla="*/ 0 h 22"/>
                    <a:gd name="T2" fmla="*/ 0 w 67"/>
                    <a:gd name="T3" fmla="*/ 0 h 22"/>
                    <a:gd name="T4" fmla="*/ 0 w 67"/>
                    <a:gd name="T5" fmla="*/ 0 h 22"/>
                    <a:gd name="T6" fmla="*/ 0 w 67"/>
                    <a:gd name="T7" fmla="*/ 0 h 22"/>
                    <a:gd name="T8" fmla="*/ 0 w 67"/>
                    <a:gd name="T9" fmla="*/ 0 h 22"/>
                    <a:gd name="T10" fmla="*/ 0 60000 65536"/>
                    <a:gd name="T11" fmla="*/ 0 60000 65536"/>
                    <a:gd name="T12" fmla="*/ 0 60000 65536"/>
                    <a:gd name="T13" fmla="*/ 0 60000 65536"/>
                    <a:gd name="T14" fmla="*/ 0 60000 65536"/>
                    <a:gd name="T15" fmla="*/ 0 w 67"/>
                    <a:gd name="T16" fmla="*/ 0 h 22"/>
                    <a:gd name="T17" fmla="*/ 67 w 67"/>
                    <a:gd name="T18" fmla="*/ 22 h 22"/>
                  </a:gdLst>
                  <a:ahLst/>
                  <a:cxnLst>
                    <a:cxn ang="T10">
                      <a:pos x="T0" y="T1"/>
                    </a:cxn>
                    <a:cxn ang="T11">
                      <a:pos x="T2" y="T3"/>
                    </a:cxn>
                    <a:cxn ang="T12">
                      <a:pos x="T4" y="T5"/>
                    </a:cxn>
                    <a:cxn ang="T13">
                      <a:pos x="T6" y="T7"/>
                    </a:cxn>
                    <a:cxn ang="T14">
                      <a:pos x="T8" y="T9"/>
                    </a:cxn>
                  </a:cxnLst>
                  <a:rect l="T15" t="T16" r="T17" b="T18"/>
                  <a:pathLst>
                    <a:path w="67" h="22">
                      <a:moveTo>
                        <a:pt x="0" y="0"/>
                      </a:moveTo>
                      <a:lnTo>
                        <a:pt x="25" y="9"/>
                      </a:lnTo>
                      <a:lnTo>
                        <a:pt x="46" y="18"/>
                      </a:lnTo>
                      <a:lnTo>
                        <a:pt x="67" y="22"/>
                      </a:lnTo>
                      <a:lnTo>
                        <a:pt x="0" y="0"/>
                      </a:lnTo>
                      <a:close/>
                    </a:path>
                  </a:pathLst>
                </a:custGeom>
                <a:solidFill>
                  <a:srgbClr val="47A3CB"/>
                </a:solidFill>
                <a:ln w="9525">
                  <a:noFill/>
                  <a:round/>
                  <a:headEnd/>
                  <a:tailEnd/>
                </a:ln>
              </p:spPr>
              <p:txBody>
                <a:bodyPr/>
                <a:lstStyle/>
                <a:p>
                  <a:endParaRPr lang="en-US"/>
                </a:p>
              </p:txBody>
            </p:sp>
            <p:sp>
              <p:nvSpPr>
                <p:cNvPr id="18620" name="Freeform 117"/>
                <p:cNvSpPr>
                  <a:spLocks/>
                </p:cNvSpPr>
                <p:nvPr/>
              </p:nvSpPr>
              <p:spPr bwMode="auto">
                <a:xfrm>
                  <a:off x="1152" y="1913"/>
                  <a:ext cx="16" cy="6"/>
                </a:xfrm>
                <a:custGeom>
                  <a:avLst/>
                  <a:gdLst>
                    <a:gd name="T0" fmla="*/ 0 w 67"/>
                    <a:gd name="T1" fmla="*/ 0 h 22"/>
                    <a:gd name="T2" fmla="*/ 0 w 67"/>
                    <a:gd name="T3" fmla="*/ 0 h 22"/>
                    <a:gd name="T4" fmla="*/ 0 w 67"/>
                    <a:gd name="T5" fmla="*/ 0 h 22"/>
                    <a:gd name="T6" fmla="*/ 0 w 67"/>
                    <a:gd name="T7" fmla="*/ 0 h 22"/>
                    <a:gd name="T8" fmla="*/ 0 60000 65536"/>
                    <a:gd name="T9" fmla="*/ 0 60000 65536"/>
                    <a:gd name="T10" fmla="*/ 0 60000 65536"/>
                    <a:gd name="T11" fmla="*/ 0 60000 65536"/>
                    <a:gd name="T12" fmla="*/ 0 w 67"/>
                    <a:gd name="T13" fmla="*/ 0 h 22"/>
                    <a:gd name="T14" fmla="*/ 67 w 67"/>
                    <a:gd name="T15" fmla="*/ 22 h 22"/>
                  </a:gdLst>
                  <a:ahLst/>
                  <a:cxnLst>
                    <a:cxn ang="T8">
                      <a:pos x="T0" y="T1"/>
                    </a:cxn>
                    <a:cxn ang="T9">
                      <a:pos x="T2" y="T3"/>
                    </a:cxn>
                    <a:cxn ang="T10">
                      <a:pos x="T4" y="T5"/>
                    </a:cxn>
                    <a:cxn ang="T11">
                      <a:pos x="T6" y="T7"/>
                    </a:cxn>
                  </a:cxnLst>
                  <a:rect l="T12" t="T13" r="T14" b="T15"/>
                  <a:pathLst>
                    <a:path w="67" h="22">
                      <a:moveTo>
                        <a:pt x="0" y="0"/>
                      </a:moveTo>
                      <a:lnTo>
                        <a:pt x="25" y="9"/>
                      </a:lnTo>
                      <a:lnTo>
                        <a:pt x="46" y="18"/>
                      </a:lnTo>
                      <a:lnTo>
                        <a:pt x="67" y="22"/>
                      </a:lnTo>
                    </a:path>
                  </a:pathLst>
                </a:custGeom>
                <a:noFill/>
                <a:ln w="11113">
                  <a:solidFill>
                    <a:srgbClr val="87C2DC"/>
                  </a:solidFill>
                  <a:round/>
                  <a:headEnd/>
                  <a:tailEnd/>
                </a:ln>
              </p:spPr>
              <p:txBody>
                <a:bodyPr/>
                <a:lstStyle/>
                <a:p>
                  <a:endParaRPr lang="en-US"/>
                </a:p>
              </p:txBody>
            </p:sp>
            <p:sp>
              <p:nvSpPr>
                <p:cNvPr id="18621" name="Freeform 118"/>
                <p:cNvSpPr>
                  <a:spLocks/>
                </p:cNvSpPr>
                <p:nvPr/>
              </p:nvSpPr>
              <p:spPr bwMode="auto">
                <a:xfrm>
                  <a:off x="1132" y="1946"/>
                  <a:ext cx="26" cy="14"/>
                </a:xfrm>
                <a:custGeom>
                  <a:avLst/>
                  <a:gdLst>
                    <a:gd name="T0" fmla="*/ 0 w 105"/>
                    <a:gd name="T1" fmla="*/ 0 h 59"/>
                    <a:gd name="T2" fmla="*/ 0 w 105"/>
                    <a:gd name="T3" fmla="*/ 0 h 59"/>
                    <a:gd name="T4" fmla="*/ 0 w 105"/>
                    <a:gd name="T5" fmla="*/ 0 h 59"/>
                    <a:gd name="T6" fmla="*/ 0 w 105"/>
                    <a:gd name="T7" fmla="*/ 0 h 59"/>
                    <a:gd name="T8" fmla="*/ 0 w 105"/>
                    <a:gd name="T9" fmla="*/ 0 h 59"/>
                    <a:gd name="T10" fmla="*/ 0 w 105"/>
                    <a:gd name="T11" fmla="*/ 0 h 59"/>
                    <a:gd name="T12" fmla="*/ 0 w 105"/>
                    <a:gd name="T13" fmla="*/ 0 h 59"/>
                    <a:gd name="T14" fmla="*/ 0 w 105"/>
                    <a:gd name="T15" fmla="*/ 0 h 59"/>
                    <a:gd name="T16" fmla="*/ 0 w 105"/>
                    <a:gd name="T17" fmla="*/ 0 h 59"/>
                    <a:gd name="T18" fmla="*/ 0 w 105"/>
                    <a:gd name="T19" fmla="*/ 0 h 59"/>
                    <a:gd name="T20" fmla="*/ 0 w 105"/>
                    <a:gd name="T21" fmla="*/ 0 h 59"/>
                    <a:gd name="T22" fmla="*/ 0 w 105"/>
                    <a:gd name="T23" fmla="*/ 0 h 59"/>
                    <a:gd name="T24" fmla="*/ 0 w 105"/>
                    <a:gd name="T25" fmla="*/ 0 h 59"/>
                    <a:gd name="T26" fmla="*/ 0 w 105"/>
                    <a:gd name="T27" fmla="*/ 0 h 59"/>
                    <a:gd name="T28" fmla="*/ 0 w 105"/>
                    <a:gd name="T29" fmla="*/ 0 h 59"/>
                    <a:gd name="T30" fmla="*/ 0 w 105"/>
                    <a:gd name="T31" fmla="*/ 0 h 59"/>
                    <a:gd name="T32" fmla="*/ 0 w 105"/>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59"/>
                    <a:gd name="T53" fmla="*/ 105 w 105"/>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59">
                      <a:moveTo>
                        <a:pt x="0" y="0"/>
                      </a:moveTo>
                      <a:lnTo>
                        <a:pt x="20" y="17"/>
                      </a:lnTo>
                      <a:lnTo>
                        <a:pt x="43" y="26"/>
                      </a:lnTo>
                      <a:lnTo>
                        <a:pt x="69" y="33"/>
                      </a:lnTo>
                      <a:lnTo>
                        <a:pt x="85" y="39"/>
                      </a:lnTo>
                      <a:lnTo>
                        <a:pt x="97" y="49"/>
                      </a:lnTo>
                      <a:lnTo>
                        <a:pt x="97" y="59"/>
                      </a:lnTo>
                      <a:lnTo>
                        <a:pt x="105" y="42"/>
                      </a:lnTo>
                      <a:lnTo>
                        <a:pt x="90" y="36"/>
                      </a:lnTo>
                      <a:lnTo>
                        <a:pt x="72" y="32"/>
                      </a:lnTo>
                      <a:lnTo>
                        <a:pt x="63" y="27"/>
                      </a:lnTo>
                      <a:lnTo>
                        <a:pt x="53" y="26"/>
                      </a:lnTo>
                      <a:lnTo>
                        <a:pt x="42" y="26"/>
                      </a:lnTo>
                      <a:lnTo>
                        <a:pt x="0" y="0"/>
                      </a:lnTo>
                      <a:close/>
                    </a:path>
                  </a:pathLst>
                </a:custGeom>
                <a:solidFill>
                  <a:srgbClr val="47A3CB"/>
                </a:solidFill>
                <a:ln w="9525">
                  <a:noFill/>
                  <a:round/>
                  <a:headEnd/>
                  <a:tailEnd/>
                </a:ln>
              </p:spPr>
              <p:txBody>
                <a:bodyPr/>
                <a:lstStyle/>
                <a:p>
                  <a:endParaRPr lang="en-US"/>
                </a:p>
              </p:txBody>
            </p:sp>
            <p:sp>
              <p:nvSpPr>
                <p:cNvPr id="18622" name="Freeform 119"/>
                <p:cNvSpPr>
                  <a:spLocks/>
                </p:cNvSpPr>
                <p:nvPr/>
              </p:nvSpPr>
              <p:spPr bwMode="auto">
                <a:xfrm>
                  <a:off x="1132" y="1946"/>
                  <a:ext cx="17" cy="8"/>
                </a:xfrm>
                <a:custGeom>
                  <a:avLst/>
                  <a:gdLst>
                    <a:gd name="T0" fmla="*/ 0 w 69"/>
                    <a:gd name="T1" fmla="*/ 0 h 33"/>
                    <a:gd name="T2" fmla="*/ 0 w 69"/>
                    <a:gd name="T3" fmla="*/ 0 h 33"/>
                    <a:gd name="T4" fmla="*/ 0 w 69"/>
                    <a:gd name="T5" fmla="*/ 0 h 33"/>
                    <a:gd name="T6" fmla="*/ 0 w 69"/>
                    <a:gd name="T7" fmla="*/ 0 h 33"/>
                    <a:gd name="T8" fmla="*/ 0 60000 65536"/>
                    <a:gd name="T9" fmla="*/ 0 60000 65536"/>
                    <a:gd name="T10" fmla="*/ 0 60000 65536"/>
                    <a:gd name="T11" fmla="*/ 0 60000 65536"/>
                    <a:gd name="T12" fmla="*/ 0 w 69"/>
                    <a:gd name="T13" fmla="*/ 0 h 33"/>
                    <a:gd name="T14" fmla="*/ 69 w 69"/>
                    <a:gd name="T15" fmla="*/ 33 h 33"/>
                  </a:gdLst>
                  <a:ahLst/>
                  <a:cxnLst>
                    <a:cxn ang="T8">
                      <a:pos x="T0" y="T1"/>
                    </a:cxn>
                    <a:cxn ang="T9">
                      <a:pos x="T2" y="T3"/>
                    </a:cxn>
                    <a:cxn ang="T10">
                      <a:pos x="T4" y="T5"/>
                    </a:cxn>
                    <a:cxn ang="T11">
                      <a:pos x="T6" y="T7"/>
                    </a:cxn>
                  </a:cxnLst>
                  <a:rect l="T12" t="T13" r="T14" b="T15"/>
                  <a:pathLst>
                    <a:path w="69" h="33">
                      <a:moveTo>
                        <a:pt x="0" y="0"/>
                      </a:moveTo>
                      <a:lnTo>
                        <a:pt x="20" y="17"/>
                      </a:lnTo>
                      <a:lnTo>
                        <a:pt x="43" y="26"/>
                      </a:lnTo>
                      <a:lnTo>
                        <a:pt x="69" y="33"/>
                      </a:lnTo>
                    </a:path>
                  </a:pathLst>
                </a:custGeom>
                <a:noFill/>
                <a:ln w="11113">
                  <a:solidFill>
                    <a:srgbClr val="87C2DC"/>
                  </a:solidFill>
                  <a:round/>
                  <a:headEnd/>
                  <a:tailEnd/>
                </a:ln>
              </p:spPr>
              <p:txBody>
                <a:bodyPr/>
                <a:lstStyle/>
                <a:p>
                  <a:endParaRPr lang="en-US"/>
                </a:p>
              </p:txBody>
            </p:sp>
            <p:sp>
              <p:nvSpPr>
                <p:cNvPr id="18623" name="Freeform 120"/>
                <p:cNvSpPr>
                  <a:spLocks/>
                </p:cNvSpPr>
                <p:nvPr/>
              </p:nvSpPr>
              <p:spPr bwMode="auto">
                <a:xfrm>
                  <a:off x="1149" y="1954"/>
                  <a:ext cx="7" cy="6"/>
                </a:xfrm>
                <a:custGeom>
                  <a:avLst/>
                  <a:gdLst>
                    <a:gd name="T0" fmla="*/ 0 w 28"/>
                    <a:gd name="T1" fmla="*/ 0 h 26"/>
                    <a:gd name="T2" fmla="*/ 0 w 28"/>
                    <a:gd name="T3" fmla="*/ 0 h 26"/>
                    <a:gd name="T4" fmla="*/ 0 w 28"/>
                    <a:gd name="T5" fmla="*/ 0 h 26"/>
                    <a:gd name="T6" fmla="*/ 0 w 28"/>
                    <a:gd name="T7" fmla="*/ 0 h 26"/>
                    <a:gd name="T8" fmla="*/ 0 60000 65536"/>
                    <a:gd name="T9" fmla="*/ 0 60000 65536"/>
                    <a:gd name="T10" fmla="*/ 0 60000 65536"/>
                    <a:gd name="T11" fmla="*/ 0 60000 65536"/>
                    <a:gd name="T12" fmla="*/ 0 w 28"/>
                    <a:gd name="T13" fmla="*/ 0 h 26"/>
                    <a:gd name="T14" fmla="*/ 28 w 28"/>
                    <a:gd name="T15" fmla="*/ 26 h 26"/>
                  </a:gdLst>
                  <a:ahLst/>
                  <a:cxnLst>
                    <a:cxn ang="T8">
                      <a:pos x="T0" y="T1"/>
                    </a:cxn>
                    <a:cxn ang="T9">
                      <a:pos x="T2" y="T3"/>
                    </a:cxn>
                    <a:cxn ang="T10">
                      <a:pos x="T4" y="T5"/>
                    </a:cxn>
                    <a:cxn ang="T11">
                      <a:pos x="T6" y="T7"/>
                    </a:cxn>
                  </a:cxnLst>
                  <a:rect l="T12" t="T13" r="T14" b="T15"/>
                  <a:pathLst>
                    <a:path w="28" h="26">
                      <a:moveTo>
                        <a:pt x="0" y="0"/>
                      </a:moveTo>
                      <a:lnTo>
                        <a:pt x="16" y="6"/>
                      </a:lnTo>
                      <a:lnTo>
                        <a:pt x="28" y="16"/>
                      </a:lnTo>
                      <a:lnTo>
                        <a:pt x="28" y="26"/>
                      </a:lnTo>
                    </a:path>
                  </a:pathLst>
                </a:custGeom>
                <a:noFill/>
                <a:ln w="11113">
                  <a:solidFill>
                    <a:srgbClr val="87C2DC"/>
                  </a:solidFill>
                  <a:round/>
                  <a:headEnd/>
                  <a:tailEnd/>
                </a:ln>
              </p:spPr>
              <p:txBody>
                <a:bodyPr/>
                <a:lstStyle/>
                <a:p>
                  <a:endParaRPr lang="en-US"/>
                </a:p>
              </p:txBody>
            </p:sp>
            <p:sp>
              <p:nvSpPr>
                <p:cNvPr id="18624" name="Freeform 121"/>
                <p:cNvSpPr>
                  <a:spLocks/>
                </p:cNvSpPr>
                <p:nvPr/>
              </p:nvSpPr>
              <p:spPr bwMode="auto">
                <a:xfrm>
                  <a:off x="1150" y="1954"/>
                  <a:ext cx="8" cy="6"/>
                </a:xfrm>
                <a:custGeom>
                  <a:avLst/>
                  <a:gdLst>
                    <a:gd name="T0" fmla="*/ 0 w 33"/>
                    <a:gd name="T1" fmla="*/ 0 h 27"/>
                    <a:gd name="T2" fmla="*/ 0 w 33"/>
                    <a:gd name="T3" fmla="*/ 0 h 27"/>
                    <a:gd name="T4" fmla="*/ 0 w 33"/>
                    <a:gd name="T5" fmla="*/ 0 h 27"/>
                    <a:gd name="T6" fmla="*/ 0 w 33"/>
                    <a:gd name="T7" fmla="*/ 0 h 27"/>
                    <a:gd name="T8" fmla="*/ 0 60000 65536"/>
                    <a:gd name="T9" fmla="*/ 0 60000 65536"/>
                    <a:gd name="T10" fmla="*/ 0 60000 65536"/>
                    <a:gd name="T11" fmla="*/ 0 60000 65536"/>
                    <a:gd name="T12" fmla="*/ 0 w 33"/>
                    <a:gd name="T13" fmla="*/ 0 h 27"/>
                    <a:gd name="T14" fmla="*/ 33 w 33"/>
                    <a:gd name="T15" fmla="*/ 27 h 27"/>
                  </a:gdLst>
                  <a:ahLst/>
                  <a:cxnLst>
                    <a:cxn ang="T8">
                      <a:pos x="T0" y="T1"/>
                    </a:cxn>
                    <a:cxn ang="T9">
                      <a:pos x="T2" y="T3"/>
                    </a:cxn>
                    <a:cxn ang="T10">
                      <a:pos x="T4" y="T5"/>
                    </a:cxn>
                    <a:cxn ang="T11">
                      <a:pos x="T6" y="T7"/>
                    </a:cxn>
                  </a:cxnLst>
                  <a:rect l="T12" t="T13" r="T14" b="T15"/>
                  <a:pathLst>
                    <a:path w="33" h="27">
                      <a:moveTo>
                        <a:pt x="25" y="27"/>
                      </a:moveTo>
                      <a:lnTo>
                        <a:pt x="33" y="10"/>
                      </a:lnTo>
                      <a:lnTo>
                        <a:pt x="18" y="4"/>
                      </a:lnTo>
                      <a:lnTo>
                        <a:pt x="0" y="0"/>
                      </a:lnTo>
                    </a:path>
                  </a:pathLst>
                </a:custGeom>
                <a:noFill/>
                <a:ln w="11113">
                  <a:solidFill>
                    <a:srgbClr val="87C2DC"/>
                  </a:solidFill>
                  <a:round/>
                  <a:headEnd/>
                  <a:tailEnd/>
                </a:ln>
              </p:spPr>
              <p:txBody>
                <a:bodyPr/>
                <a:lstStyle/>
                <a:p>
                  <a:endParaRPr lang="en-US"/>
                </a:p>
              </p:txBody>
            </p:sp>
            <p:sp>
              <p:nvSpPr>
                <p:cNvPr id="18625" name="Freeform 122"/>
                <p:cNvSpPr>
                  <a:spLocks/>
                </p:cNvSpPr>
                <p:nvPr/>
              </p:nvSpPr>
              <p:spPr bwMode="auto">
                <a:xfrm>
                  <a:off x="1142" y="1952"/>
                  <a:ext cx="8" cy="2"/>
                </a:xfrm>
                <a:custGeom>
                  <a:avLst/>
                  <a:gdLst>
                    <a:gd name="T0" fmla="*/ 0 w 30"/>
                    <a:gd name="T1" fmla="*/ 0 h 6"/>
                    <a:gd name="T2" fmla="*/ 0 w 30"/>
                    <a:gd name="T3" fmla="*/ 0 h 6"/>
                    <a:gd name="T4" fmla="*/ 0 w 30"/>
                    <a:gd name="T5" fmla="*/ 0 h 6"/>
                    <a:gd name="T6" fmla="*/ 0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30" y="6"/>
                      </a:moveTo>
                      <a:lnTo>
                        <a:pt x="21" y="1"/>
                      </a:lnTo>
                      <a:lnTo>
                        <a:pt x="11" y="0"/>
                      </a:lnTo>
                      <a:lnTo>
                        <a:pt x="0" y="0"/>
                      </a:lnTo>
                    </a:path>
                  </a:pathLst>
                </a:custGeom>
                <a:noFill/>
                <a:ln w="11113">
                  <a:solidFill>
                    <a:srgbClr val="87C2DC"/>
                  </a:solidFill>
                  <a:round/>
                  <a:headEnd/>
                  <a:tailEnd/>
                </a:ln>
              </p:spPr>
              <p:txBody>
                <a:bodyPr/>
                <a:lstStyle/>
                <a:p>
                  <a:endParaRPr lang="en-US"/>
                </a:p>
              </p:txBody>
            </p:sp>
            <p:sp>
              <p:nvSpPr>
                <p:cNvPr id="18626" name="Freeform 123"/>
                <p:cNvSpPr>
                  <a:spLocks/>
                </p:cNvSpPr>
                <p:nvPr/>
              </p:nvSpPr>
              <p:spPr bwMode="auto">
                <a:xfrm>
                  <a:off x="1138" y="1954"/>
                  <a:ext cx="15" cy="17"/>
                </a:xfrm>
                <a:custGeom>
                  <a:avLst/>
                  <a:gdLst>
                    <a:gd name="T0" fmla="*/ 0 w 62"/>
                    <a:gd name="T1" fmla="*/ 0 h 69"/>
                    <a:gd name="T2" fmla="*/ 0 w 62"/>
                    <a:gd name="T3" fmla="*/ 0 h 69"/>
                    <a:gd name="T4" fmla="*/ 0 w 62"/>
                    <a:gd name="T5" fmla="*/ 0 h 69"/>
                    <a:gd name="T6" fmla="*/ 0 w 62"/>
                    <a:gd name="T7" fmla="*/ 0 h 69"/>
                    <a:gd name="T8" fmla="*/ 0 60000 65536"/>
                    <a:gd name="T9" fmla="*/ 0 60000 65536"/>
                    <a:gd name="T10" fmla="*/ 0 60000 65536"/>
                    <a:gd name="T11" fmla="*/ 0 60000 65536"/>
                    <a:gd name="T12" fmla="*/ 0 w 62"/>
                    <a:gd name="T13" fmla="*/ 0 h 69"/>
                    <a:gd name="T14" fmla="*/ 62 w 62"/>
                    <a:gd name="T15" fmla="*/ 69 h 69"/>
                  </a:gdLst>
                  <a:ahLst/>
                  <a:cxnLst>
                    <a:cxn ang="T8">
                      <a:pos x="T0" y="T1"/>
                    </a:cxn>
                    <a:cxn ang="T9">
                      <a:pos x="T2" y="T3"/>
                    </a:cxn>
                    <a:cxn ang="T10">
                      <a:pos x="T4" y="T5"/>
                    </a:cxn>
                    <a:cxn ang="T11">
                      <a:pos x="T6" y="T7"/>
                    </a:cxn>
                  </a:cxnLst>
                  <a:rect l="T12" t="T13" r="T14" b="T15"/>
                  <a:pathLst>
                    <a:path w="62" h="69">
                      <a:moveTo>
                        <a:pt x="0" y="0"/>
                      </a:moveTo>
                      <a:lnTo>
                        <a:pt x="18" y="25"/>
                      </a:lnTo>
                      <a:lnTo>
                        <a:pt x="35" y="52"/>
                      </a:lnTo>
                      <a:lnTo>
                        <a:pt x="62" y="69"/>
                      </a:lnTo>
                    </a:path>
                  </a:pathLst>
                </a:custGeom>
                <a:noFill/>
                <a:ln w="6350">
                  <a:solidFill>
                    <a:srgbClr val="D1E7F1"/>
                  </a:solidFill>
                  <a:round/>
                  <a:headEnd/>
                  <a:tailEnd/>
                </a:ln>
              </p:spPr>
              <p:txBody>
                <a:bodyPr/>
                <a:lstStyle/>
                <a:p>
                  <a:endParaRPr lang="en-US"/>
                </a:p>
              </p:txBody>
            </p:sp>
            <p:sp>
              <p:nvSpPr>
                <p:cNvPr id="18627" name="Freeform 124"/>
                <p:cNvSpPr>
                  <a:spLocks/>
                </p:cNvSpPr>
                <p:nvPr/>
              </p:nvSpPr>
              <p:spPr bwMode="auto">
                <a:xfrm>
                  <a:off x="1149" y="1952"/>
                  <a:ext cx="12" cy="4"/>
                </a:xfrm>
                <a:custGeom>
                  <a:avLst/>
                  <a:gdLst>
                    <a:gd name="T0" fmla="*/ 0 w 45"/>
                    <a:gd name="T1" fmla="*/ 0 h 19"/>
                    <a:gd name="T2" fmla="*/ 0 w 45"/>
                    <a:gd name="T3" fmla="*/ 0 h 19"/>
                    <a:gd name="T4" fmla="*/ 0 w 45"/>
                    <a:gd name="T5" fmla="*/ 0 h 19"/>
                    <a:gd name="T6" fmla="*/ 0 w 45"/>
                    <a:gd name="T7" fmla="*/ 0 h 19"/>
                    <a:gd name="T8" fmla="*/ 0 60000 65536"/>
                    <a:gd name="T9" fmla="*/ 0 60000 65536"/>
                    <a:gd name="T10" fmla="*/ 0 60000 65536"/>
                    <a:gd name="T11" fmla="*/ 0 60000 65536"/>
                    <a:gd name="T12" fmla="*/ 0 w 45"/>
                    <a:gd name="T13" fmla="*/ 0 h 19"/>
                    <a:gd name="T14" fmla="*/ 45 w 45"/>
                    <a:gd name="T15" fmla="*/ 19 h 19"/>
                  </a:gdLst>
                  <a:ahLst/>
                  <a:cxnLst>
                    <a:cxn ang="T8">
                      <a:pos x="T0" y="T1"/>
                    </a:cxn>
                    <a:cxn ang="T9">
                      <a:pos x="T2" y="T3"/>
                    </a:cxn>
                    <a:cxn ang="T10">
                      <a:pos x="T4" y="T5"/>
                    </a:cxn>
                    <a:cxn ang="T11">
                      <a:pos x="T6" y="T7"/>
                    </a:cxn>
                  </a:cxnLst>
                  <a:rect l="T12" t="T13" r="T14" b="T15"/>
                  <a:pathLst>
                    <a:path w="45" h="19">
                      <a:moveTo>
                        <a:pt x="0" y="19"/>
                      </a:moveTo>
                      <a:lnTo>
                        <a:pt x="17" y="15"/>
                      </a:lnTo>
                      <a:lnTo>
                        <a:pt x="33" y="11"/>
                      </a:lnTo>
                      <a:lnTo>
                        <a:pt x="45" y="0"/>
                      </a:lnTo>
                    </a:path>
                  </a:pathLst>
                </a:custGeom>
                <a:noFill/>
                <a:ln w="6350">
                  <a:solidFill>
                    <a:srgbClr val="D1E7F1"/>
                  </a:solidFill>
                  <a:round/>
                  <a:headEnd/>
                  <a:tailEnd/>
                </a:ln>
              </p:spPr>
              <p:txBody>
                <a:bodyPr/>
                <a:lstStyle/>
                <a:p>
                  <a:endParaRPr lang="en-US"/>
                </a:p>
              </p:txBody>
            </p:sp>
            <p:sp>
              <p:nvSpPr>
                <p:cNvPr id="18628" name="Freeform 125"/>
                <p:cNvSpPr>
                  <a:spLocks/>
                </p:cNvSpPr>
                <p:nvPr/>
              </p:nvSpPr>
              <p:spPr bwMode="auto">
                <a:xfrm>
                  <a:off x="1161" y="1923"/>
                  <a:ext cx="10" cy="29"/>
                </a:xfrm>
                <a:custGeom>
                  <a:avLst/>
                  <a:gdLst>
                    <a:gd name="T0" fmla="*/ 0 w 44"/>
                    <a:gd name="T1" fmla="*/ 0 h 115"/>
                    <a:gd name="T2" fmla="*/ 0 w 44"/>
                    <a:gd name="T3" fmla="*/ 0 h 115"/>
                    <a:gd name="T4" fmla="*/ 0 w 44"/>
                    <a:gd name="T5" fmla="*/ 0 h 115"/>
                    <a:gd name="T6" fmla="*/ 0 w 44"/>
                    <a:gd name="T7" fmla="*/ 0 h 115"/>
                    <a:gd name="T8" fmla="*/ 0 60000 65536"/>
                    <a:gd name="T9" fmla="*/ 0 60000 65536"/>
                    <a:gd name="T10" fmla="*/ 0 60000 65536"/>
                    <a:gd name="T11" fmla="*/ 0 60000 65536"/>
                    <a:gd name="T12" fmla="*/ 0 w 44"/>
                    <a:gd name="T13" fmla="*/ 0 h 115"/>
                    <a:gd name="T14" fmla="*/ 44 w 44"/>
                    <a:gd name="T15" fmla="*/ 115 h 115"/>
                  </a:gdLst>
                  <a:ahLst/>
                  <a:cxnLst>
                    <a:cxn ang="T8">
                      <a:pos x="T0" y="T1"/>
                    </a:cxn>
                    <a:cxn ang="T9">
                      <a:pos x="T2" y="T3"/>
                    </a:cxn>
                    <a:cxn ang="T10">
                      <a:pos x="T4" y="T5"/>
                    </a:cxn>
                    <a:cxn ang="T11">
                      <a:pos x="T6" y="T7"/>
                    </a:cxn>
                  </a:cxnLst>
                  <a:rect l="T12" t="T13" r="T14" b="T15"/>
                  <a:pathLst>
                    <a:path w="44" h="115">
                      <a:moveTo>
                        <a:pt x="0" y="115"/>
                      </a:moveTo>
                      <a:lnTo>
                        <a:pt x="12" y="75"/>
                      </a:lnTo>
                      <a:lnTo>
                        <a:pt x="20" y="35"/>
                      </a:lnTo>
                      <a:lnTo>
                        <a:pt x="44" y="0"/>
                      </a:lnTo>
                    </a:path>
                  </a:pathLst>
                </a:custGeom>
                <a:noFill/>
                <a:ln w="6350">
                  <a:solidFill>
                    <a:srgbClr val="D1E7F1"/>
                  </a:solidFill>
                  <a:round/>
                  <a:headEnd/>
                  <a:tailEnd/>
                </a:ln>
              </p:spPr>
              <p:txBody>
                <a:bodyPr/>
                <a:lstStyle/>
                <a:p>
                  <a:endParaRPr lang="en-US"/>
                </a:p>
              </p:txBody>
            </p:sp>
            <p:sp>
              <p:nvSpPr>
                <p:cNvPr id="18629" name="Freeform 126"/>
                <p:cNvSpPr>
                  <a:spLocks/>
                </p:cNvSpPr>
                <p:nvPr/>
              </p:nvSpPr>
              <p:spPr bwMode="auto">
                <a:xfrm>
                  <a:off x="1102" y="1919"/>
                  <a:ext cx="21" cy="28"/>
                </a:xfrm>
                <a:custGeom>
                  <a:avLst/>
                  <a:gdLst>
                    <a:gd name="T0" fmla="*/ 0 w 83"/>
                    <a:gd name="T1" fmla="*/ 0 h 114"/>
                    <a:gd name="T2" fmla="*/ 0 w 83"/>
                    <a:gd name="T3" fmla="*/ 0 h 114"/>
                    <a:gd name="T4" fmla="*/ 0 w 83"/>
                    <a:gd name="T5" fmla="*/ 0 h 114"/>
                    <a:gd name="T6" fmla="*/ 0 w 83"/>
                    <a:gd name="T7" fmla="*/ 0 h 114"/>
                    <a:gd name="T8" fmla="*/ 0 60000 65536"/>
                    <a:gd name="T9" fmla="*/ 0 60000 65536"/>
                    <a:gd name="T10" fmla="*/ 0 60000 65536"/>
                    <a:gd name="T11" fmla="*/ 0 60000 65536"/>
                    <a:gd name="T12" fmla="*/ 0 w 83"/>
                    <a:gd name="T13" fmla="*/ 0 h 114"/>
                    <a:gd name="T14" fmla="*/ 83 w 83"/>
                    <a:gd name="T15" fmla="*/ 114 h 114"/>
                  </a:gdLst>
                  <a:ahLst/>
                  <a:cxnLst>
                    <a:cxn ang="T8">
                      <a:pos x="T0" y="T1"/>
                    </a:cxn>
                    <a:cxn ang="T9">
                      <a:pos x="T2" y="T3"/>
                    </a:cxn>
                    <a:cxn ang="T10">
                      <a:pos x="T4" y="T5"/>
                    </a:cxn>
                    <a:cxn ang="T11">
                      <a:pos x="T6" y="T7"/>
                    </a:cxn>
                  </a:cxnLst>
                  <a:rect l="T12" t="T13" r="T14" b="T15"/>
                  <a:pathLst>
                    <a:path w="83" h="114">
                      <a:moveTo>
                        <a:pt x="0" y="0"/>
                      </a:moveTo>
                      <a:lnTo>
                        <a:pt x="10" y="50"/>
                      </a:lnTo>
                      <a:lnTo>
                        <a:pt x="42" y="88"/>
                      </a:lnTo>
                      <a:lnTo>
                        <a:pt x="83" y="114"/>
                      </a:lnTo>
                    </a:path>
                  </a:pathLst>
                </a:custGeom>
                <a:noFill/>
                <a:ln w="11113">
                  <a:solidFill>
                    <a:srgbClr val="D1E7F1"/>
                  </a:solidFill>
                  <a:round/>
                  <a:headEnd/>
                  <a:tailEnd/>
                </a:ln>
              </p:spPr>
              <p:txBody>
                <a:bodyPr/>
                <a:lstStyle/>
                <a:p>
                  <a:endParaRPr lang="en-US"/>
                </a:p>
              </p:txBody>
            </p:sp>
            <p:sp>
              <p:nvSpPr>
                <p:cNvPr id="18630" name="Freeform 127"/>
                <p:cNvSpPr>
                  <a:spLocks/>
                </p:cNvSpPr>
                <p:nvPr/>
              </p:nvSpPr>
              <p:spPr bwMode="auto">
                <a:xfrm>
                  <a:off x="1123" y="1947"/>
                  <a:ext cx="55" cy="21"/>
                </a:xfrm>
                <a:custGeom>
                  <a:avLst/>
                  <a:gdLst>
                    <a:gd name="T0" fmla="*/ 0 w 222"/>
                    <a:gd name="T1" fmla="*/ 0 h 84"/>
                    <a:gd name="T2" fmla="*/ 0 w 222"/>
                    <a:gd name="T3" fmla="*/ 0 h 84"/>
                    <a:gd name="T4" fmla="*/ 0 w 222"/>
                    <a:gd name="T5" fmla="*/ 0 h 84"/>
                    <a:gd name="T6" fmla="*/ 0 w 222"/>
                    <a:gd name="T7" fmla="*/ 0 h 84"/>
                    <a:gd name="T8" fmla="*/ 0 w 222"/>
                    <a:gd name="T9" fmla="*/ 0 h 84"/>
                    <a:gd name="T10" fmla="*/ 0 60000 65536"/>
                    <a:gd name="T11" fmla="*/ 0 60000 65536"/>
                    <a:gd name="T12" fmla="*/ 0 60000 65536"/>
                    <a:gd name="T13" fmla="*/ 0 60000 65536"/>
                    <a:gd name="T14" fmla="*/ 0 60000 65536"/>
                    <a:gd name="T15" fmla="*/ 0 w 222"/>
                    <a:gd name="T16" fmla="*/ 0 h 84"/>
                    <a:gd name="T17" fmla="*/ 222 w 222"/>
                    <a:gd name="T18" fmla="*/ 84 h 84"/>
                  </a:gdLst>
                  <a:ahLst/>
                  <a:cxnLst>
                    <a:cxn ang="T10">
                      <a:pos x="T0" y="T1"/>
                    </a:cxn>
                    <a:cxn ang="T11">
                      <a:pos x="T2" y="T3"/>
                    </a:cxn>
                    <a:cxn ang="T12">
                      <a:pos x="T4" y="T5"/>
                    </a:cxn>
                    <a:cxn ang="T13">
                      <a:pos x="T6" y="T7"/>
                    </a:cxn>
                    <a:cxn ang="T14">
                      <a:pos x="T8" y="T9"/>
                    </a:cxn>
                  </a:cxnLst>
                  <a:rect l="T15" t="T16" r="T17" b="T18"/>
                  <a:pathLst>
                    <a:path w="222" h="84">
                      <a:moveTo>
                        <a:pt x="0" y="0"/>
                      </a:moveTo>
                      <a:lnTo>
                        <a:pt x="56" y="21"/>
                      </a:lnTo>
                      <a:lnTo>
                        <a:pt x="111" y="36"/>
                      </a:lnTo>
                      <a:lnTo>
                        <a:pt x="166" y="54"/>
                      </a:lnTo>
                      <a:lnTo>
                        <a:pt x="222" y="84"/>
                      </a:lnTo>
                    </a:path>
                  </a:pathLst>
                </a:custGeom>
                <a:noFill/>
                <a:ln w="11113">
                  <a:solidFill>
                    <a:srgbClr val="D1E7F1"/>
                  </a:solidFill>
                  <a:round/>
                  <a:headEnd/>
                  <a:tailEnd/>
                </a:ln>
              </p:spPr>
              <p:txBody>
                <a:bodyPr/>
                <a:lstStyle/>
                <a:p>
                  <a:endParaRPr lang="en-US"/>
                </a:p>
              </p:txBody>
            </p:sp>
            <p:sp>
              <p:nvSpPr>
                <p:cNvPr id="18631" name="Freeform 128"/>
                <p:cNvSpPr>
                  <a:spLocks/>
                </p:cNvSpPr>
                <p:nvPr/>
              </p:nvSpPr>
              <p:spPr bwMode="auto">
                <a:xfrm>
                  <a:off x="1178" y="1968"/>
                  <a:ext cx="10" cy="1"/>
                </a:xfrm>
                <a:custGeom>
                  <a:avLst/>
                  <a:gdLst>
                    <a:gd name="T0" fmla="*/ 0 w 39"/>
                    <a:gd name="T1" fmla="*/ 0 h 3"/>
                    <a:gd name="T2" fmla="*/ 0 w 39"/>
                    <a:gd name="T3" fmla="*/ 0 h 3"/>
                    <a:gd name="T4" fmla="*/ 0 w 39"/>
                    <a:gd name="T5" fmla="*/ 0 h 3"/>
                    <a:gd name="T6" fmla="*/ 0 w 39"/>
                    <a:gd name="T7" fmla="*/ 0 h 3"/>
                    <a:gd name="T8" fmla="*/ 0 60000 65536"/>
                    <a:gd name="T9" fmla="*/ 0 60000 65536"/>
                    <a:gd name="T10" fmla="*/ 0 60000 65536"/>
                    <a:gd name="T11" fmla="*/ 0 60000 65536"/>
                    <a:gd name="T12" fmla="*/ 0 w 39"/>
                    <a:gd name="T13" fmla="*/ 0 h 3"/>
                    <a:gd name="T14" fmla="*/ 39 w 39"/>
                    <a:gd name="T15" fmla="*/ 3 h 3"/>
                  </a:gdLst>
                  <a:ahLst/>
                  <a:cxnLst>
                    <a:cxn ang="T8">
                      <a:pos x="T0" y="T1"/>
                    </a:cxn>
                    <a:cxn ang="T9">
                      <a:pos x="T2" y="T3"/>
                    </a:cxn>
                    <a:cxn ang="T10">
                      <a:pos x="T4" y="T5"/>
                    </a:cxn>
                    <a:cxn ang="T11">
                      <a:pos x="T6" y="T7"/>
                    </a:cxn>
                  </a:cxnLst>
                  <a:rect l="T12" t="T13" r="T14" b="T15"/>
                  <a:pathLst>
                    <a:path w="39" h="3">
                      <a:moveTo>
                        <a:pt x="0" y="0"/>
                      </a:moveTo>
                      <a:lnTo>
                        <a:pt x="11" y="3"/>
                      </a:lnTo>
                      <a:lnTo>
                        <a:pt x="25" y="3"/>
                      </a:lnTo>
                      <a:lnTo>
                        <a:pt x="39" y="2"/>
                      </a:lnTo>
                    </a:path>
                  </a:pathLst>
                </a:custGeom>
                <a:noFill/>
                <a:ln w="11113">
                  <a:solidFill>
                    <a:srgbClr val="D1E7F1"/>
                  </a:solidFill>
                  <a:round/>
                  <a:headEnd/>
                  <a:tailEnd/>
                </a:ln>
              </p:spPr>
              <p:txBody>
                <a:bodyPr/>
                <a:lstStyle/>
                <a:p>
                  <a:endParaRPr lang="en-US"/>
                </a:p>
              </p:txBody>
            </p:sp>
            <p:sp>
              <p:nvSpPr>
                <p:cNvPr id="18632" name="Freeform 129"/>
                <p:cNvSpPr>
                  <a:spLocks/>
                </p:cNvSpPr>
                <p:nvPr/>
              </p:nvSpPr>
              <p:spPr bwMode="auto">
                <a:xfrm>
                  <a:off x="1154" y="1829"/>
                  <a:ext cx="13" cy="10"/>
                </a:xfrm>
                <a:custGeom>
                  <a:avLst/>
                  <a:gdLst>
                    <a:gd name="T0" fmla="*/ 0 w 53"/>
                    <a:gd name="T1" fmla="*/ 0 h 40"/>
                    <a:gd name="T2" fmla="*/ 0 w 53"/>
                    <a:gd name="T3" fmla="*/ 0 h 40"/>
                    <a:gd name="T4" fmla="*/ 0 w 53"/>
                    <a:gd name="T5" fmla="*/ 0 h 40"/>
                    <a:gd name="T6" fmla="*/ 0 w 53"/>
                    <a:gd name="T7" fmla="*/ 0 h 40"/>
                    <a:gd name="T8" fmla="*/ 0 w 53"/>
                    <a:gd name="T9" fmla="*/ 0 h 40"/>
                    <a:gd name="T10" fmla="*/ 0 w 53"/>
                    <a:gd name="T11" fmla="*/ 0 h 40"/>
                    <a:gd name="T12" fmla="*/ 0 w 53"/>
                    <a:gd name="T13" fmla="*/ 0 h 40"/>
                    <a:gd name="T14" fmla="*/ 0 w 53"/>
                    <a:gd name="T15" fmla="*/ 0 h 40"/>
                    <a:gd name="T16" fmla="*/ 0 w 53"/>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40"/>
                    <a:gd name="T29" fmla="*/ 53 w 53"/>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40">
                      <a:moveTo>
                        <a:pt x="53" y="26"/>
                      </a:moveTo>
                      <a:lnTo>
                        <a:pt x="38" y="14"/>
                      </a:lnTo>
                      <a:lnTo>
                        <a:pt x="19" y="5"/>
                      </a:lnTo>
                      <a:lnTo>
                        <a:pt x="0" y="0"/>
                      </a:lnTo>
                      <a:lnTo>
                        <a:pt x="20" y="7"/>
                      </a:lnTo>
                      <a:lnTo>
                        <a:pt x="37" y="23"/>
                      </a:lnTo>
                      <a:lnTo>
                        <a:pt x="49" y="40"/>
                      </a:lnTo>
                      <a:lnTo>
                        <a:pt x="53" y="26"/>
                      </a:lnTo>
                      <a:close/>
                    </a:path>
                  </a:pathLst>
                </a:custGeom>
                <a:solidFill>
                  <a:srgbClr val="47A3CB"/>
                </a:solidFill>
                <a:ln w="9525">
                  <a:noFill/>
                  <a:round/>
                  <a:headEnd/>
                  <a:tailEnd/>
                </a:ln>
              </p:spPr>
              <p:txBody>
                <a:bodyPr/>
                <a:lstStyle/>
                <a:p>
                  <a:endParaRPr lang="en-US"/>
                </a:p>
              </p:txBody>
            </p:sp>
            <p:sp>
              <p:nvSpPr>
                <p:cNvPr id="18633" name="Freeform 130"/>
                <p:cNvSpPr>
                  <a:spLocks/>
                </p:cNvSpPr>
                <p:nvPr/>
              </p:nvSpPr>
              <p:spPr bwMode="auto">
                <a:xfrm>
                  <a:off x="1154" y="1829"/>
                  <a:ext cx="13" cy="6"/>
                </a:xfrm>
                <a:custGeom>
                  <a:avLst/>
                  <a:gdLst>
                    <a:gd name="T0" fmla="*/ 0 w 53"/>
                    <a:gd name="T1" fmla="*/ 0 h 26"/>
                    <a:gd name="T2" fmla="*/ 0 w 53"/>
                    <a:gd name="T3" fmla="*/ 0 h 26"/>
                    <a:gd name="T4" fmla="*/ 0 w 53"/>
                    <a:gd name="T5" fmla="*/ 0 h 26"/>
                    <a:gd name="T6" fmla="*/ 0 w 53"/>
                    <a:gd name="T7" fmla="*/ 0 h 26"/>
                    <a:gd name="T8" fmla="*/ 0 60000 65536"/>
                    <a:gd name="T9" fmla="*/ 0 60000 65536"/>
                    <a:gd name="T10" fmla="*/ 0 60000 65536"/>
                    <a:gd name="T11" fmla="*/ 0 60000 65536"/>
                    <a:gd name="T12" fmla="*/ 0 w 53"/>
                    <a:gd name="T13" fmla="*/ 0 h 26"/>
                    <a:gd name="T14" fmla="*/ 53 w 53"/>
                    <a:gd name="T15" fmla="*/ 26 h 26"/>
                  </a:gdLst>
                  <a:ahLst/>
                  <a:cxnLst>
                    <a:cxn ang="T8">
                      <a:pos x="T0" y="T1"/>
                    </a:cxn>
                    <a:cxn ang="T9">
                      <a:pos x="T2" y="T3"/>
                    </a:cxn>
                    <a:cxn ang="T10">
                      <a:pos x="T4" y="T5"/>
                    </a:cxn>
                    <a:cxn ang="T11">
                      <a:pos x="T6" y="T7"/>
                    </a:cxn>
                  </a:cxnLst>
                  <a:rect l="T12" t="T13" r="T14" b="T15"/>
                  <a:pathLst>
                    <a:path w="53" h="26">
                      <a:moveTo>
                        <a:pt x="53" y="26"/>
                      </a:moveTo>
                      <a:lnTo>
                        <a:pt x="38" y="14"/>
                      </a:lnTo>
                      <a:lnTo>
                        <a:pt x="19" y="5"/>
                      </a:lnTo>
                      <a:lnTo>
                        <a:pt x="0" y="0"/>
                      </a:lnTo>
                    </a:path>
                  </a:pathLst>
                </a:custGeom>
                <a:noFill/>
                <a:ln w="11113">
                  <a:solidFill>
                    <a:srgbClr val="87C2DC"/>
                  </a:solidFill>
                  <a:round/>
                  <a:headEnd/>
                  <a:tailEnd/>
                </a:ln>
              </p:spPr>
              <p:txBody>
                <a:bodyPr/>
                <a:lstStyle/>
                <a:p>
                  <a:endParaRPr lang="en-US"/>
                </a:p>
              </p:txBody>
            </p:sp>
            <p:sp>
              <p:nvSpPr>
                <p:cNvPr id="18634" name="Freeform 131"/>
                <p:cNvSpPr>
                  <a:spLocks/>
                </p:cNvSpPr>
                <p:nvPr/>
              </p:nvSpPr>
              <p:spPr bwMode="auto">
                <a:xfrm>
                  <a:off x="1154" y="1829"/>
                  <a:ext cx="12" cy="10"/>
                </a:xfrm>
                <a:custGeom>
                  <a:avLst/>
                  <a:gdLst>
                    <a:gd name="T0" fmla="*/ 0 w 49"/>
                    <a:gd name="T1" fmla="*/ 0 h 40"/>
                    <a:gd name="T2" fmla="*/ 0 w 49"/>
                    <a:gd name="T3" fmla="*/ 0 h 40"/>
                    <a:gd name="T4" fmla="*/ 0 w 49"/>
                    <a:gd name="T5" fmla="*/ 0 h 40"/>
                    <a:gd name="T6" fmla="*/ 0 w 49"/>
                    <a:gd name="T7" fmla="*/ 0 h 40"/>
                    <a:gd name="T8" fmla="*/ 0 60000 65536"/>
                    <a:gd name="T9" fmla="*/ 0 60000 65536"/>
                    <a:gd name="T10" fmla="*/ 0 60000 65536"/>
                    <a:gd name="T11" fmla="*/ 0 60000 65536"/>
                    <a:gd name="T12" fmla="*/ 0 w 49"/>
                    <a:gd name="T13" fmla="*/ 0 h 40"/>
                    <a:gd name="T14" fmla="*/ 49 w 49"/>
                    <a:gd name="T15" fmla="*/ 40 h 40"/>
                  </a:gdLst>
                  <a:ahLst/>
                  <a:cxnLst>
                    <a:cxn ang="T8">
                      <a:pos x="T0" y="T1"/>
                    </a:cxn>
                    <a:cxn ang="T9">
                      <a:pos x="T2" y="T3"/>
                    </a:cxn>
                    <a:cxn ang="T10">
                      <a:pos x="T4" y="T5"/>
                    </a:cxn>
                    <a:cxn ang="T11">
                      <a:pos x="T6" y="T7"/>
                    </a:cxn>
                  </a:cxnLst>
                  <a:rect l="T12" t="T13" r="T14" b="T15"/>
                  <a:pathLst>
                    <a:path w="49" h="40">
                      <a:moveTo>
                        <a:pt x="0" y="0"/>
                      </a:moveTo>
                      <a:lnTo>
                        <a:pt x="20" y="7"/>
                      </a:lnTo>
                      <a:lnTo>
                        <a:pt x="37" y="23"/>
                      </a:lnTo>
                      <a:lnTo>
                        <a:pt x="49" y="40"/>
                      </a:lnTo>
                    </a:path>
                  </a:pathLst>
                </a:custGeom>
                <a:noFill/>
                <a:ln w="11113">
                  <a:solidFill>
                    <a:srgbClr val="87C2DC"/>
                  </a:solidFill>
                  <a:round/>
                  <a:headEnd/>
                  <a:tailEnd/>
                </a:ln>
              </p:spPr>
              <p:txBody>
                <a:bodyPr/>
                <a:lstStyle/>
                <a:p>
                  <a:endParaRPr lang="en-US"/>
                </a:p>
              </p:txBody>
            </p:sp>
            <p:sp>
              <p:nvSpPr>
                <p:cNvPr id="18635" name="Freeform 132"/>
                <p:cNvSpPr>
                  <a:spLocks/>
                </p:cNvSpPr>
                <p:nvPr/>
              </p:nvSpPr>
              <p:spPr bwMode="auto">
                <a:xfrm>
                  <a:off x="1106" y="1809"/>
                  <a:ext cx="6" cy="11"/>
                </a:xfrm>
                <a:custGeom>
                  <a:avLst/>
                  <a:gdLst>
                    <a:gd name="T0" fmla="*/ 0 w 26"/>
                    <a:gd name="T1" fmla="*/ 0 h 44"/>
                    <a:gd name="T2" fmla="*/ 0 w 26"/>
                    <a:gd name="T3" fmla="*/ 0 h 44"/>
                    <a:gd name="T4" fmla="*/ 0 w 26"/>
                    <a:gd name="T5" fmla="*/ 0 h 44"/>
                    <a:gd name="T6" fmla="*/ 0 w 26"/>
                    <a:gd name="T7" fmla="*/ 0 h 44"/>
                    <a:gd name="T8" fmla="*/ 0 60000 65536"/>
                    <a:gd name="T9" fmla="*/ 0 60000 65536"/>
                    <a:gd name="T10" fmla="*/ 0 60000 65536"/>
                    <a:gd name="T11" fmla="*/ 0 60000 65536"/>
                    <a:gd name="T12" fmla="*/ 0 w 26"/>
                    <a:gd name="T13" fmla="*/ 0 h 44"/>
                    <a:gd name="T14" fmla="*/ 26 w 26"/>
                    <a:gd name="T15" fmla="*/ 44 h 44"/>
                  </a:gdLst>
                  <a:ahLst/>
                  <a:cxnLst>
                    <a:cxn ang="T8">
                      <a:pos x="T0" y="T1"/>
                    </a:cxn>
                    <a:cxn ang="T9">
                      <a:pos x="T2" y="T3"/>
                    </a:cxn>
                    <a:cxn ang="T10">
                      <a:pos x="T4" y="T5"/>
                    </a:cxn>
                    <a:cxn ang="T11">
                      <a:pos x="T6" y="T7"/>
                    </a:cxn>
                  </a:cxnLst>
                  <a:rect l="T12" t="T13" r="T14" b="T15"/>
                  <a:pathLst>
                    <a:path w="26" h="44">
                      <a:moveTo>
                        <a:pt x="0" y="44"/>
                      </a:moveTo>
                      <a:lnTo>
                        <a:pt x="4" y="27"/>
                      </a:lnTo>
                      <a:lnTo>
                        <a:pt x="15" y="13"/>
                      </a:lnTo>
                      <a:lnTo>
                        <a:pt x="26" y="0"/>
                      </a:lnTo>
                    </a:path>
                  </a:pathLst>
                </a:custGeom>
                <a:noFill/>
                <a:ln w="1588">
                  <a:solidFill>
                    <a:srgbClr val="FFFFFF"/>
                  </a:solidFill>
                  <a:round/>
                  <a:headEnd/>
                  <a:tailEnd/>
                </a:ln>
              </p:spPr>
              <p:txBody>
                <a:bodyPr/>
                <a:lstStyle/>
                <a:p>
                  <a:endParaRPr lang="en-US"/>
                </a:p>
              </p:txBody>
            </p:sp>
            <p:sp>
              <p:nvSpPr>
                <p:cNvPr id="18636" name="Freeform 133"/>
                <p:cNvSpPr>
                  <a:spLocks/>
                </p:cNvSpPr>
                <p:nvPr/>
              </p:nvSpPr>
              <p:spPr bwMode="auto">
                <a:xfrm>
                  <a:off x="1108" y="1809"/>
                  <a:ext cx="4" cy="4"/>
                </a:xfrm>
                <a:custGeom>
                  <a:avLst/>
                  <a:gdLst>
                    <a:gd name="T0" fmla="*/ 0 w 15"/>
                    <a:gd name="T1" fmla="*/ 0 h 17"/>
                    <a:gd name="T2" fmla="*/ 0 w 15"/>
                    <a:gd name="T3" fmla="*/ 0 h 17"/>
                    <a:gd name="T4" fmla="*/ 0 w 15"/>
                    <a:gd name="T5" fmla="*/ 0 h 17"/>
                    <a:gd name="T6" fmla="*/ 0 w 15"/>
                    <a:gd name="T7" fmla="*/ 0 h 17"/>
                    <a:gd name="T8" fmla="*/ 0 60000 65536"/>
                    <a:gd name="T9" fmla="*/ 0 60000 65536"/>
                    <a:gd name="T10" fmla="*/ 0 60000 65536"/>
                    <a:gd name="T11" fmla="*/ 0 60000 65536"/>
                    <a:gd name="T12" fmla="*/ 0 w 15"/>
                    <a:gd name="T13" fmla="*/ 0 h 17"/>
                    <a:gd name="T14" fmla="*/ 15 w 15"/>
                    <a:gd name="T15" fmla="*/ 17 h 17"/>
                  </a:gdLst>
                  <a:ahLst/>
                  <a:cxnLst>
                    <a:cxn ang="T8">
                      <a:pos x="T0" y="T1"/>
                    </a:cxn>
                    <a:cxn ang="T9">
                      <a:pos x="T2" y="T3"/>
                    </a:cxn>
                    <a:cxn ang="T10">
                      <a:pos x="T4" y="T5"/>
                    </a:cxn>
                    <a:cxn ang="T11">
                      <a:pos x="T6" y="T7"/>
                    </a:cxn>
                  </a:cxnLst>
                  <a:rect l="T12" t="T13" r="T14" b="T15"/>
                  <a:pathLst>
                    <a:path w="15" h="17">
                      <a:moveTo>
                        <a:pt x="15" y="0"/>
                      </a:moveTo>
                      <a:lnTo>
                        <a:pt x="10" y="6"/>
                      </a:lnTo>
                      <a:lnTo>
                        <a:pt x="4" y="11"/>
                      </a:lnTo>
                      <a:lnTo>
                        <a:pt x="0" y="17"/>
                      </a:lnTo>
                    </a:path>
                  </a:pathLst>
                </a:custGeom>
                <a:noFill/>
                <a:ln w="1588">
                  <a:solidFill>
                    <a:srgbClr val="FFFFFF"/>
                  </a:solidFill>
                  <a:round/>
                  <a:headEnd/>
                  <a:tailEnd/>
                </a:ln>
              </p:spPr>
              <p:txBody>
                <a:bodyPr/>
                <a:lstStyle/>
                <a:p>
                  <a:endParaRPr lang="en-US"/>
                </a:p>
              </p:txBody>
            </p:sp>
            <p:sp>
              <p:nvSpPr>
                <p:cNvPr id="18637" name="Freeform 134"/>
                <p:cNvSpPr>
                  <a:spLocks/>
                </p:cNvSpPr>
                <p:nvPr/>
              </p:nvSpPr>
              <p:spPr bwMode="auto">
                <a:xfrm>
                  <a:off x="1108" y="1808"/>
                  <a:ext cx="5" cy="5"/>
                </a:xfrm>
                <a:custGeom>
                  <a:avLst/>
                  <a:gdLst>
                    <a:gd name="T0" fmla="*/ 0 w 19"/>
                    <a:gd name="T1" fmla="*/ 0 h 22"/>
                    <a:gd name="T2" fmla="*/ 0 w 19"/>
                    <a:gd name="T3" fmla="*/ 0 h 22"/>
                    <a:gd name="T4" fmla="*/ 0 w 19"/>
                    <a:gd name="T5" fmla="*/ 0 h 22"/>
                    <a:gd name="T6" fmla="*/ 0 w 19"/>
                    <a:gd name="T7" fmla="*/ 0 h 22"/>
                    <a:gd name="T8" fmla="*/ 0 60000 65536"/>
                    <a:gd name="T9" fmla="*/ 0 60000 65536"/>
                    <a:gd name="T10" fmla="*/ 0 60000 65536"/>
                    <a:gd name="T11" fmla="*/ 0 60000 65536"/>
                    <a:gd name="T12" fmla="*/ 0 w 19"/>
                    <a:gd name="T13" fmla="*/ 0 h 22"/>
                    <a:gd name="T14" fmla="*/ 19 w 19"/>
                    <a:gd name="T15" fmla="*/ 22 h 22"/>
                  </a:gdLst>
                  <a:ahLst/>
                  <a:cxnLst>
                    <a:cxn ang="T8">
                      <a:pos x="T0" y="T1"/>
                    </a:cxn>
                    <a:cxn ang="T9">
                      <a:pos x="T2" y="T3"/>
                    </a:cxn>
                    <a:cxn ang="T10">
                      <a:pos x="T4" y="T5"/>
                    </a:cxn>
                    <a:cxn ang="T11">
                      <a:pos x="T6" y="T7"/>
                    </a:cxn>
                  </a:cxnLst>
                  <a:rect l="T12" t="T13" r="T14" b="T15"/>
                  <a:pathLst>
                    <a:path w="19" h="22">
                      <a:moveTo>
                        <a:pt x="0" y="22"/>
                      </a:moveTo>
                      <a:lnTo>
                        <a:pt x="6" y="15"/>
                      </a:lnTo>
                      <a:lnTo>
                        <a:pt x="11" y="7"/>
                      </a:lnTo>
                      <a:lnTo>
                        <a:pt x="19" y="0"/>
                      </a:lnTo>
                    </a:path>
                  </a:pathLst>
                </a:custGeom>
                <a:noFill/>
                <a:ln w="1588">
                  <a:solidFill>
                    <a:srgbClr val="FFFFFF"/>
                  </a:solidFill>
                  <a:round/>
                  <a:headEnd/>
                  <a:tailEnd/>
                </a:ln>
              </p:spPr>
              <p:txBody>
                <a:bodyPr/>
                <a:lstStyle/>
                <a:p>
                  <a:endParaRPr lang="en-US"/>
                </a:p>
              </p:txBody>
            </p:sp>
            <p:sp>
              <p:nvSpPr>
                <p:cNvPr id="18638" name="Freeform 135"/>
                <p:cNvSpPr>
                  <a:spLocks/>
                </p:cNvSpPr>
                <p:nvPr/>
              </p:nvSpPr>
              <p:spPr bwMode="auto">
                <a:xfrm>
                  <a:off x="1113" y="1803"/>
                  <a:ext cx="2" cy="5"/>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21"/>
                      </a:moveTo>
                      <a:lnTo>
                        <a:pt x="5" y="14"/>
                      </a:lnTo>
                      <a:lnTo>
                        <a:pt x="9" y="7"/>
                      </a:lnTo>
                      <a:lnTo>
                        <a:pt x="5" y="0"/>
                      </a:lnTo>
                    </a:path>
                  </a:pathLst>
                </a:custGeom>
                <a:noFill/>
                <a:ln w="1588">
                  <a:solidFill>
                    <a:srgbClr val="FFFFFF"/>
                  </a:solidFill>
                  <a:round/>
                  <a:headEnd/>
                  <a:tailEnd/>
                </a:ln>
              </p:spPr>
              <p:txBody>
                <a:bodyPr/>
                <a:lstStyle/>
                <a:p>
                  <a:endParaRPr lang="en-US"/>
                </a:p>
              </p:txBody>
            </p:sp>
            <p:sp>
              <p:nvSpPr>
                <p:cNvPr id="18639" name="Freeform 136"/>
                <p:cNvSpPr>
                  <a:spLocks/>
                </p:cNvSpPr>
                <p:nvPr/>
              </p:nvSpPr>
              <p:spPr bwMode="auto">
                <a:xfrm>
                  <a:off x="1111" y="1802"/>
                  <a:ext cx="3" cy="1"/>
                </a:xfrm>
                <a:custGeom>
                  <a:avLst/>
                  <a:gdLst>
                    <a:gd name="T0" fmla="*/ 0 w 13"/>
                    <a:gd name="T1" fmla="*/ 1 h 2"/>
                    <a:gd name="T2" fmla="*/ 0 w 13"/>
                    <a:gd name="T3" fmla="*/ 0 h 2"/>
                    <a:gd name="T4" fmla="*/ 0 w 13"/>
                    <a:gd name="T5" fmla="*/ 0 h 2"/>
                    <a:gd name="T6" fmla="*/ 0 w 13"/>
                    <a:gd name="T7" fmla="*/ 1 h 2"/>
                    <a:gd name="T8" fmla="*/ 0 60000 65536"/>
                    <a:gd name="T9" fmla="*/ 0 60000 65536"/>
                    <a:gd name="T10" fmla="*/ 0 60000 65536"/>
                    <a:gd name="T11" fmla="*/ 0 60000 65536"/>
                    <a:gd name="T12" fmla="*/ 0 w 13"/>
                    <a:gd name="T13" fmla="*/ 0 h 2"/>
                    <a:gd name="T14" fmla="*/ 13 w 13"/>
                    <a:gd name="T15" fmla="*/ 2 h 2"/>
                  </a:gdLst>
                  <a:ahLst/>
                  <a:cxnLst>
                    <a:cxn ang="T8">
                      <a:pos x="T0" y="T1"/>
                    </a:cxn>
                    <a:cxn ang="T9">
                      <a:pos x="T2" y="T3"/>
                    </a:cxn>
                    <a:cxn ang="T10">
                      <a:pos x="T4" y="T5"/>
                    </a:cxn>
                    <a:cxn ang="T11">
                      <a:pos x="T6" y="T7"/>
                    </a:cxn>
                  </a:cxnLst>
                  <a:rect l="T12" t="T13" r="T14" b="T15"/>
                  <a:pathLst>
                    <a:path w="13" h="2">
                      <a:moveTo>
                        <a:pt x="13" y="1"/>
                      </a:moveTo>
                      <a:lnTo>
                        <a:pt x="10" y="0"/>
                      </a:lnTo>
                      <a:lnTo>
                        <a:pt x="4" y="0"/>
                      </a:lnTo>
                      <a:lnTo>
                        <a:pt x="0" y="2"/>
                      </a:lnTo>
                    </a:path>
                  </a:pathLst>
                </a:custGeom>
                <a:noFill/>
                <a:ln w="1588">
                  <a:solidFill>
                    <a:srgbClr val="FFFFFF"/>
                  </a:solidFill>
                  <a:round/>
                  <a:headEnd/>
                  <a:tailEnd/>
                </a:ln>
              </p:spPr>
              <p:txBody>
                <a:bodyPr/>
                <a:lstStyle/>
                <a:p>
                  <a:endParaRPr lang="en-US"/>
                </a:p>
              </p:txBody>
            </p:sp>
            <p:sp>
              <p:nvSpPr>
                <p:cNvPr id="18640" name="Freeform 137"/>
                <p:cNvSpPr>
                  <a:spLocks/>
                </p:cNvSpPr>
                <p:nvPr/>
              </p:nvSpPr>
              <p:spPr bwMode="auto">
                <a:xfrm>
                  <a:off x="1107" y="1803"/>
                  <a:ext cx="4" cy="5"/>
                </a:xfrm>
                <a:custGeom>
                  <a:avLst/>
                  <a:gdLst>
                    <a:gd name="T0" fmla="*/ 0 w 15"/>
                    <a:gd name="T1" fmla="*/ 0 h 22"/>
                    <a:gd name="T2" fmla="*/ 0 w 15"/>
                    <a:gd name="T3" fmla="*/ 0 h 22"/>
                    <a:gd name="T4" fmla="*/ 0 w 15"/>
                    <a:gd name="T5" fmla="*/ 0 h 22"/>
                    <a:gd name="T6" fmla="*/ 0 w 15"/>
                    <a:gd name="T7" fmla="*/ 0 h 22"/>
                    <a:gd name="T8" fmla="*/ 0 60000 65536"/>
                    <a:gd name="T9" fmla="*/ 0 60000 65536"/>
                    <a:gd name="T10" fmla="*/ 0 60000 65536"/>
                    <a:gd name="T11" fmla="*/ 0 60000 65536"/>
                    <a:gd name="T12" fmla="*/ 0 w 15"/>
                    <a:gd name="T13" fmla="*/ 0 h 22"/>
                    <a:gd name="T14" fmla="*/ 15 w 15"/>
                    <a:gd name="T15" fmla="*/ 22 h 22"/>
                  </a:gdLst>
                  <a:ahLst/>
                  <a:cxnLst>
                    <a:cxn ang="T8">
                      <a:pos x="T0" y="T1"/>
                    </a:cxn>
                    <a:cxn ang="T9">
                      <a:pos x="T2" y="T3"/>
                    </a:cxn>
                    <a:cxn ang="T10">
                      <a:pos x="T4" y="T5"/>
                    </a:cxn>
                    <a:cxn ang="T11">
                      <a:pos x="T6" y="T7"/>
                    </a:cxn>
                  </a:cxnLst>
                  <a:rect l="T12" t="T13" r="T14" b="T15"/>
                  <a:pathLst>
                    <a:path w="15" h="22">
                      <a:moveTo>
                        <a:pt x="15" y="0"/>
                      </a:moveTo>
                      <a:lnTo>
                        <a:pt x="11" y="7"/>
                      </a:lnTo>
                      <a:lnTo>
                        <a:pt x="6" y="14"/>
                      </a:lnTo>
                      <a:lnTo>
                        <a:pt x="0" y="22"/>
                      </a:lnTo>
                    </a:path>
                  </a:pathLst>
                </a:custGeom>
                <a:noFill/>
                <a:ln w="1588">
                  <a:solidFill>
                    <a:srgbClr val="FFFFFF"/>
                  </a:solidFill>
                  <a:round/>
                  <a:headEnd/>
                  <a:tailEnd/>
                </a:ln>
              </p:spPr>
              <p:txBody>
                <a:bodyPr/>
                <a:lstStyle/>
                <a:p>
                  <a:endParaRPr lang="en-US"/>
                </a:p>
              </p:txBody>
            </p:sp>
            <p:sp>
              <p:nvSpPr>
                <p:cNvPr id="18641" name="Freeform 138"/>
                <p:cNvSpPr>
                  <a:spLocks/>
                </p:cNvSpPr>
                <p:nvPr/>
              </p:nvSpPr>
              <p:spPr bwMode="auto">
                <a:xfrm>
                  <a:off x="1151" y="1808"/>
                  <a:ext cx="5" cy="5"/>
                </a:xfrm>
                <a:custGeom>
                  <a:avLst/>
                  <a:gdLst>
                    <a:gd name="T0" fmla="*/ 0 w 23"/>
                    <a:gd name="T1" fmla="*/ 0 h 22"/>
                    <a:gd name="T2" fmla="*/ 0 w 23"/>
                    <a:gd name="T3" fmla="*/ 0 h 22"/>
                    <a:gd name="T4" fmla="*/ 0 w 23"/>
                    <a:gd name="T5" fmla="*/ 0 h 22"/>
                    <a:gd name="T6" fmla="*/ 0 w 23"/>
                    <a:gd name="T7" fmla="*/ 0 h 22"/>
                    <a:gd name="T8" fmla="*/ 0 60000 65536"/>
                    <a:gd name="T9" fmla="*/ 0 60000 65536"/>
                    <a:gd name="T10" fmla="*/ 0 60000 65536"/>
                    <a:gd name="T11" fmla="*/ 0 60000 65536"/>
                    <a:gd name="T12" fmla="*/ 0 w 23"/>
                    <a:gd name="T13" fmla="*/ 0 h 22"/>
                    <a:gd name="T14" fmla="*/ 23 w 23"/>
                    <a:gd name="T15" fmla="*/ 22 h 22"/>
                  </a:gdLst>
                  <a:ahLst/>
                  <a:cxnLst>
                    <a:cxn ang="T8">
                      <a:pos x="T0" y="T1"/>
                    </a:cxn>
                    <a:cxn ang="T9">
                      <a:pos x="T2" y="T3"/>
                    </a:cxn>
                    <a:cxn ang="T10">
                      <a:pos x="T4" y="T5"/>
                    </a:cxn>
                    <a:cxn ang="T11">
                      <a:pos x="T6" y="T7"/>
                    </a:cxn>
                  </a:cxnLst>
                  <a:rect l="T12" t="T13" r="T14" b="T15"/>
                  <a:pathLst>
                    <a:path w="23" h="22">
                      <a:moveTo>
                        <a:pt x="23" y="22"/>
                      </a:moveTo>
                      <a:lnTo>
                        <a:pt x="17" y="15"/>
                      </a:lnTo>
                      <a:lnTo>
                        <a:pt x="9" y="7"/>
                      </a:lnTo>
                      <a:lnTo>
                        <a:pt x="0" y="0"/>
                      </a:lnTo>
                    </a:path>
                  </a:pathLst>
                </a:custGeom>
                <a:noFill/>
                <a:ln w="1588">
                  <a:solidFill>
                    <a:srgbClr val="FFFFFF"/>
                  </a:solidFill>
                  <a:round/>
                  <a:headEnd/>
                  <a:tailEnd/>
                </a:ln>
              </p:spPr>
              <p:txBody>
                <a:bodyPr/>
                <a:lstStyle/>
                <a:p>
                  <a:endParaRPr lang="en-US"/>
                </a:p>
              </p:txBody>
            </p:sp>
            <p:sp>
              <p:nvSpPr>
                <p:cNvPr id="18642" name="Freeform 139"/>
                <p:cNvSpPr>
                  <a:spLocks/>
                </p:cNvSpPr>
                <p:nvPr/>
              </p:nvSpPr>
              <p:spPr bwMode="auto">
                <a:xfrm>
                  <a:off x="1148" y="1805"/>
                  <a:ext cx="3" cy="3"/>
                </a:xfrm>
                <a:custGeom>
                  <a:avLst/>
                  <a:gdLst>
                    <a:gd name="T0" fmla="*/ 0 w 13"/>
                    <a:gd name="T1" fmla="*/ 0 h 12"/>
                    <a:gd name="T2" fmla="*/ 0 w 13"/>
                    <a:gd name="T3" fmla="*/ 0 h 12"/>
                    <a:gd name="T4" fmla="*/ 0 w 13"/>
                    <a:gd name="T5" fmla="*/ 0 h 12"/>
                    <a:gd name="T6" fmla="*/ 0 w 13"/>
                    <a:gd name="T7" fmla="*/ 0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13" y="12"/>
                      </a:moveTo>
                      <a:lnTo>
                        <a:pt x="9" y="9"/>
                      </a:lnTo>
                      <a:lnTo>
                        <a:pt x="4" y="5"/>
                      </a:lnTo>
                      <a:lnTo>
                        <a:pt x="0" y="0"/>
                      </a:lnTo>
                    </a:path>
                  </a:pathLst>
                </a:custGeom>
                <a:noFill/>
                <a:ln w="1588">
                  <a:solidFill>
                    <a:srgbClr val="FFFFFF"/>
                  </a:solidFill>
                  <a:round/>
                  <a:headEnd/>
                  <a:tailEnd/>
                </a:ln>
              </p:spPr>
              <p:txBody>
                <a:bodyPr/>
                <a:lstStyle/>
                <a:p>
                  <a:endParaRPr lang="en-US"/>
                </a:p>
              </p:txBody>
            </p:sp>
            <p:sp>
              <p:nvSpPr>
                <p:cNvPr id="18643" name="Freeform 140"/>
                <p:cNvSpPr>
                  <a:spLocks/>
                </p:cNvSpPr>
                <p:nvPr/>
              </p:nvSpPr>
              <p:spPr bwMode="auto">
                <a:xfrm>
                  <a:off x="1147" y="1803"/>
                  <a:ext cx="1" cy="2"/>
                </a:xfrm>
                <a:custGeom>
                  <a:avLst/>
                  <a:gdLst>
                    <a:gd name="T0" fmla="*/ 1 w 2"/>
                    <a:gd name="T1" fmla="*/ 0 h 8"/>
                    <a:gd name="T2" fmla="*/ 0 w 2"/>
                    <a:gd name="T3" fmla="*/ 0 h 8"/>
                    <a:gd name="T4" fmla="*/ 0 w 2"/>
                    <a:gd name="T5" fmla="*/ 0 h 8"/>
                    <a:gd name="T6" fmla="*/ 1 w 2"/>
                    <a:gd name="T7" fmla="*/ 0 h 8"/>
                    <a:gd name="T8" fmla="*/ 0 60000 65536"/>
                    <a:gd name="T9" fmla="*/ 0 60000 65536"/>
                    <a:gd name="T10" fmla="*/ 0 60000 65536"/>
                    <a:gd name="T11" fmla="*/ 0 60000 65536"/>
                    <a:gd name="T12" fmla="*/ 0 w 2"/>
                    <a:gd name="T13" fmla="*/ 0 h 8"/>
                    <a:gd name="T14" fmla="*/ 2 w 2"/>
                    <a:gd name="T15" fmla="*/ 8 h 8"/>
                  </a:gdLst>
                  <a:ahLst/>
                  <a:cxnLst>
                    <a:cxn ang="T8">
                      <a:pos x="T0" y="T1"/>
                    </a:cxn>
                    <a:cxn ang="T9">
                      <a:pos x="T2" y="T3"/>
                    </a:cxn>
                    <a:cxn ang="T10">
                      <a:pos x="T4" y="T5"/>
                    </a:cxn>
                    <a:cxn ang="T11">
                      <a:pos x="T6" y="T7"/>
                    </a:cxn>
                  </a:cxnLst>
                  <a:rect l="T12" t="T13" r="T14" b="T15"/>
                  <a:pathLst>
                    <a:path w="2" h="8">
                      <a:moveTo>
                        <a:pt x="2" y="8"/>
                      </a:moveTo>
                      <a:lnTo>
                        <a:pt x="0" y="6"/>
                      </a:lnTo>
                      <a:lnTo>
                        <a:pt x="0" y="3"/>
                      </a:lnTo>
                      <a:lnTo>
                        <a:pt x="2" y="0"/>
                      </a:lnTo>
                    </a:path>
                  </a:pathLst>
                </a:custGeom>
                <a:noFill/>
                <a:ln w="1588">
                  <a:solidFill>
                    <a:srgbClr val="FFFFFF"/>
                  </a:solidFill>
                  <a:round/>
                  <a:headEnd/>
                  <a:tailEnd/>
                </a:ln>
              </p:spPr>
              <p:txBody>
                <a:bodyPr/>
                <a:lstStyle/>
                <a:p>
                  <a:endParaRPr lang="en-US"/>
                </a:p>
              </p:txBody>
            </p:sp>
            <p:sp>
              <p:nvSpPr>
                <p:cNvPr id="18644" name="Freeform 141"/>
                <p:cNvSpPr>
                  <a:spLocks/>
                </p:cNvSpPr>
                <p:nvPr/>
              </p:nvSpPr>
              <p:spPr bwMode="auto">
                <a:xfrm>
                  <a:off x="1148" y="1803"/>
                  <a:ext cx="3" cy="1"/>
                </a:xfrm>
                <a:custGeom>
                  <a:avLst/>
                  <a:gdLst>
                    <a:gd name="T0" fmla="*/ 0 w 14"/>
                    <a:gd name="T1" fmla="*/ 0 h 5"/>
                    <a:gd name="T2" fmla="*/ 0 w 14"/>
                    <a:gd name="T3" fmla="*/ 0 h 5"/>
                    <a:gd name="T4" fmla="*/ 0 w 14"/>
                    <a:gd name="T5" fmla="*/ 0 h 5"/>
                    <a:gd name="T6" fmla="*/ 0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0" y="0"/>
                      </a:moveTo>
                      <a:lnTo>
                        <a:pt x="5" y="0"/>
                      </a:lnTo>
                      <a:lnTo>
                        <a:pt x="10" y="1"/>
                      </a:lnTo>
                      <a:lnTo>
                        <a:pt x="14" y="5"/>
                      </a:lnTo>
                    </a:path>
                  </a:pathLst>
                </a:custGeom>
                <a:noFill/>
                <a:ln w="1588">
                  <a:solidFill>
                    <a:srgbClr val="FFFFFF"/>
                  </a:solidFill>
                  <a:round/>
                  <a:headEnd/>
                  <a:tailEnd/>
                </a:ln>
              </p:spPr>
              <p:txBody>
                <a:bodyPr/>
                <a:lstStyle/>
                <a:p>
                  <a:endParaRPr lang="en-US"/>
                </a:p>
              </p:txBody>
            </p:sp>
            <p:sp>
              <p:nvSpPr>
                <p:cNvPr id="18645" name="Freeform 142"/>
                <p:cNvSpPr>
                  <a:spLocks/>
                </p:cNvSpPr>
                <p:nvPr/>
              </p:nvSpPr>
              <p:spPr bwMode="auto">
                <a:xfrm>
                  <a:off x="1119" y="1985"/>
                  <a:ext cx="32" cy="15"/>
                </a:xfrm>
                <a:custGeom>
                  <a:avLst/>
                  <a:gdLst>
                    <a:gd name="T0" fmla="*/ 0 w 130"/>
                    <a:gd name="T1" fmla="*/ 0 h 63"/>
                    <a:gd name="T2" fmla="*/ 0 w 130"/>
                    <a:gd name="T3" fmla="*/ 0 h 63"/>
                    <a:gd name="T4" fmla="*/ 0 w 130"/>
                    <a:gd name="T5" fmla="*/ 0 h 63"/>
                    <a:gd name="T6" fmla="*/ 0 w 130"/>
                    <a:gd name="T7" fmla="*/ 0 h 63"/>
                    <a:gd name="T8" fmla="*/ 0 w 130"/>
                    <a:gd name="T9" fmla="*/ 0 h 63"/>
                    <a:gd name="T10" fmla="*/ 0 w 130"/>
                    <a:gd name="T11" fmla="*/ 0 h 63"/>
                    <a:gd name="T12" fmla="*/ 0 w 130"/>
                    <a:gd name="T13" fmla="*/ 0 h 63"/>
                    <a:gd name="T14" fmla="*/ 0 w 130"/>
                    <a:gd name="T15" fmla="*/ 0 h 63"/>
                    <a:gd name="T16" fmla="*/ 0 w 130"/>
                    <a:gd name="T17" fmla="*/ 0 h 63"/>
                    <a:gd name="T18" fmla="*/ 0 w 130"/>
                    <a:gd name="T19" fmla="*/ 0 h 63"/>
                    <a:gd name="T20" fmla="*/ 0 w 130"/>
                    <a:gd name="T21" fmla="*/ 0 h 63"/>
                    <a:gd name="T22" fmla="*/ 0 w 130"/>
                    <a:gd name="T23" fmla="*/ 0 h 63"/>
                    <a:gd name="T24" fmla="*/ 0 w 130"/>
                    <a:gd name="T25" fmla="*/ 0 h 63"/>
                    <a:gd name="T26" fmla="*/ 0 w 130"/>
                    <a:gd name="T27" fmla="*/ 0 h 63"/>
                    <a:gd name="T28" fmla="*/ 0 w 130"/>
                    <a:gd name="T29" fmla="*/ 0 h 63"/>
                    <a:gd name="T30" fmla="*/ 0 w 130"/>
                    <a:gd name="T31" fmla="*/ 0 h 63"/>
                    <a:gd name="T32" fmla="*/ 0 w 130"/>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63"/>
                    <a:gd name="T53" fmla="*/ 130 w 130"/>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63">
                      <a:moveTo>
                        <a:pt x="0" y="0"/>
                      </a:moveTo>
                      <a:lnTo>
                        <a:pt x="40" y="12"/>
                      </a:lnTo>
                      <a:lnTo>
                        <a:pt x="88" y="26"/>
                      </a:lnTo>
                      <a:lnTo>
                        <a:pt x="130" y="37"/>
                      </a:lnTo>
                      <a:lnTo>
                        <a:pt x="128" y="45"/>
                      </a:lnTo>
                      <a:lnTo>
                        <a:pt x="127" y="58"/>
                      </a:lnTo>
                      <a:lnTo>
                        <a:pt x="120" y="63"/>
                      </a:lnTo>
                      <a:lnTo>
                        <a:pt x="103" y="57"/>
                      </a:lnTo>
                      <a:lnTo>
                        <a:pt x="85" y="48"/>
                      </a:lnTo>
                      <a:lnTo>
                        <a:pt x="67" y="34"/>
                      </a:lnTo>
                      <a:lnTo>
                        <a:pt x="50" y="26"/>
                      </a:lnTo>
                      <a:lnTo>
                        <a:pt x="18" y="8"/>
                      </a:lnTo>
                      <a:lnTo>
                        <a:pt x="0" y="0"/>
                      </a:lnTo>
                      <a:close/>
                    </a:path>
                  </a:pathLst>
                </a:custGeom>
                <a:solidFill>
                  <a:srgbClr val="47A3CB"/>
                </a:solidFill>
                <a:ln w="9525">
                  <a:noFill/>
                  <a:round/>
                  <a:headEnd/>
                  <a:tailEnd/>
                </a:ln>
              </p:spPr>
              <p:txBody>
                <a:bodyPr/>
                <a:lstStyle/>
                <a:p>
                  <a:endParaRPr lang="en-US"/>
                </a:p>
              </p:txBody>
            </p:sp>
            <p:sp>
              <p:nvSpPr>
                <p:cNvPr id="18646" name="Freeform 143"/>
                <p:cNvSpPr>
                  <a:spLocks/>
                </p:cNvSpPr>
                <p:nvPr/>
              </p:nvSpPr>
              <p:spPr bwMode="auto">
                <a:xfrm>
                  <a:off x="1119" y="1985"/>
                  <a:ext cx="32" cy="15"/>
                </a:xfrm>
                <a:custGeom>
                  <a:avLst/>
                  <a:gdLst>
                    <a:gd name="T0" fmla="*/ 0 w 130"/>
                    <a:gd name="T1" fmla="*/ 0 h 63"/>
                    <a:gd name="T2" fmla="*/ 0 w 130"/>
                    <a:gd name="T3" fmla="*/ 0 h 63"/>
                    <a:gd name="T4" fmla="*/ 0 w 130"/>
                    <a:gd name="T5" fmla="*/ 0 h 63"/>
                    <a:gd name="T6" fmla="*/ 0 w 130"/>
                    <a:gd name="T7" fmla="*/ 0 h 63"/>
                    <a:gd name="T8" fmla="*/ 0 w 130"/>
                    <a:gd name="T9" fmla="*/ 0 h 63"/>
                    <a:gd name="T10" fmla="*/ 0 w 130"/>
                    <a:gd name="T11" fmla="*/ 0 h 63"/>
                    <a:gd name="T12" fmla="*/ 0 w 130"/>
                    <a:gd name="T13" fmla="*/ 0 h 63"/>
                    <a:gd name="T14" fmla="*/ 0 w 130"/>
                    <a:gd name="T15" fmla="*/ 0 h 63"/>
                    <a:gd name="T16" fmla="*/ 0 w 130"/>
                    <a:gd name="T17" fmla="*/ 0 h 63"/>
                    <a:gd name="T18" fmla="*/ 0 w 130"/>
                    <a:gd name="T19" fmla="*/ 0 h 63"/>
                    <a:gd name="T20" fmla="*/ 0 w 130"/>
                    <a:gd name="T21" fmla="*/ 0 h 63"/>
                    <a:gd name="T22" fmla="*/ 0 w 130"/>
                    <a:gd name="T23" fmla="*/ 0 h 63"/>
                    <a:gd name="T24" fmla="*/ 0 w 130"/>
                    <a:gd name="T25" fmla="*/ 0 h 63"/>
                    <a:gd name="T26" fmla="*/ 0 w 130"/>
                    <a:gd name="T27" fmla="*/ 0 h 63"/>
                    <a:gd name="T28" fmla="*/ 0 w 130"/>
                    <a:gd name="T29" fmla="*/ 0 h 63"/>
                    <a:gd name="T30" fmla="*/ 0 w 130"/>
                    <a:gd name="T31" fmla="*/ 0 h 63"/>
                    <a:gd name="T32" fmla="*/ 0 w 130"/>
                    <a:gd name="T33" fmla="*/ 0 h 63"/>
                    <a:gd name="T34" fmla="*/ 0 w 130"/>
                    <a:gd name="T35" fmla="*/ 0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0"/>
                    <a:gd name="T55" fmla="*/ 0 h 63"/>
                    <a:gd name="T56" fmla="*/ 130 w 13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0" h="63">
                      <a:moveTo>
                        <a:pt x="0" y="0"/>
                      </a:moveTo>
                      <a:lnTo>
                        <a:pt x="40" y="12"/>
                      </a:lnTo>
                      <a:lnTo>
                        <a:pt x="88" y="26"/>
                      </a:lnTo>
                      <a:lnTo>
                        <a:pt x="130" y="37"/>
                      </a:lnTo>
                      <a:lnTo>
                        <a:pt x="128" y="45"/>
                      </a:lnTo>
                      <a:lnTo>
                        <a:pt x="127" y="58"/>
                      </a:lnTo>
                      <a:lnTo>
                        <a:pt x="120" y="63"/>
                      </a:lnTo>
                      <a:lnTo>
                        <a:pt x="103" y="57"/>
                      </a:lnTo>
                      <a:lnTo>
                        <a:pt x="85" y="48"/>
                      </a:lnTo>
                      <a:lnTo>
                        <a:pt x="67" y="34"/>
                      </a:lnTo>
                      <a:lnTo>
                        <a:pt x="50" y="26"/>
                      </a:lnTo>
                      <a:lnTo>
                        <a:pt x="18" y="8"/>
                      </a:lnTo>
                      <a:lnTo>
                        <a:pt x="0" y="0"/>
                      </a:lnTo>
                    </a:path>
                  </a:pathLst>
                </a:custGeom>
                <a:noFill/>
                <a:ln w="1588">
                  <a:solidFill>
                    <a:srgbClr val="87C2DC"/>
                  </a:solidFill>
                  <a:round/>
                  <a:headEnd/>
                  <a:tailEnd/>
                </a:ln>
              </p:spPr>
              <p:txBody>
                <a:bodyPr/>
                <a:lstStyle/>
                <a:p>
                  <a:endParaRPr lang="en-US"/>
                </a:p>
              </p:txBody>
            </p:sp>
            <p:sp>
              <p:nvSpPr>
                <p:cNvPr id="18647" name="Freeform 144"/>
                <p:cNvSpPr>
                  <a:spLocks/>
                </p:cNvSpPr>
                <p:nvPr/>
              </p:nvSpPr>
              <p:spPr bwMode="auto">
                <a:xfrm>
                  <a:off x="1188" y="2001"/>
                  <a:ext cx="33" cy="6"/>
                </a:xfrm>
                <a:custGeom>
                  <a:avLst/>
                  <a:gdLst>
                    <a:gd name="T0" fmla="*/ 0 w 132"/>
                    <a:gd name="T1" fmla="*/ 0 h 26"/>
                    <a:gd name="T2" fmla="*/ 0 w 132"/>
                    <a:gd name="T3" fmla="*/ 0 h 26"/>
                    <a:gd name="T4" fmla="*/ 0 w 132"/>
                    <a:gd name="T5" fmla="*/ 0 h 26"/>
                    <a:gd name="T6" fmla="*/ 0 w 132"/>
                    <a:gd name="T7" fmla="*/ 0 h 26"/>
                    <a:gd name="T8" fmla="*/ 0 w 132"/>
                    <a:gd name="T9" fmla="*/ 0 h 26"/>
                    <a:gd name="T10" fmla="*/ 0 w 132"/>
                    <a:gd name="T11" fmla="*/ 0 h 26"/>
                    <a:gd name="T12" fmla="*/ 0 w 132"/>
                    <a:gd name="T13" fmla="*/ 0 h 26"/>
                    <a:gd name="T14" fmla="*/ 0 w 132"/>
                    <a:gd name="T15" fmla="*/ 0 h 26"/>
                    <a:gd name="T16" fmla="*/ 0 w 132"/>
                    <a:gd name="T17" fmla="*/ 0 h 26"/>
                    <a:gd name="T18" fmla="*/ 0 w 132"/>
                    <a:gd name="T19" fmla="*/ 0 h 26"/>
                    <a:gd name="T20" fmla="*/ 0 w 132"/>
                    <a:gd name="T21" fmla="*/ 0 h 26"/>
                    <a:gd name="T22" fmla="*/ 0 w 132"/>
                    <a:gd name="T23" fmla="*/ 0 h 26"/>
                    <a:gd name="T24" fmla="*/ 0 w 132"/>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26"/>
                    <a:gd name="T41" fmla="*/ 132 w 132"/>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26">
                      <a:moveTo>
                        <a:pt x="1" y="0"/>
                      </a:moveTo>
                      <a:lnTo>
                        <a:pt x="43" y="4"/>
                      </a:lnTo>
                      <a:lnTo>
                        <a:pt x="91" y="2"/>
                      </a:lnTo>
                      <a:lnTo>
                        <a:pt x="132" y="0"/>
                      </a:lnTo>
                      <a:lnTo>
                        <a:pt x="92" y="14"/>
                      </a:lnTo>
                      <a:lnTo>
                        <a:pt x="44" y="23"/>
                      </a:lnTo>
                      <a:lnTo>
                        <a:pt x="0" y="26"/>
                      </a:lnTo>
                      <a:lnTo>
                        <a:pt x="0" y="19"/>
                      </a:lnTo>
                      <a:lnTo>
                        <a:pt x="1" y="6"/>
                      </a:lnTo>
                      <a:lnTo>
                        <a:pt x="1" y="0"/>
                      </a:lnTo>
                      <a:close/>
                    </a:path>
                  </a:pathLst>
                </a:custGeom>
                <a:solidFill>
                  <a:srgbClr val="47A3CB"/>
                </a:solidFill>
                <a:ln w="9525">
                  <a:noFill/>
                  <a:round/>
                  <a:headEnd/>
                  <a:tailEnd/>
                </a:ln>
              </p:spPr>
              <p:txBody>
                <a:bodyPr/>
                <a:lstStyle/>
                <a:p>
                  <a:endParaRPr lang="en-US"/>
                </a:p>
              </p:txBody>
            </p:sp>
            <p:sp>
              <p:nvSpPr>
                <p:cNvPr id="18648" name="Freeform 145"/>
                <p:cNvSpPr>
                  <a:spLocks/>
                </p:cNvSpPr>
                <p:nvPr/>
              </p:nvSpPr>
              <p:spPr bwMode="auto">
                <a:xfrm>
                  <a:off x="1188" y="2001"/>
                  <a:ext cx="33" cy="6"/>
                </a:xfrm>
                <a:custGeom>
                  <a:avLst/>
                  <a:gdLst>
                    <a:gd name="T0" fmla="*/ 0 w 132"/>
                    <a:gd name="T1" fmla="*/ 0 h 26"/>
                    <a:gd name="T2" fmla="*/ 0 w 132"/>
                    <a:gd name="T3" fmla="*/ 0 h 26"/>
                    <a:gd name="T4" fmla="*/ 0 w 132"/>
                    <a:gd name="T5" fmla="*/ 0 h 26"/>
                    <a:gd name="T6" fmla="*/ 0 w 132"/>
                    <a:gd name="T7" fmla="*/ 0 h 26"/>
                    <a:gd name="T8" fmla="*/ 0 w 132"/>
                    <a:gd name="T9" fmla="*/ 0 h 26"/>
                    <a:gd name="T10" fmla="*/ 0 w 132"/>
                    <a:gd name="T11" fmla="*/ 0 h 26"/>
                    <a:gd name="T12" fmla="*/ 0 w 132"/>
                    <a:gd name="T13" fmla="*/ 0 h 26"/>
                    <a:gd name="T14" fmla="*/ 0 w 132"/>
                    <a:gd name="T15" fmla="*/ 0 h 26"/>
                    <a:gd name="T16" fmla="*/ 0 w 132"/>
                    <a:gd name="T17" fmla="*/ 0 h 26"/>
                    <a:gd name="T18" fmla="*/ 0 w 132"/>
                    <a:gd name="T19" fmla="*/ 0 h 26"/>
                    <a:gd name="T20" fmla="*/ 0 w 132"/>
                    <a:gd name="T21" fmla="*/ 0 h 26"/>
                    <a:gd name="T22" fmla="*/ 0 w 132"/>
                    <a:gd name="T23" fmla="*/ 0 h 26"/>
                    <a:gd name="T24" fmla="*/ 0 w 132"/>
                    <a:gd name="T25" fmla="*/ 0 h 26"/>
                    <a:gd name="T26" fmla="*/ 0 w 132"/>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6"/>
                    <a:gd name="T44" fmla="*/ 132 w 132"/>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6">
                      <a:moveTo>
                        <a:pt x="1" y="0"/>
                      </a:moveTo>
                      <a:lnTo>
                        <a:pt x="43" y="4"/>
                      </a:lnTo>
                      <a:lnTo>
                        <a:pt x="91" y="2"/>
                      </a:lnTo>
                      <a:lnTo>
                        <a:pt x="132" y="0"/>
                      </a:lnTo>
                      <a:lnTo>
                        <a:pt x="92" y="14"/>
                      </a:lnTo>
                      <a:lnTo>
                        <a:pt x="44" y="23"/>
                      </a:lnTo>
                      <a:lnTo>
                        <a:pt x="0" y="26"/>
                      </a:lnTo>
                      <a:lnTo>
                        <a:pt x="0" y="19"/>
                      </a:lnTo>
                      <a:lnTo>
                        <a:pt x="1" y="6"/>
                      </a:lnTo>
                      <a:lnTo>
                        <a:pt x="1" y="0"/>
                      </a:lnTo>
                    </a:path>
                  </a:pathLst>
                </a:custGeom>
                <a:noFill/>
                <a:ln w="1588">
                  <a:solidFill>
                    <a:srgbClr val="87C2DC"/>
                  </a:solidFill>
                  <a:round/>
                  <a:headEnd/>
                  <a:tailEnd/>
                </a:ln>
              </p:spPr>
              <p:txBody>
                <a:bodyPr/>
                <a:lstStyle/>
                <a:p>
                  <a:endParaRPr lang="en-US"/>
                </a:p>
              </p:txBody>
            </p:sp>
            <p:sp>
              <p:nvSpPr>
                <p:cNvPr id="18649" name="Freeform 146"/>
                <p:cNvSpPr>
                  <a:spLocks/>
                </p:cNvSpPr>
                <p:nvPr/>
              </p:nvSpPr>
              <p:spPr bwMode="auto">
                <a:xfrm>
                  <a:off x="1114" y="1803"/>
                  <a:ext cx="2" cy="2"/>
                </a:xfrm>
                <a:custGeom>
                  <a:avLst/>
                  <a:gdLst>
                    <a:gd name="T0" fmla="*/ 0 w 8"/>
                    <a:gd name="T1" fmla="*/ 0 h 7"/>
                    <a:gd name="T2" fmla="*/ 0 w 8"/>
                    <a:gd name="T3" fmla="*/ 0 h 7"/>
                    <a:gd name="T4" fmla="*/ 0 w 8"/>
                    <a:gd name="T5" fmla="*/ 0 h 7"/>
                    <a:gd name="T6" fmla="*/ 0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0" y="0"/>
                      </a:moveTo>
                      <a:lnTo>
                        <a:pt x="5" y="0"/>
                      </a:lnTo>
                      <a:lnTo>
                        <a:pt x="8" y="4"/>
                      </a:lnTo>
                      <a:lnTo>
                        <a:pt x="8" y="7"/>
                      </a:lnTo>
                    </a:path>
                  </a:pathLst>
                </a:custGeom>
                <a:noFill/>
                <a:ln w="6350">
                  <a:solidFill>
                    <a:srgbClr val="FFFFFF"/>
                  </a:solidFill>
                  <a:round/>
                  <a:headEnd/>
                  <a:tailEnd/>
                </a:ln>
              </p:spPr>
              <p:txBody>
                <a:bodyPr/>
                <a:lstStyle/>
                <a:p>
                  <a:endParaRPr lang="en-US"/>
                </a:p>
              </p:txBody>
            </p:sp>
            <p:sp>
              <p:nvSpPr>
                <p:cNvPr id="18650" name="Freeform 147"/>
                <p:cNvSpPr>
                  <a:spLocks/>
                </p:cNvSpPr>
                <p:nvPr/>
              </p:nvSpPr>
              <p:spPr bwMode="auto">
                <a:xfrm>
                  <a:off x="1109" y="1805"/>
                  <a:ext cx="7" cy="8"/>
                </a:xfrm>
                <a:custGeom>
                  <a:avLst/>
                  <a:gdLst>
                    <a:gd name="T0" fmla="*/ 0 w 27"/>
                    <a:gd name="T1" fmla="*/ 0 h 31"/>
                    <a:gd name="T2" fmla="*/ 0 w 27"/>
                    <a:gd name="T3" fmla="*/ 0 h 31"/>
                    <a:gd name="T4" fmla="*/ 0 w 27"/>
                    <a:gd name="T5" fmla="*/ 0 h 31"/>
                    <a:gd name="T6" fmla="*/ 0 w 27"/>
                    <a:gd name="T7" fmla="*/ 0 h 31"/>
                    <a:gd name="T8" fmla="*/ 0 60000 65536"/>
                    <a:gd name="T9" fmla="*/ 0 60000 65536"/>
                    <a:gd name="T10" fmla="*/ 0 60000 65536"/>
                    <a:gd name="T11" fmla="*/ 0 60000 65536"/>
                    <a:gd name="T12" fmla="*/ 0 w 27"/>
                    <a:gd name="T13" fmla="*/ 0 h 31"/>
                    <a:gd name="T14" fmla="*/ 27 w 27"/>
                    <a:gd name="T15" fmla="*/ 31 h 31"/>
                  </a:gdLst>
                  <a:ahLst/>
                  <a:cxnLst>
                    <a:cxn ang="T8">
                      <a:pos x="T0" y="T1"/>
                    </a:cxn>
                    <a:cxn ang="T9">
                      <a:pos x="T2" y="T3"/>
                    </a:cxn>
                    <a:cxn ang="T10">
                      <a:pos x="T4" y="T5"/>
                    </a:cxn>
                    <a:cxn ang="T11">
                      <a:pos x="T6" y="T7"/>
                    </a:cxn>
                  </a:cxnLst>
                  <a:rect l="T12" t="T13" r="T14" b="T15"/>
                  <a:pathLst>
                    <a:path w="27" h="31">
                      <a:moveTo>
                        <a:pt x="27" y="0"/>
                      </a:moveTo>
                      <a:lnTo>
                        <a:pt x="21" y="9"/>
                      </a:lnTo>
                      <a:lnTo>
                        <a:pt x="13" y="18"/>
                      </a:lnTo>
                      <a:lnTo>
                        <a:pt x="0" y="31"/>
                      </a:lnTo>
                    </a:path>
                  </a:pathLst>
                </a:custGeom>
                <a:noFill/>
                <a:ln w="6350">
                  <a:solidFill>
                    <a:srgbClr val="FFFFFF"/>
                  </a:solidFill>
                  <a:round/>
                  <a:headEnd/>
                  <a:tailEnd/>
                </a:ln>
              </p:spPr>
              <p:txBody>
                <a:bodyPr/>
                <a:lstStyle/>
                <a:p>
                  <a:endParaRPr lang="en-US"/>
                </a:p>
              </p:txBody>
            </p:sp>
            <p:sp>
              <p:nvSpPr>
                <p:cNvPr id="18651" name="Freeform 148"/>
                <p:cNvSpPr>
                  <a:spLocks/>
                </p:cNvSpPr>
                <p:nvPr/>
              </p:nvSpPr>
              <p:spPr bwMode="auto">
                <a:xfrm>
                  <a:off x="1108" y="1812"/>
                  <a:ext cx="1" cy="1"/>
                </a:xfrm>
                <a:custGeom>
                  <a:avLst/>
                  <a:gdLst>
                    <a:gd name="T0" fmla="*/ 1 w 2"/>
                    <a:gd name="T1" fmla="*/ 1 h 2"/>
                    <a:gd name="T2" fmla="*/ 0 w 2"/>
                    <a:gd name="T3" fmla="*/ 1 h 2"/>
                    <a:gd name="T4" fmla="*/ 1 w 2"/>
                    <a:gd name="T5" fmla="*/ 1 h 2"/>
                    <a:gd name="T6" fmla="*/ 1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1"/>
                      </a:moveTo>
                      <a:lnTo>
                        <a:pt x="0" y="2"/>
                      </a:lnTo>
                      <a:lnTo>
                        <a:pt x="1" y="1"/>
                      </a:lnTo>
                      <a:lnTo>
                        <a:pt x="2" y="0"/>
                      </a:lnTo>
                    </a:path>
                  </a:pathLst>
                </a:custGeom>
                <a:noFill/>
                <a:ln w="6350">
                  <a:solidFill>
                    <a:srgbClr val="FFFFFF"/>
                  </a:solidFill>
                  <a:round/>
                  <a:headEnd/>
                  <a:tailEnd/>
                </a:ln>
              </p:spPr>
              <p:txBody>
                <a:bodyPr/>
                <a:lstStyle/>
                <a:p>
                  <a:endParaRPr lang="en-US"/>
                </a:p>
              </p:txBody>
            </p:sp>
            <p:sp>
              <p:nvSpPr>
                <p:cNvPr id="18652" name="Freeform 149"/>
                <p:cNvSpPr>
                  <a:spLocks/>
                </p:cNvSpPr>
                <p:nvPr/>
              </p:nvSpPr>
              <p:spPr bwMode="auto">
                <a:xfrm>
                  <a:off x="1147" y="1803"/>
                  <a:ext cx="1" cy="4"/>
                </a:xfrm>
                <a:custGeom>
                  <a:avLst/>
                  <a:gdLst>
                    <a:gd name="T0" fmla="*/ 0 w 3"/>
                    <a:gd name="T1" fmla="*/ 0 h 13"/>
                    <a:gd name="T2" fmla="*/ 0 w 3"/>
                    <a:gd name="T3" fmla="*/ 0 h 13"/>
                    <a:gd name="T4" fmla="*/ 0 w 3"/>
                    <a:gd name="T5" fmla="*/ 0 h 13"/>
                    <a:gd name="T6" fmla="*/ 0 w 3"/>
                    <a:gd name="T7" fmla="*/ 0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1" y="0"/>
                      </a:moveTo>
                      <a:lnTo>
                        <a:pt x="0" y="5"/>
                      </a:lnTo>
                      <a:lnTo>
                        <a:pt x="0" y="10"/>
                      </a:lnTo>
                      <a:lnTo>
                        <a:pt x="3" y="13"/>
                      </a:lnTo>
                    </a:path>
                  </a:pathLst>
                </a:custGeom>
                <a:noFill/>
                <a:ln w="6350">
                  <a:solidFill>
                    <a:srgbClr val="FFFFFF"/>
                  </a:solidFill>
                  <a:round/>
                  <a:headEnd/>
                  <a:tailEnd/>
                </a:ln>
              </p:spPr>
              <p:txBody>
                <a:bodyPr/>
                <a:lstStyle/>
                <a:p>
                  <a:endParaRPr lang="en-US"/>
                </a:p>
              </p:txBody>
            </p:sp>
            <p:sp>
              <p:nvSpPr>
                <p:cNvPr id="18653" name="Freeform 150"/>
                <p:cNvSpPr>
                  <a:spLocks/>
                </p:cNvSpPr>
                <p:nvPr/>
              </p:nvSpPr>
              <p:spPr bwMode="auto">
                <a:xfrm>
                  <a:off x="1148" y="1807"/>
                  <a:ext cx="7" cy="5"/>
                </a:xfrm>
                <a:custGeom>
                  <a:avLst/>
                  <a:gdLst>
                    <a:gd name="T0" fmla="*/ 0 w 28"/>
                    <a:gd name="T1" fmla="*/ 0 h 22"/>
                    <a:gd name="T2" fmla="*/ 0 w 28"/>
                    <a:gd name="T3" fmla="*/ 0 h 22"/>
                    <a:gd name="T4" fmla="*/ 0 w 28"/>
                    <a:gd name="T5" fmla="*/ 0 h 22"/>
                    <a:gd name="T6" fmla="*/ 0 w 28"/>
                    <a:gd name="T7" fmla="*/ 0 h 22"/>
                    <a:gd name="T8" fmla="*/ 0 60000 65536"/>
                    <a:gd name="T9" fmla="*/ 0 60000 65536"/>
                    <a:gd name="T10" fmla="*/ 0 60000 65536"/>
                    <a:gd name="T11" fmla="*/ 0 60000 65536"/>
                    <a:gd name="T12" fmla="*/ 0 w 28"/>
                    <a:gd name="T13" fmla="*/ 0 h 22"/>
                    <a:gd name="T14" fmla="*/ 28 w 28"/>
                    <a:gd name="T15" fmla="*/ 22 h 22"/>
                  </a:gdLst>
                  <a:ahLst/>
                  <a:cxnLst>
                    <a:cxn ang="T8">
                      <a:pos x="T0" y="T1"/>
                    </a:cxn>
                    <a:cxn ang="T9">
                      <a:pos x="T2" y="T3"/>
                    </a:cxn>
                    <a:cxn ang="T10">
                      <a:pos x="T4" y="T5"/>
                    </a:cxn>
                    <a:cxn ang="T11">
                      <a:pos x="T6" y="T7"/>
                    </a:cxn>
                  </a:cxnLst>
                  <a:rect l="T12" t="T13" r="T14" b="T15"/>
                  <a:pathLst>
                    <a:path w="28" h="22">
                      <a:moveTo>
                        <a:pt x="0" y="0"/>
                      </a:moveTo>
                      <a:lnTo>
                        <a:pt x="10" y="6"/>
                      </a:lnTo>
                      <a:lnTo>
                        <a:pt x="21" y="13"/>
                      </a:lnTo>
                      <a:lnTo>
                        <a:pt x="28" y="22"/>
                      </a:lnTo>
                    </a:path>
                  </a:pathLst>
                </a:custGeom>
                <a:noFill/>
                <a:ln w="6350">
                  <a:solidFill>
                    <a:srgbClr val="FFFFFF"/>
                  </a:solidFill>
                  <a:round/>
                  <a:headEnd/>
                  <a:tailEnd/>
                </a:ln>
              </p:spPr>
              <p:txBody>
                <a:bodyPr/>
                <a:lstStyle/>
                <a:p>
                  <a:endParaRPr lang="en-US"/>
                </a:p>
              </p:txBody>
            </p:sp>
            <p:sp>
              <p:nvSpPr>
                <p:cNvPr id="18654" name="Freeform 151"/>
                <p:cNvSpPr>
                  <a:spLocks/>
                </p:cNvSpPr>
                <p:nvPr/>
              </p:nvSpPr>
              <p:spPr bwMode="auto">
                <a:xfrm>
                  <a:off x="1154" y="1811"/>
                  <a:ext cx="8" cy="13"/>
                </a:xfrm>
                <a:custGeom>
                  <a:avLst/>
                  <a:gdLst>
                    <a:gd name="T0" fmla="*/ 0 w 33"/>
                    <a:gd name="T1" fmla="*/ 0 h 50"/>
                    <a:gd name="T2" fmla="*/ 0 w 33"/>
                    <a:gd name="T3" fmla="*/ 0 h 50"/>
                    <a:gd name="T4" fmla="*/ 0 w 33"/>
                    <a:gd name="T5" fmla="*/ 0 h 50"/>
                    <a:gd name="T6" fmla="*/ 0 w 33"/>
                    <a:gd name="T7" fmla="*/ 0 h 50"/>
                    <a:gd name="T8" fmla="*/ 0 60000 65536"/>
                    <a:gd name="T9" fmla="*/ 0 60000 65536"/>
                    <a:gd name="T10" fmla="*/ 0 60000 65536"/>
                    <a:gd name="T11" fmla="*/ 0 60000 65536"/>
                    <a:gd name="T12" fmla="*/ 0 w 33"/>
                    <a:gd name="T13" fmla="*/ 0 h 50"/>
                    <a:gd name="T14" fmla="*/ 33 w 33"/>
                    <a:gd name="T15" fmla="*/ 50 h 50"/>
                  </a:gdLst>
                  <a:ahLst/>
                  <a:cxnLst>
                    <a:cxn ang="T8">
                      <a:pos x="T0" y="T1"/>
                    </a:cxn>
                    <a:cxn ang="T9">
                      <a:pos x="T2" y="T3"/>
                    </a:cxn>
                    <a:cxn ang="T10">
                      <a:pos x="T4" y="T5"/>
                    </a:cxn>
                    <a:cxn ang="T11">
                      <a:pos x="T6" y="T7"/>
                    </a:cxn>
                  </a:cxnLst>
                  <a:rect l="T12" t="T13" r="T14" b="T15"/>
                  <a:pathLst>
                    <a:path w="33" h="50">
                      <a:moveTo>
                        <a:pt x="33" y="50"/>
                      </a:moveTo>
                      <a:lnTo>
                        <a:pt x="22" y="32"/>
                      </a:lnTo>
                      <a:lnTo>
                        <a:pt x="13" y="14"/>
                      </a:lnTo>
                      <a:lnTo>
                        <a:pt x="0" y="0"/>
                      </a:lnTo>
                    </a:path>
                  </a:pathLst>
                </a:custGeom>
                <a:noFill/>
                <a:ln w="1588">
                  <a:solidFill>
                    <a:srgbClr val="FFFFFF"/>
                  </a:solidFill>
                  <a:round/>
                  <a:headEnd/>
                  <a:tailEnd/>
                </a:ln>
              </p:spPr>
              <p:txBody>
                <a:bodyPr/>
                <a:lstStyle/>
                <a:p>
                  <a:endParaRPr lang="en-US"/>
                </a:p>
              </p:txBody>
            </p:sp>
            <p:sp>
              <p:nvSpPr>
                <p:cNvPr id="18655" name="Freeform 152"/>
                <p:cNvSpPr>
                  <a:spLocks/>
                </p:cNvSpPr>
                <p:nvPr/>
              </p:nvSpPr>
              <p:spPr bwMode="auto">
                <a:xfrm>
                  <a:off x="1154" y="1810"/>
                  <a:ext cx="1" cy="1"/>
                </a:xfrm>
                <a:custGeom>
                  <a:avLst/>
                  <a:gdLst>
                    <a:gd name="T0" fmla="*/ 0 w 1"/>
                    <a:gd name="T1" fmla="*/ 0 h 3"/>
                    <a:gd name="T2" fmla="*/ 0 w 1"/>
                    <a:gd name="T3" fmla="*/ 0 h 3"/>
                    <a:gd name="T4" fmla="*/ 1 w 1"/>
                    <a:gd name="T5" fmla="*/ 0 h 3"/>
                    <a:gd name="T6" fmla="*/ 1 w 1"/>
                    <a:gd name="T7" fmla="*/ 0 h 3"/>
                    <a:gd name="T8" fmla="*/ 0 60000 65536"/>
                    <a:gd name="T9" fmla="*/ 0 60000 65536"/>
                    <a:gd name="T10" fmla="*/ 0 60000 65536"/>
                    <a:gd name="T11" fmla="*/ 0 60000 65536"/>
                    <a:gd name="T12" fmla="*/ 0 w 1"/>
                    <a:gd name="T13" fmla="*/ 0 h 3"/>
                    <a:gd name="T14" fmla="*/ 1 w 1"/>
                    <a:gd name="T15" fmla="*/ 3 h 3"/>
                  </a:gdLst>
                  <a:ahLst/>
                  <a:cxnLst>
                    <a:cxn ang="T8">
                      <a:pos x="T0" y="T1"/>
                    </a:cxn>
                    <a:cxn ang="T9">
                      <a:pos x="T2" y="T3"/>
                    </a:cxn>
                    <a:cxn ang="T10">
                      <a:pos x="T4" y="T5"/>
                    </a:cxn>
                    <a:cxn ang="T11">
                      <a:pos x="T6" y="T7"/>
                    </a:cxn>
                  </a:cxnLst>
                  <a:rect l="T12" t="T13" r="T14" b="T15"/>
                  <a:pathLst>
                    <a:path w="1" h="3">
                      <a:moveTo>
                        <a:pt x="0" y="3"/>
                      </a:moveTo>
                      <a:lnTo>
                        <a:pt x="0" y="3"/>
                      </a:lnTo>
                      <a:lnTo>
                        <a:pt x="1" y="2"/>
                      </a:lnTo>
                      <a:lnTo>
                        <a:pt x="1" y="0"/>
                      </a:lnTo>
                    </a:path>
                  </a:pathLst>
                </a:custGeom>
                <a:noFill/>
                <a:ln w="1588">
                  <a:solidFill>
                    <a:srgbClr val="FFFFFF"/>
                  </a:solidFill>
                  <a:round/>
                  <a:headEnd/>
                  <a:tailEnd/>
                </a:ln>
              </p:spPr>
              <p:txBody>
                <a:bodyPr/>
                <a:lstStyle/>
                <a:p>
                  <a:endParaRPr lang="en-US"/>
                </a:p>
              </p:txBody>
            </p:sp>
            <p:sp>
              <p:nvSpPr>
                <p:cNvPr id="18656" name="Freeform 153"/>
                <p:cNvSpPr>
                  <a:spLocks/>
                </p:cNvSpPr>
                <p:nvPr/>
              </p:nvSpPr>
              <p:spPr bwMode="auto">
                <a:xfrm>
                  <a:off x="1154" y="1810"/>
                  <a:ext cx="3" cy="5"/>
                </a:xfrm>
                <a:custGeom>
                  <a:avLst/>
                  <a:gdLst>
                    <a:gd name="T0" fmla="*/ 0 w 12"/>
                    <a:gd name="T1" fmla="*/ 0 h 17"/>
                    <a:gd name="T2" fmla="*/ 0 w 12"/>
                    <a:gd name="T3" fmla="*/ 0 h 17"/>
                    <a:gd name="T4" fmla="*/ 0 w 12"/>
                    <a:gd name="T5" fmla="*/ 0 h 17"/>
                    <a:gd name="T6" fmla="*/ 0 w 12"/>
                    <a:gd name="T7" fmla="*/ 0 h 17"/>
                    <a:gd name="T8" fmla="*/ 0 60000 65536"/>
                    <a:gd name="T9" fmla="*/ 0 60000 65536"/>
                    <a:gd name="T10" fmla="*/ 0 60000 65536"/>
                    <a:gd name="T11" fmla="*/ 0 60000 65536"/>
                    <a:gd name="T12" fmla="*/ 0 w 12"/>
                    <a:gd name="T13" fmla="*/ 0 h 17"/>
                    <a:gd name="T14" fmla="*/ 12 w 12"/>
                    <a:gd name="T15" fmla="*/ 17 h 17"/>
                  </a:gdLst>
                  <a:ahLst/>
                  <a:cxnLst>
                    <a:cxn ang="T8">
                      <a:pos x="T0" y="T1"/>
                    </a:cxn>
                    <a:cxn ang="T9">
                      <a:pos x="T2" y="T3"/>
                    </a:cxn>
                    <a:cxn ang="T10">
                      <a:pos x="T4" y="T5"/>
                    </a:cxn>
                    <a:cxn ang="T11">
                      <a:pos x="T6" y="T7"/>
                    </a:cxn>
                  </a:cxnLst>
                  <a:rect l="T12" t="T13" r="T14" b="T15"/>
                  <a:pathLst>
                    <a:path w="12" h="17">
                      <a:moveTo>
                        <a:pt x="0" y="0"/>
                      </a:moveTo>
                      <a:lnTo>
                        <a:pt x="5" y="6"/>
                      </a:lnTo>
                      <a:lnTo>
                        <a:pt x="10" y="12"/>
                      </a:lnTo>
                      <a:lnTo>
                        <a:pt x="12" y="17"/>
                      </a:lnTo>
                    </a:path>
                  </a:pathLst>
                </a:custGeom>
                <a:noFill/>
                <a:ln w="1588">
                  <a:solidFill>
                    <a:srgbClr val="FFFFFF"/>
                  </a:solidFill>
                  <a:round/>
                  <a:headEnd/>
                  <a:tailEnd/>
                </a:ln>
              </p:spPr>
              <p:txBody>
                <a:bodyPr/>
                <a:lstStyle/>
                <a:p>
                  <a:endParaRPr lang="en-US"/>
                </a:p>
              </p:txBody>
            </p:sp>
            <p:sp>
              <p:nvSpPr>
                <p:cNvPr id="18657" name="Freeform 154"/>
                <p:cNvSpPr>
                  <a:spLocks/>
                </p:cNvSpPr>
                <p:nvPr/>
              </p:nvSpPr>
              <p:spPr bwMode="auto">
                <a:xfrm>
                  <a:off x="1106" y="1811"/>
                  <a:ext cx="5" cy="14"/>
                </a:xfrm>
                <a:custGeom>
                  <a:avLst/>
                  <a:gdLst>
                    <a:gd name="T0" fmla="*/ 0 w 21"/>
                    <a:gd name="T1" fmla="*/ 0 h 55"/>
                    <a:gd name="T2" fmla="*/ 0 w 21"/>
                    <a:gd name="T3" fmla="*/ 0 h 55"/>
                    <a:gd name="T4" fmla="*/ 0 w 21"/>
                    <a:gd name="T5" fmla="*/ 0 h 55"/>
                    <a:gd name="T6" fmla="*/ 0 w 21"/>
                    <a:gd name="T7" fmla="*/ 0 h 55"/>
                    <a:gd name="T8" fmla="*/ 0 60000 65536"/>
                    <a:gd name="T9" fmla="*/ 0 60000 65536"/>
                    <a:gd name="T10" fmla="*/ 0 60000 65536"/>
                    <a:gd name="T11" fmla="*/ 0 60000 65536"/>
                    <a:gd name="T12" fmla="*/ 0 w 21"/>
                    <a:gd name="T13" fmla="*/ 0 h 55"/>
                    <a:gd name="T14" fmla="*/ 21 w 21"/>
                    <a:gd name="T15" fmla="*/ 55 h 55"/>
                  </a:gdLst>
                  <a:ahLst/>
                  <a:cxnLst>
                    <a:cxn ang="T8">
                      <a:pos x="T0" y="T1"/>
                    </a:cxn>
                    <a:cxn ang="T9">
                      <a:pos x="T2" y="T3"/>
                    </a:cxn>
                    <a:cxn ang="T10">
                      <a:pos x="T4" y="T5"/>
                    </a:cxn>
                    <a:cxn ang="T11">
                      <a:pos x="T6" y="T7"/>
                    </a:cxn>
                  </a:cxnLst>
                  <a:rect l="T12" t="T13" r="T14" b="T15"/>
                  <a:pathLst>
                    <a:path w="21" h="55">
                      <a:moveTo>
                        <a:pt x="0" y="55"/>
                      </a:moveTo>
                      <a:lnTo>
                        <a:pt x="0" y="33"/>
                      </a:lnTo>
                      <a:lnTo>
                        <a:pt x="7" y="14"/>
                      </a:lnTo>
                      <a:lnTo>
                        <a:pt x="21" y="0"/>
                      </a:lnTo>
                    </a:path>
                  </a:pathLst>
                </a:custGeom>
                <a:noFill/>
                <a:ln w="1588">
                  <a:solidFill>
                    <a:srgbClr val="FFFFFF"/>
                  </a:solidFill>
                  <a:round/>
                  <a:headEnd/>
                  <a:tailEnd/>
                </a:ln>
              </p:spPr>
              <p:txBody>
                <a:bodyPr/>
                <a:lstStyle/>
                <a:p>
                  <a:endParaRPr lang="en-US"/>
                </a:p>
              </p:txBody>
            </p:sp>
            <p:sp>
              <p:nvSpPr>
                <p:cNvPr id="18658" name="Freeform 155"/>
                <p:cNvSpPr>
                  <a:spLocks/>
                </p:cNvSpPr>
                <p:nvPr/>
              </p:nvSpPr>
              <p:spPr bwMode="auto">
                <a:xfrm>
                  <a:off x="1108" y="1811"/>
                  <a:ext cx="3" cy="3"/>
                </a:xfrm>
                <a:custGeom>
                  <a:avLst/>
                  <a:gdLst>
                    <a:gd name="T0" fmla="*/ 0 w 11"/>
                    <a:gd name="T1" fmla="*/ 0 h 12"/>
                    <a:gd name="T2" fmla="*/ 0 w 11"/>
                    <a:gd name="T3" fmla="*/ 0 h 12"/>
                    <a:gd name="T4" fmla="*/ 0 w 11"/>
                    <a:gd name="T5" fmla="*/ 0 h 12"/>
                    <a:gd name="T6" fmla="*/ 0 w 11"/>
                    <a:gd name="T7" fmla="*/ 0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11" y="0"/>
                      </a:moveTo>
                      <a:lnTo>
                        <a:pt x="7" y="4"/>
                      </a:lnTo>
                      <a:lnTo>
                        <a:pt x="4" y="9"/>
                      </a:lnTo>
                      <a:lnTo>
                        <a:pt x="0" y="12"/>
                      </a:lnTo>
                    </a:path>
                  </a:pathLst>
                </a:custGeom>
                <a:noFill/>
                <a:ln w="1588">
                  <a:solidFill>
                    <a:srgbClr val="FFFFFF"/>
                  </a:solidFill>
                  <a:round/>
                  <a:headEnd/>
                  <a:tailEnd/>
                </a:ln>
              </p:spPr>
              <p:txBody>
                <a:bodyPr/>
                <a:lstStyle/>
                <a:p>
                  <a:endParaRPr lang="en-US"/>
                </a:p>
              </p:txBody>
            </p:sp>
            <p:sp>
              <p:nvSpPr>
                <p:cNvPr id="18659" name="Freeform 156"/>
                <p:cNvSpPr>
                  <a:spLocks/>
                </p:cNvSpPr>
                <p:nvPr/>
              </p:nvSpPr>
              <p:spPr bwMode="auto">
                <a:xfrm>
                  <a:off x="1108" y="1811"/>
                  <a:ext cx="3" cy="3"/>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13"/>
                      </a:moveTo>
                      <a:lnTo>
                        <a:pt x="3" y="8"/>
                      </a:lnTo>
                      <a:lnTo>
                        <a:pt x="7" y="4"/>
                      </a:lnTo>
                      <a:lnTo>
                        <a:pt x="11" y="0"/>
                      </a:lnTo>
                    </a:path>
                  </a:pathLst>
                </a:custGeom>
                <a:noFill/>
                <a:ln w="1588">
                  <a:solidFill>
                    <a:srgbClr val="FFFFFF"/>
                  </a:solidFill>
                  <a:round/>
                  <a:headEnd/>
                  <a:tailEnd/>
                </a:ln>
              </p:spPr>
              <p:txBody>
                <a:bodyPr/>
                <a:lstStyle/>
                <a:p>
                  <a:endParaRPr lang="en-US"/>
                </a:p>
              </p:txBody>
            </p:sp>
            <p:sp>
              <p:nvSpPr>
                <p:cNvPr id="18660" name="Freeform 157"/>
                <p:cNvSpPr>
                  <a:spLocks/>
                </p:cNvSpPr>
                <p:nvPr/>
              </p:nvSpPr>
              <p:spPr bwMode="auto">
                <a:xfrm>
                  <a:off x="1111" y="1811"/>
                  <a:ext cx="1" cy="1"/>
                </a:xfrm>
                <a:custGeom>
                  <a:avLst/>
                  <a:gdLst>
                    <a:gd name="T0" fmla="*/ 0 w 1"/>
                    <a:gd name="T1" fmla="*/ 0 h 2"/>
                    <a:gd name="T2" fmla="*/ 0 w 1"/>
                    <a:gd name="T3" fmla="*/ 0 h 2"/>
                    <a:gd name="T4" fmla="*/ 1 w 1"/>
                    <a:gd name="T5" fmla="*/ 1 h 2"/>
                    <a:gd name="T6" fmla="*/ 1 w 1"/>
                    <a:gd name="T7" fmla="*/ 1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lnTo>
                        <a:pt x="0" y="0"/>
                      </a:lnTo>
                      <a:lnTo>
                        <a:pt x="1" y="1"/>
                      </a:lnTo>
                      <a:lnTo>
                        <a:pt x="1" y="2"/>
                      </a:lnTo>
                    </a:path>
                  </a:pathLst>
                </a:custGeom>
                <a:noFill/>
                <a:ln w="1588">
                  <a:solidFill>
                    <a:srgbClr val="FFFFFF"/>
                  </a:solidFill>
                  <a:round/>
                  <a:headEnd/>
                  <a:tailEnd/>
                </a:ln>
              </p:spPr>
              <p:txBody>
                <a:bodyPr/>
                <a:lstStyle/>
                <a:p>
                  <a:endParaRPr lang="en-US"/>
                </a:p>
              </p:txBody>
            </p:sp>
            <p:sp>
              <p:nvSpPr>
                <p:cNvPr id="18661" name="Freeform 158"/>
                <p:cNvSpPr>
                  <a:spLocks/>
                </p:cNvSpPr>
                <p:nvPr/>
              </p:nvSpPr>
              <p:spPr bwMode="auto">
                <a:xfrm>
                  <a:off x="1151" y="1763"/>
                  <a:ext cx="9" cy="9"/>
                </a:xfrm>
                <a:custGeom>
                  <a:avLst/>
                  <a:gdLst>
                    <a:gd name="T0" fmla="*/ 0 w 37"/>
                    <a:gd name="T1" fmla="*/ 0 h 35"/>
                    <a:gd name="T2" fmla="*/ 0 w 37"/>
                    <a:gd name="T3" fmla="*/ 0 h 35"/>
                    <a:gd name="T4" fmla="*/ 0 w 37"/>
                    <a:gd name="T5" fmla="*/ 0 h 35"/>
                    <a:gd name="T6" fmla="*/ 0 w 37"/>
                    <a:gd name="T7" fmla="*/ 0 h 35"/>
                    <a:gd name="T8" fmla="*/ 0 60000 65536"/>
                    <a:gd name="T9" fmla="*/ 0 60000 65536"/>
                    <a:gd name="T10" fmla="*/ 0 60000 65536"/>
                    <a:gd name="T11" fmla="*/ 0 60000 65536"/>
                    <a:gd name="T12" fmla="*/ 0 w 37"/>
                    <a:gd name="T13" fmla="*/ 0 h 35"/>
                    <a:gd name="T14" fmla="*/ 37 w 37"/>
                    <a:gd name="T15" fmla="*/ 35 h 35"/>
                  </a:gdLst>
                  <a:ahLst/>
                  <a:cxnLst>
                    <a:cxn ang="T8">
                      <a:pos x="T0" y="T1"/>
                    </a:cxn>
                    <a:cxn ang="T9">
                      <a:pos x="T2" y="T3"/>
                    </a:cxn>
                    <a:cxn ang="T10">
                      <a:pos x="T4" y="T5"/>
                    </a:cxn>
                    <a:cxn ang="T11">
                      <a:pos x="T6" y="T7"/>
                    </a:cxn>
                  </a:cxnLst>
                  <a:rect l="T12" t="T13" r="T14" b="T15"/>
                  <a:pathLst>
                    <a:path w="37" h="35">
                      <a:moveTo>
                        <a:pt x="0" y="35"/>
                      </a:moveTo>
                      <a:lnTo>
                        <a:pt x="4" y="17"/>
                      </a:lnTo>
                      <a:lnTo>
                        <a:pt x="18" y="0"/>
                      </a:lnTo>
                      <a:lnTo>
                        <a:pt x="37" y="1"/>
                      </a:lnTo>
                    </a:path>
                  </a:pathLst>
                </a:custGeom>
                <a:noFill/>
                <a:ln w="6350">
                  <a:solidFill>
                    <a:srgbClr val="FFFFFF"/>
                  </a:solidFill>
                  <a:round/>
                  <a:headEnd/>
                  <a:tailEnd/>
                </a:ln>
              </p:spPr>
              <p:txBody>
                <a:bodyPr/>
                <a:lstStyle/>
                <a:p>
                  <a:endParaRPr lang="en-US"/>
                </a:p>
              </p:txBody>
            </p:sp>
            <p:sp>
              <p:nvSpPr>
                <p:cNvPr id="18662" name="Freeform 159"/>
                <p:cNvSpPr>
                  <a:spLocks/>
                </p:cNvSpPr>
                <p:nvPr/>
              </p:nvSpPr>
              <p:spPr bwMode="auto">
                <a:xfrm>
                  <a:off x="1159" y="1762"/>
                  <a:ext cx="1" cy="2"/>
                </a:xfrm>
                <a:custGeom>
                  <a:avLst/>
                  <a:gdLst>
                    <a:gd name="T0" fmla="*/ 0 w 3"/>
                    <a:gd name="T1" fmla="*/ 0 h 5"/>
                    <a:gd name="T2" fmla="*/ 0 w 3"/>
                    <a:gd name="T3" fmla="*/ 0 h 5"/>
                    <a:gd name="T4" fmla="*/ 0 w 3"/>
                    <a:gd name="T5" fmla="*/ 0 h 5"/>
                    <a:gd name="T6" fmla="*/ 0 w 3"/>
                    <a:gd name="T7" fmla="*/ 0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3" y="5"/>
                      </a:moveTo>
                      <a:lnTo>
                        <a:pt x="1" y="4"/>
                      </a:lnTo>
                      <a:lnTo>
                        <a:pt x="0" y="1"/>
                      </a:lnTo>
                      <a:lnTo>
                        <a:pt x="0" y="0"/>
                      </a:lnTo>
                    </a:path>
                  </a:pathLst>
                </a:custGeom>
                <a:noFill/>
                <a:ln w="6350">
                  <a:solidFill>
                    <a:srgbClr val="FFFFFF"/>
                  </a:solidFill>
                  <a:round/>
                  <a:headEnd/>
                  <a:tailEnd/>
                </a:ln>
              </p:spPr>
              <p:txBody>
                <a:bodyPr/>
                <a:lstStyle/>
                <a:p>
                  <a:endParaRPr lang="en-US"/>
                </a:p>
              </p:txBody>
            </p:sp>
            <p:sp>
              <p:nvSpPr>
                <p:cNvPr id="18663" name="Freeform 160"/>
                <p:cNvSpPr>
                  <a:spLocks/>
                </p:cNvSpPr>
                <p:nvPr/>
              </p:nvSpPr>
              <p:spPr bwMode="auto">
                <a:xfrm>
                  <a:off x="1150" y="1762"/>
                  <a:ext cx="9" cy="8"/>
                </a:xfrm>
                <a:custGeom>
                  <a:avLst/>
                  <a:gdLst>
                    <a:gd name="T0" fmla="*/ 0 w 36"/>
                    <a:gd name="T1" fmla="*/ 0 h 34"/>
                    <a:gd name="T2" fmla="*/ 0 w 36"/>
                    <a:gd name="T3" fmla="*/ 0 h 34"/>
                    <a:gd name="T4" fmla="*/ 0 w 36"/>
                    <a:gd name="T5" fmla="*/ 0 h 34"/>
                    <a:gd name="T6" fmla="*/ 0 w 36"/>
                    <a:gd name="T7" fmla="*/ 0 h 34"/>
                    <a:gd name="T8" fmla="*/ 0 60000 65536"/>
                    <a:gd name="T9" fmla="*/ 0 60000 65536"/>
                    <a:gd name="T10" fmla="*/ 0 60000 65536"/>
                    <a:gd name="T11" fmla="*/ 0 60000 65536"/>
                    <a:gd name="T12" fmla="*/ 0 w 36"/>
                    <a:gd name="T13" fmla="*/ 0 h 34"/>
                    <a:gd name="T14" fmla="*/ 36 w 36"/>
                    <a:gd name="T15" fmla="*/ 34 h 34"/>
                  </a:gdLst>
                  <a:ahLst/>
                  <a:cxnLst>
                    <a:cxn ang="T8">
                      <a:pos x="T0" y="T1"/>
                    </a:cxn>
                    <a:cxn ang="T9">
                      <a:pos x="T2" y="T3"/>
                    </a:cxn>
                    <a:cxn ang="T10">
                      <a:pos x="T4" y="T5"/>
                    </a:cxn>
                    <a:cxn ang="T11">
                      <a:pos x="T6" y="T7"/>
                    </a:cxn>
                  </a:cxnLst>
                  <a:rect l="T12" t="T13" r="T14" b="T15"/>
                  <a:pathLst>
                    <a:path w="36" h="34">
                      <a:moveTo>
                        <a:pt x="36" y="2"/>
                      </a:moveTo>
                      <a:lnTo>
                        <a:pt x="17" y="0"/>
                      </a:lnTo>
                      <a:lnTo>
                        <a:pt x="3" y="16"/>
                      </a:lnTo>
                      <a:lnTo>
                        <a:pt x="0" y="34"/>
                      </a:lnTo>
                    </a:path>
                  </a:pathLst>
                </a:custGeom>
                <a:noFill/>
                <a:ln w="6350">
                  <a:solidFill>
                    <a:srgbClr val="FFFFFF"/>
                  </a:solidFill>
                  <a:round/>
                  <a:headEnd/>
                  <a:tailEnd/>
                </a:ln>
              </p:spPr>
              <p:txBody>
                <a:bodyPr/>
                <a:lstStyle/>
                <a:p>
                  <a:endParaRPr lang="en-US"/>
                </a:p>
              </p:txBody>
            </p:sp>
            <p:sp>
              <p:nvSpPr>
                <p:cNvPr id="18664" name="Freeform 161"/>
                <p:cNvSpPr>
                  <a:spLocks/>
                </p:cNvSpPr>
                <p:nvPr/>
              </p:nvSpPr>
              <p:spPr bwMode="auto">
                <a:xfrm>
                  <a:off x="1168" y="2036"/>
                  <a:ext cx="8" cy="7"/>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w 31"/>
                    <a:gd name="T11" fmla="*/ 0 h 25"/>
                    <a:gd name="T12" fmla="*/ 0 w 31"/>
                    <a:gd name="T13" fmla="*/ 0 h 25"/>
                    <a:gd name="T14" fmla="*/ 0 w 31"/>
                    <a:gd name="T15" fmla="*/ 0 h 25"/>
                    <a:gd name="T16" fmla="*/ 0 w 31"/>
                    <a:gd name="T17" fmla="*/ 0 h 25"/>
                    <a:gd name="T18" fmla="*/ 0 w 31"/>
                    <a:gd name="T19" fmla="*/ 0 h 25"/>
                    <a:gd name="T20" fmla="*/ 0 w 31"/>
                    <a:gd name="T21" fmla="*/ 0 h 25"/>
                    <a:gd name="T22" fmla="*/ 0 w 31"/>
                    <a:gd name="T23" fmla="*/ 0 h 25"/>
                    <a:gd name="T24" fmla="*/ 0 w 31"/>
                    <a:gd name="T25" fmla="*/ 0 h 25"/>
                    <a:gd name="T26" fmla="*/ 0 w 31"/>
                    <a:gd name="T27" fmla="*/ 0 h 25"/>
                    <a:gd name="T28" fmla="*/ 0 w 31"/>
                    <a:gd name="T29" fmla="*/ 0 h 25"/>
                    <a:gd name="T30" fmla="*/ 0 w 31"/>
                    <a:gd name="T31" fmla="*/ 0 h 25"/>
                    <a:gd name="T32" fmla="*/ 0 w 3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25"/>
                    <a:gd name="T53" fmla="*/ 31 w 31"/>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25">
                      <a:moveTo>
                        <a:pt x="27" y="0"/>
                      </a:moveTo>
                      <a:lnTo>
                        <a:pt x="16" y="3"/>
                      </a:lnTo>
                      <a:lnTo>
                        <a:pt x="8" y="10"/>
                      </a:lnTo>
                      <a:lnTo>
                        <a:pt x="1" y="19"/>
                      </a:lnTo>
                      <a:lnTo>
                        <a:pt x="0" y="22"/>
                      </a:lnTo>
                      <a:lnTo>
                        <a:pt x="1" y="24"/>
                      </a:lnTo>
                      <a:lnTo>
                        <a:pt x="3" y="25"/>
                      </a:lnTo>
                      <a:lnTo>
                        <a:pt x="11" y="25"/>
                      </a:lnTo>
                      <a:lnTo>
                        <a:pt x="20" y="23"/>
                      </a:lnTo>
                      <a:lnTo>
                        <a:pt x="24" y="16"/>
                      </a:lnTo>
                      <a:lnTo>
                        <a:pt x="28" y="11"/>
                      </a:lnTo>
                      <a:lnTo>
                        <a:pt x="31" y="4"/>
                      </a:lnTo>
                      <a:lnTo>
                        <a:pt x="27" y="0"/>
                      </a:lnTo>
                      <a:close/>
                    </a:path>
                  </a:pathLst>
                </a:custGeom>
                <a:solidFill>
                  <a:srgbClr val="47A3CB"/>
                </a:solidFill>
                <a:ln w="9525">
                  <a:noFill/>
                  <a:round/>
                  <a:headEnd/>
                  <a:tailEnd/>
                </a:ln>
              </p:spPr>
              <p:txBody>
                <a:bodyPr/>
                <a:lstStyle/>
                <a:p>
                  <a:endParaRPr lang="en-US"/>
                </a:p>
              </p:txBody>
            </p:sp>
            <p:sp>
              <p:nvSpPr>
                <p:cNvPr id="18665" name="Freeform 162"/>
                <p:cNvSpPr>
                  <a:spLocks/>
                </p:cNvSpPr>
                <p:nvPr/>
              </p:nvSpPr>
              <p:spPr bwMode="auto">
                <a:xfrm>
                  <a:off x="1168" y="2036"/>
                  <a:ext cx="8" cy="7"/>
                </a:xfrm>
                <a:custGeom>
                  <a:avLst/>
                  <a:gdLst>
                    <a:gd name="T0" fmla="*/ 0 w 31"/>
                    <a:gd name="T1" fmla="*/ 0 h 25"/>
                    <a:gd name="T2" fmla="*/ 0 w 31"/>
                    <a:gd name="T3" fmla="*/ 0 h 25"/>
                    <a:gd name="T4" fmla="*/ 0 w 31"/>
                    <a:gd name="T5" fmla="*/ 0 h 25"/>
                    <a:gd name="T6" fmla="*/ 0 w 31"/>
                    <a:gd name="T7" fmla="*/ 0 h 25"/>
                    <a:gd name="T8" fmla="*/ 0 w 31"/>
                    <a:gd name="T9" fmla="*/ 0 h 25"/>
                    <a:gd name="T10" fmla="*/ 0 w 31"/>
                    <a:gd name="T11" fmla="*/ 0 h 25"/>
                    <a:gd name="T12" fmla="*/ 0 w 31"/>
                    <a:gd name="T13" fmla="*/ 0 h 25"/>
                    <a:gd name="T14" fmla="*/ 0 w 31"/>
                    <a:gd name="T15" fmla="*/ 0 h 25"/>
                    <a:gd name="T16" fmla="*/ 0 w 31"/>
                    <a:gd name="T17" fmla="*/ 0 h 25"/>
                    <a:gd name="T18" fmla="*/ 0 w 31"/>
                    <a:gd name="T19" fmla="*/ 0 h 25"/>
                    <a:gd name="T20" fmla="*/ 0 w 31"/>
                    <a:gd name="T21" fmla="*/ 0 h 25"/>
                    <a:gd name="T22" fmla="*/ 0 w 31"/>
                    <a:gd name="T23" fmla="*/ 0 h 25"/>
                    <a:gd name="T24" fmla="*/ 0 w 31"/>
                    <a:gd name="T25" fmla="*/ 0 h 25"/>
                    <a:gd name="T26" fmla="*/ 0 w 31"/>
                    <a:gd name="T27" fmla="*/ 0 h 25"/>
                    <a:gd name="T28" fmla="*/ 0 w 31"/>
                    <a:gd name="T29" fmla="*/ 0 h 25"/>
                    <a:gd name="T30" fmla="*/ 0 w 31"/>
                    <a:gd name="T31" fmla="*/ 0 h 25"/>
                    <a:gd name="T32" fmla="*/ 0 w 31"/>
                    <a:gd name="T33" fmla="*/ 0 h 25"/>
                    <a:gd name="T34" fmla="*/ 0 w 31"/>
                    <a:gd name="T35" fmla="*/ 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25"/>
                    <a:gd name="T56" fmla="*/ 31 w 31"/>
                    <a:gd name="T57" fmla="*/ 25 h 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25">
                      <a:moveTo>
                        <a:pt x="27" y="0"/>
                      </a:moveTo>
                      <a:lnTo>
                        <a:pt x="16" y="3"/>
                      </a:lnTo>
                      <a:lnTo>
                        <a:pt x="8" y="10"/>
                      </a:lnTo>
                      <a:lnTo>
                        <a:pt x="1" y="19"/>
                      </a:lnTo>
                      <a:lnTo>
                        <a:pt x="0" y="22"/>
                      </a:lnTo>
                      <a:lnTo>
                        <a:pt x="1" y="24"/>
                      </a:lnTo>
                      <a:lnTo>
                        <a:pt x="3" y="25"/>
                      </a:lnTo>
                      <a:lnTo>
                        <a:pt x="11" y="25"/>
                      </a:lnTo>
                      <a:lnTo>
                        <a:pt x="20" y="23"/>
                      </a:lnTo>
                      <a:lnTo>
                        <a:pt x="24" y="16"/>
                      </a:lnTo>
                      <a:lnTo>
                        <a:pt x="28" y="11"/>
                      </a:lnTo>
                      <a:lnTo>
                        <a:pt x="31" y="4"/>
                      </a:lnTo>
                      <a:lnTo>
                        <a:pt x="27" y="0"/>
                      </a:lnTo>
                    </a:path>
                  </a:pathLst>
                </a:custGeom>
                <a:noFill/>
                <a:ln w="11113">
                  <a:solidFill>
                    <a:srgbClr val="87C2DC"/>
                  </a:solidFill>
                  <a:round/>
                  <a:headEnd/>
                  <a:tailEnd/>
                </a:ln>
              </p:spPr>
              <p:txBody>
                <a:bodyPr/>
                <a:lstStyle/>
                <a:p>
                  <a:endParaRPr lang="en-US"/>
                </a:p>
              </p:txBody>
            </p:sp>
            <p:sp>
              <p:nvSpPr>
                <p:cNvPr id="18666" name="Freeform 163"/>
                <p:cNvSpPr>
                  <a:spLocks/>
                </p:cNvSpPr>
                <p:nvPr/>
              </p:nvSpPr>
              <p:spPr bwMode="auto">
                <a:xfrm>
                  <a:off x="1185" y="2012"/>
                  <a:ext cx="3" cy="5"/>
                </a:xfrm>
                <a:custGeom>
                  <a:avLst/>
                  <a:gdLst>
                    <a:gd name="T0" fmla="*/ 0 w 10"/>
                    <a:gd name="T1" fmla="*/ 0 h 20"/>
                    <a:gd name="T2" fmla="*/ 0 w 10"/>
                    <a:gd name="T3" fmla="*/ 0 h 20"/>
                    <a:gd name="T4" fmla="*/ 0 w 10"/>
                    <a:gd name="T5" fmla="*/ 0 h 20"/>
                    <a:gd name="T6" fmla="*/ 0 w 10"/>
                    <a:gd name="T7" fmla="*/ 0 h 20"/>
                    <a:gd name="T8" fmla="*/ 0 w 10"/>
                    <a:gd name="T9" fmla="*/ 0 h 20"/>
                    <a:gd name="T10" fmla="*/ 0 w 10"/>
                    <a:gd name="T11" fmla="*/ 0 h 20"/>
                    <a:gd name="T12" fmla="*/ 0 w 10"/>
                    <a:gd name="T13" fmla="*/ 0 h 20"/>
                    <a:gd name="T14" fmla="*/ 0 w 10"/>
                    <a:gd name="T15" fmla="*/ 0 h 20"/>
                    <a:gd name="T16" fmla="*/ 0 w 1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20"/>
                    <a:gd name="T29" fmla="*/ 10 w 1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20">
                      <a:moveTo>
                        <a:pt x="1" y="0"/>
                      </a:moveTo>
                      <a:lnTo>
                        <a:pt x="6" y="6"/>
                      </a:lnTo>
                      <a:lnTo>
                        <a:pt x="9" y="13"/>
                      </a:lnTo>
                      <a:lnTo>
                        <a:pt x="10" y="20"/>
                      </a:lnTo>
                      <a:lnTo>
                        <a:pt x="4" y="14"/>
                      </a:lnTo>
                      <a:lnTo>
                        <a:pt x="0" y="8"/>
                      </a:lnTo>
                      <a:lnTo>
                        <a:pt x="1" y="0"/>
                      </a:lnTo>
                      <a:close/>
                    </a:path>
                  </a:pathLst>
                </a:custGeom>
                <a:solidFill>
                  <a:srgbClr val="47A3CB"/>
                </a:solidFill>
                <a:ln w="9525">
                  <a:noFill/>
                  <a:round/>
                  <a:headEnd/>
                  <a:tailEnd/>
                </a:ln>
              </p:spPr>
              <p:txBody>
                <a:bodyPr/>
                <a:lstStyle/>
                <a:p>
                  <a:endParaRPr lang="en-US"/>
                </a:p>
              </p:txBody>
            </p:sp>
            <p:sp>
              <p:nvSpPr>
                <p:cNvPr id="18667" name="Freeform 164"/>
                <p:cNvSpPr>
                  <a:spLocks/>
                </p:cNvSpPr>
                <p:nvPr/>
              </p:nvSpPr>
              <p:spPr bwMode="auto">
                <a:xfrm>
                  <a:off x="1185" y="2012"/>
                  <a:ext cx="3" cy="5"/>
                </a:xfrm>
                <a:custGeom>
                  <a:avLst/>
                  <a:gdLst>
                    <a:gd name="T0" fmla="*/ 0 w 10"/>
                    <a:gd name="T1" fmla="*/ 0 h 20"/>
                    <a:gd name="T2" fmla="*/ 0 w 10"/>
                    <a:gd name="T3" fmla="*/ 0 h 20"/>
                    <a:gd name="T4" fmla="*/ 0 w 10"/>
                    <a:gd name="T5" fmla="*/ 0 h 20"/>
                    <a:gd name="T6" fmla="*/ 0 w 10"/>
                    <a:gd name="T7" fmla="*/ 0 h 20"/>
                    <a:gd name="T8" fmla="*/ 0 w 10"/>
                    <a:gd name="T9" fmla="*/ 0 h 20"/>
                    <a:gd name="T10" fmla="*/ 0 w 10"/>
                    <a:gd name="T11" fmla="*/ 0 h 20"/>
                    <a:gd name="T12" fmla="*/ 0 w 10"/>
                    <a:gd name="T13" fmla="*/ 0 h 20"/>
                    <a:gd name="T14" fmla="*/ 0 w 10"/>
                    <a:gd name="T15" fmla="*/ 0 h 20"/>
                    <a:gd name="T16" fmla="*/ 0 w 10"/>
                    <a:gd name="T17" fmla="*/ 0 h 20"/>
                    <a:gd name="T18" fmla="*/ 0 w 1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1" y="0"/>
                      </a:moveTo>
                      <a:lnTo>
                        <a:pt x="6" y="6"/>
                      </a:lnTo>
                      <a:lnTo>
                        <a:pt x="9" y="13"/>
                      </a:lnTo>
                      <a:lnTo>
                        <a:pt x="10" y="20"/>
                      </a:lnTo>
                      <a:lnTo>
                        <a:pt x="4" y="14"/>
                      </a:lnTo>
                      <a:lnTo>
                        <a:pt x="0" y="8"/>
                      </a:lnTo>
                      <a:lnTo>
                        <a:pt x="1" y="0"/>
                      </a:lnTo>
                    </a:path>
                  </a:pathLst>
                </a:custGeom>
                <a:noFill/>
                <a:ln w="11113">
                  <a:solidFill>
                    <a:srgbClr val="87C2DC"/>
                  </a:solidFill>
                  <a:round/>
                  <a:headEnd/>
                  <a:tailEnd/>
                </a:ln>
              </p:spPr>
              <p:txBody>
                <a:bodyPr/>
                <a:lstStyle/>
                <a:p>
                  <a:endParaRPr lang="en-US"/>
                </a:p>
              </p:txBody>
            </p:sp>
            <p:sp>
              <p:nvSpPr>
                <p:cNvPr id="18668" name="Freeform 165"/>
                <p:cNvSpPr>
                  <a:spLocks/>
                </p:cNvSpPr>
                <p:nvPr/>
              </p:nvSpPr>
              <p:spPr bwMode="auto">
                <a:xfrm>
                  <a:off x="1166" y="2015"/>
                  <a:ext cx="12" cy="1"/>
                </a:xfrm>
                <a:custGeom>
                  <a:avLst/>
                  <a:gdLst>
                    <a:gd name="T0" fmla="*/ 0 w 47"/>
                    <a:gd name="T1" fmla="*/ 0 h 6"/>
                    <a:gd name="T2" fmla="*/ 0 w 47"/>
                    <a:gd name="T3" fmla="*/ 0 h 6"/>
                    <a:gd name="T4" fmla="*/ 0 w 47"/>
                    <a:gd name="T5" fmla="*/ 0 h 6"/>
                    <a:gd name="T6" fmla="*/ 0 w 47"/>
                    <a:gd name="T7" fmla="*/ 0 h 6"/>
                    <a:gd name="T8" fmla="*/ 0 60000 65536"/>
                    <a:gd name="T9" fmla="*/ 0 60000 65536"/>
                    <a:gd name="T10" fmla="*/ 0 60000 65536"/>
                    <a:gd name="T11" fmla="*/ 0 60000 65536"/>
                    <a:gd name="T12" fmla="*/ 0 w 47"/>
                    <a:gd name="T13" fmla="*/ 0 h 6"/>
                    <a:gd name="T14" fmla="*/ 47 w 47"/>
                    <a:gd name="T15" fmla="*/ 6 h 6"/>
                  </a:gdLst>
                  <a:ahLst/>
                  <a:cxnLst>
                    <a:cxn ang="T8">
                      <a:pos x="T0" y="T1"/>
                    </a:cxn>
                    <a:cxn ang="T9">
                      <a:pos x="T2" y="T3"/>
                    </a:cxn>
                    <a:cxn ang="T10">
                      <a:pos x="T4" y="T5"/>
                    </a:cxn>
                    <a:cxn ang="T11">
                      <a:pos x="T6" y="T7"/>
                    </a:cxn>
                  </a:cxnLst>
                  <a:rect l="T12" t="T13" r="T14" b="T15"/>
                  <a:pathLst>
                    <a:path w="47" h="6">
                      <a:moveTo>
                        <a:pt x="0" y="0"/>
                      </a:moveTo>
                      <a:lnTo>
                        <a:pt x="16" y="3"/>
                      </a:lnTo>
                      <a:lnTo>
                        <a:pt x="32" y="6"/>
                      </a:lnTo>
                      <a:lnTo>
                        <a:pt x="47" y="3"/>
                      </a:lnTo>
                    </a:path>
                  </a:pathLst>
                </a:custGeom>
                <a:noFill/>
                <a:ln w="1588">
                  <a:solidFill>
                    <a:srgbClr val="FFFFFF"/>
                  </a:solidFill>
                  <a:round/>
                  <a:headEnd/>
                  <a:tailEnd/>
                </a:ln>
              </p:spPr>
              <p:txBody>
                <a:bodyPr/>
                <a:lstStyle/>
                <a:p>
                  <a:endParaRPr lang="en-US"/>
                </a:p>
              </p:txBody>
            </p:sp>
            <p:sp>
              <p:nvSpPr>
                <p:cNvPr id="18669" name="Freeform 166"/>
                <p:cNvSpPr>
                  <a:spLocks/>
                </p:cNvSpPr>
                <p:nvPr/>
              </p:nvSpPr>
              <p:spPr bwMode="auto">
                <a:xfrm>
                  <a:off x="1148" y="2013"/>
                  <a:ext cx="10" cy="20"/>
                </a:xfrm>
                <a:custGeom>
                  <a:avLst/>
                  <a:gdLst>
                    <a:gd name="T0" fmla="*/ 0 w 36"/>
                    <a:gd name="T1" fmla="*/ 0 h 79"/>
                    <a:gd name="T2" fmla="*/ 0 w 36"/>
                    <a:gd name="T3" fmla="*/ 0 h 79"/>
                    <a:gd name="T4" fmla="*/ 0 w 36"/>
                    <a:gd name="T5" fmla="*/ 0 h 79"/>
                    <a:gd name="T6" fmla="*/ 0 w 36"/>
                    <a:gd name="T7" fmla="*/ 0 h 79"/>
                    <a:gd name="T8" fmla="*/ 0 60000 65536"/>
                    <a:gd name="T9" fmla="*/ 0 60000 65536"/>
                    <a:gd name="T10" fmla="*/ 0 60000 65536"/>
                    <a:gd name="T11" fmla="*/ 0 60000 65536"/>
                    <a:gd name="T12" fmla="*/ 0 w 36"/>
                    <a:gd name="T13" fmla="*/ 0 h 79"/>
                    <a:gd name="T14" fmla="*/ 36 w 36"/>
                    <a:gd name="T15" fmla="*/ 79 h 79"/>
                  </a:gdLst>
                  <a:ahLst/>
                  <a:cxnLst>
                    <a:cxn ang="T8">
                      <a:pos x="T0" y="T1"/>
                    </a:cxn>
                    <a:cxn ang="T9">
                      <a:pos x="T2" y="T3"/>
                    </a:cxn>
                    <a:cxn ang="T10">
                      <a:pos x="T4" y="T5"/>
                    </a:cxn>
                    <a:cxn ang="T11">
                      <a:pos x="T6" y="T7"/>
                    </a:cxn>
                  </a:cxnLst>
                  <a:rect l="T12" t="T13" r="T14" b="T15"/>
                  <a:pathLst>
                    <a:path w="36" h="79">
                      <a:moveTo>
                        <a:pt x="36" y="0"/>
                      </a:moveTo>
                      <a:lnTo>
                        <a:pt x="33" y="29"/>
                      </a:lnTo>
                      <a:lnTo>
                        <a:pt x="19" y="55"/>
                      </a:lnTo>
                      <a:lnTo>
                        <a:pt x="0" y="79"/>
                      </a:lnTo>
                    </a:path>
                  </a:pathLst>
                </a:custGeom>
                <a:noFill/>
                <a:ln w="1588">
                  <a:solidFill>
                    <a:srgbClr val="FFFFFF"/>
                  </a:solidFill>
                  <a:round/>
                  <a:headEnd/>
                  <a:tailEnd/>
                </a:ln>
              </p:spPr>
              <p:txBody>
                <a:bodyPr/>
                <a:lstStyle/>
                <a:p>
                  <a:endParaRPr lang="en-US"/>
                </a:p>
              </p:txBody>
            </p:sp>
            <p:sp>
              <p:nvSpPr>
                <p:cNvPr id="18670" name="Freeform 167"/>
                <p:cNvSpPr>
                  <a:spLocks/>
                </p:cNvSpPr>
                <p:nvPr/>
              </p:nvSpPr>
              <p:spPr bwMode="auto">
                <a:xfrm>
                  <a:off x="1170" y="2025"/>
                  <a:ext cx="3" cy="8"/>
                </a:xfrm>
                <a:custGeom>
                  <a:avLst/>
                  <a:gdLst>
                    <a:gd name="T0" fmla="*/ 0 w 12"/>
                    <a:gd name="T1" fmla="*/ 0 h 30"/>
                    <a:gd name="T2" fmla="*/ 0 w 12"/>
                    <a:gd name="T3" fmla="*/ 0 h 30"/>
                    <a:gd name="T4" fmla="*/ 0 w 12"/>
                    <a:gd name="T5" fmla="*/ 0 h 30"/>
                    <a:gd name="T6" fmla="*/ 0 w 12"/>
                    <a:gd name="T7" fmla="*/ 0 h 30"/>
                    <a:gd name="T8" fmla="*/ 0 60000 65536"/>
                    <a:gd name="T9" fmla="*/ 0 60000 65536"/>
                    <a:gd name="T10" fmla="*/ 0 60000 65536"/>
                    <a:gd name="T11" fmla="*/ 0 60000 65536"/>
                    <a:gd name="T12" fmla="*/ 0 w 12"/>
                    <a:gd name="T13" fmla="*/ 0 h 30"/>
                    <a:gd name="T14" fmla="*/ 12 w 12"/>
                    <a:gd name="T15" fmla="*/ 30 h 30"/>
                  </a:gdLst>
                  <a:ahLst/>
                  <a:cxnLst>
                    <a:cxn ang="T8">
                      <a:pos x="T0" y="T1"/>
                    </a:cxn>
                    <a:cxn ang="T9">
                      <a:pos x="T2" y="T3"/>
                    </a:cxn>
                    <a:cxn ang="T10">
                      <a:pos x="T4" y="T5"/>
                    </a:cxn>
                    <a:cxn ang="T11">
                      <a:pos x="T6" y="T7"/>
                    </a:cxn>
                  </a:cxnLst>
                  <a:rect l="T12" t="T13" r="T14" b="T15"/>
                  <a:pathLst>
                    <a:path w="12" h="30">
                      <a:moveTo>
                        <a:pt x="0" y="0"/>
                      </a:moveTo>
                      <a:lnTo>
                        <a:pt x="4" y="10"/>
                      </a:lnTo>
                      <a:lnTo>
                        <a:pt x="8" y="21"/>
                      </a:lnTo>
                      <a:lnTo>
                        <a:pt x="12" y="30"/>
                      </a:lnTo>
                    </a:path>
                  </a:pathLst>
                </a:custGeom>
                <a:noFill/>
                <a:ln w="1588">
                  <a:solidFill>
                    <a:srgbClr val="FFFFFF"/>
                  </a:solidFill>
                  <a:round/>
                  <a:headEnd/>
                  <a:tailEnd/>
                </a:ln>
              </p:spPr>
              <p:txBody>
                <a:bodyPr/>
                <a:lstStyle/>
                <a:p>
                  <a:endParaRPr lang="en-US"/>
                </a:p>
              </p:txBody>
            </p:sp>
            <p:sp>
              <p:nvSpPr>
                <p:cNvPr id="18671" name="Freeform 168"/>
                <p:cNvSpPr>
                  <a:spLocks/>
                </p:cNvSpPr>
                <p:nvPr/>
              </p:nvSpPr>
              <p:spPr bwMode="auto">
                <a:xfrm>
                  <a:off x="1173" y="2033"/>
                  <a:ext cx="1" cy="1"/>
                </a:xfrm>
                <a:custGeom>
                  <a:avLst/>
                  <a:gdLst>
                    <a:gd name="T0" fmla="*/ 0 w 1"/>
                    <a:gd name="T1" fmla="*/ 0 h 4"/>
                    <a:gd name="T2" fmla="*/ 1 w 1"/>
                    <a:gd name="T3" fmla="*/ 0 h 4"/>
                    <a:gd name="T4" fmla="*/ 1 w 1"/>
                    <a:gd name="T5" fmla="*/ 0 h 4"/>
                    <a:gd name="T6" fmla="*/ 1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1" y="1"/>
                      </a:lnTo>
                      <a:lnTo>
                        <a:pt x="1" y="4"/>
                      </a:lnTo>
                    </a:path>
                  </a:pathLst>
                </a:custGeom>
                <a:noFill/>
                <a:ln w="1588">
                  <a:solidFill>
                    <a:srgbClr val="FFFFFF"/>
                  </a:solidFill>
                  <a:round/>
                  <a:headEnd/>
                  <a:tailEnd/>
                </a:ln>
              </p:spPr>
              <p:txBody>
                <a:bodyPr/>
                <a:lstStyle/>
                <a:p>
                  <a:endParaRPr lang="en-US"/>
                </a:p>
              </p:txBody>
            </p:sp>
            <p:sp>
              <p:nvSpPr>
                <p:cNvPr id="18672" name="Freeform 169"/>
                <p:cNvSpPr>
                  <a:spLocks/>
                </p:cNvSpPr>
                <p:nvPr/>
              </p:nvSpPr>
              <p:spPr bwMode="auto">
                <a:xfrm>
                  <a:off x="1166" y="2033"/>
                  <a:ext cx="7" cy="5"/>
                </a:xfrm>
                <a:custGeom>
                  <a:avLst/>
                  <a:gdLst>
                    <a:gd name="T0" fmla="*/ 0 w 29"/>
                    <a:gd name="T1" fmla="*/ 0 h 20"/>
                    <a:gd name="T2" fmla="*/ 0 w 29"/>
                    <a:gd name="T3" fmla="*/ 0 h 20"/>
                    <a:gd name="T4" fmla="*/ 0 w 29"/>
                    <a:gd name="T5" fmla="*/ 0 h 20"/>
                    <a:gd name="T6" fmla="*/ 0 w 29"/>
                    <a:gd name="T7" fmla="*/ 0 h 20"/>
                    <a:gd name="T8" fmla="*/ 0 60000 65536"/>
                    <a:gd name="T9" fmla="*/ 0 60000 65536"/>
                    <a:gd name="T10" fmla="*/ 0 60000 65536"/>
                    <a:gd name="T11" fmla="*/ 0 60000 65536"/>
                    <a:gd name="T12" fmla="*/ 0 w 29"/>
                    <a:gd name="T13" fmla="*/ 0 h 20"/>
                    <a:gd name="T14" fmla="*/ 29 w 29"/>
                    <a:gd name="T15" fmla="*/ 20 h 20"/>
                  </a:gdLst>
                  <a:ahLst/>
                  <a:cxnLst>
                    <a:cxn ang="T8">
                      <a:pos x="T0" y="T1"/>
                    </a:cxn>
                    <a:cxn ang="T9">
                      <a:pos x="T2" y="T3"/>
                    </a:cxn>
                    <a:cxn ang="T10">
                      <a:pos x="T4" y="T5"/>
                    </a:cxn>
                    <a:cxn ang="T11">
                      <a:pos x="T6" y="T7"/>
                    </a:cxn>
                  </a:cxnLst>
                  <a:rect l="T12" t="T13" r="T14" b="T15"/>
                  <a:pathLst>
                    <a:path w="29" h="20">
                      <a:moveTo>
                        <a:pt x="29" y="0"/>
                      </a:moveTo>
                      <a:lnTo>
                        <a:pt x="18" y="5"/>
                      </a:lnTo>
                      <a:lnTo>
                        <a:pt x="8" y="11"/>
                      </a:lnTo>
                      <a:lnTo>
                        <a:pt x="0" y="20"/>
                      </a:lnTo>
                    </a:path>
                  </a:pathLst>
                </a:custGeom>
                <a:noFill/>
                <a:ln w="1588">
                  <a:solidFill>
                    <a:srgbClr val="FFFFFF"/>
                  </a:solidFill>
                  <a:round/>
                  <a:headEnd/>
                  <a:tailEnd/>
                </a:ln>
              </p:spPr>
              <p:txBody>
                <a:bodyPr/>
                <a:lstStyle/>
                <a:p>
                  <a:endParaRPr lang="en-US"/>
                </a:p>
              </p:txBody>
            </p:sp>
            <p:sp>
              <p:nvSpPr>
                <p:cNvPr id="18673" name="Freeform 170"/>
                <p:cNvSpPr>
                  <a:spLocks/>
                </p:cNvSpPr>
                <p:nvPr/>
              </p:nvSpPr>
              <p:spPr bwMode="auto">
                <a:xfrm>
                  <a:off x="1183" y="2012"/>
                  <a:ext cx="3" cy="5"/>
                </a:xfrm>
                <a:custGeom>
                  <a:avLst/>
                  <a:gdLst>
                    <a:gd name="T0" fmla="*/ 0 w 9"/>
                    <a:gd name="T1" fmla="*/ 0 h 23"/>
                    <a:gd name="T2" fmla="*/ 0 w 9"/>
                    <a:gd name="T3" fmla="*/ 0 h 23"/>
                    <a:gd name="T4" fmla="*/ 0 w 9"/>
                    <a:gd name="T5" fmla="*/ 0 h 23"/>
                    <a:gd name="T6" fmla="*/ 0 w 9"/>
                    <a:gd name="T7" fmla="*/ 0 h 23"/>
                    <a:gd name="T8" fmla="*/ 0 60000 65536"/>
                    <a:gd name="T9" fmla="*/ 0 60000 65536"/>
                    <a:gd name="T10" fmla="*/ 0 60000 65536"/>
                    <a:gd name="T11" fmla="*/ 0 60000 65536"/>
                    <a:gd name="T12" fmla="*/ 0 w 9"/>
                    <a:gd name="T13" fmla="*/ 0 h 23"/>
                    <a:gd name="T14" fmla="*/ 9 w 9"/>
                    <a:gd name="T15" fmla="*/ 23 h 23"/>
                  </a:gdLst>
                  <a:ahLst/>
                  <a:cxnLst>
                    <a:cxn ang="T8">
                      <a:pos x="T0" y="T1"/>
                    </a:cxn>
                    <a:cxn ang="T9">
                      <a:pos x="T2" y="T3"/>
                    </a:cxn>
                    <a:cxn ang="T10">
                      <a:pos x="T4" y="T5"/>
                    </a:cxn>
                    <a:cxn ang="T11">
                      <a:pos x="T6" y="T7"/>
                    </a:cxn>
                  </a:cxnLst>
                  <a:rect l="T12" t="T13" r="T14" b="T15"/>
                  <a:pathLst>
                    <a:path w="9" h="23">
                      <a:moveTo>
                        <a:pt x="1" y="0"/>
                      </a:moveTo>
                      <a:lnTo>
                        <a:pt x="0" y="8"/>
                      </a:lnTo>
                      <a:lnTo>
                        <a:pt x="3" y="15"/>
                      </a:lnTo>
                      <a:lnTo>
                        <a:pt x="9" y="23"/>
                      </a:lnTo>
                    </a:path>
                  </a:pathLst>
                </a:custGeom>
                <a:noFill/>
                <a:ln w="1588">
                  <a:solidFill>
                    <a:srgbClr val="FFFFFF"/>
                  </a:solidFill>
                  <a:round/>
                  <a:headEnd/>
                  <a:tailEnd/>
                </a:ln>
              </p:spPr>
              <p:txBody>
                <a:bodyPr/>
                <a:lstStyle/>
                <a:p>
                  <a:endParaRPr lang="en-US"/>
                </a:p>
              </p:txBody>
            </p:sp>
            <p:sp>
              <p:nvSpPr>
                <p:cNvPr id="18674" name="Freeform 171"/>
                <p:cNvSpPr>
                  <a:spLocks/>
                </p:cNvSpPr>
                <p:nvPr/>
              </p:nvSpPr>
              <p:spPr bwMode="auto">
                <a:xfrm>
                  <a:off x="1115" y="2167"/>
                  <a:ext cx="11" cy="10"/>
                </a:xfrm>
                <a:custGeom>
                  <a:avLst/>
                  <a:gdLst>
                    <a:gd name="T0" fmla="*/ 0 w 42"/>
                    <a:gd name="T1" fmla="*/ 0 h 42"/>
                    <a:gd name="T2" fmla="*/ 0 w 42"/>
                    <a:gd name="T3" fmla="*/ 0 h 42"/>
                    <a:gd name="T4" fmla="*/ 0 w 42"/>
                    <a:gd name="T5" fmla="*/ 0 h 42"/>
                    <a:gd name="T6" fmla="*/ 0 w 42"/>
                    <a:gd name="T7" fmla="*/ 0 h 42"/>
                    <a:gd name="T8" fmla="*/ 0 60000 65536"/>
                    <a:gd name="T9" fmla="*/ 0 60000 65536"/>
                    <a:gd name="T10" fmla="*/ 0 60000 65536"/>
                    <a:gd name="T11" fmla="*/ 0 60000 65536"/>
                    <a:gd name="T12" fmla="*/ 0 w 42"/>
                    <a:gd name="T13" fmla="*/ 0 h 42"/>
                    <a:gd name="T14" fmla="*/ 42 w 42"/>
                    <a:gd name="T15" fmla="*/ 42 h 42"/>
                  </a:gdLst>
                  <a:ahLst/>
                  <a:cxnLst>
                    <a:cxn ang="T8">
                      <a:pos x="T0" y="T1"/>
                    </a:cxn>
                    <a:cxn ang="T9">
                      <a:pos x="T2" y="T3"/>
                    </a:cxn>
                    <a:cxn ang="T10">
                      <a:pos x="T4" y="T5"/>
                    </a:cxn>
                    <a:cxn ang="T11">
                      <a:pos x="T6" y="T7"/>
                    </a:cxn>
                  </a:cxnLst>
                  <a:rect l="T12" t="T13" r="T14" b="T15"/>
                  <a:pathLst>
                    <a:path w="42" h="42">
                      <a:moveTo>
                        <a:pt x="0" y="42"/>
                      </a:moveTo>
                      <a:lnTo>
                        <a:pt x="14" y="29"/>
                      </a:lnTo>
                      <a:lnTo>
                        <a:pt x="29" y="13"/>
                      </a:lnTo>
                      <a:lnTo>
                        <a:pt x="42" y="0"/>
                      </a:lnTo>
                    </a:path>
                  </a:pathLst>
                </a:custGeom>
                <a:noFill/>
                <a:ln w="1588">
                  <a:solidFill>
                    <a:srgbClr val="FFFFFF"/>
                  </a:solidFill>
                  <a:round/>
                  <a:headEnd/>
                  <a:tailEnd/>
                </a:ln>
              </p:spPr>
              <p:txBody>
                <a:bodyPr/>
                <a:lstStyle/>
                <a:p>
                  <a:endParaRPr lang="en-US"/>
                </a:p>
              </p:txBody>
            </p:sp>
            <p:sp>
              <p:nvSpPr>
                <p:cNvPr id="18675" name="Freeform 172"/>
                <p:cNvSpPr>
                  <a:spLocks/>
                </p:cNvSpPr>
                <p:nvPr/>
              </p:nvSpPr>
              <p:spPr bwMode="auto">
                <a:xfrm>
                  <a:off x="1126" y="2162"/>
                  <a:ext cx="1" cy="5"/>
                </a:xfrm>
                <a:custGeom>
                  <a:avLst/>
                  <a:gdLst>
                    <a:gd name="T0" fmla="*/ 0 w 5"/>
                    <a:gd name="T1" fmla="*/ 0 h 20"/>
                    <a:gd name="T2" fmla="*/ 0 w 5"/>
                    <a:gd name="T3" fmla="*/ 0 h 20"/>
                    <a:gd name="T4" fmla="*/ 0 w 5"/>
                    <a:gd name="T5" fmla="*/ 0 h 20"/>
                    <a:gd name="T6" fmla="*/ 0 w 5"/>
                    <a:gd name="T7" fmla="*/ 0 h 20"/>
                    <a:gd name="T8" fmla="*/ 0 60000 65536"/>
                    <a:gd name="T9" fmla="*/ 0 60000 65536"/>
                    <a:gd name="T10" fmla="*/ 0 60000 65536"/>
                    <a:gd name="T11" fmla="*/ 0 60000 65536"/>
                    <a:gd name="T12" fmla="*/ 0 w 5"/>
                    <a:gd name="T13" fmla="*/ 0 h 20"/>
                    <a:gd name="T14" fmla="*/ 5 w 5"/>
                    <a:gd name="T15" fmla="*/ 20 h 20"/>
                  </a:gdLst>
                  <a:ahLst/>
                  <a:cxnLst>
                    <a:cxn ang="T8">
                      <a:pos x="T0" y="T1"/>
                    </a:cxn>
                    <a:cxn ang="T9">
                      <a:pos x="T2" y="T3"/>
                    </a:cxn>
                    <a:cxn ang="T10">
                      <a:pos x="T4" y="T5"/>
                    </a:cxn>
                    <a:cxn ang="T11">
                      <a:pos x="T6" y="T7"/>
                    </a:cxn>
                  </a:cxnLst>
                  <a:rect l="T12" t="T13" r="T14" b="T15"/>
                  <a:pathLst>
                    <a:path w="5" h="20">
                      <a:moveTo>
                        <a:pt x="0" y="20"/>
                      </a:moveTo>
                      <a:lnTo>
                        <a:pt x="4" y="14"/>
                      </a:lnTo>
                      <a:lnTo>
                        <a:pt x="5" y="6"/>
                      </a:lnTo>
                      <a:lnTo>
                        <a:pt x="0" y="0"/>
                      </a:lnTo>
                    </a:path>
                  </a:pathLst>
                </a:custGeom>
                <a:noFill/>
                <a:ln w="1588">
                  <a:solidFill>
                    <a:srgbClr val="FFFFFF"/>
                  </a:solidFill>
                  <a:round/>
                  <a:headEnd/>
                  <a:tailEnd/>
                </a:ln>
              </p:spPr>
              <p:txBody>
                <a:bodyPr/>
                <a:lstStyle/>
                <a:p>
                  <a:endParaRPr lang="en-US"/>
                </a:p>
              </p:txBody>
            </p:sp>
            <p:sp>
              <p:nvSpPr>
                <p:cNvPr id="18676" name="Freeform 173"/>
                <p:cNvSpPr>
                  <a:spLocks/>
                </p:cNvSpPr>
                <p:nvPr/>
              </p:nvSpPr>
              <p:spPr bwMode="auto">
                <a:xfrm>
                  <a:off x="1158" y="2172"/>
                  <a:ext cx="9" cy="9"/>
                </a:xfrm>
                <a:custGeom>
                  <a:avLst/>
                  <a:gdLst>
                    <a:gd name="T0" fmla="*/ 0 w 35"/>
                    <a:gd name="T1" fmla="*/ 0 h 33"/>
                    <a:gd name="T2" fmla="*/ 0 w 35"/>
                    <a:gd name="T3" fmla="*/ 0 h 33"/>
                    <a:gd name="T4" fmla="*/ 0 w 35"/>
                    <a:gd name="T5" fmla="*/ 0 h 33"/>
                    <a:gd name="T6" fmla="*/ 0 w 35"/>
                    <a:gd name="T7" fmla="*/ 0 h 33"/>
                    <a:gd name="T8" fmla="*/ 0 60000 65536"/>
                    <a:gd name="T9" fmla="*/ 0 60000 65536"/>
                    <a:gd name="T10" fmla="*/ 0 60000 65536"/>
                    <a:gd name="T11" fmla="*/ 0 60000 65536"/>
                    <a:gd name="T12" fmla="*/ 0 w 35"/>
                    <a:gd name="T13" fmla="*/ 0 h 33"/>
                    <a:gd name="T14" fmla="*/ 35 w 35"/>
                    <a:gd name="T15" fmla="*/ 33 h 33"/>
                  </a:gdLst>
                  <a:ahLst/>
                  <a:cxnLst>
                    <a:cxn ang="T8">
                      <a:pos x="T0" y="T1"/>
                    </a:cxn>
                    <a:cxn ang="T9">
                      <a:pos x="T2" y="T3"/>
                    </a:cxn>
                    <a:cxn ang="T10">
                      <a:pos x="T4" y="T5"/>
                    </a:cxn>
                    <a:cxn ang="T11">
                      <a:pos x="T6" y="T7"/>
                    </a:cxn>
                  </a:cxnLst>
                  <a:rect l="T12" t="T13" r="T14" b="T15"/>
                  <a:pathLst>
                    <a:path w="35" h="33">
                      <a:moveTo>
                        <a:pt x="0" y="0"/>
                      </a:moveTo>
                      <a:lnTo>
                        <a:pt x="13" y="9"/>
                      </a:lnTo>
                      <a:lnTo>
                        <a:pt x="26" y="20"/>
                      </a:lnTo>
                      <a:lnTo>
                        <a:pt x="35" y="33"/>
                      </a:lnTo>
                    </a:path>
                  </a:pathLst>
                </a:custGeom>
                <a:noFill/>
                <a:ln w="1588">
                  <a:solidFill>
                    <a:srgbClr val="FFFFFF"/>
                  </a:solidFill>
                  <a:round/>
                  <a:headEnd/>
                  <a:tailEnd/>
                </a:ln>
              </p:spPr>
              <p:txBody>
                <a:bodyPr/>
                <a:lstStyle/>
                <a:p>
                  <a:endParaRPr lang="en-US"/>
                </a:p>
              </p:txBody>
            </p:sp>
            <p:sp>
              <p:nvSpPr>
                <p:cNvPr id="18677" name="Freeform 174"/>
                <p:cNvSpPr>
                  <a:spLocks/>
                </p:cNvSpPr>
                <p:nvPr/>
              </p:nvSpPr>
              <p:spPr bwMode="auto">
                <a:xfrm>
                  <a:off x="1143" y="2097"/>
                  <a:ext cx="12" cy="6"/>
                </a:xfrm>
                <a:custGeom>
                  <a:avLst/>
                  <a:gdLst>
                    <a:gd name="T0" fmla="*/ 0 w 47"/>
                    <a:gd name="T1" fmla="*/ 0 h 22"/>
                    <a:gd name="T2" fmla="*/ 0 w 47"/>
                    <a:gd name="T3" fmla="*/ 0 h 22"/>
                    <a:gd name="T4" fmla="*/ 0 w 47"/>
                    <a:gd name="T5" fmla="*/ 0 h 22"/>
                    <a:gd name="T6" fmla="*/ 0 w 47"/>
                    <a:gd name="T7" fmla="*/ 0 h 22"/>
                    <a:gd name="T8" fmla="*/ 0 w 47"/>
                    <a:gd name="T9" fmla="*/ 0 h 22"/>
                    <a:gd name="T10" fmla="*/ 0 w 47"/>
                    <a:gd name="T11" fmla="*/ 0 h 22"/>
                    <a:gd name="T12" fmla="*/ 0 w 47"/>
                    <a:gd name="T13" fmla="*/ 0 h 22"/>
                    <a:gd name="T14" fmla="*/ 0 w 47"/>
                    <a:gd name="T15" fmla="*/ 0 h 22"/>
                    <a:gd name="T16" fmla="*/ 0 w 47"/>
                    <a:gd name="T17" fmla="*/ 0 h 22"/>
                    <a:gd name="T18" fmla="*/ 0 w 47"/>
                    <a:gd name="T19" fmla="*/ 0 h 22"/>
                    <a:gd name="T20" fmla="*/ 0 w 47"/>
                    <a:gd name="T21" fmla="*/ 0 h 22"/>
                    <a:gd name="T22" fmla="*/ 0 w 47"/>
                    <a:gd name="T23" fmla="*/ 0 h 22"/>
                    <a:gd name="T24" fmla="*/ 0 w 4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22"/>
                    <a:gd name="T41" fmla="*/ 47 w 4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22">
                      <a:moveTo>
                        <a:pt x="0" y="8"/>
                      </a:moveTo>
                      <a:lnTo>
                        <a:pt x="7" y="1"/>
                      </a:lnTo>
                      <a:lnTo>
                        <a:pt x="21" y="0"/>
                      </a:lnTo>
                      <a:lnTo>
                        <a:pt x="34" y="2"/>
                      </a:lnTo>
                      <a:lnTo>
                        <a:pt x="41" y="6"/>
                      </a:lnTo>
                      <a:lnTo>
                        <a:pt x="47" y="10"/>
                      </a:lnTo>
                      <a:lnTo>
                        <a:pt x="45" y="16"/>
                      </a:lnTo>
                      <a:lnTo>
                        <a:pt x="30" y="22"/>
                      </a:lnTo>
                      <a:lnTo>
                        <a:pt x="9" y="20"/>
                      </a:lnTo>
                      <a:lnTo>
                        <a:pt x="0" y="8"/>
                      </a:lnTo>
                      <a:close/>
                    </a:path>
                  </a:pathLst>
                </a:custGeom>
                <a:solidFill>
                  <a:srgbClr val="47A3CB"/>
                </a:solidFill>
                <a:ln w="9525">
                  <a:noFill/>
                  <a:round/>
                  <a:headEnd/>
                  <a:tailEnd/>
                </a:ln>
              </p:spPr>
              <p:txBody>
                <a:bodyPr/>
                <a:lstStyle/>
                <a:p>
                  <a:endParaRPr lang="en-US"/>
                </a:p>
              </p:txBody>
            </p:sp>
            <p:sp>
              <p:nvSpPr>
                <p:cNvPr id="18678" name="Freeform 175"/>
                <p:cNvSpPr>
                  <a:spLocks/>
                </p:cNvSpPr>
                <p:nvPr/>
              </p:nvSpPr>
              <p:spPr bwMode="auto">
                <a:xfrm>
                  <a:off x="1143" y="2097"/>
                  <a:ext cx="12" cy="6"/>
                </a:xfrm>
                <a:custGeom>
                  <a:avLst/>
                  <a:gdLst>
                    <a:gd name="T0" fmla="*/ 0 w 47"/>
                    <a:gd name="T1" fmla="*/ 0 h 22"/>
                    <a:gd name="T2" fmla="*/ 0 w 47"/>
                    <a:gd name="T3" fmla="*/ 0 h 22"/>
                    <a:gd name="T4" fmla="*/ 0 w 47"/>
                    <a:gd name="T5" fmla="*/ 0 h 22"/>
                    <a:gd name="T6" fmla="*/ 0 w 47"/>
                    <a:gd name="T7" fmla="*/ 0 h 22"/>
                    <a:gd name="T8" fmla="*/ 0 w 47"/>
                    <a:gd name="T9" fmla="*/ 0 h 22"/>
                    <a:gd name="T10" fmla="*/ 0 w 47"/>
                    <a:gd name="T11" fmla="*/ 0 h 22"/>
                    <a:gd name="T12" fmla="*/ 0 w 47"/>
                    <a:gd name="T13" fmla="*/ 0 h 22"/>
                    <a:gd name="T14" fmla="*/ 0 w 47"/>
                    <a:gd name="T15" fmla="*/ 0 h 22"/>
                    <a:gd name="T16" fmla="*/ 0 w 47"/>
                    <a:gd name="T17" fmla="*/ 0 h 22"/>
                    <a:gd name="T18" fmla="*/ 0 w 47"/>
                    <a:gd name="T19" fmla="*/ 0 h 22"/>
                    <a:gd name="T20" fmla="*/ 0 w 47"/>
                    <a:gd name="T21" fmla="*/ 0 h 22"/>
                    <a:gd name="T22" fmla="*/ 0 w 47"/>
                    <a:gd name="T23" fmla="*/ 0 h 22"/>
                    <a:gd name="T24" fmla="*/ 0 w 47"/>
                    <a:gd name="T25" fmla="*/ 0 h 22"/>
                    <a:gd name="T26" fmla="*/ 0 w 47"/>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22"/>
                    <a:gd name="T44" fmla="*/ 47 w 47"/>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22">
                      <a:moveTo>
                        <a:pt x="0" y="8"/>
                      </a:moveTo>
                      <a:lnTo>
                        <a:pt x="7" y="1"/>
                      </a:lnTo>
                      <a:lnTo>
                        <a:pt x="21" y="0"/>
                      </a:lnTo>
                      <a:lnTo>
                        <a:pt x="34" y="2"/>
                      </a:lnTo>
                      <a:lnTo>
                        <a:pt x="41" y="6"/>
                      </a:lnTo>
                      <a:lnTo>
                        <a:pt x="47" y="10"/>
                      </a:lnTo>
                      <a:lnTo>
                        <a:pt x="45" y="16"/>
                      </a:lnTo>
                      <a:lnTo>
                        <a:pt x="30" y="22"/>
                      </a:lnTo>
                      <a:lnTo>
                        <a:pt x="9" y="20"/>
                      </a:lnTo>
                      <a:lnTo>
                        <a:pt x="0" y="8"/>
                      </a:lnTo>
                    </a:path>
                  </a:pathLst>
                </a:custGeom>
                <a:noFill/>
                <a:ln w="11113">
                  <a:solidFill>
                    <a:srgbClr val="87C2DC"/>
                  </a:solidFill>
                  <a:round/>
                  <a:headEnd/>
                  <a:tailEnd/>
                </a:ln>
              </p:spPr>
              <p:txBody>
                <a:bodyPr/>
                <a:lstStyle/>
                <a:p>
                  <a:endParaRPr lang="en-US"/>
                </a:p>
              </p:txBody>
            </p:sp>
            <p:sp>
              <p:nvSpPr>
                <p:cNvPr id="18679" name="Freeform 176"/>
                <p:cNvSpPr>
                  <a:spLocks/>
                </p:cNvSpPr>
                <p:nvPr/>
              </p:nvSpPr>
              <p:spPr bwMode="auto">
                <a:xfrm>
                  <a:off x="1143" y="2079"/>
                  <a:ext cx="3" cy="15"/>
                </a:xfrm>
                <a:custGeom>
                  <a:avLst/>
                  <a:gdLst>
                    <a:gd name="T0" fmla="*/ 0 w 10"/>
                    <a:gd name="T1" fmla="*/ 0 h 57"/>
                    <a:gd name="T2" fmla="*/ 0 w 10"/>
                    <a:gd name="T3" fmla="*/ 0 h 57"/>
                    <a:gd name="T4" fmla="*/ 0 w 10"/>
                    <a:gd name="T5" fmla="*/ 0 h 57"/>
                    <a:gd name="T6" fmla="*/ 0 w 10"/>
                    <a:gd name="T7" fmla="*/ 0 h 57"/>
                    <a:gd name="T8" fmla="*/ 0 60000 65536"/>
                    <a:gd name="T9" fmla="*/ 0 60000 65536"/>
                    <a:gd name="T10" fmla="*/ 0 60000 65536"/>
                    <a:gd name="T11" fmla="*/ 0 60000 65536"/>
                    <a:gd name="T12" fmla="*/ 0 w 10"/>
                    <a:gd name="T13" fmla="*/ 0 h 57"/>
                    <a:gd name="T14" fmla="*/ 10 w 10"/>
                    <a:gd name="T15" fmla="*/ 57 h 57"/>
                  </a:gdLst>
                  <a:ahLst/>
                  <a:cxnLst>
                    <a:cxn ang="T8">
                      <a:pos x="T0" y="T1"/>
                    </a:cxn>
                    <a:cxn ang="T9">
                      <a:pos x="T2" y="T3"/>
                    </a:cxn>
                    <a:cxn ang="T10">
                      <a:pos x="T4" y="T5"/>
                    </a:cxn>
                    <a:cxn ang="T11">
                      <a:pos x="T6" y="T7"/>
                    </a:cxn>
                  </a:cxnLst>
                  <a:rect l="T12" t="T13" r="T14" b="T15"/>
                  <a:pathLst>
                    <a:path w="10" h="57">
                      <a:moveTo>
                        <a:pt x="10" y="0"/>
                      </a:moveTo>
                      <a:lnTo>
                        <a:pt x="6" y="19"/>
                      </a:lnTo>
                      <a:lnTo>
                        <a:pt x="5" y="38"/>
                      </a:lnTo>
                      <a:lnTo>
                        <a:pt x="0" y="57"/>
                      </a:lnTo>
                    </a:path>
                  </a:pathLst>
                </a:custGeom>
                <a:noFill/>
                <a:ln w="1588">
                  <a:solidFill>
                    <a:srgbClr val="FFFFFF"/>
                  </a:solidFill>
                  <a:round/>
                  <a:headEnd/>
                  <a:tailEnd/>
                </a:ln>
              </p:spPr>
              <p:txBody>
                <a:bodyPr/>
                <a:lstStyle/>
                <a:p>
                  <a:endParaRPr lang="en-US"/>
                </a:p>
              </p:txBody>
            </p:sp>
            <p:sp>
              <p:nvSpPr>
                <p:cNvPr id="18680" name="Freeform 177"/>
                <p:cNvSpPr>
                  <a:spLocks/>
                </p:cNvSpPr>
                <p:nvPr/>
              </p:nvSpPr>
              <p:spPr bwMode="auto">
                <a:xfrm>
                  <a:off x="1137" y="2201"/>
                  <a:ext cx="6" cy="5"/>
                </a:xfrm>
                <a:custGeom>
                  <a:avLst/>
                  <a:gdLst>
                    <a:gd name="T0" fmla="*/ 0 w 24"/>
                    <a:gd name="T1" fmla="*/ 0 h 17"/>
                    <a:gd name="T2" fmla="*/ 0 w 24"/>
                    <a:gd name="T3" fmla="*/ 0 h 17"/>
                    <a:gd name="T4" fmla="*/ 0 w 24"/>
                    <a:gd name="T5" fmla="*/ 0 h 17"/>
                    <a:gd name="T6" fmla="*/ 0 w 24"/>
                    <a:gd name="T7" fmla="*/ 0 h 17"/>
                    <a:gd name="T8" fmla="*/ 0 60000 65536"/>
                    <a:gd name="T9" fmla="*/ 0 60000 65536"/>
                    <a:gd name="T10" fmla="*/ 0 60000 65536"/>
                    <a:gd name="T11" fmla="*/ 0 60000 65536"/>
                    <a:gd name="T12" fmla="*/ 0 w 24"/>
                    <a:gd name="T13" fmla="*/ 0 h 17"/>
                    <a:gd name="T14" fmla="*/ 24 w 24"/>
                    <a:gd name="T15" fmla="*/ 17 h 17"/>
                  </a:gdLst>
                  <a:ahLst/>
                  <a:cxnLst>
                    <a:cxn ang="T8">
                      <a:pos x="T0" y="T1"/>
                    </a:cxn>
                    <a:cxn ang="T9">
                      <a:pos x="T2" y="T3"/>
                    </a:cxn>
                    <a:cxn ang="T10">
                      <a:pos x="T4" y="T5"/>
                    </a:cxn>
                    <a:cxn ang="T11">
                      <a:pos x="T6" y="T7"/>
                    </a:cxn>
                  </a:cxnLst>
                  <a:rect l="T12" t="T13" r="T14" b="T15"/>
                  <a:pathLst>
                    <a:path w="24" h="17">
                      <a:moveTo>
                        <a:pt x="24" y="0"/>
                      </a:moveTo>
                      <a:lnTo>
                        <a:pt x="13" y="1"/>
                      </a:lnTo>
                      <a:lnTo>
                        <a:pt x="5" y="7"/>
                      </a:lnTo>
                      <a:lnTo>
                        <a:pt x="0" y="17"/>
                      </a:lnTo>
                    </a:path>
                  </a:pathLst>
                </a:custGeom>
                <a:noFill/>
                <a:ln w="1588">
                  <a:solidFill>
                    <a:srgbClr val="FFFFFF"/>
                  </a:solidFill>
                  <a:round/>
                  <a:headEnd/>
                  <a:tailEnd/>
                </a:ln>
              </p:spPr>
              <p:txBody>
                <a:bodyPr/>
                <a:lstStyle/>
                <a:p>
                  <a:endParaRPr lang="en-US"/>
                </a:p>
              </p:txBody>
            </p:sp>
            <p:sp>
              <p:nvSpPr>
                <p:cNvPr id="18681" name="Freeform 178"/>
                <p:cNvSpPr>
                  <a:spLocks/>
                </p:cNvSpPr>
                <p:nvPr/>
              </p:nvSpPr>
              <p:spPr bwMode="auto">
                <a:xfrm>
                  <a:off x="1138" y="2208"/>
                  <a:ext cx="8" cy="19"/>
                </a:xfrm>
                <a:custGeom>
                  <a:avLst/>
                  <a:gdLst>
                    <a:gd name="T0" fmla="*/ 0 w 32"/>
                    <a:gd name="T1" fmla="*/ 0 h 76"/>
                    <a:gd name="T2" fmla="*/ 0 w 32"/>
                    <a:gd name="T3" fmla="*/ 0 h 76"/>
                    <a:gd name="T4" fmla="*/ 0 w 32"/>
                    <a:gd name="T5" fmla="*/ 0 h 76"/>
                    <a:gd name="T6" fmla="*/ 0 w 32"/>
                    <a:gd name="T7" fmla="*/ 0 h 76"/>
                    <a:gd name="T8" fmla="*/ 0 60000 65536"/>
                    <a:gd name="T9" fmla="*/ 0 60000 65536"/>
                    <a:gd name="T10" fmla="*/ 0 60000 65536"/>
                    <a:gd name="T11" fmla="*/ 0 60000 65536"/>
                    <a:gd name="T12" fmla="*/ 0 w 32"/>
                    <a:gd name="T13" fmla="*/ 0 h 76"/>
                    <a:gd name="T14" fmla="*/ 32 w 32"/>
                    <a:gd name="T15" fmla="*/ 76 h 76"/>
                  </a:gdLst>
                  <a:ahLst/>
                  <a:cxnLst>
                    <a:cxn ang="T8">
                      <a:pos x="T0" y="T1"/>
                    </a:cxn>
                    <a:cxn ang="T9">
                      <a:pos x="T2" y="T3"/>
                    </a:cxn>
                    <a:cxn ang="T10">
                      <a:pos x="T4" y="T5"/>
                    </a:cxn>
                    <a:cxn ang="T11">
                      <a:pos x="T6" y="T7"/>
                    </a:cxn>
                  </a:cxnLst>
                  <a:rect l="T12" t="T13" r="T14" b="T15"/>
                  <a:pathLst>
                    <a:path w="32" h="76">
                      <a:moveTo>
                        <a:pt x="0" y="0"/>
                      </a:moveTo>
                      <a:lnTo>
                        <a:pt x="8" y="26"/>
                      </a:lnTo>
                      <a:lnTo>
                        <a:pt x="18" y="52"/>
                      </a:lnTo>
                      <a:lnTo>
                        <a:pt x="32" y="76"/>
                      </a:lnTo>
                    </a:path>
                  </a:pathLst>
                </a:custGeom>
                <a:noFill/>
                <a:ln w="1588">
                  <a:solidFill>
                    <a:srgbClr val="FFFFFF"/>
                  </a:solidFill>
                  <a:round/>
                  <a:headEnd/>
                  <a:tailEnd/>
                </a:ln>
              </p:spPr>
              <p:txBody>
                <a:bodyPr/>
                <a:lstStyle/>
                <a:p>
                  <a:endParaRPr lang="en-US"/>
                </a:p>
              </p:txBody>
            </p:sp>
            <p:sp>
              <p:nvSpPr>
                <p:cNvPr id="18682" name="Freeform 179"/>
                <p:cNvSpPr>
                  <a:spLocks/>
                </p:cNvSpPr>
                <p:nvPr/>
              </p:nvSpPr>
              <p:spPr bwMode="auto">
                <a:xfrm>
                  <a:off x="1135" y="2270"/>
                  <a:ext cx="2" cy="7"/>
                </a:xfrm>
                <a:custGeom>
                  <a:avLst/>
                  <a:gdLst>
                    <a:gd name="T0" fmla="*/ 0 w 7"/>
                    <a:gd name="T1" fmla="*/ 0 h 28"/>
                    <a:gd name="T2" fmla="*/ 0 w 7"/>
                    <a:gd name="T3" fmla="*/ 0 h 28"/>
                    <a:gd name="T4" fmla="*/ 0 w 7"/>
                    <a:gd name="T5" fmla="*/ 0 h 28"/>
                    <a:gd name="T6" fmla="*/ 0 w 7"/>
                    <a:gd name="T7" fmla="*/ 0 h 28"/>
                    <a:gd name="T8" fmla="*/ 0 60000 65536"/>
                    <a:gd name="T9" fmla="*/ 0 60000 65536"/>
                    <a:gd name="T10" fmla="*/ 0 60000 65536"/>
                    <a:gd name="T11" fmla="*/ 0 60000 65536"/>
                    <a:gd name="T12" fmla="*/ 0 w 7"/>
                    <a:gd name="T13" fmla="*/ 0 h 28"/>
                    <a:gd name="T14" fmla="*/ 7 w 7"/>
                    <a:gd name="T15" fmla="*/ 28 h 28"/>
                  </a:gdLst>
                  <a:ahLst/>
                  <a:cxnLst>
                    <a:cxn ang="T8">
                      <a:pos x="T0" y="T1"/>
                    </a:cxn>
                    <a:cxn ang="T9">
                      <a:pos x="T2" y="T3"/>
                    </a:cxn>
                    <a:cxn ang="T10">
                      <a:pos x="T4" y="T5"/>
                    </a:cxn>
                    <a:cxn ang="T11">
                      <a:pos x="T6" y="T7"/>
                    </a:cxn>
                  </a:cxnLst>
                  <a:rect l="T12" t="T13" r="T14" b="T15"/>
                  <a:pathLst>
                    <a:path w="7" h="28">
                      <a:moveTo>
                        <a:pt x="0" y="0"/>
                      </a:moveTo>
                      <a:lnTo>
                        <a:pt x="6" y="2"/>
                      </a:lnTo>
                      <a:lnTo>
                        <a:pt x="7" y="10"/>
                      </a:lnTo>
                      <a:lnTo>
                        <a:pt x="7" y="28"/>
                      </a:lnTo>
                    </a:path>
                  </a:pathLst>
                </a:custGeom>
                <a:noFill/>
                <a:ln w="1588">
                  <a:solidFill>
                    <a:srgbClr val="FFFFFF"/>
                  </a:solidFill>
                  <a:round/>
                  <a:headEnd/>
                  <a:tailEnd/>
                </a:ln>
              </p:spPr>
              <p:txBody>
                <a:bodyPr/>
                <a:lstStyle/>
                <a:p>
                  <a:endParaRPr lang="en-US"/>
                </a:p>
              </p:txBody>
            </p:sp>
            <p:sp>
              <p:nvSpPr>
                <p:cNvPr id="18683" name="Freeform 180"/>
                <p:cNvSpPr>
                  <a:spLocks/>
                </p:cNvSpPr>
                <p:nvPr/>
              </p:nvSpPr>
              <p:spPr bwMode="auto">
                <a:xfrm>
                  <a:off x="966" y="1961"/>
                  <a:ext cx="349" cy="161"/>
                </a:xfrm>
                <a:custGeom>
                  <a:avLst/>
                  <a:gdLst>
                    <a:gd name="T0" fmla="*/ 1 w 1395"/>
                    <a:gd name="T1" fmla="*/ 0 h 645"/>
                    <a:gd name="T2" fmla="*/ 1 w 1395"/>
                    <a:gd name="T3" fmla="*/ 0 h 645"/>
                    <a:gd name="T4" fmla="*/ 1 w 1395"/>
                    <a:gd name="T5" fmla="*/ 0 h 645"/>
                    <a:gd name="T6" fmla="*/ 1 w 1395"/>
                    <a:gd name="T7" fmla="*/ 0 h 645"/>
                    <a:gd name="T8" fmla="*/ 0 w 1395"/>
                    <a:gd name="T9" fmla="*/ 0 h 645"/>
                    <a:gd name="T10" fmla="*/ 0 w 1395"/>
                    <a:gd name="T11" fmla="*/ 0 h 645"/>
                    <a:gd name="T12" fmla="*/ 0 w 1395"/>
                    <a:gd name="T13" fmla="*/ 0 h 645"/>
                    <a:gd name="T14" fmla="*/ 0 w 1395"/>
                    <a:gd name="T15" fmla="*/ 0 h 645"/>
                    <a:gd name="T16" fmla="*/ 0 w 1395"/>
                    <a:gd name="T17" fmla="*/ 0 h 645"/>
                    <a:gd name="T18" fmla="*/ 0 w 1395"/>
                    <a:gd name="T19" fmla="*/ 0 h 645"/>
                    <a:gd name="T20" fmla="*/ 0 w 1395"/>
                    <a:gd name="T21" fmla="*/ 0 h 645"/>
                    <a:gd name="T22" fmla="*/ 0 w 1395"/>
                    <a:gd name="T23" fmla="*/ 0 h 645"/>
                    <a:gd name="T24" fmla="*/ 0 w 1395"/>
                    <a:gd name="T25" fmla="*/ 0 h 645"/>
                    <a:gd name="T26" fmla="*/ 0 w 1395"/>
                    <a:gd name="T27" fmla="*/ 0 h 645"/>
                    <a:gd name="T28" fmla="*/ 0 w 1395"/>
                    <a:gd name="T29" fmla="*/ 0 h 645"/>
                    <a:gd name="T30" fmla="*/ 0 w 1395"/>
                    <a:gd name="T31" fmla="*/ 0 h 645"/>
                    <a:gd name="T32" fmla="*/ 0 w 1395"/>
                    <a:gd name="T33" fmla="*/ 0 h 645"/>
                    <a:gd name="T34" fmla="*/ 0 w 1395"/>
                    <a:gd name="T35" fmla="*/ 0 h 645"/>
                    <a:gd name="T36" fmla="*/ 0 w 1395"/>
                    <a:gd name="T37" fmla="*/ 0 h 645"/>
                    <a:gd name="T38" fmla="*/ 0 w 1395"/>
                    <a:gd name="T39" fmla="*/ 0 h 645"/>
                    <a:gd name="T40" fmla="*/ 0 w 1395"/>
                    <a:gd name="T41" fmla="*/ 0 h 645"/>
                    <a:gd name="T42" fmla="*/ 0 w 1395"/>
                    <a:gd name="T43" fmla="*/ 0 h 645"/>
                    <a:gd name="T44" fmla="*/ 0 w 1395"/>
                    <a:gd name="T45" fmla="*/ 0 h 645"/>
                    <a:gd name="T46" fmla="*/ 0 w 1395"/>
                    <a:gd name="T47" fmla="*/ 0 h 645"/>
                    <a:gd name="T48" fmla="*/ 0 w 1395"/>
                    <a:gd name="T49" fmla="*/ 0 h 645"/>
                    <a:gd name="T50" fmla="*/ 0 w 1395"/>
                    <a:gd name="T51" fmla="*/ 0 h 645"/>
                    <a:gd name="T52" fmla="*/ 0 w 1395"/>
                    <a:gd name="T53" fmla="*/ 0 h 645"/>
                    <a:gd name="T54" fmla="*/ 0 w 1395"/>
                    <a:gd name="T55" fmla="*/ 0 h 645"/>
                    <a:gd name="T56" fmla="*/ 0 w 1395"/>
                    <a:gd name="T57" fmla="*/ 0 h 645"/>
                    <a:gd name="T58" fmla="*/ 0 w 1395"/>
                    <a:gd name="T59" fmla="*/ 0 h 645"/>
                    <a:gd name="T60" fmla="*/ 0 w 1395"/>
                    <a:gd name="T61" fmla="*/ 0 h 645"/>
                    <a:gd name="T62" fmla="*/ 0 w 1395"/>
                    <a:gd name="T63" fmla="*/ 0 h 645"/>
                    <a:gd name="T64" fmla="*/ 0 w 1395"/>
                    <a:gd name="T65" fmla="*/ 0 h 645"/>
                    <a:gd name="T66" fmla="*/ 0 w 1395"/>
                    <a:gd name="T67" fmla="*/ 0 h 645"/>
                    <a:gd name="T68" fmla="*/ 0 w 1395"/>
                    <a:gd name="T69" fmla="*/ 0 h 645"/>
                    <a:gd name="T70" fmla="*/ 0 w 1395"/>
                    <a:gd name="T71" fmla="*/ 0 h 645"/>
                    <a:gd name="T72" fmla="*/ 0 w 1395"/>
                    <a:gd name="T73" fmla="*/ 0 h 645"/>
                    <a:gd name="T74" fmla="*/ 0 w 1395"/>
                    <a:gd name="T75" fmla="*/ 0 h 645"/>
                    <a:gd name="T76" fmla="*/ 0 w 1395"/>
                    <a:gd name="T77" fmla="*/ 0 h 645"/>
                    <a:gd name="T78" fmla="*/ 0 w 1395"/>
                    <a:gd name="T79" fmla="*/ 0 h 645"/>
                    <a:gd name="T80" fmla="*/ 0 w 1395"/>
                    <a:gd name="T81" fmla="*/ 0 h 645"/>
                    <a:gd name="T82" fmla="*/ 0 w 1395"/>
                    <a:gd name="T83" fmla="*/ 0 h 645"/>
                    <a:gd name="T84" fmla="*/ 0 w 1395"/>
                    <a:gd name="T85" fmla="*/ 0 h 645"/>
                    <a:gd name="T86" fmla="*/ 0 w 1395"/>
                    <a:gd name="T87" fmla="*/ 0 h 645"/>
                    <a:gd name="T88" fmla="*/ 0 w 1395"/>
                    <a:gd name="T89" fmla="*/ 0 h 645"/>
                    <a:gd name="T90" fmla="*/ 0 w 1395"/>
                    <a:gd name="T91" fmla="*/ 0 h 645"/>
                    <a:gd name="T92" fmla="*/ 0 w 1395"/>
                    <a:gd name="T93" fmla="*/ 0 h 645"/>
                    <a:gd name="T94" fmla="*/ 0 w 1395"/>
                    <a:gd name="T95" fmla="*/ 0 h 645"/>
                    <a:gd name="T96" fmla="*/ 0 w 1395"/>
                    <a:gd name="T97" fmla="*/ 0 h 645"/>
                    <a:gd name="T98" fmla="*/ 0 w 1395"/>
                    <a:gd name="T99" fmla="*/ 0 h 645"/>
                    <a:gd name="T100" fmla="*/ 1 w 1395"/>
                    <a:gd name="T101" fmla="*/ 0 h 645"/>
                    <a:gd name="T102" fmla="*/ 1 w 1395"/>
                    <a:gd name="T103" fmla="*/ 0 h 645"/>
                    <a:gd name="T104" fmla="*/ 1 w 1395"/>
                    <a:gd name="T105" fmla="*/ 0 h 6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95"/>
                    <a:gd name="T160" fmla="*/ 0 h 645"/>
                    <a:gd name="T161" fmla="*/ 1395 w 1395"/>
                    <a:gd name="T162" fmla="*/ 645 h 6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95" h="645">
                      <a:moveTo>
                        <a:pt x="1368" y="579"/>
                      </a:moveTo>
                      <a:lnTo>
                        <a:pt x="1380" y="545"/>
                      </a:lnTo>
                      <a:lnTo>
                        <a:pt x="1390" y="507"/>
                      </a:lnTo>
                      <a:lnTo>
                        <a:pt x="1394" y="469"/>
                      </a:lnTo>
                      <a:lnTo>
                        <a:pt x="1395" y="429"/>
                      </a:lnTo>
                      <a:lnTo>
                        <a:pt x="1393" y="389"/>
                      </a:lnTo>
                      <a:lnTo>
                        <a:pt x="1387" y="349"/>
                      </a:lnTo>
                      <a:lnTo>
                        <a:pt x="1378" y="310"/>
                      </a:lnTo>
                      <a:lnTo>
                        <a:pt x="1366" y="272"/>
                      </a:lnTo>
                      <a:lnTo>
                        <a:pt x="1351" y="236"/>
                      </a:lnTo>
                      <a:lnTo>
                        <a:pt x="1332" y="202"/>
                      </a:lnTo>
                      <a:lnTo>
                        <a:pt x="1311" y="171"/>
                      </a:lnTo>
                      <a:lnTo>
                        <a:pt x="1286" y="144"/>
                      </a:lnTo>
                      <a:lnTo>
                        <a:pt x="1259" y="120"/>
                      </a:lnTo>
                      <a:lnTo>
                        <a:pt x="1228" y="102"/>
                      </a:lnTo>
                      <a:lnTo>
                        <a:pt x="1195" y="88"/>
                      </a:lnTo>
                      <a:lnTo>
                        <a:pt x="1161" y="81"/>
                      </a:lnTo>
                      <a:lnTo>
                        <a:pt x="1123" y="80"/>
                      </a:lnTo>
                      <a:lnTo>
                        <a:pt x="1083" y="86"/>
                      </a:lnTo>
                      <a:lnTo>
                        <a:pt x="1041" y="94"/>
                      </a:lnTo>
                      <a:lnTo>
                        <a:pt x="996" y="101"/>
                      </a:lnTo>
                      <a:lnTo>
                        <a:pt x="945" y="107"/>
                      </a:lnTo>
                      <a:lnTo>
                        <a:pt x="892" y="108"/>
                      </a:lnTo>
                      <a:lnTo>
                        <a:pt x="838" y="106"/>
                      </a:lnTo>
                      <a:lnTo>
                        <a:pt x="784" y="99"/>
                      </a:lnTo>
                      <a:lnTo>
                        <a:pt x="731" y="83"/>
                      </a:lnTo>
                      <a:lnTo>
                        <a:pt x="683" y="65"/>
                      </a:lnTo>
                      <a:lnTo>
                        <a:pt x="630" y="46"/>
                      </a:lnTo>
                      <a:lnTo>
                        <a:pt x="577" y="29"/>
                      </a:lnTo>
                      <a:lnTo>
                        <a:pt x="527" y="13"/>
                      </a:lnTo>
                      <a:lnTo>
                        <a:pt x="485" y="5"/>
                      </a:lnTo>
                      <a:lnTo>
                        <a:pt x="434" y="0"/>
                      </a:lnTo>
                      <a:lnTo>
                        <a:pt x="387" y="1"/>
                      </a:lnTo>
                      <a:lnTo>
                        <a:pt x="340" y="10"/>
                      </a:lnTo>
                      <a:lnTo>
                        <a:pt x="297" y="22"/>
                      </a:lnTo>
                      <a:lnTo>
                        <a:pt x="254" y="41"/>
                      </a:lnTo>
                      <a:lnTo>
                        <a:pt x="214" y="63"/>
                      </a:lnTo>
                      <a:lnTo>
                        <a:pt x="176" y="90"/>
                      </a:lnTo>
                      <a:lnTo>
                        <a:pt x="139" y="121"/>
                      </a:lnTo>
                      <a:lnTo>
                        <a:pt x="105" y="157"/>
                      </a:lnTo>
                      <a:lnTo>
                        <a:pt x="73" y="196"/>
                      </a:lnTo>
                      <a:lnTo>
                        <a:pt x="46" y="236"/>
                      </a:lnTo>
                      <a:lnTo>
                        <a:pt x="26" y="279"/>
                      </a:lnTo>
                      <a:lnTo>
                        <a:pt x="12" y="323"/>
                      </a:lnTo>
                      <a:lnTo>
                        <a:pt x="4" y="368"/>
                      </a:lnTo>
                      <a:lnTo>
                        <a:pt x="0" y="413"/>
                      </a:lnTo>
                      <a:lnTo>
                        <a:pt x="0" y="459"/>
                      </a:lnTo>
                      <a:lnTo>
                        <a:pt x="4" y="505"/>
                      </a:lnTo>
                      <a:lnTo>
                        <a:pt x="10" y="553"/>
                      </a:lnTo>
                      <a:lnTo>
                        <a:pt x="18" y="599"/>
                      </a:lnTo>
                      <a:lnTo>
                        <a:pt x="27" y="645"/>
                      </a:lnTo>
                      <a:lnTo>
                        <a:pt x="19" y="601"/>
                      </a:lnTo>
                      <a:lnTo>
                        <a:pt x="15" y="555"/>
                      </a:lnTo>
                      <a:lnTo>
                        <a:pt x="12" y="509"/>
                      </a:lnTo>
                      <a:lnTo>
                        <a:pt x="15" y="463"/>
                      </a:lnTo>
                      <a:lnTo>
                        <a:pt x="19" y="416"/>
                      </a:lnTo>
                      <a:lnTo>
                        <a:pt x="29" y="371"/>
                      </a:lnTo>
                      <a:lnTo>
                        <a:pt x="43" y="326"/>
                      </a:lnTo>
                      <a:lnTo>
                        <a:pt x="62" y="284"/>
                      </a:lnTo>
                      <a:lnTo>
                        <a:pt x="85" y="242"/>
                      </a:lnTo>
                      <a:lnTo>
                        <a:pt x="115" y="202"/>
                      </a:lnTo>
                      <a:lnTo>
                        <a:pt x="150" y="165"/>
                      </a:lnTo>
                      <a:lnTo>
                        <a:pt x="170" y="145"/>
                      </a:lnTo>
                      <a:lnTo>
                        <a:pt x="213" y="105"/>
                      </a:lnTo>
                      <a:lnTo>
                        <a:pt x="254" y="76"/>
                      </a:lnTo>
                      <a:lnTo>
                        <a:pt x="312" y="55"/>
                      </a:lnTo>
                      <a:lnTo>
                        <a:pt x="363" y="41"/>
                      </a:lnTo>
                      <a:lnTo>
                        <a:pt x="414" y="35"/>
                      </a:lnTo>
                      <a:lnTo>
                        <a:pt x="476" y="37"/>
                      </a:lnTo>
                      <a:lnTo>
                        <a:pt x="524" y="46"/>
                      </a:lnTo>
                      <a:lnTo>
                        <a:pt x="570" y="61"/>
                      </a:lnTo>
                      <a:lnTo>
                        <a:pt x="614" y="78"/>
                      </a:lnTo>
                      <a:lnTo>
                        <a:pt x="659" y="99"/>
                      </a:lnTo>
                      <a:lnTo>
                        <a:pt x="704" y="116"/>
                      </a:lnTo>
                      <a:lnTo>
                        <a:pt x="753" y="132"/>
                      </a:lnTo>
                      <a:lnTo>
                        <a:pt x="804" y="139"/>
                      </a:lnTo>
                      <a:lnTo>
                        <a:pt x="860" y="139"/>
                      </a:lnTo>
                      <a:lnTo>
                        <a:pt x="917" y="134"/>
                      </a:lnTo>
                      <a:lnTo>
                        <a:pt x="967" y="131"/>
                      </a:lnTo>
                      <a:lnTo>
                        <a:pt x="1021" y="127"/>
                      </a:lnTo>
                      <a:lnTo>
                        <a:pt x="1079" y="122"/>
                      </a:lnTo>
                      <a:lnTo>
                        <a:pt x="1137" y="120"/>
                      </a:lnTo>
                      <a:lnTo>
                        <a:pt x="1191" y="124"/>
                      </a:lnTo>
                      <a:lnTo>
                        <a:pt x="1234" y="143"/>
                      </a:lnTo>
                      <a:lnTo>
                        <a:pt x="1278" y="182"/>
                      </a:lnTo>
                      <a:lnTo>
                        <a:pt x="1315" y="233"/>
                      </a:lnTo>
                      <a:lnTo>
                        <a:pt x="1340" y="285"/>
                      </a:lnTo>
                      <a:lnTo>
                        <a:pt x="1360" y="350"/>
                      </a:lnTo>
                      <a:lnTo>
                        <a:pt x="1372" y="416"/>
                      </a:lnTo>
                      <a:lnTo>
                        <a:pt x="1374" y="483"/>
                      </a:lnTo>
                      <a:lnTo>
                        <a:pt x="1372" y="508"/>
                      </a:lnTo>
                      <a:lnTo>
                        <a:pt x="1370" y="554"/>
                      </a:lnTo>
                      <a:lnTo>
                        <a:pt x="1368" y="579"/>
                      </a:lnTo>
                      <a:close/>
                    </a:path>
                  </a:pathLst>
                </a:custGeom>
                <a:solidFill>
                  <a:srgbClr val="47A3CB"/>
                </a:solidFill>
                <a:ln w="9525">
                  <a:noFill/>
                  <a:round/>
                  <a:headEnd/>
                  <a:tailEnd/>
                </a:ln>
              </p:spPr>
              <p:txBody>
                <a:bodyPr/>
                <a:lstStyle/>
                <a:p>
                  <a:endParaRPr lang="en-US"/>
                </a:p>
              </p:txBody>
            </p:sp>
            <p:sp>
              <p:nvSpPr>
                <p:cNvPr id="18684" name="Freeform 181"/>
                <p:cNvSpPr>
                  <a:spLocks/>
                </p:cNvSpPr>
                <p:nvPr/>
              </p:nvSpPr>
              <p:spPr bwMode="auto">
                <a:xfrm>
                  <a:off x="966" y="1961"/>
                  <a:ext cx="349" cy="161"/>
                </a:xfrm>
                <a:custGeom>
                  <a:avLst/>
                  <a:gdLst>
                    <a:gd name="T0" fmla="*/ 1 w 1395"/>
                    <a:gd name="T1" fmla="*/ 0 h 645"/>
                    <a:gd name="T2" fmla="*/ 1 w 1395"/>
                    <a:gd name="T3" fmla="*/ 0 h 645"/>
                    <a:gd name="T4" fmla="*/ 1 w 1395"/>
                    <a:gd name="T5" fmla="*/ 0 h 645"/>
                    <a:gd name="T6" fmla="*/ 1 w 1395"/>
                    <a:gd name="T7" fmla="*/ 0 h 645"/>
                    <a:gd name="T8" fmla="*/ 0 w 1395"/>
                    <a:gd name="T9" fmla="*/ 0 h 645"/>
                    <a:gd name="T10" fmla="*/ 0 w 1395"/>
                    <a:gd name="T11" fmla="*/ 0 h 645"/>
                    <a:gd name="T12" fmla="*/ 0 w 1395"/>
                    <a:gd name="T13" fmla="*/ 0 h 645"/>
                    <a:gd name="T14" fmla="*/ 0 w 1395"/>
                    <a:gd name="T15" fmla="*/ 0 h 645"/>
                    <a:gd name="T16" fmla="*/ 0 w 1395"/>
                    <a:gd name="T17" fmla="*/ 0 h 645"/>
                    <a:gd name="T18" fmla="*/ 0 w 1395"/>
                    <a:gd name="T19" fmla="*/ 0 h 645"/>
                    <a:gd name="T20" fmla="*/ 0 w 1395"/>
                    <a:gd name="T21" fmla="*/ 0 h 645"/>
                    <a:gd name="T22" fmla="*/ 0 w 1395"/>
                    <a:gd name="T23" fmla="*/ 0 h 645"/>
                    <a:gd name="T24" fmla="*/ 0 w 1395"/>
                    <a:gd name="T25" fmla="*/ 0 h 645"/>
                    <a:gd name="T26" fmla="*/ 0 w 1395"/>
                    <a:gd name="T27" fmla="*/ 0 h 645"/>
                    <a:gd name="T28" fmla="*/ 0 w 1395"/>
                    <a:gd name="T29" fmla="*/ 0 h 645"/>
                    <a:gd name="T30" fmla="*/ 0 w 1395"/>
                    <a:gd name="T31" fmla="*/ 0 h 645"/>
                    <a:gd name="T32" fmla="*/ 0 w 1395"/>
                    <a:gd name="T33" fmla="*/ 0 h 645"/>
                    <a:gd name="T34" fmla="*/ 0 w 1395"/>
                    <a:gd name="T35" fmla="*/ 0 h 645"/>
                    <a:gd name="T36" fmla="*/ 0 w 1395"/>
                    <a:gd name="T37" fmla="*/ 0 h 645"/>
                    <a:gd name="T38" fmla="*/ 0 w 1395"/>
                    <a:gd name="T39" fmla="*/ 0 h 645"/>
                    <a:gd name="T40" fmla="*/ 0 w 1395"/>
                    <a:gd name="T41" fmla="*/ 0 h 645"/>
                    <a:gd name="T42" fmla="*/ 0 w 1395"/>
                    <a:gd name="T43" fmla="*/ 0 h 645"/>
                    <a:gd name="T44" fmla="*/ 0 w 1395"/>
                    <a:gd name="T45" fmla="*/ 0 h 645"/>
                    <a:gd name="T46" fmla="*/ 0 w 1395"/>
                    <a:gd name="T47" fmla="*/ 0 h 645"/>
                    <a:gd name="T48" fmla="*/ 0 w 1395"/>
                    <a:gd name="T49" fmla="*/ 0 h 645"/>
                    <a:gd name="T50" fmla="*/ 0 w 1395"/>
                    <a:gd name="T51" fmla="*/ 0 h 645"/>
                    <a:gd name="T52" fmla="*/ 0 w 1395"/>
                    <a:gd name="T53" fmla="*/ 0 h 645"/>
                    <a:gd name="T54" fmla="*/ 0 w 1395"/>
                    <a:gd name="T55" fmla="*/ 0 h 645"/>
                    <a:gd name="T56" fmla="*/ 0 w 1395"/>
                    <a:gd name="T57" fmla="*/ 0 h 645"/>
                    <a:gd name="T58" fmla="*/ 0 w 1395"/>
                    <a:gd name="T59" fmla="*/ 0 h 645"/>
                    <a:gd name="T60" fmla="*/ 0 w 1395"/>
                    <a:gd name="T61" fmla="*/ 0 h 645"/>
                    <a:gd name="T62" fmla="*/ 0 w 1395"/>
                    <a:gd name="T63" fmla="*/ 0 h 645"/>
                    <a:gd name="T64" fmla="*/ 0 w 1395"/>
                    <a:gd name="T65" fmla="*/ 0 h 645"/>
                    <a:gd name="T66" fmla="*/ 0 w 1395"/>
                    <a:gd name="T67" fmla="*/ 0 h 645"/>
                    <a:gd name="T68" fmla="*/ 0 w 1395"/>
                    <a:gd name="T69" fmla="*/ 0 h 645"/>
                    <a:gd name="T70" fmla="*/ 0 w 1395"/>
                    <a:gd name="T71" fmla="*/ 0 h 645"/>
                    <a:gd name="T72" fmla="*/ 0 w 1395"/>
                    <a:gd name="T73" fmla="*/ 0 h 645"/>
                    <a:gd name="T74" fmla="*/ 0 w 1395"/>
                    <a:gd name="T75" fmla="*/ 0 h 645"/>
                    <a:gd name="T76" fmla="*/ 0 w 1395"/>
                    <a:gd name="T77" fmla="*/ 0 h 645"/>
                    <a:gd name="T78" fmla="*/ 0 w 1395"/>
                    <a:gd name="T79" fmla="*/ 0 h 645"/>
                    <a:gd name="T80" fmla="*/ 0 w 1395"/>
                    <a:gd name="T81" fmla="*/ 0 h 645"/>
                    <a:gd name="T82" fmla="*/ 0 w 1395"/>
                    <a:gd name="T83" fmla="*/ 0 h 645"/>
                    <a:gd name="T84" fmla="*/ 0 w 1395"/>
                    <a:gd name="T85" fmla="*/ 0 h 645"/>
                    <a:gd name="T86" fmla="*/ 0 w 1395"/>
                    <a:gd name="T87" fmla="*/ 0 h 645"/>
                    <a:gd name="T88" fmla="*/ 0 w 1395"/>
                    <a:gd name="T89" fmla="*/ 0 h 645"/>
                    <a:gd name="T90" fmla="*/ 0 w 1395"/>
                    <a:gd name="T91" fmla="*/ 0 h 645"/>
                    <a:gd name="T92" fmla="*/ 0 w 1395"/>
                    <a:gd name="T93" fmla="*/ 0 h 645"/>
                    <a:gd name="T94" fmla="*/ 0 w 1395"/>
                    <a:gd name="T95" fmla="*/ 0 h 645"/>
                    <a:gd name="T96" fmla="*/ 0 w 1395"/>
                    <a:gd name="T97" fmla="*/ 0 h 645"/>
                    <a:gd name="T98" fmla="*/ 0 w 1395"/>
                    <a:gd name="T99" fmla="*/ 0 h 645"/>
                    <a:gd name="T100" fmla="*/ 1 w 1395"/>
                    <a:gd name="T101" fmla="*/ 0 h 645"/>
                    <a:gd name="T102" fmla="*/ 1 w 1395"/>
                    <a:gd name="T103" fmla="*/ 0 h 645"/>
                    <a:gd name="T104" fmla="*/ 1 w 1395"/>
                    <a:gd name="T105" fmla="*/ 0 h 645"/>
                    <a:gd name="T106" fmla="*/ 1 w 1395"/>
                    <a:gd name="T107" fmla="*/ 0 h 6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5"/>
                    <a:gd name="T163" fmla="*/ 0 h 645"/>
                    <a:gd name="T164" fmla="*/ 1395 w 1395"/>
                    <a:gd name="T165" fmla="*/ 645 h 6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5" h="645">
                      <a:moveTo>
                        <a:pt x="1368" y="579"/>
                      </a:moveTo>
                      <a:lnTo>
                        <a:pt x="1380" y="545"/>
                      </a:lnTo>
                      <a:lnTo>
                        <a:pt x="1390" y="507"/>
                      </a:lnTo>
                      <a:lnTo>
                        <a:pt x="1394" y="469"/>
                      </a:lnTo>
                      <a:lnTo>
                        <a:pt x="1395" y="429"/>
                      </a:lnTo>
                      <a:lnTo>
                        <a:pt x="1393" y="389"/>
                      </a:lnTo>
                      <a:lnTo>
                        <a:pt x="1387" y="349"/>
                      </a:lnTo>
                      <a:lnTo>
                        <a:pt x="1378" y="310"/>
                      </a:lnTo>
                      <a:lnTo>
                        <a:pt x="1366" y="272"/>
                      </a:lnTo>
                      <a:lnTo>
                        <a:pt x="1351" y="236"/>
                      </a:lnTo>
                      <a:lnTo>
                        <a:pt x="1332" y="202"/>
                      </a:lnTo>
                      <a:lnTo>
                        <a:pt x="1311" y="171"/>
                      </a:lnTo>
                      <a:lnTo>
                        <a:pt x="1286" y="144"/>
                      </a:lnTo>
                      <a:lnTo>
                        <a:pt x="1259" y="120"/>
                      </a:lnTo>
                      <a:lnTo>
                        <a:pt x="1228" y="102"/>
                      </a:lnTo>
                      <a:lnTo>
                        <a:pt x="1195" y="88"/>
                      </a:lnTo>
                      <a:lnTo>
                        <a:pt x="1161" y="81"/>
                      </a:lnTo>
                      <a:lnTo>
                        <a:pt x="1123" y="80"/>
                      </a:lnTo>
                      <a:lnTo>
                        <a:pt x="1083" y="86"/>
                      </a:lnTo>
                      <a:lnTo>
                        <a:pt x="1041" y="94"/>
                      </a:lnTo>
                      <a:lnTo>
                        <a:pt x="996" y="101"/>
                      </a:lnTo>
                      <a:lnTo>
                        <a:pt x="945" y="107"/>
                      </a:lnTo>
                      <a:lnTo>
                        <a:pt x="892" y="108"/>
                      </a:lnTo>
                      <a:lnTo>
                        <a:pt x="838" y="106"/>
                      </a:lnTo>
                      <a:lnTo>
                        <a:pt x="784" y="99"/>
                      </a:lnTo>
                      <a:lnTo>
                        <a:pt x="731" y="83"/>
                      </a:lnTo>
                      <a:lnTo>
                        <a:pt x="683" y="65"/>
                      </a:lnTo>
                      <a:lnTo>
                        <a:pt x="630" y="46"/>
                      </a:lnTo>
                      <a:lnTo>
                        <a:pt x="577" y="29"/>
                      </a:lnTo>
                      <a:lnTo>
                        <a:pt x="527" y="13"/>
                      </a:lnTo>
                      <a:lnTo>
                        <a:pt x="485" y="5"/>
                      </a:lnTo>
                      <a:lnTo>
                        <a:pt x="434" y="0"/>
                      </a:lnTo>
                      <a:lnTo>
                        <a:pt x="387" y="1"/>
                      </a:lnTo>
                      <a:lnTo>
                        <a:pt x="340" y="10"/>
                      </a:lnTo>
                      <a:lnTo>
                        <a:pt x="297" y="22"/>
                      </a:lnTo>
                      <a:lnTo>
                        <a:pt x="254" y="41"/>
                      </a:lnTo>
                      <a:lnTo>
                        <a:pt x="214" y="63"/>
                      </a:lnTo>
                      <a:lnTo>
                        <a:pt x="176" y="90"/>
                      </a:lnTo>
                      <a:lnTo>
                        <a:pt x="139" y="121"/>
                      </a:lnTo>
                      <a:lnTo>
                        <a:pt x="105" y="157"/>
                      </a:lnTo>
                      <a:lnTo>
                        <a:pt x="73" y="196"/>
                      </a:lnTo>
                      <a:lnTo>
                        <a:pt x="46" y="236"/>
                      </a:lnTo>
                      <a:lnTo>
                        <a:pt x="26" y="279"/>
                      </a:lnTo>
                      <a:lnTo>
                        <a:pt x="12" y="323"/>
                      </a:lnTo>
                      <a:lnTo>
                        <a:pt x="4" y="368"/>
                      </a:lnTo>
                      <a:lnTo>
                        <a:pt x="0" y="413"/>
                      </a:lnTo>
                      <a:lnTo>
                        <a:pt x="0" y="459"/>
                      </a:lnTo>
                      <a:lnTo>
                        <a:pt x="4" y="505"/>
                      </a:lnTo>
                      <a:lnTo>
                        <a:pt x="10" y="553"/>
                      </a:lnTo>
                      <a:lnTo>
                        <a:pt x="18" y="599"/>
                      </a:lnTo>
                      <a:lnTo>
                        <a:pt x="27" y="645"/>
                      </a:lnTo>
                      <a:lnTo>
                        <a:pt x="19" y="601"/>
                      </a:lnTo>
                      <a:lnTo>
                        <a:pt x="15" y="555"/>
                      </a:lnTo>
                      <a:lnTo>
                        <a:pt x="12" y="509"/>
                      </a:lnTo>
                      <a:lnTo>
                        <a:pt x="15" y="463"/>
                      </a:lnTo>
                      <a:lnTo>
                        <a:pt x="19" y="416"/>
                      </a:lnTo>
                      <a:lnTo>
                        <a:pt x="29" y="371"/>
                      </a:lnTo>
                      <a:lnTo>
                        <a:pt x="43" y="326"/>
                      </a:lnTo>
                      <a:lnTo>
                        <a:pt x="62" y="284"/>
                      </a:lnTo>
                      <a:lnTo>
                        <a:pt x="85" y="242"/>
                      </a:lnTo>
                      <a:lnTo>
                        <a:pt x="115" y="202"/>
                      </a:lnTo>
                      <a:lnTo>
                        <a:pt x="150" y="165"/>
                      </a:lnTo>
                      <a:lnTo>
                        <a:pt x="170" y="145"/>
                      </a:lnTo>
                      <a:lnTo>
                        <a:pt x="213" y="105"/>
                      </a:lnTo>
                      <a:lnTo>
                        <a:pt x="254" y="76"/>
                      </a:lnTo>
                      <a:lnTo>
                        <a:pt x="312" y="55"/>
                      </a:lnTo>
                      <a:lnTo>
                        <a:pt x="363" y="41"/>
                      </a:lnTo>
                      <a:lnTo>
                        <a:pt x="414" y="35"/>
                      </a:lnTo>
                      <a:lnTo>
                        <a:pt x="476" y="37"/>
                      </a:lnTo>
                      <a:lnTo>
                        <a:pt x="524" y="46"/>
                      </a:lnTo>
                      <a:lnTo>
                        <a:pt x="570" y="61"/>
                      </a:lnTo>
                      <a:lnTo>
                        <a:pt x="614" y="78"/>
                      </a:lnTo>
                      <a:lnTo>
                        <a:pt x="659" y="99"/>
                      </a:lnTo>
                      <a:lnTo>
                        <a:pt x="704" y="116"/>
                      </a:lnTo>
                      <a:lnTo>
                        <a:pt x="753" y="132"/>
                      </a:lnTo>
                      <a:lnTo>
                        <a:pt x="804" y="139"/>
                      </a:lnTo>
                      <a:lnTo>
                        <a:pt x="860" y="139"/>
                      </a:lnTo>
                      <a:lnTo>
                        <a:pt x="917" y="134"/>
                      </a:lnTo>
                      <a:lnTo>
                        <a:pt x="967" y="131"/>
                      </a:lnTo>
                      <a:lnTo>
                        <a:pt x="1021" y="127"/>
                      </a:lnTo>
                      <a:lnTo>
                        <a:pt x="1079" y="122"/>
                      </a:lnTo>
                      <a:lnTo>
                        <a:pt x="1137" y="120"/>
                      </a:lnTo>
                      <a:lnTo>
                        <a:pt x="1191" y="124"/>
                      </a:lnTo>
                      <a:lnTo>
                        <a:pt x="1234" y="143"/>
                      </a:lnTo>
                      <a:lnTo>
                        <a:pt x="1278" y="182"/>
                      </a:lnTo>
                      <a:lnTo>
                        <a:pt x="1315" y="233"/>
                      </a:lnTo>
                      <a:lnTo>
                        <a:pt x="1340" y="285"/>
                      </a:lnTo>
                      <a:lnTo>
                        <a:pt x="1360" y="350"/>
                      </a:lnTo>
                      <a:lnTo>
                        <a:pt x="1372" y="416"/>
                      </a:lnTo>
                      <a:lnTo>
                        <a:pt x="1374" y="483"/>
                      </a:lnTo>
                      <a:lnTo>
                        <a:pt x="1372" y="508"/>
                      </a:lnTo>
                      <a:lnTo>
                        <a:pt x="1370" y="554"/>
                      </a:lnTo>
                      <a:lnTo>
                        <a:pt x="1368" y="579"/>
                      </a:lnTo>
                    </a:path>
                  </a:pathLst>
                </a:custGeom>
                <a:noFill/>
                <a:ln w="1588">
                  <a:solidFill>
                    <a:srgbClr val="87C2DC"/>
                  </a:solidFill>
                  <a:round/>
                  <a:headEnd/>
                  <a:tailEnd/>
                </a:ln>
              </p:spPr>
              <p:txBody>
                <a:bodyPr/>
                <a:lstStyle/>
                <a:p>
                  <a:endParaRPr lang="en-US"/>
                </a:p>
              </p:txBody>
            </p:sp>
            <p:sp>
              <p:nvSpPr>
                <p:cNvPr id="18685" name="Freeform 182"/>
                <p:cNvSpPr>
                  <a:spLocks/>
                </p:cNvSpPr>
                <p:nvPr/>
              </p:nvSpPr>
              <p:spPr bwMode="auto">
                <a:xfrm>
                  <a:off x="1099" y="1520"/>
                  <a:ext cx="11" cy="75"/>
                </a:xfrm>
                <a:custGeom>
                  <a:avLst/>
                  <a:gdLst>
                    <a:gd name="T0" fmla="*/ 0 w 44"/>
                    <a:gd name="T1" fmla="*/ 0 h 300"/>
                    <a:gd name="T2" fmla="*/ 0 w 44"/>
                    <a:gd name="T3" fmla="*/ 0 h 300"/>
                    <a:gd name="T4" fmla="*/ 0 w 44"/>
                    <a:gd name="T5" fmla="*/ 0 h 300"/>
                    <a:gd name="T6" fmla="*/ 0 w 44"/>
                    <a:gd name="T7" fmla="*/ 0 h 300"/>
                    <a:gd name="T8" fmla="*/ 0 w 44"/>
                    <a:gd name="T9" fmla="*/ 0 h 300"/>
                    <a:gd name="T10" fmla="*/ 0 w 44"/>
                    <a:gd name="T11" fmla="*/ 0 h 300"/>
                    <a:gd name="T12" fmla="*/ 0 w 44"/>
                    <a:gd name="T13" fmla="*/ 0 h 300"/>
                    <a:gd name="T14" fmla="*/ 0 w 44"/>
                    <a:gd name="T15" fmla="*/ 0 h 300"/>
                    <a:gd name="T16" fmla="*/ 0 w 44"/>
                    <a:gd name="T17" fmla="*/ 0 h 300"/>
                    <a:gd name="T18" fmla="*/ 0 w 44"/>
                    <a:gd name="T19" fmla="*/ 0 h 300"/>
                    <a:gd name="T20" fmla="*/ 0 w 44"/>
                    <a:gd name="T21" fmla="*/ 0 h 300"/>
                    <a:gd name="T22" fmla="*/ 0 w 44"/>
                    <a:gd name="T23" fmla="*/ 0 h 300"/>
                    <a:gd name="T24" fmla="*/ 0 w 44"/>
                    <a:gd name="T25" fmla="*/ 0 h 300"/>
                    <a:gd name="T26" fmla="*/ 0 w 44"/>
                    <a:gd name="T27" fmla="*/ 0 h 300"/>
                    <a:gd name="T28" fmla="*/ 0 w 44"/>
                    <a:gd name="T29" fmla="*/ 0 h 300"/>
                    <a:gd name="T30" fmla="*/ 0 w 44"/>
                    <a:gd name="T31" fmla="*/ 0 h 300"/>
                    <a:gd name="T32" fmla="*/ 0 w 44"/>
                    <a:gd name="T33" fmla="*/ 0 h 300"/>
                    <a:gd name="T34" fmla="*/ 0 w 44"/>
                    <a:gd name="T35" fmla="*/ 0 h 300"/>
                    <a:gd name="T36" fmla="*/ 0 w 44"/>
                    <a:gd name="T37" fmla="*/ 0 h 300"/>
                    <a:gd name="T38" fmla="*/ 0 w 44"/>
                    <a:gd name="T39" fmla="*/ 0 h 300"/>
                    <a:gd name="T40" fmla="*/ 0 w 44"/>
                    <a:gd name="T41" fmla="*/ 0 h 300"/>
                    <a:gd name="T42" fmla="*/ 0 w 44"/>
                    <a:gd name="T43" fmla="*/ 0 h 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300"/>
                    <a:gd name="T68" fmla="*/ 44 w 44"/>
                    <a:gd name="T69" fmla="*/ 300 h 3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300">
                      <a:moveTo>
                        <a:pt x="13" y="300"/>
                      </a:moveTo>
                      <a:lnTo>
                        <a:pt x="20" y="247"/>
                      </a:lnTo>
                      <a:lnTo>
                        <a:pt x="24" y="195"/>
                      </a:lnTo>
                      <a:lnTo>
                        <a:pt x="30" y="141"/>
                      </a:lnTo>
                      <a:lnTo>
                        <a:pt x="32" y="122"/>
                      </a:lnTo>
                      <a:lnTo>
                        <a:pt x="36" y="94"/>
                      </a:lnTo>
                      <a:lnTo>
                        <a:pt x="44" y="9"/>
                      </a:lnTo>
                      <a:lnTo>
                        <a:pt x="38" y="7"/>
                      </a:lnTo>
                      <a:lnTo>
                        <a:pt x="27" y="2"/>
                      </a:lnTo>
                      <a:lnTo>
                        <a:pt x="23" y="0"/>
                      </a:lnTo>
                      <a:lnTo>
                        <a:pt x="12" y="98"/>
                      </a:lnTo>
                      <a:lnTo>
                        <a:pt x="6" y="160"/>
                      </a:lnTo>
                      <a:lnTo>
                        <a:pt x="3" y="199"/>
                      </a:lnTo>
                      <a:lnTo>
                        <a:pt x="0" y="227"/>
                      </a:lnTo>
                      <a:lnTo>
                        <a:pt x="4" y="246"/>
                      </a:lnTo>
                      <a:lnTo>
                        <a:pt x="10" y="281"/>
                      </a:lnTo>
                      <a:lnTo>
                        <a:pt x="13" y="300"/>
                      </a:lnTo>
                      <a:close/>
                    </a:path>
                  </a:pathLst>
                </a:custGeom>
                <a:solidFill>
                  <a:srgbClr val="47A3CB"/>
                </a:solidFill>
                <a:ln w="9525">
                  <a:noFill/>
                  <a:round/>
                  <a:headEnd/>
                  <a:tailEnd/>
                </a:ln>
              </p:spPr>
              <p:txBody>
                <a:bodyPr/>
                <a:lstStyle/>
                <a:p>
                  <a:endParaRPr lang="en-US"/>
                </a:p>
              </p:txBody>
            </p:sp>
            <p:sp>
              <p:nvSpPr>
                <p:cNvPr id="18686" name="Freeform 183"/>
                <p:cNvSpPr>
                  <a:spLocks/>
                </p:cNvSpPr>
                <p:nvPr/>
              </p:nvSpPr>
              <p:spPr bwMode="auto">
                <a:xfrm>
                  <a:off x="1099" y="1520"/>
                  <a:ext cx="11" cy="75"/>
                </a:xfrm>
                <a:custGeom>
                  <a:avLst/>
                  <a:gdLst>
                    <a:gd name="T0" fmla="*/ 0 w 44"/>
                    <a:gd name="T1" fmla="*/ 0 h 300"/>
                    <a:gd name="T2" fmla="*/ 0 w 44"/>
                    <a:gd name="T3" fmla="*/ 0 h 300"/>
                    <a:gd name="T4" fmla="*/ 0 w 44"/>
                    <a:gd name="T5" fmla="*/ 0 h 300"/>
                    <a:gd name="T6" fmla="*/ 0 w 44"/>
                    <a:gd name="T7" fmla="*/ 0 h 300"/>
                    <a:gd name="T8" fmla="*/ 0 w 44"/>
                    <a:gd name="T9" fmla="*/ 0 h 300"/>
                    <a:gd name="T10" fmla="*/ 0 w 44"/>
                    <a:gd name="T11" fmla="*/ 0 h 300"/>
                    <a:gd name="T12" fmla="*/ 0 w 44"/>
                    <a:gd name="T13" fmla="*/ 0 h 300"/>
                    <a:gd name="T14" fmla="*/ 0 w 44"/>
                    <a:gd name="T15" fmla="*/ 0 h 300"/>
                    <a:gd name="T16" fmla="*/ 0 w 44"/>
                    <a:gd name="T17" fmla="*/ 0 h 300"/>
                    <a:gd name="T18" fmla="*/ 0 w 44"/>
                    <a:gd name="T19" fmla="*/ 0 h 300"/>
                    <a:gd name="T20" fmla="*/ 0 w 44"/>
                    <a:gd name="T21" fmla="*/ 0 h 300"/>
                    <a:gd name="T22" fmla="*/ 0 w 44"/>
                    <a:gd name="T23" fmla="*/ 0 h 300"/>
                    <a:gd name="T24" fmla="*/ 0 w 44"/>
                    <a:gd name="T25" fmla="*/ 0 h 300"/>
                    <a:gd name="T26" fmla="*/ 0 w 44"/>
                    <a:gd name="T27" fmla="*/ 0 h 300"/>
                    <a:gd name="T28" fmla="*/ 0 w 44"/>
                    <a:gd name="T29" fmla="*/ 0 h 300"/>
                    <a:gd name="T30" fmla="*/ 0 w 44"/>
                    <a:gd name="T31" fmla="*/ 0 h 300"/>
                    <a:gd name="T32" fmla="*/ 0 w 44"/>
                    <a:gd name="T33" fmla="*/ 0 h 300"/>
                    <a:gd name="T34" fmla="*/ 0 w 44"/>
                    <a:gd name="T35" fmla="*/ 0 h 300"/>
                    <a:gd name="T36" fmla="*/ 0 w 44"/>
                    <a:gd name="T37" fmla="*/ 0 h 300"/>
                    <a:gd name="T38" fmla="*/ 0 w 44"/>
                    <a:gd name="T39" fmla="*/ 0 h 300"/>
                    <a:gd name="T40" fmla="*/ 0 w 44"/>
                    <a:gd name="T41" fmla="*/ 0 h 300"/>
                    <a:gd name="T42" fmla="*/ 0 w 44"/>
                    <a:gd name="T43" fmla="*/ 0 h 300"/>
                    <a:gd name="T44" fmla="*/ 0 w 44"/>
                    <a:gd name="T45" fmla="*/ 0 h 3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300"/>
                    <a:gd name="T71" fmla="*/ 44 w 44"/>
                    <a:gd name="T72" fmla="*/ 300 h 3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300">
                      <a:moveTo>
                        <a:pt x="13" y="300"/>
                      </a:moveTo>
                      <a:lnTo>
                        <a:pt x="20" y="247"/>
                      </a:lnTo>
                      <a:lnTo>
                        <a:pt x="24" y="195"/>
                      </a:lnTo>
                      <a:lnTo>
                        <a:pt x="30" y="141"/>
                      </a:lnTo>
                      <a:lnTo>
                        <a:pt x="32" y="122"/>
                      </a:lnTo>
                      <a:lnTo>
                        <a:pt x="36" y="94"/>
                      </a:lnTo>
                      <a:lnTo>
                        <a:pt x="44" y="9"/>
                      </a:lnTo>
                      <a:lnTo>
                        <a:pt x="38" y="7"/>
                      </a:lnTo>
                      <a:lnTo>
                        <a:pt x="27" y="2"/>
                      </a:lnTo>
                      <a:lnTo>
                        <a:pt x="23" y="0"/>
                      </a:lnTo>
                      <a:lnTo>
                        <a:pt x="12" y="98"/>
                      </a:lnTo>
                      <a:lnTo>
                        <a:pt x="6" y="160"/>
                      </a:lnTo>
                      <a:lnTo>
                        <a:pt x="3" y="199"/>
                      </a:lnTo>
                      <a:lnTo>
                        <a:pt x="0" y="227"/>
                      </a:lnTo>
                      <a:lnTo>
                        <a:pt x="4" y="246"/>
                      </a:lnTo>
                      <a:lnTo>
                        <a:pt x="10" y="281"/>
                      </a:lnTo>
                      <a:lnTo>
                        <a:pt x="13" y="300"/>
                      </a:lnTo>
                    </a:path>
                  </a:pathLst>
                </a:custGeom>
                <a:noFill/>
                <a:ln w="1588">
                  <a:solidFill>
                    <a:srgbClr val="87C2DC"/>
                  </a:solidFill>
                  <a:round/>
                  <a:headEnd/>
                  <a:tailEnd/>
                </a:ln>
              </p:spPr>
              <p:txBody>
                <a:bodyPr/>
                <a:lstStyle/>
                <a:p>
                  <a:endParaRPr lang="en-US"/>
                </a:p>
              </p:txBody>
            </p:sp>
            <p:sp>
              <p:nvSpPr>
                <p:cNvPr id="18687" name="Freeform 184"/>
                <p:cNvSpPr>
                  <a:spLocks/>
                </p:cNvSpPr>
                <p:nvPr/>
              </p:nvSpPr>
              <p:spPr bwMode="auto">
                <a:xfrm>
                  <a:off x="1101" y="1373"/>
                  <a:ext cx="41" cy="149"/>
                </a:xfrm>
                <a:custGeom>
                  <a:avLst/>
                  <a:gdLst>
                    <a:gd name="T0" fmla="*/ 0 w 163"/>
                    <a:gd name="T1" fmla="*/ 0 h 595"/>
                    <a:gd name="T2" fmla="*/ 0 w 163"/>
                    <a:gd name="T3" fmla="*/ 0 h 595"/>
                    <a:gd name="T4" fmla="*/ 0 w 163"/>
                    <a:gd name="T5" fmla="*/ 0 h 595"/>
                    <a:gd name="T6" fmla="*/ 0 w 163"/>
                    <a:gd name="T7" fmla="*/ 0 h 595"/>
                    <a:gd name="T8" fmla="*/ 0 w 163"/>
                    <a:gd name="T9" fmla="*/ 0 h 595"/>
                    <a:gd name="T10" fmla="*/ 0 w 163"/>
                    <a:gd name="T11" fmla="*/ 0 h 595"/>
                    <a:gd name="T12" fmla="*/ 0 w 163"/>
                    <a:gd name="T13" fmla="*/ 0 h 595"/>
                    <a:gd name="T14" fmla="*/ 0 w 163"/>
                    <a:gd name="T15" fmla="*/ 0 h 595"/>
                    <a:gd name="T16" fmla="*/ 0 w 163"/>
                    <a:gd name="T17" fmla="*/ 0 h 595"/>
                    <a:gd name="T18" fmla="*/ 0 w 163"/>
                    <a:gd name="T19" fmla="*/ 0 h 595"/>
                    <a:gd name="T20" fmla="*/ 0 w 163"/>
                    <a:gd name="T21" fmla="*/ 0 h 595"/>
                    <a:gd name="T22" fmla="*/ 0 w 163"/>
                    <a:gd name="T23" fmla="*/ 0 h 595"/>
                    <a:gd name="T24" fmla="*/ 0 w 163"/>
                    <a:gd name="T25" fmla="*/ 0 h 595"/>
                    <a:gd name="T26" fmla="*/ 0 w 163"/>
                    <a:gd name="T27" fmla="*/ 0 h 595"/>
                    <a:gd name="T28" fmla="*/ 0 w 163"/>
                    <a:gd name="T29" fmla="*/ 0 h 595"/>
                    <a:gd name="T30" fmla="*/ 0 w 163"/>
                    <a:gd name="T31" fmla="*/ 0 h 595"/>
                    <a:gd name="T32" fmla="*/ 0 w 163"/>
                    <a:gd name="T33" fmla="*/ 0 h 595"/>
                    <a:gd name="T34" fmla="*/ 0 w 163"/>
                    <a:gd name="T35" fmla="*/ 0 h 595"/>
                    <a:gd name="T36" fmla="*/ 0 w 163"/>
                    <a:gd name="T37" fmla="*/ 0 h 595"/>
                    <a:gd name="T38" fmla="*/ 0 w 163"/>
                    <a:gd name="T39" fmla="*/ 0 h 595"/>
                    <a:gd name="T40" fmla="*/ 0 w 163"/>
                    <a:gd name="T41" fmla="*/ 0 h 595"/>
                    <a:gd name="T42" fmla="*/ 0 w 163"/>
                    <a:gd name="T43" fmla="*/ 0 h 595"/>
                    <a:gd name="T44" fmla="*/ 0 w 163"/>
                    <a:gd name="T45" fmla="*/ 0 h 595"/>
                    <a:gd name="T46" fmla="*/ 0 w 163"/>
                    <a:gd name="T47" fmla="*/ 0 h 595"/>
                    <a:gd name="T48" fmla="*/ 0 w 163"/>
                    <a:gd name="T49" fmla="*/ 0 h 595"/>
                    <a:gd name="T50" fmla="*/ 0 w 163"/>
                    <a:gd name="T51" fmla="*/ 0 h 595"/>
                    <a:gd name="T52" fmla="*/ 0 w 163"/>
                    <a:gd name="T53" fmla="*/ 0 h 595"/>
                    <a:gd name="T54" fmla="*/ 0 w 163"/>
                    <a:gd name="T55" fmla="*/ 0 h 595"/>
                    <a:gd name="T56" fmla="*/ 0 w 163"/>
                    <a:gd name="T57" fmla="*/ 0 h 595"/>
                    <a:gd name="T58" fmla="*/ 0 w 163"/>
                    <a:gd name="T59" fmla="*/ 0 h 595"/>
                    <a:gd name="T60" fmla="*/ 0 w 163"/>
                    <a:gd name="T61" fmla="*/ 0 h 595"/>
                    <a:gd name="T62" fmla="*/ 0 w 163"/>
                    <a:gd name="T63" fmla="*/ 0 h 595"/>
                    <a:gd name="T64" fmla="*/ 0 w 163"/>
                    <a:gd name="T65" fmla="*/ 0 h 595"/>
                    <a:gd name="T66" fmla="*/ 0 w 163"/>
                    <a:gd name="T67" fmla="*/ 0 h 595"/>
                    <a:gd name="T68" fmla="*/ 0 w 163"/>
                    <a:gd name="T69" fmla="*/ 0 h 595"/>
                    <a:gd name="T70" fmla="*/ 0 w 163"/>
                    <a:gd name="T71" fmla="*/ 0 h 595"/>
                    <a:gd name="T72" fmla="*/ 0 w 163"/>
                    <a:gd name="T73" fmla="*/ 0 h 595"/>
                    <a:gd name="T74" fmla="*/ 0 w 163"/>
                    <a:gd name="T75" fmla="*/ 0 h 595"/>
                    <a:gd name="T76" fmla="*/ 0 w 163"/>
                    <a:gd name="T77" fmla="*/ 0 h 595"/>
                    <a:gd name="T78" fmla="*/ 0 w 163"/>
                    <a:gd name="T79" fmla="*/ 0 h 595"/>
                    <a:gd name="T80" fmla="*/ 0 w 163"/>
                    <a:gd name="T81" fmla="*/ 0 h 595"/>
                    <a:gd name="T82" fmla="*/ 0 w 163"/>
                    <a:gd name="T83" fmla="*/ 0 h 595"/>
                    <a:gd name="T84" fmla="*/ 0 w 163"/>
                    <a:gd name="T85" fmla="*/ 0 h 595"/>
                    <a:gd name="T86" fmla="*/ 0 w 163"/>
                    <a:gd name="T87" fmla="*/ 0 h 595"/>
                    <a:gd name="T88" fmla="*/ 0 w 163"/>
                    <a:gd name="T89" fmla="*/ 0 h 595"/>
                    <a:gd name="T90" fmla="*/ 0 w 163"/>
                    <a:gd name="T91" fmla="*/ 0 h 595"/>
                    <a:gd name="T92" fmla="*/ 0 w 163"/>
                    <a:gd name="T93" fmla="*/ 0 h 595"/>
                    <a:gd name="T94" fmla="*/ 0 w 163"/>
                    <a:gd name="T95" fmla="*/ 0 h 595"/>
                    <a:gd name="T96" fmla="*/ 0 w 163"/>
                    <a:gd name="T97" fmla="*/ 0 h 595"/>
                    <a:gd name="T98" fmla="*/ 0 w 163"/>
                    <a:gd name="T99" fmla="*/ 0 h 595"/>
                    <a:gd name="T100" fmla="*/ 0 w 163"/>
                    <a:gd name="T101" fmla="*/ 0 h 595"/>
                    <a:gd name="T102" fmla="*/ 0 w 163"/>
                    <a:gd name="T103" fmla="*/ 0 h 595"/>
                    <a:gd name="T104" fmla="*/ 0 w 163"/>
                    <a:gd name="T105" fmla="*/ 0 h 595"/>
                    <a:gd name="T106" fmla="*/ 0 w 163"/>
                    <a:gd name="T107" fmla="*/ 0 h 595"/>
                    <a:gd name="T108" fmla="*/ 0 w 163"/>
                    <a:gd name="T109" fmla="*/ 0 h 595"/>
                    <a:gd name="T110" fmla="*/ 0 w 163"/>
                    <a:gd name="T111" fmla="*/ 0 h 595"/>
                    <a:gd name="T112" fmla="*/ 0 w 163"/>
                    <a:gd name="T113" fmla="*/ 0 h 595"/>
                    <a:gd name="T114" fmla="*/ 0 w 163"/>
                    <a:gd name="T115" fmla="*/ 0 h 595"/>
                    <a:gd name="T116" fmla="*/ 0 w 163"/>
                    <a:gd name="T117" fmla="*/ 0 h 595"/>
                    <a:gd name="T118" fmla="*/ 0 w 163"/>
                    <a:gd name="T119" fmla="*/ 0 h 595"/>
                    <a:gd name="T120" fmla="*/ 0 w 163"/>
                    <a:gd name="T121" fmla="*/ 0 h 595"/>
                    <a:gd name="T122" fmla="*/ 0 w 163"/>
                    <a:gd name="T123" fmla="*/ 0 h 5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3"/>
                    <a:gd name="T187" fmla="*/ 0 h 595"/>
                    <a:gd name="T188" fmla="*/ 163 w 163"/>
                    <a:gd name="T189" fmla="*/ 595 h 5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3" h="595">
                      <a:moveTo>
                        <a:pt x="37" y="595"/>
                      </a:moveTo>
                      <a:lnTo>
                        <a:pt x="36" y="583"/>
                      </a:lnTo>
                      <a:lnTo>
                        <a:pt x="37" y="562"/>
                      </a:lnTo>
                      <a:lnTo>
                        <a:pt x="40" y="534"/>
                      </a:lnTo>
                      <a:lnTo>
                        <a:pt x="49" y="474"/>
                      </a:lnTo>
                      <a:lnTo>
                        <a:pt x="51" y="414"/>
                      </a:lnTo>
                      <a:lnTo>
                        <a:pt x="28" y="355"/>
                      </a:lnTo>
                      <a:lnTo>
                        <a:pt x="18" y="330"/>
                      </a:lnTo>
                      <a:lnTo>
                        <a:pt x="18" y="295"/>
                      </a:lnTo>
                      <a:lnTo>
                        <a:pt x="28" y="270"/>
                      </a:lnTo>
                      <a:lnTo>
                        <a:pt x="64" y="241"/>
                      </a:lnTo>
                      <a:lnTo>
                        <a:pt x="98" y="217"/>
                      </a:lnTo>
                      <a:lnTo>
                        <a:pt x="123" y="193"/>
                      </a:lnTo>
                      <a:lnTo>
                        <a:pt x="145" y="161"/>
                      </a:lnTo>
                      <a:lnTo>
                        <a:pt x="162" y="108"/>
                      </a:lnTo>
                      <a:lnTo>
                        <a:pt x="163" y="4"/>
                      </a:lnTo>
                      <a:lnTo>
                        <a:pt x="160" y="2"/>
                      </a:lnTo>
                      <a:lnTo>
                        <a:pt x="153" y="0"/>
                      </a:lnTo>
                      <a:lnTo>
                        <a:pt x="139" y="6"/>
                      </a:lnTo>
                      <a:lnTo>
                        <a:pt x="140" y="9"/>
                      </a:lnTo>
                      <a:lnTo>
                        <a:pt x="140" y="17"/>
                      </a:lnTo>
                      <a:lnTo>
                        <a:pt x="142" y="20"/>
                      </a:lnTo>
                      <a:lnTo>
                        <a:pt x="136" y="113"/>
                      </a:lnTo>
                      <a:lnTo>
                        <a:pt x="118" y="166"/>
                      </a:lnTo>
                      <a:lnTo>
                        <a:pt x="98" y="191"/>
                      </a:lnTo>
                      <a:lnTo>
                        <a:pt x="84" y="202"/>
                      </a:lnTo>
                      <a:lnTo>
                        <a:pt x="33" y="244"/>
                      </a:lnTo>
                      <a:lnTo>
                        <a:pt x="4" y="285"/>
                      </a:lnTo>
                      <a:lnTo>
                        <a:pt x="0" y="330"/>
                      </a:lnTo>
                      <a:lnTo>
                        <a:pt x="11" y="360"/>
                      </a:lnTo>
                      <a:lnTo>
                        <a:pt x="25" y="390"/>
                      </a:lnTo>
                      <a:lnTo>
                        <a:pt x="33" y="421"/>
                      </a:lnTo>
                      <a:lnTo>
                        <a:pt x="33" y="441"/>
                      </a:lnTo>
                      <a:lnTo>
                        <a:pt x="31" y="459"/>
                      </a:lnTo>
                      <a:lnTo>
                        <a:pt x="26" y="479"/>
                      </a:lnTo>
                      <a:lnTo>
                        <a:pt x="26" y="483"/>
                      </a:lnTo>
                      <a:lnTo>
                        <a:pt x="25" y="489"/>
                      </a:lnTo>
                      <a:lnTo>
                        <a:pt x="24" y="492"/>
                      </a:lnTo>
                      <a:lnTo>
                        <a:pt x="23" y="516"/>
                      </a:lnTo>
                      <a:lnTo>
                        <a:pt x="19" y="538"/>
                      </a:lnTo>
                      <a:lnTo>
                        <a:pt x="17" y="561"/>
                      </a:lnTo>
                      <a:lnTo>
                        <a:pt x="16" y="576"/>
                      </a:lnTo>
                      <a:lnTo>
                        <a:pt x="13" y="587"/>
                      </a:lnTo>
                      <a:lnTo>
                        <a:pt x="15" y="586"/>
                      </a:lnTo>
                      <a:lnTo>
                        <a:pt x="20" y="588"/>
                      </a:lnTo>
                      <a:lnTo>
                        <a:pt x="31" y="593"/>
                      </a:lnTo>
                      <a:lnTo>
                        <a:pt x="37" y="595"/>
                      </a:lnTo>
                      <a:close/>
                    </a:path>
                  </a:pathLst>
                </a:custGeom>
                <a:solidFill>
                  <a:srgbClr val="47A3CB"/>
                </a:solidFill>
                <a:ln w="9525">
                  <a:noFill/>
                  <a:round/>
                  <a:headEnd/>
                  <a:tailEnd/>
                </a:ln>
              </p:spPr>
              <p:txBody>
                <a:bodyPr/>
                <a:lstStyle/>
                <a:p>
                  <a:endParaRPr lang="en-US"/>
                </a:p>
              </p:txBody>
            </p:sp>
          </p:grpSp>
          <p:sp>
            <p:nvSpPr>
              <p:cNvPr id="18449" name="Freeform 185"/>
              <p:cNvSpPr>
                <a:spLocks/>
              </p:cNvSpPr>
              <p:nvPr/>
            </p:nvSpPr>
            <p:spPr bwMode="auto">
              <a:xfrm>
                <a:off x="1101" y="1373"/>
                <a:ext cx="41" cy="149"/>
              </a:xfrm>
              <a:custGeom>
                <a:avLst/>
                <a:gdLst>
                  <a:gd name="T0" fmla="*/ 0 w 163"/>
                  <a:gd name="T1" fmla="*/ 0 h 595"/>
                  <a:gd name="T2" fmla="*/ 0 w 163"/>
                  <a:gd name="T3" fmla="*/ 0 h 595"/>
                  <a:gd name="T4" fmla="*/ 0 w 163"/>
                  <a:gd name="T5" fmla="*/ 0 h 595"/>
                  <a:gd name="T6" fmla="*/ 0 w 163"/>
                  <a:gd name="T7" fmla="*/ 0 h 595"/>
                  <a:gd name="T8" fmla="*/ 0 w 163"/>
                  <a:gd name="T9" fmla="*/ 0 h 595"/>
                  <a:gd name="T10" fmla="*/ 0 w 163"/>
                  <a:gd name="T11" fmla="*/ 0 h 595"/>
                  <a:gd name="T12" fmla="*/ 0 w 163"/>
                  <a:gd name="T13" fmla="*/ 0 h 595"/>
                  <a:gd name="T14" fmla="*/ 0 w 163"/>
                  <a:gd name="T15" fmla="*/ 0 h 595"/>
                  <a:gd name="T16" fmla="*/ 0 w 163"/>
                  <a:gd name="T17" fmla="*/ 0 h 595"/>
                  <a:gd name="T18" fmla="*/ 0 w 163"/>
                  <a:gd name="T19" fmla="*/ 0 h 595"/>
                  <a:gd name="T20" fmla="*/ 0 w 163"/>
                  <a:gd name="T21" fmla="*/ 0 h 595"/>
                  <a:gd name="T22" fmla="*/ 0 w 163"/>
                  <a:gd name="T23" fmla="*/ 0 h 595"/>
                  <a:gd name="T24" fmla="*/ 0 w 163"/>
                  <a:gd name="T25" fmla="*/ 0 h 595"/>
                  <a:gd name="T26" fmla="*/ 0 w 163"/>
                  <a:gd name="T27" fmla="*/ 0 h 595"/>
                  <a:gd name="T28" fmla="*/ 0 w 163"/>
                  <a:gd name="T29" fmla="*/ 0 h 595"/>
                  <a:gd name="T30" fmla="*/ 0 w 163"/>
                  <a:gd name="T31" fmla="*/ 0 h 595"/>
                  <a:gd name="T32" fmla="*/ 0 w 163"/>
                  <a:gd name="T33" fmla="*/ 0 h 595"/>
                  <a:gd name="T34" fmla="*/ 0 w 163"/>
                  <a:gd name="T35" fmla="*/ 0 h 595"/>
                  <a:gd name="T36" fmla="*/ 0 w 163"/>
                  <a:gd name="T37" fmla="*/ 0 h 595"/>
                  <a:gd name="T38" fmla="*/ 0 w 163"/>
                  <a:gd name="T39" fmla="*/ 0 h 595"/>
                  <a:gd name="T40" fmla="*/ 0 w 163"/>
                  <a:gd name="T41" fmla="*/ 0 h 595"/>
                  <a:gd name="T42" fmla="*/ 0 w 163"/>
                  <a:gd name="T43" fmla="*/ 0 h 595"/>
                  <a:gd name="T44" fmla="*/ 0 w 163"/>
                  <a:gd name="T45" fmla="*/ 0 h 595"/>
                  <a:gd name="T46" fmla="*/ 0 w 163"/>
                  <a:gd name="T47" fmla="*/ 0 h 595"/>
                  <a:gd name="T48" fmla="*/ 0 w 163"/>
                  <a:gd name="T49" fmla="*/ 0 h 595"/>
                  <a:gd name="T50" fmla="*/ 0 w 163"/>
                  <a:gd name="T51" fmla="*/ 0 h 595"/>
                  <a:gd name="T52" fmla="*/ 0 w 163"/>
                  <a:gd name="T53" fmla="*/ 0 h 595"/>
                  <a:gd name="T54" fmla="*/ 0 w 163"/>
                  <a:gd name="T55" fmla="*/ 0 h 595"/>
                  <a:gd name="T56" fmla="*/ 0 w 163"/>
                  <a:gd name="T57" fmla="*/ 0 h 595"/>
                  <a:gd name="T58" fmla="*/ 0 w 163"/>
                  <a:gd name="T59" fmla="*/ 0 h 595"/>
                  <a:gd name="T60" fmla="*/ 0 w 163"/>
                  <a:gd name="T61" fmla="*/ 0 h 595"/>
                  <a:gd name="T62" fmla="*/ 0 w 163"/>
                  <a:gd name="T63" fmla="*/ 0 h 595"/>
                  <a:gd name="T64" fmla="*/ 0 w 163"/>
                  <a:gd name="T65" fmla="*/ 0 h 595"/>
                  <a:gd name="T66" fmla="*/ 0 w 163"/>
                  <a:gd name="T67" fmla="*/ 0 h 595"/>
                  <a:gd name="T68" fmla="*/ 0 w 163"/>
                  <a:gd name="T69" fmla="*/ 0 h 595"/>
                  <a:gd name="T70" fmla="*/ 0 w 163"/>
                  <a:gd name="T71" fmla="*/ 0 h 595"/>
                  <a:gd name="T72" fmla="*/ 0 w 163"/>
                  <a:gd name="T73" fmla="*/ 0 h 595"/>
                  <a:gd name="T74" fmla="*/ 0 w 163"/>
                  <a:gd name="T75" fmla="*/ 0 h 595"/>
                  <a:gd name="T76" fmla="*/ 0 w 163"/>
                  <a:gd name="T77" fmla="*/ 0 h 595"/>
                  <a:gd name="T78" fmla="*/ 0 w 163"/>
                  <a:gd name="T79" fmla="*/ 0 h 595"/>
                  <a:gd name="T80" fmla="*/ 0 w 163"/>
                  <a:gd name="T81" fmla="*/ 0 h 595"/>
                  <a:gd name="T82" fmla="*/ 0 w 163"/>
                  <a:gd name="T83" fmla="*/ 0 h 595"/>
                  <a:gd name="T84" fmla="*/ 0 w 163"/>
                  <a:gd name="T85" fmla="*/ 0 h 595"/>
                  <a:gd name="T86" fmla="*/ 0 w 163"/>
                  <a:gd name="T87" fmla="*/ 0 h 595"/>
                  <a:gd name="T88" fmla="*/ 0 w 163"/>
                  <a:gd name="T89" fmla="*/ 0 h 595"/>
                  <a:gd name="T90" fmla="*/ 0 w 163"/>
                  <a:gd name="T91" fmla="*/ 0 h 595"/>
                  <a:gd name="T92" fmla="*/ 0 w 163"/>
                  <a:gd name="T93" fmla="*/ 0 h 595"/>
                  <a:gd name="T94" fmla="*/ 0 w 163"/>
                  <a:gd name="T95" fmla="*/ 0 h 595"/>
                  <a:gd name="T96" fmla="*/ 0 w 163"/>
                  <a:gd name="T97" fmla="*/ 0 h 595"/>
                  <a:gd name="T98" fmla="*/ 0 w 163"/>
                  <a:gd name="T99" fmla="*/ 0 h 595"/>
                  <a:gd name="T100" fmla="*/ 0 w 163"/>
                  <a:gd name="T101" fmla="*/ 0 h 595"/>
                  <a:gd name="T102" fmla="*/ 0 w 163"/>
                  <a:gd name="T103" fmla="*/ 0 h 595"/>
                  <a:gd name="T104" fmla="*/ 0 w 163"/>
                  <a:gd name="T105" fmla="*/ 0 h 595"/>
                  <a:gd name="T106" fmla="*/ 0 w 163"/>
                  <a:gd name="T107" fmla="*/ 0 h 595"/>
                  <a:gd name="T108" fmla="*/ 0 w 163"/>
                  <a:gd name="T109" fmla="*/ 0 h 595"/>
                  <a:gd name="T110" fmla="*/ 0 w 163"/>
                  <a:gd name="T111" fmla="*/ 0 h 595"/>
                  <a:gd name="T112" fmla="*/ 0 w 163"/>
                  <a:gd name="T113" fmla="*/ 0 h 595"/>
                  <a:gd name="T114" fmla="*/ 0 w 163"/>
                  <a:gd name="T115" fmla="*/ 0 h 595"/>
                  <a:gd name="T116" fmla="*/ 0 w 163"/>
                  <a:gd name="T117" fmla="*/ 0 h 595"/>
                  <a:gd name="T118" fmla="*/ 0 w 163"/>
                  <a:gd name="T119" fmla="*/ 0 h 595"/>
                  <a:gd name="T120" fmla="*/ 0 w 163"/>
                  <a:gd name="T121" fmla="*/ 0 h 595"/>
                  <a:gd name="T122" fmla="*/ 0 w 163"/>
                  <a:gd name="T123" fmla="*/ 0 h 595"/>
                  <a:gd name="T124" fmla="*/ 0 w 163"/>
                  <a:gd name="T125" fmla="*/ 0 h 5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
                  <a:gd name="T190" fmla="*/ 0 h 595"/>
                  <a:gd name="T191" fmla="*/ 163 w 163"/>
                  <a:gd name="T192" fmla="*/ 595 h 5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 h="595">
                    <a:moveTo>
                      <a:pt x="37" y="595"/>
                    </a:moveTo>
                    <a:lnTo>
                      <a:pt x="36" y="583"/>
                    </a:lnTo>
                    <a:lnTo>
                      <a:pt x="37" y="562"/>
                    </a:lnTo>
                    <a:lnTo>
                      <a:pt x="40" y="534"/>
                    </a:lnTo>
                    <a:lnTo>
                      <a:pt x="49" y="474"/>
                    </a:lnTo>
                    <a:lnTo>
                      <a:pt x="51" y="414"/>
                    </a:lnTo>
                    <a:lnTo>
                      <a:pt x="28" y="355"/>
                    </a:lnTo>
                    <a:lnTo>
                      <a:pt x="18" y="330"/>
                    </a:lnTo>
                    <a:lnTo>
                      <a:pt x="18" y="295"/>
                    </a:lnTo>
                    <a:lnTo>
                      <a:pt x="28" y="270"/>
                    </a:lnTo>
                    <a:lnTo>
                      <a:pt x="64" y="241"/>
                    </a:lnTo>
                    <a:lnTo>
                      <a:pt x="98" y="217"/>
                    </a:lnTo>
                    <a:lnTo>
                      <a:pt x="123" y="193"/>
                    </a:lnTo>
                    <a:lnTo>
                      <a:pt x="145" y="161"/>
                    </a:lnTo>
                    <a:lnTo>
                      <a:pt x="162" y="108"/>
                    </a:lnTo>
                    <a:lnTo>
                      <a:pt x="163" y="4"/>
                    </a:lnTo>
                    <a:lnTo>
                      <a:pt x="160" y="2"/>
                    </a:lnTo>
                    <a:lnTo>
                      <a:pt x="153" y="0"/>
                    </a:lnTo>
                    <a:lnTo>
                      <a:pt x="139" y="6"/>
                    </a:lnTo>
                    <a:lnTo>
                      <a:pt x="140" y="9"/>
                    </a:lnTo>
                    <a:lnTo>
                      <a:pt x="140" y="17"/>
                    </a:lnTo>
                    <a:lnTo>
                      <a:pt x="142" y="20"/>
                    </a:lnTo>
                    <a:lnTo>
                      <a:pt x="136" y="113"/>
                    </a:lnTo>
                    <a:lnTo>
                      <a:pt x="118" y="166"/>
                    </a:lnTo>
                    <a:lnTo>
                      <a:pt x="98" y="191"/>
                    </a:lnTo>
                    <a:lnTo>
                      <a:pt x="84" y="202"/>
                    </a:lnTo>
                    <a:lnTo>
                      <a:pt x="33" y="244"/>
                    </a:lnTo>
                    <a:lnTo>
                      <a:pt x="4" y="285"/>
                    </a:lnTo>
                    <a:lnTo>
                      <a:pt x="0" y="330"/>
                    </a:lnTo>
                    <a:lnTo>
                      <a:pt x="11" y="360"/>
                    </a:lnTo>
                    <a:lnTo>
                      <a:pt x="25" y="390"/>
                    </a:lnTo>
                    <a:lnTo>
                      <a:pt x="33" y="421"/>
                    </a:lnTo>
                    <a:lnTo>
                      <a:pt x="33" y="441"/>
                    </a:lnTo>
                    <a:lnTo>
                      <a:pt x="31" y="459"/>
                    </a:lnTo>
                    <a:lnTo>
                      <a:pt x="26" y="479"/>
                    </a:lnTo>
                    <a:lnTo>
                      <a:pt x="26" y="483"/>
                    </a:lnTo>
                    <a:lnTo>
                      <a:pt x="25" y="489"/>
                    </a:lnTo>
                    <a:lnTo>
                      <a:pt x="24" y="492"/>
                    </a:lnTo>
                    <a:lnTo>
                      <a:pt x="23" y="516"/>
                    </a:lnTo>
                    <a:lnTo>
                      <a:pt x="19" y="538"/>
                    </a:lnTo>
                    <a:lnTo>
                      <a:pt x="17" y="561"/>
                    </a:lnTo>
                    <a:lnTo>
                      <a:pt x="16" y="576"/>
                    </a:lnTo>
                    <a:lnTo>
                      <a:pt x="13" y="587"/>
                    </a:lnTo>
                    <a:lnTo>
                      <a:pt x="15" y="586"/>
                    </a:lnTo>
                    <a:lnTo>
                      <a:pt x="20" y="588"/>
                    </a:lnTo>
                    <a:lnTo>
                      <a:pt x="31" y="593"/>
                    </a:lnTo>
                    <a:lnTo>
                      <a:pt x="37" y="595"/>
                    </a:lnTo>
                  </a:path>
                </a:pathLst>
              </a:custGeom>
              <a:noFill/>
              <a:ln w="1588">
                <a:solidFill>
                  <a:srgbClr val="87C2DC"/>
                </a:solidFill>
                <a:round/>
                <a:headEnd/>
                <a:tailEnd/>
              </a:ln>
            </p:spPr>
            <p:txBody>
              <a:bodyPr/>
              <a:lstStyle/>
              <a:p>
                <a:endParaRPr lang="en-US"/>
              </a:p>
            </p:txBody>
          </p:sp>
          <p:sp>
            <p:nvSpPr>
              <p:cNvPr id="18450" name="Freeform 186"/>
              <p:cNvSpPr>
                <a:spLocks/>
              </p:cNvSpPr>
              <p:nvPr/>
            </p:nvSpPr>
            <p:spPr bwMode="auto">
              <a:xfrm>
                <a:off x="1172" y="1545"/>
                <a:ext cx="6" cy="37"/>
              </a:xfrm>
              <a:custGeom>
                <a:avLst/>
                <a:gdLst>
                  <a:gd name="T0" fmla="*/ 0 w 25"/>
                  <a:gd name="T1" fmla="*/ 0 h 147"/>
                  <a:gd name="T2" fmla="*/ 0 w 25"/>
                  <a:gd name="T3" fmla="*/ 0 h 147"/>
                  <a:gd name="T4" fmla="*/ 0 w 25"/>
                  <a:gd name="T5" fmla="*/ 0 h 147"/>
                  <a:gd name="T6" fmla="*/ 0 w 25"/>
                  <a:gd name="T7" fmla="*/ 0 h 147"/>
                  <a:gd name="T8" fmla="*/ 0 w 25"/>
                  <a:gd name="T9" fmla="*/ 0 h 147"/>
                  <a:gd name="T10" fmla="*/ 0 w 25"/>
                  <a:gd name="T11" fmla="*/ 0 h 147"/>
                  <a:gd name="T12" fmla="*/ 0 w 25"/>
                  <a:gd name="T13" fmla="*/ 0 h 147"/>
                  <a:gd name="T14" fmla="*/ 0 w 25"/>
                  <a:gd name="T15" fmla="*/ 0 h 147"/>
                  <a:gd name="T16" fmla="*/ 0 w 25"/>
                  <a:gd name="T17" fmla="*/ 0 h 147"/>
                  <a:gd name="T18" fmla="*/ 0 w 25"/>
                  <a:gd name="T19" fmla="*/ 0 h 147"/>
                  <a:gd name="T20" fmla="*/ 0 w 25"/>
                  <a:gd name="T21" fmla="*/ 0 h 147"/>
                  <a:gd name="T22" fmla="*/ 0 w 25"/>
                  <a:gd name="T23" fmla="*/ 0 h 147"/>
                  <a:gd name="T24" fmla="*/ 0 w 25"/>
                  <a:gd name="T25" fmla="*/ 0 h 147"/>
                  <a:gd name="T26" fmla="*/ 0 w 25"/>
                  <a:gd name="T27" fmla="*/ 0 h 147"/>
                  <a:gd name="T28" fmla="*/ 0 w 25"/>
                  <a:gd name="T29" fmla="*/ 0 h 147"/>
                  <a:gd name="T30" fmla="*/ 0 w 25"/>
                  <a:gd name="T31" fmla="*/ 0 h 147"/>
                  <a:gd name="T32" fmla="*/ 0 w 25"/>
                  <a:gd name="T33" fmla="*/ 0 h 147"/>
                  <a:gd name="T34" fmla="*/ 0 w 25"/>
                  <a:gd name="T35" fmla="*/ 0 h 147"/>
                  <a:gd name="T36" fmla="*/ 0 w 25"/>
                  <a:gd name="T37" fmla="*/ 0 h 147"/>
                  <a:gd name="T38" fmla="*/ 0 w 25"/>
                  <a:gd name="T39" fmla="*/ 0 h 147"/>
                  <a:gd name="T40" fmla="*/ 0 w 25"/>
                  <a:gd name="T41" fmla="*/ 0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47"/>
                  <a:gd name="T65" fmla="*/ 25 w 25"/>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47">
                    <a:moveTo>
                      <a:pt x="8" y="147"/>
                    </a:moveTo>
                    <a:lnTo>
                      <a:pt x="8" y="104"/>
                    </a:lnTo>
                    <a:lnTo>
                      <a:pt x="6" y="68"/>
                    </a:lnTo>
                    <a:lnTo>
                      <a:pt x="4" y="49"/>
                    </a:lnTo>
                    <a:lnTo>
                      <a:pt x="0" y="24"/>
                    </a:lnTo>
                    <a:lnTo>
                      <a:pt x="0" y="9"/>
                    </a:lnTo>
                    <a:lnTo>
                      <a:pt x="0" y="0"/>
                    </a:lnTo>
                    <a:lnTo>
                      <a:pt x="5" y="1"/>
                    </a:lnTo>
                    <a:lnTo>
                      <a:pt x="14" y="1"/>
                    </a:lnTo>
                    <a:lnTo>
                      <a:pt x="20" y="1"/>
                    </a:lnTo>
                    <a:lnTo>
                      <a:pt x="21" y="14"/>
                    </a:lnTo>
                    <a:lnTo>
                      <a:pt x="24" y="37"/>
                    </a:lnTo>
                    <a:lnTo>
                      <a:pt x="25" y="77"/>
                    </a:lnTo>
                    <a:lnTo>
                      <a:pt x="20" y="96"/>
                    </a:lnTo>
                    <a:lnTo>
                      <a:pt x="13" y="129"/>
                    </a:lnTo>
                    <a:lnTo>
                      <a:pt x="8" y="147"/>
                    </a:lnTo>
                    <a:close/>
                  </a:path>
                </a:pathLst>
              </a:custGeom>
              <a:solidFill>
                <a:srgbClr val="47A3CB"/>
              </a:solidFill>
              <a:ln w="9525">
                <a:noFill/>
                <a:round/>
                <a:headEnd/>
                <a:tailEnd/>
              </a:ln>
            </p:spPr>
            <p:txBody>
              <a:bodyPr/>
              <a:lstStyle/>
              <a:p>
                <a:endParaRPr lang="en-US"/>
              </a:p>
            </p:txBody>
          </p:sp>
          <p:sp>
            <p:nvSpPr>
              <p:cNvPr id="18451" name="Freeform 187"/>
              <p:cNvSpPr>
                <a:spLocks/>
              </p:cNvSpPr>
              <p:nvPr/>
            </p:nvSpPr>
            <p:spPr bwMode="auto">
              <a:xfrm>
                <a:off x="1172" y="1545"/>
                <a:ext cx="6" cy="37"/>
              </a:xfrm>
              <a:custGeom>
                <a:avLst/>
                <a:gdLst>
                  <a:gd name="T0" fmla="*/ 0 w 25"/>
                  <a:gd name="T1" fmla="*/ 0 h 147"/>
                  <a:gd name="T2" fmla="*/ 0 w 25"/>
                  <a:gd name="T3" fmla="*/ 0 h 147"/>
                  <a:gd name="T4" fmla="*/ 0 w 25"/>
                  <a:gd name="T5" fmla="*/ 0 h 147"/>
                  <a:gd name="T6" fmla="*/ 0 w 25"/>
                  <a:gd name="T7" fmla="*/ 0 h 147"/>
                  <a:gd name="T8" fmla="*/ 0 w 25"/>
                  <a:gd name="T9" fmla="*/ 0 h 147"/>
                  <a:gd name="T10" fmla="*/ 0 w 25"/>
                  <a:gd name="T11" fmla="*/ 0 h 147"/>
                  <a:gd name="T12" fmla="*/ 0 w 25"/>
                  <a:gd name="T13" fmla="*/ 0 h 147"/>
                  <a:gd name="T14" fmla="*/ 0 w 25"/>
                  <a:gd name="T15" fmla="*/ 0 h 147"/>
                  <a:gd name="T16" fmla="*/ 0 w 25"/>
                  <a:gd name="T17" fmla="*/ 0 h 147"/>
                  <a:gd name="T18" fmla="*/ 0 w 25"/>
                  <a:gd name="T19" fmla="*/ 0 h 147"/>
                  <a:gd name="T20" fmla="*/ 0 w 25"/>
                  <a:gd name="T21" fmla="*/ 0 h 147"/>
                  <a:gd name="T22" fmla="*/ 0 w 25"/>
                  <a:gd name="T23" fmla="*/ 0 h 147"/>
                  <a:gd name="T24" fmla="*/ 0 w 25"/>
                  <a:gd name="T25" fmla="*/ 0 h 147"/>
                  <a:gd name="T26" fmla="*/ 0 w 25"/>
                  <a:gd name="T27" fmla="*/ 0 h 147"/>
                  <a:gd name="T28" fmla="*/ 0 w 25"/>
                  <a:gd name="T29" fmla="*/ 0 h 147"/>
                  <a:gd name="T30" fmla="*/ 0 w 25"/>
                  <a:gd name="T31" fmla="*/ 0 h 147"/>
                  <a:gd name="T32" fmla="*/ 0 w 25"/>
                  <a:gd name="T33" fmla="*/ 0 h 147"/>
                  <a:gd name="T34" fmla="*/ 0 w 25"/>
                  <a:gd name="T35" fmla="*/ 0 h 147"/>
                  <a:gd name="T36" fmla="*/ 0 w 25"/>
                  <a:gd name="T37" fmla="*/ 0 h 147"/>
                  <a:gd name="T38" fmla="*/ 0 w 25"/>
                  <a:gd name="T39" fmla="*/ 0 h 147"/>
                  <a:gd name="T40" fmla="*/ 0 w 25"/>
                  <a:gd name="T41" fmla="*/ 0 h 147"/>
                  <a:gd name="T42" fmla="*/ 0 w 25"/>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147"/>
                  <a:gd name="T68" fmla="*/ 25 w 25"/>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147">
                    <a:moveTo>
                      <a:pt x="8" y="147"/>
                    </a:moveTo>
                    <a:lnTo>
                      <a:pt x="8" y="104"/>
                    </a:lnTo>
                    <a:lnTo>
                      <a:pt x="6" y="68"/>
                    </a:lnTo>
                    <a:lnTo>
                      <a:pt x="4" y="49"/>
                    </a:lnTo>
                    <a:lnTo>
                      <a:pt x="0" y="24"/>
                    </a:lnTo>
                    <a:lnTo>
                      <a:pt x="0" y="9"/>
                    </a:lnTo>
                    <a:lnTo>
                      <a:pt x="0" y="0"/>
                    </a:lnTo>
                    <a:lnTo>
                      <a:pt x="5" y="1"/>
                    </a:lnTo>
                    <a:lnTo>
                      <a:pt x="14" y="1"/>
                    </a:lnTo>
                    <a:lnTo>
                      <a:pt x="20" y="1"/>
                    </a:lnTo>
                    <a:lnTo>
                      <a:pt x="21" y="14"/>
                    </a:lnTo>
                    <a:lnTo>
                      <a:pt x="24" y="37"/>
                    </a:lnTo>
                    <a:lnTo>
                      <a:pt x="25" y="77"/>
                    </a:lnTo>
                    <a:lnTo>
                      <a:pt x="20" y="96"/>
                    </a:lnTo>
                    <a:lnTo>
                      <a:pt x="13" y="129"/>
                    </a:lnTo>
                    <a:lnTo>
                      <a:pt x="8" y="147"/>
                    </a:lnTo>
                  </a:path>
                </a:pathLst>
              </a:custGeom>
              <a:noFill/>
              <a:ln w="1588">
                <a:solidFill>
                  <a:srgbClr val="87C2DC"/>
                </a:solidFill>
                <a:round/>
                <a:headEnd/>
                <a:tailEnd/>
              </a:ln>
            </p:spPr>
            <p:txBody>
              <a:bodyPr/>
              <a:lstStyle/>
              <a:p>
                <a:endParaRPr lang="en-US"/>
              </a:p>
            </p:txBody>
          </p:sp>
          <p:sp>
            <p:nvSpPr>
              <p:cNvPr id="18452" name="Freeform 188"/>
              <p:cNvSpPr>
                <a:spLocks/>
              </p:cNvSpPr>
              <p:nvPr/>
            </p:nvSpPr>
            <p:spPr bwMode="auto">
              <a:xfrm>
                <a:off x="1136" y="1374"/>
                <a:ext cx="44" cy="172"/>
              </a:xfrm>
              <a:custGeom>
                <a:avLst/>
                <a:gdLst>
                  <a:gd name="T0" fmla="*/ 0 w 173"/>
                  <a:gd name="T1" fmla="*/ 0 h 686"/>
                  <a:gd name="T2" fmla="*/ 0 w 173"/>
                  <a:gd name="T3" fmla="*/ 0 h 686"/>
                  <a:gd name="T4" fmla="*/ 0 w 173"/>
                  <a:gd name="T5" fmla="*/ 0 h 686"/>
                  <a:gd name="T6" fmla="*/ 0 w 173"/>
                  <a:gd name="T7" fmla="*/ 0 h 686"/>
                  <a:gd name="T8" fmla="*/ 0 w 173"/>
                  <a:gd name="T9" fmla="*/ 0 h 686"/>
                  <a:gd name="T10" fmla="*/ 0 w 173"/>
                  <a:gd name="T11" fmla="*/ 0 h 686"/>
                  <a:gd name="T12" fmla="*/ 0 w 173"/>
                  <a:gd name="T13" fmla="*/ 0 h 686"/>
                  <a:gd name="T14" fmla="*/ 0 w 173"/>
                  <a:gd name="T15" fmla="*/ 0 h 686"/>
                  <a:gd name="T16" fmla="*/ 0 w 173"/>
                  <a:gd name="T17" fmla="*/ 0 h 686"/>
                  <a:gd name="T18" fmla="*/ 0 w 173"/>
                  <a:gd name="T19" fmla="*/ 0 h 686"/>
                  <a:gd name="T20" fmla="*/ 0 w 173"/>
                  <a:gd name="T21" fmla="*/ 0 h 686"/>
                  <a:gd name="T22" fmla="*/ 0 w 173"/>
                  <a:gd name="T23" fmla="*/ 0 h 686"/>
                  <a:gd name="T24" fmla="*/ 0 w 173"/>
                  <a:gd name="T25" fmla="*/ 0 h 686"/>
                  <a:gd name="T26" fmla="*/ 0 w 173"/>
                  <a:gd name="T27" fmla="*/ 0 h 686"/>
                  <a:gd name="T28" fmla="*/ 0 w 173"/>
                  <a:gd name="T29" fmla="*/ 0 h 686"/>
                  <a:gd name="T30" fmla="*/ 0 w 173"/>
                  <a:gd name="T31" fmla="*/ 0 h 686"/>
                  <a:gd name="T32" fmla="*/ 0 w 173"/>
                  <a:gd name="T33" fmla="*/ 0 h 686"/>
                  <a:gd name="T34" fmla="*/ 0 w 173"/>
                  <a:gd name="T35" fmla="*/ 0 h 686"/>
                  <a:gd name="T36" fmla="*/ 0 w 173"/>
                  <a:gd name="T37" fmla="*/ 0 h 686"/>
                  <a:gd name="T38" fmla="*/ 0 w 173"/>
                  <a:gd name="T39" fmla="*/ 0 h 686"/>
                  <a:gd name="T40" fmla="*/ 0 w 173"/>
                  <a:gd name="T41" fmla="*/ 0 h 686"/>
                  <a:gd name="T42" fmla="*/ 0 w 173"/>
                  <a:gd name="T43" fmla="*/ 0 h 686"/>
                  <a:gd name="T44" fmla="*/ 0 w 173"/>
                  <a:gd name="T45" fmla="*/ 0 h 686"/>
                  <a:gd name="T46" fmla="*/ 0 w 173"/>
                  <a:gd name="T47" fmla="*/ 0 h 686"/>
                  <a:gd name="T48" fmla="*/ 0 w 173"/>
                  <a:gd name="T49" fmla="*/ 0 h 686"/>
                  <a:gd name="T50" fmla="*/ 0 w 173"/>
                  <a:gd name="T51" fmla="*/ 0 h 686"/>
                  <a:gd name="T52" fmla="*/ 0 w 173"/>
                  <a:gd name="T53" fmla="*/ 0 h 686"/>
                  <a:gd name="T54" fmla="*/ 0 w 173"/>
                  <a:gd name="T55" fmla="*/ 0 h 686"/>
                  <a:gd name="T56" fmla="*/ 0 w 173"/>
                  <a:gd name="T57" fmla="*/ 0 h 686"/>
                  <a:gd name="T58" fmla="*/ 0 w 173"/>
                  <a:gd name="T59" fmla="*/ 0 h 686"/>
                  <a:gd name="T60" fmla="*/ 0 w 173"/>
                  <a:gd name="T61" fmla="*/ 0 h 686"/>
                  <a:gd name="T62" fmla="*/ 0 w 173"/>
                  <a:gd name="T63" fmla="*/ 0 h 6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3"/>
                  <a:gd name="T97" fmla="*/ 0 h 686"/>
                  <a:gd name="T98" fmla="*/ 173 w 173"/>
                  <a:gd name="T99" fmla="*/ 686 h 6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3" h="686">
                    <a:moveTo>
                      <a:pt x="142" y="683"/>
                    </a:moveTo>
                    <a:lnTo>
                      <a:pt x="142" y="683"/>
                    </a:lnTo>
                    <a:lnTo>
                      <a:pt x="142" y="681"/>
                    </a:lnTo>
                    <a:lnTo>
                      <a:pt x="142" y="680"/>
                    </a:lnTo>
                    <a:lnTo>
                      <a:pt x="137" y="636"/>
                    </a:lnTo>
                    <a:lnTo>
                      <a:pt x="130" y="582"/>
                    </a:lnTo>
                    <a:lnTo>
                      <a:pt x="126" y="540"/>
                    </a:lnTo>
                    <a:lnTo>
                      <a:pt x="117" y="479"/>
                    </a:lnTo>
                    <a:lnTo>
                      <a:pt x="118" y="415"/>
                    </a:lnTo>
                    <a:lnTo>
                      <a:pt x="144" y="354"/>
                    </a:lnTo>
                    <a:lnTo>
                      <a:pt x="149" y="332"/>
                    </a:lnTo>
                    <a:lnTo>
                      <a:pt x="146" y="305"/>
                    </a:lnTo>
                    <a:lnTo>
                      <a:pt x="137" y="282"/>
                    </a:lnTo>
                    <a:lnTo>
                      <a:pt x="113" y="245"/>
                    </a:lnTo>
                    <a:lnTo>
                      <a:pt x="80" y="214"/>
                    </a:lnTo>
                    <a:lnTo>
                      <a:pt x="42" y="190"/>
                    </a:lnTo>
                    <a:lnTo>
                      <a:pt x="20" y="170"/>
                    </a:lnTo>
                    <a:lnTo>
                      <a:pt x="2" y="118"/>
                    </a:lnTo>
                    <a:lnTo>
                      <a:pt x="0" y="10"/>
                    </a:lnTo>
                    <a:lnTo>
                      <a:pt x="1" y="7"/>
                    </a:lnTo>
                    <a:lnTo>
                      <a:pt x="6" y="0"/>
                    </a:lnTo>
                    <a:lnTo>
                      <a:pt x="15" y="2"/>
                    </a:lnTo>
                    <a:lnTo>
                      <a:pt x="17" y="9"/>
                    </a:lnTo>
                    <a:lnTo>
                      <a:pt x="20" y="21"/>
                    </a:lnTo>
                    <a:lnTo>
                      <a:pt x="22" y="28"/>
                    </a:lnTo>
                    <a:lnTo>
                      <a:pt x="26" y="112"/>
                    </a:lnTo>
                    <a:lnTo>
                      <a:pt x="49" y="164"/>
                    </a:lnTo>
                    <a:lnTo>
                      <a:pt x="90" y="199"/>
                    </a:lnTo>
                    <a:lnTo>
                      <a:pt x="129" y="231"/>
                    </a:lnTo>
                    <a:lnTo>
                      <a:pt x="160" y="272"/>
                    </a:lnTo>
                    <a:lnTo>
                      <a:pt x="173" y="317"/>
                    </a:lnTo>
                    <a:lnTo>
                      <a:pt x="163" y="354"/>
                    </a:lnTo>
                    <a:lnTo>
                      <a:pt x="144" y="392"/>
                    </a:lnTo>
                    <a:lnTo>
                      <a:pt x="133" y="428"/>
                    </a:lnTo>
                    <a:lnTo>
                      <a:pt x="131" y="448"/>
                    </a:lnTo>
                    <a:lnTo>
                      <a:pt x="134" y="466"/>
                    </a:lnTo>
                    <a:lnTo>
                      <a:pt x="138" y="486"/>
                    </a:lnTo>
                    <a:lnTo>
                      <a:pt x="138" y="490"/>
                    </a:lnTo>
                    <a:lnTo>
                      <a:pt x="140" y="495"/>
                    </a:lnTo>
                    <a:lnTo>
                      <a:pt x="141" y="499"/>
                    </a:lnTo>
                    <a:lnTo>
                      <a:pt x="143" y="522"/>
                    </a:lnTo>
                    <a:lnTo>
                      <a:pt x="146" y="546"/>
                    </a:lnTo>
                    <a:lnTo>
                      <a:pt x="148" y="568"/>
                    </a:lnTo>
                    <a:lnTo>
                      <a:pt x="151" y="602"/>
                    </a:lnTo>
                    <a:lnTo>
                      <a:pt x="157" y="652"/>
                    </a:lnTo>
                    <a:lnTo>
                      <a:pt x="162" y="686"/>
                    </a:lnTo>
                    <a:lnTo>
                      <a:pt x="156" y="685"/>
                    </a:lnTo>
                    <a:lnTo>
                      <a:pt x="147" y="684"/>
                    </a:lnTo>
                    <a:lnTo>
                      <a:pt x="142" y="683"/>
                    </a:lnTo>
                    <a:close/>
                  </a:path>
                </a:pathLst>
              </a:custGeom>
              <a:solidFill>
                <a:srgbClr val="47A3CB"/>
              </a:solidFill>
              <a:ln w="9525">
                <a:noFill/>
                <a:round/>
                <a:headEnd/>
                <a:tailEnd/>
              </a:ln>
            </p:spPr>
            <p:txBody>
              <a:bodyPr/>
              <a:lstStyle/>
              <a:p>
                <a:endParaRPr lang="en-US"/>
              </a:p>
            </p:txBody>
          </p:sp>
          <p:sp>
            <p:nvSpPr>
              <p:cNvPr id="18453" name="Freeform 189"/>
              <p:cNvSpPr>
                <a:spLocks/>
              </p:cNvSpPr>
              <p:nvPr/>
            </p:nvSpPr>
            <p:spPr bwMode="auto">
              <a:xfrm>
                <a:off x="1136" y="1374"/>
                <a:ext cx="44" cy="172"/>
              </a:xfrm>
              <a:custGeom>
                <a:avLst/>
                <a:gdLst>
                  <a:gd name="T0" fmla="*/ 0 w 173"/>
                  <a:gd name="T1" fmla="*/ 0 h 686"/>
                  <a:gd name="T2" fmla="*/ 0 w 173"/>
                  <a:gd name="T3" fmla="*/ 0 h 686"/>
                  <a:gd name="T4" fmla="*/ 0 w 173"/>
                  <a:gd name="T5" fmla="*/ 0 h 686"/>
                  <a:gd name="T6" fmla="*/ 0 w 173"/>
                  <a:gd name="T7" fmla="*/ 0 h 686"/>
                  <a:gd name="T8" fmla="*/ 0 w 173"/>
                  <a:gd name="T9" fmla="*/ 0 h 686"/>
                  <a:gd name="T10" fmla="*/ 0 w 173"/>
                  <a:gd name="T11" fmla="*/ 0 h 686"/>
                  <a:gd name="T12" fmla="*/ 0 w 173"/>
                  <a:gd name="T13" fmla="*/ 0 h 686"/>
                  <a:gd name="T14" fmla="*/ 0 w 173"/>
                  <a:gd name="T15" fmla="*/ 0 h 686"/>
                  <a:gd name="T16" fmla="*/ 0 w 173"/>
                  <a:gd name="T17" fmla="*/ 0 h 686"/>
                  <a:gd name="T18" fmla="*/ 0 w 173"/>
                  <a:gd name="T19" fmla="*/ 0 h 686"/>
                  <a:gd name="T20" fmla="*/ 0 w 173"/>
                  <a:gd name="T21" fmla="*/ 0 h 686"/>
                  <a:gd name="T22" fmla="*/ 0 w 173"/>
                  <a:gd name="T23" fmla="*/ 0 h 686"/>
                  <a:gd name="T24" fmla="*/ 0 w 173"/>
                  <a:gd name="T25" fmla="*/ 0 h 686"/>
                  <a:gd name="T26" fmla="*/ 0 w 173"/>
                  <a:gd name="T27" fmla="*/ 0 h 686"/>
                  <a:gd name="T28" fmla="*/ 0 w 173"/>
                  <a:gd name="T29" fmla="*/ 0 h 686"/>
                  <a:gd name="T30" fmla="*/ 0 w 173"/>
                  <a:gd name="T31" fmla="*/ 0 h 686"/>
                  <a:gd name="T32" fmla="*/ 0 w 173"/>
                  <a:gd name="T33" fmla="*/ 0 h 686"/>
                  <a:gd name="T34" fmla="*/ 0 w 173"/>
                  <a:gd name="T35" fmla="*/ 0 h 686"/>
                  <a:gd name="T36" fmla="*/ 0 w 173"/>
                  <a:gd name="T37" fmla="*/ 0 h 686"/>
                  <a:gd name="T38" fmla="*/ 0 w 173"/>
                  <a:gd name="T39" fmla="*/ 0 h 686"/>
                  <a:gd name="T40" fmla="*/ 0 w 173"/>
                  <a:gd name="T41" fmla="*/ 0 h 686"/>
                  <a:gd name="T42" fmla="*/ 0 w 173"/>
                  <a:gd name="T43" fmla="*/ 0 h 686"/>
                  <a:gd name="T44" fmla="*/ 0 w 173"/>
                  <a:gd name="T45" fmla="*/ 0 h 686"/>
                  <a:gd name="T46" fmla="*/ 0 w 173"/>
                  <a:gd name="T47" fmla="*/ 0 h 686"/>
                  <a:gd name="T48" fmla="*/ 0 w 173"/>
                  <a:gd name="T49" fmla="*/ 0 h 686"/>
                  <a:gd name="T50" fmla="*/ 0 w 173"/>
                  <a:gd name="T51" fmla="*/ 0 h 686"/>
                  <a:gd name="T52" fmla="*/ 0 w 173"/>
                  <a:gd name="T53" fmla="*/ 0 h 686"/>
                  <a:gd name="T54" fmla="*/ 0 w 173"/>
                  <a:gd name="T55" fmla="*/ 0 h 686"/>
                  <a:gd name="T56" fmla="*/ 0 w 173"/>
                  <a:gd name="T57" fmla="*/ 0 h 686"/>
                  <a:gd name="T58" fmla="*/ 0 w 173"/>
                  <a:gd name="T59" fmla="*/ 0 h 686"/>
                  <a:gd name="T60" fmla="*/ 0 w 173"/>
                  <a:gd name="T61" fmla="*/ 0 h 686"/>
                  <a:gd name="T62" fmla="*/ 0 w 173"/>
                  <a:gd name="T63" fmla="*/ 0 h 686"/>
                  <a:gd name="T64" fmla="*/ 0 w 173"/>
                  <a:gd name="T65" fmla="*/ 0 h 6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686"/>
                  <a:gd name="T101" fmla="*/ 173 w 173"/>
                  <a:gd name="T102" fmla="*/ 686 h 6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686">
                    <a:moveTo>
                      <a:pt x="142" y="683"/>
                    </a:moveTo>
                    <a:lnTo>
                      <a:pt x="142" y="683"/>
                    </a:lnTo>
                    <a:lnTo>
                      <a:pt x="142" y="681"/>
                    </a:lnTo>
                    <a:lnTo>
                      <a:pt x="142" y="680"/>
                    </a:lnTo>
                    <a:lnTo>
                      <a:pt x="137" y="636"/>
                    </a:lnTo>
                    <a:lnTo>
                      <a:pt x="130" y="582"/>
                    </a:lnTo>
                    <a:lnTo>
                      <a:pt x="126" y="540"/>
                    </a:lnTo>
                    <a:lnTo>
                      <a:pt x="117" y="479"/>
                    </a:lnTo>
                    <a:lnTo>
                      <a:pt x="118" y="415"/>
                    </a:lnTo>
                    <a:lnTo>
                      <a:pt x="144" y="354"/>
                    </a:lnTo>
                    <a:lnTo>
                      <a:pt x="149" y="332"/>
                    </a:lnTo>
                    <a:lnTo>
                      <a:pt x="146" y="305"/>
                    </a:lnTo>
                    <a:lnTo>
                      <a:pt x="137" y="282"/>
                    </a:lnTo>
                    <a:lnTo>
                      <a:pt x="113" y="245"/>
                    </a:lnTo>
                    <a:lnTo>
                      <a:pt x="80" y="214"/>
                    </a:lnTo>
                    <a:lnTo>
                      <a:pt x="42" y="190"/>
                    </a:lnTo>
                    <a:lnTo>
                      <a:pt x="20" y="170"/>
                    </a:lnTo>
                    <a:lnTo>
                      <a:pt x="2" y="118"/>
                    </a:lnTo>
                    <a:lnTo>
                      <a:pt x="0" y="10"/>
                    </a:lnTo>
                    <a:lnTo>
                      <a:pt x="1" y="7"/>
                    </a:lnTo>
                    <a:lnTo>
                      <a:pt x="6" y="0"/>
                    </a:lnTo>
                    <a:lnTo>
                      <a:pt x="15" y="2"/>
                    </a:lnTo>
                    <a:lnTo>
                      <a:pt x="17" y="9"/>
                    </a:lnTo>
                    <a:lnTo>
                      <a:pt x="20" y="21"/>
                    </a:lnTo>
                    <a:lnTo>
                      <a:pt x="22" y="28"/>
                    </a:lnTo>
                    <a:lnTo>
                      <a:pt x="26" y="112"/>
                    </a:lnTo>
                    <a:lnTo>
                      <a:pt x="49" y="164"/>
                    </a:lnTo>
                    <a:lnTo>
                      <a:pt x="90" y="199"/>
                    </a:lnTo>
                    <a:lnTo>
                      <a:pt x="129" y="231"/>
                    </a:lnTo>
                    <a:lnTo>
                      <a:pt x="160" y="272"/>
                    </a:lnTo>
                    <a:lnTo>
                      <a:pt x="173" y="317"/>
                    </a:lnTo>
                    <a:lnTo>
                      <a:pt x="163" y="354"/>
                    </a:lnTo>
                    <a:lnTo>
                      <a:pt x="144" y="392"/>
                    </a:lnTo>
                    <a:lnTo>
                      <a:pt x="133" y="428"/>
                    </a:lnTo>
                    <a:lnTo>
                      <a:pt x="131" y="448"/>
                    </a:lnTo>
                    <a:lnTo>
                      <a:pt x="134" y="466"/>
                    </a:lnTo>
                    <a:lnTo>
                      <a:pt x="138" y="486"/>
                    </a:lnTo>
                    <a:lnTo>
                      <a:pt x="138" y="490"/>
                    </a:lnTo>
                    <a:lnTo>
                      <a:pt x="140" y="495"/>
                    </a:lnTo>
                    <a:lnTo>
                      <a:pt x="141" y="499"/>
                    </a:lnTo>
                    <a:lnTo>
                      <a:pt x="143" y="522"/>
                    </a:lnTo>
                    <a:lnTo>
                      <a:pt x="146" y="546"/>
                    </a:lnTo>
                    <a:lnTo>
                      <a:pt x="148" y="568"/>
                    </a:lnTo>
                    <a:lnTo>
                      <a:pt x="151" y="602"/>
                    </a:lnTo>
                    <a:lnTo>
                      <a:pt x="157" y="652"/>
                    </a:lnTo>
                    <a:lnTo>
                      <a:pt x="162" y="686"/>
                    </a:lnTo>
                    <a:lnTo>
                      <a:pt x="156" y="685"/>
                    </a:lnTo>
                    <a:lnTo>
                      <a:pt x="147" y="684"/>
                    </a:lnTo>
                    <a:lnTo>
                      <a:pt x="142" y="683"/>
                    </a:lnTo>
                  </a:path>
                </a:pathLst>
              </a:custGeom>
              <a:noFill/>
              <a:ln w="1588">
                <a:solidFill>
                  <a:srgbClr val="87C2DC"/>
                </a:solidFill>
                <a:round/>
                <a:headEnd/>
                <a:tailEnd/>
              </a:ln>
            </p:spPr>
            <p:txBody>
              <a:bodyPr/>
              <a:lstStyle/>
              <a:p>
                <a:endParaRPr lang="en-US"/>
              </a:p>
            </p:txBody>
          </p:sp>
          <p:sp>
            <p:nvSpPr>
              <p:cNvPr id="18454" name="Freeform 190"/>
              <p:cNvSpPr>
                <a:spLocks/>
              </p:cNvSpPr>
              <p:nvPr/>
            </p:nvSpPr>
            <p:spPr bwMode="auto">
              <a:xfrm>
                <a:off x="1174" y="1406"/>
                <a:ext cx="34" cy="191"/>
              </a:xfrm>
              <a:custGeom>
                <a:avLst/>
                <a:gdLst>
                  <a:gd name="T0" fmla="*/ 0 w 136"/>
                  <a:gd name="T1" fmla="*/ 0 h 762"/>
                  <a:gd name="T2" fmla="*/ 0 w 136"/>
                  <a:gd name="T3" fmla="*/ 0 h 762"/>
                  <a:gd name="T4" fmla="*/ 0 w 136"/>
                  <a:gd name="T5" fmla="*/ 0 h 762"/>
                  <a:gd name="T6" fmla="*/ 0 w 136"/>
                  <a:gd name="T7" fmla="*/ 0 h 762"/>
                  <a:gd name="T8" fmla="*/ 0 w 136"/>
                  <a:gd name="T9" fmla="*/ 0 h 762"/>
                  <a:gd name="T10" fmla="*/ 0 w 136"/>
                  <a:gd name="T11" fmla="*/ 0 h 762"/>
                  <a:gd name="T12" fmla="*/ 0 w 136"/>
                  <a:gd name="T13" fmla="*/ 0 h 762"/>
                  <a:gd name="T14" fmla="*/ 0 w 136"/>
                  <a:gd name="T15" fmla="*/ 0 h 762"/>
                  <a:gd name="T16" fmla="*/ 0 w 136"/>
                  <a:gd name="T17" fmla="*/ 0 h 762"/>
                  <a:gd name="T18" fmla="*/ 0 w 136"/>
                  <a:gd name="T19" fmla="*/ 0 h 762"/>
                  <a:gd name="T20" fmla="*/ 0 w 136"/>
                  <a:gd name="T21" fmla="*/ 0 h 762"/>
                  <a:gd name="T22" fmla="*/ 0 w 136"/>
                  <a:gd name="T23" fmla="*/ 0 h 762"/>
                  <a:gd name="T24" fmla="*/ 0 w 136"/>
                  <a:gd name="T25" fmla="*/ 0 h 762"/>
                  <a:gd name="T26" fmla="*/ 0 w 136"/>
                  <a:gd name="T27" fmla="*/ 0 h 762"/>
                  <a:gd name="T28" fmla="*/ 0 w 136"/>
                  <a:gd name="T29" fmla="*/ 0 h 762"/>
                  <a:gd name="T30" fmla="*/ 0 w 136"/>
                  <a:gd name="T31" fmla="*/ 0 h 762"/>
                  <a:gd name="T32" fmla="*/ 0 w 136"/>
                  <a:gd name="T33" fmla="*/ 0 h 762"/>
                  <a:gd name="T34" fmla="*/ 0 w 136"/>
                  <a:gd name="T35" fmla="*/ 0 h 762"/>
                  <a:gd name="T36" fmla="*/ 0 w 136"/>
                  <a:gd name="T37" fmla="*/ 0 h 762"/>
                  <a:gd name="T38" fmla="*/ 0 w 136"/>
                  <a:gd name="T39" fmla="*/ 0 h 762"/>
                  <a:gd name="T40" fmla="*/ 0 w 136"/>
                  <a:gd name="T41" fmla="*/ 0 h 762"/>
                  <a:gd name="T42" fmla="*/ 0 w 136"/>
                  <a:gd name="T43" fmla="*/ 0 h 762"/>
                  <a:gd name="T44" fmla="*/ 0 w 136"/>
                  <a:gd name="T45" fmla="*/ 0 h 762"/>
                  <a:gd name="T46" fmla="*/ 0 w 136"/>
                  <a:gd name="T47" fmla="*/ 0 h 762"/>
                  <a:gd name="T48" fmla="*/ 0 w 136"/>
                  <a:gd name="T49" fmla="*/ 0 h 762"/>
                  <a:gd name="T50" fmla="*/ 0 w 136"/>
                  <a:gd name="T51" fmla="*/ 0 h 762"/>
                  <a:gd name="T52" fmla="*/ 0 w 136"/>
                  <a:gd name="T53" fmla="*/ 0 h 762"/>
                  <a:gd name="T54" fmla="*/ 0 w 136"/>
                  <a:gd name="T55" fmla="*/ 0 h 762"/>
                  <a:gd name="T56" fmla="*/ 0 w 136"/>
                  <a:gd name="T57" fmla="*/ 0 h 762"/>
                  <a:gd name="T58" fmla="*/ 0 w 136"/>
                  <a:gd name="T59" fmla="*/ 0 h 762"/>
                  <a:gd name="T60" fmla="*/ 0 w 136"/>
                  <a:gd name="T61" fmla="*/ 0 h 762"/>
                  <a:gd name="T62" fmla="*/ 0 w 136"/>
                  <a:gd name="T63" fmla="*/ 0 h 7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762"/>
                  <a:gd name="T98" fmla="*/ 136 w 136"/>
                  <a:gd name="T99" fmla="*/ 762 h 7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762">
                    <a:moveTo>
                      <a:pt x="102" y="62"/>
                    </a:moveTo>
                    <a:lnTo>
                      <a:pt x="98" y="110"/>
                    </a:lnTo>
                    <a:lnTo>
                      <a:pt x="91" y="157"/>
                    </a:lnTo>
                    <a:lnTo>
                      <a:pt x="80" y="205"/>
                    </a:lnTo>
                    <a:lnTo>
                      <a:pt x="71" y="256"/>
                    </a:lnTo>
                    <a:lnTo>
                      <a:pt x="66" y="311"/>
                    </a:lnTo>
                    <a:lnTo>
                      <a:pt x="62" y="370"/>
                    </a:lnTo>
                    <a:lnTo>
                      <a:pt x="59" y="424"/>
                    </a:lnTo>
                    <a:lnTo>
                      <a:pt x="52" y="469"/>
                    </a:lnTo>
                    <a:lnTo>
                      <a:pt x="45" y="513"/>
                    </a:lnTo>
                    <a:lnTo>
                      <a:pt x="36" y="558"/>
                    </a:lnTo>
                    <a:lnTo>
                      <a:pt x="35" y="566"/>
                    </a:lnTo>
                    <a:lnTo>
                      <a:pt x="33" y="579"/>
                    </a:lnTo>
                    <a:lnTo>
                      <a:pt x="32" y="588"/>
                    </a:lnTo>
                    <a:lnTo>
                      <a:pt x="27" y="611"/>
                    </a:lnTo>
                    <a:lnTo>
                      <a:pt x="25" y="635"/>
                    </a:lnTo>
                    <a:lnTo>
                      <a:pt x="22" y="659"/>
                    </a:lnTo>
                    <a:lnTo>
                      <a:pt x="20" y="672"/>
                    </a:lnTo>
                    <a:lnTo>
                      <a:pt x="13" y="705"/>
                    </a:lnTo>
                    <a:lnTo>
                      <a:pt x="0" y="762"/>
                    </a:lnTo>
                    <a:lnTo>
                      <a:pt x="8" y="761"/>
                    </a:lnTo>
                    <a:lnTo>
                      <a:pt x="24" y="756"/>
                    </a:lnTo>
                    <a:lnTo>
                      <a:pt x="32" y="754"/>
                    </a:lnTo>
                    <a:lnTo>
                      <a:pt x="46" y="703"/>
                    </a:lnTo>
                    <a:lnTo>
                      <a:pt x="58" y="648"/>
                    </a:lnTo>
                    <a:lnTo>
                      <a:pt x="67" y="591"/>
                    </a:lnTo>
                    <a:lnTo>
                      <a:pt x="75" y="527"/>
                    </a:lnTo>
                    <a:lnTo>
                      <a:pt x="76" y="517"/>
                    </a:lnTo>
                    <a:lnTo>
                      <a:pt x="79" y="498"/>
                    </a:lnTo>
                    <a:lnTo>
                      <a:pt x="80" y="487"/>
                    </a:lnTo>
                    <a:lnTo>
                      <a:pt x="88" y="421"/>
                    </a:lnTo>
                    <a:lnTo>
                      <a:pt x="89" y="355"/>
                    </a:lnTo>
                    <a:lnTo>
                      <a:pt x="95" y="289"/>
                    </a:lnTo>
                    <a:lnTo>
                      <a:pt x="107" y="233"/>
                    </a:lnTo>
                    <a:lnTo>
                      <a:pt x="116" y="179"/>
                    </a:lnTo>
                    <a:lnTo>
                      <a:pt x="125" y="124"/>
                    </a:lnTo>
                    <a:lnTo>
                      <a:pt x="132" y="70"/>
                    </a:lnTo>
                    <a:lnTo>
                      <a:pt x="135" y="14"/>
                    </a:lnTo>
                    <a:lnTo>
                      <a:pt x="135" y="9"/>
                    </a:lnTo>
                    <a:lnTo>
                      <a:pt x="136" y="4"/>
                    </a:lnTo>
                    <a:lnTo>
                      <a:pt x="136" y="0"/>
                    </a:lnTo>
                    <a:lnTo>
                      <a:pt x="127" y="4"/>
                    </a:lnTo>
                    <a:lnTo>
                      <a:pt x="118" y="10"/>
                    </a:lnTo>
                    <a:lnTo>
                      <a:pt x="108" y="16"/>
                    </a:lnTo>
                    <a:lnTo>
                      <a:pt x="105" y="22"/>
                    </a:lnTo>
                    <a:lnTo>
                      <a:pt x="105" y="30"/>
                    </a:lnTo>
                    <a:lnTo>
                      <a:pt x="104" y="39"/>
                    </a:lnTo>
                    <a:lnTo>
                      <a:pt x="104" y="45"/>
                    </a:lnTo>
                    <a:lnTo>
                      <a:pt x="102" y="56"/>
                    </a:lnTo>
                    <a:lnTo>
                      <a:pt x="102" y="62"/>
                    </a:lnTo>
                    <a:close/>
                  </a:path>
                </a:pathLst>
              </a:custGeom>
              <a:solidFill>
                <a:srgbClr val="47A3CB"/>
              </a:solidFill>
              <a:ln w="9525">
                <a:noFill/>
                <a:round/>
                <a:headEnd/>
                <a:tailEnd/>
              </a:ln>
            </p:spPr>
            <p:txBody>
              <a:bodyPr/>
              <a:lstStyle/>
              <a:p>
                <a:endParaRPr lang="en-US"/>
              </a:p>
            </p:txBody>
          </p:sp>
          <p:sp>
            <p:nvSpPr>
              <p:cNvPr id="18455" name="Freeform 191"/>
              <p:cNvSpPr>
                <a:spLocks/>
              </p:cNvSpPr>
              <p:nvPr/>
            </p:nvSpPr>
            <p:spPr bwMode="auto">
              <a:xfrm>
                <a:off x="1174" y="1406"/>
                <a:ext cx="34" cy="191"/>
              </a:xfrm>
              <a:custGeom>
                <a:avLst/>
                <a:gdLst>
                  <a:gd name="T0" fmla="*/ 0 w 136"/>
                  <a:gd name="T1" fmla="*/ 0 h 762"/>
                  <a:gd name="T2" fmla="*/ 0 w 136"/>
                  <a:gd name="T3" fmla="*/ 0 h 762"/>
                  <a:gd name="T4" fmla="*/ 0 w 136"/>
                  <a:gd name="T5" fmla="*/ 0 h 762"/>
                  <a:gd name="T6" fmla="*/ 0 w 136"/>
                  <a:gd name="T7" fmla="*/ 0 h 762"/>
                  <a:gd name="T8" fmla="*/ 0 w 136"/>
                  <a:gd name="T9" fmla="*/ 0 h 762"/>
                  <a:gd name="T10" fmla="*/ 0 w 136"/>
                  <a:gd name="T11" fmla="*/ 0 h 762"/>
                  <a:gd name="T12" fmla="*/ 0 w 136"/>
                  <a:gd name="T13" fmla="*/ 0 h 762"/>
                  <a:gd name="T14" fmla="*/ 0 w 136"/>
                  <a:gd name="T15" fmla="*/ 0 h 762"/>
                  <a:gd name="T16" fmla="*/ 0 w 136"/>
                  <a:gd name="T17" fmla="*/ 0 h 762"/>
                  <a:gd name="T18" fmla="*/ 0 w 136"/>
                  <a:gd name="T19" fmla="*/ 0 h 762"/>
                  <a:gd name="T20" fmla="*/ 0 w 136"/>
                  <a:gd name="T21" fmla="*/ 0 h 762"/>
                  <a:gd name="T22" fmla="*/ 0 w 136"/>
                  <a:gd name="T23" fmla="*/ 0 h 762"/>
                  <a:gd name="T24" fmla="*/ 0 w 136"/>
                  <a:gd name="T25" fmla="*/ 0 h 762"/>
                  <a:gd name="T26" fmla="*/ 0 w 136"/>
                  <a:gd name="T27" fmla="*/ 0 h 762"/>
                  <a:gd name="T28" fmla="*/ 0 w 136"/>
                  <a:gd name="T29" fmla="*/ 0 h 762"/>
                  <a:gd name="T30" fmla="*/ 0 w 136"/>
                  <a:gd name="T31" fmla="*/ 0 h 762"/>
                  <a:gd name="T32" fmla="*/ 0 w 136"/>
                  <a:gd name="T33" fmla="*/ 0 h 762"/>
                  <a:gd name="T34" fmla="*/ 0 w 136"/>
                  <a:gd name="T35" fmla="*/ 0 h 762"/>
                  <a:gd name="T36" fmla="*/ 0 w 136"/>
                  <a:gd name="T37" fmla="*/ 0 h 762"/>
                  <a:gd name="T38" fmla="*/ 0 w 136"/>
                  <a:gd name="T39" fmla="*/ 0 h 762"/>
                  <a:gd name="T40" fmla="*/ 0 w 136"/>
                  <a:gd name="T41" fmla="*/ 0 h 762"/>
                  <a:gd name="T42" fmla="*/ 0 w 136"/>
                  <a:gd name="T43" fmla="*/ 0 h 762"/>
                  <a:gd name="T44" fmla="*/ 0 w 136"/>
                  <a:gd name="T45" fmla="*/ 0 h 762"/>
                  <a:gd name="T46" fmla="*/ 0 w 136"/>
                  <a:gd name="T47" fmla="*/ 0 h 762"/>
                  <a:gd name="T48" fmla="*/ 0 w 136"/>
                  <a:gd name="T49" fmla="*/ 0 h 762"/>
                  <a:gd name="T50" fmla="*/ 0 w 136"/>
                  <a:gd name="T51" fmla="*/ 0 h 762"/>
                  <a:gd name="T52" fmla="*/ 0 w 136"/>
                  <a:gd name="T53" fmla="*/ 0 h 762"/>
                  <a:gd name="T54" fmla="*/ 0 w 136"/>
                  <a:gd name="T55" fmla="*/ 0 h 762"/>
                  <a:gd name="T56" fmla="*/ 0 w 136"/>
                  <a:gd name="T57" fmla="*/ 0 h 762"/>
                  <a:gd name="T58" fmla="*/ 0 w 136"/>
                  <a:gd name="T59" fmla="*/ 0 h 762"/>
                  <a:gd name="T60" fmla="*/ 0 w 136"/>
                  <a:gd name="T61" fmla="*/ 0 h 762"/>
                  <a:gd name="T62" fmla="*/ 0 w 136"/>
                  <a:gd name="T63" fmla="*/ 0 h 762"/>
                  <a:gd name="T64" fmla="*/ 0 w 136"/>
                  <a:gd name="T65" fmla="*/ 0 h 7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762"/>
                  <a:gd name="T101" fmla="*/ 136 w 136"/>
                  <a:gd name="T102" fmla="*/ 762 h 7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762">
                    <a:moveTo>
                      <a:pt x="102" y="62"/>
                    </a:moveTo>
                    <a:lnTo>
                      <a:pt x="98" y="110"/>
                    </a:lnTo>
                    <a:lnTo>
                      <a:pt x="91" y="157"/>
                    </a:lnTo>
                    <a:lnTo>
                      <a:pt x="80" y="205"/>
                    </a:lnTo>
                    <a:lnTo>
                      <a:pt x="71" y="256"/>
                    </a:lnTo>
                    <a:lnTo>
                      <a:pt x="66" y="311"/>
                    </a:lnTo>
                    <a:lnTo>
                      <a:pt x="62" y="370"/>
                    </a:lnTo>
                    <a:lnTo>
                      <a:pt x="59" y="424"/>
                    </a:lnTo>
                    <a:lnTo>
                      <a:pt x="52" y="469"/>
                    </a:lnTo>
                    <a:lnTo>
                      <a:pt x="45" y="513"/>
                    </a:lnTo>
                    <a:lnTo>
                      <a:pt x="36" y="558"/>
                    </a:lnTo>
                    <a:lnTo>
                      <a:pt x="35" y="566"/>
                    </a:lnTo>
                    <a:lnTo>
                      <a:pt x="33" y="579"/>
                    </a:lnTo>
                    <a:lnTo>
                      <a:pt x="32" y="588"/>
                    </a:lnTo>
                    <a:lnTo>
                      <a:pt x="27" y="611"/>
                    </a:lnTo>
                    <a:lnTo>
                      <a:pt x="25" y="635"/>
                    </a:lnTo>
                    <a:lnTo>
                      <a:pt x="22" y="659"/>
                    </a:lnTo>
                    <a:lnTo>
                      <a:pt x="20" y="672"/>
                    </a:lnTo>
                    <a:lnTo>
                      <a:pt x="13" y="705"/>
                    </a:lnTo>
                    <a:lnTo>
                      <a:pt x="0" y="762"/>
                    </a:lnTo>
                    <a:lnTo>
                      <a:pt x="8" y="761"/>
                    </a:lnTo>
                    <a:lnTo>
                      <a:pt x="24" y="756"/>
                    </a:lnTo>
                    <a:lnTo>
                      <a:pt x="32" y="754"/>
                    </a:lnTo>
                    <a:lnTo>
                      <a:pt x="46" y="703"/>
                    </a:lnTo>
                    <a:lnTo>
                      <a:pt x="58" y="648"/>
                    </a:lnTo>
                    <a:lnTo>
                      <a:pt x="67" y="591"/>
                    </a:lnTo>
                    <a:lnTo>
                      <a:pt x="75" y="527"/>
                    </a:lnTo>
                    <a:lnTo>
                      <a:pt x="76" y="517"/>
                    </a:lnTo>
                    <a:lnTo>
                      <a:pt x="79" y="498"/>
                    </a:lnTo>
                    <a:lnTo>
                      <a:pt x="80" y="487"/>
                    </a:lnTo>
                    <a:lnTo>
                      <a:pt x="88" y="421"/>
                    </a:lnTo>
                    <a:lnTo>
                      <a:pt x="89" y="355"/>
                    </a:lnTo>
                    <a:lnTo>
                      <a:pt x="95" y="289"/>
                    </a:lnTo>
                    <a:lnTo>
                      <a:pt x="107" y="233"/>
                    </a:lnTo>
                    <a:lnTo>
                      <a:pt x="116" y="179"/>
                    </a:lnTo>
                    <a:lnTo>
                      <a:pt x="125" y="124"/>
                    </a:lnTo>
                    <a:lnTo>
                      <a:pt x="132" y="70"/>
                    </a:lnTo>
                    <a:lnTo>
                      <a:pt x="135" y="14"/>
                    </a:lnTo>
                    <a:lnTo>
                      <a:pt x="135" y="9"/>
                    </a:lnTo>
                    <a:lnTo>
                      <a:pt x="136" y="4"/>
                    </a:lnTo>
                    <a:lnTo>
                      <a:pt x="136" y="0"/>
                    </a:lnTo>
                    <a:lnTo>
                      <a:pt x="127" y="4"/>
                    </a:lnTo>
                    <a:lnTo>
                      <a:pt x="118" y="10"/>
                    </a:lnTo>
                    <a:lnTo>
                      <a:pt x="108" y="16"/>
                    </a:lnTo>
                    <a:lnTo>
                      <a:pt x="105" y="22"/>
                    </a:lnTo>
                    <a:lnTo>
                      <a:pt x="105" y="30"/>
                    </a:lnTo>
                    <a:lnTo>
                      <a:pt x="104" y="39"/>
                    </a:lnTo>
                    <a:lnTo>
                      <a:pt x="104" y="45"/>
                    </a:lnTo>
                    <a:lnTo>
                      <a:pt x="102" y="56"/>
                    </a:lnTo>
                    <a:lnTo>
                      <a:pt x="102" y="62"/>
                    </a:lnTo>
                  </a:path>
                </a:pathLst>
              </a:custGeom>
              <a:noFill/>
              <a:ln w="1588">
                <a:solidFill>
                  <a:srgbClr val="87C2DC"/>
                </a:solidFill>
                <a:round/>
                <a:headEnd/>
                <a:tailEnd/>
              </a:ln>
            </p:spPr>
            <p:txBody>
              <a:bodyPr/>
              <a:lstStyle/>
              <a:p>
                <a:endParaRPr lang="en-US"/>
              </a:p>
            </p:txBody>
          </p:sp>
          <p:sp>
            <p:nvSpPr>
              <p:cNvPr id="18456" name="Freeform 192"/>
              <p:cNvSpPr>
                <a:spLocks/>
              </p:cNvSpPr>
              <p:nvPr/>
            </p:nvSpPr>
            <p:spPr bwMode="auto">
              <a:xfrm>
                <a:off x="1162" y="1322"/>
                <a:ext cx="53" cy="89"/>
              </a:xfrm>
              <a:custGeom>
                <a:avLst/>
                <a:gdLst>
                  <a:gd name="T0" fmla="*/ 0 w 210"/>
                  <a:gd name="T1" fmla="*/ 0 h 356"/>
                  <a:gd name="T2" fmla="*/ 0 w 210"/>
                  <a:gd name="T3" fmla="*/ 0 h 356"/>
                  <a:gd name="T4" fmla="*/ 0 w 210"/>
                  <a:gd name="T5" fmla="*/ 0 h 356"/>
                  <a:gd name="T6" fmla="*/ 0 w 210"/>
                  <a:gd name="T7" fmla="*/ 0 h 356"/>
                  <a:gd name="T8" fmla="*/ 0 w 210"/>
                  <a:gd name="T9" fmla="*/ 0 h 356"/>
                  <a:gd name="T10" fmla="*/ 0 w 210"/>
                  <a:gd name="T11" fmla="*/ 0 h 356"/>
                  <a:gd name="T12" fmla="*/ 0 w 210"/>
                  <a:gd name="T13" fmla="*/ 0 h 356"/>
                  <a:gd name="T14" fmla="*/ 0 w 210"/>
                  <a:gd name="T15" fmla="*/ 0 h 356"/>
                  <a:gd name="T16" fmla="*/ 0 w 210"/>
                  <a:gd name="T17" fmla="*/ 0 h 356"/>
                  <a:gd name="T18" fmla="*/ 0 w 210"/>
                  <a:gd name="T19" fmla="*/ 0 h 356"/>
                  <a:gd name="T20" fmla="*/ 0 w 210"/>
                  <a:gd name="T21" fmla="*/ 0 h 356"/>
                  <a:gd name="T22" fmla="*/ 0 w 210"/>
                  <a:gd name="T23" fmla="*/ 0 h 356"/>
                  <a:gd name="T24" fmla="*/ 0 w 210"/>
                  <a:gd name="T25" fmla="*/ 0 h 356"/>
                  <a:gd name="T26" fmla="*/ 0 w 210"/>
                  <a:gd name="T27" fmla="*/ 0 h 356"/>
                  <a:gd name="T28" fmla="*/ 0 w 210"/>
                  <a:gd name="T29" fmla="*/ 0 h 356"/>
                  <a:gd name="T30" fmla="*/ 0 w 210"/>
                  <a:gd name="T31" fmla="*/ 0 h 356"/>
                  <a:gd name="T32" fmla="*/ 0 w 210"/>
                  <a:gd name="T33" fmla="*/ 0 h 356"/>
                  <a:gd name="T34" fmla="*/ 0 w 210"/>
                  <a:gd name="T35" fmla="*/ 0 h 356"/>
                  <a:gd name="T36" fmla="*/ 0 w 210"/>
                  <a:gd name="T37" fmla="*/ 0 h 356"/>
                  <a:gd name="T38" fmla="*/ 0 w 210"/>
                  <a:gd name="T39" fmla="*/ 0 h 356"/>
                  <a:gd name="T40" fmla="*/ 0 w 210"/>
                  <a:gd name="T41" fmla="*/ 0 h 356"/>
                  <a:gd name="T42" fmla="*/ 0 w 210"/>
                  <a:gd name="T43" fmla="*/ 0 h 356"/>
                  <a:gd name="T44" fmla="*/ 0 w 210"/>
                  <a:gd name="T45" fmla="*/ 0 h 356"/>
                  <a:gd name="T46" fmla="*/ 0 w 210"/>
                  <a:gd name="T47" fmla="*/ 0 h 356"/>
                  <a:gd name="T48" fmla="*/ 0 w 210"/>
                  <a:gd name="T49" fmla="*/ 0 h 356"/>
                  <a:gd name="T50" fmla="*/ 0 w 210"/>
                  <a:gd name="T51" fmla="*/ 0 h 356"/>
                  <a:gd name="T52" fmla="*/ 0 w 210"/>
                  <a:gd name="T53" fmla="*/ 0 h 356"/>
                  <a:gd name="T54" fmla="*/ 0 w 210"/>
                  <a:gd name="T55" fmla="*/ 0 h 356"/>
                  <a:gd name="T56" fmla="*/ 0 w 210"/>
                  <a:gd name="T57" fmla="*/ 0 h 356"/>
                  <a:gd name="T58" fmla="*/ 0 w 210"/>
                  <a:gd name="T59" fmla="*/ 0 h 356"/>
                  <a:gd name="T60" fmla="*/ 0 w 210"/>
                  <a:gd name="T61" fmla="*/ 0 h 356"/>
                  <a:gd name="T62" fmla="*/ 0 w 210"/>
                  <a:gd name="T63" fmla="*/ 0 h 356"/>
                  <a:gd name="T64" fmla="*/ 0 w 210"/>
                  <a:gd name="T65" fmla="*/ 0 h 356"/>
                  <a:gd name="T66" fmla="*/ 0 w 210"/>
                  <a:gd name="T67" fmla="*/ 0 h 356"/>
                  <a:gd name="T68" fmla="*/ 0 w 210"/>
                  <a:gd name="T69" fmla="*/ 0 h 356"/>
                  <a:gd name="T70" fmla="*/ 0 w 210"/>
                  <a:gd name="T71" fmla="*/ 0 h 356"/>
                  <a:gd name="T72" fmla="*/ 0 w 210"/>
                  <a:gd name="T73" fmla="*/ 0 h 356"/>
                  <a:gd name="T74" fmla="*/ 0 w 210"/>
                  <a:gd name="T75" fmla="*/ 0 h 356"/>
                  <a:gd name="T76" fmla="*/ 0 w 210"/>
                  <a:gd name="T77" fmla="*/ 0 h 356"/>
                  <a:gd name="T78" fmla="*/ 0 w 210"/>
                  <a:gd name="T79" fmla="*/ 0 h 356"/>
                  <a:gd name="T80" fmla="*/ 0 w 210"/>
                  <a:gd name="T81" fmla="*/ 0 h 356"/>
                  <a:gd name="T82" fmla="*/ 0 w 210"/>
                  <a:gd name="T83" fmla="*/ 0 h 356"/>
                  <a:gd name="T84" fmla="*/ 0 w 210"/>
                  <a:gd name="T85" fmla="*/ 0 h 356"/>
                  <a:gd name="T86" fmla="*/ 0 w 210"/>
                  <a:gd name="T87" fmla="*/ 0 h 356"/>
                  <a:gd name="T88" fmla="*/ 0 w 210"/>
                  <a:gd name="T89" fmla="*/ 0 h 356"/>
                  <a:gd name="T90" fmla="*/ 0 w 210"/>
                  <a:gd name="T91" fmla="*/ 0 h 3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0"/>
                  <a:gd name="T139" fmla="*/ 0 h 356"/>
                  <a:gd name="T140" fmla="*/ 210 w 210"/>
                  <a:gd name="T141" fmla="*/ 356 h 3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0" h="356">
                    <a:moveTo>
                      <a:pt x="182" y="340"/>
                    </a:moveTo>
                    <a:lnTo>
                      <a:pt x="184" y="329"/>
                    </a:lnTo>
                    <a:lnTo>
                      <a:pt x="186" y="317"/>
                    </a:lnTo>
                    <a:lnTo>
                      <a:pt x="187" y="305"/>
                    </a:lnTo>
                    <a:lnTo>
                      <a:pt x="188" y="302"/>
                    </a:lnTo>
                    <a:lnTo>
                      <a:pt x="191" y="293"/>
                    </a:lnTo>
                    <a:lnTo>
                      <a:pt x="192" y="289"/>
                    </a:lnTo>
                    <a:lnTo>
                      <a:pt x="201" y="238"/>
                    </a:lnTo>
                    <a:lnTo>
                      <a:pt x="210" y="195"/>
                    </a:lnTo>
                    <a:lnTo>
                      <a:pt x="198" y="159"/>
                    </a:lnTo>
                    <a:lnTo>
                      <a:pt x="167" y="144"/>
                    </a:lnTo>
                    <a:lnTo>
                      <a:pt x="137" y="158"/>
                    </a:lnTo>
                    <a:lnTo>
                      <a:pt x="105" y="179"/>
                    </a:lnTo>
                    <a:lnTo>
                      <a:pt x="87" y="184"/>
                    </a:lnTo>
                    <a:lnTo>
                      <a:pt x="70" y="182"/>
                    </a:lnTo>
                    <a:lnTo>
                      <a:pt x="55" y="169"/>
                    </a:lnTo>
                    <a:lnTo>
                      <a:pt x="54" y="151"/>
                    </a:lnTo>
                    <a:lnTo>
                      <a:pt x="65" y="134"/>
                    </a:lnTo>
                    <a:lnTo>
                      <a:pt x="73" y="115"/>
                    </a:lnTo>
                    <a:lnTo>
                      <a:pt x="70" y="100"/>
                    </a:lnTo>
                    <a:lnTo>
                      <a:pt x="54" y="98"/>
                    </a:lnTo>
                    <a:lnTo>
                      <a:pt x="37" y="98"/>
                    </a:lnTo>
                    <a:lnTo>
                      <a:pt x="55" y="79"/>
                    </a:lnTo>
                    <a:lnTo>
                      <a:pt x="55" y="53"/>
                    </a:lnTo>
                    <a:lnTo>
                      <a:pt x="47" y="27"/>
                    </a:lnTo>
                    <a:lnTo>
                      <a:pt x="48" y="18"/>
                    </a:lnTo>
                    <a:lnTo>
                      <a:pt x="55" y="13"/>
                    </a:lnTo>
                    <a:lnTo>
                      <a:pt x="61" y="8"/>
                    </a:lnTo>
                    <a:lnTo>
                      <a:pt x="59" y="4"/>
                    </a:lnTo>
                    <a:lnTo>
                      <a:pt x="59" y="0"/>
                    </a:lnTo>
                    <a:lnTo>
                      <a:pt x="57" y="0"/>
                    </a:lnTo>
                    <a:lnTo>
                      <a:pt x="46" y="10"/>
                    </a:lnTo>
                    <a:lnTo>
                      <a:pt x="37" y="22"/>
                    </a:lnTo>
                    <a:lnTo>
                      <a:pt x="33" y="32"/>
                    </a:lnTo>
                    <a:lnTo>
                      <a:pt x="23" y="16"/>
                    </a:lnTo>
                    <a:lnTo>
                      <a:pt x="10" y="4"/>
                    </a:lnTo>
                    <a:lnTo>
                      <a:pt x="0" y="8"/>
                    </a:lnTo>
                    <a:lnTo>
                      <a:pt x="6" y="23"/>
                    </a:lnTo>
                    <a:lnTo>
                      <a:pt x="23" y="41"/>
                    </a:lnTo>
                    <a:lnTo>
                      <a:pt x="35" y="63"/>
                    </a:lnTo>
                    <a:lnTo>
                      <a:pt x="35" y="68"/>
                    </a:lnTo>
                    <a:lnTo>
                      <a:pt x="34" y="72"/>
                    </a:lnTo>
                    <a:lnTo>
                      <a:pt x="32" y="74"/>
                    </a:lnTo>
                    <a:lnTo>
                      <a:pt x="17" y="85"/>
                    </a:lnTo>
                    <a:lnTo>
                      <a:pt x="6" y="100"/>
                    </a:lnTo>
                    <a:lnTo>
                      <a:pt x="7" y="118"/>
                    </a:lnTo>
                    <a:lnTo>
                      <a:pt x="20" y="121"/>
                    </a:lnTo>
                    <a:lnTo>
                      <a:pt x="38" y="118"/>
                    </a:lnTo>
                    <a:lnTo>
                      <a:pt x="47" y="120"/>
                    </a:lnTo>
                    <a:lnTo>
                      <a:pt x="41" y="136"/>
                    </a:lnTo>
                    <a:lnTo>
                      <a:pt x="32" y="158"/>
                    </a:lnTo>
                    <a:lnTo>
                      <a:pt x="30" y="179"/>
                    </a:lnTo>
                    <a:lnTo>
                      <a:pt x="48" y="201"/>
                    </a:lnTo>
                    <a:lnTo>
                      <a:pt x="75" y="207"/>
                    </a:lnTo>
                    <a:lnTo>
                      <a:pt x="102" y="204"/>
                    </a:lnTo>
                    <a:lnTo>
                      <a:pt x="127" y="190"/>
                    </a:lnTo>
                    <a:lnTo>
                      <a:pt x="153" y="174"/>
                    </a:lnTo>
                    <a:lnTo>
                      <a:pt x="173" y="171"/>
                    </a:lnTo>
                    <a:lnTo>
                      <a:pt x="184" y="200"/>
                    </a:lnTo>
                    <a:lnTo>
                      <a:pt x="174" y="240"/>
                    </a:lnTo>
                    <a:lnTo>
                      <a:pt x="165" y="287"/>
                    </a:lnTo>
                    <a:lnTo>
                      <a:pt x="164" y="293"/>
                    </a:lnTo>
                    <a:lnTo>
                      <a:pt x="160" y="304"/>
                    </a:lnTo>
                    <a:lnTo>
                      <a:pt x="159" y="310"/>
                    </a:lnTo>
                    <a:lnTo>
                      <a:pt x="157" y="325"/>
                    </a:lnTo>
                    <a:lnTo>
                      <a:pt x="154" y="341"/>
                    </a:lnTo>
                    <a:lnTo>
                      <a:pt x="152" y="356"/>
                    </a:lnTo>
                    <a:lnTo>
                      <a:pt x="160" y="353"/>
                    </a:lnTo>
                    <a:lnTo>
                      <a:pt x="175" y="344"/>
                    </a:lnTo>
                    <a:lnTo>
                      <a:pt x="182" y="340"/>
                    </a:lnTo>
                    <a:close/>
                  </a:path>
                </a:pathLst>
              </a:custGeom>
              <a:solidFill>
                <a:srgbClr val="47A3CB"/>
              </a:solidFill>
              <a:ln w="9525">
                <a:noFill/>
                <a:round/>
                <a:headEnd/>
                <a:tailEnd/>
              </a:ln>
            </p:spPr>
            <p:txBody>
              <a:bodyPr/>
              <a:lstStyle/>
              <a:p>
                <a:endParaRPr lang="en-US"/>
              </a:p>
            </p:txBody>
          </p:sp>
          <p:sp>
            <p:nvSpPr>
              <p:cNvPr id="18457" name="Freeform 193"/>
              <p:cNvSpPr>
                <a:spLocks/>
              </p:cNvSpPr>
              <p:nvPr/>
            </p:nvSpPr>
            <p:spPr bwMode="auto">
              <a:xfrm>
                <a:off x="1162" y="1322"/>
                <a:ext cx="53" cy="89"/>
              </a:xfrm>
              <a:custGeom>
                <a:avLst/>
                <a:gdLst>
                  <a:gd name="T0" fmla="*/ 0 w 210"/>
                  <a:gd name="T1" fmla="*/ 0 h 356"/>
                  <a:gd name="T2" fmla="*/ 0 w 210"/>
                  <a:gd name="T3" fmla="*/ 0 h 356"/>
                  <a:gd name="T4" fmla="*/ 0 w 210"/>
                  <a:gd name="T5" fmla="*/ 0 h 356"/>
                  <a:gd name="T6" fmla="*/ 0 w 210"/>
                  <a:gd name="T7" fmla="*/ 0 h 356"/>
                  <a:gd name="T8" fmla="*/ 0 w 210"/>
                  <a:gd name="T9" fmla="*/ 0 h 356"/>
                  <a:gd name="T10" fmla="*/ 0 w 210"/>
                  <a:gd name="T11" fmla="*/ 0 h 356"/>
                  <a:gd name="T12" fmla="*/ 0 w 210"/>
                  <a:gd name="T13" fmla="*/ 0 h 356"/>
                  <a:gd name="T14" fmla="*/ 0 w 210"/>
                  <a:gd name="T15" fmla="*/ 0 h 356"/>
                  <a:gd name="T16" fmla="*/ 0 w 210"/>
                  <a:gd name="T17" fmla="*/ 0 h 356"/>
                  <a:gd name="T18" fmla="*/ 0 w 210"/>
                  <a:gd name="T19" fmla="*/ 0 h 356"/>
                  <a:gd name="T20" fmla="*/ 0 w 210"/>
                  <a:gd name="T21" fmla="*/ 0 h 356"/>
                  <a:gd name="T22" fmla="*/ 0 w 210"/>
                  <a:gd name="T23" fmla="*/ 0 h 356"/>
                  <a:gd name="T24" fmla="*/ 0 w 210"/>
                  <a:gd name="T25" fmla="*/ 0 h 356"/>
                  <a:gd name="T26" fmla="*/ 0 w 210"/>
                  <a:gd name="T27" fmla="*/ 0 h 356"/>
                  <a:gd name="T28" fmla="*/ 0 w 210"/>
                  <a:gd name="T29" fmla="*/ 0 h 356"/>
                  <a:gd name="T30" fmla="*/ 0 w 210"/>
                  <a:gd name="T31" fmla="*/ 0 h 356"/>
                  <a:gd name="T32" fmla="*/ 0 w 210"/>
                  <a:gd name="T33" fmla="*/ 0 h 356"/>
                  <a:gd name="T34" fmla="*/ 0 w 210"/>
                  <a:gd name="T35" fmla="*/ 0 h 356"/>
                  <a:gd name="T36" fmla="*/ 0 w 210"/>
                  <a:gd name="T37" fmla="*/ 0 h 356"/>
                  <a:gd name="T38" fmla="*/ 0 w 210"/>
                  <a:gd name="T39" fmla="*/ 0 h 356"/>
                  <a:gd name="T40" fmla="*/ 0 w 210"/>
                  <a:gd name="T41" fmla="*/ 0 h 356"/>
                  <a:gd name="T42" fmla="*/ 0 w 210"/>
                  <a:gd name="T43" fmla="*/ 0 h 356"/>
                  <a:gd name="T44" fmla="*/ 0 w 210"/>
                  <a:gd name="T45" fmla="*/ 0 h 356"/>
                  <a:gd name="T46" fmla="*/ 0 w 210"/>
                  <a:gd name="T47" fmla="*/ 0 h 356"/>
                  <a:gd name="T48" fmla="*/ 0 w 210"/>
                  <a:gd name="T49" fmla="*/ 0 h 356"/>
                  <a:gd name="T50" fmla="*/ 0 w 210"/>
                  <a:gd name="T51" fmla="*/ 0 h 356"/>
                  <a:gd name="T52" fmla="*/ 0 w 210"/>
                  <a:gd name="T53" fmla="*/ 0 h 356"/>
                  <a:gd name="T54" fmla="*/ 0 w 210"/>
                  <a:gd name="T55" fmla="*/ 0 h 356"/>
                  <a:gd name="T56" fmla="*/ 0 w 210"/>
                  <a:gd name="T57" fmla="*/ 0 h 356"/>
                  <a:gd name="T58" fmla="*/ 0 w 210"/>
                  <a:gd name="T59" fmla="*/ 0 h 356"/>
                  <a:gd name="T60" fmla="*/ 0 w 210"/>
                  <a:gd name="T61" fmla="*/ 0 h 356"/>
                  <a:gd name="T62" fmla="*/ 0 w 210"/>
                  <a:gd name="T63" fmla="*/ 0 h 356"/>
                  <a:gd name="T64" fmla="*/ 0 w 210"/>
                  <a:gd name="T65" fmla="*/ 0 h 356"/>
                  <a:gd name="T66" fmla="*/ 0 w 210"/>
                  <a:gd name="T67" fmla="*/ 0 h 356"/>
                  <a:gd name="T68" fmla="*/ 0 w 210"/>
                  <a:gd name="T69" fmla="*/ 0 h 356"/>
                  <a:gd name="T70" fmla="*/ 0 w 210"/>
                  <a:gd name="T71" fmla="*/ 0 h 356"/>
                  <a:gd name="T72" fmla="*/ 0 w 210"/>
                  <a:gd name="T73" fmla="*/ 0 h 356"/>
                  <a:gd name="T74" fmla="*/ 0 w 210"/>
                  <a:gd name="T75" fmla="*/ 0 h 356"/>
                  <a:gd name="T76" fmla="*/ 0 w 210"/>
                  <a:gd name="T77" fmla="*/ 0 h 356"/>
                  <a:gd name="T78" fmla="*/ 0 w 210"/>
                  <a:gd name="T79" fmla="*/ 0 h 356"/>
                  <a:gd name="T80" fmla="*/ 0 w 210"/>
                  <a:gd name="T81" fmla="*/ 0 h 356"/>
                  <a:gd name="T82" fmla="*/ 0 w 210"/>
                  <a:gd name="T83" fmla="*/ 0 h 356"/>
                  <a:gd name="T84" fmla="*/ 0 w 210"/>
                  <a:gd name="T85" fmla="*/ 0 h 356"/>
                  <a:gd name="T86" fmla="*/ 0 w 210"/>
                  <a:gd name="T87" fmla="*/ 0 h 356"/>
                  <a:gd name="T88" fmla="*/ 0 w 210"/>
                  <a:gd name="T89" fmla="*/ 0 h 356"/>
                  <a:gd name="T90" fmla="*/ 0 w 210"/>
                  <a:gd name="T91" fmla="*/ 0 h 356"/>
                  <a:gd name="T92" fmla="*/ 0 w 210"/>
                  <a:gd name="T93" fmla="*/ 0 h 3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0"/>
                  <a:gd name="T142" fmla="*/ 0 h 356"/>
                  <a:gd name="T143" fmla="*/ 210 w 210"/>
                  <a:gd name="T144" fmla="*/ 356 h 3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0" h="356">
                    <a:moveTo>
                      <a:pt x="182" y="340"/>
                    </a:moveTo>
                    <a:lnTo>
                      <a:pt x="184" y="329"/>
                    </a:lnTo>
                    <a:lnTo>
                      <a:pt x="186" y="317"/>
                    </a:lnTo>
                    <a:lnTo>
                      <a:pt x="187" y="305"/>
                    </a:lnTo>
                    <a:lnTo>
                      <a:pt x="188" y="302"/>
                    </a:lnTo>
                    <a:lnTo>
                      <a:pt x="191" y="293"/>
                    </a:lnTo>
                    <a:lnTo>
                      <a:pt x="192" y="289"/>
                    </a:lnTo>
                    <a:lnTo>
                      <a:pt x="201" y="238"/>
                    </a:lnTo>
                    <a:lnTo>
                      <a:pt x="210" y="195"/>
                    </a:lnTo>
                    <a:lnTo>
                      <a:pt x="198" y="159"/>
                    </a:lnTo>
                    <a:lnTo>
                      <a:pt x="167" y="144"/>
                    </a:lnTo>
                    <a:lnTo>
                      <a:pt x="137" y="158"/>
                    </a:lnTo>
                    <a:lnTo>
                      <a:pt x="105" y="179"/>
                    </a:lnTo>
                    <a:lnTo>
                      <a:pt x="87" y="184"/>
                    </a:lnTo>
                    <a:lnTo>
                      <a:pt x="70" y="182"/>
                    </a:lnTo>
                    <a:lnTo>
                      <a:pt x="55" y="169"/>
                    </a:lnTo>
                    <a:lnTo>
                      <a:pt x="54" y="151"/>
                    </a:lnTo>
                    <a:lnTo>
                      <a:pt x="65" y="134"/>
                    </a:lnTo>
                    <a:lnTo>
                      <a:pt x="73" y="115"/>
                    </a:lnTo>
                    <a:lnTo>
                      <a:pt x="70" y="100"/>
                    </a:lnTo>
                    <a:lnTo>
                      <a:pt x="54" y="98"/>
                    </a:lnTo>
                    <a:lnTo>
                      <a:pt x="37" y="98"/>
                    </a:lnTo>
                    <a:lnTo>
                      <a:pt x="55" y="79"/>
                    </a:lnTo>
                    <a:lnTo>
                      <a:pt x="55" y="53"/>
                    </a:lnTo>
                    <a:lnTo>
                      <a:pt x="47" y="27"/>
                    </a:lnTo>
                    <a:lnTo>
                      <a:pt x="48" y="18"/>
                    </a:lnTo>
                    <a:lnTo>
                      <a:pt x="55" y="13"/>
                    </a:lnTo>
                    <a:lnTo>
                      <a:pt x="61" y="8"/>
                    </a:lnTo>
                    <a:lnTo>
                      <a:pt x="59" y="4"/>
                    </a:lnTo>
                    <a:lnTo>
                      <a:pt x="59" y="0"/>
                    </a:lnTo>
                    <a:lnTo>
                      <a:pt x="57" y="0"/>
                    </a:lnTo>
                    <a:lnTo>
                      <a:pt x="46" y="10"/>
                    </a:lnTo>
                    <a:lnTo>
                      <a:pt x="37" y="22"/>
                    </a:lnTo>
                    <a:lnTo>
                      <a:pt x="33" y="32"/>
                    </a:lnTo>
                    <a:lnTo>
                      <a:pt x="23" y="16"/>
                    </a:lnTo>
                    <a:lnTo>
                      <a:pt x="10" y="4"/>
                    </a:lnTo>
                    <a:lnTo>
                      <a:pt x="0" y="8"/>
                    </a:lnTo>
                    <a:lnTo>
                      <a:pt x="6" y="23"/>
                    </a:lnTo>
                    <a:lnTo>
                      <a:pt x="23" y="41"/>
                    </a:lnTo>
                    <a:lnTo>
                      <a:pt x="35" y="63"/>
                    </a:lnTo>
                    <a:lnTo>
                      <a:pt x="35" y="68"/>
                    </a:lnTo>
                    <a:lnTo>
                      <a:pt x="34" y="72"/>
                    </a:lnTo>
                    <a:lnTo>
                      <a:pt x="32" y="74"/>
                    </a:lnTo>
                    <a:lnTo>
                      <a:pt x="17" y="85"/>
                    </a:lnTo>
                    <a:lnTo>
                      <a:pt x="6" y="100"/>
                    </a:lnTo>
                    <a:lnTo>
                      <a:pt x="7" y="118"/>
                    </a:lnTo>
                    <a:lnTo>
                      <a:pt x="20" y="121"/>
                    </a:lnTo>
                    <a:lnTo>
                      <a:pt x="38" y="118"/>
                    </a:lnTo>
                    <a:lnTo>
                      <a:pt x="47" y="120"/>
                    </a:lnTo>
                    <a:lnTo>
                      <a:pt x="41" y="136"/>
                    </a:lnTo>
                    <a:lnTo>
                      <a:pt x="32" y="158"/>
                    </a:lnTo>
                    <a:lnTo>
                      <a:pt x="30" y="179"/>
                    </a:lnTo>
                    <a:lnTo>
                      <a:pt x="48" y="201"/>
                    </a:lnTo>
                    <a:lnTo>
                      <a:pt x="75" y="207"/>
                    </a:lnTo>
                    <a:lnTo>
                      <a:pt x="102" y="204"/>
                    </a:lnTo>
                    <a:lnTo>
                      <a:pt x="127" y="190"/>
                    </a:lnTo>
                    <a:lnTo>
                      <a:pt x="153" y="174"/>
                    </a:lnTo>
                    <a:lnTo>
                      <a:pt x="173" y="171"/>
                    </a:lnTo>
                    <a:lnTo>
                      <a:pt x="184" y="200"/>
                    </a:lnTo>
                    <a:lnTo>
                      <a:pt x="174" y="240"/>
                    </a:lnTo>
                    <a:lnTo>
                      <a:pt x="165" y="287"/>
                    </a:lnTo>
                    <a:lnTo>
                      <a:pt x="164" y="293"/>
                    </a:lnTo>
                    <a:lnTo>
                      <a:pt x="160" y="304"/>
                    </a:lnTo>
                    <a:lnTo>
                      <a:pt x="159" y="310"/>
                    </a:lnTo>
                    <a:lnTo>
                      <a:pt x="157" y="325"/>
                    </a:lnTo>
                    <a:lnTo>
                      <a:pt x="154" y="341"/>
                    </a:lnTo>
                    <a:lnTo>
                      <a:pt x="152" y="356"/>
                    </a:lnTo>
                    <a:lnTo>
                      <a:pt x="160" y="353"/>
                    </a:lnTo>
                    <a:lnTo>
                      <a:pt x="175" y="344"/>
                    </a:lnTo>
                    <a:lnTo>
                      <a:pt x="182" y="340"/>
                    </a:lnTo>
                  </a:path>
                </a:pathLst>
              </a:custGeom>
              <a:noFill/>
              <a:ln w="1588">
                <a:solidFill>
                  <a:srgbClr val="87C2DC"/>
                </a:solidFill>
                <a:round/>
                <a:headEnd/>
                <a:tailEnd/>
              </a:ln>
            </p:spPr>
            <p:txBody>
              <a:bodyPr/>
              <a:lstStyle/>
              <a:p>
                <a:endParaRPr lang="en-US"/>
              </a:p>
            </p:txBody>
          </p:sp>
          <p:sp>
            <p:nvSpPr>
              <p:cNvPr id="18458" name="Freeform 194"/>
              <p:cNvSpPr>
                <a:spLocks/>
              </p:cNvSpPr>
              <p:nvPr/>
            </p:nvSpPr>
            <p:spPr bwMode="auto">
              <a:xfrm>
                <a:off x="1063" y="1407"/>
                <a:ext cx="38" cy="194"/>
              </a:xfrm>
              <a:custGeom>
                <a:avLst/>
                <a:gdLst>
                  <a:gd name="T0" fmla="*/ 0 w 154"/>
                  <a:gd name="T1" fmla="*/ 0 h 775"/>
                  <a:gd name="T2" fmla="*/ 0 w 154"/>
                  <a:gd name="T3" fmla="*/ 0 h 775"/>
                  <a:gd name="T4" fmla="*/ 0 w 154"/>
                  <a:gd name="T5" fmla="*/ 0 h 775"/>
                  <a:gd name="T6" fmla="*/ 0 w 154"/>
                  <a:gd name="T7" fmla="*/ 0 h 775"/>
                  <a:gd name="T8" fmla="*/ 0 w 154"/>
                  <a:gd name="T9" fmla="*/ 0 h 775"/>
                  <a:gd name="T10" fmla="*/ 0 w 154"/>
                  <a:gd name="T11" fmla="*/ 0 h 775"/>
                  <a:gd name="T12" fmla="*/ 0 w 154"/>
                  <a:gd name="T13" fmla="*/ 0 h 775"/>
                  <a:gd name="T14" fmla="*/ 0 w 154"/>
                  <a:gd name="T15" fmla="*/ 0 h 775"/>
                  <a:gd name="T16" fmla="*/ 0 w 154"/>
                  <a:gd name="T17" fmla="*/ 0 h 775"/>
                  <a:gd name="T18" fmla="*/ 0 w 154"/>
                  <a:gd name="T19" fmla="*/ 0 h 775"/>
                  <a:gd name="T20" fmla="*/ 0 w 154"/>
                  <a:gd name="T21" fmla="*/ 0 h 775"/>
                  <a:gd name="T22" fmla="*/ 0 w 154"/>
                  <a:gd name="T23" fmla="*/ 0 h 775"/>
                  <a:gd name="T24" fmla="*/ 0 w 154"/>
                  <a:gd name="T25" fmla="*/ 0 h 775"/>
                  <a:gd name="T26" fmla="*/ 0 w 154"/>
                  <a:gd name="T27" fmla="*/ 0 h 775"/>
                  <a:gd name="T28" fmla="*/ 0 w 154"/>
                  <a:gd name="T29" fmla="*/ 0 h 775"/>
                  <a:gd name="T30" fmla="*/ 0 w 154"/>
                  <a:gd name="T31" fmla="*/ 0 h 775"/>
                  <a:gd name="T32" fmla="*/ 0 w 154"/>
                  <a:gd name="T33" fmla="*/ 0 h 775"/>
                  <a:gd name="T34" fmla="*/ 0 w 154"/>
                  <a:gd name="T35" fmla="*/ 0 h 775"/>
                  <a:gd name="T36" fmla="*/ 0 w 154"/>
                  <a:gd name="T37" fmla="*/ 0 h 775"/>
                  <a:gd name="T38" fmla="*/ 0 w 154"/>
                  <a:gd name="T39" fmla="*/ 0 h 775"/>
                  <a:gd name="T40" fmla="*/ 0 w 154"/>
                  <a:gd name="T41" fmla="*/ 0 h 775"/>
                  <a:gd name="T42" fmla="*/ 0 w 154"/>
                  <a:gd name="T43" fmla="*/ 0 h 775"/>
                  <a:gd name="T44" fmla="*/ 0 w 154"/>
                  <a:gd name="T45" fmla="*/ 0 h 775"/>
                  <a:gd name="T46" fmla="*/ 0 w 154"/>
                  <a:gd name="T47" fmla="*/ 0 h 775"/>
                  <a:gd name="T48" fmla="*/ 0 w 154"/>
                  <a:gd name="T49" fmla="*/ 0 h 775"/>
                  <a:gd name="T50" fmla="*/ 0 w 154"/>
                  <a:gd name="T51" fmla="*/ 0 h 775"/>
                  <a:gd name="T52" fmla="*/ 0 w 154"/>
                  <a:gd name="T53" fmla="*/ 0 h 775"/>
                  <a:gd name="T54" fmla="*/ 0 w 154"/>
                  <a:gd name="T55" fmla="*/ 0 h 775"/>
                  <a:gd name="T56" fmla="*/ 0 w 154"/>
                  <a:gd name="T57" fmla="*/ 0 h 775"/>
                  <a:gd name="T58" fmla="*/ 0 w 154"/>
                  <a:gd name="T59" fmla="*/ 0 h 775"/>
                  <a:gd name="T60" fmla="*/ 0 w 154"/>
                  <a:gd name="T61" fmla="*/ 0 h 775"/>
                  <a:gd name="T62" fmla="*/ 0 w 154"/>
                  <a:gd name="T63" fmla="*/ 0 h 775"/>
                  <a:gd name="T64" fmla="*/ 0 w 154"/>
                  <a:gd name="T65" fmla="*/ 0 h 775"/>
                  <a:gd name="T66" fmla="*/ 0 w 154"/>
                  <a:gd name="T67" fmla="*/ 0 h 775"/>
                  <a:gd name="T68" fmla="*/ 0 w 154"/>
                  <a:gd name="T69" fmla="*/ 0 h 775"/>
                  <a:gd name="T70" fmla="*/ 0 w 154"/>
                  <a:gd name="T71" fmla="*/ 0 h 775"/>
                  <a:gd name="T72" fmla="*/ 0 w 154"/>
                  <a:gd name="T73" fmla="*/ 0 h 775"/>
                  <a:gd name="T74" fmla="*/ 0 w 154"/>
                  <a:gd name="T75" fmla="*/ 0 h 775"/>
                  <a:gd name="T76" fmla="*/ 0 w 154"/>
                  <a:gd name="T77" fmla="*/ 0 h 775"/>
                  <a:gd name="T78" fmla="*/ 0 w 154"/>
                  <a:gd name="T79" fmla="*/ 0 h 775"/>
                  <a:gd name="T80" fmla="*/ 0 w 154"/>
                  <a:gd name="T81" fmla="*/ 0 h 775"/>
                  <a:gd name="T82" fmla="*/ 0 w 154"/>
                  <a:gd name="T83" fmla="*/ 0 h 775"/>
                  <a:gd name="T84" fmla="*/ 0 w 154"/>
                  <a:gd name="T85" fmla="*/ 0 h 775"/>
                  <a:gd name="T86" fmla="*/ 0 w 154"/>
                  <a:gd name="T87" fmla="*/ 0 h 775"/>
                  <a:gd name="T88" fmla="*/ 0 w 154"/>
                  <a:gd name="T89" fmla="*/ 0 h 775"/>
                  <a:gd name="T90" fmla="*/ 0 w 154"/>
                  <a:gd name="T91" fmla="*/ 0 h 775"/>
                  <a:gd name="T92" fmla="*/ 0 w 154"/>
                  <a:gd name="T93" fmla="*/ 0 h 775"/>
                  <a:gd name="T94" fmla="*/ 0 w 154"/>
                  <a:gd name="T95" fmla="*/ 0 h 775"/>
                  <a:gd name="T96" fmla="*/ 0 w 154"/>
                  <a:gd name="T97" fmla="*/ 0 h 775"/>
                  <a:gd name="T98" fmla="*/ 0 w 154"/>
                  <a:gd name="T99" fmla="*/ 0 h 775"/>
                  <a:gd name="T100" fmla="*/ 0 w 154"/>
                  <a:gd name="T101" fmla="*/ 0 h 775"/>
                  <a:gd name="T102" fmla="*/ 0 w 154"/>
                  <a:gd name="T103" fmla="*/ 0 h 775"/>
                  <a:gd name="T104" fmla="*/ 0 w 154"/>
                  <a:gd name="T105" fmla="*/ 0 h 775"/>
                  <a:gd name="T106" fmla="*/ 0 w 154"/>
                  <a:gd name="T107" fmla="*/ 0 h 7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775"/>
                  <a:gd name="T164" fmla="*/ 154 w 154"/>
                  <a:gd name="T165" fmla="*/ 775 h 7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775">
                    <a:moveTo>
                      <a:pt x="33" y="19"/>
                    </a:moveTo>
                    <a:lnTo>
                      <a:pt x="40" y="83"/>
                    </a:lnTo>
                    <a:lnTo>
                      <a:pt x="50" y="146"/>
                    </a:lnTo>
                    <a:lnTo>
                      <a:pt x="63" y="209"/>
                    </a:lnTo>
                    <a:lnTo>
                      <a:pt x="73" y="260"/>
                    </a:lnTo>
                    <a:lnTo>
                      <a:pt x="84" y="315"/>
                    </a:lnTo>
                    <a:lnTo>
                      <a:pt x="92" y="371"/>
                    </a:lnTo>
                    <a:lnTo>
                      <a:pt x="99" y="427"/>
                    </a:lnTo>
                    <a:lnTo>
                      <a:pt x="103" y="472"/>
                    </a:lnTo>
                    <a:lnTo>
                      <a:pt x="107" y="517"/>
                    </a:lnTo>
                    <a:lnTo>
                      <a:pt x="115" y="562"/>
                    </a:lnTo>
                    <a:lnTo>
                      <a:pt x="117" y="575"/>
                    </a:lnTo>
                    <a:lnTo>
                      <a:pt x="123" y="602"/>
                    </a:lnTo>
                    <a:lnTo>
                      <a:pt x="129" y="631"/>
                    </a:lnTo>
                    <a:lnTo>
                      <a:pt x="132" y="640"/>
                    </a:lnTo>
                    <a:lnTo>
                      <a:pt x="143" y="691"/>
                    </a:lnTo>
                    <a:lnTo>
                      <a:pt x="154" y="765"/>
                    </a:lnTo>
                    <a:lnTo>
                      <a:pt x="144" y="767"/>
                    </a:lnTo>
                    <a:lnTo>
                      <a:pt x="125" y="773"/>
                    </a:lnTo>
                    <a:lnTo>
                      <a:pt x="116" y="775"/>
                    </a:lnTo>
                    <a:lnTo>
                      <a:pt x="104" y="729"/>
                    </a:lnTo>
                    <a:lnTo>
                      <a:pt x="96" y="676"/>
                    </a:lnTo>
                    <a:lnTo>
                      <a:pt x="87" y="621"/>
                    </a:lnTo>
                    <a:lnTo>
                      <a:pt x="79" y="568"/>
                    </a:lnTo>
                    <a:lnTo>
                      <a:pt x="71" y="519"/>
                    </a:lnTo>
                    <a:lnTo>
                      <a:pt x="70" y="503"/>
                    </a:lnTo>
                    <a:lnTo>
                      <a:pt x="66" y="473"/>
                    </a:lnTo>
                    <a:lnTo>
                      <a:pt x="64" y="456"/>
                    </a:lnTo>
                    <a:lnTo>
                      <a:pt x="60" y="400"/>
                    </a:lnTo>
                    <a:lnTo>
                      <a:pt x="56" y="350"/>
                    </a:lnTo>
                    <a:lnTo>
                      <a:pt x="47" y="294"/>
                    </a:lnTo>
                    <a:lnTo>
                      <a:pt x="36" y="236"/>
                    </a:lnTo>
                    <a:lnTo>
                      <a:pt x="25" y="177"/>
                    </a:lnTo>
                    <a:lnTo>
                      <a:pt x="16" y="117"/>
                    </a:lnTo>
                    <a:lnTo>
                      <a:pt x="7" y="58"/>
                    </a:lnTo>
                    <a:lnTo>
                      <a:pt x="0" y="0"/>
                    </a:lnTo>
                    <a:lnTo>
                      <a:pt x="6" y="1"/>
                    </a:lnTo>
                    <a:lnTo>
                      <a:pt x="18" y="1"/>
                    </a:lnTo>
                    <a:lnTo>
                      <a:pt x="31" y="6"/>
                    </a:lnTo>
                    <a:lnTo>
                      <a:pt x="31" y="9"/>
                    </a:lnTo>
                    <a:lnTo>
                      <a:pt x="33" y="15"/>
                    </a:lnTo>
                    <a:lnTo>
                      <a:pt x="33" y="19"/>
                    </a:lnTo>
                    <a:close/>
                  </a:path>
                </a:pathLst>
              </a:custGeom>
              <a:solidFill>
                <a:srgbClr val="47A3CB"/>
              </a:solidFill>
              <a:ln w="9525">
                <a:noFill/>
                <a:round/>
                <a:headEnd/>
                <a:tailEnd/>
              </a:ln>
            </p:spPr>
            <p:txBody>
              <a:bodyPr/>
              <a:lstStyle/>
              <a:p>
                <a:endParaRPr lang="en-US"/>
              </a:p>
            </p:txBody>
          </p:sp>
          <p:sp>
            <p:nvSpPr>
              <p:cNvPr id="18459" name="Freeform 195"/>
              <p:cNvSpPr>
                <a:spLocks/>
              </p:cNvSpPr>
              <p:nvPr/>
            </p:nvSpPr>
            <p:spPr bwMode="auto">
              <a:xfrm>
                <a:off x="1063" y="1407"/>
                <a:ext cx="38" cy="194"/>
              </a:xfrm>
              <a:custGeom>
                <a:avLst/>
                <a:gdLst>
                  <a:gd name="T0" fmla="*/ 0 w 154"/>
                  <a:gd name="T1" fmla="*/ 0 h 775"/>
                  <a:gd name="T2" fmla="*/ 0 w 154"/>
                  <a:gd name="T3" fmla="*/ 0 h 775"/>
                  <a:gd name="T4" fmla="*/ 0 w 154"/>
                  <a:gd name="T5" fmla="*/ 0 h 775"/>
                  <a:gd name="T6" fmla="*/ 0 w 154"/>
                  <a:gd name="T7" fmla="*/ 0 h 775"/>
                  <a:gd name="T8" fmla="*/ 0 w 154"/>
                  <a:gd name="T9" fmla="*/ 0 h 775"/>
                  <a:gd name="T10" fmla="*/ 0 w 154"/>
                  <a:gd name="T11" fmla="*/ 0 h 775"/>
                  <a:gd name="T12" fmla="*/ 0 w 154"/>
                  <a:gd name="T13" fmla="*/ 0 h 775"/>
                  <a:gd name="T14" fmla="*/ 0 w 154"/>
                  <a:gd name="T15" fmla="*/ 0 h 775"/>
                  <a:gd name="T16" fmla="*/ 0 w 154"/>
                  <a:gd name="T17" fmla="*/ 0 h 775"/>
                  <a:gd name="T18" fmla="*/ 0 w 154"/>
                  <a:gd name="T19" fmla="*/ 0 h 775"/>
                  <a:gd name="T20" fmla="*/ 0 w 154"/>
                  <a:gd name="T21" fmla="*/ 0 h 775"/>
                  <a:gd name="T22" fmla="*/ 0 w 154"/>
                  <a:gd name="T23" fmla="*/ 0 h 775"/>
                  <a:gd name="T24" fmla="*/ 0 w 154"/>
                  <a:gd name="T25" fmla="*/ 0 h 775"/>
                  <a:gd name="T26" fmla="*/ 0 w 154"/>
                  <a:gd name="T27" fmla="*/ 0 h 775"/>
                  <a:gd name="T28" fmla="*/ 0 w 154"/>
                  <a:gd name="T29" fmla="*/ 0 h 775"/>
                  <a:gd name="T30" fmla="*/ 0 w 154"/>
                  <a:gd name="T31" fmla="*/ 0 h 775"/>
                  <a:gd name="T32" fmla="*/ 0 w 154"/>
                  <a:gd name="T33" fmla="*/ 0 h 775"/>
                  <a:gd name="T34" fmla="*/ 0 w 154"/>
                  <a:gd name="T35" fmla="*/ 0 h 775"/>
                  <a:gd name="T36" fmla="*/ 0 w 154"/>
                  <a:gd name="T37" fmla="*/ 0 h 775"/>
                  <a:gd name="T38" fmla="*/ 0 w 154"/>
                  <a:gd name="T39" fmla="*/ 0 h 775"/>
                  <a:gd name="T40" fmla="*/ 0 w 154"/>
                  <a:gd name="T41" fmla="*/ 0 h 775"/>
                  <a:gd name="T42" fmla="*/ 0 w 154"/>
                  <a:gd name="T43" fmla="*/ 0 h 775"/>
                  <a:gd name="T44" fmla="*/ 0 w 154"/>
                  <a:gd name="T45" fmla="*/ 0 h 775"/>
                  <a:gd name="T46" fmla="*/ 0 w 154"/>
                  <a:gd name="T47" fmla="*/ 0 h 775"/>
                  <a:gd name="T48" fmla="*/ 0 w 154"/>
                  <a:gd name="T49" fmla="*/ 0 h 775"/>
                  <a:gd name="T50" fmla="*/ 0 w 154"/>
                  <a:gd name="T51" fmla="*/ 0 h 775"/>
                  <a:gd name="T52" fmla="*/ 0 w 154"/>
                  <a:gd name="T53" fmla="*/ 0 h 775"/>
                  <a:gd name="T54" fmla="*/ 0 w 154"/>
                  <a:gd name="T55" fmla="*/ 0 h 775"/>
                  <a:gd name="T56" fmla="*/ 0 w 154"/>
                  <a:gd name="T57" fmla="*/ 0 h 775"/>
                  <a:gd name="T58" fmla="*/ 0 w 154"/>
                  <a:gd name="T59" fmla="*/ 0 h 775"/>
                  <a:gd name="T60" fmla="*/ 0 w 154"/>
                  <a:gd name="T61" fmla="*/ 0 h 775"/>
                  <a:gd name="T62" fmla="*/ 0 w 154"/>
                  <a:gd name="T63" fmla="*/ 0 h 775"/>
                  <a:gd name="T64" fmla="*/ 0 w 154"/>
                  <a:gd name="T65" fmla="*/ 0 h 775"/>
                  <a:gd name="T66" fmla="*/ 0 w 154"/>
                  <a:gd name="T67" fmla="*/ 0 h 775"/>
                  <a:gd name="T68" fmla="*/ 0 w 154"/>
                  <a:gd name="T69" fmla="*/ 0 h 775"/>
                  <a:gd name="T70" fmla="*/ 0 w 154"/>
                  <a:gd name="T71" fmla="*/ 0 h 775"/>
                  <a:gd name="T72" fmla="*/ 0 w 154"/>
                  <a:gd name="T73" fmla="*/ 0 h 775"/>
                  <a:gd name="T74" fmla="*/ 0 w 154"/>
                  <a:gd name="T75" fmla="*/ 0 h 775"/>
                  <a:gd name="T76" fmla="*/ 0 w 154"/>
                  <a:gd name="T77" fmla="*/ 0 h 775"/>
                  <a:gd name="T78" fmla="*/ 0 w 154"/>
                  <a:gd name="T79" fmla="*/ 0 h 775"/>
                  <a:gd name="T80" fmla="*/ 0 w 154"/>
                  <a:gd name="T81" fmla="*/ 0 h 775"/>
                  <a:gd name="T82" fmla="*/ 0 w 154"/>
                  <a:gd name="T83" fmla="*/ 0 h 775"/>
                  <a:gd name="T84" fmla="*/ 0 w 154"/>
                  <a:gd name="T85" fmla="*/ 0 h 775"/>
                  <a:gd name="T86" fmla="*/ 0 w 154"/>
                  <a:gd name="T87" fmla="*/ 0 h 775"/>
                  <a:gd name="T88" fmla="*/ 0 w 154"/>
                  <a:gd name="T89" fmla="*/ 0 h 775"/>
                  <a:gd name="T90" fmla="*/ 0 w 154"/>
                  <a:gd name="T91" fmla="*/ 0 h 775"/>
                  <a:gd name="T92" fmla="*/ 0 w 154"/>
                  <a:gd name="T93" fmla="*/ 0 h 775"/>
                  <a:gd name="T94" fmla="*/ 0 w 154"/>
                  <a:gd name="T95" fmla="*/ 0 h 775"/>
                  <a:gd name="T96" fmla="*/ 0 w 154"/>
                  <a:gd name="T97" fmla="*/ 0 h 775"/>
                  <a:gd name="T98" fmla="*/ 0 w 154"/>
                  <a:gd name="T99" fmla="*/ 0 h 775"/>
                  <a:gd name="T100" fmla="*/ 0 w 154"/>
                  <a:gd name="T101" fmla="*/ 0 h 775"/>
                  <a:gd name="T102" fmla="*/ 0 w 154"/>
                  <a:gd name="T103" fmla="*/ 0 h 775"/>
                  <a:gd name="T104" fmla="*/ 0 w 154"/>
                  <a:gd name="T105" fmla="*/ 0 h 775"/>
                  <a:gd name="T106" fmla="*/ 0 w 154"/>
                  <a:gd name="T107" fmla="*/ 0 h 775"/>
                  <a:gd name="T108" fmla="*/ 0 w 154"/>
                  <a:gd name="T109" fmla="*/ 0 h 7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4"/>
                  <a:gd name="T166" fmla="*/ 0 h 775"/>
                  <a:gd name="T167" fmla="*/ 154 w 154"/>
                  <a:gd name="T168" fmla="*/ 775 h 7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4" h="775">
                    <a:moveTo>
                      <a:pt x="33" y="19"/>
                    </a:moveTo>
                    <a:lnTo>
                      <a:pt x="40" y="83"/>
                    </a:lnTo>
                    <a:lnTo>
                      <a:pt x="50" y="146"/>
                    </a:lnTo>
                    <a:lnTo>
                      <a:pt x="63" y="209"/>
                    </a:lnTo>
                    <a:lnTo>
                      <a:pt x="73" y="260"/>
                    </a:lnTo>
                    <a:lnTo>
                      <a:pt x="84" y="315"/>
                    </a:lnTo>
                    <a:lnTo>
                      <a:pt x="92" y="371"/>
                    </a:lnTo>
                    <a:lnTo>
                      <a:pt x="99" y="427"/>
                    </a:lnTo>
                    <a:lnTo>
                      <a:pt x="103" y="472"/>
                    </a:lnTo>
                    <a:lnTo>
                      <a:pt x="107" y="517"/>
                    </a:lnTo>
                    <a:lnTo>
                      <a:pt x="115" y="562"/>
                    </a:lnTo>
                    <a:lnTo>
                      <a:pt x="117" y="575"/>
                    </a:lnTo>
                    <a:lnTo>
                      <a:pt x="123" y="602"/>
                    </a:lnTo>
                    <a:lnTo>
                      <a:pt x="129" y="631"/>
                    </a:lnTo>
                    <a:lnTo>
                      <a:pt x="132" y="640"/>
                    </a:lnTo>
                    <a:lnTo>
                      <a:pt x="143" y="691"/>
                    </a:lnTo>
                    <a:lnTo>
                      <a:pt x="154" y="765"/>
                    </a:lnTo>
                    <a:lnTo>
                      <a:pt x="144" y="767"/>
                    </a:lnTo>
                    <a:lnTo>
                      <a:pt x="125" y="773"/>
                    </a:lnTo>
                    <a:lnTo>
                      <a:pt x="116" y="775"/>
                    </a:lnTo>
                    <a:lnTo>
                      <a:pt x="104" y="729"/>
                    </a:lnTo>
                    <a:lnTo>
                      <a:pt x="96" y="676"/>
                    </a:lnTo>
                    <a:lnTo>
                      <a:pt x="87" y="621"/>
                    </a:lnTo>
                    <a:lnTo>
                      <a:pt x="79" y="568"/>
                    </a:lnTo>
                    <a:lnTo>
                      <a:pt x="71" y="519"/>
                    </a:lnTo>
                    <a:lnTo>
                      <a:pt x="70" y="503"/>
                    </a:lnTo>
                    <a:lnTo>
                      <a:pt x="66" y="473"/>
                    </a:lnTo>
                    <a:lnTo>
                      <a:pt x="64" y="456"/>
                    </a:lnTo>
                    <a:lnTo>
                      <a:pt x="60" y="400"/>
                    </a:lnTo>
                    <a:lnTo>
                      <a:pt x="56" y="350"/>
                    </a:lnTo>
                    <a:lnTo>
                      <a:pt x="47" y="294"/>
                    </a:lnTo>
                    <a:lnTo>
                      <a:pt x="36" y="236"/>
                    </a:lnTo>
                    <a:lnTo>
                      <a:pt x="25" y="177"/>
                    </a:lnTo>
                    <a:lnTo>
                      <a:pt x="16" y="117"/>
                    </a:lnTo>
                    <a:lnTo>
                      <a:pt x="7" y="58"/>
                    </a:lnTo>
                    <a:lnTo>
                      <a:pt x="0" y="0"/>
                    </a:lnTo>
                    <a:lnTo>
                      <a:pt x="6" y="1"/>
                    </a:lnTo>
                    <a:lnTo>
                      <a:pt x="18" y="1"/>
                    </a:lnTo>
                    <a:lnTo>
                      <a:pt x="31" y="6"/>
                    </a:lnTo>
                    <a:lnTo>
                      <a:pt x="31" y="9"/>
                    </a:lnTo>
                    <a:lnTo>
                      <a:pt x="33" y="15"/>
                    </a:lnTo>
                    <a:lnTo>
                      <a:pt x="33" y="19"/>
                    </a:lnTo>
                  </a:path>
                </a:pathLst>
              </a:custGeom>
              <a:noFill/>
              <a:ln w="1588">
                <a:solidFill>
                  <a:srgbClr val="87C2DC"/>
                </a:solidFill>
                <a:round/>
                <a:headEnd/>
                <a:tailEnd/>
              </a:ln>
            </p:spPr>
            <p:txBody>
              <a:bodyPr/>
              <a:lstStyle/>
              <a:p>
                <a:endParaRPr lang="en-US"/>
              </a:p>
            </p:txBody>
          </p:sp>
          <p:sp>
            <p:nvSpPr>
              <p:cNvPr id="18460" name="Freeform 196"/>
              <p:cNvSpPr>
                <a:spLocks/>
              </p:cNvSpPr>
              <p:nvPr/>
            </p:nvSpPr>
            <p:spPr bwMode="auto">
              <a:xfrm>
                <a:off x="1060" y="1322"/>
                <a:ext cx="55" cy="87"/>
              </a:xfrm>
              <a:custGeom>
                <a:avLst/>
                <a:gdLst>
                  <a:gd name="T0" fmla="*/ 0 w 221"/>
                  <a:gd name="T1" fmla="*/ 0 h 346"/>
                  <a:gd name="T2" fmla="*/ 0 w 221"/>
                  <a:gd name="T3" fmla="*/ 0 h 346"/>
                  <a:gd name="T4" fmla="*/ 0 w 221"/>
                  <a:gd name="T5" fmla="*/ 0 h 346"/>
                  <a:gd name="T6" fmla="*/ 0 w 221"/>
                  <a:gd name="T7" fmla="*/ 0 h 346"/>
                  <a:gd name="T8" fmla="*/ 0 w 221"/>
                  <a:gd name="T9" fmla="*/ 0 h 346"/>
                  <a:gd name="T10" fmla="*/ 0 w 221"/>
                  <a:gd name="T11" fmla="*/ 0 h 346"/>
                  <a:gd name="T12" fmla="*/ 0 w 221"/>
                  <a:gd name="T13" fmla="*/ 0 h 346"/>
                  <a:gd name="T14" fmla="*/ 0 w 221"/>
                  <a:gd name="T15" fmla="*/ 0 h 346"/>
                  <a:gd name="T16" fmla="*/ 0 w 221"/>
                  <a:gd name="T17" fmla="*/ 0 h 346"/>
                  <a:gd name="T18" fmla="*/ 0 w 221"/>
                  <a:gd name="T19" fmla="*/ 0 h 346"/>
                  <a:gd name="T20" fmla="*/ 0 w 221"/>
                  <a:gd name="T21" fmla="*/ 0 h 346"/>
                  <a:gd name="T22" fmla="*/ 0 w 221"/>
                  <a:gd name="T23" fmla="*/ 0 h 346"/>
                  <a:gd name="T24" fmla="*/ 0 w 221"/>
                  <a:gd name="T25" fmla="*/ 0 h 346"/>
                  <a:gd name="T26" fmla="*/ 0 w 221"/>
                  <a:gd name="T27" fmla="*/ 0 h 346"/>
                  <a:gd name="T28" fmla="*/ 0 w 221"/>
                  <a:gd name="T29" fmla="*/ 0 h 346"/>
                  <a:gd name="T30" fmla="*/ 0 w 221"/>
                  <a:gd name="T31" fmla="*/ 0 h 346"/>
                  <a:gd name="T32" fmla="*/ 0 w 221"/>
                  <a:gd name="T33" fmla="*/ 0 h 346"/>
                  <a:gd name="T34" fmla="*/ 0 w 221"/>
                  <a:gd name="T35" fmla="*/ 0 h 346"/>
                  <a:gd name="T36" fmla="*/ 0 w 221"/>
                  <a:gd name="T37" fmla="*/ 0 h 346"/>
                  <a:gd name="T38" fmla="*/ 0 w 221"/>
                  <a:gd name="T39" fmla="*/ 0 h 346"/>
                  <a:gd name="T40" fmla="*/ 0 w 221"/>
                  <a:gd name="T41" fmla="*/ 0 h 346"/>
                  <a:gd name="T42" fmla="*/ 0 w 221"/>
                  <a:gd name="T43" fmla="*/ 0 h 346"/>
                  <a:gd name="T44" fmla="*/ 0 w 221"/>
                  <a:gd name="T45" fmla="*/ 0 h 346"/>
                  <a:gd name="T46" fmla="*/ 0 w 221"/>
                  <a:gd name="T47" fmla="*/ 0 h 346"/>
                  <a:gd name="T48" fmla="*/ 0 w 221"/>
                  <a:gd name="T49" fmla="*/ 0 h 346"/>
                  <a:gd name="T50" fmla="*/ 0 w 221"/>
                  <a:gd name="T51" fmla="*/ 0 h 346"/>
                  <a:gd name="T52" fmla="*/ 0 w 221"/>
                  <a:gd name="T53" fmla="*/ 0 h 346"/>
                  <a:gd name="T54" fmla="*/ 0 w 221"/>
                  <a:gd name="T55" fmla="*/ 0 h 346"/>
                  <a:gd name="T56" fmla="*/ 0 w 221"/>
                  <a:gd name="T57" fmla="*/ 0 h 346"/>
                  <a:gd name="T58" fmla="*/ 0 w 221"/>
                  <a:gd name="T59" fmla="*/ 0 h 346"/>
                  <a:gd name="T60" fmla="*/ 0 w 221"/>
                  <a:gd name="T61" fmla="*/ 0 h 346"/>
                  <a:gd name="T62" fmla="*/ 0 w 221"/>
                  <a:gd name="T63" fmla="*/ 0 h 346"/>
                  <a:gd name="T64" fmla="*/ 0 w 221"/>
                  <a:gd name="T65" fmla="*/ 0 h 346"/>
                  <a:gd name="T66" fmla="*/ 0 w 221"/>
                  <a:gd name="T67" fmla="*/ 0 h 346"/>
                  <a:gd name="T68" fmla="*/ 0 w 221"/>
                  <a:gd name="T69" fmla="*/ 0 h 346"/>
                  <a:gd name="T70" fmla="*/ 0 w 221"/>
                  <a:gd name="T71" fmla="*/ 0 h 346"/>
                  <a:gd name="T72" fmla="*/ 0 w 221"/>
                  <a:gd name="T73" fmla="*/ 0 h 346"/>
                  <a:gd name="T74" fmla="*/ 0 w 221"/>
                  <a:gd name="T75" fmla="*/ 0 h 346"/>
                  <a:gd name="T76" fmla="*/ 0 w 221"/>
                  <a:gd name="T77" fmla="*/ 0 h 346"/>
                  <a:gd name="T78" fmla="*/ 0 w 221"/>
                  <a:gd name="T79" fmla="*/ 0 h 346"/>
                  <a:gd name="T80" fmla="*/ 0 w 221"/>
                  <a:gd name="T81" fmla="*/ 0 h 346"/>
                  <a:gd name="T82" fmla="*/ 0 w 221"/>
                  <a:gd name="T83" fmla="*/ 0 h 346"/>
                  <a:gd name="T84" fmla="*/ 0 w 221"/>
                  <a:gd name="T85" fmla="*/ 0 h 346"/>
                  <a:gd name="T86" fmla="*/ 0 w 221"/>
                  <a:gd name="T87" fmla="*/ 0 h 3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346"/>
                  <a:gd name="T134" fmla="*/ 221 w 221"/>
                  <a:gd name="T135" fmla="*/ 346 h 3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346">
                    <a:moveTo>
                      <a:pt x="13" y="337"/>
                    </a:moveTo>
                    <a:lnTo>
                      <a:pt x="10" y="324"/>
                    </a:lnTo>
                    <a:lnTo>
                      <a:pt x="4" y="299"/>
                    </a:lnTo>
                    <a:lnTo>
                      <a:pt x="2" y="285"/>
                    </a:lnTo>
                    <a:lnTo>
                      <a:pt x="0" y="230"/>
                    </a:lnTo>
                    <a:lnTo>
                      <a:pt x="4" y="181"/>
                    </a:lnTo>
                    <a:lnTo>
                      <a:pt x="26" y="149"/>
                    </a:lnTo>
                    <a:lnTo>
                      <a:pt x="58" y="143"/>
                    </a:lnTo>
                    <a:lnTo>
                      <a:pt x="90" y="160"/>
                    </a:lnTo>
                    <a:lnTo>
                      <a:pt x="122" y="175"/>
                    </a:lnTo>
                    <a:lnTo>
                      <a:pt x="141" y="178"/>
                    </a:lnTo>
                    <a:lnTo>
                      <a:pt x="158" y="177"/>
                    </a:lnTo>
                    <a:lnTo>
                      <a:pt x="173" y="165"/>
                    </a:lnTo>
                    <a:lnTo>
                      <a:pt x="173" y="147"/>
                    </a:lnTo>
                    <a:lnTo>
                      <a:pt x="163" y="130"/>
                    </a:lnTo>
                    <a:lnTo>
                      <a:pt x="154" y="111"/>
                    </a:lnTo>
                    <a:lnTo>
                      <a:pt x="158" y="96"/>
                    </a:lnTo>
                    <a:lnTo>
                      <a:pt x="174" y="94"/>
                    </a:lnTo>
                    <a:lnTo>
                      <a:pt x="190" y="92"/>
                    </a:lnTo>
                    <a:lnTo>
                      <a:pt x="171" y="75"/>
                    </a:lnTo>
                    <a:lnTo>
                      <a:pt x="173" y="49"/>
                    </a:lnTo>
                    <a:lnTo>
                      <a:pt x="180" y="23"/>
                    </a:lnTo>
                    <a:lnTo>
                      <a:pt x="178" y="14"/>
                    </a:lnTo>
                    <a:lnTo>
                      <a:pt x="173" y="9"/>
                    </a:lnTo>
                    <a:lnTo>
                      <a:pt x="165" y="4"/>
                    </a:lnTo>
                    <a:lnTo>
                      <a:pt x="170" y="0"/>
                    </a:lnTo>
                    <a:lnTo>
                      <a:pt x="173" y="0"/>
                    </a:lnTo>
                    <a:lnTo>
                      <a:pt x="175" y="1"/>
                    </a:lnTo>
                    <a:lnTo>
                      <a:pt x="184" y="8"/>
                    </a:lnTo>
                    <a:lnTo>
                      <a:pt x="189" y="19"/>
                    </a:lnTo>
                    <a:lnTo>
                      <a:pt x="195" y="28"/>
                    </a:lnTo>
                    <a:lnTo>
                      <a:pt x="202" y="18"/>
                    </a:lnTo>
                    <a:lnTo>
                      <a:pt x="210" y="7"/>
                    </a:lnTo>
                    <a:lnTo>
                      <a:pt x="217" y="4"/>
                    </a:lnTo>
                    <a:lnTo>
                      <a:pt x="218" y="18"/>
                    </a:lnTo>
                    <a:lnTo>
                      <a:pt x="204" y="37"/>
                    </a:lnTo>
                    <a:lnTo>
                      <a:pt x="193" y="59"/>
                    </a:lnTo>
                    <a:lnTo>
                      <a:pt x="193" y="64"/>
                    </a:lnTo>
                    <a:lnTo>
                      <a:pt x="194" y="68"/>
                    </a:lnTo>
                    <a:lnTo>
                      <a:pt x="195" y="69"/>
                    </a:lnTo>
                    <a:lnTo>
                      <a:pt x="211" y="81"/>
                    </a:lnTo>
                    <a:lnTo>
                      <a:pt x="221" y="96"/>
                    </a:lnTo>
                    <a:lnTo>
                      <a:pt x="220" y="113"/>
                    </a:lnTo>
                    <a:lnTo>
                      <a:pt x="208" y="117"/>
                    </a:lnTo>
                    <a:lnTo>
                      <a:pt x="190" y="114"/>
                    </a:lnTo>
                    <a:lnTo>
                      <a:pt x="181" y="116"/>
                    </a:lnTo>
                    <a:lnTo>
                      <a:pt x="187" y="132"/>
                    </a:lnTo>
                    <a:lnTo>
                      <a:pt x="196" y="154"/>
                    </a:lnTo>
                    <a:lnTo>
                      <a:pt x="197" y="175"/>
                    </a:lnTo>
                    <a:lnTo>
                      <a:pt x="180" y="197"/>
                    </a:lnTo>
                    <a:lnTo>
                      <a:pt x="153" y="203"/>
                    </a:lnTo>
                    <a:lnTo>
                      <a:pt x="124" y="200"/>
                    </a:lnTo>
                    <a:lnTo>
                      <a:pt x="98" y="186"/>
                    </a:lnTo>
                    <a:lnTo>
                      <a:pt x="70" y="170"/>
                    </a:lnTo>
                    <a:lnTo>
                      <a:pt x="48" y="167"/>
                    </a:lnTo>
                    <a:lnTo>
                      <a:pt x="23" y="199"/>
                    </a:lnTo>
                    <a:lnTo>
                      <a:pt x="26" y="237"/>
                    </a:lnTo>
                    <a:lnTo>
                      <a:pt x="34" y="283"/>
                    </a:lnTo>
                    <a:lnTo>
                      <a:pt x="35" y="291"/>
                    </a:lnTo>
                    <a:lnTo>
                      <a:pt x="37" y="305"/>
                    </a:lnTo>
                    <a:lnTo>
                      <a:pt x="38" y="313"/>
                    </a:lnTo>
                    <a:lnTo>
                      <a:pt x="40" y="323"/>
                    </a:lnTo>
                    <a:lnTo>
                      <a:pt x="41" y="337"/>
                    </a:lnTo>
                    <a:lnTo>
                      <a:pt x="42" y="346"/>
                    </a:lnTo>
                    <a:lnTo>
                      <a:pt x="35" y="344"/>
                    </a:lnTo>
                    <a:lnTo>
                      <a:pt x="21" y="339"/>
                    </a:lnTo>
                    <a:lnTo>
                      <a:pt x="13" y="337"/>
                    </a:lnTo>
                    <a:close/>
                  </a:path>
                </a:pathLst>
              </a:custGeom>
              <a:solidFill>
                <a:srgbClr val="47A3CB"/>
              </a:solidFill>
              <a:ln w="9525">
                <a:noFill/>
                <a:round/>
                <a:headEnd/>
                <a:tailEnd/>
              </a:ln>
            </p:spPr>
            <p:txBody>
              <a:bodyPr/>
              <a:lstStyle/>
              <a:p>
                <a:endParaRPr lang="en-US"/>
              </a:p>
            </p:txBody>
          </p:sp>
          <p:sp>
            <p:nvSpPr>
              <p:cNvPr id="18461" name="Freeform 197"/>
              <p:cNvSpPr>
                <a:spLocks/>
              </p:cNvSpPr>
              <p:nvPr/>
            </p:nvSpPr>
            <p:spPr bwMode="auto">
              <a:xfrm>
                <a:off x="1060" y="1322"/>
                <a:ext cx="55" cy="87"/>
              </a:xfrm>
              <a:custGeom>
                <a:avLst/>
                <a:gdLst>
                  <a:gd name="T0" fmla="*/ 0 w 221"/>
                  <a:gd name="T1" fmla="*/ 0 h 346"/>
                  <a:gd name="T2" fmla="*/ 0 w 221"/>
                  <a:gd name="T3" fmla="*/ 0 h 346"/>
                  <a:gd name="T4" fmla="*/ 0 w 221"/>
                  <a:gd name="T5" fmla="*/ 0 h 346"/>
                  <a:gd name="T6" fmla="*/ 0 w 221"/>
                  <a:gd name="T7" fmla="*/ 0 h 346"/>
                  <a:gd name="T8" fmla="*/ 0 w 221"/>
                  <a:gd name="T9" fmla="*/ 0 h 346"/>
                  <a:gd name="T10" fmla="*/ 0 w 221"/>
                  <a:gd name="T11" fmla="*/ 0 h 346"/>
                  <a:gd name="T12" fmla="*/ 0 w 221"/>
                  <a:gd name="T13" fmla="*/ 0 h 346"/>
                  <a:gd name="T14" fmla="*/ 0 w 221"/>
                  <a:gd name="T15" fmla="*/ 0 h 346"/>
                  <a:gd name="T16" fmla="*/ 0 w 221"/>
                  <a:gd name="T17" fmla="*/ 0 h 346"/>
                  <a:gd name="T18" fmla="*/ 0 w 221"/>
                  <a:gd name="T19" fmla="*/ 0 h 346"/>
                  <a:gd name="T20" fmla="*/ 0 w 221"/>
                  <a:gd name="T21" fmla="*/ 0 h 346"/>
                  <a:gd name="T22" fmla="*/ 0 w 221"/>
                  <a:gd name="T23" fmla="*/ 0 h 346"/>
                  <a:gd name="T24" fmla="*/ 0 w 221"/>
                  <a:gd name="T25" fmla="*/ 0 h 346"/>
                  <a:gd name="T26" fmla="*/ 0 w 221"/>
                  <a:gd name="T27" fmla="*/ 0 h 346"/>
                  <a:gd name="T28" fmla="*/ 0 w 221"/>
                  <a:gd name="T29" fmla="*/ 0 h 346"/>
                  <a:gd name="T30" fmla="*/ 0 w 221"/>
                  <a:gd name="T31" fmla="*/ 0 h 346"/>
                  <a:gd name="T32" fmla="*/ 0 w 221"/>
                  <a:gd name="T33" fmla="*/ 0 h 346"/>
                  <a:gd name="T34" fmla="*/ 0 w 221"/>
                  <a:gd name="T35" fmla="*/ 0 h 346"/>
                  <a:gd name="T36" fmla="*/ 0 w 221"/>
                  <a:gd name="T37" fmla="*/ 0 h 346"/>
                  <a:gd name="T38" fmla="*/ 0 w 221"/>
                  <a:gd name="T39" fmla="*/ 0 h 346"/>
                  <a:gd name="T40" fmla="*/ 0 w 221"/>
                  <a:gd name="T41" fmla="*/ 0 h 346"/>
                  <a:gd name="T42" fmla="*/ 0 w 221"/>
                  <a:gd name="T43" fmla="*/ 0 h 346"/>
                  <a:gd name="T44" fmla="*/ 0 w 221"/>
                  <a:gd name="T45" fmla="*/ 0 h 346"/>
                  <a:gd name="T46" fmla="*/ 0 w 221"/>
                  <a:gd name="T47" fmla="*/ 0 h 346"/>
                  <a:gd name="T48" fmla="*/ 0 w 221"/>
                  <a:gd name="T49" fmla="*/ 0 h 346"/>
                  <a:gd name="T50" fmla="*/ 0 w 221"/>
                  <a:gd name="T51" fmla="*/ 0 h 346"/>
                  <a:gd name="T52" fmla="*/ 0 w 221"/>
                  <a:gd name="T53" fmla="*/ 0 h 346"/>
                  <a:gd name="T54" fmla="*/ 0 w 221"/>
                  <a:gd name="T55" fmla="*/ 0 h 346"/>
                  <a:gd name="T56" fmla="*/ 0 w 221"/>
                  <a:gd name="T57" fmla="*/ 0 h 346"/>
                  <a:gd name="T58" fmla="*/ 0 w 221"/>
                  <a:gd name="T59" fmla="*/ 0 h 346"/>
                  <a:gd name="T60" fmla="*/ 0 w 221"/>
                  <a:gd name="T61" fmla="*/ 0 h 346"/>
                  <a:gd name="T62" fmla="*/ 0 w 221"/>
                  <a:gd name="T63" fmla="*/ 0 h 346"/>
                  <a:gd name="T64" fmla="*/ 0 w 221"/>
                  <a:gd name="T65" fmla="*/ 0 h 346"/>
                  <a:gd name="T66" fmla="*/ 0 w 221"/>
                  <a:gd name="T67" fmla="*/ 0 h 346"/>
                  <a:gd name="T68" fmla="*/ 0 w 221"/>
                  <a:gd name="T69" fmla="*/ 0 h 346"/>
                  <a:gd name="T70" fmla="*/ 0 w 221"/>
                  <a:gd name="T71" fmla="*/ 0 h 346"/>
                  <a:gd name="T72" fmla="*/ 0 w 221"/>
                  <a:gd name="T73" fmla="*/ 0 h 346"/>
                  <a:gd name="T74" fmla="*/ 0 w 221"/>
                  <a:gd name="T75" fmla="*/ 0 h 346"/>
                  <a:gd name="T76" fmla="*/ 0 w 221"/>
                  <a:gd name="T77" fmla="*/ 0 h 346"/>
                  <a:gd name="T78" fmla="*/ 0 w 221"/>
                  <a:gd name="T79" fmla="*/ 0 h 346"/>
                  <a:gd name="T80" fmla="*/ 0 w 221"/>
                  <a:gd name="T81" fmla="*/ 0 h 346"/>
                  <a:gd name="T82" fmla="*/ 0 w 221"/>
                  <a:gd name="T83" fmla="*/ 0 h 346"/>
                  <a:gd name="T84" fmla="*/ 0 w 221"/>
                  <a:gd name="T85" fmla="*/ 0 h 346"/>
                  <a:gd name="T86" fmla="*/ 0 w 221"/>
                  <a:gd name="T87" fmla="*/ 0 h 346"/>
                  <a:gd name="T88" fmla="*/ 0 w 221"/>
                  <a:gd name="T89" fmla="*/ 0 h 3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
                  <a:gd name="T136" fmla="*/ 0 h 346"/>
                  <a:gd name="T137" fmla="*/ 221 w 221"/>
                  <a:gd name="T138" fmla="*/ 346 h 3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 h="346">
                    <a:moveTo>
                      <a:pt x="13" y="337"/>
                    </a:moveTo>
                    <a:lnTo>
                      <a:pt x="10" y="324"/>
                    </a:lnTo>
                    <a:lnTo>
                      <a:pt x="4" y="299"/>
                    </a:lnTo>
                    <a:lnTo>
                      <a:pt x="2" y="285"/>
                    </a:lnTo>
                    <a:lnTo>
                      <a:pt x="0" y="230"/>
                    </a:lnTo>
                    <a:lnTo>
                      <a:pt x="4" y="181"/>
                    </a:lnTo>
                    <a:lnTo>
                      <a:pt x="26" y="149"/>
                    </a:lnTo>
                    <a:lnTo>
                      <a:pt x="58" y="143"/>
                    </a:lnTo>
                    <a:lnTo>
                      <a:pt x="90" y="160"/>
                    </a:lnTo>
                    <a:lnTo>
                      <a:pt x="122" y="175"/>
                    </a:lnTo>
                    <a:lnTo>
                      <a:pt x="141" y="178"/>
                    </a:lnTo>
                    <a:lnTo>
                      <a:pt x="158" y="177"/>
                    </a:lnTo>
                    <a:lnTo>
                      <a:pt x="173" y="165"/>
                    </a:lnTo>
                    <a:lnTo>
                      <a:pt x="173" y="147"/>
                    </a:lnTo>
                    <a:lnTo>
                      <a:pt x="163" y="130"/>
                    </a:lnTo>
                    <a:lnTo>
                      <a:pt x="154" y="111"/>
                    </a:lnTo>
                    <a:lnTo>
                      <a:pt x="158" y="96"/>
                    </a:lnTo>
                    <a:lnTo>
                      <a:pt x="174" y="94"/>
                    </a:lnTo>
                    <a:lnTo>
                      <a:pt x="190" y="92"/>
                    </a:lnTo>
                    <a:lnTo>
                      <a:pt x="171" y="75"/>
                    </a:lnTo>
                    <a:lnTo>
                      <a:pt x="173" y="49"/>
                    </a:lnTo>
                    <a:lnTo>
                      <a:pt x="180" y="23"/>
                    </a:lnTo>
                    <a:lnTo>
                      <a:pt x="178" y="14"/>
                    </a:lnTo>
                    <a:lnTo>
                      <a:pt x="173" y="9"/>
                    </a:lnTo>
                    <a:lnTo>
                      <a:pt x="165" y="4"/>
                    </a:lnTo>
                    <a:lnTo>
                      <a:pt x="170" y="0"/>
                    </a:lnTo>
                    <a:lnTo>
                      <a:pt x="173" y="0"/>
                    </a:lnTo>
                    <a:lnTo>
                      <a:pt x="175" y="1"/>
                    </a:lnTo>
                    <a:lnTo>
                      <a:pt x="184" y="8"/>
                    </a:lnTo>
                    <a:lnTo>
                      <a:pt x="189" y="19"/>
                    </a:lnTo>
                    <a:lnTo>
                      <a:pt x="195" y="28"/>
                    </a:lnTo>
                    <a:lnTo>
                      <a:pt x="202" y="18"/>
                    </a:lnTo>
                    <a:lnTo>
                      <a:pt x="210" y="7"/>
                    </a:lnTo>
                    <a:lnTo>
                      <a:pt x="217" y="4"/>
                    </a:lnTo>
                    <a:lnTo>
                      <a:pt x="218" y="18"/>
                    </a:lnTo>
                    <a:lnTo>
                      <a:pt x="204" y="37"/>
                    </a:lnTo>
                    <a:lnTo>
                      <a:pt x="193" y="59"/>
                    </a:lnTo>
                    <a:lnTo>
                      <a:pt x="193" y="64"/>
                    </a:lnTo>
                    <a:lnTo>
                      <a:pt x="194" y="68"/>
                    </a:lnTo>
                    <a:lnTo>
                      <a:pt x="195" y="69"/>
                    </a:lnTo>
                    <a:lnTo>
                      <a:pt x="211" y="81"/>
                    </a:lnTo>
                    <a:lnTo>
                      <a:pt x="221" y="96"/>
                    </a:lnTo>
                    <a:lnTo>
                      <a:pt x="220" y="113"/>
                    </a:lnTo>
                    <a:lnTo>
                      <a:pt x="208" y="117"/>
                    </a:lnTo>
                    <a:lnTo>
                      <a:pt x="190" y="114"/>
                    </a:lnTo>
                    <a:lnTo>
                      <a:pt x="181" y="116"/>
                    </a:lnTo>
                    <a:lnTo>
                      <a:pt x="187" y="132"/>
                    </a:lnTo>
                    <a:lnTo>
                      <a:pt x="196" y="154"/>
                    </a:lnTo>
                    <a:lnTo>
                      <a:pt x="197" y="175"/>
                    </a:lnTo>
                    <a:lnTo>
                      <a:pt x="180" y="197"/>
                    </a:lnTo>
                    <a:lnTo>
                      <a:pt x="153" y="203"/>
                    </a:lnTo>
                    <a:lnTo>
                      <a:pt x="124" y="200"/>
                    </a:lnTo>
                    <a:lnTo>
                      <a:pt x="98" y="186"/>
                    </a:lnTo>
                    <a:lnTo>
                      <a:pt x="70" y="170"/>
                    </a:lnTo>
                    <a:lnTo>
                      <a:pt x="48" y="167"/>
                    </a:lnTo>
                    <a:lnTo>
                      <a:pt x="23" y="199"/>
                    </a:lnTo>
                    <a:lnTo>
                      <a:pt x="26" y="237"/>
                    </a:lnTo>
                    <a:lnTo>
                      <a:pt x="34" y="283"/>
                    </a:lnTo>
                    <a:lnTo>
                      <a:pt x="35" y="291"/>
                    </a:lnTo>
                    <a:lnTo>
                      <a:pt x="37" y="305"/>
                    </a:lnTo>
                    <a:lnTo>
                      <a:pt x="38" y="313"/>
                    </a:lnTo>
                    <a:lnTo>
                      <a:pt x="40" y="323"/>
                    </a:lnTo>
                    <a:lnTo>
                      <a:pt x="41" y="337"/>
                    </a:lnTo>
                    <a:lnTo>
                      <a:pt x="42" y="346"/>
                    </a:lnTo>
                    <a:lnTo>
                      <a:pt x="35" y="344"/>
                    </a:lnTo>
                    <a:lnTo>
                      <a:pt x="21" y="339"/>
                    </a:lnTo>
                    <a:lnTo>
                      <a:pt x="13" y="337"/>
                    </a:lnTo>
                  </a:path>
                </a:pathLst>
              </a:custGeom>
              <a:noFill/>
              <a:ln w="1588">
                <a:solidFill>
                  <a:srgbClr val="87C2DC"/>
                </a:solidFill>
                <a:round/>
                <a:headEnd/>
                <a:tailEnd/>
              </a:ln>
            </p:spPr>
            <p:txBody>
              <a:bodyPr/>
              <a:lstStyle/>
              <a:p>
                <a:endParaRPr lang="en-US"/>
              </a:p>
            </p:txBody>
          </p:sp>
          <p:sp>
            <p:nvSpPr>
              <p:cNvPr id="18462" name="Freeform 198"/>
              <p:cNvSpPr>
                <a:spLocks/>
              </p:cNvSpPr>
              <p:nvPr/>
            </p:nvSpPr>
            <p:spPr bwMode="auto">
              <a:xfrm>
                <a:off x="1078" y="1590"/>
                <a:ext cx="35" cy="127"/>
              </a:xfrm>
              <a:custGeom>
                <a:avLst/>
                <a:gdLst>
                  <a:gd name="T0" fmla="*/ 0 w 140"/>
                  <a:gd name="T1" fmla="*/ 0 h 511"/>
                  <a:gd name="T2" fmla="*/ 0 w 140"/>
                  <a:gd name="T3" fmla="*/ 0 h 511"/>
                  <a:gd name="T4" fmla="*/ 0 w 140"/>
                  <a:gd name="T5" fmla="*/ 0 h 511"/>
                  <a:gd name="T6" fmla="*/ 0 w 140"/>
                  <a:gd name="T7" fmla="*/ 0 h 511"/>
                  <a:gd name="T8" fmla="*/ 0 w 140"/>
                  <a:gd name="T9" fmla="*/ 0 h 511"/>
                  <a:gd name="T10" fmla="*/ 0 w 140"/>
                  <a:gd name="T11" fmla="*/ 0 h 511"/>
                  <a:gd name="T12" fmla="*/ 0 w 140"/>
                  <a:gd name="T13" fmla="*/ 0 h 511"/>
                  <a:gd name="T14" fmla="*/ 0 w 140"/>
                  <a:gd name="T15" fmla="*/ 0 h 511"/>
                  <a:gd name="T16" fmla="*/ 0 w 140"/>
                  <a:gd name="T17" fmla="*/ 0 h 511"/>
                  <a:gd name="T18" fmla="*/ 0 w 140"/>
                  <a:gd name="T19" fmla="*/ 0 h 511"/>
                  <a:gd name="T20" fmla="*/ 0 w 140"/>
                  <a:gd name="T21" fmla="*/ 0 h 511"/>
                  <a:gd name="T22" fmla="*/ 0 w 140"/>
                  <a:gd name="T23" fmla="*/ 0 h 511"/>
                  <a:gd name="T24" fmla="*/ 0 w 140"/>
                  <a:gd name="T25" fmla="*/ 0 h 511"/>
                  <a:gd name="T26" fmla="*/ 0 w 140"/>
                  <a:gd name="T27" fmla="*/ 0 h 511"/>
                  <a:gd name="T28" fmla="*/ 0 w 140"/>
                  <a:gd name="T29" fmla="*/ 0 h 511"/>
                  <a:gd name="T30" fmla="*/ 0 w 140"/>
                  <a:gd name="T31" fmla="*/ 0 h 511"/>
                  <a:gd name="T32" fmla="*/ 0 w 140"/>
                  <a:gd name="T33" fmla="*/ 0 h 511"/>
                  <a:gd name="T34" fmla="*/ 0 w 140"/>
                  <a:gd name="T35" fmla="*/ 0 h 511"/>
                  <a:gd name="T36" fmla="*/ 0 w 140"/>
                  <a:gd name="T37" fmla="*/ 0 h 511"/>
                  <a:gd name="T38" fmla="*/ 0 w 140"/>
                  <a:gd name="T39" fmla="*/ 0 h 511"/>
                  <a:gd name="T40" fmla="*/ 0 w 140"/>
                  <a:gd name="T41" fmla="*/ 0 h 511"/>
                  <a:gd name="T42" fmla="*/ 0 w 140"/>
                  <a:gd name="T43" fmla="*/ 0 h 511"/>
                  <a:gd name="T44" fmla="*/ 0 w 140"/>
                  <a:gd name="T45" fmla="*/ 0 h 511"/>
                  <a:gd name="T46" fmla="*/ 0 w 140"/>
                  <a:gd name="T47" fmla="*/ 0 h 511"/>
                  <a:gd name="T48" fmla="*/ 0 w 140"/>
                  <a:gd name="T49" fmla="*/ 0 h 511"/>
                  <a:gd name="T50" fmla="*/ 0 w 140"/>
                  <a:gd name="T51" fmla="*/ 0 h 511"/>
                  <a:gd name="T52" fmla="*/ 0 w 140"/>
                  <a:gd name="T53" fmla="*/ 0 h 511"/>
                  <a:gd name="T54" fmla="*/ 0 w 140"/>
                  <a:gd name="T55" fmla="*/ 0 h 511"/>
                  <a:gd name="T56" fmla="*/ 0 w 140"/>
                  <a:gd name="T57" fmla="*/ 0 h 511"/>
                  <a:gd name="T58" fmla="*/ 0 w 140"/>
                  <a:gd name="T59" fmla="*/ 0 h 511"/>
                  <a:gd name="T60" fmla="*/ 0 w 140"/>
                  <a:gd name="T61" fmla="*/ 0 h 511"/>
                  <a:gd name="T62" fmla="*/ 0 w 140"/>
                  <a:gd name="T63" fmla="*/ 0 h 511"/>
                  <a:gd name="T64" fmla="*/ 0 w 140"/>
                  <a:gd name="T65" fmla="*/ 0 h 511"/>
                  <a:gd name="T66" fmla="*/ 0 w 140"/>
                  <a:gd name="T67" fmla="*/ 0 h 511"/>
                  <a:gd name="T68" fmla="*/ 0 w 140"/>
                  <a:gd name="T69" fmla="*/ 0 h 511"/>
                  <a:gd name="T70" fmla="*/ 0 w 140"/>
                  <a:gd name="T71" fmla="*/ 0 h 511"/>
                  <a:gd name="T72" fmla="*/ 0 w 140"/>
                  <a:gd name="T73" fmla="*/ 0 h 511"/>
                  <a:gd name="T74" fmla="*/ 0 w 140"/>
                  <a:gd name="T75" fmla="*/ 0 h 511"/>
                  <a:gd name="T76" fmla="*/ 0 w 140"/>
                  <a:gd name="T77" fmla="*/ 0 h 5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511"/>
                  <a:gd name="T119" fmla="*/ 140 w 140"/>
                  <a:gd name="T120" fmla="*/ 511 h 5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511">
                    <a:moveTo>
                      <a:pt x="0" y="258"/>
                    </a:moveTo>
                    <a:lnTo>
                      <a:pt x="9" y="272"/>
                    </a:lnTo>
                    <a:lnTo>
                      <a:pt x="23" y="285"/>
                    </a:lnTo>
                    <a:lnTo>
                      <a:pt x="32" y="289"/>
                    </a:lnTo>
                    <a:lnTo>
                      <a:pt x="56" y="234"/>
                    </a:lnTo>
                    <a:lnTo>
                      <a:pt x="60" y="174"/>
                    </a:lnTo>
                    <a:lnTo>
                      <a:pt x="56" y="114"/>
                    </a:lnTo>
                    <a:lnTo>
                      <a:pt x="53" y="85"/>
                    </a:lnTo>
                    <a:lnTo>
                      <a:pt x="48" y="42"/>
                    </a:lnTo>
                    <a:lnTo>
                      <a:pt x="45" y="12"/>
                    </a:lnTo>
                    <a:lnTo>
                      <a:pt x="55" y="0"/>
                    </a:lnTo>
                    <a:lnTo>
                      <a:pt x="75" y="2"/>
                    </a:lnTo>
                    <a:lnTo>
                      <a:pt x="89" y="23"/>
                    </a:lnTo>
                    <a:lnTo>
                      <a:pt x="96" y="54"/>
                    </a:lnTo>
                    <a:lnTo>
                      <a:pt x="103" y="92"/>
                    </a:lnTo>
                    <a:lnTo>
                      <a:pt x="107" y="114"/>
                    </a:lnTo>
                    <a:lnTo>
                      <a:pt x="109" y="165"/>
                    </a:lnTo>
                    <a:lnTo>
                      <a:pt x="114" y="230"/>
                    </a:lnTo>
                    <a:lnTo>
                      <a:pt x="115" y="298"/>
                    </a:lnTo>
                    <a:lnTo>
                      <a:pt x="110" y="357"/>
                    </a:lnTo>
                    <a:lnTo>
                      <a:pt x="112" y="405"/>
                    </a:lnTo>
                    <a:lnTo>
                      <a:pt x="126" y="465"/>
                    </a:lnTo>
                    <a:lnTo>
                      <a:pt x="140" y="511"/>
                    </a:lnTo>
                    <a:lnTo>
                      <a:pt x="128" y="501"/>
                    </a:lnTo>
                    <a:lnTo>
                      <a:pt x="120" y="488"/>
                    </a:lnTo>
                    <a:lnTo>
                      <a:pt x="109" y="476"/>
                    </a:lnTo>
                    <a:lnTo>
                      <a:pt x="92" y="442"/>
                    </a:lnTo>
                    <a:lnTo>
                      <a:pt x="54" y="367"/>
                    </a:lnTo>
                    <a:lnTo>
                      <a:pt x="16" y="292"/>
                    </a:lnTo>
                    <a:lnTo>
                      <a:pt x="0" y="258"/>
                    </a:lnTo>
                    <a:close/>
                  </a:path>
                </a:pathLst>
              </a:custGeom>
              <a:solidFill>
                <a:srgbClr val="47A3CB"/>
              </a:solidFill>
              <a:ln w="9525">
                <a:noFill/>
                <a:round/>
                <a:headEnd/>
                <a:tailEnd/>
              </a:ln>
            </p:spPr>
            <p:txBody>
              <a:bodyPr/>
              <a:lstStyle/>
              <a:p>
                <a:endParaRPr lang="en-US"/>
              </a:p>
            </p:txBody>
          </p:sp>
          <p:sp>
            <p:nvSpPr>
              <p:cNvPr id="18463" name="Freeform 199"/>
              <p:cNvSpPr>
                <a:spLocks/>
              </p:cNvSpPr>
              <p:nvPr/>
            </p:nvSpPr>
            <p:spPr bwMode="auto">
              <a:xfrm>
                <a:off x="1078" y="1590"/>
                <a:ext cx="35" cy="127"/>
              </a:xfrm>
              <a:custGeom>
                <a:avLst/>
                <a:gdLst>
                  <a:gd name="T0" fmla="*/ 0 w 140"/>
                  <a:gd name="T1" fmla="*/ 0 h 511"/>
                  <a:gd name="T2" fmla="*/ 0 w 140"/>
                  <a:gd name="T3" fmla="*/ 0 h 511"/>
                  <a:gd name="T4" fmla="*/ 0 w 140"/>
                  <a:gd name="T5" fmla="*/ 0 h 511"/>
                  <a:gd name="T6" fmla="*/ 0 w 140"/>
                  <a:gd name="T7" fmla="*/ 0 h 511"/>
                  <a:gd name="T8" fmla="*/ 0 w 140"/>
                  <a:gd name="T9" fmla="*/ 0 h 511"/>
                  <a:gd name="T10" fmla="*/ 0 w 140"/>
                  <a:gd name="T11" fmla="*/ 0 h 511"/>
                  <a:gd name="T12" fmla="*/ 0 w 140"/>
                  <a:gd name="T13" fmla="*/ 0 h 511"/>
                  <a:gd name="T14" fmla="*/ 0 w 140"/>
                  <a:gd name="T15" fmla="*/ 0 h 511"/>
                  <a:gd name="T16" fmla="*/ 0 w 140"/>
                  <a:gd name="T17" fmla="*/ 0 h 511"/>
                  <a:gd name="T18" fmla="*/ 0 w 140"/>
                  <a:gd name="T19" fmla="*/ 0 h 511"/>
                  <a:gd name="T20" fmla="*/ 0 w 140"/>
                  <a:gd name="T21" fmla="*/ 0 h 511"/>
                  <a:gd name="T22" fmla="*/ 0 w 140"/>
                  <a:gd name="T23" fmla="*/ 0 h 511"/>
                  <a:gd name="T24" fmla="*/ 0 w 140"/>
                  <a:gd name="T25" fmla="*/ 0 h 511"/>
                  <a:gd name="T26" fmla="*/ 0 w 140"/>
                  <a:gd name="T27" fmla="*/ 0 h 511"/>
                  <a:gd name="T28" fmla="*/ 0 w 140"/>
                  <a:gd name="T29" fmla="*/ 0 h 511"/>
                  <a:gd name="T30" fmla="*/ 0 w 140"/>
                  <a:gd name="T31" fmla="*/ 0 h 511"/>
                  <a:gd name="T32" fmla="*/ 0 w 140"/>
                  <a:gd name="T33" fmla="*/ 0 h 511"/>
                  <a:gd name="T34" fmla="*/ 0 w 140"/>
                  <a:gd name="T35" fmla="*/ 0 h 511"/>
                  <a:gd name="T36" fmla="*/ 0 w 140"/>
                  <a:gd name="T37" fmla="*/ 0 h 511"/>
                  <a:gd name="T38" fmla="*/ 0 w 140"/>
                  <a:gd name="T39" fmla="*/ 0 h 511"/>
                  <a:gd name="T40" fmla="*/ 0 w 140"/>
                  <a:gd name="T41" fmla="*/ 0 h 511"/>
                  <a:gd name="T42" fmla="*/ 0 w 140"/>
                  <a:gd name="T43" fmla="*/ 0 h 511"/>
                  <a:gd name="T44" fmla="*/ 0 w 140"/>
                  <a:gd name="T45" fmla="*/ 0 h 511"/>
                  <a:gd name="T46" fmla="*/ 0 w 140"/>
                  <a:gd name="T47" fmla="*/ 0 h 511"/>
                  <a:gd name="T48" fmla="*/ 0 w 140"/>
                  <a:gd name="T49" fmla="*/ 0 h 511"/>
                  <a:gd name="T50" fmla="*/ 0 w 140"/>
                  <a:gd name="T51" fmla="*/ 0 h 511"/>
                  <a:gd name="T52" fmla="*/ 0 w 140"/>
                  <a:gd name="T53" fmla="*/ 0 h 511"/>
                  <a:gd name="T54" fmla="*/ 0 w 140"/>
                  <a:gd name="T55" fmla="*/ 0 h 511"/>
                  <a:gd name="T56" fmla="*/ 0 w 140"/>
                  <a:gd name="T57" fmla="*/ 0 h 511"/>
                  <a:gd name="T58" fmla="*/ 0 w 140"/>
                  <a:gd name="T59" fmla="*/ 0 h 511"/>
                  <a:gd name="T60" fmla="*/ 0 w 140"/>
                  <a:gd name="T61" fmla="*/ 0 h 511"/>
                  <a:gd name="T62" fmla="*/ 0 w 140"/>
                  <a:gd name="T63" fmla="*/ 0 h 511"/>
                  <a:gd name="T64" fmla="*/ 0 w 140"/>
                  <a:gd name="T65" fmla="*/ 0 h 511"/>
                  <a:gd name="T66" fmla="*/ 0 w 140"/>
                  <a:gd name="T67" fmla="*/ 0 h 511"/>
                  <a:gd name="T68" fmla="*/ 0 w 140"/>
                  <a:gd name="T69" fmla="*/ 0 h 511"/>
                  <a:gd name="T70" fmla="*/ 0 w 140"/>
                  <a:gd name="T71" fmla="*/ 0 h 511"/>
                  <a:gd name="T72" fmla="*/ 0 w 140"/>
                  <a:gd name="T73" fmla="*/ 0 h 511"/>
                  <a:gd name="T74" fmla="*/ 0 w 140"/>
                  <a:gd name="T75" fmla="*/ 0 h 511"/>
                  <a:gd name="T76" fmla="*/ 0 w 140"/>
                  <a:gd name="T77" fmla="*/ 0 h 511"/>
                  <a:gd name="T78" fmla="*/ 0 w 140"/>
                  <a:gd name="T79" fmla="*/ 0 h 5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511"/>
                  <a:gd name="T122" fmla="*/ 140 w 140"/>
                  <a:gd name="T123" fmla="*/ 511 h 5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511">
                    <a:moveTo>
                      <a:pt x="0" y="258"/>
                    </a:moveTo>
                    <a:lnTo>
                      <a:pt x="9" y="272"/>
                    </a:lnTo>
                    <a:lnTo>
                      <a:pt x="23" y="285"/>
                    </a:lnTo>
                    <a:lnTo>
                      <a:pt x="32" y="289"/>
                    </a:lnTo>
                    <a:lnTo>
                      <a:pt x="56" y="234"/>
                    </a:lnTo>
                    <a:lnTo>
                      <a:pt x="60" y="174"/>
                    </a:lnTo>
                    <a:lnTo>
                      <a:pt x="56" y="114"/>
                    </a:lnTo>
                    <a:lnTo>
                      <a:pt x="53" y="85"/>
                    </a:lnTo>
                    <a:lnTo>
                      <a:pt x="48" y="42"/>
                    </a:lnTo>
                    <a:lnTo>
                      <a:pt x="45" y="12"/>
                    </a:lnTo>
                    <a:lnTo>
                      <a:pt x="55" y="0"/>
                    </a:lnTo>
                    <a:lnTo>
                      <a:pt x="75" y="2"/>
                    </a:lnTo>
                    <a:lnTo>
                      <a:pt x="89" y="23"/>
                    </a:lnTo>
                    <a:lnTo>
                      <a:pt x="96" y="54"/>
                    </a:lnTo>
                    <a:lnTo>
                      <a:pt x="103" y="92"/>
                    </a:lnTo>
                    <a:lnTo>
                      <a:pt x="107" y="114"/>
                    </a:lnTo>
                    <a:lnTo>
                      <a:pt x="109" y="165"/>
                    </a:lnTo>
                    <a:lnTo>
                      <a:pt x="114" y="230"/>
                    </a:lnTo>
                    <a:lnTo>
                      <a:pt x="115" y="298"/>
                    </a:lnTo>
                    <a:lnTo>
                      <a:pt x="110" y="357"/>
                    </a:lnTo>
                    <a:lnTo>
                      <a:pt x="112" y="405"/>
                    </a:lnTo>
                    <a:lnTo>
                      <a:pt x="126" y="465"/>
                    </a:lnTo>
                    <a:lnTo>
                      <a:pt x="140" y="511"/>
                    </a:lnTo>
                    <a:lnTo>
                      <a:pt x="128" y="501"/>
                    </a:lnTo>
                    <a:lnTo>
                      <a:pt x="120" y="488"/>
                    </a:lnTo>
                    <a:lnTo>
                      <a:pt x="109" y="476"/>
                    </a:lnTo>
                    <a:lnTo>
                      <a:pt x="92" y="442"/>
                    </a:lnTo>
                    <a:lnTo>
                      <a:pt x="54" y="367"/>
                    </a:lnTo>
                    <a:lnTo>
                      <a:pt x="16" y="292"/>
                    </a:lnTo>
                    <a:lnTo>
                      <a:pt x="0" y="258"/>
                    </a:lnTo>
                  </a:path>
                </a:pathLst>
              </a:custGeom>
              <a:noFill/>
              <a:ln w="1588">
                <a:solidFill>
                  <a:srgbClr val="87C2DC"/>
                </a:solidFill>
                <a:round/>
                <a:headEnd/>
                <a:tailEnd/>
              </a:ln>
            </p:spPr>
            <p:txBody>
              <a:bodyPr/>
              <a:lstStyle/>
              <a:p>
                <a:endParaRPr lang="en-US"/>
              </a:p>
            </p:txBody>
          </p:sp>
          <p:sp>
            <p:nvSpPr>
              <p:cNvPr id="18464" name="Freeform 200"/>
              <p:cNvSpPr>
                <a:spLocks/>
              </p:cNvSpPr>
              <p:nvPr/>
            </p:nvSpPr>
            <p:spPr bwMode="auto">
              <a:xfrm>
                <a:off x="1028" y="1256"/>
                <a:ext cx="52" cy="235"/>
              </a:xfrm>
              <a:custGeom>
                <a:avLst/>
                <a:gdLst>
                  <a:gd name="T0" fmla="*/ 0 w 207"/>
                  <a:gd name="T1" fmla="*/ 0 h 938"/>
                  <a:gd name="T2" fmla="*/ 0 w 207"/>
                  <a:gd name="T3" fmla="*/ 0 h 938"/>
                  <a:gd name="T4" fmla="*/ 0 w 207"/>
                  <a:gd name="T5" fmla="*/ 0 h 938"/>
                  <a:gd name="T6" fmla="*/ 0 w 207"/>
                  <a:gd name="T7" fmla="*/ 0 h 938"/>
                  <a:gd name="T8" fmla="*/ 0 w 207"/>
                  <a:gd name="T9" fmla="*/ 0 h 938"/>
                  <a:gd name="T10" fmla="*/ 0 w 207"/>
                  <a:gd name="T11" fmla="*/ 0 h 938"/>
                  <a:gd name="T12" fmla="*/ 0 w 207"/>
                  <a:gd name="T13" fmla="*/ 0 h 938"/>
                  <a:gd name="T14" fmla="*/ 0 w 207"/>
                  <a:gd name="T15" fmla="*/ 0 h 938"/>
                  <a:gd name="T16" fmla="*/ 0 w 207"/>
                  <a:gd name="T17" fmla="*/ 0 h 938"/>
                  <a:gd name="T18" fmla="*/ 0 w 207"/>
                  <a:gd name="T19" fmla="*/ 0 h 938"/>
                  <a:gd name="T20" fmla="*/ 0 w 207"/>
                  <a:gd name="T21" fmla="*/ 0 h 938"/>
                  <a:gd name="T22" fmla="*/ 0 w 207"/>
                  <a:gd name="T23" fmla="*/ 0 h 938"/>
                  <a:gd name="T24" fmla="*/ 0 w 207"/>
                  <a:gd name="T25" fmla="*/ 0 h 938"/>
                  <a:gd name="T26" fmla="*/ 0 w 207"/>
                  <a:gd name="T27" fmla="*/ 0 h 938"/>
                  <a:gd name="T28" fmla="*/ 0 w 207"/>
                  <a:gd name="T29" fmla="*/ 0 h 938"/>
                  <a:gd name="T30" fmla="*/ 0 w 207"/>
                  <a:gd name="T31" fmla="*/ 0 h 938"/>
                  <a:gd name="T32" fmla="*/ 0 w 207"/>
                  <a:gd name="T33" fmla="*/ 0 h 938"/>
                  <a:gd name="T34" fmla="*/ 0 w 207"/>
                  <a:gd name="T35" fmla="*/ 0 h 938"/>
                  <a:gd name="T36" fmla="*/ 0 w 207"/>
                  <a:gd name="T37" fmla="*/ 0 h 938"/>
                  <a:gd name="T38" fmla="*/ 0 w 207"/>
                  <a:gd name="T39" fmla="*/ 0 h 938"/>
                  <a:gd name="T40" fmla="*/ 0 w 207"/>
                  <a:gd name="T41" fmla="*/ 0 h 938"/>
                  <a:gd name="T42" fmla="*/ 0 w 207"/>
                  <a:gd name="T43" fmla="*/ 0 h 938"/>
                  <a:gd name="T44" fmla="*/ 0 w 207"/>
                  <a:gd name="T45" fmla="*/ 0 h 938"/>
                  <a:gd name="T46" fmla="*/ 0 w 207"/>
                  <a:gd name="T47" fmla="*/ 0 h 938"/>
                  <a:gd name="T48" fmla="*/ 0 w 207"/>
                  <a:gd name="T49" fmla="*/ 0 h 938"/>
                  <a:gd name="T50" fmla="*/ 0 w 207"/>
                  <a:gd name="T51" fmla="*/ 0 h 938"/>
                  <a:gd name="T52" fmla="*/ 0 w 207"/>
                  <a:gd name="T53" fmla="*/ 0 h 938"/>
                  <a:gd name="T54" fmla="*/ 0 w 207"/>
                  <a:gd name="T55" fmla="*/ 0 h 938"/>
                  <a:gd name="T56" fmla="*/ 0 w 207"/>
                  <a:gd name="T57" fmla="*/ 0 h 938"/>
                  <a:gd name="T58" fmla="*/ 0 w 207"/>
                  <a:gd name="T59" fmla="*/ 0 h 938"/>
                  <a:gd name="T60" fmla="*/ 0 w 207"/>
                  <a:gd name="T61" fmla="*/ 0 h 938"/>
                  <a:gd name="T62" fmla="*/ 0 w 207"/>
                  <a:gd name="T63" fmla="*/ 0 h 938"/>
                  <a:gd name="T64" fmla="*/ 0 w 207"/>
                  <a:gd name="T65" fmla="*/ 0 h 938"/>
                  <a:gd name="T66" fmla="*/ 0 w 207"/>
                  <a:gd name="T67" fmla="*/ 0 h 938"/>
                  <a:gd name="T68" fmla="*/ 0 w 207"/>
                  <a:gd name="T69" fmla="*/ 0 h 938"/>
                  <a:gd name="T70" fmla="*/ 0 w 207"/>
                  <a:gd name="T71" fmla="*/ 0 h 938"/>
                  <a:gd name="T72" fmla="*/ 0 w 207"/>
                  <a:gd name="T73" fmla="*/ 0 h 938"/>
                  <a:gd name="T74" fmla="*/ 0 w 207"/>
                  <a:gd name="T75" fmla="*/ 0 h 938"/>
                  <a:gd name="T76" fmla="*/ 0 w 207"/>
                  <a:gd name="T77" fmla="*/ 0 h 938"/>
                  <a:gd name="T78" fmla="*/ 0 w 207"/>
                  <a:gd name="T79" fmla="*/ 0 h 938"/>
                  <a:gd name="T80" fmla="*/ 0 w 207"/>
                  <a:gd name="T81" fmla="*/ 0 h 938"/>
                  <a:gd name="T82" fmla="*/ 0 w 207"/>
                  <a:gd name="T83" fmla="*/ 0 h 938"/>
                  <a:gd name="T84" fmla="*/ 0 w 207"/>
                  <a:gd name="T85" fmla="*/ 0 h 938"/>
                  <a:gd name="T86" fmla="*/ 0 w 207"/>
                  <a:gd name="T87" fmla="*/ 0 h 938"/>
                  <a:gd name="T88" fmla="*/ 0 w 207"/>
                  <a:gd name="T89" fmla="*/ 0 h 938"/>
                  <a:gd name="T90" fmla="*/ 0 w 207"/>
                  <a:gd name="T91" fmla="*/ 0 h 938"/>
                  <a:gd name="T92" fmla="*/ 0 w 207"/>
                  <a:gd name="T93" fmla="*/ 0 h 938"/>
                  <a:gd name="T94" fmla="*/ 0 w 207"/>
                  <a:gd name="T95" fmla="*/ 0 h 938"/>
                  <a:gd name="T96" fmla="*/ 0 w 207"/>
                  <a:gd name="T97" fmla="*/ 0 h 938"/>
                  <a:gd name="T98" fmla="*/ 0 w 207"/>
                  <a:gd name="T99" fmla="*/ 0 h 938"/>
                  <a:gd name="T100" fmla="*/ 0 w 207"/>
                  <a:gd name="T101" fmla="*/ 0 h 938"/>
                  <a:gd name="T102" fmla="*/ 0 w 207"/>
                  <a:gd name="T103" fmla="*/ 0 h 938"/>
                  <a:gd name="T104" fmla="*/ 0 w 207"/>
                  <a:gd name="T105" fmla="*/ 0 h 938"/>
                  <a:gd name="T106" fmla="*/ 0 w 207"/>
                  <a:gd name="T107" fmla="*/ 0 h 938"/>
                  <a:gd name="T108" fmla="*/ 0 w 207"/>
                  <a:gd name="T109" fmla="*/ 0 h 938"/>
                  <a:gd name="T110" fmla="*/ 0 w 207"/>
                  <a:gd name="T111" fmla="*/ 0 h 938"/>
                  <a:gd name="T112" fmla="*/ 0 w 207"/>
                  <a:gd name="T113" fmla="*/ 0 h 938"/>
                  <a:gd name="T114" fmla="*/ 0 w 207"/>
                  <a:gd name="T115" fmla="*/ 0 h 938"/>
                  <a:gd name="T116" fmla="*/ 0 w 207"/>
                  <a:gd name="T117" fmla="*/ 0 h 938"/>
                  <a:gd name="T118" fmla="*/ 0 w 207"/>
                  <a:gd name="T119" fmla="*/ 0 h 938"/>
                  <a:gd name="T120" fmla="*/ 0 w 207"/>
                  <a:gd name="T121" fmla="*/ 0 h 938"/>
                  <a:gd name="T122" fmla="*/ 0 w 207"/>
                  <a:gd name="T123" fmla="*/ 0 h 938"/>
                  <a:gd name="T124" fmla="*/ 0 w 207"/>
                  <a:gd name="T125" fmla="*/ 0 h 9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7"/>
                  <a:gd name="T190" fmla="*/ 0 h 938"/>
                  <a:gd name="T191" fmla="*/ 207 w 207"/>
                  <a:gd name="T192" fmla="*/ 938 h 9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7" h="938">
                    <a:moveTo>
                      <a:pt x="13" y="533"/>
                    </a:moveTo>
                    <a:lnTo>
                      <a:pt x="28" y="590"/>
                    </a:lnTo>
                    <a:lnTo>
                      <a:pt x="45" y="640"/>
                    </a:lnTo>
                    <a:lnTo>
                      <a:pt x="64" y="685"/>
                    </a:lnTo>
                    <a:lnTo>
                      <a:pt x="85" y="726"/>
                    </a:lnTo>
                    <a:lnTo>
                      <a:pt x="108" y="767"/>
                    </a:lnTo>
                    <a:lnTo>
                      <a:pt x="131" y="806"/>
                    </a:lnTo>
                    <a:lnTo>
                      <a:pt x="156" y="846"/>
                    </a:lnTo>
                    <a:lnTo>
                      <a:pt x="181" y="890"/>
                    </a:lnTo>
                    <a:lnTo>
                      <a:pt x="207" y="938"/>
                    </a:lnTo>
                    <a:lnTo>
                      <a:pt x="200" y="907"/>
                    </a:lnTo>
                    <a:lnTo>
                      <a:pt x="195" y="866"/>
                    </a:lnTo>
                    <a:lnTo>
                      <a:pt x="182" y="830"/>
                    </a:lnTo>
                    <a:lnTo>
                      <a:pt x="151" y="782"/>
                    </a:lnTo>
                    <a:lnTo>
                      <a:pt x="115" y="725"/>
                    </a:lnTo>
                    <a:lnTo>
                      <a:pt x="81" y="667"/>
                    </a:lnTo>
                    <a:lnTo>
                      <a:pt x="57" y="616"/>
                    </a:lnTo>
                    <a:lnTo>
                      <a:pt x="54" y="604"/>
                    </a:lnTo>
                    <a:lnTo>
                      <a:pt x="45" y="579"/>
                    </a:lnTo>
                    <a:lnTo>
                      <a:pt x="41" y="566"/>
                    </a:lnTo>
                    <a:lnTo>
                      <a:pt x="25" y="514"/>
                    </a:lnTo>
                    <a:lnTo>
                      <a:pt x="15" y="468"/>
                    </a:lnTo>
                    <a:lnTo>
                      <a:pt x="10" y="422"/>
                    </a:lnTo>
                    <a:lnTo>
                      <a:pt x="15" y="370"/>
                    </a:lnTo>
                    <a:lnTo>
                      <a:pt x="33" y="304"/>
                    </a:lnTo>
                    <a:lnTo>
                      <a:pt x="49" y="260"/>
                    </a:lnTo>
                    <a:lnTo>
                      <a:pt x="69" y="208"/>
                    </a:lnTo>
                    <a:lnTo>
                      <a:pt x="89" y="153"/>
                    </a:lnTo>
                    <a:lnTo>
                      <a:pt x="105" y="97"/>
                    </a:lnTo>
                    <a:lnTo>
                      <a:pt x="116" y="45"/>
                    </a:lnTo>
                    <a:lnTo>
                      <a:pt x="116" y="0"/>
                    </a:lnTo>
                    <a:lnTo>
                      <a:pt x="109" y="60"/>
                    </a:lnTo>
                    <a:lnTo>
                      <a:pt x="95" y="121"/>
                    </a:lnTo>
                    <a:lnTo>
                      <a:pt x="76" y="177"/>
                    </a:lnTo>
                    <a:lnTo>
                      <a:pt x="51" y="226"/>
                    </a:lnTo>
                    <a:lnTo>
                      <a:pt x="24" y="266"/>
                    </a:lnTo>
                    <a:lnTo>
                      <a:pt x="16" y="196"/>
                    </a:lnTo>
                    <a:lnTo>
                      <a:pt x="17" y="124"/>
                    </a:lnTo>
                    <a:lnTo>
                      <a:pt x="21" y="53"/>
                    </a:lnTo>
                    <a:lnTo>
                      <a:pt x="10" y="83"/>
                    </a:lnTo>
                    <a:lnTo>
                      <a:pt x="4" y="116"/>
                    </a:lnTo>
                    <a:lnTo>
                      <a:pt x="4" y="141"/>
                    </a:lnTo>
                    <a:lnTo>
                      <a:pt x="10" y="212"/>
                    </a:lnTo>
                    <a:lnTo>
                      <a:pt x="14" y="281"/>
                    </a:lnTo>
                    <a:lnTo>
                      <a:pt x="4" y="348"/>
                    </a:lnTo>
                    <a:lnTo>
                      <a:pt x="3" y="362"/>
                    </a:lnTo>
                    <a:lnTo>
                      <a:pt x="0" y="406"/>
                    </a:lnTo>
                    <a:lnTo>
                      <a:pt x="0" y="442"/>
                    </a:lnTo>
                    <a:lnTo>
                      <a:pt x="3" y="466"/>
                    </a:lnTo>
                    <a:lnTo>
                      <a:pt x="9" y="509"/>
                    </a:lnTo>
                    <a:lnTo>
                      <a:pt x="13" y="533"/>
                    </a:lnTo>
                    <a:close/>
                  </a:path>
                </a:pathLst>
              </a:custGeom>
              <a:solidFill>
                <a:srgbClr val="47A3CB"/>
              </a:solidFill>
              <a:ln w="9525">
                <a:noFill/>
                <a:round/>
                <a:headEnd/>
                <a:tailEnd/>
              </a:ln>
            </p:spPr>
            <p:txBody>
              <a:bodyPr/>
              <a:lstStyle/>
              <a:p>
                <a:endParaRPr lang="en-US"/>
              </a:p>
            </p:txBody>
          </p:sp>
          <p:sp>
            <p:nvSpPr>
              <p:cNvPr id="18465" name="Freeform 201"/>
              <p:cNvSpPr>
                <a:spLocks/>
              </p:cNvSpPr>
              <p:nvPr/>
            </p:nvSpPr>
            <p:spPr bwMode="auto">
              <a:xfrm>
                <a:off x="1028" y="1256"/>
                <a:ext cx="52" cy="235"/>
              </a:xfrm>
              <a:custGeom>
                <a:avLst/>
                <a:gdLst>
                  <a:gd name="T0" fmla="*/ 0 w 207"/>
                  <a:gd name="T1" fmla="*/ 0 h 938"/>
                  <a:gd name="T2" fmla="*/ 0 w 207"/>
                  <a:gd name="T3" fmla="*/ 0 h 938"/>
                  <a:gd name="T4" fmla="*/ 0 w 207"/>
                  <a:gd name="T5" fmla="*/ 0 h 938"/>
                  <a:gd name="T6" fmla="*/ 0 w 207"/>
                  <a:gd name="T7" fmla="*/ 0 h 938"/>
                  <a:gd name="T8" fmla="*/ 0 w 207"/>
                  <a:gd name="T9" fmla="*/ 0 h 938"/>
                  <a:gd name="T10" fmla="*/ 0 w 207"/>
                  <a:gd name="T11" fmla="*/ 0 h 938"/>
                  <a:gd name="T12" fmla="*/ 0 w 207"/>
                  <a:gd name="T13" fmla="*/ 0 h 938"/>
                  <a:gd name="T14" fmla="*/ 0 w 207"/>
                  <a:gd name="T15" fmla="*/ 0 h 938"/>
                  <a:gd name="T16" fmla="*/ 0 w 207"/>
                  <a:gd name="T17" fmla="*/ 0 h 938"/>
                  <a:gd name="T18" fmla="*/ 0 w 207"/>
                  <a:gd name="T19" fmla="*/ 0 h 938"/>
                  <a:gd name="T20" fmla="*/ 0 w 207"/>
                  <a:gd name="T21" fmla="*/ 0 h 938"/>
                  <a:gd name="T22" fmla="*/ 0 w 207"/>
                  <a:gd name="T23" fmla="*/ 0 h 938"/>
                  <a:gd name="T24" fmla="*/ 0 w 207"/>
                  <a:gd name="T25" fmla="*/ 0 h 938"/>
                  <a:gd name="T26" fmla="*/ 0 w 207"/>
                  <a:gd name="T27" fmla="*/ 0 h 938"/>
                  <a:gd name="T28" fmla="*/ 0 w 207"/>
                  <a:gd name="T29" fmla="*/ 0 h 938"/>
                  <a:gd name="T30" fmla="*/ 0 w 207"/>
                  <a:gd name="T31" fmla="*/ 0 h 938"/>
                  <a:gd name="T32" fmla="*/ 0 w 207"/>
                  <a:gd name="T33" fmla="*/ 0 h 938"/>
                  <a:gd name="T34" fmla="*/ 0 w 207"/>
                  <a:gd name="T35" fmla="*/ 0 h 938"/>
                  <a:gd name="T36" fmla="*/ 0 w 207"/>
                  <a:gd name="T37" fmla="*/ 0 h 938"/>
                  <a:gd name="T38" fmla="*/ 0 w 207"/>
                  <a:gd name="T39" fmla="*/ 0 h 938"/>
                  <a:gd name="T40" fmla="*/ 0 w 207"/>
                  <a:gd name="T41" fmla="*/ 0 h 938"/>
                  <a:gd name="T42" fmla="*/ 0 w 207"/>
                  <a:gd name="T43" fmla="*/ 0 h 938"/>
                  <a:gd name="T44" fmla="*/ 0 w 207"/>
                  <a:gd name="T45" fmla="*/ 0 h 938"/>
                  <a:gd name="T46" fmla="*/ 0 w 207"/>
                  <a:gd name="T47" fmla="*/ 0 h 938"/>
                  <a:gd name="T48" fmla="*/ 0 w 207"/>
                  <a:gd name="T49" fmla="*/ 0 h 938"/>
                  <a:gd name="T50" fmla="*/ 0 w 207"/>
                  <a:gd name="T51" fmla="*/ 0 h 938"/>
                  <a:gd name="T52" fmla="*/ 0 w 207"/>
                  <a:gd name="T53" fmla="*/ 0 h 938"/>
                  <a:gd name="T54" fmla="*/ 0 w 207"/>
                  <a:gd name="T55" fmla="*/ 0 h 938"/>
                  <a:gd name="T56" fmla="*/ 0 w 207"/>
                  <a:gd name="T57" fmla="*/ 0 h 938"/>
                  <a:gd name="T58" fmla="*/ 0 w 207"/>
                  <a:gd name="T59" fmla="*/ 0 h 938"/>
                  <a:gd name="T60" fmla="*/ 0 w 207"/>
                  <a:gd name="T61" fmla="*/ 0 h 938"/>
                  <a:gd name="T62" fmla="*/ 0 w 207"/>
                  <a:gd name="T63" fmla="*/ 0 h 9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938"/>
                  <a:gd name="T98" fmla="*/ 207 w 207"/>
                  <a:gd name="T99" fmla="*/ 938 h 9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938">
                    <a:moveTo>
                      <a:pt x="13" y="533"/>
                    </a:moveTo>
                    <a:lnTo>
                      <a:pt x="28" y="590"/>
                    </a:lnTo>
                    <a:lnTo>
                      <a:pt x="45" y="640"/>
                    </a:lnTo>
                    <a:lnTo>
                      <a:pt x="64" y="685"/>
                    </a:lnTo>
                    <a:lnTo>
                      <a:pt x="85" y="726"/>
                    </a:lnTo>
                    <a:lnTo>
                      <a:pt x="108" y="767"/>
                    </a:lnTo>
                    <a:lnTo>
                      <a:pt x="131" y="806"/>
                    </a:lnTo>
                    <a:lnTo>
                      <a:pt x="156" y="846"/>
                    </a:lnTo>
                    <a:lnTo>
                      <a:pt x="181" y="890"/>
                    </a:lnTo>
                    <a:lnTo>
                      <a:pt x="207" y="938"/>
                    </a:lnTo>
                    <a:lnTo>
                      <a:pt x="200" y="907"/>
                    </a:lnTo>
                    <a:lnTo>
                      <a:pt x="195" y="866"/>
                    </a:lnTo>
                    <a:lnTo>
                      <a:pt x="182" y="830"/>
                    </a:lnTo>
                    <a:lnTo>
                      <a:pt x="151" y="782"/>
                    </a:lnTo>
                    <a:lnTo>
                      <a:pt x="115" y="725"/>
                    </a:lnTo>
                    <a:lnTo>
                      <a:pt x="81" y="667"/>
                    </a:lnTo>
                    <a:lnTo>
                      <a:pt x="57" y="616"/>
                    </a:lnTo>
                    <a:lnTo>
                      <a:pt x="54" y="604"/>
                    </a:lnTo>
                    <a:lnTo>
                      <a:pt x="45" y="579"/>
                    </a:lnTo>
                    <a:lnTo>
                      <a:pt x="41" y="566"/>
                    </a:lnTo>
                    <a:lnTo>
                      <a:pt x="25" y="514"/>
                    </a:lnTo>
                    <a:lnTo>
                      <a:pt x="15" y="468"/>
                    </a:lnTo>
                    <a:lnTo>
                      <a:pt x="10" y="422"/>
                    </a:lnTo>
                    <a:lnTo>
                      <a:pt x="15" y="370"/>
                    </a:lnTo>
                    <a:lnTo>
                      <a:pt x="33" y="304"/>
                    </a:lnTo>
                    <a:lnTo>
                      <a:pt x="49" y="260"/>
                    </a:lnTo>
                    <a:lnTo>
                      <a:pt x="69" y="208"/>
                    </a:lnTo>
                    <a:lnTo>
                      <a:pt x="89" y="153"/>
                    </a:lnTo>
                    <a:lnTo>
                      <a:pt x="105" y="97"/>
                    </a:lnTo>
                    <a:lnTo>
                      <a:pt x="116" y="45"/>
                    </a:lnTo>
                    <a:lnTo>
                      <a:pt x="116" y="0"/>
                    </a:lnTo>
                    <a:lnTo>
                      <a:pt x="109" y="60"/>
                    </a:lnTo>
                    <a:lnTo>
                      <a:pt x="95" y="121"/>
                    </a:lnTo>
                    <a:lnTo>
                      <a:pt x="76" y="177"/>
                    </a:lnTo>
                    <a:lnTo>
                      <a:pt x="51" y="226"/>
                    </a:lnTo>
                    <a:lnTo>
                      <a:pt x="24" y="266"/>
                    </a:lnTo>
                    <a:lnTo>
                      <a:pt x="16" y="196"/>
                    </a:lnTo>
                    <a:lnTo>
                      <a:pt x="17" y="124"/>
                    </a:lnTo>
                    <a:lnTo>
                      <a:pt x="21" y="53"/>
                    </a:lnTo>
                    <a:lnTo>
                      <a:pt x="10" y="83"/>
                    </a:lnTo>
                    <a:lnTo>
                      <a:pt x="4" y="116"/>
                    </a:lnTo>
                    <a:lnTo>
                      <a:pt x="4" y="141"/>
                    </a:lnTo>
                    <a:lnTo>
                      <a:pt x="10" y="212"/>
                    </a:lnTo>
                    <a:lnTo>
                      <a:pt x="14" y="281"/>
                    </a:lnTo>
                    <a:lnTo>
                      <a:pt x="4" y="348"/>
                    </a:lnTo>
                    <a:lnTo>
                      <a:pt x="3" y="362"/>
                    </a:lnTo>
                    <a:lnTo>
                      <a:pt x="0" y="406"/>
                    </a:lnTo>
                    <a:lnTo>
                      <a:pt x="0" y="442"/>
                    </a:lnTo>
                    <a:lnTo>
                      <a:pt x="3" y="466"/>
                    </a:lnTo>
                    <a:lnTo>
                      <a:pt x="9" y="509"/>
                    </a:lnTo>
                    <a:lnTo>
                      <a:pt x="13" y="533"/>
                    </a:lnTo>
                  </a:path>
                </a:pathLst>
              </a:custGeom>
              <a:noFill/>
              <a:ln w="1588">
                <a:solidFill>
                  <a:srgbClr val="87C2DC"/>
                </a:solidFill>
                <a:round/>
                <a:headEnd/>
                <a:tailEnd/>
              </a:ln>
            </p:spPr>
            <p:txBody>
              <a:bodyPr/>
              <a:lstStyle/>
              <a:p>
                <a:endParaRPr lang="en-US"/>
              </a:p>
            </p:txBody>
          </p:sp>
          <p:sp>
            <p:nvSpPr>
              <p:cNvPr id="18466" name="Freeform 202"/>
              <p:cNvSpPr>
                <a:spLocks/>
              </p:cNvSpPr>
              <p:nvPr/>
            </p:nvSpPr>
            <p:spPr bwMode="auto">
              <a:xfrm>
                <a:off x="1194" y="1256"/>
                <a:ext cx="56" cy="235"/>
              </a:xfrm>
              <a:custGeom>
                <a:avLst/>
                <a:gdLst>
                  <a:gd name="T0" fmla="*/ 0 w 226"/>
                  <a:gd name="T1" fmla="*/ 0 h 939"/>
                  <a:gd name="T2" fmla="*/ 0 w 226"/>
                  <a:gd name="T3" fmla="*/ 0 h 939"/>
                  <a:gd name="T4" fmla="*/ 0 w 226"/>
                  <a:gd name="T5" fmla="*/ 0 h 939"/>
                  <a:gd name="T6" fmla="*/ 0 w 226"/>
                  <a:gd name="T7" fmla="*/ 0 h 939"/>
                  <a:gd name="T8" fmla="*/ 0 w 226"/>
                  <a:gd name="T9" fmla="*/ 0 h 939"/>
                  <a:gd name="T10" fmla="*/ 0 w 226"/>
                  <a:gd name="T11" fmla="*/ 0 h 939"/>
                  <a:gd name="T12" fmla="*/ 0 w 226"/>
                  <a:gd name="T13" fmla="*/ 0 h 939"/>
                  <a:gd name="T14" fmla="*/ 0 w 226"/>
                  <a:gd name="T15" fmla="*/ 0 h 939"/>
                  <a:gd name="T16" fmla="*/ 0 w 226"/>
                  <a:gd name="T17" fmla="*/ 0 h 939"/>
                  <a:gd name="T18" fmla="*/ 0 w 226"/>
                  <a:gd name="T19" fmla="*/ 0 h 939"/>
                  <a:gd name="T20" fmla="*/ 0 w 226"/>
                  <a:gd name="T21" fmla="*/ 0 h 939"/>
                  <a:gd name="T22" fmla="*/ 0 w 226"/>
                  <a:gd name="T23" fmla="*/ 0 h 939"/>
                  <a:gd name="T24" fmla="*/ 0 w 226"/>
                  <a:gd name="T25" fmla="*/ 0 h 939"/>
                  <a:gd name="T26" fmla="*/ 0 w 226"/>
                  <a:gd name="T27" fmla="*/ 0 h 939"/>
                  <a:gd name="T28" fmla="*/ 0 w 226"/>
                  <a:gd name="T29" fmla="*/ 0 h 939"/>
                  <a:gd name="T30" fmla="*/ 0 w 226"/>
                  <a:gd name="T31" fmla="*/ 0 h 939"/>
                  <a:gd name="T32" fmla="*/ 0 w 226"/>
                  <a:gd name="T33" fmla="*/ 0 h 939"/>
                  <a:gd name="T34" fmla="*/ 0 w 226"/>
                  <a:gd name="T35" fmla="*/ 0 h 939"/>
                  <a:gd name="T36" fmla="*/ 0 w 226"/>
                  <a:gd name="T37" fmla="*/ 0 h 939"/>
                  <a:gd name="T38" fmla="*/ 0 w 226"/>
                  <a:gd name="T39" fmla="*/ 0 h 939"/>
                  <a:gd name="T40" fmla="*/ 0 w 226"/>
                  <a:gd name="T41" fmla="*/ 0 h 939"/>
                  <a:gd name="T42" fmla="*/ 0 w 226"/>
                  <a:gd name="T43" fmla="*/ 0 h 939"/>
                  <a:gd name="T44" fmla="*/ 0 w 226"/>
                  <a:gd name="T45" fmla="*/ 0 h 939"/>
                  <a:gd name="T46" fmla="*/ 0 w 226"/>
                  <a:gd name="T47" fmla="*/ 0 h 939"/>
                  <a:gd name="T48" fmla="*/ 0 w 226"/>
                  <a:gd name="T49" fmla="*/ 0 h 939"/>
                  <a:gd name="T50" fmla="*/ 0 w 226"/>
                  <a:gd name="T51" fmla="*/ 0 h 939"/>
                  <a:gd name="T52" fmla="*/ 0 w 226"/>
                  <a:gd name="T53" fmla="*/ 0 h 939"/>
                  <a:gd name="T54" fmla="*/ 0 w 226"/>
                  <a:gd name="T55" fmla="*/ 0 h 939"/>
                  <a:gd name="T56" fmla="*/ 0 w 226"/>
                  <a:gd name="T57" fmla="*/ 0 h 939"/>
                  <a:gd name="T58" fmla="*/ 0 w 226"/>
                  <a:gd name="T59" fmla="*/ 0 h 939"/>
                  <a:gd name="T60" fmla="*/ 0 w 226"/>
                  <a:gd name="T61" fmla="*/ 0 h 939"/>
                  <a:gd name="T62" fmla="*/ 0 w 226"/>
                  <a:gd name="T63" fmla="*/ 0 h 9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939"/>
                  <a:gd name="T98" fmla="*/ 226 w 226"/>
                  <a:gd name="T99" fmla="*/ 939 h 9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939">
                    <a:moveTo>
                      <a:pt x="209" y="542"/>
                    </a:moveTo>
                    <a:lnTo>
                      <a:pt x="192" y="600"/>
                    </a:lnTo>
                    <a:lnTo>
                      <a:pt x="171" y="652"/>
                    </a:lnTo>
                    <a:lnTo>
                      <a:pt x="146" y="700"/>
                    </a:lnTo>
                    <a:lnTo>
                      <a:pt x="120" y="743"/>
                    </a:lnTo>
                    <a:lnTo>
                      <a:pt x="92" y="784"/>
                    </a:lnTo>
                    <a:lnTo>
                      <a:pt x="66" y="823"/>
                    </a:lnTo>
                    <a:lnTo>
                      <a:pt x="40" y="861"/>
                    </a:lnTo>
                    <a:lnTo>
                      <a:pt x="18" y="899"/>
                    </a:lnTo>
                    <a:lnTo>
                      <a:pt x="0" y="939"/>
                    </a:lnTo>
                    <a:lnTo>
                      <a:pt x="5" y="911"/>
                    </a:lnTo>
                    <a:lnTo>
                      <a:pt x="7" y="885"/>
                    </a:lnTo>
                    <a:lnTo>
                      <a:pt x="19" y="856"/>
                    </a:lnTo>
                    <a:lnTo>
                      <a:pt x="39" y="826"/>
                    </a:lnTo>
                    <a:lnTo>
                      <a:pt x="72" y="777"/>
                    </a:lnTo>
                    <a:lnTo>
                      <a:pt x="108" y="722"/>
                    </a:lnTo>
                    <a:lnTo>
                      <a:pt x="141" y="668"/>
                    </a:lnTo>
                    <a:lnTo>
                      <a:pt x="164" y="626"/>
                    </a:lnTo>
                    <a:lnTo>
                      <a:pt x="169" y="613"/>
                    </a:lnTo>
                    <a:lnTo>
                      <a:pt x="180" y="590"/>
                    </a:lnTo>
                    <a:lnTo>
                      <a:pt x="186" y="576"/>
                    </a:lnTo>
                    <a:lnTo>
                      <a:pt x="201" y="524"/>
                    </a:lnTo>
                    <a:lnTo>
                      <a:pt x="211" y="475"/>
                    </a:lnTo>
                    <a:lnTo>
                      <a:pt x="213" y="427"/>
                    </a:lnTo>
                    <a:lnTo>
                      <a:pt x="208" y="378"/>
                    </a:lnTo>
                    <a:lnTo>
                      <a:pt x="198" y="330"/>
                    </a:lnTo>
                    <a:lnTo>
                      <a:pt x="180" y="280"/>
                    </a:lnTo>
                    <a:lnTo>
                      <a:pt x="161" y="239"/>
                    </a:lnTo>
                    <a:lnTo>
                      <a:pt x="139" y="191"/>
                    </a:lnTo>
                    <a:lnTo>
                      <a:pt x="116" y="141"/>
                    </a:lnTo>
                    <a:lnTo>
                      <a:pt x="98" y="91"/>
                    </a:lnTo>
                    <a:lnTo>
                      <a:pt x="86" y="44"/>
                    </a:lnTo>
                    <a:lnTo>
                      <a:pt x="85" y="0"/>
                    </a:lnTo>
                    <a:lnTo>
                      <a:pt x="92" y="59"/>
                    </a:lnTo>
                    <a:lnTo>
                      <a:pt x="107" y="118"/>
                    </a:lnTo>
                    <a:lnTo>
                      <a:pt x="128" y="170"/>
                    </a:lnTo>
                    <a:lnTo>
                      <a:pt x="153" y="216"/>
                    </a:lnTo>
                    <a:lnTo>
                      <a:pt x="180" y="255"/>
                    </a:lnTo>
                    <a:lnTo>
                      <a:pt x="187" y="188"/>
                    </a:lnTo>
                    <a:lnTo>
                      <a:pt x="185" y="121"/>
                    </a:lnTo>
                    <a:lnTo>
                      <a:pt x="180" y="55"/>
                    </a:lnTo>
                    <a:lnTo>
                      <a:pt x="186" y="86"/>
                    </a:lnTo>
                    <a:lnTo>
                      <a:pt x="192" y="118"/>
                    </a:lnTo>
                    <a:lnTo>
                      <a:pt x="194" y="142"/>
                    </a:lnTo>
                    <a:lnTo>
                      <a:pt x="192" y="203"/>
                    </a:lnTo>
                    <a:lnTo>
                      <a:pt x="193" y="252"/>
                    </a:lnTo>
                    <a:lnTo>
                      <a:pt x="205" y="307"/>
                    </a:lnTo>
                    <a:lnTo>
                      <a:pt x="220" y="370"/>
                    </a:lnTo>
                    <a:lnTo>
                      <a:pt x="226" y="437"/>
                    </a:lnTo>
                    <a:lnTo>
                      <a:pt x="218" y="505"/>
                    </a:lnTo>
                    <a:lnTo>
                      <a:pt x="215" y="515"/>
                    </a:lnTo>
                    <a:lnTo>
                      <a:pt x="212" y="533"/>
                    </a:lnTo>
                    <a:lnTo>
                      <a:pt x="209" y="542"/>
                    </a:lnTo>
                    <a:close/>
                  </a:path>
                </a:pathLst>
              </a:custGeom>
              <a:solidFill>
                <a:srgbClr val="47A3CB"/>
              </a:solidFill>
              <a:ln w="9525">
                <a:noFill/>
                <a:round/>
                <a:headEnd/>
                <a:tailEnd/>
              </a:ln>
            </p:spPr>
            <p:txBody>
              <a:bodyPr/>
              <a:lstStyle/>
              <a:p>
                <a:endParaRPr lang="en-US"/>
              </a:p>
            </p:txBody>
          </p:sp>
          <p:sp>
            <p:nvSpPr>
              <p:cNvPr id="18467" name="Freeform 203"/>
              <p:cNvSpPr>
                <a:spLocks/>
              </p:cNvSpPr>
              <p:nvPr/>
            </p:nvSpPr>
            <p:spPr bwMode="auto">
              <a:xfrm>
                <a:off x="1194" y="1256"/>
                <a:ext cx="56" cy="235"/>
              </a:xfrm>
              <a:custGeom>
                <a:avLst/>
                <a:gdLst>
                  <a:gd name="T0" fmla="*/ 0 w 226"/>
                  <a:gd name="T1" fmla="*/ 0 h 939"/>
                  <a:gd name="T2" fmla="*/ 0 w 226"/>
                  <a:gd name="T3" fmla="*/ 0 h 939"/>
                  <a:gd name="T4" fmla="*/ 0 w 226"/>
                  <a:gd name="T5" fmla="*/ 0 h 939"/>
                  <a:gd name="T6" fmla="*/ 0 w 226"/>
                  <a:gd name="T7" fmla="*/ 0 h 939"/>
                  <a:gd name="T8" fmla="*/ 0 w 226"/>
                  <a:gd name="T9" fmla="*/ 0 h 939"/>
                  <a:gd name="T10" fmla="*/ 0 w 226"/>
                  <a:gd name="T11" fmla="*/ 0 h 939"/>
                  <a:gd name="T12" fmla="*/ 0 w 226"/>
                  <a:gd name="T13" fmla="*/ 0 h 939"/>
                  <a:gd name="T14" fmla="*/ 0 w 226"/>
                  <a:gd name="T15" fmla="*/ 0 h 939"/>
                  <a:gd name="T16" fmla="*/ 0 w 226"/>
                  <a:gd name="T17" fmla="*/ 0 h 939"/>
                  <a:gd name="T18" fmla="*/ 0 w 226"/>
                  <a:gd name="T19" fmla="*/ 0 h 939"/>
                  <a:gd name="T20" fmla="*/ 0 w 226"/>
                  <a:gd name="T21" fmla="*/ 0 h 939"/>
                  <a:gd name="T22" fmla="*/ 0 w 226"/>
                  <a:gd name="T23" fmla="*/ 0 h 939"/>
                  <a:gd name="T24" fmla="*/ 0 w 226"/>
                  <a:gd name="T25" fmla="*/ 0 h 939"/>
                  <a:gd name="T26" fmla="*/ 0 w 226"/>
                  <a:gd name="T27" fmla="*/ 0 h 939"/>
                  <a:gd name="T28" fmla="*/ 0 w 226"/>
                  <a:gd name="T29" fmla="*/ 0 h 939"/>
                  <a:gd name="T30" fmla="*/ 0 w 226"/>
                  <a:gd name="T31" fmla="*/ 0 h 939"/>
                  <a:gd name="T32" fmla="*/ 0 w 226"/>
                  <a:gd name="T33" fmla="*/ 0 h 939"/>
                  <a:gd name="T34" fmla="*/ 0 w 226"/>
                  <a:gd name="T35" fmla="*/ 0 h 939"/>
                  <a:gd name="T36" fmla="*/ 0 w 226"/>
                  <a:gd name="T37" fmla="*/ 0 h 939"/>
                  <a:gd name="T38" fmla="*/ 0 w 226"/>
                  <a:gd name="T39" fmla="*/ 0 h 939"/>
                  <a:gd name="T40" fmla="*/ 0 w 226"/>
                  <a:gd name="T41" fmla="*/ 0 h 939"/>
                  <a:gd name="T42" fmla="*/ 0 w 226"/>
                  <a:gd name="T43" fmla="*/ 0 h 939"/>
                  <a:gd name="T44" fmla="*/ 0 w 226"/>
                  <a:gd name="T45" fmla="*/ 0 h 939"/>
                  <a:gd name="T46" fmla="*/ 0 w 226"/>
                  <a:gd name="T47" fmla="*/ 0 h 939"/>
                  <a:gd name="T48" fmla="*/ 0 w 226"/>
                  <a:gd name="T49" fmla="*/ 0 h 939"/>
                  <a:gd name="T50" fmla="*/ 0 w 226"/>
                  <a:gd name="T51" fmla="*/ 0 h 939"/>
                  <a:gd name="T52" fmla="*/ 0 w 226"/>
                  <a:gd name="T53" fmla="*/ 0 h 939"/>
                  <a:gd name="T54" fmla="*/ 0 w 226"/>
                  <a:gd name="T55" fmla="*/ 0 h 939"/>
                  <a:gd name="T56" fmla="*/ 0 w 226"/>
                  <a:gd name="T57" fmla="*/ 0 h 939"/>
                  <a:gd name="T58" fmla="*/ 0 w 226"/>
                  <a:gd name="T59" fmla="*/ 0 h 939"/>
                  <a:gd name="T60" fmla="*/ 0 w 226"/>
                  <a:gd name="T61" fmla="*/ 0 h 939"/>
                  <a:gd name="T62" fmla="*/ 0 w 226"/>
                  <a:gd name="T63" fmla="*/ 0 h 939"/>
                  <a:gd name="T64" fmla="*/ 0 w 226"/>
                  <a:gd name="T65" fmla="*/ 0 h 9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939"/>
                  <a:gd name="T101" fmla="*/ 226 w 226"/>
                  <a:gd name="T102" fmla="*/ 939 h 9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939">
                    <a:moveTo>
                      <a:pt x="209" y="542"/>
                    </a:moveTo>
                    <a:lnTo>
                      <a:pt x="192" y="600"/>
                    </a:lnTo>
                    <a:lnTo>
                      <a:pt x="171" y="652"/>
                    </a:lnTo>
                    <a:lnTo>
                      <a:pt x="146" y="700"/>
                    </a:lnTo>
                    <a:lnTo>
                      <a:pt x="120" y="743"/>
                    </a:lnTo>
                    <a:lnTo>
                      <a:pt x="92" y="784"/>
                    </a:lnTo>
                    <a:lnTo>
                      <a:pt x="66" y="823"/>
                    </a:lnTo>
                    <a:lnTo>
                      <a:pt x="40" y="861"/>
                    </a:lnTo>
                    <a:lnTo>
                      <a:pt x="18" y="899"/>
                    </a:lnTo>
                    <a:lnTo>
                      <a:pt x="0" y="939"/>
                    </a:lnTo>
                    <a:lnTo>
                      <a:pt x="5" y="911"/>
                    </a:lnTo>
                    <a:lnTo>
                      <a:pt x="7" y="885"/>
                    </a:lnTo>
                    <a:lnTo>
                      <a:pt x="19" y="856"/>
                    </a:lnTo>
                    <a:lnTo>
                      <a:pt x="39" y="826"/>
                    </a:lnTo>
                    <a:lnTo>
                      <a:pt x="72" y="777"/>
                    </a:lnTo>
                    <a:lnTo>
                      <a:pt x="108" y="722"/>
                    </a:lnTo>
                    <a:lnTo>
                      <a:pt x="141" y="668"/>
                    </a:lnTo>
                    <a:lnTo>
                      <a:pt x="164" y="626"/>
                    </a:lnTo>
                    <a:lnTo>
                      <a:pt x="169" y="613"/>
                    </a:lnTo>
                    <a:lnTo>
                      <a:pt x="180" y="590"/>
                    </a:lnTo>
                    <a:lnTo>
                      <a:pt x="186" y="576"/>
                    </a:lnTo>
                    <a:lnTo>
                      <a:pt x="201" y="524"/>
                    </a:lnTo>
                    <a:lnTo>
                      <a:pt x="211" y="475"/>
                    </a:lnTo>
                    <a:lnTo>
                      <a:pt x="213" y="427"/>
                    </a:lnTo>
                    <a:lnTo>
                      <a:pt x="208" y="378"/>
                    </a:lnTo>
                    <a:lnTo>
                      <a:pt x="198" y="330"/>
                    </a:lnTo>
                    <a:lnTo>
                      <a:pt x="180" y="280"/>
                    </a:lnTo>
                    <a:lnTo>
                      <a:pt x="161" y="239"/>
                    </a:lnTo>
                    <a:lnTo>
                      <a:pt x="139" y="191"/>
                    </a:lnTo>
                    <a:lnTo>
                      <a:pt x="116" y="141"/>
                    </a:lnTo>
                    <a:lnTo>
                      <a:pt x="98" y="91"/>
                    </a:lnTo>
                    <a:lnTo>
                      <a:pt x="86" y="44"/>
                    </a:lnTo>
                    <a:lnTo>
                      <a:pt x="85" y="0"/>
                    </a:lnTo>
                    <a:lnTo>
                      <a:pt x="92" y="59"/>
                    </a:lnTo>
                    <a:lnTo>
                      <a:pt x="107" y="118"/>
                    </a:lnTo>
                    <a:lnTo>
                      <a:pt x="128" y="170"/>
                    </a:lnTo>
                    <a:lnTo>
                      <a:pt x="153" y="216"/>
                    </a:lnTo>
                    <a:lnTo>
                      <a:pt x="180" y="255"/>
                    </a:lnTo>
                    <a:lnTo>
                      <a:pt x="187" y="188"/>
                    </a:lnTo>
                    <a:lnTo>
                      <a:pt x="185" y="121"/>
                    </a:lnTo>
                    <a:lnTo>
                      <a:pt x="180" y="55"/>
                    </a:lnTo>
                    <a:lnTo>
                      <a:pt x="186" y="86"/>
                    </a:lnTo>
                    <a:lnTo>
                      <a:pt x="192" y="118"/>
                    </a:lnTo>
                    <a:lnTo>
                      <a:pt x="194" y="142"/>
                    </a:lnTo>
                    <a:lnTo>
                      <a:pt x="192" y="203"/>
                    </a:lnTo>
                    <a:lnTo>
                      <a:pt x="193" y="252"/>
                    </a:lnTo>
                    <a:lnTo>
                      <a:pt x="205" y="307"/>
                    </a:lnTo>
                    <a:lnTo>
                      <a:pt x="220" y="370"/>
                    </a:lnTo>
                    <a:lnTo>
                      <a:pt x="226" y="437"/>
                    </a:lnTo>
                    <a:lnTo>
                      <a:pt x="218" y="505"/>
                    </a:lnTo>
                    <a:lnTo>
                      <a:pt x="215" y="515"/>
                    </a:lnTo>
                    <a:lnTo>
                      <a:pt x="212" y="533"/>
                    </a:lnTo>
                    <a:lnTo>
                      <a:pt x="209" y="542"/>
                    </a:lnTo>
                  </a:path>
                </a:pathLst>
              </a:custGeom>
              <a:noFill/>
              <a:ln w="1588">
                <a:solidFill>
                  <a:srgbClr val="87C2DC"/>
                </a:solidFill>
                <a:round/>
                <a:headEnd/>
                <a:tailEnd/>
              </a:ln>
            </p:spPr>
            <p:txBody>
              <a:bodyPr/>
              <a:lstStyle/>
              <a:p>
                <a:endParaRPr lang="en-US"/>
              </a:p>
            </p:txBody>
          </p:sp>
          <p:sp>
            <p:nvSpPr>
              <p:cNvPr id="18468" name="Freeform 204"/>
              <p:cNvSpPr>
                <a:spLocks/>
              </p:cNvSpPr>
              <p:nvPr/>
            </p:nvSpPr>
            <p:spPr bwMode="auto">
              <a:xfrm>
                <a:off x="1083" y="1502"/>
                <a:ext cx="15" cy="27"/>
              </a:xfrm>
              <a:custGeom>
                <a:avLst/>
                <a:gdLst>
                  <a:gd name="T0" fmla="*/ 0 w 59"/>
                  <a:gd name="T1" fmla="*/ 0 h 106"/>
                  <a:gd name="T2" fmla="*/ 0 w 59"/>
                  <a:gd name="T3" fmla="*/ 0 h 106"/>
                  <a:gd name="T4" fmla="*/ 0 w 59"/>
                  <a:gd name="T5" fmla="*/ 0 h 106"/>
                  <a:gd name="T6" fmla="*/ 0 w 59"/>
                  <a:gd name="T7" fmla="*/ 0 h 106"/>
                  <a:gd name="T8" fmla="*/ 0 w 59"/>
                  <a:gd name="T9" fmla="*/ 0 h 106"/>
                  <a:gd name="T10" fmla="*/ 0 w 59"/>
                  <a:gd name="T11" fmla="*/ 0 h 106"/>
                  <a:gd name="T12" fmla="*/ 0 w 59"/>
                  <a:gd name="T13" fmla="*/ 0 h 106"/>
                  <a:gd name="T14" fmla="*/ 0 w 59"/>
                  <a:gd name="T15" fmla="*/ 0 h 106"/>
                  <a:gd name="T16" fmla="*/ 0 w 59"/>
                  <a:gd name="T17" fmla="*/ 0 h 106"/>
                  <a:gd name="T18" fmla="*/ 0 w 59"/>
                  <a:gd name="T19" fmla="*/ 0 h 106"/>
                  <a:gd name="T20" fmla="*/ 0 w 59"/>
                  <a:gd name="T21" fmla="*/ 0 h 106"/>
                  <a:gd name="T22" fmla="*/ 0 w 59"/>
                  <a:gd name="T23" fmla="*/ 0 h 106"/>
                  <a:gd name="T24" fmla="*/ 0 w 59"/>
                  <a:gd name="T25" fmla="*/ 0 h 106"/>
                  <a:gd name="T26" fmla="*/ 0 w 59"/>
                  <a:gd name="T27" fmla="*/ 0 h 106"/>
                  <a:gd name="T28" fmla="*/ 0 w 59"/>
                  <a:gd name="T29" fmla="*/ 0 h 106"/>
                  <a:gd name="T30" fmla="*/ 0 w 59"/>
                  <a:gd name="T31" fmla="*/ 0 h 106"/>
                  <a:gd name="T32" fmla="*/ 0 w 59"/>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06"/>
                  <a:gd name="T53" fmla="*/ 59 w 59"/>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06">
                    <a:moveTo>
                      <a:pt x="0" y="0"/>
                    </a:moveTo>
                    <a:lnTo>
                      <a:pt x="18" y="14"/>
                    </a:lnTo>
                    <a:lnTo>
                      <a:pt x="35" y="27"/>
                    </a:lnTo>
                    <a:lnTo>
                      <a:pt x="45" y="46"/>
                    </a:lnTo>
                    <a:lnTo>
                      <a:pt x="52" y="71"/>
                    </a:lnTo>
                    <a:lnTo>
                      <a:pt x="59" y="90"/>
                    </a:lnTo>
                    <a:lnTo>
                      <a:pt x="48" y="106"/>
                    </a:lnTo>
                    <a:lnTo>
                      <a:pt x="39" y="74"/>
                    </a:lnTo>
                    <a:lnTo>
                      <a:pt x="29" y="48"/>
                    </a:lnTo>
                    <a:lnTo>
                      <a:pt x="0" y="29"/>
                    </a:lnTo>
                    <a:lnTo>
                      <a:pt x="0" y="22"/>
                    </a:lnTo>
                    <a:lnTo>
                      <a:pt x="0" y="8"/>
                    </a:lnTo>
                    <a:lnTo>
                      <a:pt x="0" y="0"/>
                    </a:lnTo>
                    <a:close/>
                  </a:path>
                </a:pathLst>
              </a:custGeom>
              <a:solidFill>
                <a:srgbClr val="47A3CB"/>
              </a:solidFill>
              <a:ln w="9525">
                <a:noFill/>
                <a:round/>
                <a:headEnd/>
                <a:tailEnd/>
              </a:ln>
            </p:spPr>
            <p:txBody>
              <a:bodyPr/>
              <a:lstStyle/>
              <a:p>
                <a:endParaRPr lang="en-US"/>
              </a:p>
            </p:txBody>
          </p:sp>
          <p:sp>
            <p:nvSpPr>
              <p:cNvPr id="18469" name="Freeform 205"/>
              <p:cNvSpPr>
                <a:spLocks/>
              </p:cNvSpPr>
              <p:nvPr/>
            </p:nvSpPr>
            <p:spPr bwMode="auto">
              <a:xfrm>
                <a:off x="1083" y="1502"/>
                <a:ext cx="15" cy="27"/>
              </a:xfrm>
              <a:custGeom>
                <a:avLst/>
                <a:gdLst>
                  <a:gd name="T0" fmla="*/ 0 w 59"/>
                  <a:gd name="T1" fmla="*/ 0 h 106"/>
                  <a:gd name="T2" fmla="*/ 0 w 59"/>
                  <a:gd name="T3" fmla="*/ 0 h 106"/>
                  <a:gd name="T4" fmla="*/ 0 w 59"/>
                  <a:gd name="T5" fmla="*/ 0 h 106"/>
                  <a:gd name="T6" fmla="*/ 0 w 59"/>
                  <a:gd name="T7" fmla="*/ 0 h 106"/>
                  <a:gd name="T8" fmla="*/ 0 w 59"/>
                  <a:gd name="T9" fmla="*/ 0 h 106"/>
                  <a:gd name="T10" fmla="*/ 0 w 59"/>
                  <a:gd name="T11" fmla="*/ 0 h 106"/>
                  <a:gd name="T12" fmla="*/ 0 w 59"/>
                  <a:gd name="T13" fmla="*/ 0 h 106"/>
                  <a:gd name="T14" fmla="*/ 0 w 59"/>
                  <a:gd name="T15" fmla="*/ 0 h 106"/>
                  <a:gd name="T16" fmla="*/ 0 w 59"/>
                  <a:gd name="T17" fmla="*/ 0 h 106"/>
                  <a:gd name="T18" fmla="*/ 0 w 59"/>
                  <a:gd name="T19" fmla="*/ 0 h 106"/>
                  <a:gd name="T20" fmla="*/ 0 w 59"/>
                  <a:gd name="T21" fmla="*/ 0 h 106"/>
                  <a:gd name="T22" fmla="*/ 0 w 59"/>
                  <a:gd name="T23" fmla="*/ 0 h 106"/>
                  <a:gd name="T24" fmla="*/ 0 w 59"/>
                  <a:gd name="T25" fmla="*/ 0 h 106"/>
                  <a:gd name="T26" fmla="*/ 0 w 59"/>
                  <a:gd name="T27" fmla="*/ 0 h 106"/>
                  <a:gd name="T28" fmla="*/ 0 w 59"/>
                  <a:gd name="T29" fmla="*/ 0 h 106"/>
                  <a:gd name="T30" fmla="*/ 0 w 59"/>
                  <a:gd name="T31" fmla="*/ 0 h 106"/>
                  <a:gd name="T32" fmla="*/ 0 w 59"/>
                  <a:gd name="T33" fmla="*/ 0 h 106"/>
                  <a:gd name="T34" fmla="*/ 0 w 59"/>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06"/>
                  <a:gd name="T56" fmla="*/ 59 w 59"/>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06">
                    <a:moveTo>
                      <a:pt x="0" y="0"/>
                    </a:moveTo>
                    <a:lnTo>
                      <a:pt x="18" y="14"/>
                    </a:lnTo>
                    <a:lnTo>
                      <a:pt x="35" y="27"/>
                    </a:lnTo>
                    <a:lnTo>
                      <a:pt x="45" y="46"/>
                    </a:lnTo>
                    <a:lnTo>
                      <a:pt x="52" y="71"/>
                    </a:lnTo>
                    <a:lnTo>
                      <a:pt x="59" y="90"/>
                    </a:lnTo>
                    <a:lnTo>
                      <a:pt x="48" y="106"/>
                    </a:lnTo>
                    <a:lnTo>
                      <a:pt x="39" y="74"/>
                    </a:lnTo>
                    <a:lnTo>
                      <a:pt x="29" y="48"/>
                    </a:lnTo>
                    <a:lnTo>
                      <a:pt x="0" y="29"/>
                    </a:lnTo>
                    <a:lnTo>
                      <a:pt x="0" y="22"/>
                    </a:lnTo>
                    <a:lnTo>
                      <a:pt x="0" y="8"/>
                    </a:lnTo>
                    <a:lnTo>
                      <a:pt x="0" y="0"/>
                    </a:lnTo>
                  </a:path>
                </a:pathLst>
              </a:custGeom>
              <a:noFill/>
              <a:ln w="1588">
                <a:solidFill>
                  <a:srgbClr val="87C2DC"/>
                </a:solidFill>
                <a:round/>
                <a:headEnd/>
                <a:tailEnd/>
              </a:ln>
            </p:spPr>
            <p:txBody>
              <a:bodyPr/>
              <a:lstStyle/>
              <a:p>
                <a:endParaRPr lang="en-US"/>
              </a:p>
            </p:txBody>
          </p:sp>
          <p:sp>
            <p:nvSpPr>
              <p:cNvPr id="18470" name="Freeform 206"/>
              <p:cNvSpPr>
                <a:spLocks/>
              </p:cNvSpPr>
              <p:nvPr/>
            </p:nvSpPr>
            <p:spPr bwMode="auto">
              <a:xfrm>
                <a:off x="1177" y="1506"/>
                <a:ext cx="16" cy="19"/>
              </a:xfrm>
              <a:custGeom>
                <a:avLst/>
                <a:gdLst>
                  <a:gd name="T0" fmla="*/ 0 w 61"/>
                  <a:gd name="T1" fmla="*/ 0 h 75"/>
                  <a:gd name="T2" fmla="*/ 0 w 61"/>
                  <a:gd name="T3" fmla="*/ 0 h 75"/>
                  <a:gd name="T4" fmla="*/ 0 w 61"/>
                  <a:gd name="T5" fmla="*/ 0 h 75"/>
                  <a:gd name="T6" fmla="*/ 0 w 61"/>
                  <a:gd name="T7" fmla="*/ 0 h 75"/>
                  <a:gd name="T8" fmla="*/ 0 w 61"/>
                  <a:gd name="T9" fmla="*/ 0 h 75"/>
                  <a:gd name="T10" fmla="*/ 0 w 61"/>
                  <a:gd name="T11" fmla="*/ 0 h 75"/>
                  <a:gd name="T12" fmla="*/ 0 w 61"/>
                  <a:gd name="T13" fmla="*/ 0 h 75"/>
                  <a:gd name="T14" fmla="*/ 0 w 61"/>
                  <a:gd name="T15" fmla="*/ 0 h 75"/>
                  <a:gd name="T16" fmla="*/ 0 w 61"/>
                  <a:gd name="T17" fmla="*/ 0 h 75"/>
                  <a:gd name="T18" fmla="*/ 0 w 61"/>
                  <a:gd name="T19" fmla="*/ 0 h 75"/>
                  <a:gd name="T20" fmla="*/ 0 w 61"/>
                  <a:gd name="T21" fmla="*/ 0 h 75"/>
                  <a:gd name="T22" fmla="*/ 0 w 61"/>
                  <a:gd name="T23" fmla="*/ 0 h 75"/>
                  <a:gd name="T24" fmla="*/ 0 w 61"/>
                  <a:gd name="T25" fmla="*/ 0 h 75"/>
                  <a:gd name="T26" fmla="*/ 0 w 61"/>
                  <a:gd name="T27" fmla="*/ 0 h 75"/>
                  <a:gd name="T28" fmla="*/ 0 w 61"/>
                  <a:gd name="T29" fmla="*/ 0 h 75"/>
                  <a:gd name="T30" fmla="*/ 0 w 61"/>
                  <a:gd name="T31" fmla="*/ 0 h 75"/>
                  <a:gd name="T32" fmla="*/ 0 w 61"/>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75"/>
                  <a:gd name="T53" fmla="*/ 61 w 61"/>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75">
                    <a:moveTo>
                      <a:pt x="54" y="0"/>
                    </a:moveTo>
                    <a:lnTo>
                      <a:pt x="34" y="20"/>
                    </a:lnTo>
                    <a:lnTo>
                      <a:pt x="18" y="43"/>
                    </a:lnTo>
                    <a:lnTo>
                      <a:pt x="0" y="67"/>
                    </a:lnTo>
                    <a:lnTo>
                      <a:pt x="1" y="70"/>
                    </a:lnTo>
                    <a:lnTo>
                      <a:pt x="7" y="74"/>
                    </a:lnTo>
                    <a:lnTo>
                      <a:pt x="12" y="75"/>
                    </a:lnTo>
                    <a:lnTo>
                      <a:pt x="26" y="59"/>
                    </a:lnTo>
                    <a:lnTo>
                      <a:pt x="41" y="39"/>
                    </a:lnTo>
                    <a:lnTo>
                      <a:pt x="61" y="24"/>
                    </a:lnTo>
                    <a:lnTo>
                      <a:pt x="59" y="18"/>
                    </a:lnTo>
                    <a:lnTo>
                      <a:pt x="57" y="6"/>
                    </a:lnTo>
                    <a:lnTo>
                      <a:pt x="54" y="0"/>
                    </a:lnTo>
                    <a:close/>
                  </a:path>
                </a:pathLst>
              </a:custGeom>
              <a:solidFill>
                <a:srgbClr val="47A3CB"/>
              </a:solidFill>
              <a:ln w="9525">
                <a:noFill/>
                <a:round/>
                <a:headEnd/>
                <a:tailEnd/>
              </a:ln>
            </p:spPr>
            <p:txBody>
              <a:bodyPr/>
              <a:lstStyle/>
              <a:p>
                <a:endParaRPr lang="en-US"/>
              </a:p>
            </p:txBody>
          </p:sp>
          <p:sp>
            <p:nvSpPr>
              <p:cNvPr id="18471" name="Freeform 207"/>
              <p:cNvSpPr>
                <a:spLocks/>
              </p:cNvSpPr>
              <p:nvPr/>
            </p:nvSpPr>
            <p:spPr bwMode="auto">
              <a:xfrm>
                <a:off x="1177" y="1506"/>
                <a:ext cx="16" cy="19"/>
              </a:xfrm>
              <a:custGeom>
                <a:avLst/>
                <a:gdLst>
                  <a:gd name="T0" fmla="*/ 0 w 61"/>
                  <a:gd name="T1" fmla="*/ 0 h 75"/>
                  <a:gd name="T2" fmla="*/ 0 w 61"/>
                  <a:gd name="T3" fmla="*/ 0 h 75"/>
                  <a:gd name="T4" fmla="*/ 0 w 61"/>
                  <a:gd name="T5" fmla="*/ 0 h 75"/>
                  <a:gd name="T6" fmla="*/ 0 w 61"/>
                  <a:gd name="T7" fmla="*/ 0 h 75"/>
                  <a:gd name="T8" fmla="*/ 0 w 61"/>
                  <a:gd name="T9" fmla="*/ 0 h 75"/>
                  <a:gd name="T10" fmla="*/ 0 w 61"/>
                  <a:gd name="T11" fmla="*/ 0 h 75"/>
                  <a:gd name="T12" fmla="*/ 0 w 61"/>
                  <a:gd name="T13" fmla="*/ 0 h 75"/>
                  <a:gd name="T14" fmla="*/ 0 w 61"/>
                  <a:gd name="T15" fmla="*/ 0 h 75"/>
                  <a:gd name="T16" fmla="*/ 0 w 61"/>
                  <a:gd name="T17" fmla="*/ 0 h 75"/>
                  <a:gd name="T18" fmla="*/ 0 w 61"/>
                  <a:gd name="T19" fmla="*/ 0 h 75"/>
                  <a:gd name="T20" fmla="*/ 0 w 61"/>
                  <a:gd name="T21" fmla="*/ 0 h 75"/>
                  <a:gd name="T22" fmla="*/ 0 w 61"/>
                  <a:gd name="T23" fmla="*/ 0 h 75"/>
                  <a:gd name="T24" fmla="*/ 0 w 61"/>
                  <a:gd name="T25" fmla="*/ 0 h 75"/>
                  <a:gd name="T26" fmla="*/ 0 w 61"/>
                  <a:gd name="T27" fmla="*/ 0 h 75"/>
                  <a:gd name="T28" fmla="*/ 0 w 61"/>
                  <a:gd name="T29" fmla="*/ 0 h 75"/>
                  <a:gd name="T30" fmla="*/ 0 w 61"/>
                  <a:gd name="T31" fmla="*/ 0 h 75"/>
                  <a:gd name="T32" fmla="*/ 0 w 61"/>
                  <a:gd name="T33" fmla="*/ 0 h 75"/>
                  <a:gd name="T34" fmla="*/ 0 w 61"/>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75"/>
                  <a:gd name="T56" fmla="*/ 61 w 61"/>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75">
                    <a:moveTo>
                      <a:pt x="54" y="0"/>
                    </a:moveTo>
                    <a:lnTo>
                      <a:pt x="34" y="20"/>
                    </a:lnTo>
                    <a:lnTo>
                      <a:pt x="18" y="43"/>
                    </a:lnTo>
                    <a:lnTo>
                      <a:pt x="0" y="67"/>
                    </a:lnTo>
                    <a:lnTo>
                      <a:pt x="1" y="70"/>
                    </a:lnTo>
                    <a:lnTo>
                      <a:pt x="7" y="74"/>
                    </a:lnTo>
                    <a:lnTo>
                      <a:pt x="12" y="75"/>
                    </a:lnTo>
                    <a:lnTo>
                      <a:pt x="26" y="59"/>
                    </a:lnTo>
                    <a:lnTo>
                      <a:pt x="41" y="39"/>
                    </a:lnTo>
                    <a:lnTo>
                      <a:pt x="61" y="24"/>
                    </a:lnTo>
                    <a:lnTo>
                      <a:pt x="59" y="18"/>
                    </a:lnTo>
                    <a:lnTo>
                      <a:pt x="57" y="6"/>
                    </a:lnTo>
                    <a:lnTo>
                      <a:pt x="54" y="0"/>
                    </a:lnTo>
                  </a:path>
                </a:pathLst>
              </a:custGeom>
              <a:noFill/>
              <a:ln w="1588">
                <a:solidFill>
                  <a:srgbClr val="87C2DC"/>
                </a:solidFill>
                <a:round/>
                <a:headEnd/>
                <a:tailEnd/>
              </a:ln>
            </p:spPr>
            <p:txBody>
              <a:bodyPr/>
              <a:lstStyle/>
              <a:p>
                <a:endParaRPr lang="en-US"/>
              </a:p>
            </p:txBody>
          </p:sp>
          <p:sp>
            <p:nvSpPr>
              <p:cNvPr id="18472" name="Freeform 208"/>
              <p:cNvSpPr>
                <a:spLocks/>
              </p:cNvSpPr>
              <p:nvPr/>
            </p:nvSpPr>
            <p:spPr bwMode="auto">
              <a:xfrm>
                <a:off x="1112" y="1308"/>
                <a:ext cx="26" cy="19"/>
              </a:xfrm>
              <a:custGeom>
                <a:avLst/>
                <a:gdLst>
                  <a:gd name="T0" fmla="*/ 0 w 105"/>
                  <a:gd name="T1" fmla="*/ 0 h 75"/>
                  <a:gd name="T2" fmla="*/ 0 w 105"/>
                  <a:gd name="T3" fmla="*/ 0 h 75"/>
                  <a:gd name="T4" fmla="*/ 0 w 105"/>
                  <a:gd name="T5" fmla="*/ 0 h 75"/>
                  <a:gd name="T6" fmla="*/ 0 w 105"/>
                  <a:gd name="T7" fmla="*/ 0 h 75"/>
                  <a:gd name="T8" fmla="*/ 0 w 105"/>
                  <a:gd name="T9" fmla="*/ 0 h 75"/>
                  <a:gd name="T10" fmla="*/ 0 w 105"/>
                  <a:gd name="T11" fmla="*/ 0 h 75"/>
                  <a:gd name="T12" fmla="*/ 0 w 105"/>
                  <a:gd name="T13" fmla="*/ 0 h 75"/>
                  <a:gd name="T14" fmla="*/ 0 w 105"/>
                  <a:gd name="T15" fmla="*/ 0 h 75"/>
                  <a:gd name="T16" fmla="*/ 0 w 105"/>
                  <a:gd name="T17" fmla="*/ 0 h 75"/>
                  <a:gd name="T18" fmla="*/ 0 w 105"/>
                  <a:gd name="T19" fmla="*/ 0 h 75"/>
                  <a:gd name="T20" fmla="*/ 0 w 105"/>
                  <a:gd name="T21" fmla="*/ 0 h 75"/>
                  <a:gd name="T22" fmla="*/ 0 w 105"/>
                  <a:gd name="T23" fmla="*/ 0 h 75"/>
                  <a:gd name="T24" fmla="*/ 0 w 105"/>
                  <a:gd name="T25" fmla="*/ 0 h 75"/>
                  <a:gd name="T26" fmla="*/ 0 w 105"/>
                  <a:gd name="T27" fmla="*/ 0 h 75"/>
                  <a:gd name="T28" fmla="*/ 0 w 105"/>
                  <a:gd name="T29" fmla="*/ 0 h 75"/>
                  <a:gd name="T30" fmla="*/ 0 w 105"/>
                  <a:gd name="T31" fmla="*/ 0 h 75"/>
                  <a:gd name="T32" fmla="*/ 0 w 105"/>
                  <a:gd name="T33" fmla="*/ 0 h 75"/>
                  <a:gd name="T34" fmla="*/ 0 w 105"/>
                  <a:gd name="T35" fmla="*/ 0 h 75"/>
                  <a:gd name="T36" fmla="*/ 0 w 105"/>
                  <a:gd name="T37" fmla="*/ 0 h 75"/>
                  <a:gd name="T38" fmla="*/ 0 w 105"/>
                  <a:gd name="T39" fmla="*/ 0 h 75"/>
                  <a:gd name="T40" fmla="*/ 0 w 105"/>
                  <a:gd name="T41" fmla="*/ 0 h 75"/>
                  <a:gd name="T42" fmla="*/ 0 w 105"/>
                  <a:gd name="T43" fmla="*/ 0 h 75"/>
                  <a:gd name="T44" fmla="*/ 0 w 105"/>
                  <a:gd name="T45" fmla="*/ 0 h 75"/>
                  <a:gd name="T46" fmla="*/ 0 w 105"/>
                  <a:gd name="T47" fmla="*/ 0 h 75"/>
                  <a:gd name="T48" fmla="*/ 0 w 105"/>
                  <a:gd name="T49" fmla="*/ 0 h 75"/>
                  <a:gd name="T50" fmla="*/ 0 w 105"/>
                  <a:gd name="T51" fmla="*/ 0 h 75"/>
                  <a:gd name="T52" fmla="*/ 0 w 105"/>
                  <a:gd name="T53" fmla="*/ 0 h 75"/>
                  <a:gd name="T54" fmla="*/ 0 w 105"/>
                  <a:gd name="T55" fmla="*/ 0 h 75"/>
                  <a:gd name="T56" fmla="*/ 0 w 105"/>
                  <a:gd name="T57" fmla="*/ 0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75"/>
                  <a:gd name="T89" fmla="*/ 105 w 105"/>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75">
                    <a:moveTo>
                      <a:pt x="0" y="66"/>
                    </a:moveTo>
                    <a:lnTo>
                      <a:pt x="19" y="51"/>
                    </a:lnTo>
                    <a:lnTo>
                      <a:pt x="39" y="39"/>
                    </a:lnTo>
                    <a:lnTo>
                      <a:pt x="59" y="38"/>
                    </a:lnTo>
                    <a:lnTo>
                      <a:pt x="69" y="44"/>
                    </a:lnTo>
                    <a:lnTo>
                      <a:pt x="81" y="50"/>
                    </a:lnTo>
                    <a:lnTo>
                      <a:pt x="92" y="49"/>
                    </a:lnTo>
                    <a:lnTo>
                      <a:pt x="100" y="34"/>
                    </a:lnTo>
                    <a:lnTo>
                      <a:pt x="100" y="18"/>
                    </a:lnTo>
                    <a:lnTo>
                      <a:pt x="100" y="0"/>
                    </a:lnTo>
                    <a:lnTo>
                      <a:pt x="102" y="0"/>
                    </a:lnTo>
                    <a:lnTo>
                      <a:pt x="105" y="0"/>
                    </a:lnTo>
                    <a:lnTo>
                      <a:pt x="101" y="27"/>
                    </a:lnTo>
                    <a:lnTo>
                      <a:pt x="95" y="52"/>
                    </a:lnTo>
                    <a:lnTo>
                      <a:pt x="75" y="51"/>
                    </a:lnTo>
                    <a:lnTo>
                      <a:pt x="48" y="43"/>
                    </a:lnTo>
                    <a:lnTo>
                      <a:pt x="26" y="56"/>
                    </a:lnTo>
                    <a:lnTo>
                      <a:pt x="8" y="75"/>
                    </a:lnTo>
                    <a:lnTo>
                      <a:pt x="6" y="72"/>
                    </a:lnTo>
                    <a:lnTo>
                      <a:pt x="2" y="69"/>
                    </a:lnTo>
                    <a:lnTo>
                      <a:pt x="0" y="66"/>
                    </a:lnTo>
                    <a:close/>
                  </a:path>
                </a:pathLst>
              </a:custGeom>
              <a:solidFill>
                <a:srgbClr val="47A3CB"/>
              </a:solidFill>
              <a:ln w="9525">
                <a:noFill/>
                <a:round/>
                <a:headEnd/>
                <a:tailEnd/>
              </a:ln>
            </p:spPr>
            <p:txBody>
              <a:bodyPr/>
              <a:lstStyle/>
              <a:p>
                <a:endParaRPr lang="en-US"/>
              </a:p>
            </p:txBody>
          </p:sp>
          <p:sp>
            <p:nvSpPr>
              <p:cNvPr id="18473" name="Freeform 209"/>
              <p:cNvSpPr>
                <a:spLocks/>
              </p:cNvSpPr>
              <p:nvPr/>
            </p:nvSpPr>
            <p:spPr bwMode="auto">
              <a:xfrm>
                <a:off x="1112" y="1308"/>
                <a:ext cx="26" cy="19"/>
              </a:xfrm>
              <a:custGeom>
                <a:avLst/>
                <a:gdLst>
                  <a:gd name="T0" fmla="*/ 0 w 105"/>
                  <a:gd name="T1" fmla="*/ 0 h 75"/>
                  <a:gd name="T2" fmla="*/ 0 w 105"/>
                  <a:gd name="T3" fmla="*/ 0 h 75"/>
                  <a:gd name="T4" fmla="*/ 0 w 105"/>
                  <a:gd name="T5" fmla="*/ 0 h 75"/>
                  <a:gd name="T6" fmla="*/ 0 w 105"/>
                  <a:gd name="T7" fmla="*/ 0 h 75"/>
                  <a:gd name="T8" fmla="*/ 0 w 105"/>
                  <a:gd name="T9" fmla="*/ 0 h 75"/>
                  <a:gd name="T10" fmla="*/ 0 w 105"/>
                  <a:gd name="T11" fmla="*/ 0 h 75"/>
                  <a:gd name="T12" fmla="*/ 0 w 105"/>
                  <a:gd name="T13" fmla="*/ 0 h 75"/>
                  <a:gd name="T14" fmla="*/ 0 w 105"/>
                  <a:gd name="T15" fmla="*/ 0 h 75"/>
                  <a:gd name="T16" fmla="*/ 0 w 105"/>
                  <a:gd name="T17" fmla="*/ 0 h 75"/>
                  <a:gd name="T18" fmla="*/ 0 w 105"/>
                  <a:gd name="T19" fmla="*/ 0 h 75"/>
                  <a:gd name="T20" fmla="*/ 0 w 105"/>
                  <a:gd name="T21" fmla="*/ 0 h 75"/>
                  <a:gd name="T22" fmla="*/ 0 w 105"/>
                  <a:gd name="T23" fmla="*/ 0 h 75"/>
                  <a:gd name="T24" fmla="*/ 0 w 105"/>
                  <a:gd name="T25" fmla="*/ 0 h 75"/>
                  <a:gd name="T26" fmla="*/ 0 w 105"/>
                  <a:gd name="T27" fmla="*/ 0 h 75"/>
                  <a:gd name="T28" fmla="*/ 0 w 105"/>
                  <a:gd name="T29" fmla="*/ 0 h 75"/>
                  <a:gd name="T30" fmla="*/ 0 w 105"/>
                  <a:gd name="T31" fmla="*/ 0 h 75"/>
                  <a:gd name="T32" fmla="*/ 0 w 105"/>
                  <a:gd name="T33" fmla="*/ 0 h 75"/>
                  <a:gd name="T34" fmla="*/ 0 w 105"/>
                  <a:gd name="T35" fmla="*/ 0 h 75"/>
                  <a:gd name="T36" fmla="*/ 0 w 105"/>
                  <a:gd name="T37" fmla="*/ 0 h 75"/>
                  <a:gd name="T38" fmla="*/ 0 w 105"/>
                  <a:gd name="T39" fmla="*/ 0 h 75"/>
                  <a:gd name="T40" fmla="*/ 0 w 105"/>
                  <a:gd name="T41" fmla="*/ 0 h 75"/>
                  <a:gd name="T42" fmla="*/ 0 w 105"/>
                  <a:gd name="T43" fmla="*/ 0 h 75"/>
                  <a:gd name="T44" fmla="*/ 0 w 105"/>
                  <a:gd name="T45" fmla="*/ 0 h 75"/>
                  <a:gd name="T46" fmla="*/ 0 w 105"/>
                  <a:gd name="T47" fmla="*/ 0 h 75"/>
                  <a:gd name="T48" fmla="*/ 0 w 105"/>
                  <a:gd name="T49" fmla="*/ 0 h 75"/>
                  <a:gd name="T50" fmla="*/ 0 w 105"/>
                  <a:gd name="T51" fmla="*/ 0 h 75"/>
                  <a:gd name="T52" fmla="*/ 0 w 105"/>
                  <a:gd name="T53" fmla="*/ 0 h 75"/>
                  <a:gd name="T54" fmla="*/ 0 w 105"/>
                  <a:gd name="T55" fmla="*/ 0 h 75"/>
                  <a:gd name="T56" fmla="*/ 0 w 105"/>
                  <a:gd name="T57" fmla="*/ 0 h 75"/>
                  <a:gd name="T58" fmla="*/ 0 w 105"/>
                  <a:gd name="T59" fmla="*/ 0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
                  <a:gd name="T91" fmla="*/ 0 h 75"/>
                  <a:gd name="T92" fmla="*/ 105 w 105"/>
                  <a:gd name="T93" fmla="*/ 75 h 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 h="75">
                    <a:moveTo>
                      <a:pt x="0" y="66"/>
                    </a:moveTo>
                    <a:lnTo>
                      <a:pt x="19" y="51"/>
                    </a:lnTo>
                    <a:lnTo>
                      <a:pt x="39" y="39"/>
                    </a:lnTo>
                    <a:lnTo>
                      <a:pt x="59" y="38"/>
                    </a:lnTo>
                    <a:lnTo>
                      <a:pt x="69" y="44"/>
                    </a:lnTo>
                    <a:lnTo>
                      <a:pt x="81" y="50"/>
                    </a:lnTo>
                    <a:lnTo>
                      <a:pt x="92" y="49"/>
                    </a:lnTo>
                    <a:lnTo>
                      <a:pt x="100" y="34"/>
                    </a:lnTo>
                    <a:lnTo>
                      <a:pt x="100" y="18"/>
                    </a:lnTo>
                    <a:lnTo>
                      <a:pt x="100" y="0"/>
                    </a:lnTo>
                    <a:lnTo>
                      <a:pt x="102" y="0"/>
                    </a:lnTo>
                    <a:lnTo>
                      <a:pt x="105" y="0"/>
                    </a:lnTo>
                    <a:lnTo>
                      <a:pt x="101" y="27"/>
                    </a:lnTo>
                    <a:lnTo>
                      <a:pt x="95" y="52"/>
                    </a:lnTo>
                    <a:lnTo>
                      <a:pt x="75" y="51"/>
                    </a:lnTo>
                    <a:lnTo>
                      <a:pt x="48" y="43"/>
                    </a:lnTo>
                    <a:lnTo>
                      <a:pt x="26" y="56"/>
                    </a:lnTo>
                    <a:lnTo>
                      <a:pt x="8" y="75"/>
                    </a:lnTo>
                    <a:lnTo>
                      <a:pt x="6" y="72"/>
                    </a:lnTo>
                    <a:lnTo>
                      <a:pt x="2" y="69"/>
                    </a:lnTo>
                    <a:lnTo>
                      <a:pt x="0" y="66"/>
                    </a:lnTo>
                  </a:path>
                </a:pathLst>
              </a:custGeom>
              <a:noFill/>
              <a:ln w="1588">
                <a:solidFill>
                  <a:srgbClr val="87C2DC"/>
                </a:solidFill>
                <a:round/>
                <a:headEnd/>
                <a:tailEnd/>
              </a:ln>
            </p:spPr>
            <p:txBody>
              <a:bodyPr/>
              <a:lstStyle/>
              <a:p>
                <a:endParaRPr lang="en-US"/>
              </a:p>
            </p:txBody>
          </p:sp>
          <p:sp>
            <p:nvSpPr>
              <p:cNvPr id="18474" name="Freeform 210"/>
              <p:cNvSpPr>
                <a:spLocks/>
              </p:cNvSpPr>
              <p:nvPr/>
            </p:nvSpPr>
            <p:spPr bwMode="auto">
              <a:xfrm>
                <a:off x="1141" y="1309"/>
                <a:ext cx="27" cy="19"/>
              </a:xfrm>
              <a:custGeom>
                <a:avLst/>
                <a:gdLst>
                  <a:gd name="T0" fmla="*/ 0 w 106"/>
                  <a:gd name="T1" fmla="*/ 0 h 75"/>
                  <a:gd name="T2" fmla="*/ 0 w 106"/>
                  <a:gd name="T3" fmla="*/ 0 h 75"/>
                  <a:gd name="T4" fmla="*/ 0 w 106"/>
                  <a:gd name="T5" fmla="*/ 0 h 75"/>
                  <a:gd name="T6" fmla="*/ 0 w 106"/>
                  <a:gd name="T7" fmla="*/ 0 h 75"/>
                  <a:gd name="T8" fmla="*/ 0 w 106"/>
                  <a:gd name="T9" fmla="*/ 0 h 75"/>
                  <a:gd name="T10" fmla="*/ 0 w 106"/>
                  <a:gd name="T11" fmla="*/ 0 h 75"/>
                  <a:gd name="T12" fmla="*/ 0 w 106"/>
                  <a:gd name="T13" fmla="*/ 0 h 75"/>
                  <a:gd name="T14" fmla="*/ 0 w 106"/>
                  <a:gd name="T15" fmla="*/ 0 h 75"/>
                  <a:gd name="T16" fmla="*/ 0 w 106"/>
                  <a:gd name="T17" fmla="*/ 0 h 75"/>
                  <a:gd name="T18" fmla="*/ 0 w 106"/>
                  <a:gd name="T19" fmla="*/ 0 h 75"/>
                  <a:gd name="T20" fmla="*/ 0 w 106"/>
                  <a:gd name="T21" fmla="*/ 0 h 75"/>
                  <a:gd name="T22" fmla="*/ 0 w 106"/>
                  <a:gd name="T23" fmla="*/ 0 h 75"/>
                  <a:gd name="T24" fmla="*/ 0 w 106"/>
                  <a:gd name="T25" fmla="*/ 0 h 75"/>
                  <a:gd name="T26" fmla="*/ 0 w 106"/>
                  <a:gd name="T27" fmla="*/ 0 h 75"/>
                  <a:gd name="T28" fmla="*/ 0 w 106"/>
                  <a:gd name="T29" fmla="*/ 0 h 75"/>
                  <a:gd name="T30" fmla="*/ 0 w 106"/>
                  <a:gd name="T31" fmla="*/ 0 h 75"/>
                  <a:gd name="T32" fmla="*/ 0 w 106"/>
                  <a:gd name="T33" fmla="*/ 0 h 75"/>
                  <a:gd name="T34" fmla="*/ 0 w 106"/>
                  <a:gd name="T35" fmla="*/ 0 h 75"/>
                  <a:gd name="T36" fmla="*/ 0 w 106"/>
                  <a:gd name="T37" fmla="*/ 0 h 75"/>
                  <a:gd name="T38" fmla="*/ 0 w 106"/>
                  <a:gd name="T39" fmla="*/ 0 h 75"/>
                  <a:gd name="T40" fmla="*/ 0 w 106"/>
                  <a:gd name="T41" fmla="*/ 0 h 75"/>
                  <a:gd name="T42" fmla="*/ 0 w 106"/>
                  <a:gd name="T43" fmla="*/ 0 h 75"/>
                  <a:gd name="T44" fmla="*/ 0 w 106"/>
                  <a:gd name="T45" fmla="*/ 0 h 75"/>
                  <a:gd name="T46" fmla="*/ 0 w 106"/>
                  <a:gd name="T47" fmla="*/ 0 h 75"/>
                  <a:gd name="T48" fmla="*/ 0 w 106"/>
                  <a:gd name="T49" fmla="*/ 0 h 75"/>
                  <a:gd name="T50" fmla="*/ 0 w 106"/>
                  <a:gd name="T51" fmla="*/ 0 h 75"/>
                  <a:gd name="T52" fmla="*/ 0 w 106"/>
                  <a:gd name="T53" fmla="*/ 0 h 75"/>
                  <a:gd name="T54" fmla="*/ 0 w 106"/>
                  <a:gd name="T55" fmla="*/ 0 h 75"/>
                  <a:gd name="T56" fmla="*/ 0 w 106"/>
                  <a:gd name="T57" fmla="*/ 0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
                  <a:gd name="T88" fmla="*/ 0 h 75"/>
                  <a:gd name="T89" fmla="*/ 106 w 106"/>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 h="75">
                    <a:moveTo>
                      <a:pt x="106" y="67"/>
                    </a:moveTo>
                    <a:lnTo>
                      <a:pt x="88" y="51"/>
                    </a:lnTo>
                    <a:lnTo>
                      <a:pt x="68" y="38"/>
                    </a:lnTo>
                    <a:lnTo>
                      <a:pt x="48" y="38"/>
                    </a:lnTo>
                    <a:lnTo>
                      <a:pt x="37" y="44"/>
                    </a:lnTo>
                    <a:lnTo>
                      <a:pt x="25" y="49"/>
                    </a:lnTo>
                    <a:lnTo>
                      <a:pt x="13" y="48"/>
                    </a:lnTo>
                    <a:lnTo>
                      <a:pt x="6" y="35"/>
                    </a:lnTo>
                    <a:lnTo>
                      <a:pt x="6" y="18"/>
                    </a:lnTo>
                    <a:lnTo>
                      <a:pt x="6" y="0"/>
                    </a:lnTo>
                    <a:lnTo>
                      <a:pt x="5" y="0"/>
                    </a:lnTo>
                    <a:lnTo>
                      <a:pt x="3" y="0"/>
                    </a:lnTo>
                    <a:lnTo>
                      <a:pt x="0" y="0"/>
                    </a:lnTo>
                    <a:lnTo>
                      <a:pt x="3" y="28"/>
                    </a:lnTo>
                    <a:lnTo>
                      <a:pt x="11" y="53"/>
                    </a:lnTo>
                    <a:lnTo>
                      <a:pt x="31" y="51"/>
                    </a:lnTo>
                    <a:lnTo>
                      <a:pt x="58" y="43"/>
                    </a:lnTo>
                    <a:lnTo>
                      <a:pt x="79" y="56"/>
                    </a:lnTo>
                    <a:lnTo>
                      <a:pt x="98" y="75"/>
                    </a:lnTo>
                    <a:lnTo>
                      <a:pt x="99" y="73"/>
                    </a:lnTo>
                    <a:lnTo>
                      <a:pt x="104" y="69"/>
                    </a:lnTo>
                    <a:lnTo>
                      <a:pt x="106" y="67"/>
                    </a:lnTo>
                    <a:close/>
                  </a:path>
                </a:pathLst>
              </a:custGeom>
              <a:solidFill>
                <a:srgbClr val="47A3CB"/>
              </a:solidFill>
              <a:ln w="9525">
                <a:noFill/>
                <a:round/>
                <a:headEnd/>
                <a:tailEnd/>
              </a:ln>
            </p:spPr>
            <p:txBody>
              <a:bodyPr/>
              <a:lstStyle/>
              <a:p>
                <a:endParaRPr lang="en-US"/>
              </a:p>
            </p:txBody>
          </p:sp>
          <p:sp>
            <p:nvSpPr>
              <p:cNvPr id="18475" name="Freeform 211"/>
              <p:cNvSpPr>
                <a:spLocks/>
              </p:cNvSpPr>
              <p:nvPr/>
            </p:nvSpPr>
            <p:spPr bwMode="auto">
              <a:xfrm>
                <a:off x="1141" y="1309"/>
                <a:ext cx="27" cy="19"/>
              </a:xfrm>
              <a:custGeom>
                <a:avLst/>
                <a:gdLst>
                  <a:gd name="T0" fmla="*/ 0 w 106"/>
                  <a:gd name="T1" fmla="*/ 0 h 75"/>
                  <a:gd name="T2" fmla="*/ 0 w 106"/>
                  <a:gd name="T3" fmla="*/ 0 h 75"/>
                  <a:gd name="T4" fmla="*/ 0 w 106"/>
                  <a:gd name="T5" fmla="*/ 0 h 75"/>
                  <a:gd name="T6" fmla="*/ 0 w 106"/>
                  <a:gd name="T7" fmla="*/ 0 h 75"/>
                  <a:gd name="T8" fmla="*/ 0 w 106"/>
                  <a:gd name="T9" fmla="*/ 0 h 75"/>
                  <a:gd name="T10" fmla="*/ 0 w 106"/>
                  <a:gd name="T11" fmla="*/ 0 h 75"/>
                  <a:gd name="T12" fmla="*/ 0 w 106"/>
                  <a:gd name="T13" fmla="*/ 0 h 75"/>
                  <a:gd name="T14" fmla="*/ 0 w 106"/>
                  <a:gd name="T15" fmla="*/ 0 h 75"/>
                  <a:gd name="T16" fmla="*/ 0 w 106"/>
                  <a:gd name="T17" fmla="*/ 0 h 75"/>
                  <a:gd name="T18" fmla="*/ 0 w 106"/>
                  <a:gd name="T19" fmla="*/ 0 h 75"/>
                  <a:gd name="T20" fmla="*/ 0 w 106"/>
                  <a:gd name="T21" fmla="*/ 0 h 75"/>
                  <a:gd name="T22" fmla="*/ 0 w 106"/>
                  <a:gd name="T23" fmla="*/ 0 h 75"/>
                  <a:gd name="T24" fmla="*/ 0 w 106"/>
                  <a:gd name="T25" fmla="*/ 0 h 75"/>
                  <a:gd name="T26" fmla="*/ 0 w 106"/>
                  <a:gd name="T27" fmla="*/ 0 h 75"/>
                  <a:gd name="T28" fmla="*/ 0 w 106"/>
                  <a:gd name="T29" fmla="*/ 0 h 75"/>
                  <a:gd name="T30" fmla="*/ 0 w 106"/>
                  <a:gd name="T31" fmla="*/ 0 h 75"/>
                  <a:gd name="T32" fmla="*/ 0 w 106"/>
                  <a:gd name="T33" fmla="*/ 0 h 75"/>
                  <a:gd name="T34" fmla="*/ 0 w 106"/>
                  <a:gd name="T35" fmla="*/ 0 h 75"/>
                  <a:gd name="T36" fmla="*/ 0 w 106"/>
                  <a:gd name="T37" fmla="*/ 0 h 75"/>
                  <a:gd name="T38" fmla="*/ 0 w 106"/>
                  <a:gd name="T39" fmla="*/ 0 h 75"/>
                  <a:gd name="T40" fmla="*/ 0 w 106"/>
                  <a:gd name="T41" fmla="*/ 0 h 75"/>
                  <a:gd name="T42" fmla="*/ 0 w 106"/>
                  <a:gd name="T43" fmla="*/ 0 h 75"/>
                  <a:gd name="T44" fmla="*/ 0 w 106"/>
                  <a:gd name="T45" fmla="*/ 0 h 75"/>
                  <a:gd name="T46" fmla="*/ 0 w 106"/>
                  <a:gd name="T47" fmla="*/ 0 h 75"/>
                  <a:gd name="T48" fmla="*/ 0 w 106"/>
                  <a:gd name="T49" fmla="*/ 0 h 75"/>
                  <a:gd name="T50" fmla="*/ 0 w 106"/>
                  <a:gd name="T51" fmla="*/ 0 h 75"/>
                  <a:gd name="T52" fmla="*/ 0 w 106"/>
                  <a:gd name="T53" fmla="*/ 0 h 75"/>
                  <a:gd name="T54" fmla="*/ 0 w 106"/>
                  <a:gd name="T55" fmla="*/ 0 h 75"/>
                  <a:gd name="T56" fmla="*/ 0 w 106"/>
                  <a:gd name="T57" fmla="*/ 0 h 75"/>
                  <a:gd name="T58" fmla="*/ 0 w 106"/>
                  <a:gd name="T59" fmla="*/ 0 h 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6"/>
                  <a:gd name="T91" fmla="*/ 0 h 75"/>
                  <a:gd name="T92" fmla="*/ 106 w 106"/>
                  <a:gd name="T93" fmla="*/ 75 h 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6" h="75">
                    <a:moveTo>
                      <a:pt x="106" y="67"/>
                    </a:moveTo>
                    <a:lnTo>
                      <a:pt x="88" y="51"/>
                    </a:lnTo>
                    <a:lnTo>
                      <a:pt x="68" y="38"/>
                    </a:lnTo>
                    <a:lnTo>
                      <a:pt x="48" y="38"/>
                    </a:lnTo>
                    <a:lnTo>
                      <a:pt x="37" y="44"/>
                    </a:lnTo>
                    <a:lnTo>
                      <a:pt x="25" y="49"/>
                    </a:lnTo>
                    <a:lnTo>
                      <a:pt x="13" y="48"/>
                    </a:lnTo>
                    <a:lnTo>
                      <a:pt x="6" y="35"/>
                    </a:lnTo>
                    <a:lnTo>
                      <a:pt x="6" y="18"/>
                    </a:lnTo>
                    <a:lnTo>
                      <a:pt x="6" y="0"/>
                    </a:lnTo>
                    <a:lnTo>
                      <a:pt x="5" y="0"/>
                    </a:lnTo>
                    <a:lnTo>
                      <a:pt x="3" y="0"/>
                    </a:lnTo>
                    <a:lnTo>
                      <a:pt x="0" y="0"/>
                    </a:lnTo>
                    <a:lnTo>
                      <a:pt x="3" y="28"/>
                    </a:lnTo>
                    <a:lnTo>
                      <a:pt x="11" y="53"/>
                    </a:lnTo>
                    <a:lnTo>
                      <a:pt x="31" y="51"/>
                    </a:lnTo>
                    <a:lnTo>
                      <a:pt x="58" y="43"/>
                    </a:lnTo>
                    <a:lnTo>
                      <a:pt x="79" y="56"/>
                    </a:lnTo>
                    <a:lnTo>
                      <a:pt x="98" y="75"/>
                    </a:lnTo>
                    <a:lnTo>
                      <a:pt x="99" y="73"/>
                    </a:lnTo>
                    <a:lnTo>
                      <a:pt x="104" y="69"/>
                    </a:lnTo>
                    <a:lnTo>
                      <a:pt x="106" y="67"/>
                    </a:lnTo>
                  </a:path>
                </a:pathLst>
              </a:custGeom>
              <a:noFill/>
              <a:ln w="1588">
                <a:solidFill>
                  <a:srgbClr val="87C2DC"/>
                </a:solidFill>
                <a:round/>
                <a:headEnd/>
                <a:tailEnd/>
              </a:ln>
            </p:spPr>
            <p:txBody>
              <a:bodyPr/>
              <a:lstStyle/>
              <a:p>
                <a:endParaRPr lang="en-US"/>
              </a:p>
            </p:txBody>
          </p:sp>
          <p:sp>
            <p:nvSpPr>
              <p:cNvPr id="18476" name="Freeform 212"/>
              <p:cNvSpPr>
                <a:spLocks/>
              </p:cNvSpPr>
              <p:nvPr/>
            </p:nvSpPr>
            <p:spPr bwMode="auto">
              <a:xfrm>
                <a:off x="1136" y="1319"/>
                <a:ext cx="8" cy="2"/>
              </a:xfrm>
              <a:custGeom>
                <a:avLst/>
                <a:gdLst>
                  <a:gd name="T0" fmla="*/ 0 w 32"/>
                  <a:gd name="T1" fmla="*/ 0 h 6"/>
                  <a:gd name="T2" fmla="*/ 0 w 32"/>
                  <a:gd name="T3" fmla="*/ 0 h 6"/>
                  <a:gd name="T4" fmla="*/ 0 w 32"/>
                  <a:gd name="T5" fmla="*/ 0 h 6"/>
                  <a:gd name="T6" fmla="*/ 0 w 32"/>
                  <a:gd name="T7" fmla="*/ 0 h 6"/>
                  <a:gd name="T8" fmla="*/ 0 w 32"/>
                  <a:gd name="T9" fmla="*/ 0 h 6"/>
                  <a:gd name="T10" fmla="*/ 0 60000 65536"/>
                  <a:gd name="T11" fmla="*/ 0 60000 65536"/>
                  <a:gd name="T12" fmla="*/ 0 60000 65536"/>
                  <a:gd name="T13" fmla="*/ 0 60000 65536"/>
                  <a:gd name="T14" fmla="*/ 0 60000 65536"/>
                  <a:gd name="T15" fmla="*/ 0 w 32"/>
                  <a:gd name="T16" fmla="*/ 0 h 6"/>
                  <a:gd name="T17" fmla="*/ 32 w 32"/>
                  <a:gd name="T18" fmla="*/ 6 h 6"/>
                </a:gdLst>
                <a:ahLst/>
                <a:cxnLst>
                  <a:cxn ang="T10">
                    <a:pos x="T0" y="T1"/>
                  </a:cxn>
                  <a:cxn ang="T11">
                    <a:pos x="T2" y="T3"/>
                  </a:cxn>
                  <a:cxn ang="T12">
                    <a:pos x="T4" y="T5"/>
                  </a:cxn>
                  <a:cxn ang="T13">
                    <a:pos x="T6" y="T7"/>
                  </a:cxn>
                  <a:cxn ang="T14">
                    <a:pos x="T8" y="T9"/>
                  </a:cxn>
                </a:cxnLst>
                <a:rect l="T15" t="T16" r="T17" b="T18"/>
                <a:pathLst>
                  <a:path w="32" h="6">
                    <a:moveTo>
                      <a:pt x="0" y="4"/>
                    </a:moveTo>
                    <a:lnTo>
                      <a:pt x="11" y="0"/>
                    </a:lnTo>
                    <a:lnTo>
                      <a:pt x="21" y="1"/>
                    </a:lnTo>
                    <a:lnTo>
                      <a:pt x="32" y="6"/>
                    </a:lnTo>
                    <a:lnTo>
                      <a:pt x="0" y="4"/>
                    </a:lnTo>
                    <a:close/>
                  </a:path>
                </a:pathLst>
              </a:custGeom>
              <a:solidFill>
                <a:srgbClr val="47A3CB"/>
              </a:solidFill>
              <a:ln w="9525">
                <a:noFill/>
                <a:round/>
                <a:headEnd/>
                <a:tailEnd/>
              </a:ln>
            </p:spPr>
            <p:txBody>
              <a:bodyPr/>
              <a:lstStyle/>
              <a:p>
                <a:endParaRPr lang="en-US"/>
              </a:p>
            </p:txBody>
          </p:sp>
          <p:sp>
            <p:nvSpPr>
              <p:cNvPr id="18477" name="Freeform 213"/>
              <p:cNvSpPr>
                <a:spLocks/>
              </p:cNvSpPr>
              <p:nvPr/>
            </p:nvSpPr>
            <p:spPr bwMode="auto">
              <a:xfrm>
                <a:off x="1136" y="1319"/>
                <a:ext cx="8" cy="2"/>
              </a:xfrm>
              <a:custGeom>
                <a:avLst/>
                <a:gdLst>
                  <a:gd name="T0" fmla="*/ 0 w 32"/>
                  <a:gd name="T1" fmla="*/ 0 h 6"/>
                  <a:gd name="T2" fmla="*/ 0 w 32"/>
                  <a:gd name="T3" fmla="*/ 0 h 6"/>
                  <a:gd name="T4" fmla="*/ 0 w 32"/>
                  <a:gd name="T5" fmla="*/ 0 h 6"/>
                  <a:gd name="T6" fmla="*/ 0 w 32"/>
                  <a:gd name="T7" fmla="*/ 0 h 6"/>
                  <a:gd name="T8" fmla="*/ 0 60000 65536"/>
                  <a:gd name="T9" fmla="*/ 0 60000 65536"/>
                  <a:gd name="T10" fmla="*/ 0 60000 65536"/>
                  <a:gd name="T11" fmla="*/ 0 60000 65536"/>
                  <a:gd name="T12" fmla="*/ 0 w 32"/>
                  <a:gd name="T13" fmla="*/ 0 h 6"/>
                  <a:gd name="T14" fmla="*/ 32 w 32"/>
                  <a:gd name="T15" fmla="*/ 6 h 6"/>
                </a:gdLst>
                <a:ahLst/>
                <a:cxnLst>
                  <a:cxn ang="T8">
                    <a:pos x="T0" y="T1"/>
                  </a:cxn>
                  <a:cxn ang="T9">
                    <a:pos x="T2" y="T3"/>
                  </a:cxn>
                  <a:cxn ang="T10">
                    <a:pos x="T4" y="T5"/>
                  </a:cxn>
                  <a:cxn ang="T11">
                    <a:pos x="T6" y="T7"/>
                  </a:cxn>
                </a:cxnLst>
                <a:rect l="T12" t="T13" r="T14" b="T15"/>
                <a:pathLst>
                  <a:path w="32" h="6">
                    <a:moveTo>
                      <a:pt x="0" y="4"/>
                    </a:moveTo>
                    <a:lnTo>
                      <a:pt x="11" y="0"/>
                    </a:lnTo>
                    <a:lnTo>
                      <a:pt x="21" y="1"/>
                    </a:lnTo>
                    <a:lnTo>
                      <a:pt x="32" y="6"/>
                    </a:lnTo>
                  </a:path>
                </a:pathLst>
              </a:custGeom>
              <a:noFill/>
              <a:ln w="6350">
                <a:solidFill>
                  <a:srgbClr val="87C2DC"/>
                </a:solidFill>
                <a:round/>
                <a:headEnd/>
                <a:tailEnd/>
              </a:ln>
            </p:spPr>
            <p:txBody>
              <a:bodyPr/>
              <a:lstStyle/>
              <a:p>
                <a:endParaRPr lang="en-US"/>
              </a:p>
            </p:txBody>
          </p:sp>
          <p:sp>
            <p:nvSpPr>
              <p:cNvPr id="18478" name="Freeform 214"/>
              <p:cNvSpPr>
                <a:spLocks/>
              </p:cNvSpPr>
              <p:nvPr/>
            </p:nvSpPr>
            <p:spPr bwMode="auto">
              <a:xfrm>
                <a:off x="1137" y="1364"/>
                <a:ext cx="29" cy="14"/>
              </a:xfrm>
              <a:custGeom>
                <a:avLst/>
                <a:gdLst>
                  <a:gd name="T0" fmla="*/ 0 w 114"/>
                  <a:gd name="T1" fmla="*/ 0 h 55"/>
                  <a:gd name="T2" fmla="*/ 0 w 114"/>
                  <a:gd name="T3" fmla="*/ 0 h 55"/>
                  <a:gd name="T4" fmla="*/ 0 w 114"/>
                  <a:gd name="T5" fmla="*/ 0 h 55"/>
                  <a:gd name="T6" fmla="*/ 0 w 114"/>
                  <a:gd name="T7" fmla="*/ 0 h 55"/>
                  <a:gd name="T8" fmla="*/ 0 w 114"/>
                  <a:gd name="T9" fmla="*/ 0 h 55"/>
                  <a:gd name="T10" fmla="*/ 0 w 114"/>
                  <a:gd name="T11" fmla="*/ 0 h 55"/>
                  <a:gd name="T12" fmla="*/ 0 w 114"/>
                  <a:gd name="T13" fmla="*/ 0 h 55"/>
                  <a:gd name="T14" fmla="*/ 0 w 114"/>
                  <a:gd name="T15" fmla="*/ 0 h 55"/>
                  <a:gd name="T16" fmla="*/ 0 w 114"/>
                  <a:gd name="T17" fmla="*/ 0 h 55"/>
                  <a:gd name="T18" fmla="*/ 0 w 114"/>
                  <a:gd name="T19" fmla="*/ 0 h 55"/>
                  <a:gd name="T20" fmla="*/ 0 w 114"/>
                  <a:gd name="T21" fmla="*/ 0 h 55"/>
                  <a:gd name="T22" fmla="*/ 0 w 114"/>
                  <a:gd name="T23" fmla="*/ 0 h 55"/>
                  <a:gd name="T24" fmla="*/ 0 w 114"/>
                  <a:gd name="T25" fmla="*/ 0 h 55"/>
                  <a:gd name="T26" fmla="*/ 0 w 114"/>
                  <a:gd name="T27" fmla="*/ 0 h 55"/>
                  <a:gd name="T28" fmla="*/ 0 w 114"/>
                  <a:gd name="T29" fmla="*/ 0 h 55"/>
                  <a:gd name="T30" fmla="*/ 0 w 114"/>
                  <a:gd name="T31" fmla="*/ 0 h 55"/>
                  <a:gd name="T32" fmla="*/ 0 w 114"/>
                  <a:gd name="T33" fmla="*/ 0 h 55"/>
                  <a:gd name="T34" fmla="*/ 0 w 114"/>
                  <a:gd name="T35" fmla="*/ 0 h 55"/>
                  <a:gd name="T36" fmla="*/ 0 w 114"/>
                  <a:gd name="T37" fmla="*/ 0 h 55"/>
                  <a:gd name="T38" fmla="*/ 0 w 114"/>
                  <a:gd name="T39" fmla="*/ 0 h 55"/>
                  <a:gd name="T40" fmla="*/ 0 w 114"/>
                  <a:gd name="T41" fmla="*/ 0 h 55"/>
                  <a:gd name="T42" fmla="*/ 0 w 114"/>
                  <a:gd name="T43" fmla="*/ 0 h 55"/>
                  <a:gd name="T44" fmla="*/ 0 w 114"/>
                  <a:gd name="T45" fmla="*/ 0 h 55"/>
                  <a:gd name="T46" fmla="*/ 0 w 114"/>
                  <a:gd name="T47" fmla="*/ 0 h 55"/>
                  <a:gd name="T48" fmla="*/ 0 w 114"/>
                  <a:gd name="T49" fmla="*/ 0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55"/>
                  <a:gd name="T77" fmla="*/ 114 w 114"/>
                  <a:gd name="T78" fmla="*/ 55 h 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55">
                    <a:moveTo>
                      <a:pt x="16" y="55"/>
                    </a:moveTo>
                    <a:lnTo>
                      <a:pt x="19" y="44"/>
                    </a:lnTo>
                    <a:lnTo>
                      <a:pt x="25" y="36"/>
                    </a:lnTo>
                    <a:lnTo>
                      <a:pt x="32" y="28"/>
                    </a:lnTo>
                    <a:lnTo>
                      <a:pt x="59" y="18"/>
                    </a:lnTo>
                    <a:lnTo>
                      <a:pt x="87" y="24"/>
                    </a:lnTo>
                    <a:lnTo>
                      <a:pt x="111" y="42"/>
                    </a:lnTo>
                    <a:lnTo>
                      <a:pt x="114" y="28"/>
                    </a:lnTo>
                    <a:lnTo>
                      <a:pt x="112" y="17"/>
                    </a:lnTo>
                    <a:lnTo>
                      <a:pt x="101" y="9"/>
                    </a:lnTo>
                    <a:lnTo>
                      <a:pt x="84" y="4"/>
                    </a:lnTo>
                    <a:lnTo>
                      <a:pt x="65" y="0"/>
                    </a:lnTo>
                    <a:lnTo>
                      <a:pt x="47" y="2"/>
                    </a:lnTo>
                    <a:lnTo>
                      <a:pt x="27" y="11"/>
                    </a:lnTo>
                    <a:lnTo>
                      <a:pt x="8" y="26"/>
                    </a:lnTo>
                    <a:lnTo>
                      <a:pt x="0" y="46"/>
                    </a:lnTo>
                    <a:lnTo>
                      <a:pt x="5" y="49"/>
                    </a:lnTo>
                    <a:lnTo>
                      <a:pt x="13" y="52"/>
                    </a:lnTo>
                    <a:lnTo>
                      <a:pt x="16" y="55"/>
                    </a:lnTo>
                    <a:close/>
                  </a:path>
                </a:pathLst>
              </a:custGeom>
              <a:solidFill>
                <a:srgbClr val="47A3CB"/>
              </a:solidFill>
              <a:ln w="9525">
                <a:noFill/>
                <a:round/>
                <a:headEnd/>
                <a:tailEnd/>
              </a:ln>
            </p:spPr>
            <p:txBody>
              <a:bodyPr/>
              <a:lstStyle/>
              <a:p>
                <a:endParaRPr lang="en-US"/>
              </a:p>
            </p:txBody>
          </p:sp>
          <p:sp>
            <p:nvSpPr>
              <p:cNvPr id="18479" name="Freeform 215"/>
              <p:cNvSpPr>
                <a:spLocks/>
              </p:cNvSpPr>
              <p:nvPr/>
            </p:nvSpPr>
            <p:spPr bwMode="auto">
              <a:xfrm>
                <a:off x="1137" y="1364"/>
                <a:ext cx="29" cy="14"/>
              </a:xfrm>
              <a:custGeom>
                <a:avLst/>
                <a:gdLst>
                  <a:gd name="T0" fmla="*/ 0 w 114"/>
                  <a:gd name="T1" fmla="*/ 0 h 55"/>
                  <a:gd name="T2" fmla="*/ 0 w 114"/>
                  <a:gd name="T3" fmla="*/ 0 h 55"/>
                  <a:gd name="T4" fmla="*/ 0 w 114"/>
                  <a:gd name="T5" fmla="*/ 0 h 55"/>
                  <a:gd name="T6" fmla="*/ 0 w 114"/>
                  <a:gd name="T7" fmla="*/ 0 h 55"/>
                  <a:gd name="T8" fmla="*/ 0 w 114"/>
                  <a:gd name="T9" fmla="*/ 0 h 55"/>
                  <a:gd name="T10" fmla="*/ 0 w 114"/>
                  <a:gd name="T11" fmla="*/ 0 h 55"/>
                  <a:gd name="T12" fmla="*/ 0 w 114"/>
                  <a:gd name="T13" fmla="*/ 0 h 55"/>
                  <a:gd name="T14" fmla="*/ 0 w 114"/>
                  <a:gd name="T15" fmla="*/ 0 h 55"/>
                  <a:gd name="T16" fmla="*/ 0 w 114"/>
                  <a:gd name="T17" fmla="*/ 0 h 55"/>
                  <a:gd name="T18" fmla="*/ 0 w 114"/>
                  <a:gd name="T19" fmla="*/ 0 h 55"/>
                  <a:gd name="T20" fmla="*/ 0 w 114"/>
                  <a:gd name="T21" fmla="*/ 0 h 55"/>
                  <a:gd name="T22" fmla="*/ 0 w 114"/>
                  <a:gd name="T23" fmla="*/ 0 h 55"/>
                  <a:gd name="T24" fmla="*/ 0 w 114"/>
                  <a:gd name="T25" fmla="*/ 0 h 55"/>
                  <a:gd name="T26" fmla="*/ 0 w 114"/>
                  <a:gd name="T27" fmla="*/ 0 h 55"/>
                  <a:gd name="T28" fmla="*/ 0 w 114"/>
                  <a:gd name="T29" fmla="*/ 0 h 55"/>
                  <a:gd name="T30" fmla="*/ 0 w 114"/>
                  <a:gd name="T31" fmla="*/ 0 h 55"/>
                  <a:gd name="T32" fmla="*/ 0 w 114"/>
                  <a:gd name="T33" fmla="*/ 0 h 55"/>
                  <a:gd name="T34" fmla="*/ 0 w 114"/>
                  <a:gd name="T35" fmla="*/ 0 h 55"/>
                  <a:gd name="T36" fmla="*/ 0 w 114"/>
                  <a:gd name="T37" fmla="*/ 0 h 55"/>
                  <a:gd name="T38" fmla="*/ 0 w 114"/>
                  <a:gd name="T39" fmla="*/ 0 h 55"/>
                  <a:gd name="T40" fmla="*/ 0 w 114"/>
                  <a:gd name="T41" fmla="*/ 0 h 55"/>
                  <a:gd name="T42" fmla="*/ 0 w 114"/>
                  <a:gd name="T43" fmla="*/ 0 h 55"/>
                  <a:gd name="T44" fmla="*/ 0 w 114"/>
                  <a:gd name="T45" fmla="*/ 0 h 55"/>
                  <a:gd name="T46" fmla="*/ 0 w 114"/>
                  <a:gd name="T47" fmla="*/ 0 h 55"/>
                  <a:gd name="T48" fmla="*/ 0 w 114"/>
                  <a:gd name="T49" fmla="*/ 0 h 55"/>
                  <a:gd name="T50" fmla="*/ 0 w 114"/>
                  <a:gd name="T51" fmla="*/ 0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55"/>
                  <a:gd name="T80" fmla="*/ 114 w 114"/>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55">
                    <a:moveTo>
                      <a:pt x="16" y="55"/>
                    </a:moveTo>
                    <a:lnTo>
                      <a:pt x="19" y="44"/>
                    </a:lnTo>
                    <a:lnTo>
                      <a:pt x="25" y="36"/>
                    </a:lnTo>
                    <a:lnTo>
                      <a:pt x="32" y="28"/>
                    </a:lnTo>
                    <a:lnTo>
                      <a:pt x="59" y="18"/>
                    </a:lnTo>
                    <a:lnTo>
                      <a:pt x="87" y="24"/>
                    </a:lnTo>
                    <a:lnTo>
                      <a:pt x="111" y="42"/>
                    </a:lnTo>
                    <a:lnTo>
                      <a:pt x="114" y="28"/>
                    </a:lnTo>
                    <a:lnTo>
                      <a:pt x="112" y="17"/>
                    </a:lnTo>
                    <a:lnTo>
                      <a:pt x="101" y="9"/>
                    </a:lnTo>
                    <a:lnTo>
                      <a:pt x="84" y="4"/>
                    </a:lnTo>
                    <a:lnTo>
                      <a:pt x="65" y="0"/>
                    </a:lnTo>
                    <a:lnTo>
                      <a:pt x="47" y="2"/>
                    </a:lnTo>
                    <a:lnTo>
                      <a:pt x="27" y="11"/>
                    </a:lnTo>
                    <a:lnTo>
                      <a:pt x="8" y="26"/>
                    </a:lnTo>
                    <a:lnTo>
                      <a:pt x="0" y="46"/>
                    </a:lnTo>
                    <a:lnTo>
                      <a:pt x="5" y="49"/>
                    </a:lnTo>
                    <a:lnTo>
                      <a:pt x="13" y="52"/>
                    </a:lnTo>
                    <a:lnTo>
                      <a:pt x="16" y="55"/>
                    </a:lnTo>
                  </a:path>
                </a:pathLst>
              </a:custGeom>
              <a:noFill/>
              <a:ln w="1588">
                <a:solidFill>
                  <a:srgbClr val="87C2DC"/>
                </a:solidFill>
                <a:round/>
                <a:headEnd/>
                <a:tailEnd/>
              </a:ln>
            </p:spPr>
            <p:txBody>
              <a:bodyPr/>
              <a:lstStyle/>
              <a:p>
                <a:endParaRPr lang="en-US"/>
              </a:p>
            </p:txBody>
          </p:sp>
          <p:sp>
            <p:nvSpPr>
              <p:cNvPr id="18480" name="Freeform 216"/>
              <p:cNvSpPr>
                <a:spLocks/>
              </p:cNvSpPr>
              <p:nvPr/>
            </p:nvSpPr>
            <p:spPr bwMode="auto">
              <a:xfrm>
                <a:off x="1115" y="1364"/>
                <a:ext cx="25" cy="15"/>
              </a:xfrm>
              <a:custGeom>
                <a:avLst/>
                <a:gdLst>
                  <a:gd name="T0" fmla="*/ 0 w 102"/>
                  <a:gd name="T1" fmla="*/ 0 h 57"/>
                  <a:gd name="T2" fmla="*/ 0 w 102"/>
                  <a:gd name="T3" fmla="*/ 0 h 57"/>
                  <a:gd name="T4" fmla="*/ 0 w 102"/>
                  <a:gd name="T5" fmla="*/ 0 h 57"/>
                  <a:gd name="T6" fmla="*/ 0 w 102"/>
                  <a:gd name="T7" fmla="*/ 0 h 57"/>
                  <a:gd name="T8" fmla="*/ 0 w 102"/>
                  <a:gd name="T9" fmla="*/ 0 h 57"/>
                  <a:gd name="T10" fmla="*/ 0 w 102"/>
                  <a:gd name="T11" fmla="*/ 0 h 57"/>
                  <a:gd name="T12" fmla="*/ 0 w 102"/>
                  <a:gd name="T13" fmla="*/ 0 h 57"/>
                  <a:gd name="T14" fmla="*/ 0 w 102"/>
                  <a:gd name="T15" fmla="*/ 0 h 57"/>
                  <a:gd name="T16" fmla="*/ 0 w 102"/>
                  <a:gd name="T17" fmla="*/ 0 h 57"/>
                  <a:gd name="T18" fmla="*/ 0 w 102"/>
                  <a:gd name="T19" fmla="*/ 0 h 57"/>
                  <a:gd name="T20" fmla="*/ 0 w 102"/>
                  <a:gd name="T21" fmla="*/ 0 h 57"/>
                  <a:gd name="T22" fmla="*/ 0 w 102"/>
                  <a:gd name="T23" fmla="*/ 0 h 57"/>
                  <a:gd name="T24" fmla="*/ 0 w 102"/>
                  <a:gd name="T25" fmla="*/ 0 h 57"/>
                  <a:gd name="T26" fmla="*/ 0 w 102"/>
                  <a:gd name="T27" fmla="*/ 0 h 57"/>
                  <a:gd name="T28" fmla="*/ 0 w 102"/>
                  <a:gd name="T29" fmla="*/ 0 h 57"/>
                  <a:gd name="T30" fmla="*/ 0 w 102"/>
                  <a:gd name="T31" fmla="*/ 0 h 57"/>
                  <a:gd name="T32" fmla="*/ 0 w 102"/>
                  <a:gd name="T33" fmla="*/ 0 h 57"/>
                  <a:gd name="T34" fmla="*/ 0 w 102"/>
                  <a:gd name="T35" fmla="*/ 0 h 57"/>
                  <a:gd name="T36" fmla="*/ 0 w 102"/>
                  <a:gd name="T37" fmla="*/ 0 h 57"/>
                  <a:gd name="T38" fmla="*/ 0 w 102"/>
                  <a:gd name="T39" fmla="*/ 0 h 57"/>
                  <a:gd name="T40" fmla="*/ 0 w 102"/>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57"/>
                  <a:gd name="T65" fmla="*/ 102 w 102"/>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57">
                    <a:moveTo>
                      <a:pt x="89" y="57"/>
                    </a:moveTo>
                    <a:lnTo>
                      <a:pt x="84" y="44"/>
                    </a:lnTo>
                    <a:lnTo>
                      <a:pt x="75" y="33"/>
                    </a:lnTo>
                    <a:lnTo>
                      <a:pt x="63" y="27"/>
                    </a:lnTo>
                    <a:lnTo>
                      <a:pt x="43" y="20"/>
                    </a:lnTo>
                    <a:lnTo>
                      <a:pt x="21" y="20"/>
                    </a:lnTo>
                    <a:lnTo>
                      <a:pt x="3" y="32"/>
                    </a:lnTo>
                    <a:lnTo>
                      <a:pt x="0" y="22"/>
                    </a:lnTo>
                    <a:lnTo>
                      <a:pt x="0" y="11"/>
                    </a:lnTo>
                    <a:lnTo>
                      <a:pt x="10" y="4"/>
                    </a:lnTo>
                    <a:lnTo>
                      <a:pt x="44" y="0"/>
                    </a:lnTo>
                    <a:lnTo>
                      <a:pt x="76" y="10"/>
                    </a:lnTo>
                    <a:lnTo>
                      <a:pt x="102" y="30"/>
                    </a:lnTo>
                    <a:lnTo>
                      <a:pt x="98" y="37"/>
                    </a:lnTo>
                    <a:lnTo>
                      <a:pt x="91" y="50"/>
                    </a:lnTo>
                    <a:lnTo>
                      <a:pt x="89" y="57"/>
                    </a:lnTo>
                    <a:close/>
                  </a:path>
                </a:pathLst>
              </a:custGeom>
              <a:solidFill>
                <a:srgbClr val="47A3CB"/>
              </a:solidFill>
              <a:ln w="9525">
                <a:noFill/>
                <a:round/>
                <a:headEnd/>
                <a:tailEnd/>
              </a:ln>
            </p:spPr>
            <p:txBody>
              <a:bodyPr/>
              <a:lstStyle/>
              <a:p>
                <a:endParaRPr lang="en-US"/>
              </a:p>
            </p:txBody>
          </p:sp>
          <p:sp>
            <p:nvSpPr>
              <p:cNvPr id="18481" name="Freeform 217"/>
              <p:cNvSpPr>
                <a:spLocks/>
              </p:cNvSpPr>
              <p:nvPr/>
            </p:nvSpPr>
            <p:spPr bwMode="auto">
              <a:xfrm>
                <a:off x="1115" y="1364"/>
                <a:ext cx="25" cy="15"/>
              </a:xfrm>
              <a:custGeom>
                <a:avLst/>
                <a:gdLst>
                  <a:gd name="T0" fmla="*/ 0 w 102"/>
                  <a:gd name="T1" fmla="*/ 0 h 57"/>
                  <a:gd name="T2" fmla="*/ 0 w 102"/>
                  <a:gd name="T3" fmla="*/ 0 h 57"/>
                  <a:gd name="T4" fmla="*/ 0 w 102"/>
                  <a:gd name="T5" fmla="*/ 0 h 57"/>
                  <a:gd name="T6" fmla="*/ 0 w 102"/>
                  <a:gd name="T7" fmla="*/ 0 h 57"/>
                  <a:gd name="T8" fmla="*/ 0 w 102"/>
                  <a:gd name="T9" fmla="*/ 0 h 57"/>
                  <a:gd name="T10" fmla="*/ 0 w 102"/>
                  <a:gd name="T11" fmla="*/ 0 h 57"/>
                  <a:gd name="T12" fmla="*/ 0 w 102"/>
                  <a:gd name="T13" fmla="*/ 0 h 57"/>
                  <a:gd name="T14" fmla="*/ 0 w 102"/>
                  <a:gd name="T15" fmla="*/ 0 h 57"/>
                  <a:gd name="T16" fmla="*/ 0 w 102"/>
                  <a:gd name="T17" fmla="*/ 0 h 57"/>
                  <a:gd name="T18" fmla="*/ 0 w 102"/>
                  <a:gd name="T19" fmla="*/ 0 h 57"/>
                  <a:gd name="T20" fmla="*/ 0 w 102"/>
                  <a:gd name="T21" fmla="*/ 0 h 57"/>
                  <a:gd name="T22" fmla="*/ 0 w 102"/>
                  <a:gd name="T23" fmla="*/ 0 h 57"/>
                  <a:gd name="T24" fmla="*/ 0 w 102"/>
                  <a:gd name="T25" fmla="*/ 0 h 57"/>
                  <a:gd name="T26" fmla="*/ 0 w 102"/>
                  <a:gd name="T27" fmla="*/ 0 h 57"/>
                  <a:gd name="T28" fmla="*/ 0 w 102"/>
                  <a:gd name="T29" fmla="*/ 0 h 57"/>
                  <a:gd name="T30" fmla="*/ 0 w 102"/>
                  <a:gd name="T31" fmla="*/ 0 h 57"/>
                  <a:gd name="T32" fmla="*/ 0 w 102"/>
                  <a:gd name="T33" fmla="*/ 0 h 57"/>
                  <a:gd name="T34" fmla="*/ 0 w 102"/>
                  <a:gd name="T35" fmla="*/ 0 h 57"/>
                  <a:gd name="T36" fmla="*/ 0 w 102"/>
                  <a:gd name="T37" fmla="*/ 0 h 57"/>
                  <a:gd name="T38" fmla="*/ 0 w 102"/>
                  <a:gd name="T39" fmla="*/ 0 h 57"/>
                  <a:gd name="T40" fmla="*/ 0 w 102"/>
                  <a:gd name="T41" fmla="*/ 0 h 57"/>
                  <a:gd name="T42" fmla="*/ 0 w 102"/>
                  <a:gd name="T43" fmla="*/ 0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57"/>
                  <a:gd name="T68" fmla="*/ 102 w 102"/>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57">
                    <a:moveTo>
                      <a:pt x="89" y="57"/>
                    </a:moveTo>
                    <a:lnTo>
                      <a:pt x="84" y="44"/>
                    </a:lnTo>
                    <a:lnTo>
                      <a:pt x="75" y="33"/>
                    </a:lnTo>
                    <a:lnTo>
                      <a:pt x="63" y="27"/>
                    </a:lnTo>
                    <a:lnTo>
                      <a:pt x="43" y="20"/>
                    </a:lnTo>
                    <a:lnTo>
                      <a:pt x="21" y="20"/>
                    </a:lnTo>
                    <a:lnTo>
                      <a:pt x="3" y="32"/>
                    </a:lnTo>
                    <a:lnTo>
                      <a:pt x="0" y="22"/>
                    </a:lnTo>
                    <a:lnTo>
                      <a:pt x="0" y="11"/>
                    </a:lnTo>
                    <a:lnTo>
                      <a:pt x="10" y="4"/>
                    </a:lnTo>
                    <a:lnTo>
                      <a:pt x="44" y="0"/>
                    </a:lnTo>
                    <a:lnTo>
                      <a:pt x="76" y="10"/>
                    </a:lnTo>
                    <a:lnTo>
                      <a:pt x="102" y="30"/>
                    </a:lnTo>
                    <a:lnTo>
                      <a:pt x="98" y="37"/>
                    </a:lnTo>
                    <a:lnTo>
                      <a:pt x="91" y="50"/>
                    </a:lnTo>
                    <a:lnTo>
                      <a:pt x="89" y="57"/>
                    </a:lnTo>
                  </a:path>
                </a:pathLst>
              </a:custGeom>
              <a:noFill/>
              <a:ln w="1588">
                <a:solidFill>
                  <a:srgbClr val="87C2DC"/>
                </a:solidFill>
                <a:round/>
                <a:headEnd/>
                <a:tailEnd/>
              </a:ln>
            </p:spPr>
            <p:txBody>
              <a:bodyPr/>
              <a:lstStyle/>
              <a:p>
                <a:endParaRPr lang="en-US"/>
              </a:p>
            </p:txBody>
          </p:sp>
          <p:sp>
            <p:nvSpPr>
              <p:cNvPr id="18482" name="Freeform 218"/>
              <p:cNvSpPr>
                <a:spLocks/>
              </p:cNvSpPr>
              <p:nvPr/>
            </p:nvSpPr>
            <p:spPr bwMode="auto">
              <a:xfrm>
                <a:off x="1113" y="1350"/>
                <a:ext cx="9" cy="15"/>
              </a:xfrm>
              <a:custGeom>
                <a:avLst/>
                <a:gdLst>
                  <a:gd name="T0" fmla="*/ 0 w 38"/>
                  <a:gd name="T1" fmla="*/ 0 h 62"/>
                  <a:gd name="T2" fmla="*/ 0 w 38"/>
                  <a:gd name="T3" fmla="*/ 0 h 62"/>
                  <a:gd name="T4" fmla="*/ 0 w 38"/>
                  <a:gd name="T5" fmla="*/ 0 h 62"/>
                  <a:gd name="T6" fmla="*/ 0 w 38"/>
                  <a:gd name="T7" fmla="*/ 0 h 62"/>
                  <a:gd name="T8" fmla="*/ 0 w 38"/>
                  <a:gd name="T9" fmla="*/ 0 h 62"/>
                  <a:gd name="T10" fmla="*/ 0 60000 65536"/>
                  <a:gd name="T11" fmla="*/ 0 60000 65536"/>
                  <a:gd name="T12" fmla="*/ 0 60000 65536"/>
                  <a:gd name="T13" fmla="*/ 0 60000 65536"/>
                  <a:gd name="T14" fmla="*/ 0 60000 65536"/>
                  <a:gd name="T15" fmla="*/ 0 w 38"/>
                  <a:gd name="T16" fmla="*/ 0 h 62"/>
                  <a:gd name="T17" fmla="*/ 38 w 38"/>
                  <a:gd name="T18" fmla="*/ 62 h 62"/>
                </a:gdLst>
                <a:ahLst/>
                <a:cxnLst>
                  <a:cxn ang="T10">
                    <a:pos x="T0" y="T1"/>
                  </a:cxn>
                  <a:cxn ang="T11">
                    <a:pos x="T2" y="T3"/>
                  </a:cxn>
                  <a:cxn ang="T12">
                    <a:pos x="T4" y="T5"/>
                  </a:cxn>
                  <a:cxn ang="T13">
                    <a:pos x="T6" y="T7"/>
                  </a:cxn>
                  <a:cxn ang="T14">
                    <a:pos x="T8" y="T9"/>
                  </a:cxn>
                </a:cxnLst>
                <a:rect l="T15" t="T16" r="T17" b="T18"/>
                <a:pathLst>
                  <a:path w="38" h="62">
                    <a:moveTo>
                      <a:pt x="0" y="0"/>
                    </a:moveTo>
                    <a:lnTo>
                      <a:pt x="17" y="18"/>
                    </a:lnTo>
                    <a:lnTo>
                      <a:pt x="29" y="37"/>
                    </a:lnTo>
                    <a:lnTo>
                      <a:pt x="38" y="62"/>
                    </a:lnTo>
                    <a:lnTo>
                      <a:pt x="0" y="0"/>
                    </a:lnTo>
                    <a:close/>
                  </a:path>
                </a:pathLst>
              </a:custGeom>
              <a:solidFill>
                <a:srgbClr val="47A3CB"/>
              </a:solidFill>
              <a:ln w="9525">
                <a:noFill/>
                <a:round/>
                <a:headEnd/>
                <a:tailEnd/>
              </a:ln>
            </p:spPr>
            <p:txBody>
              <a:bodyPr/>
              <a:lstStyle/>
              <a:p>
                <a:endParaRPr lang="en-US"/>
              </a:p>
            </p:txBody>
          </p:sp>
          <p:sp>
            <p:nvSpPr>
              <p:cNvPr id="18483" name="Freeform 219"/>
              <p:cNvSpPr>
                <a:spLocks/>
              </p:cNvSpPr>
              <p:nvPr/>
            </p:nvSpPr>
            <p:spPr bwMode="auto">
              <a:xfrm>
                <a:off x="1113" y="1350"/>
                <a:ext cx="9" cy="15"/>
              </a:xfrm>
              <a:custGeom>
                <a:avLst/>
                <a:gdLst>
                  <a:gd name="T0" fmla="*/ 0 w 38"/>
                  <a:gd name="T1" fmla="*/ 0 h 62"/>
                  <a:gd name="T2" fmla="*/ 0 w 38"/>
                  <a:gd name="T3" fmla="*/ 0 h 62"/>
                  <a:gd name="T4" fmla="*/ 0 w 38"/>
                  <a:gd name="T5" fmla="*/ 0 h 62"/>
                  <a:gd name="T6" fmla="*/ 0 w 38"/>
                  <a:gd name="T7" fmla="*/ 0 h 62"/>
                  <a:gd name="T8" fmla="*/ 0 60000 65536"/>
                  <a:gd name="T9" fmla="*/ 0 60000 65536"/>
                  <a:gd name="T10" fmla="*/ 0 60000 65536"/>
                  <a:gd name="T11" fmla="*/ 0 60000 65536"/>
                  <a:gd name="T12" fmla="*/ 0 w 38"/>
                  <a:gd name="T13" fmla="*/ 0 h 62"/>
                  <a:gd name="T14" fmla="*/ 38 w 38"/>
                  <a:gd name="T15" fmla="*/ 62 h 62"/>
                </a:gdLst>
                <a:ahLst/>
                <a:cxnLst>
                  <a:cxn ang="T8">
                    <a:pos x="T0" y="T1"/>
                  </a:cxn>
                  <a:cxn ang="T9">
                    <a:pos x="T2" y="T3"/>
                  </a:cxn>
                  <a:cxn ang="T10">
                    <a:pos x="T4" y="T5"/>
                  </a:cxn>
                  <a:cxn ang="T11">
                    <a:pos x="T6" y="T7"/>
                  </a:cxn>
                </a:cxnLst>
                <a:rect l="T12" t="T13" r="T14" b="T15"/>
                <a:pathLst>
                  <a:path w="38" h="62">
                    <a:moveTo>
                      <a:pt x="0" y="0"/>
                    </a:moveTo>
                    <a:lnTo>
                      <a:pt x="17" y="18"/>
                    </a:lnTo>
                    <a:lnTo>
                      <a:pt x="29" y="37"/>
                    </a:lnTo>
                    <a:lnTo>
                      <a:pt x="38" y="62"/>
                    </a:lnTo>
                  </a:path>
                </a:pathLst>
              </a:custGeom>
              <a:noFill/>
              <a:ln w="11113">
                <a:solidFill>
                  <a:srgbClr val="87C2DC"/>
                </a:solidFill>
                <a:round/>
                <a:headEnd/>
                <a:tailEnd/>
              </a:ln>
            </p:spPr>
            <p:txBody>
              <a:bodyPr/>
              <a:lstStyle/>
              <a:p>
                <a:endParaRPr lang="en-US"/>
              </a:p>
            </p:txBody>
          </p:sp>
          <p:sp>
            <p:nvSpPr>
              <p:cNvPr id="18484" name="Freeform 220"/>
              <p:cNvSpPr>
                <a:spLocks/>
              </p:cNvSpPr>
              <p:nvPr/>
            </p:nvSpPr>
            <p:spPr bwMode="auto">
              <a:xfrm>
                <a:off x="1158" y="1349"/>
                <a:ext cx="8" cy="17"/>
              </a:xfrm>
              <a:custGeom>
                <a:avLst/>
                <a:gdLst>
                  <a:gd name="T0" fmla="*/ 0 w 31"/>
                  <a:gd name="T1" fmla="*/ 0 h 66"/>
                  <a:gd name="T2" fmla="*/ 0 w 31"/>
                  <a:gd name="T3" fmla="*/ 0 h 66"/>
                  <a:gd name="T4" fmla="*/ 0 w 31"/>
                  <a:gd name="T5" fmla="*/ 0 h 66"/>
                  <a:gd name="T6" fmla="*/ 0 w 31"/>
                  <a:gd name="T7" fmla="*/ 0 h 66"/>
                  <a:gd name="T8" fmla="*/ 0 w 31"/>
                  <a:gd name="T9" fmla="*/ 0 h 66"/>
                  <a:gd name="T10" fmla="*/ 0 60000 65536"/>
                  <a:gd name="T11" fmla="*/ 0 60000 65536"/>
                  <a:gd name="T12" fmla="*/ 0 60000 65536"/>
                  <a:gd name="T13" fmla="*/ 0 60000 65536"/>
                  <a:gd name="T14" fmla="*/ 0 60000 65536"/>
                  <a:gd name="T15" fmla="*/ 0 w 31"/>
                  <a:gd name="T16" fmla="*/ 0 h 66"/>
                  <a:gd name="T17" fmla="*/ 31 w 31"/>
                  <a:gd name="T18" fmla="*/ 66 h 66"/>
                </a:gdLst>
                <a:ahLst/>
                <a:cxnLst>
                  <a:cxn ang="T10">
                    <a:pos x="T0" y="T1"/>
                  </a:cxn>
                  <a:cxn ang="T11">
                    <a:pos x="T2" y="T3"/>
                  </a:cxn>
                  <a:cxn ang="T12">
                    <a:pos x="T4" y="T5"/>
                  </a:cxn>
                  <a:cxn ang="T13">
                    <a:pos x="T6" y="T7"/>
                  </a:cxn>
                  <a:cxn ang="T14">
                    <a:pos x="T8" y="T9"/>
                  </a:cxn>
                </a:cxnLst>
                <a:rect l="T15" t="T16" r="T17" b="T18"/>
                <a:pathLst>
                  <a:path w="31" h="66">
                    <a:moveTo>
                      <a:pt x="31" y="0"/>
                    </a:moveTo>
                    <a:lnTo>
                      <a:pt x="16" y="19"/>
                    </a:lnTo>
                    <a:lnTo>
                      <a:pt x="6" y="43"/>
                    </a:lnTo>
                    <a:lnTo>
                      <a:pt x="0" y="66"/>
                    </a:lnTo>
                    <a:lnTo>
                      <a:pt x="31" y="0"/>
                    </a:lnTo>
                    <a:close/>
                  </a:path>
                </a:pathLst>
              </a:custGeom>
              <a:solidFill>
                <a:srgbClr val="47A3CB"/>
              </a:solidFill>
              <a:ln w="9525">
                <a:noFill/>
                <a:round/>
                <a:headEnd/>
                <a:tailEnd/>
              </a:ln>
            </p:spPr>
            <p:txBody>
              <a:bodyPr/>
              <a:lstStyle/>
              <a:p>
                <a:endParaRPr lang="en-US"/>
              </a:p>
            </p:txBody>
          </p:sp>
          <p:sp>
            <p:nvSpPr>
              <p:cNvPr id="18485" name="Freeform 221"/>
              <p:cNvSpPr>
                <a:spLocks/>
              </p:cNvSpPr>
              <p:nvPr/>
            </p:nvSpPr>
            <p:spPr bwMode="auto">
              <a:xfrm>
                <a:off x="1158" y="1349"/>
                <a:ext cx="8" cy="17"/>
              </a:xfrm>
              <a:custGeom>
                <a:avLst/>
                <a:gdLst>
                  <a:gd name="T0" fmla="*/ 0 w 31"/>
                  <a:gd name="T1" fmla="*/ 0 h 66"/>
                  <a:gd name="T2" fmla="*/ 0 w 31"/>
                  <a:gd name="T3" fmla="*/ 0 h 66"/>
                  <a:gd name="T4" fmla="*/ 0 w 31"/>
                  <a:gd name="T5" fmla="*/ 0 h 66"/>
                  <a:gd name="T6" fmla="*/ 0 w 31"/>
                  <a:gd name="T7" fmla="*/ 0 h 66"/>
                  <a:gd name="T8" fmla="*/ 0 60000 65536"/>
                  <a:gd name="T9" fmla="*/ 0 60000 65536"/>
                  <a:gd name="T10" fmla="*/ 0 60000 65536"/>
                  <a:gd name="T11" fmla="*/ 0 60000 65536"/>
                  <a:gd name="T12" fmla="*/ 0 w 31"/>
                  <a:gd name="T13" fmla="*/ 0 h 66"/>
                  <a:gd name="T14" fmla="*/ 31 w 31"/>
                  <a:gd name="T15" fmla="*/ 66 h 66"/>
                </a:gdLst>
                <a:ahLst/>
                <a:cxnLst>
                  <a:cxn ang="T8">
                    <a:pos x="T0" y="T1"/>
                  </a:cxn>
                  <a:cxn ang="T9">
                    <a:pos x="T2" y="T3"/>
                  </a:cxn>
                  <a:cxn ang="T10">
                    <a:pos x="T4" y="T5"/>
                  </a:cxn>
                  <a:cxn ang="T11">
                    <a:pos x="T6" y="T7"/>
                  </a:cxn>
                </a:cxnLst>
                <a:rect l="T12" t="T13" r="T14" b="T15"/>
                <a:pathLst>
                  <a:path w="31" h="66">
                    <a:moveTo>
                      <a:pt x="31" y="0"/>
                    </a:moveTo>
                    <a:lnTo>
                      <a:pt x="16" y="19"/>
                    </a:lnTo>
                    <a:lnTo>
                      <a:pt x="6" y="43"/>
                    </a:lnTo>
                    <a:lnTo>
                      <a:pt x="0" y="66"/>
                    </a:lnTo>
                  </a:path>
                </a:pathLst>
              </a:custGeom>
              <a:noFill/>
              <a:ln w="11113">
                <a:solidFill>
                  <a:srgbClr val="87C2DC"/>
                </a:solidFill>
                <a:round/>
                <a:headEnd/>
                <a:tailEnd/>
              </a:ln>
            </p:spPr>
            <p:txBody>
              <a:bodyPr/>
              <a:lstStyle/>
              <a:p>
                <a:endParaRPr lang="en-US"/>
              </a:p>
            </p:txBody>
          </p:sp>
          <p:sp>
            <p:nvSpPr>
              <p:cNvPr id="18486" name="Freeform 222"/>
              <p:cNvSpPr>
                <a:spLocks/>
              </p:cNvSpPr>
              <p:nvPr/>
            </p:nvSpPr>
            <p:spPr bwMode="auto">
              <a:xfrm>
                <a:off x="593" y="1982"/>
                <a:ext cx="67" cy="58"/>
              </a:xfrm>
              <a:custGeom>
                <a:avLst/>
                <a:gdLst>
                  <a:gd name="T0" fmla="*/ 0 w 269"/>
                  <a:gd name="T1" fmla="*/ 0 h 234"/>
                  <a:gd name="T2" fmla="*/ 0 w 269"/>
                  <a:gd name="T3" fmla="*/ 0 h 234"/>
                  <a:gd name="T4" fmla="*/ 0 w 269"/>
                  <a:gd name="T5" fmla="*/ 0 h 234"/>
                  <a:gd name="T6" fmla="*/ 0 w 269"/>
                  <a:gd name="T7" fmla="*/ 0 h 234"/>
                  <a:gd name="T8" fmla="*/ 0 60000 65536"/>
                  <a:gd name="T9" fmla="*/ 0 60000 65536"/>
                  <a:gd name="T10" fmla="*/ 0 60000 65536"/>
                  <a:gd name="T11" fmla="*/ 0 60000 65536"/>
                  <a:gd name="T12" fmla="*/ 0 w 269"/>
                  <a:gd name="T13" fmla="*/ 0 h 234"/>
                  <a:gd name="T14" fmla="*/ 269 w 269"/>
                  <a:gd name="T15" fmla="*/ 234 h 234"/>
                </a:gdLst>
                <a:ahLst/>
                <a:cxnLst>
                  <a:cxn ang="T8">
                    <a:pos x="T0" y="T1"/>
                  </a:cxn>
                  <a:cxn ang="T9">
                    <a:pos x="T2" y="T3"/>
                  </a:cxn>
                  <a:cxn ang="T10">
                    <a:pos x="T4" y="T5"/>
                  </a:cxn>
                  <a:cxn ang="T11">
                    <a:pos x="T6" y="T7"/>
                  </a:cxn>
                </a:cxnLst>
                <a:rect l="T12" t="T13" r="T14" b="T15"/>
                <a:pathLst>
                  <a:path w="269" h="234">
                    <a:moveTo>
                      <a:pt x="141" y="0"/>
                    </a:moveTo>
                    <a:lnTo>
                      <a:pt x="269" y="234"/>
                    </a:lnTo>
                    <a:lnTo>
                      <a:pt x="0" y="234"/>
                    </a:lnTo>
                    <a:lnTo>
                      <a:pt x="141" y="0"/>
                    </a:lnTo>
                    <a:close/>
                  </a:path>
                </a:pathLst>
              </a:custGeom>
              <a:noFill/>
              <a:ln w="9525">
                <a:noFill/>
                <a:round/>
                <a:headEnd/>
                <a:tailEnd/>
              </a:ln>
            </p:spPr>
            <p:txBody>
              <a:bodyPr/>
              <a:lstStyle/>
              <a:p>
                <a:endParaRPr lang="en-US"/>
              </a:p>
            </p:txBody>
          </p:sp>
          <p:sp>
            <p:nvSpPr>
              <p:cNvPr id="18487" name="Freeform 223"/>
              <p:cNvSpPr>
                <a:spLocks/>
              </p:cNvSpPr>
              <p:nvPr/>
            </p:nvSpPr>
            <p:spPr bwMode="auto">
              <a:xfrm>
                <a:off x="619" y="2001"/>
                <a:ext cx="12" cy="33"/>
              </a:xfrm>
              <a:custGeom>
                <a:avLst/>
                <a:gdLst>
                  <a:gd name="T0" fmla="*/ 0 w 48"/>
                  <a:gd name="T1" fmla="*/ 0 h 133"/>
                  <a:gd name="T2" fmla="*/ 0 w 48"/>
                  <a:gd name="T3" fmla="*/ 0 h 133"/>
                  <a:gd name="T4" fmla="*/ 0 w 48"/>
                  <a:gd name="T5" fmla="*/ 0 h 133"/>
                  <a:gd name="T6" fmla="*/ 0 w 48"/>
                  <a:gd name="T7" fmla="*/ 0 h 133"/>
                  <a:gd name="T8" fmla="*/ 0 w 48"/>
                  <a:gd name="T9" fmla="*/ 0 h 133"/>
                  <a:gd name="T10" fmla="*/ 0 w 48"/>
                  <a:gd name="T11" fmla="*/ 0 h 133"/>
                  <a:gd name="T12" fmla="*/ 0 w 48"/>
                  <a:gd name="T13" fmla="*/ 0 h 133"/>
                  <a:gd name="T14" fmla="*/ 0 w 48"/>
                  <a:gd name="T15" fmla="*/ 0 h 133"/>
                  <a:gd name="T16" fmla="*/ 0 w 48"/>
                  <a:gd name="T17" fmla="*/ 0 h 133"/>
                  <a:gd name="T18" fmla="*/ 0 w 48"/>
                  <a:gd name="T19" fmla="*/ 0 h 133"/>
                  <a:gd name="T20" fmla="*/ 0 w 48"/>
                  <a:gd name="T21" fmla="*/ 0 h 133"/>
                  <a:gd name="T22" fmla="*/ 0 w 48"/>
                  <a:gd name="T23" fmla="*/ 0 h 133"/>
                  <a:gd name="T24" fmla="*/ 0 w 48"/>
                  <a:gd name="T25" fmla="*/ 0 h 133"/>
                  <a:gd name="T26" fmla="*/ 0 w 48"/>
                  <a:gd name="T27" fmla="*/ 0 h 133"/>
                  <a:gd name="T28" fmla="*/ 0 w 48"/>
                  <a:gd name="T29" fmla="*/ 0 h 133"/>
                  <a:gd name="T30" fmla="*/ 0 w 48"/>
                  <a:gd name="T31" fmla="*/ 0 h 133"/>
                  <a:gd name="T32" fmla="*/ 0 w 48"/>
                  <a:gd name="T33" fmla="*/ 0 h 133"/>
                  <a:gd name="T34" fmla="*/ 0 w 48"/>
                  <a:gd name="T35" fmla="*/ 0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33"/>
                  <a:gd name="T56" fmla="*/ 48 w 48"/>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33">
                    <a:moveTo>
                      <a:pt x="48" y="133"/>
                    </a:moveTo>
                    <a:lnTo>
                      <a:pt x="31" y="133"/>
                    </a:lnTo>
                    <a:lnTo>
                      <a:pt x="31" y="38"/>
                    </a:lnTo>
                    <a:lnTo>
                      <a:pt x="0" y="38"/>
                    </a:lnTo>
                    <a:lnTo>
                      <a:pt x="0" y="35"/>
                    </a:lnTo>
                    <a:lnTo>
                      <a:pt x="0" y="29"/>
                    </a:lnTo>
                    <a:lnTo>
                      <a:pt x="0" y="25"/>
                    </a:lnTo>
                    <a:lnTo>
                      <a:pt x="18" y="23"/>
                    </a:lnTo>
                    <a:lnTo>
                      <a:pt x="28" y="16"/>
                    </a:lnTo>
                    <a:lnTo>
                      <a:pt x="36" y="0"/>
                    </a:lnTo>
                    <a:lnTo>
                      <a:pt x="39" y="0"/>
                    </a:lnTo>
                    <a:lnTo>
                      <a:pt x="45" y="0"/>
                    </a:lnTo>
                    <a:lnTo>
                      <a:pt x="48" y="0"/>
                    </a:lnTo>
                    <a:lnTo>
                      <a:pt x="48" y="133"/>
                    </a:lnTo>
                    <a:close/>
                  </a:path>
                </a:pathLst>
              </a:custGeom>
              <a:noFill/>
              <a:ln w="9525">
                <a:noFill/>
                <a:round/>
                <a:headEnd/>
                <a:tailEnd/>
              </a:ln>
            </p:spPr>
            <p:txBody>
              <a:bodyPr/>
              <a:lstStyle/>
              <a:p>
                <a:endParaRPr lang="en-US"/>
              </a:p>
            </p:txBody>
          </p:sp>
        </p:grpSp>
        <p:sp>
          <p:nvSpPr>
            <p:cNvPr id="18439" name="Freeform 224"/>
            <p:cNvSpPr>
              <a:spLocks/>
            </p:cNvSpPr>
            <p:nvPr/>
          </p:nvSpPr>
          <p:spPr bwMode="auto">
            <a:xfrm>
              <a:off x="1360" y="1037"/>
              <a:ext cx="616" cy="294"/>
            </a:xfrm>
            <a:custGeom>
              <a:avLst/>
              <a:gdLst>
                <a:gd name="T0" fmla="*/ 558 w 574"/>
                <a:gd name="T1" fmla="*/ 0 h 264"/>
                <a:gd name="T2" fmla="*/ 0 w 574"/>
                <a:gd name="T3" fmla="*/ 5 h 264"/>
                <a:gd name="T4" fmla="*/ 574 w 574"/>
                <a:gd name="T5" fmla="*/ 264 h 264"/>
                <a:gd name="T6" fmla="*/ 0 60000 65536"/>
                <a:gd name="T7" fmla="*/ 0 60000 65536"/>
                <a:gd name="T8" fmla="*/ 0 60000 65536"/>
                <a:gd name="T9" fmla="*/ 0 w 574"/>
                <a:gd name="T10" fmla="*/ 0 h 264"/>
                <a:gd name="T11" fmla="*/ 574 w 574"/>
                <a:gd name="T12" fmla="*/ 264 h 264"/>
              </a:gdLst>
              <a:ahLst/>
              <a:cxnLst>
                <a:cxn ang="T6">
                  <a:pos x="T0" y="T1"/>
                </a:cxn>
                <a:cxn ang="T7">
                  <a:pos x="T2" y="T3"/>
                </a:cxn>
                <a:cxn ang="T8">
                  <a:pos x="T4" y="T5"/>
                </a:cxn>
              </a:cxnLst>
              <a:rect l="T9" t="T10" r="T11" b="T12"/>
              <a:pathLst>
                <a:path w="574" h="264">
                  <a:moveTo>
                    <a:pt x="558" y="0"/>
                  </a:moveTo>
                  <a:lnTo>
                    <a:pt x="0" y="5"/>
                  </a:lnTo>
                  <a:lnTo>
                    <a:pt x="574" y="264"/>
                  </a:lnTo>
                </a:path>
              </a:pathLst>
            </a:custGeom>
            <a:noFill/>
            <a:ln w="19050" cap="rnd">
              <a:solidFill>
                <a:schemeClr val="tx1"/>
              </a:solidFill>
              <a:round/>
              <a:headEnd type="none" w="sm" len="sm"/>
              <a:tailEnd type="none" w="sm" len="sm"/>
            </a:ln>
          </p:spPr>
          <p:txBody>
            <a:bodyPr/>
            <a:lstStyle/>
            <a:p>
              <a:endParaRPr lang="en-US"/>
            </a:p>
          </p:txBody>
        </p:sp>
        <p:sp>
          <p:nvSpPr>
            <p:cNvPr id="18440" name="Freeform 225"/>
            <p:cNvSpPr>
              <a:spLocks/>
            </p:cNvSpPr>
            <p:nvPr/>
          </p:nvSpPr>
          <p:spPr bwMode="auto">
            <a:xfrm>
              <a:off x="1252" y="1498"/>
              <a:ext cx="731" cy="641"/>
            </a:xfrm>
            <a:custGeom>
              <a:avLst/>
              <a:gdLst>
                <a:gd name="T0" fmla="*/ 710 w 731"/>
                <a:gd name="T1" fmla="*/ 366 h 641"/>
                <a:gd name="T2" fmla="*/ 0 w 731"/>
                <a:gd name="T3" fmla="*/ 0 h 641"/>
                <a:gd name="T4" fmla="*/ 731 w 731"/>
                <a:gd name="T5" fmla="*/ 641 h 641"/>
                <a:gd name="T6" fmla="*/ 0 60000 65536"/>
                <a:gd name="T7" fmla="*/ 0 60000 65536"/>
                <a:gd name="T8" fmla="*/ 0 60000 65536"/>
                <a:gd name="T9" fmla="*/ 0 w 731"/>
                <a:gd name="T10" fmla="*/ 0 h 641"/>
                <a:gd name="T11" fmla="*/ 731 w 731"/>
                <a:gd name="T12" fmla="*/ 641 h 641"/>
              </a:gdLst>
              <a:ahLst/>
              <a:cxnLst>
                <a:cxn ang="T6">
                  <a:pos x="T0" y="T1"/>
                </a:cxn>
                <a:cxn ang="T7">
                  <a:pos x="T2" y="T3"/>
                </a:cxn>
                <a:cxn ang="T8">
                  <a:pos x="T4" y="T5"/>
                </a:cxn>
              </a:cxnLst>
              <a:rect l="T9" t="T10" r="T11" b="T12"/>
              <a:pathLst>
                <a:path w="731" h="641">
                  <a:moveTo>
                    <a:pt x="710" y="366"/>
                  </a:moveTo>
                  <a:lnTo>
                    <a:pt x="0" y="0"/>
                  </a:lnTo>
                  <a:lnTo>
                    <a:pt x="731" y="641"/>
                  </a:lnTo>
                </a:path>
              </a:pathLst>
            </a:custGeom>
            <a:noFill/>
            <a:ln w="19050" cap="rnd">
              <a:solidFill>
                <a:schemeClr val="tx1"/>
              </a:solidFill>
              <a:round/>
              <a:headEnd type="none" w="sm" len="sm"/>
              <a:tailEnd type="none" w="sm" len="sm"/>
            </a:ln>
          </p:spPr>
          <p:txBody>
            <a:bodyPr/>
            <a:lstStyle/>
            <a:p>
              <a:endParaRPr lang="en-US"/>
            </a:p>
          </p:txBody>
        </p:sp>
        <p:sp>
          <p:nvSpPr>
            <p:cNvPr id="18441" name="Rectangle 226"/>
            <p:cNvSpPr>
              <a:spLocks noChangeArrowheads="1"/>
            </p:cNvSpPr>
            <p:nvPr/>
          </p:nvSpPr>
          <p:spPr bwMode="auto">
            <a:xfrm>
              <a:off x="1873" y="732"/>
              <a:ext cx="3497" cy="2652"/>
            </a:xfrm>
            <a:prstGeom prst="rect">
              <a:avLst/>
            </a:prstGeom>
            <a:noFill/>
            <a:ln w="9525">
              <a:noFill/>
              <a:miter lim="800000"/>
              <a:headEnd/>
              <a:tailEnd/>
            </a:ln>
          </p:spPr>
          <p:txBody>
            <a:bodyPr/>
            <a:lstStyle/>
            <a:p>
              <a:pPr marL="366713" lvl="1" indent="-244475" defTabSz="1022350">
                <a:spcBef>
                  <a:spcPct val="50000"/>
                </a:spcBef>
              </a:pPr>
              <a:r>
                <a:rPr lang="en-US" b="1" dirty="0">
                  <a:solidFill>
                    <a:srgbClr val="FF0000"/>
                  </a:solidFill>
                  <a:latin typeface="Arial" pitchFamily="34" charset="0"/>
                </a:rPr>
                <a:t>BRAIN:</a:t>
              </a:r>
            </a:p>
            <a:p>
              <a:pPr marL="366713" lvl="1" indent="-244475" defTabSz="1022350">
                <a:spcAft>
                  <a:spcPct val="20000"/>
                </a:spcAft>
                <a:buClr>
                  <a:srgbClr val="BE00BE"/>
                </a:buClr>
                <a:buSzPct val="120000"/>
                <a:buFont typeface="Wingdings" pitchFamily="2" charset="2"/>
                <a:buNone/>
              </a:pPr>
              <a:r>
                <a:rPr lang="en-US" sz="2200" b="1" dirty="0">
                  <a:solidFill>
                    <a:schemeClr val="accent1">
                      <a:lumMod val="75000"/>
                    </a:schemeClr>
                  </a:solidFill>
                  <a:latin typeface="Arial" pitchFamily="34" charset="0"/>
                </a:rPr>
                <a:t>Ischemic stroke</a:t>
              </a:r>
            </a:p>
            <a:p>
              <a:pPr marL="366713" lvl="1" indent="-244475" defTabSz="1022350">
                <a:spcAft>
                  <a:spcPct val="10000"/>
                </a:spcAft>
                <a:buClr>
                  <a:srgbClr val="BE00BE"/>
                </a:buClr>
                <a:buSzPct val="120000"/>
                <a:buFont typeface="Wingdings" pitchFamily="2" charset="2"/>
                <a:buNone/>
              </a:pPr>
              <a:r>
                <a:rPr lang="en-US" sz="2200" b="1" dirty="0">
                  <a:solidFill>
                    <a:schemeClr val="accent1">
                      <a:lumMod val="75000"/>
                    </a:schemeClr>
                  </a:solidFill>
                  <a:latin typeface="Arial" pitchFamily="34" charset="0"/>
                </a:rPr>
                <a:t>Transient ischemic attack </a:t>
              </a:r>
            </a:p>
            <a:p>
              <a:pPr marL="366713" lvl="1" indent="-244475" defTabSz="1022350"/>
              <a:r>
                <a:rPr lang="en-US" b="1" dirty="0">
                  <a:solidFill>
                    <a:srgbClr val="FF0000"/>
                  </a:solidFill>
                  <a:latin typeface="Arial" pitchFamily="34" charset="0"/>
                </a:rPr>
                <a:t>HEART:</a:t>
              </a:r>
            </a:p>
            <a:p>
              <a:pPr marL="366713" lvl="1" indent="-244475" defTabSz="1022350"/>
              <a:r>
                <a:rPr lang="en-US" sz="2000" b="1" dirty="0">
                  <a:solidFill>
                    <a:schemeClr val="accent1">
                      <a:lumMod val="75000"/>
                    </a:schemeClr>
                  </a:solidFill>
                  <a:latin typeface="Arial" pitchFamily="34" charset="0"/>
                </a:rPr>
                <a:t>Sudden Cardiac Death</a:t>
              </a:r>
            </a:p>
            <a:p>
              <a:pPr marL="366713" lvl="1" indent="-244475" defTabSz="1022350">
                <a:spcAft>
                  <a:spcPct val="20000"/>
                </a:spcAft>
                <a:buClr>
                  <a:srgbClr val="BE00BE"/>
                </a:buClr>
                <a:buSzPct val="120000"/>
                <a:buFont typeface="Wingdings" pitchFamily="2" charset="2"/>
                <a:buNone/>
              </a:pPr>
              <a:r>
                <a:rPr lang="en-US" sz="2000" b="1" dirty="0">
                  <a:solidFill>
                    <a:schemeClr val="accent1">
                      <a:lumMod val="75000"/>
                    </a:schemeClr>
                  </a:solidFill>
                  <a:latin typeface="Arial" pitchFamily="34" charset="0"/>
                </a:rPr>
                <a:t>Heart attack / Myocardial infarction</a:t>
              </a:r>
            </a:p>
            <a:p>
              <a:pPr marL="366713" lvl="1" indent="-244475" defTabSz="1022350">
                <a:spcAft>
                  <a:spcPct val="75000"/>
                </a:spcAft>
                <a:buClr>
                  <a:srgbClr val="BE00BE"/>
                </a:buClr>
                <a:buSzPct val="120000"/>
                <a:buFont typeface="Wingdings" pitchFamily="2" charset="2"/>
                <a:buNone/>
              </a:pPr>
              <a:r>
                <a:rPr lang="en-US" sz="2000" b="1" dirty="0">
                  <a:solidFill>
                    <a:schemeClr val="accent1">
                      <a:lumMod val="75000"/>
                    </a:schemeClr>
                  </a:solidFill>
                  <a:latin typeface="Arial" pitchFamily="34" charset="0"/>
                </a:rPr>
                <a:t>Angina pectoris (stable or unstable)</a:t>
              </a:r>
            </a:p>
            <a:p>
              <a:pPr marL="366713" lvl="1" indent="-244475" defTabSz="1022350">
                <a:buClr>
                  <a:srgbClr val="BE00BE"/>
                </a:buClr>
                <a:buSzPct val="120000"/>
                <a:buFont typeface="Wingdings" pitchFamily="2" charset="2"/>
                <a:buNone/>
              </a:pPr>
              <a:endParaRPr lang="en-US" sz="2000" b="1" dirty="0">
                <a:solidFill>
                  <a:srgbClr val="DAD9B4"/>
                </a:solidFill>
                <a:latin typeface="Arial" pitchFamily="34" charset="0"/>
              </a:endParaRPr>
            </a:p>
            <a:p>
              <a:pPr marL="366713" lvl="1" indent="-244475" defTabSz="1022350">
                <a:lnSpc>
                  <a:spcPct val="150000"/>
                </a:lnSpc>
                <a:buClr>
                  <a:srgbClr val="BE00BE"/>
                </a:buClr>
                <a:buSzPct val="120000"/>
                <a:buFont typeface="Wingdings" pitchFamily="2" charset="2"/>
                <a:buNone/>
              </a:pPr>
              <a:r>
                <a:rPr lang="en-US" b="1" dirty="0">
                  <a:solidFill>
                    <a:srgbClr val="FF0000"/>
                  </a:solidFill>
                  <a:latin typeface="Arial" pitchFamily="34" charset="0"/>
                </a:rPr>
                <a:t>PERIPHERAL ARTERY DISEASE:</a:t>
              </a:r>
              <a:endParaRPr lang="en-US" sz="2200" b="1" u="sng" dirty="0">
                <a:solidFill>
                  <a:srgbClr val="FF0000"/>
                </a:solidFill>
                <a:latin typeface="Arial" pitchFamily="34" charset="0"/>
              </a:endParaRPr>
            </a:p>
            <a:p>
              <a:pPr marL="366713" lvl="1" indent="-244475" defTabSz="1022350">
                <a:spcAft>
                  <a:spcPct val="20000"/>
                </a:spcAft>
                <a:buClr>
                  <a:srgbClr val="BE00BE"/>
                </a:buClr>
                <a:buSzPct val="120000"/>
                <a:buFont typeface="Wingdings" pitchFamily="2" charset="2"/>
                <a:buNone/>
              </a:pPr>
              <a:r>
                <a:rPr lang="en-US" sz="2000" b="1" dirty="0">
                  <a:solidFill>
                    <a:schemeClr val="accent1">
                      <a:lumMod val="75000"/>
                    </a:schemeClr>
                  </a:solidFill>
                  <a:latin typeface="Arial" pitchFamily="34" charset="0"/>
                </a:rPr>
                <a:t>Aneurism, ischemia or claudication</a:t>
              </a:r>
            </a:p>
            <a:p>
              <a:pPr algn="ctr" defTabSz="1022350">
                <a:spcAft>
                  <a:spcPct val="20000"/>
                </a:spcAft>
                <a:buClr>
                  <a:srgbClr val="BE00BE"/>
                </a:buClr>
                <a:buSzPct val="120000"/>
              </a:pPr>
              <a:r>
                <a:rPr lang="en-GB" sz="3200" b="1" dirty="0">
                  <a:solidFill>
                    <a:srgbClr val="C00000"/>
                  </a:solidFill>
                  <a:latin typeface="Arial" pitchFamily="34" charset="0"/>
                </a:rPr>
                <a:t>SAME risk factors</a:t>
              </a:r>
            </a:p>
            <a:p>
              <a:pPr marL="366713" lvl="1" indent="-244475" defTabSz="1022350">
                <a:spcAft>
                  <a:spcPct val="20000"/>
                </a:spcAft>
                <a:buClr>
                  <a:srgbClr val="BE00BE"/>
                </a:buClr>
                <a:buSzPct val="120000"/>
                <a:buFont typeface="Wingdings" pitchFamily="2" charset="2"/>
                <a:buNone/>
              </a:pPr>
              <a:r>
                <a:rPr lang="en-GB" sz="3200" b="1" dirty="0">
                  <a:solidFill>
                    <a:srgbClr val="C00000"/>
                  </a:solidFill>
                  <a:latin typeface="Arial" pitchFamily="34" charset="0"/>
                </a:rPr>
                <a:t>		SAME Pathology</a:t>
              </a:r>
              <a:endParaRPr lang="en-US" sz="3200" b="1" dirty="0">
                <a:solidFill>
                  <a:srgbClr val="C00000"/>
                </a:solidFill>
                <a:latin typeface="Arial" pitchFamily="34" charset="0"/>
              </a:endParaRPr>
            </a:p>
          </p:txBody>
        </p:sp>
        <p:sp>
          <p:nvSpPr>
            <p:cNvPr id="18442" name="Line 228"/>
            <p:cNvSpPr>
              <a:spLocks noChangeShapeType="1"/>
            </p:cNvSpPr>
            <p:nvPr/>
          </p:nvSpPr>
          <p:spPr bwMode="auto">
            <a:xfrm>
              <a:off x="1375" y="2604"/>
              <a:ext cx="606" cy="264"/>
            </a:xfrm>
            <a:prstGeom prst="line">
              <a:avLst/>
            </a:prstGeom>
            <a:noFill/>
            <a:ln w="19050">
              <a:solidFill>
                <a:schemeClr val="tx1"/>
              </a:solidFill>
              <a:round/>
              <a:headEnd/>
              <a:tailEnd/>
            </a:ln>
          </p:spPr>
          <p:txBody>
            <a:bodyPr anchor="ctr"/>
            <a:lstStyle/>
            <a:p>
              <a:endParaRPr lang="en-US"/>
            </a:p>
          </p:txBody>
        </p:sp>
      </p:grpSp>
      <p:sp>
        <p:nvSpPr>
          <p:cNvPr id="18436" name="Text Box 231"/>
          <p:cNvSpPr txBox="1">
            <a:spLocks noChangeArrowheads="1"/>
          </p:cNvSpPr>
          <p:nvPr/>
        </p:nvSpPr>
        <p:spPr bwMode="auto">
          <a:xfrm>
            <a:off x="3203575" y="4191000"/>
            <a:ext cx="1997075" cy="369332"/>
          </a:xfrm>
          <a:prstGeom prst="rect">
            <a:avLst/>
          </a:prstGeom>
          <a:noFill/>
          <a:ln w="9525">
            <a:noFill/>
            <a:miter lim="800000"/>
            <a:headEnd/>
            <a:tailEnd/>
          </a:ln>
        </p:spPr>
        <p:txBody>
          <a:bodyPr wrap="square">
            <a:spAutoFit/>
          </a:bodyPr>
          <a:lstStyle/>
          <a:p>
            <a:pPr eaLnBrk="1" hangingPunct="1">
              <a:spcBef>
                <a:spcPct val="50000"/>
              </a:spcBef>
            </a:pPr>
            <a:r>
              <a:rPr lang="en-GB" b="1" dirty="0">
                <a:solidFill>
                  <a:schemeClr val="accent1">
                    <a:lumMod val="75000"/>
                  </a:schemeClr>
                </a:solidFill>
                <a:latin typeface="Arial" pitchFamily="34" charset="0"/>
              </a:rPr>
              <a:t>Heart Failure</a:t>
            </a:r>
            <a:endParaRPr lang="en-US" b="1" dirty="0">
              <a:solidFill>
                <a:schemeClr val="accent1">
                  <a:lumMod val="75000"/>
                </a:schemeClr>
              </a:solidFill>
              <a:latin typeface="Arial" pitchFamily="34" charset="0"/>
            </a:endParaRPr>
          </a:p>
        </p:txBody>
      </p:sp>
      <p:sp>
        <p:nvSpPr>
          <p:cNvPr id="18437" name="Line 1255"/>
          <p:cNvSpPr>
            <a:spLocks noChangeShapeType="1"/>
          </p:cNvSpPr>
          <p:nvPr/>
        </p:nvSpPr>
        <p:spPr bwMode="auto">
          <a:xfrm flipV="1">
            <a:off x="2339975" y="5229225"/>
            <a:ext cx="863600" cy="1079500"/>
          </a:xfrm>
          <a:prstGeom prst="line">
            <a:avLst/>
          </a:prstGeom>
          <a:noFill/>
          <a:ln w="12700">
            <a:solidFill>
              <a:schemeClr val="tx1"/>
            </a:solidFill>
            <a:round/>
            <a:headEnd/>
            <a:tailEnd/>
          </a:ln>
        </p:spPr>
        <p:txBody>
          <a:bodyPr/>
          <a:lstStyle/>
          <a:p>
            <a:endParaRPr lang="en-US"/>
          </a:p>
        </p:txBody>
      </p:sp>
      <p:cxnSp>
        <p:nvCxnSpPr>
          <p:cNvPr id="11" name="Straight Connector 10"/>
          <p:cNvCxnSpPr>
            <a:stCxn id="18440" idx="1"/>
          </p:cNvCxnSpPr>
          <p:nvPr/>
        </p:nvCxnSpPr>
        <p:spPr>
          <a:xfrm>
            <a:off x="2046288" y="3044825"/>
            <a:ext cx="1123950" cy="25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440" idx="1"/>
          </p:cNvCxnSpPr>
          <p:nvPr/>
        </p:nvCxnSpPr>
        <p:spPr>
          <a:xfrm>
            <a:off x="2046288" y="3044825"/>
            <a:ext cx="1157287" cy="13308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66713" y="217488"/>
            <a:ext cx="8382000" cy="838200"/>
          </a:xfrm>
        </p:spPr>
        <p:txBody>
          <a:bodyPr/>
          <a:lstStyle/>
          <a:p>
            <a:pPr eaLnBrk="1" hangingPunct="1"/>
            <a:r>
              <a:rPr lang="en-US" dirty="0">
                <a:solidFill>
                  <a:srgbClr val="C00000"/>
                </a:solidFill>
              </a:rPr>
              <a:t>A Case Not Too Uncommon</a:t>
            </a:r>
            <a:endParaRPr lang="en-US" sz="2000" dirty="0">
              <a:solidFill>
                <a:srgbClr val="C00000"/>
              </a:solidFill>
            </a:endParaRPr>
          </a:p>
        </p:txBody>
      </p:sp>
      <p:sp>
        <p:nvSpPr>
          <p:cNvPr id="5123" name="Rectangle 3"/>
          <p:cNvSpPr>
            <a:spLocks noGrp="1" noChangeArrowheads="1"/>
          </p:cNvSpPr>
          <p:nvPr>
            <p:ph type="body" idx="4294967295"/>
          </p:nvPr>
        </p:nvSpPr>
        <p:spPr>
          <a:xfrm>
            <a:off x="0" y="1295400"/>
            <a:ext cx="9188450" cy="4953000"/>
          </a:xfrm>
        </p:spPr>
        <p:txBody>
          <a:bodyPr>
            <a:normAutofit lnSpcReduction="10000"/>
          </a:bodyPr>
          <a:lstStyle/>
          <a:p>
            <a:pPr eaLnBrk="1" hangingPunct="1">
              <a:lnSpc>
                <a:spcPct val="90000"/>
              </a:lnSpc>
              <a:spcAft>
                <a:spcPct val="65000"/>
              </a:spcAft>
            </a:pPr>
            <a:r>
              <a:rPr lang="en-US" sz="2400" dirty="0"/>
              <a:t>A 64 year old woman presented with non-STEMI. This was her first manifestation of coronary heart disease</a:t>
            </a:r>
          </a:p>
          <a:p>
            <a:pPr eaLnBrk="1" hangingPunct="1">
              <a:lnSpc>
                <a:spcPct val="90000"/>
              </a:lnSpc>
              <a:spcAft>
                <a:spcPct val="65000"/>
              </a:spcAft>
            </a:pPr>
            <a:r>
              <a:rPr lang="en-US" sz="2400" dirty="0"/>
              <a:t>Past medical history: type 2 diabetes, BMI 30, microalbuminuria. Outpatient meds: metformin, low-dose simvastatin, ACE inhibitor</a:t>
            </a:r>
          </a:p>
          <a:p>
            <a:pPr eaLnBrk="1" hangingPunct="1">
              <a:lnSpc>
                <a:spcPct val="90000"/>
              </a:lnSpc>
              <a:spcAft>
                <a:spcPct val="65000"/>
              </a:spcAft>
            </a:pPr>
            <a:r>
              <a:rPr lang="en-US" sz="2400" dirty="0"/>
              <a:t>On admission: LDL-C 96 mg/</a:t>
            </a:r>
            <a:r>
              <a:rPr lang="en-US" sz="2400" dirty="0" err="1"/>
              <a:t>dL</a:t>
            </a:r>
            <a:r>
              <a:rPr lang="en-US" sz="2400" dirty="0"/>
              <a:t>, HDL-C 47 mg/</a:t>
            </a:r>
            <a:r>
              <a:rPr lang="en-US" sz="2400" dirty="0" err="1"/>
              <a:t>dL</a:t>
            </a:r>
            <a:r>
              <a:rPr lang="en-US" sz="2400" dirty="0"/>
              <a:t>, triglycerides 134 mg/</a:t>
            </a:r>
            <a:r>
              <a:rPr lang="en-US" sz="2400" dirty="0" err="1"/>
              <a:t>dL</a:t>
            </a:r>
            <a:r>
              <a:rPr lang="en-US" sz="2400" dirty="0"/>
              <a:t>, HbA1c 6.9%</a:t>
            </a:r>
          </a:p>
          <a:p>
            <a:pPr eaLnBrk="1" hangingPunct="1">
              <a:lnSpc>
                <a:spcPct val="90000"/>
              </a:lnSpc>
              <a:spcAft>
                <a:spcPct val="65000"/>
              </a:spcAft>
            </a:pPr>
            <a:r>
              <a:rPr lang="en-US" sz="2400" dirty="0"/>
              <a:t>Initial treatment with anti-platelet agents, heparin, beta-blocker, and nitrates with relief of symptoms. High-dose statin therapy initiated</a:t>
            </a:r>
          </a:p>
          <a:p>
            <a:pPr eaLnBrk="1" hangingPunct="1">
              <a:lnSpc>
                <a:spcPct val="90000"/>
              </a:lnSpc>
              <a:spcAft>
                <a:spcPct val="65000"/>
              </a:spcAft>
            </a:pPr>
            <a:r>
              <a:rPr lang="en-US" sz="2400" dirty="0"/>
              <a:t>Taken to </a:t>
            </a:r>
            <a:r>
              <a:rPr lang="en-US" sz="2400" dirty="0" err="1"/>
              <a:t>cath</a:t>
            </a:r>
            <a:r>
              <a:rPr lang="en-US" sz="2400" dirty="0"/>
              <a:t> lab. Successful PCI of a critical proximal RCA lesion.  A 60% stenosis of LAD is noted, but not treated. LVEF 52%</a:t>
            </a:r>
          </a:p>
          <a:p>
            <a:pPr eaLnBrk="1" hangingPunct="1">
              <a:lnSpc>
                <a:spcPct val="90000"/>
              </a:lnSpc>
              <a:spcAft>
                <a:spcPct val="65000"/>
              </a:spcAft>
            </a:pPr>
            <a:r>
              <a:rPr lang="en-US" sz="2400" dirty="0"/>
              <a:t>Patient is discharged home on second hospital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srcRect/>
          <a:stretch>
            <a:fillRect/>
          </a:stretch>
        </p:blipFill>
        <p:spPr bwMode="auto">
          <a:xfrm>
            <a:off x="762000" y="1081088"/>
            <a:ext cx="7648575" cy="5472112"/>
          </a:xfrm>
          <a:prstGeom prst="rect">
            <a:avLst/>
          </a:prstGeom>
          <a:noFill/>
          <a:ln w="38100">
            <a:solidFill>
              <a:schemeClr val="tx1"/>
            </a:solidFill>
            <a:miter lim="800000"/>
            <a:headEnd/>
            <a:tailEnd/>
          </a:ln>
          <a:effectLst>
            <a:outerShdw dist="17961" dir="2700000" algn="ctr" rotWithShape="0">
              <a:srgbClr val="2F4D71"/>
            </a:outerShdw>
          </a:effectLst>
        </p:spPr>
      </p:pic>
      <p:sp>
        <p:nvSpPr>
          <p:cNvPr id="6147" name="Title 3"/>
          <p:cNvSpPr>
            <a:spLocks noGrp="1"/>
          </p:cNvSpPr>
          <p:nvPr>
            <p:ph type="title"/>
          </p:nvPr>
        </p:nvSpPr>
        <p:spPr>
          <a:xfrm>
            <a:off x="0" y="-76200"/>
            <a:ext cx="9144000" cy="1143000"/>
          </a:xfrm>
        </p:spPr>
        <p:txBody>
          <a:bodyPr/>
          <a:lstStyle/>
          <a:p>
            <a:r>
              <a:rPr lang="en-US" dirty="0"/>
              <a:t>Cross-Section of LAD Two Months Later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13339</TotalTime>
  <Words>2665</Words>
  <Application>Microsoft Office PowerPoint</Application>
  <PresentationFormat>On-screen Show (4:3)</PresentationFormat>
  <Paragraphs>411</Paragraphs>
  <Slides>40</Slides>
  <Notes>18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2" baseType="lpstr">
      <vt:lpstr>MS PGothic</vt:lpstr>
      <vt:lpstr>MS PGothic</vt:lpstr>
      <vt:lpstr>Arial</vt:lpstr>
      <vt:lpstr>Calibri</vt:lpstr>
      <vt:lpstr>Comic Sans MS</vt:lpstr>
      <vt:lpstr>Georgia</vt:lpstr>
      <vt:lpstr>Symbol</vt:lpstr>
      <vt:lpstr>Times New Roman</vt:lpstr>
      <vt:lpstr>Verdana</vt:lpstr>
      <vt:lpstr>Wingdings</vt:lpstr>
      <vt:lpstr>Office Theme</vt:lpstr>
      <vt:lpstr>Chart</vt:lpstr>
      <vt:lpstr>Cardiac Rehabilitation:  the Value Proposition</vt:lpstr>
      <vt:lpstr>Objectives</vt:lpstr>
      <vt:lpstr>The science of the disease</vt:lpstr>
      <vt:lpstr>History</vt:lpstr>
      <vt:lpstr>Atherothrombosis: An Interaction Between Lipids, Inflammation, and Thrombosis</vt:lpstr>
      <vt:lpstr>PowerPoint Presentation</vt:lpstr>
      <vt:lpstr>Cardiovascular Disease Different Clinical Manifestations of  SAME Atherothrombosis pathology</vt:lpstr>
      <vt:lpstr>A Case Not Too Uncommon</vt:lpstr>
      <vt:lpstr>Cross-Section of LAD Two Months Later</vt:lpstr>
      <vt:lpstr>STEMI: Acute Therapy</vt:lpstr>
      <vt:lpstr>PowerPoint Presentation</vt:lpstr>
      <vt:lpstr>PowerPoint Presentation</vt:lpstr>
      <vt:lpstr>PowerPoint Presentation</vt:lpstr>
      <vt:lpstr>Evidence: Epidemiology: Framingham</vt:lpstr>
      <vt:lpstr>CVD Epidemiology: Seven Countries</vt:lpstr>
      <vt:lpstr>Seven Country Study: Death Rates</vt:lpstr>
      <vt:lpstr>Interheart Study</vt:lpstr>
      <vt:lpstr>PowerPoint Presentation</vt:lpstr>
      <vt:lpstr>Effect of Lowering LDL-C on CHD Events</vt:lpstr>
      <vt:lpstr>β Coefficients = % fall in CHD mortality per unit decrease in risk factor      (from meta-analyses &amp; cohorts) </vt:lpstr>
      <vt:lpstr>Lyon Diet Heart Study</vt:lpstr>
      <vt:lpstr>Lyon Diet Heart Trial: Results of All Primary &amp; Secondary End Points</vt:lpstr>
      <vt:lpstr>Relations of Lifestyle, Risk Factors &amp; C-V Disease</vt:lpstr>
      <vt:lpstr>Risk-Factor Modification: Lifestyle</vt:lpstr>
      <vt:lpstr>Risk-Factor Modification: Lifestyle</vt:lpstr>
      <vt:lpstr>Risk-Factor Modification: Lifestyle</vt:lpstr>
      <vt:lpstr>Cardiac Rehab:  from Science to Value Proposition</vt:lpstr>
      <vt:lpstr>Cardiac Rehab Definition </vt:lpstr>
      <vt:lpstr>Indications for Cardiac Rehab</vt:lpstr>
      <vt:lpstr>Benefits of Cardiac Rehab</vt:lpstr>
      <vt:lpstr>         2017 Scorecard Readmissions At NH Cardiac Rehabs, we reviewed actual referrals received  via EPIC EMR from ACS Order Sets during 2017.  -Evaluated actual readmissions within 90 days of discharge                for both patients who refused cardiac rehab and those                who entered into the program during that time   -Patients who refused Rehab: 14.7% readmitted   -Cardiac Rehab participants: 2.7% readmitted   -Cost savings potential: $2,139,406 </vt:lpstr>
      <vt:lpstr>PMC Referrals (2017 vs. Jan-Feb 2018)</vt:lpstr>
      <vt:lpstr>Barriers </vt:lpstr>
      <vt:lpstr>Opportunities to Reduce Barriers</vt:lpstr>
      <vt:lpstr>Million Hearts Initiative</vt:lpstr>
      <vt:lpstr>Ideal Cardiac Rehab Patient Progression</vt:lpstr>
      <vt:lpstr>Expansion to Medical Fitness</vt:lpstr>
      <vt:lpstr>Cardiac Rehab for HF Patients</vt:lpstr>
      <vt:lpstr>Empowerment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Rehabilitation:  A Cardiology Perspective</dc:title>
  <dc:creator>ASUS John</dc:creator>
  <cp:lastModifiedBy>Hannah Wofford</cp:lastModifiedBy>
  <cp:revision>125</cp:revision>
  <cp:lastPrinted>2018-10-04T20:40:22Z</cp:lastPrinted>
  <dcterms:created xsi:type="dcterms:W3CDTF">2018-09-03T16:28:21Z</dcterms:created>
  <dcterms:modified xsi:type="dcterms:W3CDTF">2018-10-10T19:00:57Z</dcterms:modified>
</cp:coreProperties>
</file>