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62" r:id="rId3"/>
    <p:sldId id="263" r:id="rId4"/>
    <p:sldId id="260" r:id="rId5"/>
    <p:sldId id="261" r:id="rId6"/>
    <p:sldId id="264" r:id="rId7"/>
    <p:sldId id="265" r:id="rId8"/>
    <p:sldId id="266" r:id="rId9"/>
    <p:sldId id="268" r:id="rId10"/>
    <p:sldId id="271" r:id="rId11"/>
    <p:sldId id="269" r:id="rId12"/>
    <p:sldId id="270" r:id="rId13"/>
    <p:sldId id="257" r:id="rId14"/>
    <p:sldId id="278" r:id="rId15"/>
    <p:sldId id="272" r:id="rId16"/>
    <p:sldId id="273" r:id="rId17"/>
    <p:sldId id="274" r:id="rId18"/>
    <p:sldId id="275" r:id="rId19"/>
    <p:sldId id="276" r:id="rId20"/>
    <p:sldId id="277" r:id="rId21"/>
    <p:sldId id="258" r:id="rId22"/>
    <p:sldId id="279" r:id="rId23"/>
    <p:sldId id="280" r:id="rId24"/>
    <p:sldId id="259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34" autoAdjust="0"/>
  </p:normalViewPr>
  <p:slideViewPr>
    <p:cSldViewPr>
      <p:cViewPr varScale="1">
        <p:scale>
          <a:sx n="69" d="100"/>
          <a:sy n="69" d="100"/>
        </p:scale>
        <p:origin x="-102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372DD00-4971-4FAC-8ACB-5248E0354997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074C7A0-181B-4921-8725-D5BBA5813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35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7A0-181B-4921-8725-D5BBA58136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62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7A0-181B-4921-8725-D5BBA58136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58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Eye</a:t>
            </a:r>
            <a:r>
              <a:rPr lang="en-US" baseline="0" dirty="0" smtClean="0"/>
              <a:t> Problems: Leading cause of new cases of blindness (20-74 </a:t>
            </a:r>
            <a:r>
              <a:rPr lang="en-US" baseline="0" dirty="0" err="1" smtClean="0"/>
              <a:t>yoa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Teeth: 1/3 of patients have severe periodontal disease</a:t>
            </a:r>
            <a:endParaRPr lang="en-US" dirty="0" smtClean="0"/>
          </a:p>
          <a:p>
            <a:r>
              <a:rPr lang="en-US" dirty="0" smtClean="0"/>
              <a:t>Risk</a:t>
            </a:r>
            <a:r>
              <a:rPr lang="en-US" baseline="0" dirty="0" smtClean="0"/>
              <a:t> for Stroke: 2-4 times higher</a:t>
            </a:r>
            <a:endParaRPr lang="en-US" dirty="0" smtClean="0"/>
          </a:p>
          <a:p>
            <a:r>
              <a:rPr lang="en-US" dirty="0" smtClean="0"/>
              <a:t>Heart Disease Death Rates: 2-4 times greater</a:t>
            </a:r>
          </a:p>
          <a:p>
            <a:r>
              <a:rPr lang="en-US" dirty="0" smtClean="0"/>
              <a:t>Kidney:</a:t>
            </a:r>
            <a:r>
              <a:rPr lang="en-US" baseline="0" dirty="0" smtClean="0"/>
              <a:t> </a:t>
            </a:r>
            <a:r>
              <a:rPr lang="en-US" dirty="0" smtClean="0"/>
              <a:t>Leading cause of kidney failure</a:t>
            </a:r>
          </a:p>
          <a:p>
            <a:r>
              <a:rPr lang="en-US" dirty="0" smtClean="0"/>
              <a:t>Nerves:</a:t>
            </a:r>
            <a:r>
              <a:rPr lang="en-US" baseline="0" dirty="0" smtClean="0"/>
              <a:t> </a:t>
            </a:r>
            <a:r>
              <a:rPr lang="en-US" dirty="0" smtClean="0"/>
              <a:t>60-70% have mild to severe forms of nervous system</a:t>
            </a:r>
            <a:r>
              <a:rPr lang="en-US" baseline="0" dirty="0" smtClean="0"/>
              <a:t> damage (Peripheral and autonomic) </a:t>
            </a:r>
          </a:p>
          <a:p>
            <a:r>
              <a:rPr lang="en-US" baseline="0" dirty="0" smtClean="0"/>
              <a:t>Amputations: 60% of </a:t>
            </a:r>
            <a:r>
              <a:rPr lang="en-US" baseline="0" dirty="0" err="1" smtClean="0"/>
              <a:t>nontraumatic</a:t>
            </a:r>
            <a:r>
              <a:rPr lang="en-US" baseline="0" dirty="0" smtClean="0"/>
              <a:t> lower-limb amputations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7A0-181B-4921-8725-D5BBA58136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74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7A0-181B-4921-8725-D5BBA58136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47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• Inadequate Postprandial Glucose Control</a:t>
            </a:r>
          </a:p>
          <a:p>
            <a:r>
              <a:rPr lang="en-US" dirty="0"/>
              <a:t>• Significant Weight Gain</a:t>
            </a:r>
          </a:p>
          <a:p>
            <a:r>
              <a:rPr lang="en-US" dirty="0"/>
              <a:t>• Excessive Glucose Fluctuations</a:t>
            </a:r>
          </a:p>
          <a:p>
            <a:r>
              <a:rPr lang="en-US" dirty="0"/>
              <a:t>• Excessive Appetite</a:t>
            </a:r>
          </a:p>
          <a:p>
            <a:r>
              <a:rPr lang="en-US" dirty="0"/>
              <a:t>• Poor Satiety</a:t>
            </a:r>
          </a:p>
          <a:p>
            <a:r>
              <a:rPr lang="en-US" dirty="0"/>
              <a:t>• Excess Hepatic Glucose Release</a:t>
            </a:r>
          </a:p>
          <a:p>
            <a:r>
              <a:rPr lang="en-US" dirty="0"/>
              <a:t>• Impaired Gastric Emptying</a:t>
            </a:r>
          </a:p>
          <a:p>
            <a:r>
              <a:rPr lang="en-US" dirty="0"/>
              <a:t>• Clinical Inertia (Failure to Intensify Therapy)</a:t>
            </a:r>
          </a:p>
          <a:p>
            <a:r>
              <a:rPr lang="en-US" dirty="0" err="1"/>
              <a:t>Raskin</a:t>
            </a:r>
            <a:r>
              <a:rPr lang="en-US" dirty="0"/>
              <a:t> P. Diabetes </a:t>
            </a:r>
            <a:r>
              <a:rPr lang="en-US" dirty="0" err="1"/>
              <a:t>Metab</a:t>
            </a:r>
            <a:r>
              <a:rPr lang="en-US" dirty="0"/>
              <a:t> Res Rev 2013; 29:347-56.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7A0-181B-4921-8725-D5BBA58136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67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7A0-181B-4921-8725-D5BBA58136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30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7A0-181B-4921-8725-D5BBA58136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58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7A0-181B-4921-8725-D5BBA58136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21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7A0-181B-4921-8725-D5BBA58136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32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7A0-181B-4921-8725-D5BBA58136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6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medication</a:t>
            </a:r>
            <a:r>
              <a:rPr lang="en-US" baseline="0" dirty="0" smtClean="0"/>
              <a:t> acts as a </a:t>
            </a:r>
            <a:r>
              <a:rPr lang="en-US" baseline="0" dirty="0" err="1" smtClean="0"/>
              <a:t>diruetic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7A0-181B-4921-8725-D5BBA58136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39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7A0-181B-4921-8725-D5BBA58136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71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Others included:</a:t>
            </a:r>
          </a:p>
          <a:p>
            <a:r>
              <a:rPr lang="en-US" dirty="0" smtClean="0"/>
              <a:t>Anti-obesity medications</a:t>
            </a:r>
          </a:p>
          <a:p>
            <a:r>
              <a:rPr lang="en-US" dirty="0" err="1" smtClean="0"/>
              <a:t>Welchol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7A0-181B-4921-8725-D5BBA58136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68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r>
              <a:rPr lang="en-US" baseline="0" dirty="0" smtClean="0"/>
              <a:t> can be found all over the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7A0-181B-4921-8725-D5BBA58136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02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7A0-181B-4921-8725-D5BBA58136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53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7A0-181B-4921-8725-D5BBA581364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diabetes in class.  Unique opportunity to</a:t>
            </a:r>
            <a:r>
              <a:rPr lang="en-US" baseline="0" dirty="0" smtClean="0"/>
              <a:t> assist those diagnosed or identifying those at risk.  Close contacts (2-3 times per week) helps to reinforce core self care behaviors.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7A0-181B-4921-8725-D5BBA58136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23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7A0-181B-4921-8725-D5BBA58136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75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7A0-181B-4921-8725-D5BBA58136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94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7A0-181B-4921-8725-D5BBA58136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36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7A0-181B-4921-8725-D5BBA58136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6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Depends</a:t>
            </a:r>
            <a:r>
              <a:rPr lang="en-US" baseline="0" dirty="0" smtClean="0"/>
              <a:t> on Medication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7A0-181B-4921-8725-D5BBA58136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6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PTR:  Patients</a:t>
            </a:r>
            <a:r>
              <a:rPr lang="en-US" baseline="0" dirty="0" smtClean="0"/>
              <a:t> need to keep taking their medications and know why.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7A0-181B-4921-8725-D5BBA58136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7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6A94-1449-4D23-A6EE-B782E323D4C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5771-9E1C-4E4A-9CF5-C0394951D1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6A94-1449-4D23-A6EE-B782E323D4C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5771-9E1C-4E4A-9CF5-C0394951D1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6A94-1449-4D23-A6EE-B782E323D4C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5771-9E1C-4E4A-9CF5-C0394951D1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6A94-1449-4D23-A6EE-B782E323D4C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5771-9E1C-4E4A-9CF5-C0394951D1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6A94-1449-4D23-A6EE-B782E323D4C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5771-9E1C-4E4A-9CF5-C0394951D1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6A94-1449-4D23-A6EE-B782E323D4C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5771-9E1C-4E4A-9CF5-C0394951D1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6A94-1449-4D23-A6EE-B782E323D4C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5771-9E1C-4E4A-9CF5-C0394951D1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6A94-1449-4D23-A6EE-B782E323D4C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5771-9E1C-4E4A-9CF5-C0394951D1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6A94-1449-4D23-A6EE-B782E323D4C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5771-9E1C-4E4A-9CF5-C0394951D1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6A94-1449-4D23-A6EE-B782E323D4C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5771-9E1C-4E4A-9CF5-C0394951D1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6A94-1449-4D23-A6EE-B782E323D4C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5771-9E1C-4E4A-9CF5-C0394951D1AC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BEF6A94-1449-4D23-A6EE-B782E323D4C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AEA05771-9E1C-4E4A-9CF5-C0394951D1AC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educator.org/" TargetMode="External"/><Relationship Id="rId7" Type="http://schemas.openxmlformats.org/officeDocument/2006/relationships/hyperlink" Target="http://www.learningaboutdiabetes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acvpr.org/CardiacRehabilitationPatients/tabid/503/Default.aspx" TargetMode="External"/><Relationship Id="rId5" Type="http://schemas.openxmlformats.org/officeDocument/2006/relationships/hyperlink" Target="https://www.aacvpr.org/" TargetMode="External"/><Relationship Id="rId4" Type="http://schemas.openxmlformats.org/officeDocument/2006/relationships/hyperlink" Target="http://www.diabetes.org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circ.ahajournals.org/content/115/20/2675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/>
          </a:bodyPr>
          <a:lstStyle/>
          <a:p>
            <a:r>
              <a:rPr lang="en-US" dirty="0" smtClean="0"/>
              <a:t>Diabetes Education and the Cardiac/Pulmonary Rehab Patient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Setting</a:t>
            </a:r>
          </a:p>
          <a:p>
            <a:r>
              <a:rPr lang="en-US" dirty="0" smtClean="0"/>
              <a:t>When to call PCP</a:t>
            </a:r>
          </a:p>
          <a:p>
            <a:r>
              <a:rPr lang="en-US" dirty="0" smtClean="0"/>
              <a:t>How to treat hypoglycemia</a:t>
            </a:r>
          </a:p>
          <a:p>
            <a:r>
              <a:rPr lang="en-US" dirty="0" smtClean="0"/>
              <a:t>What is the plan for after Cardiac Rehab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5" t="60852" r="33925" b="29911"/>
          <a:stretch/>
        </p:blipFill>
        <p:spPr bwMode="auto">
          <a:xfrm>
            <a:off x="1066800" y="812978"/>
            <a:ext cx="6324600" cy="125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6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Head to Toe Risks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5" t="69286" r="33925" b="22317"/>
          <a:stretch/>
        </p:blipFill>
        <p:spPr bwMode="auto">
          <a:xfrm>
            <a:off x="1219200" y="524960"/>
            <a:ext cx="6388964" cy="115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christine memering\AppData\Local\Microsoft\Windows\Temporary Internet Files\Content.IE5\ZUXCDOZB\MC90039099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39" y="1981200"/>
            <a:ext cx="343325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Depression and Diabetes are highly correlated</a:t>
            </a:r>
          </a:p>
          <a:p>
            <a:r>
              <a:rPr lang="en-US" dirty="0" smtClean="0"/>
              <a:t>Chronic disease problem</a:t>
            </a:r>
          </a:p>
          <a:p>
            <a:r>
              <a:rPr lang="en-US" dirty="0" smtClean="0"/>
              <a:t>Family Support</a:t>
            </a:r>
          </a:p>
          <a:p>
            <a:r>
              <a:rPr lang="en-US" dirty="0" smtClean="0"/>
              <a:t>Emotional Stress</a:t>
            </a:r>
          </a:p>
          <a:p>
            <a:r>
              <a:rPr lang="en-US" dirty="0" smtClean="0"/>
              <a:t>Remind patients that frustration, anxiety, anger or sadness or common and normal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5" t="77725" r="33925" b="13920"/>
          <a:stretch/>
        </p:blipFill>
        <p:spPr bwMode="auto">
          <a:xfrm>
            <a:off x="381000" y="609600"/>
            <a:ext cx="807421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0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 different classes of diabetes medications!!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9" y="1066800"/>
            <a:ext cx="81388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4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675724"/>
            <a:ext cx="8153400" cy="924475"/>
          </a:xfrm>
        </p:spPr>
        <p:txBody>
          <a:bodyPr/>
          <a:lstStyle/>
          <a:p>
            <a:r>
              <a:rPr lang="en-US" dirty="0" smtClean="0"/>
              <a:t>Medications that cause hypoglycemia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Sulfonylureas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Glyburide (</a:t>
            </a:r>
            <a:r>
              <a:rPr lang="en-US" dirty="0" err="1" smtClean="0"/>
              <a:t>Micronase</a:t>
            </a:r>
            <a:r>
              <a:rPr lang="en-US" dirty="0" smtClean="0"/>
              <a:t>)</a:t>
            </a:r>
          </a:p>
          <a:p>
            <a:r>
              <a:rPr lang="en-US" dirty="0" smtClean="0"/>
              <a:t>Glipizide (Glucotrol)</a:t>
            </a:r>
          </a:p>
          <a:p>
            <a:r>
              <a:rPr lang="en-US" dirty="0" smtClean="0"/>
              <a:t>Glimepiride (Amaryl)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Secretagogues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Repaglinide</a:t>
            </a:r>
            <a:r>
              <a:rPr lang="en-US" dirty="0" smtClean="0"/>
              <a:t> (</a:t>
            </a:r>
            <a:r>
              <a:rPr lang="en-US" dirty="0" err="1" smtClean="0"/>
              <a:t>Prandin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Nateglinide</a:t>
            </a:r>
            <a:r>
              <a:rPr lang="en-US" dirty="0" smtClean="0"/>
              <a:t> (</a:t>
            </a:r>
            <a:r>
              <a:rPr lang="en-US" dirty="0" err="1" smtClean="0"/>
              <a:t>Starlix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05800" cy="924475"/>
          </a:xfrm>
        </p:spPr>
        <p:txBody>
          <a:bodyPr/>
          <a:lstStyle/>
          <a:p>
            <a:r>
              <a:rPr lang="en-US" dirty="0" smtClean="0"/>
              <a:t>Medications that cause hypoglycemia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Insulins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40878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Basal Insulin</a:t>
            </a:r>
          </a:p>
          <a:p>
            <a:pPr lvl="1"/>
            <a:r>
              <a:rPr lang="en-US" dirty="0" smtClean="0"/>
              <a:t>Lantus</a:t>
            </a:r>
          </a:p>
          <a:p>
            <a:pPr lvl="1"/>
            <a:r>
              <a:rPr lang="en-US" dirty="0" err="1" smtClean="0"/>
              <a:t>Levemir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Degludec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NPH</a:t>
            </a:r>
          </a:p>
          <a:p>
            <a:r>
              <a:rPr lang="en-US" dirty="0" smtClean="0"/>
              <a:t>Prandial Insulin</a:t>
            </a:r>
          </a:p>
          <a:p>
            <a:pPr lvl="1"/>
            <a:r>
              <a:rPr lang="en-US" dirty="0" err="1" smtClean="0"/>
              <a:t>Apidra</a:t>
            </a:r>
            <a:endParaRPr lang="en-US" dirty="0" smtClean="0"/>
          </a:p>
          <a:p>
            <a:pPr lvl="1"/>
            <a:r>
              <a:rPr lang="en-US" dirty="0" smtClean="0"/>
              <a:t>Humalog</a:t>
            </a:r>
          </a:p>
          <a:p>
            <a:pPr lvl="1"/>
            <a:r>
              <a:rPr lang="en-US" dirty="0" err="1" smtClean="0"/>
              <a:t>Novolog</a:t>
            </a:r>
            <a:endParaRPr lang="en-US" dirty="0" smtClean="0"/>
          </a:p>
          <a:p>
            <a:pPr lvl="1"/>
            <a:r>
              <a:rPr lang="en-US" dirty="0" smtClean="0"/>
              <a:t>Humalog</a:t>
            </a:r>
          </a:p>
          <a:p>
            <a:pPr lvl="1"/>
            <a:r>
              <a:rPr lang="en-US" dirty="0"/>
              <a:t>R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Corrective Insulin</a:t>
            </a:r>
          </a:p>
          <a:p>
            <a:pPr lvl="1"/>
            <a:r>
              <a:rPr lang="en-US" dirty="0" smtClean="0"/>
              <a:t>Same as Prandial, but used differently</a:t>
            </a:r>
          </a:p>
          <a:p>
            <a:r>
              <a:rPr lang="en-US" dirty="0" smtClean="0"/>
              <a:t>U-500</a:t>
            </a:r>
          </a:p>
          <a:p>
            <a:r>
              <a:rPr lang="en-US" dirty="0" smtClean="0"/>
              <a:t>Mix Insulin</a:t>
            </a:r>
          </a:p>
          <a:p>
            <a:pPr lvl="1"/>
            <a:r>
              <a:rPr lang="en-US" dirty="0" err="1" smtClean="0"/>
              <a:t>Novolog</a:t>
            </a:r>
            <a:r>
              <a:rPr lang="en-US" dirty="0" smtClean="0"/>
              <a:t>/</a:t>
            </a:r>
            <a:r>
              <a:rPr lang="en-US" dirty="0" err="1" smtClean="0"/>
              <a:t>lin</a:t>
            </a:r>
            <a:r>
              <a:rPr lang="en-US" dirty="0" smtClean="0"/>
              <a:t> 70/30</a:t>
            </a:r>
          </a:p>
          <a:p>
            <a:pPr lvl="1"/>
            <a:r>
              <a:rPr lang="en-US" dirty="0" smtClean="0"/>
              <a:t>Humalog/</a:t>
            </a:r>
            <a:r>
              <a:rPr lang="en-US" dirty="0" err="1" smtClean="0"/>
              <a:t>lin</a:t>
            </a:r>
            <a:r>
              <a:rPr lang="en-US" dirty="0"/>
              <a:t> </a:t>
            </a:r>
            <a:r>
              <a:rPr lang="en-US" dirty="0" smtClean="0"/>
              <a:t>75/25</a:t>
            </a:r>
          </a:p>
          <a:p>
            <a:pPr lvl="1"/>
            <a:r>
              <a:rPr lang="en-US" dirty="0" smtClean="0"/>
              <a:t>Humalog/</a:t>
            </a:r>
            <a:r>
              <a:rPr lang="en-US" dirty="0" err="1" smtClean="0"/>
              <a:t>lin</a:t>
            </a:r>
            <a:r>
              <a:rPr lang="en-US" dirty="0" smtClean="0"/>
              <a:t> 50/50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Medication for Glucose Control - Orals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590800"/>
            <a:ext cx="3132495" cy="576262"/>
          </a:xfrm>
        </p:spPr>
        <p:txBody>
          <a:bodyPr/>
          <a:lstStyle/>
          <a:p>
            <a:r>
              <a:rPr lang="en-US" dirty="0" err="1" smtClean="0"/>
              <a:t>Biguanides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Metformin (Glucophage)</a:t>
            </a:r>
          </a:p>
          <a:p>
            <a:r>
              <a:rPr lang="en-US" dirty="0" smtClean="0"/>
              <a:t>Metformin XR (Glucophage XR or </a:t>
            </a:r>
            <a:r>
              <a:rPr lang="en-US" dirty="0" err="1" smtClean="0"/>
              <a:t>Glumetza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Many Combination Meds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743200"/>
            <a:ext cx="3150476" cy="576262"/>
          </a:xfrm>
        </p:spPr>
        <p:txBody>
          <a:bodyPr/>
          <a:lstStyle/>
          <a:p>
            <a:r>
              <a:rPr lang="en-US" dirty="0" smtClean="0"/>
              <a:t>Alpha-</a:t>
            </a:r>
            <a:r>
              <a:rPr lang="en-US" dirty="0" err="1" smtClean="0"/>
              <a:t>Glucosidase</a:t>
            </a:r>
            <a:r>
              <a:rPr lang="en-US" dirty="0" smtClean="0"/>
              <a:t> Inhibitors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Acarbose</a:t>
            </a:r>
            <a:r>
              <a:rPr lang="en-US" dirty="0" smtClean="0"/>
              <a:t> (</a:t>
            </a:r>
            <a:r>
              <a:rPr lang="en-US" dirty="0" err="1" smtClean="0"/>
              <a:t>Precose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Miglitol</a:t>
            </a:r>
            <a:r>
              <a:rPr lang="en-US" dirty="0" smtClean="0"/>
              <a:t> (</a:t>
            </a:r>
            <a:r>
              <a:rPr lang="en-US" dirty="0" err="1" smtClean="0"/>
              <a:t>Glyset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Medication for Glucose Control - Orals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743200"/>
            <a:ext cx="3132495" cy="576262"/>
          </a:xfrm>
        </p:spPr>
        <p:txBody>
          <a:bodyPr/>
          <a:lstStyle/>
          <a:p>
            <a:r>
              <a:rPr lang="en-US" dirty="0" err="1" smtClean="0"/>
              <a:t>Thiazolidinediones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Rosiglitazone (Avandia)</a:t>
            </a:r>
          </a:p>
          <a:p>
            <a:r>
              <a:rPr lang="en-US" dirty="0" smtClean="0"/>
              <a:t>Pioglitazone (</a:t>
            </a:r>
            <a:r>
              <a:rPr lang="en-US" dirty="0" err="1" smtClean="0"/>
              <a:t>Actos</a:t>
            </a:r>
            <a:r>
              <a:rPr lang="en-US" dirty="0" smtClean="0"/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2743200"/>
            <a:ext cx="3150476" cy="576262"/>
          </a:xfrm>
        </p:spPr>
        <p:txBody>
          <a:bodyPr/>
          <a:lstStyle/>
          <a:p>
            <a:r>
              <a:rPr lang="en-US" dirty="0" smtClean="0"/>
              <a:t>DPP-4 Inhibitors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Sitagliptin</a:t>
            </a:r>
            <a:r>
              <a:rPr lang="en-US" dirty="0" smtClean="0"/>
              <a:t> (Januvia)</a:t>
            </a:r>
          </a:p>
          <a:p>
            <a:r>
              <a:rPr lang="en-US" dirty="0" err="1" smtClean="0"/>
              <a:t>Linagliptin</a:t>
            </a:r>
            <a:r>
              <a:rPr lang="en-US" dirty="0" smtClean="0"/>
              <a:t> (</a:t>
            </a:r>
            <a:r>
              <a:rPr lang="en-US" dirty="0" err="1" smtClean="0"/>
              <a:t>Tradjenta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Saxagliptin</a:t>
            </a:r>
            <a:r>
              <a:rPr lang="en-US" dirty="0" smtClean="0"/>
              <a:t> (</a:t>
            </a:r>
            <a:r>
              <a:rPr lang="en-US" dirty="0" err="1" smtClean="0"/>
              <a:t>Onglyza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Medication for Glucose Control - Orals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SGLT-2 Inhibitors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Canagliflozin</a:t>
            </a:r>
            <a:r>
              <a:rPr lang="en-US" dirty="0" smtClean="0"/>
              <a:t> (</a:t>
            </a:r>
            <a:r>
              <a:rPr lang="en-US" dirty="0" err="1" smtClean="0"/>
              <a:t>Invokana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Dapagliflozin</a:t>
            </a:r>
            <a:r>
              <a:rPr lang="en-US" dirty="0" smtClean="0"/>
              <a:t> (</a:t>
            </a:r>
            <a:r>
              <a:rPr lang="en-US" dirty="0" err="1" smtClean="0"/>
              <a:t>Farxiga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Empagliflozin</a:t>
            </a:r>
            <a:r>
              <a:rPr lang="en-US" dirty="0" smtClean="0"/>
              <a:t> (</a:t>
            </a:r>
            <a:r>
              <a:rPr lang="en-US" dirty="0" err="1" smtClean="0"/>
              <a:t>Jardiance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How they work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3250724"/>
            <a:ext cx="3471862" cy="174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ultiply 6"/>
          <p:cNvSpPr/>
          <p:nvPr/>
        </p:nvSpPr>
        <p:spPr>
          <a:xfrm>
            <a:off x="7086600" y="3733800"/>
            <a:ext cx="990600" cy="990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Callout 7"/>
          <p:cNvSpPr/>
          <p:nvPr/>
        </p:nvSpPr>
        <p:spPr>
          <a:xfrm>
            <a:off x="4724400" y="4876800"/>
            <a:ext cx="914400" cy="1066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Sugar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593439"/>
          </a:xfrm>
        </p:spPr>
        <p:txBody>
          <a:bodyPr/>
          <a:lstStyle/>
          <a:p>
            <a:r>
              <a:rPr lang="en-US" b="1" dirty="0"/>
              <a:t>Diagnosed and undiagnosed diabetes in the United States</a:t>
            </a:r>
            <a:endParaRPr lang="en-US" dirty="0"/>
          </a:p>
          <a:p>
            <a:r>
              <a:rPr lang="en-US" b="1" dirty="0" smtClean="0"/>
              <a:t>Total</a:t>
            </a:r>
            <a:r>
              <a:rPr lang="en-US" b="1" dirty="0"/>
              <a:t>: </a:t>
            </a:r>
            <a:r>
              <a:rPr lang="en-US" dirty="0"/>
              <a:t> 29.1 million people or 9.3% of the population have diabetes.</a:t>
            </a:r>
          </a:p>
          <a:p>
            <a:r>
              <a:rPr lang="en-US" b="1" dirty="0"/>
              <a:t>Diagnosed:</a:t>
            </a:r>
            <a:r>
              <a:rPr lang="en-US" dirty="0"/>
              <a:t> 21.0 million people.</a:t>
            </a:r>
          </a:p>
          <a:p>
            <a:r>
              <a:rPr lang="en-US" b="1" dirty="0"/>
              <a:t>Undiagnosed:</a:t>
            </a:r>
            <a:r>
              <a:rPr lang="en-US" dirty="0"/>
              <a:t> 8.1 million people (27.8% of people with diabetes are undiagnosed).</a:t>
            </a:r>
          </a:p>
          <a:p>
            <a:pPr marL="0" indent="0">
              <a:buNone/>
            </a:pPr>
            <a:r>
              <a:rPr lang="en-US" b="1" dirty="0" smtClean="0"/>
              <a:t>											all </a:t>
            </a:r>
            <a:r>
              <a:rPr lang="en-US" b="1" dirty="0"/>
              <a:t>ages, </a:t>
            </a:r>
            <a:r>
              <a:rPr lang="en-US" b="1" dirty="0" smtClean="0"/>
              <a:t>2012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1000" b="1" dirty="0" smtClean="0"/>
              <a:t>CDC National Diabetes Statistics Report 2014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Medications for Glucose Control – </a:t>
            </a:r>
            <a:r>
              <a:rPr lang="en-US" dirty="0" err="1" smtClean="0"/>
              <a:t>Injectables</a:t>
            </a:r>
            <a:r>
              <a:rPr lang="en-US" dirty="0" smtClean="0"/>
              <a:t> not </a:t>
            </a:r>
            <a:r>
              <a:rPr lang="en-US" dirty="0" err="1" smtClean="0"/>
              <a:t>Insulins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438400"/>
            <a:ext cx="3132495" cy="576262"/>
          </a:xfrm>
        </p:spPr>
        <p:txBody>
          <a:bodyPr/>
          <a:lstStyle/>
          <a:p>
            <a:r>
              <a:rPr lang="en-US" dirty="0" smtClean="0"/>
              <a:t>GLP-1 Antagonist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Liraglutide</a:t>
            </a:r>
            <a:r>
              <a:rPr lang="en-US" dirty="0" smtClean="0"/>
              <a:t> (</a:t>
            </a:r>
            <a:r>
              <a:rPr lang="en-US" dirty="0" err="1" smtClean="0"/>
              <a:t>Victoza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Exenatide</a:t>
            </a:r>
            <a:r>
              <a:rPr lang="en-US" dirty="0" smtClean="0"/>
              <a:t> (</a:t>
            </a:r>
            <a:r>
              <a:rPr lang="en-US" dirty="0" err="1" smtClean="0"/>
              <a:t>Byetta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Exenatide</a:t>
            </a:r>
            <a:r>
              <a:rPr lang="en-US" dirty="0" smtClean="0"/>
              <a:t> ER (</a:t>
            </a:r>
            <a:r>
              <a:rPr lang="en-US" dirty="0" err="1" smtClean="0"/>
              <a:t>Bydureon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Albiglutide</a:t>
            </a:r>
            <a:r>
              <a:rPr lang="en-US" dirty="0" smtClean="0"/>
              <a:t> (</a:t>
            </a:r>
            <a:r>
              <a:rPr lang="en-US" dirty="0" err="1" smtClean="0"/>
              <a:t>Tanzeum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2819400"/>
            <a:ext cx="3321722" cy="576262"/>
          </a:xfrm>
        </p:spPr>
        <p:txBody>
          <a:bodyPr/>
          <a:lstStyle/>
          <a:p>
            <a:r>
              <a:rPr lang="en-US" dirty="0" smtClean="0"/>
              <a:t>Amylin Replacement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Symlin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 and who needs them?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www.diabeteseducator.org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www.diabetes.org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https://www.aacvpr.org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www.aacvpr.org/CardiacRehabilitationPatients/tabid/503/Default.aspx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7"/>
              </a:rPr>
              <a:t>http://www.learningaboutdiabetes.org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59343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American Association of Diabetes Educators.  </a:t>
            </a:r>
            <a:r>
              <a:rPr lang="en-US" i="1" dirty="0" smtClean="0"/>
              <a:t>AADE Guidelines for the Practice of Diabetes Self-Management Education and Training (DSME/T)</a:t>
            </a:r>
            <a:r>
              <a:rPr lang="en-US" dirty="0" smtClean="0"/>
              <a:t>.Chicago, IL: American Association of Diabetes Educators; 2009.</a:t>
            </a:r>
          </a:p>
          <a:p>
            <a:r>
              <a:rPr lang="en-US" dirty="0" smtClean="0"/>
              <a:t>American Diabetes Association.  Clinical Practice Recommendations 2014.  </a:t>
            </a:r>
            <a:r>
              <a:rPr lang="en-US" i="1" dirty="0" smtClean="0"/>
              <a:t>Diabetes Care: </a:t>
            </a:r>
            <a:r>
              <a:rPr lang="en-US" i="1" dirty="0" err="1" smtClean="0"/>
              <a:t>Vol</a:t>
            </a:r>
            <a:r>
              <a:rPr lang="en-US" i="1" dirty="0" smtClean="0"/>
              <a:t> 37; Supplement 1</a:t>
            </a:r>
            <a:r>
              <a:rPr lang="en-US" dirty="0" smtClean="0"/>
              <a:t>.  pages S31-S33.</a:t>
            </a:r>
          </a:p>
          <a:p>
            <a:r>
              <a:rPr lang="en-US" dirty="0" err="1" smtClean="0"/>
              <a:t>Balady</a:t>
            </a:r>
            <a:r>
              <a:rPr lang="en-US" dirty="0" smtClean="0"/>
              <a:t> GJ, Williams MA, et al; AHA/AACVPR Scientific Statement: Core Components of Cardiac Rehabilitation/Secondary Prevention Programs: 2007 Update.  </a:t>
            </a:r>
            <a:r>
              <a:rPr lang="en-US" i="1" dirty="0" smtClean="0"/>
              <a:t>Circulation.</a:t>
            </a:r>
            <a:r>
              <a:rPr lang="en-US" dirty="0" smtClean="0"/>
              <a:t> 2007; 115: 2675-2682.</a:t>
            </a:r>
          </a:p>
          <a:p>
            <a:pPr lvl="1"/>
            <a:r>
              <a:rPr lang="en-US" dirty="0" smtClean="0">
                <a:hlinkClick r:id="rId2"/>
              </a:rPr>
              <a:t>http://circ.ahajournals.org/content/115/20/2675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Colberg</a:t>
            </a:r>
            <a:r>
              <a:rPr lang="en-US" dirty="0" smtClean="0"/>
              <a:t> SR, Albright AL, </a:t>
            </a:r>
            <a:r>
              <a:rPr lang="en-US" dirty="0" err="1" smtClean="0"/>
              <a:t>Blissner</a:t>
            </a:r>
            <a:r>
              <a:rPr lang="en-US" dirty="0" smtClean="0"/>
              <a:t> BJ, et al; American College of Sports Medicine; American Diabetes Association.  Exercise and Type 2 Diabetes: American Diabetes Association and American College of Sports Medicine: Joint Position Statement.  </a:t>
            </a:r>
            <a:r>
              <a:rPr lang="en-US" i="1" dirty="0" smtClean="0"/>
              <a:t>Med </a:t>
            </a:r>
            <a:r>
              <a:rPr lang="en-US" i="1" dirty="0" err="1" smtClean="0"/>
              <a:t>Sci</a:t>
            </a:r>
            <a:r>
              <a:rPr lang="en-US" i="1" dirty="0" smtClean="0"/>
              <a:t> Sports </a:t>
            </a:r>
            <a:r>
              <a:rPr lang="en-US" i="1" dirty="0" err="1" smtClean="0"/>
              <a:t>Exerc</a:t>
            </a:r>
            <a:r>
              <a:rPr lang="en-US" i="1" dirty="0" smtClean="0"/>
              <a:t>.</a:t>
            </a:r>
            <a:r>
              <a:rPr lang="en-US" dirty="0" smtClean="0"/>
              <a:t> 2010; 42: 2282-2303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Inzucchi</a:t>
            </a:r>
            <a:r>
              <a:rPr lang="en-US" dirty="0" smtClean="0"/>
              <a:t>, SE. Yale Diabetes Center. </a:t>
            </a:r>
            <a:r>
              <a:rPr lang="en-US" i="1" dirty="0" smtClean="0"/>
              <a:t>Diabetes Facts and </a:t>
            </a:r>
            <a:r>
              <a:rPr lang="en-US" i="1" dirty="0" err="1" smtClean="0"/>
              <a:t>Guidelins</a:t>
            </a:r>
            <a:r>
              <a:rPr lang="en-US" smtClean="0"/>
              <a:t>, 2011-12.</a:t>
            </a:r>
            <a:endParaRPr lang="en-US" dirty="0" smtClean="0"/>
          </a:p>
          <a:p>
            <a:r>
              <a:rPr lang="en-US" dirty="0" smtClean="0"/>
              <a:t>Lopez-Jimenez F, Kramer VC, et al; Recommendations for Managing Patients With Diabetes Mellitus in Cardiopulmonary Rehabilitation: An American Association of Cardiovascular and Pulmonary Rehabilitation Statement. </a:t>
            </a:r>
            <a:r>
              <a:rPr lang="en-US" i="1" dirty="0" smtClean="0"/>
              <a:t>Journal of Cardiopulmonary Rehabilitation and Prevention.</a:t>
            </a:r>
            <a:r>
              <a:rPr lang="en-US" dirty="0" smtClean="0"/>
              <a:t>  2011; 32: 101-112.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15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Rehab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various reports: 25-27% of patient’s entering Cardiac Rehab also carry the diagnosis of diabetes</a:t>
            </a:r>
          </a:p>
          <a:p>
            <a:r>
              <a:rPr lang="en-US" dirty="0" smtClean="0"/>
              <a:t>The proportion of patients with a major cardiac event and have diabetes has increased</a:t>
            </a:r>
          </a:p>
          <a:p>
            <a:r>
              <a:rPr lang="en-US" dirty="0" smtClean="0"/>
              <a:t>What does that mean for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Care Behaviors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5" t="29307" r="33925" b="13920"/>
          <a:stretch/>
        </p:blipFill>
        <p:spPr bwMode="auto">
          <a:xfrm>
            <a:off x="2438400" y="533400"/>
            <a:ext cx="4659846" cy="567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7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extension.iastate.edu/sites/www.extension.iastate.edu/files/foodsavings/plate_metho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76" y="1676400"/>
            <a:ext cx="817343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5" t="29307" r="33925" b="62563"/>
          <a:stretch/>
        </p:blipFill>
        <p:spPr bwMode="auto">
          <a:xfrm>
            <a:off x="1447800" y="346668"/>
            <a:ext cx="611394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why they are here</a:t>
            </a:r>
          </a:p>
          <a:p>
            <a:r>
              <a:rPr lang="en-US" dirty="0" smtClean="0"/>
              <a:t>Points to remember for diabetes:</a:t>
            </a:r>
          </a:p>
          <a:p>
            <a:pPr lvl="1"/>
            <a:r>
              <a:rPr lang="en-US" dirty="0" smtClean="0"/>
              <a:t>Exercise helps the body use insulin better (the underlying problem in Type 2 diabetes)</a:t>
            </a:r>
          </a:p>
          <a:p>
            <a:pPr lvl="1"/>
            <a:r>
              <a:rPr lang="en-US" dirty="0" smtClean="0"/>
              <a:t>Exercise helps the body use insulin better (risk for hypoglycemia – up to 24 hours later)</a:t>
            </a:r>
          </a:p>
          <a:p>
            <a:pPr lvl="1"/>
            <a:r>
              <a:rPr lang="en-US" dirty="0" smtClean="0"/>
              <a:t>May need to adjust class or medications to exercise safely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5" t="37939" r="33925" b="54042"/>
          <a:stretch/>
        </p:blipFill>
        <p:spPr bwMode="auto">
          <a:xfrm>
            <a:off x="1219200" y="381000"/>
            <a:ext cx="6553200" cy="112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8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needs to monitor?</a:t>
            </a:r>
          </a:p>
          <a:p>
            <a:r>
              <a:rPr lang="en-US" dirty="0" smtClean="0"/>
              <a:t>When do we need to monitor?</a:t>
            </a:r>
          </a:p>
          <a:p>
            <a:r>
              <a:rPr lang="en-US" dirty="0" smtClean="0"/>
              <a:t>Wh</a:t>
            </a:r>
            <a:r>
              <a:rPr lang="en-US" dirty="0"/>
              <a:t>at labs do we look at?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5" t="45374" r="33925" b="45927"/>
          <a:stretch/>
        </p:blipFill>
        <p:spPr bwMode="auto">
          <a:xfrm>
            <a:off x="1066800" y="381000"/>
            <a:ext cx="734623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6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this in a moment.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5" t="53559" r="33925" b="37949"/>
          <a:stretch/>
        </p:blipFill>
        <p:spPr bwMode="auto">
          <a:xfrm>
            <a:off x="2057399" y="1371600"/>
            <a:ext cx="6332055" cy="115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4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 Light">
      <a:dk1>
        <a:sysClr val="windowText" lastClr="000000"/>
      </a:dk1>
      <a:lt1>
        <a:sysClr val="window" lastClr="FFFFFF"/>
      </a:lt1>
      <a:dk2>
        <a:srgbClr val="FF9201"/>
      </a:dk2>
      <a:lt2>
        <a:srgbClr val="FFBC65"/>
      </a:lt2>
      <a:accent1>
        <a:srgbClr val="BF6C00"/>
      </a:accent1>
      <a:accent2>
        <a:srgbClr val="DBE78B"/>
      </a:accent2>
      <a:accent3>
        <a:srgbClr val="FFEBAB"/>
      </a:accent3>
      <a:accent4>
        <a:srgbClr val="FFC965"/>
      </a:accent4>
      <a:accent5>
        <a:srgbClr val="FFBD91"/>
      </a:accent5>
      <a:accent6>
        <a:srgbClr val="942102"/>
      </a:accent6>
      <a:hlink>
        <a:srgbClr val="408080"/>
      </a:hlink>
      <a:folHlink>
        <a:srgbClr val="2C5959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20401</TotalTime>
  <Words>820</Words>
  <Application>Microsoft Office PowerPoint</Application>
  <PresentationFormat>On-screen Show (4:3)</PresentationFormat>
  <Paragraphs>158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Autumn</vt:lpstr>
      <vt:lpstr>Diabetes Education and the Cardiac/Pulmonary Rehab Patient</vt:lpstr>
      <vt:lpstr>General Statistics</vt:lpstr>
      <vt:lpstr>Cardiac Rehab Patients</vt:lpstr>
      <vt:lpstr>Self Care Behaviors</vt:lpstr>
      <vt:lpstr>PowerPoint Presentation</vt:lpstr>
      <vt:lpstr>PowerPoint Presentation</vt:lpstr>
      <vt:lpstr>PowerPoint Presentation</vt:lpstr>
      <vt:lpstr>PowerPoint Presentation</vt:lpstr>
      <vt:lpstr>Let’s look at this in a moment.</vt:lpstr>
      <vt:lpstr>PowerPoint Presentation</vt:lpstr>
      <vt:lpstr>PowerPoint Presentation</vt:lpstr>
      <vt:lpstr>PowerPoint Presentation</vt:lpstr>
      <vt:lpstr>Medication Review</vt:lpstr>
      <vt:lpstr>PowerPoint Presentation</vt:lpstr>
      <vt:lpstr>Medications that cause hypoglycemia</vt:lpstr>
      <vt:lpstr>Medications that cause hypoglycemia</vt:lpstr>
      <vt:lpstr>Medication for Glucose Control - Orals</vt:lpstr>
      <vt:lpstr>Medication for Glucose Control - Orals</vt:lpstr>
      <vt:lpstr>Medication for Glucose Control - Orals</vt:lpstr>
      <vt:lpstr>Medications for Glucose Control – Injectables not Insulins </vt:lpstr>
      <vt:lpstr>Resources and who needs them?</vt:lpstr>
      <vt:lpstr>Online Resources</vt:lpstr>
      <vt:lpstr>References</vt:lpstr>
      <vt:lpstr>Questions?</vt:lpstr>
    </vt:vector>
  </TitlesOfParts>
  <Company>CarolinaEast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Education and the Cardiac/Pulmonary Rehab Patient</dc:title>
  <dc:creator>Chris Memering</dc:creator>
  <cp:lastModifiedBy>Chris Memering</cp:lastModifiedBy>
  <cp:revision>20</cp:revision>
  <cp:lastPrinted>2014-10-29T00:31:14Z</cp:lastPrinted>
  <dcterms:created xsi:type="dcterms:W3CDTF">2014-09-30T14:00:35Z</dcterms:created>
  <dcterms:modified xsi:type="dcterms:W3CDTF">2014-10-30T12:25:12Z</dcterms:modified>
</cp:coreProperties>
</file>